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Monument Bold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hyperlink" Target="file:////Users/ceesbak/!%20Download%20map%20docent%20Greenkart/Cowork%20Greenkarting/Deel%201%20-%20Inleiding/2%20Beroepscontext/Leerlingmateriaal/Werkboek%20Greenkart%20Stappenplan%20invulpdf%20V1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hyperlink" Target="file:////Users/ceesbak/!%20Download%20map%20docent%20Greenkart/Cowork%20Greenkarting/Deel%201%20-%20Inleiding/2%20Beroepscontext/Leerlingmateriaal/taakverdeling%20v1.docx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jpe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9326880" cy="8191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6000" b="1" u="none" strike="noStrike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 BEROEPSCONTEXT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66804" y="9103274"/>
            <a:ext cx="2354580" cy="31404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 VAN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628650" y="3167463"/>
            <a:ext cx="16440150" cy="1154429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1" indent="0" algn="l">
              <a:lnSpc>
                <a:spcPct val="200000"/>
              </a:lnSpc>
              <a:spcBef>
                <a:spcPct val="0"/>
              </a:spcBef>
            </a:pPr>
            <a:r>
              <a:rPr lang="en-US" sz="2400" b="1" u="none" strike="noStrike" spc="-66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JE EERSTE STAP ALS GREENKART-INGENIEUR</a:t>
            </a:r>
          </a:p>
          <a:p>
            <a:pPr marL="0" lvl="1" indent="0" algn="l">
              <a:lnSpc>
                <a:spcPct val="200000"/>
              </a:lnSpc>
              <a:spcBef>
                <a:spcPct val="0"/>
              </a:spcBef>
            </a:pPr>
            <a:r>
              <a:rPr lang="en-US" sz="2400" b="1" u="none" strike="noStrike" spc="-66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ONTWERPEN &amp; SAMENWERKEN IN EEN TEAM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5019675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DENK VOOR JE DOET!</a:t>
            </a:r>
          </a:p>
        </p:txBody>
      </p:sp>
      <p:pic>
        <p:nvPicPr>
          <p:cNvPr id="15" name="Picture 1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2 VAN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028700" y="58652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21117" r="21117"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8709600" y="4030377"/>
            <a:ext cx="8549700" cy="5456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JE 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/>
              </a:rPr>
              <a:t>WERKBOEK</a:t>
            </a: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🚗 ONTWERP ÉN BOUW EEN GREENKART!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WERK IN EEN TEAM, NET ALS IN EEN ECHT BEDRIJF.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DOEL: MAAK EEN VOERTUIG DAT VEILIG, BETROUWBAAR EN SNEL IS.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NET ALS IN EEN ECHT BEDRIJF.</a:t>
            </a:r>
          </a:p>
          <a:p>
            <a:pPr marL="0" lvl="0" indent="0" algn="l">
              <a:lnSpc>
                <a:spcPts val="4800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09600" y="2113806"/>
            <a:ext cx="662178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INTRODUCTIE OP HET PROJECT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5416064" y="1028700"/>
            <a:ext cx="1843236" cy="1843236"/>
            <a:chOff x="0" y="0"/>
            <a:chExt cx="2457648" cy="245764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457648" cy="2457648"/>
            </a:xfrm>
            <a:custGeom>
              <a:avLst/>
              <a:gdLst/>
              <a:ahLst/>
              <a:cxnLst/>
              <a:rect l="l" t="t" r="r" b="b"/>
              <a:pathLst>
                <a:path w="2457648" h="2457648">
                  <a:moveTo>
                    <a:pt x="0" y="0"/>
                  </a:moveTo>
                  <a:lnTo>
                    <a:pt x="2457648" y="0"/>
                  </a:lnTo>
                  <a:lnTo>
                    <a:pt x="2457648" y="2457648"/>
                  </a:lnTo>
                  <a:lnTo>
                    <a:pt x="0" y="2457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80921" y="927846"/>
              <a:ext cx="1695805" cy="551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3"/>
                </a:lnSpc>
              </a:pPr>
              <a:r>
                <a:rPr lang="en-US" sz="2502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11" name="Freeform 11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8597680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3 VAN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CA71ACEB-9BC8-1944-754C-BB5C64D8DB31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2" name="Group 2"/>
          <p:cNvGrpSpPr/>
          <p:nvPr/>
        </p:nvGrpSpPr>
        <p:grpSpPr>
          <a:xfrm>
            <a:off x="746399" y="2834675"/>
            <a:ext cx="9799313" cy="5596550"/>
            <a:chOff x="0" y="0"/>
            <a:chExt cx="13065750" cy="746206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t="7139" b="7139"/>
            <a:stretch>
              <a:fillRect/>
            </a:stretch>
          </p:blipFill>
          <p:spPr>
            <a:xfrm>
              <a:off x="0" y="0"/>
              <a:ext cx="13065750" cy="7462067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1114975" y="2895593"/>
            <a:ext cx="6144325" cy="524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GREENKART-PROJECT LEERT JE: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SAMENWERKEN IN EEN TEAM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JE TECHNISCHE SKILLS GEBRUIKEN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CREATIEF OPLOSSINGEN BEDENKEN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PRESTEREN ONDER TIJDSDRUK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688531"/>
            <a:ext cx="77838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WAAROM DIT PROJECT?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416064" y="1028700"/>
            <a:ext cx="1843236" cy="1843236"/>
            <a:chOff x="0" y="0"/>
            <a:chExt cx="2457648" cy="24576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57648" cy="2457648"/>
            </a:xfrm>
            <a:custGeom>
              <a:avLst/>
              <a:gdLst/>
              <a:ahLst/>
              <a:cxnLst/>
              <a:rect l="l" t="t" r="r" b="b"/>
              <a:pathLst>
                <a:path w="2457648" h="2457648">
                  <a:moveTo>
                    <a:pt x="0" y="0"/>
                  </a:moveTo>
                  <a:lnTo>
                    <a:pt x="2457648" y="0"/>
                  </a:lnTo>
                  <a:lnTo>
                    <a:pt x="2457648" y="2457648"/>
                  </a:lnTo>
                  <a:lnTo>
                    <a:pt x="0" y="2457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0921" y="927846"/>
              <a:ext cx="1695805" cy="551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3"/>
                </a:lnSpc>
              </a:pPr>
              <a:r>
                <a:rPr lang="en-US" sz="2502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4 VAN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0" y="-1"/>
            <a:ext cx="18288000" cy="6140355"/>
            <a:chOff x="0" y="0"/>
            <a:chExt cx="24384000" cy="806486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20535" b="20535"/>
            <a:stretch>
              <a:fillRect/>
            </a:stretch>
          </p:blipFill>
          <p:spPr>
            <a:xfrm>
              <a:off x="0" y="0"/>
              <a:ext cx="24384000" cy="8064860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1028700" y="7279275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JOUW TEAM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1028700"/>
            <a:ext cx="3718388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Comic Sans"/>
              </a:rPr>
              <a:t>INLEIDING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712053" y="6079656"/>
            <a:ext cx="9944633" cy="30007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652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👨‍🏫 </a:t>
            </a:r>
            <a:r>
              <a:rPr lang="en-US" sz="2652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DOCENT = TEAMBAAS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652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SAMEN BESPREEK JE: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652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🔹 WIE DOET WAT IN HET TEAM?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652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🔹 WIE IS GOED IN ONTWERPEN, BOUWEN OF PLANNEN?</a:t>
            </a:r>
          </a:p>
          <a:p>
            <a:pPr marL="0" lvl="0" indent="0" algn="l">
              <a:lnSpc>
                <a:spcPct val="150000"/>
              </a:lnSpc>
              <a:spcBef>
                <a:spcPct val="0"/>
              </a:spcBef>
            </a:pPr>
            <a:r>
              <a:rPr lang="en-US" sz="2652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🔹 HOE VERDEEL JE DE TAKEN EERLIJK?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5416064" y="1028700"/>
            <a:ext cx="1843236" cy="1843236"/>
            <a:chOff x="0" y="0"/>
            <a:chExt cx="2457648" cy="245764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57648" cy="2457648"/>
            </a:xfrm>
            <a:custGeom>
              <a:avLst/>
              <a:gdLst/>
              <a:ahLst/>
              <a:cxnLst/>
              <a:rect l="l" t="t" r="r" b="b"/>
              <a:pathLst>
                <a:path w="2457648" h="2457648">
                  <a:moveTo>
                    <a:pt x="0" y="0"/>
                  </a:moveTo>
                  <a:lnTo>
                    <a:pt x="2457648" y="0"/>
                  </a:lnTo>
                  <a:lnTo>
                    <a:pt x="2457648" y="2457648"/>
                  </a:lnTo>
                  <a:lnTo>
                    <a:pt x="0" y="2457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0921" y="927846"/>
              <a:ext cx="1695805" cy="551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3"/>
                </a:lnSpc>
              </a:pPr>
              <a:r>
                <a:rPr lang="en-US" sz="2502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9" name="TextBox 19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5 VAN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22045" r="-22045"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098291" y="1122680"/>
            <a:ext cx="7088505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9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DE VIER KERNACTIVITEITEN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98291" y="2302885"/>
            <a:ext cx="9065787" cy="51084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856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PROJECT DRAAIT OM VIER HOOFDONDERDELEN:</a:t>
            </a:r>
          </a:p>
          <a:p>
            <a:pPr marL="0" lvl="0" indent="0" algn="l">
              <a:lnSpc>
                <a:spcPts val="5856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1️⃣ ONTWERPEN</a:t>
            </a:r>
          </a:p>
          <a:p>
            <a:pPr marL="0" lvl="0" indent="0" algn="l">
              <a:lnSpc>
                <a:spcPts val="5856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2️⃣ BOUWEN</a:t>
            </a:r>
          </a:p>
          <a:p>
            <a:pPr marL="0" lvl="0" indent="0" algn="l">
              <a:lnSpc>
                <a:spcPts val="5856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3️⃣ OVERLEGGEN EN AFSPRAKEN MAKEN</a:t>
            </a:r>
          </a:p>
          <a:p>
            <a:pPr marL="0" lvl="0" indent="0" algn="l">
              <a:lnSpc>
                <a:spcPts val="5856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4️⃣ PRESTEREN ONDER DRUK</a:t>
            </a:r>
          </a:p>
          <a:p>
            <a:pPr marL="0" lvl="0" indent="0" algn="l">
              <a:lnSpc>
                <a:spcPts val="5856"/>
              </a:lnSpc>
            </a:pPr>
            <a:endParaRPr lang="en-US" sz="24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0" lvl="0" indent="0" algn="l">
              <a:lnSpc>
                <a:spcPts val="5856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JE LEERT MEER DAN ALLEEN TECHNIEK!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5416064" y="1028700"/>
            <a:ext cx="1843236" cy="1843236"/>
            <a:chOff x="0" y="0"/>
            <a:chExt cx="2457648" cy="245764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457648" cy="2457648"/>
            </a:xfrm>
            <a:custGeom>
              <a:avLst/>
              <a:gdLst/>
              <a:ahLst/>
              <a:cxnLst/>
              <a:rect l="l" t="t" r="r" b="b"/>
              <a:pathLst>
                <a:path w="2457648" h="2457648">
                  <a:moveTo>
                    <a:pt x="0" y="0"/>
                  </a:moveTo>
                  <a:lnTo>
                    <a:pt x="2457648" y="0"/>
                  </a:lnTo>
                  <a:lnTo>
                    <a:pt x="2457648" y="2457648"/>
                  </a:lnTo>
                  <a:lnTo>
                    <a:pt x="0" y="24576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0921" y="927846"/>
              <a:ext cx="1695805" cy="5513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03"/>
                </a:lnSpc>
              </a:pPr>
              <a:r>
                <a:rPr lang="en-US" sz="2502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21" name="TextBox 21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6 VAN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9527930" y="-1625066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33276" r="-3327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352310"/>
            <a:ext cx="8559669" cy="295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🏁 ALLEEN GOEDGEKEURDE KARTS MOGEN RIJDEN.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SPECIALISTEN KEUREN JOUW KART.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NIET VEILIG? DAN GEEN DEELNAME.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🔑 VEILIGHEID = ALTIJD SERIEUS NEMEN.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56549"/>
            <a:ext cx="7190993" cy="677001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314"/>
              </a:lnSpc>
              <a:spcBef>
                <a:spcPct val="0"/>
              </a:spcBef>
            </a:pPr>
            <a:r>
              <a:rPr lang="en-US" sz="4328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VEILIGHEID VOOROP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327717" y="1028700"/>
            <a:ext cx="2114550" cy="2114550"/>
            <a:chOff x="0" y="0"/>
            <a:chExt cx="2819400" cy="2819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819400" cy="2819400"/>
            </a:xfrm>
            <a:custGeom>
              <a:avLst/>
              <a:gdLst/>
              <a:ahLst/>
              <a:cxnLst/>
              <a:rect l="l" t="t" r="r" b="b"/>
              <a:pathLst>
                <a:path w="2819400" h="2819400">
                  <a:moveTo>
                    <a:pt x="0" y="0"/>
                  </a:moveTo>
                  <a:lnTo>
                    <a:pt x="2819400" y="0"/>
                  </a:lnTo>
                  <a:lnTo>
                    <a:pt x="2819400" y="2819400"/>
                  </a:lnTo>
                  <a:lnTo>
                    <a:pt x="0" y="2819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36931" y="1063598"/>
              <a:ext cx="1945419" cy="635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18"/>
                </a:lnSpc>
              </a:pPr>
              <a:r>
                <a:rPr lang="en-US" sz="287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DO</a:t>
              </a:r>
            </a:p>
          </p:txBody>
        </p:sp>
      </p:grp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7 VAN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0468728" y="1028700"/>
            <a:ext cx="7359759" cy="7890593"/>
          </a:xfrm>
          <a:custGeom>
            <a:avLst/>
            <a:gdLst/>
            <a:ahLst/>
            <a:cxnLst/>
            <a:rect l="l" t="t" r="r" b="b"/>
            <a:pathLst>
              <a:path w="7359759" h="7890593">
                <a:moveTo>
                  <a:pt x="0" y="0"/>
                </a:moveTo>
                <a:lnTo>
                  <a:pt x="7359759" y="0"/>
                </a:lnTo>
                <a:lnTo>
                  <a:pt x="7359759" y="7890593"/>
                </a:lnTo>
                <a:lnTo>
                  <a:pt x="0" y="78905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0459" r="-3045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77838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VOORB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EELDSITUATIE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02239" y="2838450"/>
            <a:ext cx="9440028" cy="448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0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👷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TEAM TIM EN EMMA: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TIM → METAALBEWERKING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EMMA → SCHEMA + PLANNING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ALI → CAD-ONTWERP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SAMEN: BOUWEN EEN VEILIGE EN SLIMME KART 👌</a:t>
            </a:r>
          </a:p>
          <a:p>
            <a:pPr marL="0" lvl="0" indent="0" algn="l">
              <a:lnSpc>
                <a:spcPts val="6000"/>
              </a:lnSpc>
            </a:pPr>
            <a:endParaRPr lang="en-US" sz="2400" b="1" u="none" strike="noStrike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664978" y="6804743"/>
            <a:ext cx="2114550" cy="2114550"/>
            <a:chOff x="0" y="0"/>
            <a:chExt cx="2819400" cy="2819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819400" cy="2819400"/>
            </a:xfrm>
            <a:custGeom>
              <a:avLst/>
              <a:gdLst/>
              <a:ahLst/>
              <a:cxnLst/>
              <a:rect l="l" t="t" r="r" b="b"/>
              <a:pathLst>
                <a:path w="2819400" h="2819400">
                  <a:moveTo>
                    <a:pt x="0" y="0"/>
                  </a:moveTo>
                  <a:lnTo>
                    <a:pt x="2819400" y="0"/>
                  </a:lnTo>
                  <a:lnTo>
                    <a:pt x="2819400" y="2819400"/>
                  </a:lnTo>
                  <a:lnTo>
                    <a:pt x="0" y="2819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6931" y="1063598"/>
              <a:ext cx="1945419" cy="635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18"/>
                </a:lnSpc>
              </a:pPr>
              <a:r>
                <a:rPr lang="en-US" sz="287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DO</a:t>
              </a:r>
            </a:p>
          </p:txBody>
        </p:sp>
      </p:grp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8 VAN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8" name="Group 8"/>
          <p:cNvGrpSpPr/>
          <p:nvPr/>
        </p:nvGrpSpPr>
        <p:grpSpPr>
          <a:xfrm>
            <a:off x="4664978" y="5751096"/>
            <a:ext cx="2114550" cy="2114550"/>
            <a:chOff x="0" y="0"/>
            <a:chExt cx="2819400" cy="2819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819400" cy="2819400"/>
            </a:xfrm>
            <a:custGeom>
              <a:avLst/>
              <a:gdLst/>
              <a:ahLst/>
              <a:cxnLst/>
              <a:rect l="l" t="t" r="r" b="b"/>
              <a:pathLst>
                <a:path w="2819400" h="2819400">
                  <a:moveTo>
                    <a:pt x="0" y="0"/>
                  </a:moveTo>
                  <a:lnTo>
                    <a:pt x="2819400" y="0"/>
                  </a:lnTo>
                  <a:lnTo>
                    <a:pt x="2819400" y="2819400"/>
                  </a:lnTo>
                  <a:lnTo>
                    <a:pt x="0" y="2819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36931" y="1063598"/>
              <a:ext cx="1945419" cy="6350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18"/>
                </a:lnSpc>
              </a:pPr>
              <a:r>
                <a:rPr lang="en-US" sz="287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DO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568579" y="1265242"/>
            <a:ext cx="6690721" cy="7371376"/>
          </a:xfrm>
          <a:custGeom>
            <a:avLst/>
            <a:gdLst/>
            <a:ahLst/>
            <a:cxnLst/>
            <a:rect l="l" t="t" r="r" b="b"/>
            <a:pathLst>
              <a:path w="6690721" h="7371376">
                <a:moveTo>
                  <a:pt x="0" y="0"/>
                </a:moveTo>
                <a:lnTo>
                  <a:pt x="6690721" y="0"/>
                </a:lnTo>
                <a:lnTo>
                  <a:pt x="6690721" y="7371376"/>
                </a:lnTo>
                <a:lnTo>
                  <a:pt x="0" y="73713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2093" r="-1326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028700" y="1028700"/>
            <a:ext cx="77838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VOORB</a:t>
            </a: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EELDSITUATIE 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2239" y="2838450"/>
            <a:ext cx="9440028" cy="219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⏰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TEAM 3B STARTTE TE LAAT → KART NIET KLAAR.</a:t>
            </a:r>
          </a:p>
          <a:p>
            <a:pPr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😢 GEVOLG: GEEN DEELNAME AAN DE RIJDAG.</a:t>
            </a:r>
          </a:p>
          <a:p>
            <a:pPr marL="0" lvl="0" indent="0"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🎯 LES: PLAN SLIM EN BEGIN OP TIJD!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295942" y="9103274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9 VAN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42365" r="-42365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778257"/>
            <a:ext cx="73837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PRAKTIJKOPDRACHT 1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3320418"/>
            <a:ext cx="7443207" cy="448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📝 TAKEN VERDELEN IN JOUW TEAM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BEPAAL SAMEN WIE WAT DOET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VUL EEN </a:t>
            </a:r>
            <a:r>
              <a:rPr lang="en-US" sz="240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  <a:hlinkClick r:id="rId4"/>
              </a:rPr>
              <a:t>TAAKVERDELINGSTABEL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IN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BESPREEK DIT MET JE DOCENT</a:t>
            </a:r>
          </a:p>
          <a:p>
            <a:pPr algn="l">
              <a:lnSpc>
                <a:spcPts val="6000"/>
              </a:lnSpc>
            </a:pP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TIP: GEBRUIK IEDERS STERKE PUNTEN!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822814" y="4761912"/>
            <a:ext cx="1902372" cy="1902372"/>
            <a:chOff x="0" y="0"/>
            <a:chExt cx="2536495" cy="25364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536495" cy="2536495"/>
            </a:xfrm>
            <a:custGeom>
              <a:avLst/>
              <a:gdLst/>
              <a:ahLst/>
              <a:cxnLst/>
              <a:rect l="l" t="t" r="r" b="b"/>
              <a:pathLst>
                <a:path w="2536495" h="2536495">
                  <a:moveTo>
                    <a:pt x="0" y="0"/>
                  </a:moveTo>
                  <a:lnTo>
                    <a:pt x="2536495" y="0"/>
                  </a:lnTo>
                  <a:lnTo>
                    <a:pt x="2536495" y="2536495"/>
                  </a:lnTo>
                  <a:lnTo>
                    <a:pt x="0" y="2536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90167" y="959141"/>
              <a:ext cx="1750211" cy="56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15"/>
                </a:lnSpc>
              </a:pPr>
              <a:r>
                <a:rPr lang="en-US" sz="2582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CHECK</a:t>
              </a:r>
            </a:p>
          </p:txBody>
        </p:sp>
      </p:grp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29648" y="9103274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10 VAN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0" name="Group 10"/>
          <p:cNvGrpSpPr/>
          <p:nvPr/>
        </p:nvGrpSpPr>
        <p:grpSpPr>
          <a:xfrm>
            <a:off x="10932282" y="1461676"/>
            <a:ext cx="6327018" cy="7787099"/>
            <a:chOff x="0" y="0"/>
            <a:chExt cx="6604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42539" r="-42539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1617014"/>
            <a:ext cx="73837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PRAKTIJKOPDRACHT 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585902"/>
            <a:ext cx="8173827" cy="448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✏️ EERSTE ONTWERP VAN DE GREENKART: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EEN SCHETS OF DIGITAAL ONTWERP</a:t>
            </a:r>
          </a:p>
          <a:p>
            <a:pPr marL="518160" lvl="1" indent="-259080" algn="l">
              <a:lnSpc>
                <a:spcPts val="6000"/>
              </a:lnSpc>
              <a:buAutoNum type="arabicPeriod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BEANTWOORD:</a:t>
            </a:r>
          </a:p>
          <a:p>
            <a:pPr marL="1554480" lvl="3" indent="-388620" algn="l">
              <a:lnSpc>
                <a:spcPts val="6000"/>
              </a:lnSpc>
              <a:buFont typeface="Arial"/>
              <a:buChar char="￭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MAAKT JULLIE KART VEILIG?</a:t>
            </a:r>
          </a:p>
          <a:p>
            <a:pPr marL="1554480" lvl="3" indent="-388620" algn="l">
              <a:lnSpc>
                <a:spcPts val="6000"/>
              </a:lnSpc>
              <a:buFont typeface="Arial"/>
              <a:buChar char="￭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WORDT HIJ STABIEL EN SNEL?</a:t>
            </a:r>
          </a:p>
          <a:p>
            <a:pPr algn="l">
              <a:lnSpc>
                <a:spcPts val="6000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🎤 PRESENTEER JE IDEE AAN TEAM &amp; DOCENT!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915741" y="3773504"/>
            <a:ext cx="1902372" cy="1902372"/>
            <a:chOff x="0" y="0"/>
            <a:chExt cx="2536495" cy="25364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536495" cy="2536495"/>
            </a:xfrm>
            <a:custGeom>
              <a:avLst/>
              <a:gdLst/>
              <a:ahLst/>
              <a:cxnLst/>
              <a:rect l="l" t="t" r="r" b="b"/>
              <a:pathLst>
                <a:path w="2536495" h="2536495">
                  <a:moveTo>
                    <a:pt x="0" y="0"/>
                  </a:moveTo>
                  <a:lnTo>
                    <a:pt x="2536495" y="0"/>
                  </a:lnTo>
                  <a:lnTo>
                    <a:pt x="2536495" y="2536495"/>
                  </a:lnTo>
                  <a:lnTo>
                    <a:pt x="0" y="25364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90167" y="959141"/>
              <a:ext cx="1750211" cy="567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15"/>
                </a:lnSpc>
              </a:pPr>
              <a:r>
                <a:rPr lang="en-US" sz="2582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CHECK</a:t>
              </a:r>
            </a:p>
          </p:txBody>
        </p:sp>
      </p:grp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229648" y="9103274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11 VAN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2331" b="2331"/>
            <a:stretch>
              <a:fillRect/>
            </a:stretch>
          </p:blipFill>
          <p:spPr>
            <a:xfrm>
              <a:off x="0" y="0"/>
              <a:ext cx="24384000" cy="905933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082" b="2082"/>
            <a:stretch>
              <a:fillRect/>
            </a:stretch>
          </p:blipFill>
          <p:spPr>
            <a:xfrm>
              <a:off x="0" y="9186333"/>
              <a:ext cx="12128500" cy="452966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t="2082" b="2082"/>
            <a:stretch>
              <a:fillRect/>
            </a:stretch>
          </p:blipFill>
          <p:spPr>
            <a:xfrm>
              <a:off x="12255500" y="9186333"/>
              <a:ext cx="12128500" cy="4529667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3"/>
            <a:srcRect l="32700" r="32700"/>
            <a:stretch>
              <a:fillRect/>
            </a:stretch>
          </p:blipFill>
          <p:spPr>
            <a:xfrm>
              <a:off x="0" y="0"/>
              <a:ext cx="8043333" cy="9059333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3"/>
            <a:srcRect l="15127" r="15127"/>
            <a:stretch>
              <a:fillRect/>
            </a:stretch>
          </p:blipFill>
          <p:spPr>
            <a:xfrm>
              <a:off x="8170333" y="0"/>
              <a:ext cx="16213667" cy="9059333"/>
            </a:xfrm>
            <a:prstGeom prst="rect">
              <a:avLst/>
            </a:prstGeom>
          </p:spPr>
        </p:pic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t="2331" b="2331"/>
            <a:stretch>
              <a:fillRect/>
            </a:stretch>
          </p:blipFill>
          <p:spPr>
            <a:xfrm>
              <a:off x="0" y="9186333"/>
              <a:ext cx="12192000" cy="4529667"/>
            </a:xfrm>
            <a:prstGeom prst="rect">
              <a:avLst/>
            </a:prstGeom>
          </p:spPr>
        </p:pic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3"/>
            <a:srcRect t="1829" b="1829"/>
            <a:stretch>
              <a:fillRect/>
            </a:stretch>
          </p:blipFill>
          <p:spPr>
            <a:xfrm>
              <a:off x="12319000" y="9186333"/>
              <a:ext cx="12065000" cy="452966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l="15380" r="15380"/>
            <a:stretch>
              <a:fillRect/>
            </a:stretch>
          </p:blipFill>
          <p:spPr>
            <a:xfrm>
              <a:off x="0" y="0"/>
              <a:ext cx="16171333" cy="9101667"/>
            </a:xfrm>
            <a:prstGeom prst="rect">
              <a:avLst/>
            </a:prstGeom>
          </p:spPr>
        </p:pic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3"/>
            <a:srcRect l="14890" r="14890"/>
            <a:stretch>
              <a:fillRect/>
            </a:stretch>
          </p:blipFill>
          <p:spPr>
            <a:xfrm>
              <a:off x="16298333" y="0"/>
              <a:ext cx="8085667" cy="4487333"/>
            </a:xfrm>
            <a:prstGeom prst="rect">
              <a:avLst/>
            </a:prstGeom>
          </p:spPr>
        </p:pic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3"/>
            <a:srcRect t="14397" b="14397"/>
            <a:stretch>
              <a:fillRect/>
            </a:stretch>
          </p:blipFill>
          <p:spPr>
            <a:xfrm>
              <a:off x="0" y="9228667"/>
              <a:ext cx="16171333" cy="4487333"/>
            </a:xfrm>
            <a:prstGeom prst="rect">
              <a:avLst/>
            </a:prstGeom>
          </p:spPr>
        </p:pic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3"/>
            <a:srcRect l="32690" r="32690"/>
            <a:stretch>
              <a:fillRect/>
            </a:stretch>
          </p:blipFill>
          <p:spPr>
            <a:xfrm>
              <a:off x="16298333" y="4614333"/>
              <a:ext cx="8085667" cy="9101667"/>
            </a:xfrm>
            <a:prstGeom prst="rect">
              <a:avLst/>
            </a:prstGeom>
          </p:spPr>
        </p:pic>
      </p:grpSp>
      <p:grpSp>
        <p:nvGrpSpPr>
          <p:cNvPr id="17" name="Group 17"/>
          <p:cNvGrpSpPr/>
          <p:nvPr/>
        </p:nvGrpSpPr>
        <p:grpSpPr>
          <a:xfrm>
            <a:off x="199897" y="0"/>
            <a:ext cx="18288000" cy="10287000"/>
            <a:chOff x="0" y="0"/>
            <a:chExt cx="24384000" cy="13716000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3"/>
            <a:srcRect l="15127" r="15127"/>
            <a:stretch>
              <a:fillRect/>
            </a:stretch>
          </p:blipFill>
          <p:spPr>
            <a:xfrm>
              <a:off x="0" y="0"/>
              <a:ext cx="16213667" cy="9059333"/>
            </a:xfrm>
            <a:prstGeom prst="rect">
              <a:avLst/>
            </a:prstGeom>
          </p:spPr>
        </p:pic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3"/>
            <a:srcRect l="32700" r="32700"/>
            <a:stretch>
              <a:fillRect/>
            </a:stretch>
          </p:blipFill>
          <p:spPr>
            <a:xfrm>
              <a:off x="16340667" y="0"/>
              <a:ext cx="8043333" cy="9059333"/>
            </a:xfrm>
            <a:prstGeom prst="rect">
              <a:avLst/>
            </a:prstGeom>
          </p:spPr>
        </p:pic>
        <p:pic>
          <p:nvPicPr>
            <p:cNvPr id="20" name="Picture 20"/>
            <p:cNvPicPr>
              <a:picLocks noChangeAspect="1"/>
            </p:cNvPicPr>
            <p:nvPr/>
          </p:nvPicPr>
          <p:blipFill>
            <a:blip r:embed="rId3"/>
            <a:srcRect l="15400" r="15400"/>
            <a:stretch>
              <a:fillRect/>
            </a:stretch>
          </p:blipFill>
          <p:spPr>
            <a:xfrm>
              <a:off x="0" y="9186333"/>
              <a:ext cx="8043333" cy="4529667"/>
            </a:xfrm>
            <a:prstGeom prst="rect">
              <a:avLst/>
            </a:prstGeom>
          </p:spPr>
        </p:pic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3"/>
            <a:srcRect t="14155" b="14155"/>
            <a:stretch>
              <a:fillRect/>
            </a:stretch>
          </p:blipFill>
          <p:spPr>
            <a:xfrm>
              <a:off x="8170333" y="9186333"/>
              <a:ext cx="16213667" cy="4529667"/>
            </a:xfrm>
            <a:prstGeom prst="rect">
              <a:avLst/>
            </a:prstGeom>
          </p:spPr>
        </p:pic>
      </p:grpSp>
      <p:grpSp>
        <p:nvGrpSpPr>
          <p:cNvPr id="22" name="Group 2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23" name="Picture 23"/>
            <p:cNvPicPr>
              <a:picLocks noChangeAspect="1"/>
            </p:cNvPicPr>
            <p:nvPr/>
          </p:nvPicPr>
          <p:blipFill>
            <a:blip r:embed="rId3"/>
            <a:srcRect l="3624" r="3624"/>
            <a:stretch>
              <a:fillRect/>
            </a:stretch>
          </p:blipFill>
          <p:spPr>
            <a:xfrm>
              <a:off x="0" y="0"/>
              <a:ext cx="16171333" cy="6794500"/>
            </a:xfrm>
            <a:prstGeom prst="rect">
              <a:avLst/>
            </a:prstGeom>
          </p:spPr>
        </p:pic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3"/>
            <a:srcRect l="38513" r="38513"/>
            <a:stretch>
              <a:fillRect/>
            </a:stretch>
          </p:blipFill>
          <p:spPr>
            <a:xfrm>
              <a:off x="16298333" y="0"/>
              <a:ext cx="8085667" cy="13716000"/>
            </a:xfrm>
            <a:prstGeom prst="rect">
              <a:avLst/>
            </a:prstGeom>
          </p:spPr>
        </p:pic>
        <p:pic>
          <p:nvPicPr>
            <p:cNvPr id="25" name="Picture 25"/>
            <p:cNvPicPr>
              <a:picLocks noChangeAspect="1"/>
            </p:cNvPicPr>
            <p:nvPr/>
          </p:nvPicPr>
          <p:blipFill>
            <a:blip r:embed="rId3"/>
            <a:srcRect l="3624" r="3624"/>
            <a:stretch>
              <a:fillRect/>
            </a:stretch>
          </p:blipFill>
          <p:spPr>
            <a:xfrm>
              <a:off x="0" y="6921500"/>
              <a:ext cx="16171333" cy="6794500"/>
            </a:xfrm>
            <a:prstGeom prst="rect">
              <a:avLst/>
            </a:prstGeom>
          </p:spPr>
        </p:pic>
      </p:grpSp>
      <p:grpSp>
        <p:nvGrpSpPr>
          <p:cNvPr id="26" name="Group 26"/>
          <p:cNvGrpSpPr/>
          <p:nvPr/>
        </p:nvGrpSpPr>
        <p:grpSpPr>
          <a:xfrm>
            <a:off x="-26901" y="0"/>
            <a:ext cx="18288000" cy="10287000"/>
            <a:chOff x="0" y="0"/>
            <a:chExt cx="24384000" cy="13716000"/>
          </a:xfrm>
        </p:grpSpPr>
        <p:pic>
          <p:nvPicPr>
            <p:cNvPr id="27" name="Picture 27"/>
            <p:cNvPicPr>
              <a:picLocks noChangeAspect="1"/>
            </p:cNvPicPr>
            <p:nvPr/>
          </p:nvPicPr>
          <p:blipFill>
            <a:blip r:embed="rId4"/>
            <a:srcRect t="22144" b="22144"/>
            <a:stretch>
              <a:fillRect/>
            </a:stretch>
          </p:blipFill>
          <p:spPr>
            <a:xfrm>
              <a:off x="0" y="0"/>
              <a:ext cx="24384000" cy="9059333"/>
            </a:xfrm>
            <a:prstGeom prst="rect">
              <a:avLst/>
            </a:prstGeom>
          </p:spPr>
        </p:pic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5"/>
            <a:srcRect t="21972" b="21972"/>
            <a:stretch>
              <a:fillRect/>
            </a:stretch>
          </p:blipFill>
          <p:spPr>
            <a:xfrm>
              <a:off x="0" y="9186333"/>
              <a:ext cx="12128500" cy="4529667"/>
            </a:xfrm>
            <a:prstGeom prst="rect">
              <a:avLst/>
            </a:prstGeom>
          </p:spPr>
        </p:pic>
        <p:pic>
          <p:nvPicPr>
            <p:cNvPr id="29" name="Picture 29"/>
            <p:cNvPicPr>
              <a:picLocks noChangeAspect="1"/>
            </p:cNvPicPr>
            <p:nvPr/>
          </p:nvPicPr>
          <p:blipFill>
            <a:blip r:embed="rId6"/>
            <a:srcRect t="21972" b="21972"/>
            <a:stretch>
              <a:fillRect/>
            </a:stretch>
          </p:blipFill>
          <p:spPr>
            <a:xfrm>
              <a:off x="12255500" y="9186333"/>
              <a:ext cx="12128500" cy="4529667"/>
            </a:xfrm>
            <a:prstGeom prst="rect">
              <a:avLst/>
            </a:prstGeom>
          </p:spPr>
        </p:pic>
      </p:grpSp>
      <p:sp>
        <p:nvSpPr>
          <p:cNvPr id="36" name="TextBox 36"/>
          <p:cNvSpPr txBox="1"/>
          <p:nvPr/>
        </p:nvSpPr>
        <p:spPr>
          <a:xfrm>
            <a:off x="4679139" y="800100"/>
            <a:ext cx="12580161" cy="5584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16"/>
              </a:lnSpc>
            </a:pPr>
            <a:r>
              <a:rPr lang="en-US" sz="2200" b="1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WAT HEB</a:t>
            </a: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 JE GELEERD?</a:t>
            </a:r>
          </a:p>
          <a:p>
            <a:pPr marL="0" lvl="0" indent="0" algn="l">
              <a:lnSpc>
                <a:spcPts val="5016"/>
              </a:lnSpc>
            </a:pP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🔄 JE WEET NU:</a:t>
            </a:r>
          </a:p>
          <a:p>
            <a:pPr marL="474981" lvl="1" indent="-237491" algn="l">
              <a:lnSpc>
                <a:spcPts val="5016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HOE JE SAMENWERKT IN EEN TEAM</a:t>
            </a:r>
          </a:p>
          <a:p>
            <a:pPr marL="474981" lvl="1" indent="-237491" algn="l">
              <a:lnSpc>
                <a:spcPts val="5016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WELKE STAPPEN HOREN BIJ EEN TECHNISCH PROJECT (</a:t>
            </a:r>
            <a:r>
              <a:rPr lang="en-US" sz="2200" b="1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KIJK HIER NAAR VOORBEELD WERKWIJZE. DEZE KUN JE ALTIJD GEBRUIKEN</a:t>
            </a: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.)</a:t>
            </a:r>
          </a:p>
          <a:p>
            <a:pPr marL="474981" lvl="1" indent="-237491" algn="l">
              <a:lnSpc>
                <a:spcPts val="5016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HOE JE ONTWERPT, COMMUNICEERT EN ONDER DRUK WERKT</a:t>
            </a:r>
          </a:p>
          <a:p>
            <a:pPr marL="474981" lvl="1" indent="-237491" algn="l">
              <a:lnSpc>
                <a:spcPts val="5016"/>
              </a:lnSpc>
              <a:buFont typeface="Arial"/>
              <a:buChar char="•"/>
            </a:pP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WAAROM VEILIGHEID CRUCIAAL IS</a:t>
            </a:r>
          </a:p>
          <a:p>
            <a:pPr marL="0" lvl="0" indent="0" algn="l">
              <a:lnSpc>
                <a:spcPts val="5016"/>
              </a:lnSpc>
            </a:pPr>
            <a:r>
              <a:rPr lang="en-US" sz="2200" b="1" u="none" strike="noStrike">
                <a:solidFill>
                  <a:srgbClr val="94CB00"/>
                </a:solidFill>
                <a:latin typeface="Arial"/>
                <a:ea typeface="Arial"/>
                <a:cs typeface="Arial"/>
                <a:sym typeface="Comic Sans Bold"/>
              </a:rPr>
              <a:t>👉 GEBRUIK DEZE INZICHTEN OM HET VOLGENDE PROJECT NÓG BETER AAN TE PAKKEN!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28700" y="1028700"/>
            <a:ext cx="3611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AF</a:t>
            </a:r>
            <a:r>
              <a:rPr lang="en-US" sz="36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SLUITING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498089" y="3444210"/>
            <a:ext cx="2421920" cy="2421920"/>
            <a:chOff x="0" y="0"/>
            <a:chExt cx="3229226" cy="322922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229226" cy="3229226"/>
            </a:xfrm>
            <a:custGeom>
              <a:avLst/>
              <a:gdLst/>
              <a:ahLst/>
              <a:cxnLst/>
              <a:rect l="l" t="t" r="r" b="b"/>
              <a:pathLst>
                <a:path w="3229226" h="3229226">
                  <a:moveTo>
                    <a:pt x="0" y="0"/>
                  </a:moveTo>
                  <a:lnTo>
                    <a:pt x="3229226" y="0"/>
                  </a:lnTo>
                  <a:lnTo>
                    <a:pt x="3229226" y="3229226"/>
                  </a:lnTo>
                  <a:lnTo>
                    <a:pt x="0" y="32292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00511" y="1215045"/>
              <a:ext cx="2228203" cy="728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03"/>
                </a:lnSpc>
              </a:pPr>
              <a:r>
                <a:rPr lang="en-US" sz="3287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ACT</a:t>
              </a:r>
            </a:p>
          </p:txBody>
        </p:sp>
      </p:grpSp>
      <p:pic>
        <p:nvPicPr>
          <p:cNvPr id="43" name="Picture 42" descr="gk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8700" y="8553589"/>
            <a:ext cx="3654653" cy="1372470"/>
          </a:xfrm>
          <a:prstGeom prst="rect">
            <a:avLst/>
          </a:prstGeom>
        </p:spPr>
      </p:pic>
      <p:sp>
        <p:nvSpPr>
          <p:cNvPr id="34" name="Freeform 34"/>
          <p:cNvSpPr/>
          <p:nvPr/>
        </p:nvSpPr>
        <p:spPr>
          <a:xfrm>
            <a:off x="13922459" y="855358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42" name="TextBox 42"/>
          <p:cNvSpPr txBox="1"/>
          <p:nvPr/>
        </p:nvSpPr>
        <p:spPr>
          <a:xfrm>
            <a:off x="8629649" y="9619354"/>
            <a:ext cx="1028700" cy="30670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LES 2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35" name="TextBox 35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7229648" y="9103274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32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12 VAN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533</Words>
  <Application>Microsoft Macintosh PowerPoint</Application>
  <PresentationFormat>Aangepast</PresentationFormat>
  <Paragraphs>116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6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2 Beroepscontext</dc:title>
  <cp:lastModifiedBy>CW Bak</cp:lastModifiedBy>
  <cp:revision>2</cp:revision>
  <dcterms:created xsi:type="dcterms:W3CDTF">2006-08-16T00:00:00Z</dcterms:created>
  <dcterms:modified xsi:type="dcterms:W3CDTF">2026-08-20T06:59:59Z</dcterms:modified>
  <dc:identifier>DAGwhAMrM1s</dc:identifier>
</cp:coreProperties>
</file>