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Comic Sans" charset="1" panose="03000702030302020204"/>
      <p:regular r:id="rId18"/>
    </p:embeddedFont>
    <p:embeddedFont>
      <p:font typeface="Monument Bold" charset="1" panose="00000300000000000000"/>
      <p:regular r:id="rId19"/>
    </p:embeddedFont>
    <p:embeddedFont>
      <p:font typeface="Avenir" charset="1" panose="020B0503020203020204"/>
      <p:regular r:id="rId20"/>
    </p:embeddedFont>
    <p:embeddedFont>
      <p:font typeface="Avenir Next LT Pro Bold" charset="1" panose="020B0804020202020204"/>
      <p:regular r:id="rId21"/>
    </p:embeddedFont>
    <p:embeddedFont>
      <p:font typeface="Comic Sans Bold" charset="1" panose="03000902030302020204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16.jpe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17.jpe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Relationship Id="rId5" Target="../media/image20.jpeg" Type="http://schemas.openxmlformats.org/officeDocument/2006/relationships/image"/><Relationship Id="rId6" Target="../media/image21.jpeg" Type="http://schemas.openxmlformats.org/officeDocument/2006/relationships/image"/><Relationship Id="rId7" Target="../media/image4.png" Type="http://schemas.openxmlformats.org/officeDocument/2006/relationships/image"/><Relationship Id="rId8" Target="../media/image5.png" Type="http://schemas.openxmlformats.org/officeDocument/2006/relationships/image"/><Relationship Id="rId9" Target="../media/image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jpe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12.jpeg" Type="http://schemas.openxmlformats.org/officeDocument/2006/relationships/image"/><Relationship Id="rId8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jpe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14.jpeg" Type="http://schemas.openxmlformats.org/officeDocument/2006/relationships/image"/><Relationship Id="rId6" Target="../media/image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7.png" Type="http://schemas.openxmlformats.org/officeDocument/2006/relationships/image"/><Relationship Id="rId6" Target="../media/image15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2525921" y="2581676"/>
            <a:ext cx="13236192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2525853" y="8043702"/>
            <a:ext cx="1323626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true" rot="0">
            <a:off x="14984952" y="6487891"/>
            <a:ext cx="479409" cy="479409"/>
          </a:xfrm>
          <a:custGeom>
            <a:avLst/>
            <a:gdLst/>
            <a:ahLst/>
            <a:cxnLst/>
            <a:rect r="r" b="b" t="t" l="l"/>
            <a:pathLst>
              <a:path h="479409" w="479409">
                <a:moveTo>
                  <a:pt x="0" y="479409"/>
                </a:moveTo>
                <a:lnTo>
                  <a:pt x="479409" y="479409"/>
                </a:lnTo>
                <a:lnTo>
                  <a:pt x="479409" y="0"/>
                </a:lnTo>
                <a:lnTo>
                  <a:pt x="0" y="0"/>
                </a:lnTo>
                <a:lnTo>
                  <a:pt x="0" y="47940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8041124"/>
            <a:ext cx="3594651" cy="1372470"/>
          </a:xfrm>
          <a:custGeom>
            <a:avLst/>
            <a:gdLst/>
            <a:ahLst/>
            <a:cxnLst/>
            <a:rect r="r" b="b" t="t" l="l"/>
            <a:pathLst>
              <a:path h="1372470" w="3594651">
                <a:moveTo>
                  <a:pt x="0" y="0"/>
                </a:moveTo>
                <a:lnTo>
                  <a:pt x="3594651" y="0"/>
                </a:lnTo>
                <a:lnTo>
                  <a:pt x="3594651" y="1372470"/>
                </a:lnTo>
                <a:lnTo>
                  <a:pt x="0" y="13724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922459" y="8041124"/>
            <a:ext cx="2659534" cy="1372470"/>
          </a:xfrm>
          <a:custGeom>
            <a:avLst/>
            <a:gdLst/>
            <a:ahLst/>
            <a:cxnLst/>
            <a:rect r="r" b="b" t="t" l="l"/>
            <a:pathLst>
              <a:path h="1372470" w="2659534">
                <a:moveTo>
                  <a:pt x="0" y="0"/>
                </a:moveTo>
                <a:lnTo>
                  <a:pt x="2659534" y="0"/>
                </a:lnTo>
                <a:lnTo>
                  <a:pt x="2659534" y="1372470"/>
                </a:lnTo>
                <a:lnTo>
                  <a:pt x="0" y="13724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440924" y="9413594"/>
            <a:ext cx="3682897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21"/>
              </a:lnSpc>
              <a:spcBef>
                <a:spcPct val="0"/>
              </a:spcBef>
            </a:pPr>
            <a:r>
              <a:rPr lang="en-US" sz="2018" strike="noStrike" u="none">
                <a:solidFill>
                  <a:srgbClr val="0A30E7"/>
                </a:solidFill>
                <a:latin typeface="Comic Sans"/>
                <a:ea typeface="Comic Sans"/>
                <a:cs typeface="Comic Sans"/>
                <a:sym typeface="Comic Sans"/>
              </a:rPr>
              <a:t>WWW.GREENKARTING.NL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3363699"/>
            <a:ext cx="16230600" cy="819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00"/>
              </a:lnSpc>
              <a:spcBef>
                <a:spcPct val="0"/>
              </a:spcBef>
            </a:pPr>
            <a:r>
              <a:rPr lang="en-US" sz="6000" spc="-120" strike="noStrike" u="none">
                <a:solidFill>
                  <a:srgbClr val="94CB00"/>
                </a:solidFill>
                <a:latin typeface="Monument Bold"/>
                <a:ea typeface="Monument Bold"/>
                <a:cs typeface="Monument Bold"/>
                <a:sym typeface="Monument Bold"/>
              </a:rPr>
              <a:t>2 BEROEPSCONTEXT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397032" y="9103274"/>
            <a:ext cx="1494124" cy="314041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320"/>
              </a:lnSpc>
              <a:spcBef>
                <a:spcPct val="0"/>
              </a:spcBef>
            </a:pPr>
            <a:r>
              <a:rPr lang="en-US" sz="1657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1 van 12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858845" y="9619354"/>
            <a:ext cx="57030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Les 2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1617014"/>
            <a:ext cx="16230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2672154" y="9253537"/>
            <a:ext cx="1323626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9288992"/>
            <a:ext cx="1531845" cy="584872"/>
          </a:xfrm>
          <a:custGeom>
            <a:avLst/>
            <a:gdLst/>
            <a:ahLst/>
            <a:cxnLst/>
            <a:rect r="r" b="b" t="t" l="l"/>
            <a:pathLst>
              <a:path h="584872" w="1531845">
                <a:moveTo>
                  <a:pt x="0" y="0"/>
                </a:moveTo>
                <a:lnTo>
                  <a:pt x="1531845" y="0"/>
                </a:lnTo>
                <a:lnTo>
                  <a:pt x="1531845" y="584872"/>
                </a:lnTo>
                <a:lnTo>
                  <a:pt x="0" y="5848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125951" y="9288992"/>
            <a:ext cx="1133349" cy="584872"/>
          </a:xfrm>
          <a:custGeom>
            <a:avLst/>
            <a:gdLst/>
            <a:ahLst/>
            <a:cxnLst/>
            <a:rect r="r" b="b" t="t" l="l"/>
            <a:pathLst>
              <a:path h="584872" w="1133349">
                <a:moveTo>
                  <a:pt x="0" y="0"/>
                </a:moveTo>
                <a:lnTo>
                  <a:pt x="1133349" y="0"/>
                </a:lnTo>
                <a:lnTo>
                  <a:pt x="1133349" y="584872"/>
                </a:lnTo>
                <a:lnTo>
                  <a:pt x="0" y="5848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444545" y="9413594"/>
            <a:ext cx="3679277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21"/>
              </a:lnSpc>
              <a:spcBef>
                <a:spcPct val="0"/>
              </a:spcBef>
            </a:pPr>
            <a:r>
              <a:rPr lang="en-US" sz="2018">
                <a:solidFill>
                  <a:srgbClr val="0A30E7"/>
                </a:solidFill>
                <a:latin typeface="Comic Sans"/>
                <a:ea typeface="Comic Sans"/>
                <a:cs typeface="Comic Sans"/>
                <a:sym typeface="Comic Sans"/>
              </a:rPr>
              <a:t>WWW.GREENKARTING.NL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1708021" y="2416432"/>
            <a:ext cx="5551279" cy="6832343"/>
            <a:chOff x="0" y="0"/>
            <a:chExt cx="6604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60400" cy="812800"/>
            </a:xfrm>
            <a:custGeom>
              <a:avLst/>
              <a:gdLst/>
              <a:ahLst/>
              <a:cxnLst/>
              <a:rect r="r" b="b" t="t" l="l"/>
              <a:pathLst>
                <a:path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blipFill>
              <a:blip r:embed="rId7"/>
              <a:stretch>
                <a:fillRect l="-42365" t="0" r="-42365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028700" y="1778257"/>
            <a:ext cx="14886414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4200" strike="noStrike" u="none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PRAKTIJKOPDRACHT 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3320418"/>
            <a:ext cx="7443207" cy="448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📝 TAKEN VERDELEN IN JOUW TEAM</a:t>
            </a:r>
          </a:p>
          <a:p>
            <a:pPr algn="l" marL="518160" indent="-259080" lvl="1">
              <a:lnSpc>
                <a:spcPts val="6000"/>
              </a:lnSpc>
              <a:buAutoNum type="arabicPeriod" startAt="1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BE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PAAL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SAMEN WIE WAT DOE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</a:t>
            </a:r>
          </a:p>
          <a:p>
            <a:pPr algn="l" marL="518160" indent="-259080" lvl="1">
              <a:lnSpc>
                <a:spcPts val="6000"/>
              </a:lnSpc>
              <a:buAutoNum type="arabicPeriod" startAt="1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VUL EEN </a:t>
            </a:r>
            <a:r>
              <a:rPr lang="en-US" b="true" sz="2400" strike="noStrike" u="none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TAAKVERDELINGSTABEL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IN</a:t>
            </a:r>
          </a:p>
          <a:p>
            <a:pPr algn="l" marL="518160" indent="-259080" lvl="1">
              <a:lnSpc>
                <a:spcPts val="6000"/>
              </a:lnSpc>
              <a:buAutoNum type="arabicPeriod" startAt="1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BESPREEK DIT MET JE DOCENT</a:t>
            </a:r>
          </a:p>
          <a:p>
            <a:pPr algn="l">
              <a:lnSpc>
                <a:spcPts val="6000"/>
              </a:lnSpc>
            </a:pP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📌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TI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P: GEBRUIK IEDERS STERKE PUNTEN!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397032" y="9103274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320"/>
              </a:lnSpc>
              <a:spcBef>
                <a:spcPct val="0"/>
              </a:spcBef>
            </a:pPr>
            <a:r>
              <a:rPr lang="en-US" sz="1657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10 van 12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8822814" y="4761912"/>
            <a:ext cx="1902372" cy="1902372"/>
            <a:chOff x="0" y="0"/>
            <a:chExt cx="2536495" cy="253649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536495" cy="2536495"/>
            </a:xfrm>
            <a:custGeom>
              <a:avLst/>
              <a:gdLst/>
              <a:ahLst/>
              <a:cxnLst/>
              <a:rect r="r" b="b" t="t" l="l"/>
              <a:pathLst>
                <a:path h="2536495" w="2536495">
                  <a:moveTo>
                    <a:pt x="0" y="0"/>
                  </a:moveTo>
                  <a:lnTo>
                    <a:pt x="2536495" y="0"/>
                  </a:lnTo>
                  <a:lnTo>
                    <a:pt x="2536495" y="2536495"/>
                  </a:lnTo>
                  <a:lnTo>
                    <a:pt x="0" y="2536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390167" y="959141"/>
              <a:ext cx="1750211" cy="5675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15"/>
                </a:lnSpc>
              </a:pPr>
              <a:r>
                <a:rPr lang="en-US" sz="2582">
                  <a:solidFill>
                    <a:srgbClr val="FF3131"/>
                  </a:solidFill>
                  <a:latin typeface="Comic Sans"/>
                  <a:ea typeface="Comic Sans"/>
                  <a:cs typeface="Comic Sans"/>
                  <a:sym typeface="Comic Sans"/>
                </a:rPr>
                <a:t>CHECK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8858845" y="9619354"/>
            <a:ext cx="57030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Les 2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1617014"/>
            <a:ext cx="16230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6" id="6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932282" y="1461676"/>
            <a:ext cx="6327018" cy="7787099"/>
            <a:chOff x="0" y="0"/>
            <a:chExt cx="6604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60400" cy="812800"/>
            </a:xfrm>
            <a:custGeom>
              <a:avLst/>
              <a:gdLst/>
              <a:ahLst/>
              <a:cxnLst/>
              <a:rect r="r" b="b" t="t" l="l"/>
              <a:pathLst>
                <a:path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blipFill>
              <a:blip r:embed="rId7"/>
              <a:stretch>
                <a:fillRect l="-42539" t="0" r="-42539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1617014"/>
            <a:ext cx="14886414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4200" strike="noStrike" u="none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PRAKTIJKOPDRACHT 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2585902"/>
            <a:ext cx="8173827" cy="448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✏️ EERSTE ONTWERP VAN DE GREENKART:</a:t>
            </a:r>
          </a:p>
          <a:p>
            <a:pPr algn="l" marL="518160" indent="-259080" lvl="1">
              <a:lnSpc>
                <a:spcPts val="6000"/>
              </a:lnSpc>
              <a:buAutoNum type="arabicPeriod" startAt="1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MAAK EEN SCHETS OF DIGITAAL ONTWERP</a:t>
            </a:r>
          </a:p>
          <a:p>
            <a:pPr algn="l" marL="518160" indent="-259080" lvl="1">
              <a:lnSpc>
                <a:spcPts val="6000"/>
              </a:lnSpc>
              <a:buAutoNum type="arabicPeriod" startAt="1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BEANTWOORD:</a:t>
            </a:r>
          </a:p>
          <a:p>
            <a:pPr algn="l" marL="1554480" indent="-388620" lvl="3">
              <a:lnSpc>
                <a:spcPts val="6000"/>
              </a:lnSpc>
              <a:buFont typeface="Arial"/>
              <a:buChar char="￭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WAT MAAKT JULLIE KART VEILIG?</a:t>
            </a:r>
          </a:p>
          <a:p>
            <a:pPr algn="l" marL="1554480" indent="-388620" lvl="3">
              <a:lnSpc>
                <a:spcPts val="6000"/>
              </a:lnSpc>
              <a:buFont typeface="Arial"/>
              <a:buChar char="￭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HOE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WORDT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HI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 STABIEL EN SNEL?</a:t>
            </a:r>
          </a:p>
          <a:p>
            <a:pPr algn="l">
              <a:lnSpc>
                <a:spcPts val="6000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🎤 PRESENTEER JE IDEE AAN TEAM &amp; DOCENT!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397032" y="9103274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320"/>
              </a:lnSpc>
              <a:spcBef>
                <a:spcPct val="0"/>
              </a:spcBef>
            </a:pPr>
            <a:r>
              <a:rPr lang="en-US" sz="1657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11 van 12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8915741" y="3773504"/>
            <a:ext cx="1902372" cy="1902372"/>
            <a:chOff x="0" y="0"/>
            <a:chExt cx="2536495" cy="253649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536495" cy="2536495"/>
            </a:xfrm>
            <a:custGeom>
              <a:avLst/>
              <a:gdLst/>
              <a:ahLst/>
              <a:cxnLst/>
              <a:rect r="r" b="b" t="t" l="l"/>
              <a:pathLst>
                <a:path h="2536495" w="2536495">
                  <a:moveTo>
                    <a:pt x="0" y="0"/>
                  </a:moveTo>
                  <a:lnTo>
                    <a:pt x="2536495" y="0"/>
                  </a:lnTo>
                  <a:lnTo>
                    <a:pt x="2536495" y="2536495"/>
                  </a:lnTo>
                  <a:lnTo>
                    <a:pt x="0" y="2536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90167" y="959141"/>
              <a:ext cx="1750211" cy="5675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15"/>
                </a:lnSpc>
              </a:pPr>
              <a:r>
                <a:rPr lang="en-US" sz="2582">
                  <a:solidFill>
                    <a:srgbClr val="FF3131"/>
                  </a:solidFill>
                  <a:latin typeface="Comic Sans"/>
                  <a:ea typeface="Comic Sans"/>
                  <a:cs typeface="Comic Sans"/>
                  <a:sym typeface="Comic Sans"/>
                </a:rPr>
                <a:t>CHECK</a:t>
              </a: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8858845" y="9619354"/>
            <a:ext cx="57030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Les 2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2331" r="0" b="2331"/>
            <a:stretch>
              <a:fillRect/>
            </a:stretch>
          </p:blipFill>
          <p:spPr>
            <a:xfrm flipH="false" flipV="false">
              <a:off x="0" y="0"/>
              <a:ext cx="24384000" cy="9059333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2082" r="0" b="2082"/>
            <a:stretch>
              <a:fillRect/>
            </a:stretch>
          </p:blipFill>
          <p:spPr>
            <a:xfrm flipH="false" flipV="false">
              <a:off x="0" y="9186333"/>
              <a:ext cx="12128500" cy="4529667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3"/>
            <a:srcRect l="0" t="2082" r="0" b="2082"/>
            <a:stretch>
              <a:fillRect/>
            </a:stretch>
          </p:blipFill>
          <p:spPr>
            <a:xfrm flipH="false" flipV="false">
              <a:off x="12255500" y="9186333"/>
              <a:ext cx="12128500" cy="4529667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3"/>
            <a:srcRect l="32700" t="0" r="32700" b="0"/>
            <a:stretch>
              <a:fillRect/>
            </a:stretch>
          </p:blipFill>
          <p:spPr>
            <a:xfrm flipH="false" flipV="false">
              <a:off x="0" y="0"/>
              <a:ext cx="8043333" cy="9059333"/>
            </a:xfrm>
            <a:prstGeom prst="rect">
              <a:avLst/>
            </a:prstGeom>
          </p:spPr>
        </p:pic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3"/>
            <a:srcRect l="15127" t="0" r="15127" b="0"/>
            <a:stretch>
              <a:fillRect/>
            </a:stretch>
          </p:blipFill>
          <p:spPr>
            <a:xfrm flipH="false" flipV="false">
              <a:off x="8170333" y="0"/>
              <a:ext cx="16213667" cy="9059333"/>
            </a:xfrm>
            <a:prstGeom prst="rect">
              <a:avLst/>
            </a:prstGeom>
          </p:spPr>
        </p:pic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3"/>
            <a:srcRect l="0" t="2331" r="0" b="2331"/>
            <a:stretch>
              <a:fillRect/>
            </a:stretch>
          </p:blipFill>
          <p:spPr>
            <a:xfrm flipH="false" flipV="false">
              <a:off x="0" y="9186333"/>
              <a:ext cx="12192000" cy="4529667"/>
            </a:xfrm>
            <a:prstGeom prst="rect">
              <a:avLst/>
            </a:prstGeom>
          </p:spPr>
        </p:pic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3"/>
            <a:srcRect l="0" t="1829" r="0" b="1829"/>
            <a:stretch>
              <a:fillRect/>
            </a:stretch>
          </p:blipFill>
          <p:spPr>
            <a:xfrm flipH="false" flipV="false">
              <a:off x="12319000" y="9186333"/>
              <a:ext cx="12065000" cy="4529667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3"/>
            <a:srcRect l="15380" t="0" r="15380" b="0"/>
            <a:stretch>
              <a:fillRect/>
            </a:stretch>
          </p:blipFill>
          <p:spPr>
            <a:xfrm flipH="false" flipV="false">
              <a:off x="0" y="0"/>
              <a:ext cx="16171333" cy="9101667"/>
            </a:xfrm>
            <a:prstGeom prst="rect">
              <a:avLst/>
            </a:prstGeom>
          </p:spPr>
        </p:pic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3"/>
            <a:srcRect l="14890" t="0" r="14890" b="0"/>
            <a:stretch>
              <a:fillRect/>
            </a:stretch>
          </p:blipFill>
          <p:spPr>
            <a:xfrm flipH="false" flipV="false">
              <a:off x="16298333" y="0"/>
              <a:ext cx="8085667" cy="4487333"/>
            </a:xfrm>
            <a:prstGeom prst="rect">
              <a:avLst/>
            </a:prstGeom>
          </p:spPr>
        </p:pic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3"/>
            <a:srcRect l="0" t="14397" r="0" b="14397"/>
            <a:stretch>
              <a:fillRect/>
            </a:stretch>
          </p:blipFill>
          <p:spPr>
            <a:xfrm flipH="false" flipV="false">
              <a:off x="0" y="9228667"/>
              <a:ext cx="16171333" cy="4487333"/>
            </a:xfrm>
            <a:prstGeom prst="rect">
              <a:avLst/>
            </a:prstGeom>
          </p:spPr>
        </p:pic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3"/>
            <a:srcRect l="32690" t="0" r="32690" b="0"/>
            <a:stretch>
              <a:fillRect/>
            </a:stretch>
          </p:blipFill>
          <p:spPr>
            <a:xfrm flipH="false" flipV="false">
              <a:off x="16298333" y="4614333"/>
              <a:ext cx="8085667" cy="9101667"/>
            </a:xfrm>
            <a:prstGeom prst="rect">
              <a:avLst/>
            </a:prstGeom>
          </p:spPr>
        </p:pic>
      </p:grpSp>
      <p:grpSp>
        <p:nvGrpSpPr>
          <p:cNvPr name="Group 17" id="17"/>
          <p:cNvGrpSpPr/>
          <p:nvPr/>
        </p:nvGrpSpPr>
        <p:grpSpPr>
          <a:xfrm rot="0">
            <a:off x="199897" y="0"/>
            <a:ext cx="18288000" cy="10287000"/>
            <a:chOff x="0" y="0"/>
            <a:chExt cx="24384000" cy="13716000"/>
          </a:xfrm>
        </p:grpSpPr>
        <p:pic>
          <p:nvPicPr>
            <p:cNvPr name="Picture 18" id="18"/>
            <p:cNvPicPr>
              <a:picLocks noChangeAspect="true"/>
            </p:cNvPicPr>
            <p:nvPr/>
          </p:nvPicPr>
          <p:blipFill>
            <a:blip r:embed="rId3"/>
            <a:srcRect l="15127" t="0" r="15127" b="0"/>
            <a:stretch>
              <a:fillRect/>
            </a:stretch>
          </p:blipFill>
          <p:spPr>
            <a:xfrm flipH="false" flipV="false">
              <a:off x="0" y="0"/>
              <a:ext cx="16213667" cy="9059333"/>
            </a:xfrm>
            <a:prstGeom prst="rect">
              <a:avLst/>
            </a:prstGeom>
          </p:spPr>
        </p:pic>
        <p:pic>
          <p:nvPicPr>
            <p:cNvPr name="Picture 19" id="19"/>
            <p:cNvPicPr>
              <a:picLocks noChangeAspect="true"/>
            </p:cNvPicPr>
            <p:nvPr/>
          </p:nvPicPr>
          <p:blipFill>
            <a:blip r:embed="rId3"/>
            <a:srcRect l="32700" t="0" r="32700" b="0"/>
            <a:stretch>
              <a:fillRect/>
            </a:stretch>
          </p:blipFill>
          <p:spPr>
            <a:xfrm flipH="false" flipV="false">
              <a:off x="16340667" y="0"/>
              <a:ext cx="8043333" cy="9059333"/>
            </a:xfrm>
            <a:prstGeom prst="rect">
              <a:avLst/>
            </a:prstGeom>
          </p:spPr>
        </p:pic>
        <p:pic>
          <p:nvPicPr>
            <p:cNvPr name="Picture 20" id="20"/>
            <p:cNvPicPr>
              <a:picLocks noChangeAspect="true"/>
            </p:cNvPicPr>
            <p:nvPr/>
          </p:nvPicPr>
          <p:blipFill>
            <a:blip r:embed="rId3"/>
            <a:srcRect l="15400" t="0" r="15400" b="0"/>
            <a:stretch>
              <a:fillRect/>
            </a:stretch>
          </p:blipFill>
          <p:spPr>
            <a:xfrm flipH="false" flipV="false">
              <a:off x="0" y="9186333"/>
              <a:ext cx="8043333" cy="4529667"/>
            </a:xfrm>
            <a:prstGeom prst="rect">
              <a:avLst/>
            </a:prstGeom>
          </p:spPr>
        </p:pic>
        <p:pic>
          <p:nvPicPr>
            <p:cNvPr name="Picture 21" id="21"/>
            <p:cNvPicPr>
              <a:picLocks noChangeAspect="true"/>
            </p:cNvPicPr>
            <p:nvPr/>
          </p:nvPicPr>
          <p:blipFill>
            <a:blip r:embed="rId3"/>
            <a:srcRect l="0" t="14155" r="0" b="14155"/>
            <a:stretch>
              <a:fillRect/>
            </a:stretch>
          </p:blipFill>
          <p:spPr>
            <a:xfrm flipH="false" flipV="false">
              <a:off x="8170333" y="9186333"/>
              <a:ext cx="16213667" cy="4529667"/>
            </a:xfrm>
            <a:prstGeom prst="rect">
              <a:avLst/>
            </a:prstGeom>
          </p:spPr>
        </p:pic>
      </p:grpSp>
      <p:grpSp>
        <p:nvGrpSpPr>
          <p:cNvPr name="Group 22" id="2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23" id="23"/>
            <p:cNvPicPr>
              <a:picLocks noChangeAspect="true"/>
            </p:cNvPicPr>
            <p:nvPr/>
          </p:nvPicPr>
          <p:blipFill>
            <a:blip r:embed="rId3"/>
            <a:srcRect l="3624" t="0" r="3624" b="0"/>
            <a:stretch>
              <a:fillRect/>
            </a:stretch>
          </p:blipFill>
          <p:spPr>
            <a:xfrm flipH="false" flipV="false">
              <a:off x="0" y="0"/>
              <a:ext cx="16171333" cy="6794500"/>
            </a:xfrm>
            <a:prstGeom prst="rect">
              <a:avLst/>
            </a:prstGeom>
          </p:spPr>
        </p:pic>
        <p:pic>
          <p:nvPicPr>
            <p:cNvPr name="Picture 24" id="24"/>
            <p:cNvPicPr>
              <a:picLocks noChangeAspect="true"/>
            </p:cNvPicPr>
            <p:nvPr/>
          </p:nvPicPr>
          <p:blipFill>
            <a:blip r:embed="rId3"/>
            <a:srcRect l="38513" t="0" r="38513" b="0"/>
            <a:stretch>
              <a:fillRect/>
            </a:stretch>
          </p:blipFill>
          <p:spPr>
            <a:xfrm flipH="false" flipV="false">
              <a:off x="16298333" y="0"/>
              <a:ext cx="8085667" cy="13716000"/>
            </a:xfrm>
            <a:prstGeom prst="rect">
              <a:avLst/>
            </a:prstGeom>
          </p:spPr>
        </p:pic>
        <p:pic>
          <p:nvPicPr>
            <p:cNvPr name="Picture 25" id="25"/>
            <p:cNvPicPr>
              <a:picLocks noChangeAspect="true"/>
            </p:cNvPicPr>
            <p:nvPr/>
          </p:nvPicPr>
          <p:blipFill>
            <a:blip r:embed="rId3"/>
            <a:srcRect l="3624" t="0" r="3624" b="0"/>
            <a:stretch>
              <a:fillRect/>
            </a:stretch>
          </p:blipFill>
          <p:spPr>
            <a:xfrm flipH="false" flipV="false">
              <a:off x="0" y="6921500"/>
              <a:ext cx="16171333" cy="6794500"/>
            </a:xfrm>
            <a:prstGeom prst="rect">
              <a:avLst/>
            </a:prstGeom>
          </p:spPr>
        </p:pic>
      </p:grpSp>
      <p:grpSp>
        <p:nvGrpSpPr>
          <p:cNvPr name="Group 26" id="26"/>
          <p:cNvGrpSpPr/>
          <p:nvPr/>
        </p:nvGrpSpPr>
        <p:grpSpPr>
          <a:xfrm rot="0">
            <a:off x="-26901" y="0"/>
            <a:ext cx="18288000" cy="10287000"/>
            <a:chOff x="0" y="0"/>
            <a:chExt cx="24384000" cy="13716000"/>
          </a:xfrm>
        </p:grpSpPr>
        <p:pic>
          <p:nvPicPr>
            <p:cNvPr name="Picture 27" id="27"/>
            <p:cNvPicPr>
              <a:picLocks noChangeAspect="true"/>
            </p:cNvPicPr>
            <p:nvPr/>
          </p:nvPicPr>
          <p:blipFill>
            <a:blip r:embed="rId4"/>
            <a:srcRect l="0" t="22144" r="0" b="22144"/>
            <a:stretch>
              <a:fillRect/>
            </a:stretch>
          </p:blipFill>
          <p:spPr>
            <a:xfrm flipH="false" flipV="false">
              <a:off x="0" y="0"/>
              <a:ext cx="24384000" cy="9059333"/>
            </a:xfrm>
            <a:prstGeom prst="rect">
              <a:avLst/>
            </a:prstGeom>
          </p:spPr>
        </p:pic>
        <p:pic>
          <p:nvPicPr>
            <p:cNvPr name="Picture 28" id="28"/>
            <p:cNvPicPr>
              <a:picLocks noChangeAspect="true"/>
            </p:cNvPicPr>
            <p:nvPr/>
          </p:nvPicPr>
          <p:blipFill>
            <a:blip r:embed="rId5"/>
            <a:srcRect l="0" t="21972" r="0" b="21972"/>
            <a:stretch>
              <a:fillRect/>
            </a:stretch>
          </p:blipFill>
          <p:spPr>
            <a:xfrm flipH="false" flipV="false">
              <a:off x="0" y="9186333"/>
              <a:ext cx="12128500" cy="4529667"/>
            </a:xfrm>
            <a:prstGeom prst="rect">
              <a:avLst/>
            </a:prstGeom>
          </p:spPr>
        </p:pic>
        <p:pic>
          <p:nvPicPr>
            <p:cNvPr name="Picture 29" id="29"/>
            <p:cNvPicPr>
              <a:picLocks noChangeAspect="true"/>
            </p:cNvPicPr>
            <p:nvPr/>
          </p:nvPicPr>
          <p:blipFill>
            <a:blip r:embed="rId6"/>
            <a:srcRect l="0" t="21972" r="0" b="21972"/>
            <a:stretch>
              <a:fillRect/>
            </a:stretch>
          </p:blipFill>
          <p:spPr>
            <a:xfrm flipH="false" flipV="false">
              <a:off x="12255500" y="9186333"/>
              <a:ext cx="12128500" cy="4529667"/>
            </a:xfrm>
            <a:prstGeom prst="rect">
              <a:avLst/>
            </a:prstGeom>
          </p:spPr>
        </p:pic>
      </p:grpSp>
      <p:sp>
        <p:nvSpPr>
          <p:cNvPr name="AutoShape 30" id="30"/>
          <p:cNvSpPr/>
          <p:nvPr/>
        </p:nvSpPr>
        <p:spPr>
          <a:xfrm>
            <a:off x="10280337" y="623866"/>
            <a:ext cx="7086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1" id="31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32" id="32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TextBox 36" id="36"/>
          <p:cNvSpPr txBox="true"/>
          <p:nvPr/>
        </p:nvSpPr>
        <p:spPr>
          <a:xfrm rot="0">
            <a:off x="4679139" y="800100"/>
            <a:ext cx="12580161" cy="5584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16"/>
              </a:lnSpc>
            </a:pPr>
            <a:r>
              <a:rPr lang="en-US" b="true" sz="2200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WAT HEB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JE 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G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LE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ERD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?</a:t>
            </a:r>
          </a:p>
          <a:p>
            <a:pPr algn="l" marL="0" indent="0" lvl="0">
              <a:lnSpc>
                <a:spcPts val="5016"/>
              </a:lnSpc>
            </a:pP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🔄 J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W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ET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N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U:</a:t>
            </a:r>
          </a:p>
          <a:p>
            <a:pPr algn="l" marL="474981" indent="-237491" lvl="1">
              <a:lnSpc>
                <a:spcPts val="5016"/>
              </a:lnSpc>
              <a:buFont typeface="Arial"/>
              <a:buChar char="•"/>
            </a:pP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HO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 JE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SAME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NWER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KT IN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E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EN TEAM</a:t>
            </a:r>
          </a:p>
          <a:p>
            <a:pPr algn="l" marL="474981" indent="-237491" lvl="1">
              <a:lnSpc>
                <a:spcPts val="5016"/>
              </a:lnSpc>
              <a:buFont typeface="Arial"/>
              <a:buChar char="•"/>
            </a:pP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KE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STAPPEN HO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R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EN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B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I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EE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N 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TECHNISCH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PRO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JE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CT (</a:t>
            </a:r>
            <a:r>
              <a:rPr lang="en-US" b="true" sz="2200" strike="noStrik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KIJK HIER NAAR VOORBEELD WERKWIJZE. DEZE KUN JE ALTIJD GEBRUIKEN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.)</a:t>
            </a:r>
          </a:p>
          <a:p>
            <a:pPr algn="l" marL="474981" indent="-237491" lvl="1">
              <a:lnSpc>
                <a:spcPts val="5016"/>
              </a:lnSpc>
              <a:buFont typeface="Arial"/>
              <a:buChar char="•"/>
            </a:pP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HOE JE ON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WE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R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,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CO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M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MUNIC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ER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 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EN ON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DE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R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DR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U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 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WE</a:t>
            </a: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RKT</a:t>
            </a:r>
          </a:p>
          <a:p>
            <a:pPr algn="l" marL="474981" indent="-237491" lvl="1">
              <a:lnSpc>
                <a:spcPts val="5016"/>
              </a:lnSpc>
              <a:buFont typeface="Arial"/>
              <a:buChar char="•"/>
            </a:pP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WAAROM VEILIGHEID CRUCIAAL IS</a:t>
            </a:r>
          </a:p>
          <a:p>
            <a:pPr algn="l" marL="0" indent="0" lvl="0">
              <a:lnSpc>
                <a:spcPts val="5016"/>
              </a:lnSpc>
            </a:pPr>
            <a:r>
              <a:rPr lang="en-US" b="true" sz="2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👉 GEBRUIK DEZE INZICHTEN OM HET VOLGENDE PROJECT NÓG BETER AAN TE PAKKEN!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028700" y="1028700"/>
            <a:ext cx="6855001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4200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AF</a:t>
            </a:r>
            <a:r>
              <a:rPr lang="en-US" sz="4200" strike="noStrike" u="none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S</a:t>
            </a:r>
            <a:r>
              <a:rPr lang="en-US" sz="4200" strike="noStrike" u="none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LUI</a:t>
            </a:r>
            <a:r>
              <a:rPr lang="en-US" sz="4200" strike="noStrike" u="none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T</a:t>
            </a:r>
            <a:r>
              <a:rPr lang="en-US" sz="4200" strike="noStrike" u="none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ING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8397032" y="9103274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320"/>
              </a:lnSpc>
              <a:spcBef>
                <a:spcPct val="0"/>
              </a:spcBef>
            </a:pPr>
            <a:r>
              <a:rPr lang="en-US" sz="1657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12 van 12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1498089" y="3444210"/>
            <a:ext cx="2421920" cy="2421920"/>
            <a:chOff x="0" y="0"/>
            <a:chExt cx="3229226" cy="3229226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3229226" cy="3229226"/>
            </a:xfrm>
            <a:custGeom>
              <a:avLst/>
              <a:gdLst/>
              <a:ahLst/>
              <a:cxnLst/>
              <a:rect r="r" b="b" t="t" l="l"/>
              <a:pathLst>
                <a:path h="3229226" w="3229226">
                  <a:moveTo>
                    <a:pt x="0" y="0"/>
                  </a:moveTo>
                  <a:lnTo>
                    <a:pt x="3229226" y="0"/>
                  </a:lnTo>
                  <a:lnTo>
                    <a:pt x="3229226" y="3229226"/>
                  </a:lnTo>
                  <a:lnTo>
                    <a:pt x="0" y="322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TextBox 41" id="41"/>
            <p:cNvSpPr txBox="true"/>
            <p:nvPr/>
          </p:nvSpPr>
          <p:spPr>
            <a:xfrm rot="0">
              <a:off x="500511" y="1215045"/>
              <a:ext cx="2228203" cy="7285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</a:pPr>
              <a:r>
                <a:rPr lang="en-US" sz="3287">
                  <a:solidFill>
                    <a:srgbClr val="FF3131"/>
                  </a:solidFill>
                  <a:latin typeface="Comic Sans"/>
                  <a:ea typeface="Comic Sans"/>
                  <a:cs typeface="Comic Sans"/>
                  <a:sym typeface="Comic Sans"/>
                </a:rPr>
                <a:t>ACT</a:t>
              </a:r>
            </a:p>
          </p:txBody>
        </p:sp>
      </p:grpSp>
      <p:sp>
        <p:nvSpPr>
          <p:cNvPr name="TextBox 42" id="42"/>
          <p:cNvSpPr txBox="true"/>
          <p:nvPr/>
        </p:nvSpPr>
        <p:spPr>
          <a:xfrm rot="0">
            <a:off x="8858845" y="9619354"/>
            <a:ext cx="57030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Les 2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2525921" y="2581676"/>
            <a:ext cx="13236192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2525921" y="1652748"/>
            <a:ext cx="13236192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true" rot="0">
            <a:off x="14984952" y="6487891"/>
            <a:ext cx="479409" cy="479409"/>
          </a:xfrm>
          <a:custGeom>
            <a:avLst/>
            <a:gdLst/>
            <a:ahLst/>
            <a:cxnLst/>
            <a:rect r="r" b="b" t="t" l="l"/>
            <a:pathLst>
              <a:path h="479409" w="479409">
                <a:moveTo>
                  <a:pt x="0" y="479409"/>
                </a:moveTo>
                <a:lnTo>
                  <a:pt x="479409" y="479409"/>
                </a:lnTo>
                <a:lnTo>
                  <a:pt x="479409" y="0"/>
                </a:lnTo>
                <a:lnTo>
                  <a:pt x="0" y="0"/>
                </a:lnTo>
                <a:lnTo>
                  <a:pt x="0" y="47940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3167463"/>
            <a:ext cx="16230600" cy="1154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620"/>
              </a:lnSpc>
              <a:spcBef>
                <a:spcPct val="0"/>
              </a:spcBef>
            </a:pPr>
            <a:r>
              <a:rPr lang="en-US" sz="3300" spc="-66" strike="noStrike" u="none">
                <a:solidFill>
                  <a:srgbClr val="94CB00"/>
                </a:solidFill>
                <a:latin typeface="Monument Bold"/>
                <a:ea typeface="Monument Bold"/>
                <a:cs typeface="Monument Bold"/>
                <a:sym typeface="Monument Bold"/>
              </a:rPr>
              <a:t>JE EERSTE STAP ALS GREENKART-INGENIEUR – ONTWERPEN &amp; SAMENWERKEN IN EEN TEAM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8" id="8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8397032" y="9103274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320"/>
              </a:lnSpc>
              <a:spcBef>
                <a:spcPct val="0"/>
              </a:spcBef>
            </a:pPr>
            <a:r>
              <a:rPr lang="en-US" sz="1657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2 van 12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5019675"/>
            <a:ext cx="10740591" cy="604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A30E7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rPr>
              <a:t>Denk voor je doet!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858845" y="9619354"/>
            <a:ext cx="57030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Les 2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586526"/>
            <a:ext cx="7410003" cy="8546575"/>
            <a:chOff x="0" y="0"/>
            <a:chExt cx="9880004" cy="11395433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1117" t="0" r="21117" b="0"/>
            <a:stretch>
              <a:fillRect/>
            </a:stretch>
          </p:blipFill>
          <p:spPr>
            <a:xfrm flipH="false" flipV="false">
              <a:off x="0" y="0"/>
              <a:ext cx="9880004" cy="11395433"/>
            </a:xfrm>
            <a:prstGeom prst="rect">
              <a:avLst/>
            </a:prstGeom>
          </p:spPr>
        </p:pic>
      </p:grpSp>
      <p:sp>
        <p:nvSpPr>
          <p:cNvPr name="AutoShape 5" id="5"/>
          <p:cNvSpPr/>
          <p:nvPr/>
        </p:nvSpPr>
        <p:spPr>
          <a:xfrm>
            <a:off x="10280337" y="586526"/>
            <a:ext cx="7086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true" rot="0">
            <a:off x="16971328" y="991361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709600" y="4030377"/>
            <a:ext cx="8549700" cy="4823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00"/>
              </a:lnSpc>
              <a:spcBef>
                <a:spcPct val="0"/>
              </a:spcBef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🚗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O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NTWERP ÉN BOUW EEN GREENKART!</a:t>
            </a:r>
          </a:p>
          <a:p>
            <a:pPr algn="l" marL="0" indent="0" lvl="0">
              <a:lnSpc>
                <a:spcPts val="4800"/>
              </a:lnSpc>
              <a:spcBef>
                <a:spcPct val="0"/>
              </a:spcBef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👉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ERK IN EEN TEAM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, NET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A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LS IN EEN ECHT BEDRIJF.</a:t>
            </a:r>
          </a:p>
          <a:p>
            <a:pPr algn="l" marL="0" indent="0" lvl="0">
              <a:lnSpc>
                <a:spcPts val="4800"/>
              </a:lnSpc>
              <a:spcBef>
                <a:spcPct val="0"/>
              </a:spcBef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🎯 DOEL: M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AK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EEN VOERTUIG DAT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VEILIG, BETROUWBAAR EN SNEL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I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.</a:t>
            </a:r>
          </a:p>
          <a:p>
            <a:pPr algn="l" marL="0" indent="0" lvl="0">
              <a:lnSpc>
                <a:spcPts val="4800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4800"/>
              </a:lnSpc>
              <a:spcBef>
                <a:spcPct val="0"/>
              </a:spcBef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👉 NET ALS IN EEN ECHT BEDRIJF.</a:t>
            </a:r>
          </a:p>
          <a:p>
            <a:pPr algn="l" marL="0" indent="0" lvl="0">
              <a:lnSpc>
                <a:spcPts val="4800"/>
              </a:lnSpc>
              <a:spcBef>
                <a:spcPct val="0"/>
              </a:spcBef>
            </a:pPr>
          </a:p>
        </p:txBody>
      </p:sp>
      <p:grpSp>
        <p:nvGrpSpPr>
          <p:cNvPr name="Group 8" id="8"/>
          <p:cNvGrpSpPr/>
          <p:nvPr/>
        </p:nvGrpSpPr>
        <p:grpSpPr>
          <a:xfrm rot="0">
            <a:off x="1028700" y="9211436"/>
            <a:ext cx="16230600" cy="625089"/>
            <a:chOff x="0" y="0"/>
            <a:chExt cx="21640800" cy="833452"/>
          </a:xfrm>
        </p:grpSpPr>
        <p:sp>
          <p:nvSpPr>
            <p:cNvPr name="AutoShape 9" id="9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8709600" y="2113806"/>
            <a:ext cx="8088399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4200" strike="noStrike" u="none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INTRODUCTIE OP HET PROJECT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397032" y="9103274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320"/>
              </a:lnSpc>
              <a:spcBef>
                <a:spcPct val="0"/>
              </a:spcBef>
            </a:pPr>
            <a:r>
              <a:rPr lang="en-US" sz="1657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3 van 12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5416064" y="1028700"/>
            <a:ext cx="1843236" cy="1843236"/>
            <a:chOff x="0" y="0"/>
            <a:chExt cx="2457648" cy="245764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457648" cy="2457648"/>
            </a:xfrm>
            <a:custGeom>
              <a:avLst/>
              <a:gdLst/>
              <a:ahLst/>
              <a:cxnLst/>
              <a:rect r="r" b="b" t="t" l="l"/>
              <a:pathLst>
                <a:path h="2457648" w="2457648">
                  <a:moveTo>
                    <a:pt x="0" y="0"/>
                  </a:moveTo>
                  <a:lnTo>
                    <a:pt x="2457648" y="0"/>
                  </a:lnTo>
                  <a:lnTo>
                    <a:pt x="2457648" y="2457648"/>
                  </a:lnTo>
                  <a:lnTo>
                    <a:pt x="0" y="2457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0921" y="927846"/>
              <a:ext cx="1695805" cy="5513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03"/>
                </a:lnSpc>
              </a:pPr>
              <a:r>
                <a:rPr lang="en-US" sz="2502">
                  <a:solidFill>
                    <a:srgbClr val="FF3131"/>
                  </a:solidFill>
                  <a:latin typeface="Comic Sans"/>
                  <a:ea typeface="Comic Sans"/>
                  <a:cs typeface="Comic Sans"/>
                  <a:sym typeface="Comic Sans"/>
                </a:rPr>
                <a:t>PLAN</a:t>
              </a: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8826876" y="9619354"/>
            <a:ext cx="57030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Les 2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46399" y="2834675"/>
            <a:ext cx="9799313" cy="5596550"/>
            <a:chOff x="0" y="0"/>
            <a:chExt cx="13065750" cy="7462067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7139" r="0" b="7139"/>
            <a:stretch>
              <a:fillRect/>
            </a:stretch>
          </p:blipFill>
          <p:spPr>
            <a:xfrm flipH="false" flipV="false">
              <a:off x="0" y="0"/>
              <a:ext cx="13065750" cy="7462067"/>
            </a:xfrm>
            <a:prstGeom prst="rect">
              <a:avLst/>
            </a:prstGeom>
          </p:spPr>
        </p:pic>
      </p:grpSp>
      <p:sp>
        <p:nvSpPr>
          <p:cNvPr name="AutoShape 4" id="4"/>
          <p:cNvSpPr/>
          <p:nvPr/>
        </p:nvSpPr>
        <p:spPr>
          <a:xfrm>
            <a:off x="1028700" y="2676895"/>
            <a:ext cx="16230600" cy="0"/>
          </a:xfrm>
          <a:prstGeom prst="line">
            <a:avLst/>
          </a:prstGeom>
          <a:ln cap="flat" w="9525">
            <a:solidFill>
              <a:srgbClr val="8A636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>
            <a:off x="1028700" y="2276845"/>
            <a:ext cx="16230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8" id="8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1114975" y="2895593"/>
            <a:ext cx="6144325" cy="5242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000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HET GREENKART-PROJECT LEERT JE:</a:t>
            </a:r>
          </a:p>
          <a:p>
            <a:pPr algn="l" marL="0" indent="0" lvl="0">
              <a:lnSpc>
                <a:spcPts val="6000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✅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SAMENW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ERKEN IN EEN TEAM</a:t>
            </a:r>
          </a:p>
          <a:p>
            <a:pPr algn="l" marL="0" indent="0" lvl="0">
              <a:lnSpc>
                <a:spcPts val="6000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✅ JE TECHNISCHE SKILLS GEBRUIKEN</a:t>
            </a:r>
          </a:p>
          <a:p>
            <a:pPr algn="l" marL="0" indent="0" lvl="0">
              <a:lnSpc>
                <a:spcPts val="6000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✅ CREATIE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F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OPLOSSINGEN BEDENKEN</a:t>
            </a:r>
          </a:p>
          <a:p>
            <a:pPr algn="l" marL="0" indent="0" lvl="0">
              <a:lnSpc>
                <a:spcPts val="6000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✅ PRESTEREN ONDER TIJDSDRUK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1028700"/>
            <a:ext cx="3718388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0A30E7"/>
                </a:solidFill>
                <a:latin typeface="Comic Sans"/>
                <a:ea typeface="Comic Sans"/>
                <a:cs typeface="Comic Sans"/>
                <a:sym typeface="Comic Sans"/>
              </a:rPr>
              <a:t>WWW.</a:t>
            </a:r>
            <a:r>
              <a:rPr lang="en-US" sz="1800">
                <a:solidFill>
                  <a:srgbClr val="0A30E7"/>
                </a:solidFill>
                <a:latin typeface="Comic Sans"/>
                <a:ea typeface="Comic Sans"/>
                <a:cs typeface="Comic Sans"/>
                <a:sym typeface="Comic Sans"/>
              </a:rPr>
              <a:t>GREENKARTING.NL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1688531"/>
            <a:ext cx="10863158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4200" strike="noStrike" u="none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WAAROM DIT PROJECT?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397032" y="9103274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320"/>
              </a:lnSpc>
              <a:spcBef>
                <a:spcPct val="0"/>
              </a:spcBef>
            </a:pPr>
            <a:r>
              <a:rPr lang="en-US" sz="1657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4 van 12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5416064" y="1028700"/>
            <a:ext cx="1843236" cy="1843236"/>
            <a:chOff x="0" y="0"/>
            <a:chExt cx="2457648" cy="245764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457648" cy="2457648"/>
            </a:xfrm>
            <a:custGeom>
              <a:avLst/>
              <a:gdLst/>
              <a:ahLst/>
              <a:cxnLst/>
              <a:rect r="r" b="b" t="t" l="l"/>
              <a:pathLst>
                <a:path h="2457648" w="2457648">
                  <a:moveTo>
                    <a:pt x="0" y="0"/>
                  </a:moveTo>
                  <a:lnTo>
                    <a:pt x="2457648" y="0"/>
                  </a:lnTo>
                  <a:lnTo>
                    <a:pt x="2457648" y="2457648"/>
                  </a:lnTo>
                  <a:lnTo>
                    <a:pt x="0" y="2457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380921" y="927846"/>
              <a:ext cx="1695805" cy="5513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03"/>
                </a:lnSpc>
              </a:pPr>
              <a:r>
                <a:rPr lang="en-US" sz="2502">
                  <a:solidFill>
                    <a:srgbClr val="FF3131"/>
                  </a:solidFill>
                  <a:latin typeface="Comic Sans"/>
                  <a:ea typeface="Comic Sans"/>
                  <a:cs typeface="Comic Sans"/>
                  <a:sym typeface="Comic Sans"/>
                </a:rPr>
                <a:t>PLAN</a:t>
              </a: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8858845" y="9619354"/>
            <a:ext cx="57030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Les 2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6048645"/>
            <a:chOff x="0" y="0"/>
            <a:chExt cx="24384000" cy="806486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20535" r="0" b="20535"/>
            <a:stretch>
              <a:fillRect/>
            </a:stretch>
          </p:blipFill>
          <p:spPr>
            <a:xfrm flipH="false" flipV="false">
              <a:off x="0" y="0"/>
              <a:ext cx="24384000" cy="8064860"/>
            </a:xfrm>
            <a:prstGeom prst="rect">
              <a:avLst/>
            </a:prstGeom>
          </p:spPr>
        </p:pic>
      </p:grpSp>
      <p:sp>
        <p:nvSpPr>
          <p:cNvPr name="AutoShape 5" id="5"/>
          <p:cNvSpPr/>
          <p:nvPr/>
        </p:nvSpPr>
        <p:spPr>
          <a:xfrm>
            <a:off x="1028700" y="1617014"/>
            <a:ext cx="16230600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8" id="8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028700" y="7279275"/>
            <a:ext cx="4218666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4200" strike="noStrike" u="none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JOUW TEAM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1028700"/>
            <a:ext cx="3718388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Comic Sans"/>
                <a:ea typeface="Comic Sans"/>
                <a:cs typeface="Comic Sans"/>
                <a:sym typeface="Comic Sans"/>
              </a:rPr>
              <a:t>INLEIDING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600167" y="5839095"/>
            <a:ext cx="11515147" cy="3308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305"/>
              </a:lnSpc>
              <a:spcBef>
                <a:spcPct val="0"/>
              </a:spcBef>
            </a:pPr>
            <a:r>
              <a:rPr lang="en-US" b="true" sz="2652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👨‍🏫 </a:t>
            </a:r>
            <a:r>
              <a:rPr lang="en-US" b="true" sz="2652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JE DOCENT </a:t>
            </a:r>
            <a:r>
              <a:rPr lang="en-US" b="true" sz="2652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=</a:t>
            </a:r>
            <a:r>
              <a:rPr lang="en-US" b="true" sz="2652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TEAMBAAS</a:t>
            </a:r>
          </a:p>
          <a:p>
            <a:pPr algn="l" marL="0" indent="0" lvl="0">
              <a:lnSpc>
                <a:spcPts val="5305"/>
              </a:lnSpc>
              <a:spcBef>
                <a:spcPct val="0"/>
              </a:spcBef>
            </a:pPr>
            <a:r>
              <a:rPr lang="en-US" b="true" sz="2652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SAMEN BESPREEK JE:</a:t>
            </a:r>
          </a:p>
          <a:p>
            <a:pPr algn="l" marL="0" indent="0" lvl="0">
              <a:lnSpc>
                <a:spcPts val="5305"/>
              </a:lnSpc>
              <a:spcBef>
                <a:spcPct val="0"/>
              </a:spcBef>
            </a:pPr>
            <a:r>
              <a:rPr lang="en-US" b="true" sz="2652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🔹 WIE DOET WAT IN HET TEAM?</a:t>
            </a:r>
          </a:p>
          <a:p>
            <a:pPr algn="l" marL="0" indent="0" lvl="0">
              <a:lnSpc>
                <a:spcPts val="5305"/>
              </a:lnSpc>
              <a:spcBef>
                <a:spcPct val="0"/>
              </a:spcBef>
            </a:pPr>
            <a:r>
              <a:rPr lang="en-US" b="true" sz="2652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🔹</a:t>
            </a:r>
            <a:r>
              <a:rPr lang="en-US" b="true" sz="2652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652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WIE</a:t>
            </a:r>
            <a:r>
              <a:rPr lang="en-US" b="true" sz="2652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652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IS</a:t>
            </a:r>
            <a:r>
              <a:rPr lang="en-US" b="true" sz="2652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652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GOED</a:t>
            </a:r>
            <a:r>
              <a:rPr lang="en-US" b="true" sz="2652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652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IN</a:t>
            </a:r>
            <a:r>
              <a:rPr lang="en-US" b="true" sz="2652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652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ONTWERPEN, BOUWEN OF PLANNEN?</a:t>
            </a:r>
          </a:p>
          <a:p>
            <a:pPr algn="l" marL="0" indent="0" lvl="0">
              <a:lnSpc>
                <a:spcPts val="5305"/>
              </a:lnSpc>
              <a:spcBef>
                <a:spcPct val="0"/>
              </a:spcBef>
            </a:pPr>
            <a:r>
              <a:rPr lang="en-US" b="true" sz="2652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🔹 HOE VERDEEL JE DE TAKEN EERLIJK?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397032" y="9103274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320"/>
              </a:lnSpc>
              <a:spcBef>
                <a:spcPct val="0"/>
              </a:spcBef>
            </a:pPr>
            <a:r>
              <a:rPr lang="en-US" sz="1657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5 van 12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5416064" y="1028700"/>
            <a:ext cx="1843236" cy="1843236"/>
            <a:chOff x="0" y="0"/>
            <a:chExt cx="2457648" cy="245764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457648" cy="2457648"/>
            </a:xfrm>
            <a:custGeom>
              <a:avLst/>
              <a:gdLst/>
              <a:ahLst/>
              <a:cxnLst/>
              <a:rect r="r" b="b" t="t" l="l"/>
              <a:pathLst>
                <a:path h="2457648" w="2457648">
                  <a:moveTo>
                    <a:pt x="0" y="0"/>
                  </a:moveTo>
                  <a:lnTo>
                    <a:pt x="2457648" y="0"/>
                  </a:lnTo>
                  <a:lnTo>
                    <a:pt x="2457648" y="2457648"/>
                  </a:lnTo>
                  <a:lnTo>
                    <a:pt x="0" y="2457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380921" y="927846"/>
              <a:ext cx="1695805" cy="5513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03"/>
                </a:lnSpc>
              </a:pPr>
              <a:r>
                <a:rPr lang="en-US" sz="2502">
                  <a:solidFill>
                    <a:srgbClr val="FF3131"/>
                  </a:solidFill>
                  <a:latin typeface="Comic Sans"/>
                  <a:ea typeface="Comic Sans"/>
                  <a:cs typeface="Comic Sans"/>
                  <a:sym typeface="Comic Sans"/>
                </a:rPr>
                <a:t>PLAN</a:t>
              </a: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8858845" y="9619354"/>
            <a:ext cx="57030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Les 2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0337" y="623866"/>
            <a:ext cx="7086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6" id="6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028700" y="1028700"/>
            <a:ext cx="6853547" cy="7961834"/>
            <a:chOff x="0" y="0"/>
            <a:chExt cx="546608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22045" t="0" r="-22045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8098291" y="1122680"/>
            <a:ext cx="7317773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4200" strike="noStrike" u="none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DE VIER KERNACTIVITEITEN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098291" y="2302885"/>
            <a:ext cx="9065787" cy="5108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56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HET PROJECT DRAAIT OM VIER HOOFDONDERDELEN:</a:t>
            </a:r>
          </a:p>
          <a:p>
            <a:pPr algn="l" marL="0" indent="0" lvl="0">
              <a:lnSpc>
                <a:spcPts val="5856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1️⃣ ONTWERPEN</a:t>
            </a:r>
          </a:p>
          <a:p>
            <a:pPr algn="l" marL="0" indent="0" lvl="0">
              <a:lnSpc>
                <a:spcPts val="5856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2️⃣ BOUWEN</a:t>
            </a:r>
          </a:p>
          <a:p>
            <a:pPr algn="l" marL="0" indent="0" lvl="0">
              <a:lnSpc>
                <a:spcPts val="5856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3️⃣ OVERLEGGEN EN AFSPRAKEN MAKEN</a:t>
            </a:r>
          </a:p>
          <a:p>
            <a:pPr algn="l" marL="0" indent="0" lvl="0">
              <a:lnSpc>
                <a:spcPts val="5856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4️⃣ PRESTEREN ONDER DRUK</a:t>
            </a:r>
          </a:p>
          <a:p>
            <a:pPr algn="l" marL="0" indent="0" lvl="0">
              <a:lnSpc>
                <a:spcPts val="5856"/>
              </a:lnSpc>
            </a:pPr>
          </a:p>
          <a:p>
            <a:pPr algn="l" marL="0" indent="0" lvl="0">
              <a:lnSpc>
                <a:spcPts val="5856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👉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JE LEERT MEER DAN ALLEEN TECHNIEK!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397032" y="9103274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320"/>
              </a:lnSpc>
              <a:spcBef>
                <a:spcPct val="0"/>
              </a:spcBef>
            </a:pPr>
            <a:r>
              <a:rPr lang="en-US" sz="1657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6 van 12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5416064" y="1028700"/>
            <a:ext cx="1843236" cy="1843236"/>
            <a:chOff x="0" y="0"/>
            <a:chExt cx="2457648" cy="245764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457648" cy="2457648"/>
            </a:xfrm>
            <a:custGeom>
              <a:avLst/>
              <a:gdLst/>
              <a:ahLst/>
              <a:cxnLst/>
              <a:rect r="r" b="b" t="t" l="l"/>
              <a:pathLst>
                <a:path h="2457648" w="2457648">
                  <a:moveTo>
                    <a:pt x="0" y="0"/>
                  </a:moveTo>
                  <a:lnTo>
                    <a:pt x="2457648" y="0"/>
                  </a:lnTo>
                  <a:lnTo>
                    <a:pt x="2457648" y="2457648"/>
                  </a:lnTo>
                  <a:lnTo>
                    <a:pt x="0" y="2457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380921" y="927846"/>
              <a:ext cx="1695805" cy="5513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03"/>
                </a:lnSpc>
              </a:pPr>
              <a:r>
                <a:rPr lang="en-US" sz="2502">
                  <a:solidFill>
                    <a:srgbClr val="FF3131"/>
                  </a:solidFill>
                  <a:latin typeface="Comic Sans"/>
                  <a:ea typeface="Comic Sans"/>
                  <a:cs typeface="Comic Sans"/>
                  <a:sym typeface="Comic Sans"/>
                </a:rPr>
                <a:t>PLAN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8858845" y="9619354"/>
            <a:ext cx="57030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Les 2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527930" y="-1625066"/>
            <a:ext cx="11306481" cy="12544227"/>
            <a:chOff x="0" y="0"/>
            <a:chExt cx="5510530" cy="61137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5720" y="49530"/>
              <a:ext cx="5420360" cy="6014720"/>
            </a:xfrm>
            <a:custGeom>
              <a:avLst/>
              <a:gdLst/>
              <a:ahLst/>
              <a:cxnLst/>
              <a:rect r="r" b="b" t="t" l="l"/>
              <a:pathLst>
                <a:path h="6014720" w="5420360">
                  <a:moveTo>
                    <a:pt x="5148580" y="3408680"/>
                  </a:moveTo>
                  <a:lnTo>
                    <a:pt x="5149850" y="3406140"/>
                  </a:lnTo>
                  <a:cubicBezTo>
                    <a:pt x="5322570" y="3082290"/>
                    <a:pt x="5420360" y="2711450"/>
                    <a:pt x="5420360" y="2319020"/>
                  </a:cubicBezTo>
                  <a:cubicBezTo>
                    <a:pt x="5420360" y="1038860"/>
                    <a:pt x="4381500" y="0"/>
                    <a:pt x="3101340" y="0"/>
                  </a:cubicBezTo>
                  <a:cubicBezTo>
                    <a:pt x="2259330" y="0"/>
                    <a:pt x="1521460" y="449580"/>
                    <a:pt x="1115060" y="1121410"/>
                  </a:cubicBezTo>
                  <a:cubicBezTo>
                    <a:pt x="1094740" y="1155700"/>
                    <a:pt x="1075690" y="1188720"/>
                    <a:pt x="1056640" y="1224280"/>
                  </a:cubicBezTo>
                  <a:lnTo>
                    <a:pt x="328930" y="2503170"/>
                  </a:lnTo>
                  <a:cubicBezTo>
                    <a:pt x="308610" y="2536190"/>
                    <a:pt x="290830" y="2569210"/>
                    <a:pt x="271780" y="2603500"/>
                  </a:cubicBezTo>
                  <a:lnTo>
                    <a:pt x="271780" y="2604770"/>
                  </a:lnTo>
                  <a:cubicBezTo>
                    <a:pt x="97790" y="2929890"/>
                    <a:pt x="0" y="3300730"/>
                    <a:pt x="0" y="3695700"/>
                  </a:cubicBezTo>
                  <a:cubicBezTo>
                    <a:pt x="0" y="4975860"/>
                    <a:pt x="1038860" y="6014720"/>
                    <a:pt x="2319020" y="6014720"/>
                  </a:cubicBezTo>
                  <a:cubicBezTo>
                    <a:pt x="3243580" y="6014720"/>
                    <a:pt x="4042410" y="5472430"/>
                    <a:pt x="4414520" y="4688840"/>
                  </a:cubicBezTo>
                  <a:lnTo>
                    <a:pt x="5077460" y="3533140"/>
                  </a:lnTo>
                  <a:cubicBezTo>
                    <a:pt x="5101590" y="3492500"/>
                    <a:pt x="5125720" y="3450590"/>
                    <a:pt x="5148580" y="3408680"/>
                  </a:cubicBezTo>
                  <a:close/>
                </a:path>
              </a:pathLst>
            </a:custGeom>
            <a:blipFill>
              <a:blip r:embed="rId3"/>
              <a:stretch>
                <a:fillRect l="-33276" t="0" r="-33276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6" id="6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028700" y="3352310"/>
            <a:ext cx="8559669" cy="2956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000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🏁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ALLE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N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GOED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G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KEU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RDE KARTS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M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OGE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N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R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IJ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EN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.</a:t>
            </a:r>
          </a:p>
          <a:p>
            <a:pPr algn="l" marL="0" indent="0" lvl="0">
              <a:lnSpc>
                <a:spcPts val="6000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✅ SPECIALISTEN KEUREN JOUW KART.</a:t>
            </a:r>
          </a:p>
          <a:p>
            <a:pPr algn="l" marL="0" indent="0" lvl="0">
              <a:lnSpc>
                <a:spcPts val="6000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⚠️ NIET VEILIG? DAN GEEN DEELNAME.</a:t>
            </a:r>
          </a:p>
          <a:p>
            <a:pPr algn="l" marL="0" indent="0" lvl="0">
              <a:lnSpc>
                <a:spcPts val="6000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🔑 VEILIGHEID = ALTIJD SERIEUS NEMEN.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1056549"/>
            <a:ext cx="9883981" cy="677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314"/>
              </a:lnSpc>
              <a:spcBef>
                <a:spcPct val="0"/>
              </a:spcBef>
            </a:pPr>
            <a:r>
              <a:rPr lang="en-US" sz="4428" strike="noStrike" u="none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VEILIGHEID </a:t>
            </a:r>
            <a:r>
              <a:rPr lang="en-US" sz="4428" strike="noStrike" u="none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VOO</a:t>
            </a:r>
            <a:r>
              <a:rPr lang="en-US" sz="4428" strike="noStrike" u="none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R</a:t>
            </a:r>
            <a:r>
              <a:rPr lang="en-US" sz="4428" strike="noStrike" u="none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OP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397032" y="9103274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320"/>
              </a:lnSpc>
              <a:spcBef>
                <a:spcPct val="0"/>
              </a:spcBef>
            </a:pPr>
            <a:r>
              <a:rPr lang="en-US" sz="1657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7 van 12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8327717" y="1028700"/>
            <a:ext cx="2114550" cy="2114550"/>
            <a:chOff x="0" y="0"/>
            <a:chExt cx="2819400" cy="28194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819400" cy="2819400"/>
            </a:xfrm>
            <a:custGeom>
              <a:avLst/>
              <a:gdLst/>
              <a:ahLst/>
              <a:cxnLst/>
              <a:rect r="r" b="b" t="t" l="l"/>
              <a:pathLst>
                <a:path h="2819400" w="2819400">
                  <a:moveTo>
                    <a:pt x="0" y="0"/>
                  </a:moveTo>
                  <a:lnTo>
                    <a:pt x="2819400" y="0"/>
                  </a:lnTo>
                  <a:lnTo>
                    <a:pt x="2819400" y="2819400"/>
                  </a:lnTo>
                  <a:lnTo>
                    <a:pt x="0" y="2819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436931" y="1063598"/>
              <a:ext cx="1945419" cy="6350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18"/>
                </a:lnSpc>
              </a:pPr>
              <a:r>
                <a:rPr lang="en-US" sz="2870">
                  <a:solidFill>
                    <a:srgbClr val="FF3131"/>
                  </a:solidFill>
                  <a:latin typeface="Comic Sans"/>
                  <a:ea typeface="Comic Sans"/>
                  <a:cs typeface="Comic Sans"/>
                  <a:sym typeface="Comic Sans"/>
                </a:rPr>
                <a:t>DO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8858845" y="9619354"/>
            <a:ext cx="57030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Les 2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9258300"/>
            <a:ext cx="16230600" cy="625089"/>
            <a:chOff x="0" y="0"/>
            <a:chExt cx="21640800" cy="833452"/>
          </a:xfrm>
        </p:grpSpPr>
        <p:sp>
          <p:nvSpPr>
            <p:cNvPr name="AutoShape 4" id="4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468728" y="1028700"/>
            <a:ext cx="7359759" cy="7890593"/>
          </a:xfrm>
          <a:custGeom>
            <a:avLst/>
            <a:gdLst/>
            <a:ahLst/>
            <a:cxnLst/>
            <a:rect r="r" b="b" t="t" l="l"/>
            <a:pathLst>
              <a:path h="7890593" w="7359759">
                <a:moveTo>
                  <a:pt x="0" y="0"/>
                </a:moveTo>
                <a:lnTo>
                  <a:pt x="7359759" y="0"/>
                </a:lnTo>
                <a:lnTo>
                  <a:pt x="7359759" y="7890593"/>
                </a:lnTo>
                <a:lnTo>
                  <a:pt x="0" y="78905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459" t="0" r="-30459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028700"/>
            <a:ext cx="6528149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4200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VOORB</a:t>
            </a:r>
            <a:r>
              <a:rPr lang="en-US" sz="4200" strike="noStrike" u="none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EE</a:t>
            </a:r>
            <a:r>
              <a:rPr lang="en-US" sz="4200" strike="noStrike" u="none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LDSI</a:t>
            </a:r>
            <a:r>
              <a:rPr lang="en-US" sz="4200" strike="noStrike" u="none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T</a:t>
            </a:r>
            <a:r>
              <a:rPr lang="en-US" sz="4200" strike="noStrike" u="none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UATI</a:t>
            </a:r>
            <a:r>
              <a:rPr lang="en-US" sz="4200" strike="noStrike" u="none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E </a:t>
            </a:r>
            <a:r>
              <a:rPr lang="en-US" sz="4200" strike="noStrike" u="none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02239" y="2838450"/>
            <a:ext cx="9440028" cy="448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000"/>
              </a:lnSpc>
            </a:pPr>
            <a:r>
              <a:rPr lang="en-US" b="true" sz="24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👷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AM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TIM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N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EMMA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: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TIM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→ M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ALB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EWERKIN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G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EMMA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→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SCH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EMA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+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P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LA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NNIN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G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ALI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→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CAD-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ONTWERP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SA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MEN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: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B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OUWE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N EEN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VEILIGE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EN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SLIMM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K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AR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👌</a:t>
            </a:r>
          </a:p>
          <a:p>
            <a:pPr algn="l" marL="0" indent="0" lvl="0">
              <a:lnSpc>
                <a:spcPts val="6000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8397032" y="9103274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320"/>
              </a:lnSpc>
              <a:spcBef>
                <a:spcPct val="0"/>
              </a:spcBef>
            </a:pPr>
            <a:r>
              <a:rPr lang="en-US" sz="1657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8 van 12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4664978" y="6804743"/>
            <a:ext cx="2114550" cy="2114550"/>
            <a:chOff x="0" y="0"/>
            <a:chExt cx="2819400" cy="28194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819400" cy="2819400"/>
            </a:xfrm>
            <a:custGeom>
              <a:avLst/>
              <a:gdLst/>
              <a:ahLst/>
              <a:cxnLst/>
              <a:rect r="r" b="b" t="t" l="l"/>
              <a:pathLst>
                <a:path h="2819400" w="2819400">
                  <a:moveTo>
                    <a:pt x="0" y="0"/>
                  </a:moveTo>
                  <a:lnTo>
                    <a:pt x="2819400" y="0"/>
                  </a:lnTo>
                  <a:lnTo>
                    <a:pt x="2819400" y="2819400"/>
                  </a:lnTo>
                  <a:lnTo>
                    <a:pt x="0" y="2819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436931" y="1063598"/>
              <a:ext cx="1945419" cy="6350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18"/>
                </a:lnSpc>
              </a:pPr>
              <a:r>
                <a:rPr lang="en-US" sz="2870">
                  <a:solidFill>
                    <a:srgbClr val="FF3131"/>
                  </a:solidFill>
                  <a:latin typeface="Comic Sans"/>
                  <a:ea typeface="Comic Sans"/>
                  <a:cs typeface="Comic Sans"/>
                  <a:sym typeface="Comic Sans"/>
                </a:rPr>
                <a:t>DO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8858845" y="9619354"/>
            <a:ext cx="57030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Les 2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9258300"/>
            <a:ext cx="16230600" cy="625089"/>
            <a:chOff x="0" y="0"/>
            <a:chExt cx="21640800" cy="833452"/>
          </a:xfrm>
        </p:grpSpPr>
        <p:sp>
          <p:nvSpPr>
            <p:cNvPr name="AutoShape 4" id="4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664978" y="5751096"/>
            <a:ext cx="2114550" cy="2114550"/>
            <a:chOff x="0" y="0"/>
            <a:chExt cx="2819400" cy="2819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819400" cy="2819400"/>
            </a:xfrm>
            <a:custGeom>
              <a:avLst/>
              <a:gdLst/>
              <a:ahLst/>
              <a:cxnLst/>
              <a:rect r="r" b="b" t="t" l="l"/>
              <a:pathLst>
                <a:path h="2819400" w="2819400">
                  <a:moveTo>
                    <a:pt x="0" y="0"/>
                  </a:moveTo>
                  <a:lnTo>
                    <a:pt x="2819400" y="0"/>
                  </a:lnTo>
                  <a:lnTo>
                    <a:pt x="2819400" y="2819400"/>
                  </a:lnTo>
                  <a:lnTo>
                    <a:pt x="0" y="2819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436931" y="1063598"/>
              <a:ext cx="1945419" cy="6350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18"/>
                </a:lnSpc>
              </a:pPr>
              <a:r>
                <a:rPr lang="en-US" sz="2870">
                  <a:solidFill>
                    <a:srgbClr val="FF3131"/>
                  </a:solidFill>
                  <a:latin typeface="Comic Sans"/>
                  <a:ea typeface="Comic Sans"/>
                  <a:cs typeface="Comic Sans"/>
                  <a:sym typeface="Comic Sans"/>
                </a:rPr>
                <a:t>DO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0568579" y="1265242"/>
            <a:ext cx="6690721" cy="7371376"/>
          </a:xfrm>
          <a:custGeom>
            <a:avLst/>
            <a:gdLst/>
            <a:ahLst/>
            <a:cxnLst/>
            <a:rect r="r" b="b" t="t" l="l"/>
            <a:pathLst>
              <a:path h="7371376" w="6690721">
                <a:moveTo>
                  <a:pt x="0" y="0"/>
                </a:moveTo>
                <a:lnTo>
                  <a:pt x="6690721" y="0"/>
                </a:lnTo>
                <a:lnTo>
                  <a:pt x="6690721" y="7371376"/>
                </a:lnTo>
                <a:lnTo>
                  <a:pt x="0" y="73713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093" t="0" r="-13269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1028700"/>
            <a:ext cx="6528149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4200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VOORB</a:t>
            </a:r>
            <a:r>
              <a:rPr lang="en-US" sz="4200" strike="noStrike" u="none">
                <a:solidFill>
                  <a:srgbClr val="94CB00"/>
                </a:solidFill>
                <a:latin typeface="Comic Sans"/>
                <a:ea typeface="Comic Sans"/>
                <a:cs typeface="Comic Sans"/>
                <a:sym typeface="Comic Sans"/>
              </a:rPr>
              <a:t>EELDSITUATIE 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02239" y="2838450"/>
            <a:ext cx="9440028" cy="2194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b="true" sz="24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⏰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TEAM 3B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STARTT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 TE LAA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→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KART NI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ET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KL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AAR.</a:t>
            </a:r>
          </a:p>
          <a:p>
            <a:pPr algn="l">
              <a:lnSpc>
                <a:spcPts val="6000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😢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GEVOLG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: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GEEN DEELNAME AAN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 RIJDAG.</a:t>
            </a:r>
          </a:p>
          <a:p>
            <a:pPr algn="l" marL="0" indent="0" lvl="0">
              <a:lnSpc>
                <a:spcPts val="6000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🎯 LE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S: PLA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N SLIM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EN B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EGIN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OP 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IJD!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397032" y="9103274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320"/>
              </a:lnSpc>
              <a:spcBef>
                <a:spcPct val="0"/>
              </a:spcBef>
            </a:pPr>
            <a:r>
              <a:rPr lang="en-US" sz="1657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9 van 12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858845" y="9619354"/>
            <a:ext cx="57030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Les 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DAGwhAMrM1s</dc:identifier>
  <dcterms:modified xsi:type="dcterms:W3CDTF">2011-08-01T06:04:30Z</dcterms:modified>
  <cp:revision>1</cp:revision>
  <dc:title>Les 2 Beroepscontext</dc:title>
</cp:coreProperties>
</file>