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9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Comic Sans" charset="1" panose="03000702030302020204"/>
      <p:regular r:id="rId14"/>
    </p:embeddedFont>
    <p:embeddedFont>
      <p:font typeface="Monument Bold" charset="1" panose="00000300000000000000"/>
      <p:regular r:id="rId15"/>
    </p:embeddedFont>
    <p:embeddedFont>
      <p:font typeface="Avenir" charset="1" panose="020B0503020203020204"/>
      <p:regular r:id="rId16"/>
    </p:embeddedFont>
    <p:embeddedFont>
      <p:font typeface="Comic Sans Bold" charset="1" panose="03000902030302020204"/>
      <p:regular r:id="rId17"/>
    </p:embeddedFont>
    <p:embeddedFont>
      <p:font typeface="Avenir Bold" charset="1" panose="020B0703020203020204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notesMasters/notesMaster1.xml" Type="http://schemas.openxmlformats.org/officeDocument/2006/relationships/notesMaster"/><Relationship Id="rId2" Target="presProps.xml" Type="http://schemas.openxmlformats.org/officeDocument/2006/relationships/presProps"/><Relationship Id="rId20" Target="theme/theme2.xml" Type="http://schemas.openxmlformats.org/officeDocument/2006/relationships/theme"/><Relationship Id="rId21" Target="notesSlides/notesSlide1.xml" Type="http://schemas.openxmlformats.org/officeDocument/2006/relationships/notesSlide"/><Relationship Id="rId22" Target="notesSlides/notesSlide2.xml" Type="http://schemas.openxmlformats.org/officeDocument/2006/relationships/notes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📚 TECHNOSKILLS:</a:t>
            </a:r>
          </a:p>
          <a:p>
            <a:r>
              <a:rPr lang="en-US"/>
              <a:t>·      TV005 – SCHUIFMAAT GEBRUIKEN</a:t>
            </a:r>
          </a:p>
          <a:p>
            <a:r>
              <a:rPr lang="en-US"/>
              <a:t>·      TV009 – BOREN</a:t>
            </a:r>
          </a:p>
          <a:p>
            <a:r>
              <a:rPr lang="en-US"/>
              <a:t>·      TV014 – AFBRAMEN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📚 TECHNOSKILL: TV023 – BLINDKLINKEN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jpe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drive.google.com/open?id=11NYkeG9AM6FzNYl5lxLHiZuu2n1r28b3&amp;usp=drive_fs" TargetMode="External" Type="http://schemas.openxmlformats.org/officeDocument/2006/relationships/hyperlink"/><Relationship Id="rId11" Target="https://drive.google.com/file/d/1p_wruSyt6lQWowfvRYze2EctZFwIIG50/view?usp=sharing" TargetMode="External" Type="http://schemas.openxmlformats.org/officeDocument/2006/relationships/hyperlink"/><Relationship Id="rId12" Target="https://drive.google.com/file/d/1p_wruSyt6lQWowfvRYze2EctZFwIIG50/view?usp=sharing" TargetMode="External" Type="http://schemas.openxmlformats.org/officeDocument/2006/relationships/hyperlink"/><Relationship Id="rId13" Target="https://drive.google.com/file/d/1p_wruSyt6lQWowfvRYze2EctZFwIIG50/view?usp=sharing" TargetMode="External" Type="http://schemas.openxmlformats.org/officeDocument/2006/relationships/hyperlink"/><Relationship Id="rId14" Target="https://greenkart.electude.eu/bundlelesson_143910381" TargetMode="External" Type="http://schemas.openxmlformats.org/officeDocument/2006/relationships/hyperlink"/><Relationship Id="rId15" Target="https://drive.google.com/file/d/1p_wruSyt6lQWowfvRYze2EctZFwIIG50/view?usp=sharing" TargetMode="External" Type="http://schemas.openxmlformats.org/officeDocument/2006/relationships/hyperlink"/><Relationship Id="rId16" Target="https://drive.google.com/file/d/1p_wruSyt6lQWowfvRYze2EctZFwIIG50/view?usp=sharing" TargetMode="External" Type="http://schemas.openxmlformats.org/officeDocument/2006/relationships/hyperlink"/><Relationship Id="rId17" Target="https://drive.google.com/file/d/1p_wruSyt6lQWowfvRYze2EctZFwIIG50/view?usp=sharing" TargetMode="External" Type="http://schemas.openxmlformats.org/officeDocument/2006/relationships/hyperlink"/><Relationship Id="rId18" Target="https://drive.google.com/file/d/1p_wruSyt6lQWowfvRYze2EctZFwIIG50/view?usp=sharing" TargetMode="External" Type="http://schemas.openxmlformats.org/officeDocument/2006/relationships/hyperlink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7.jpeg" Type="http://schemas.openxmlformats.org/officeDocument/2006/relationships/image"/><Relationship Id="rId9" Target="https://drive.google.com/file/d/1p_wruSyt6lQWowfvRYze2EctZFwIIG50/view?usp=sharing" TargetMode="External" Type="http://schemas.openxmlformats.org/officeDocument/2006/relationships/hyperlink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8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greenkart.electude.eu/bundlelesson_143910561" TargetMode="External" Type="http://schemas.openxmlformats.org/officeDocument/2006/relationships/hyperlink"/><Relationship Id="rId11" Target="https://greenkart.electude.eu/bundlelesson_143910561" TargetMode="External" Type="http://schemas.openxmlformats.org/officeDocument/2006/relationships/hyperlink"/><Relationship Id="rId2" Target="../notesSlides/notesSlide2.xml" Type="http://schemas.openxmlformats.org/officeDocument/2006/relationships/notesSlide"/><Relationship Id="rId3" Target="../media/image1.jpeg" Type="http://schemas.openxmlformats.org/officeDocument/2006/relationships/image"/><Relationship Id="rId4" Target="../media/image9.jpe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https://greenkart.electude.eu/bundlelesson_143910551" TargetMode="External" Type="http://schemas.openxmlformats.org/officeDocument/2006/relationships/hyperlink"/><Relationship Id="rId8" Target="https://greenkart.electude.eu/bundlelesson_143910571" TargetMode="External" Type="http://schemas.openxmlformats.org/officeDocument/2006/relationships/hyperlink"/><Relationship Id="rId9" Target="https://greenkart.electude.eu/bundlelesson_143910641" TargetMode="External" Type="http://schemas.openxmlformats.org/officeDocument/2006/relationships/hyperlink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0.jpe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1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2521158" y="2576914"/>
            <a:ext cx="13245717" cy="9525"/>
            <a:chOff x="0" y="0"/>
            <a:chExt cx="17660956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17648301" cy="12700"/>
            </a:xfrm>
            <a:custGeom>
              <a:avLst/>
              <a:gdLst/>
              <a:ahLst/>
              <a:cxnLst/>
              <a:rect r="r" b="b" t="t" l="l"/>
              <a:pathLst>
                <a:path h="12700" w="17648301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2521090" y="8038940"/>
            <a:ext cx="13245785" cy="9525"/>
            <a:chOff x="0" y="0"/>
            <a:chExt cx="17661047" cy="127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6350" y="0"/>
              <a:ext cx="17648301" cy="12700"/>
            </a:xfrm>
            <a:custGeom>
              <a:avLst/>
              <a:gdLst/>
              <a:ahLst/>
              <a:cxnLst/>
              <a:rect r="r" b="b" t="t" l="l"/>
              <a:pathLst>
                <a:path h="12700" w="17648301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true" rot="0">
            <a:off x="14984952" y="6487891"/>
            <a:ext cx="479409" cy="479409"/>
          </a:xfrm>
          <a:custGeom>
            <a:avLst/>
            <a:gdLst/>
            <a:ahLst/>
            <a:cxnLst/>
            <a:rect r="r" b="b" t="t" l="l"/>
            <a:pathLst>
              <a:path h="479409" w="479409">
                <a:moveTo>
                  <a:pt x="0" y="479409"/>
                </a:moveTo>
                <a:lnTo>
                  <a:pt x="479409" y="479409"/>
                </a:lnTo>
                <a:lnTo>
                  <a:pt x="479409" y="0"/>
                </a:lnTo>
                <a:lnTo>
                  <a:pt x="0" y="0"/>
                </a:lnTo>
                <a:lnTo>
                  <a:pt x="0" y="47940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028700" y="8041124"/>
            <a:ext cx="3594651" cy="1372470"/>
            <a:chOff x="0" y="0"/>
            <a:chExt cx="4792868" cy="182996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792853" cy="1829943"/>
            </a:xfrm>
            <a:custGeom>
              <a:avLst/>
              <a:gdLst/>
              <a:ahLst/>
              <a:cxnLst/>
              <a:rect r="r" b="b" t="t" l="l"/>
              <a:pathLst>
                <a:path h="1829943" w="479285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16" r="0" b="-117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3922459" y="8041124"/>
            <a:ext cx="2659534" cy="1372470"/>
            <a:chOff x="0" y="0"/>
            <a:chExt cx="3546045" cy="182996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546094" cy="1829943"/>
            </a:xfrm>
            <a:custGeom>
              <a:avLst/>
              <a:gdLst/>
              <a:ahLst/>
              <a:cxnLst/>
              <a:rect r="r" b="b" t="t" l="l"/>
              <a:pathLst>
                <a:path h="1829943" w="3546094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71" r="1" b="-72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7440924" y="9413594"/>
            <a:ext cx="3682897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3458949"/>
            <a:ext cx="16230600" cy="14859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spc="-120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18</a:t>
            </a:r>
          </a:p>
          <a:p>
            <a:pPr algn="ctr">
              <a:lnSpc>
                <a:spcPts val="6000"/>
              </a:lnSpc>
            </a:pPr>
            <a:r>
              <a:rPr lang="en-US" sz="6000" spc="-120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VLOERPANEEL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</a:t>
            </a: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18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2521158" y="2576914"/>
            <a:ext cx="13245717" cy="9525"/>
            <a:chOff x="0" y="0"/>
            <a:chExt cx="17660956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17648301" cy="12700"/>
            </a:xfrm>
            <a:custGeom>
              <a:avLst/>
              <a:gdLst/>
              <a:ahLst/>
              <a:cxnLst/>
              <a:rect r="r" b="b" t="t" l="l"/>
              <a:pathLst>
                <a:path h="12700" w="17648301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2521158" y="1647986"/>
            <a:ext cx="13245717" cy="9525"/>
            <a:chOff x="0" y="0"/>
            <a:chExt cx="17660956" cy="127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6350" y="0"/>
              <a:ext cx="17648301" cy="12700"/>
            </a:xfrm>
            <a:custGeom>
              <a:avLst/>
              <a:gdLst/>
              <a:ahLst/>
              <a:cxnLst/>
              <a:rect r="r" b="b" t="t" l="l"/>
              <a:pathLst>
                <a:path h="12700" w="17648301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true" rot="0">
            <a:off x="14984952" y="6487891"/>
            <a:ext cx="479409" cy="479409"/>
          </a:xfrm>
          <a:custGeom>
            <a:avLst/>
            <a:gdLst/>
            <a:ahLst/>
            <a:cxnLst/>
            <a:rect r="r" b="b" t="t" l="l"/>
            <a:pathLst>
              <a:path h="479409" w="479409">
                <a:moveTo>
                  <a:pt x="0" y="479409"/>
                </a:moveTo>
                <a:lnTo>
                  <a:pt x="479409" y="479409"/>
                </a:lnTo>
                <a:lnTo>
                  <a:pt x="479409" y="0"/>
                </a:lnTo>
                <a:lnTo>
                  <a:pt x="0" y="0"/>
                </a:lnTo>
                <a:lnTo>
                  <a:pt x="0" y="47940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3243663"/>
            <a:ext cx="16230600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tru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VLOERPLAAT MONTEREN AAN JE GREENKART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2667391" y="9248774"/>
            <a:ext cx="13245785" cy="9525"/>
            <a:chOff x="0" y="0"/>
            <a:chExt cx="17661047" cy="127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6350" y="0"/>
              <a:ext cx="17648301" cy="12700"/>
            </a:xfrm>
            <a:custGeom>
              <a:avLst/>
              <a:gdLst/>
              <a:ahLst/>
              <a:cxnLst/>
              <a:rect r="r" b="b" t="t" l="l"/>
              <a:pathLst>
                <a:path h="12700" w="17648301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028700" y="9288992"/>
            <a:ext cx="1531845" cy="584872"/>
            <a:chOff x="0" y="0"/>
            <a:chExt cx="2042460" cy="77982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16" r="-2" b="-122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6125951" y="9288992"/>
            <a:ext cx="1133349" cy="584872"/>
            <a:chOff x="0" y="0"/>
            <a:chExt cx="1511132" cy="77982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71" r="2" b="-77"/>
              </a:stretch>
            </a:blip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7444545" y="9413594"/>
            <a:ext cx="3679277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4895850"/>
            <a:ext cx="10740591" cy="728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true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🚗 Basis voor veiligheid en comfort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</a:t>
            </a: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18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2400" y="15240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578567" y="2363005"/>
            <a:ext cx="7705616" cy="4334409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333" r="0" b="-1333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275574" y="581764"/>
            <a:ext cx="7096125" cy="9525"/>
            <a:chOff x="0" y="0"/>
            <a:chExt cx="9461500" cy="127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6350" y="0"/>
              <a:ext cx="9448800" cy="12700"/>
            </a:xfrm>
            <a:custGeom>
              <a:avLst/>
              <a:gdLst/>
              <a:ahLst/>
              <a:cxnLst/>
              <a:rect r="r" b="b" t="t" l="l"/>
              <a:pathLst>
                <a:path h="12700" w="9448800">
                  <a:moveTo>
                    <a:pt x="0" y="0"/>
                  </a:moveTo>
                  <a:lnTo>
                    <a:pt x="9448800" y="0"/>
                  </a:lnTo>
                  <a:lnTo>
                    <a:pt x="9448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2667391" y="9211436"/>
            <a:ext cx="13245785" cy="9525"/>
            <a:chOff x="0" y="0"/>
            <a:chExt cx="17661047" cy="127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28700" y="9251652"/>
            <a:ext cx="1531845" cy="584872"/>
            <a:chOff x="0" y="0"/>
            <a:chExt cx="2042460" cy="77983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116" r="-2" b="-122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6125951" y="9251652"/>
            <a:ext cx="1133349" cy="584872"/>
            <a:chOff x="0" y="0"/>
            <a:chExt cx="1511132" cy="77983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71" r="2" b="-77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10029043" y="2062531"/>
            <a:ext cx="7230257" cy="55728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04"/>
              </a:lnSpc>
            </a:pPr>
            <a:r>
              <a:rPr lang="en-US" sz="1800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VLOERPLAAT IS DE METALEN PLAAT WAAR STRAKS JE VOETEN OP STAAN.</a:t>
            </a:r>
          </a:p>
          <a:p>
            <a:pPr algn="l">
              <a:lnSpc>
                <a:spcPts val="3204"/>
              </a:lnSpc>
            </a:pPr>
            <a:r>
              <a:rPr lang="en-US" sz="1800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ZE ZORGT VOOR:</a:t>
            </a:r>
          </a:p>
          <a:p>
            <a:pPr algn="l">
              <a:lnSpc>
                <a:spcPts val="3204"/>
              </a:lnSpc>
            </a:pPr>
            <a:r>
              <a:rPr lang="en-US" sz="1800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·      EXTRA STEVIGHEID VAN HET FRAME</a:t>
            </a:r>
          </a:p>
          <a:p>
            <a:pPr algn="l">
              <a:lnSpc>
                <a:spcPts val="3204"/>
              </a:lnSpc>
            </a:pPr>
            <a:r>
              <a:rPr lang="en-US" sz="1800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·      BESCHERMING VAN ONDERAF</a:t>
            </a:r>
          </a:p>
          <a:p>
            <a:pPr algn="l">
              <a:lnSpc>
                <a:spcPts val="3204"/>
              </a:lnSpc>
            </a:pPr>
            <a:r>
              <a:rPr lang="en-US" sz="1800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·      EEN PLEK VOOR PEDALEN EN STOEL</a:t>
            </a:r>
          </a:p>
          <a:p>
            <a:pPr algn="l">
              <a:lnSpc>
                <a:spcPts val="3204"/>
              </a:lnSpc>
            </a:pPr>
          </a:p>
          <a:p>
            <a:pPr algn="l">
              <a:lnSpc>
                <a:spcPts val="3204"/>
              </a:lnSpc>
            </a:pPr>
            <a:r>
              <a:rPr lang="en-US" sz="1800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IN DEZE MODULE LEER JE:</a:t>
            </a:r>
          </a:p>
          <a:p>
            <a:pPr algn="l">
              <a:lnSpc>
                <a:spcPts val="3204"/>
              </a:lnSpc>
            </a:pPr>
            <a:r>
              <a:rPr lang="en-US" sz="1800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·      HOE JE DE VLOERPLAAT OP MAAT EN JUIST MONTEERT</a:t>
            </a:r>
          </a:p>
          <a:p>
            <a:pPr algn="l">
              <a:lnSpc>
                <a:spcPts val="3204"/>
              </a:lnSpc>
            </a:pPr>
            <a:r>
              <a:rPr lang="en-US" sz="1800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·      HOE JE POPNAGELS GEBRUIKT</a:t>
            </a:r>
          </a:p>
          <a:p>
            <a:pPr algn="l">
              <a:lnSpc>
                <a:spcPts val="3204"/>
              </a:lnSpc>
            </a:pPr>
            <a:r>
              <a:rPr lang="en-US" sz="1800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·      HOE JE WERKT MET BOORVOLGORDE EN TECHNOSKILLS</a:t>
            </a:r>
          </a:p>
          <a:p>
            <a:pPr algn="l">
              <a:lnSpc>
                <a:spcPts val="3204"/>
              </a:lnSpc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7444545" y="9376255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029043" y="1279333"/>
            <a:ext cx="7230257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tru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INLEIDING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</a:t>
            </a: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18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3938" y="2672132"/>
            <a:ext cx="16240125" cy="9525"/>
            <a:chOff x="0" y="0"/>
            <a:chExt cx="21653500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21640800" cy="12700"/>
            </a:xfrm>
            <a:custGeom>
              <a:avLst/>
              <a:gdLst/>
              <a:ahLst/>
              <a:cxnLst/>
              <a:rect r="r" b="b" t="t" l="l"/>
              <a:pathLst>
                <a:path h="12700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8A6362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true" rot="0">
            <a:off x="16971328" y="1028700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3938" y="2272082"/>
            <a:ext cx="16240125" cy="9525"/>
            <a:chOff x="0" y="0"/>
            <a:chExt cx="21653500" cy="127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6350" y="0"/>
              <a:ext cx="21640800" cy="12700"/>
            </a:xfrm>
            <a:custGeom>
              <a:avLst/>
              <a:gdLst/>
              <a:ahLst/>
              <a:cxnLst/>
              <a:rect r="r" b="b" t="t" l="l"/>
              <a:pathLst>
                <a:path h="12700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2667391" y="9248775"/>
            <a:ext cx="13245785" cy="9525"/>
            <a:chOff x="0" y="0"/>
            <a:chExt cx="17661047" cy="127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028700" y="9288992"/>
            <a:ext cx="1531845" cy="584872"/>
            <a:chOff x="0" y="0"/>
            <a:chExt cx="2042460" cy="77983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116" r="-2" b="-122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6125951" y="9288992"/>
            <a:ext cx="1133349" cy="584872"/>
            <a:chOff x="0" y="0"/>
            <a:chExt cx="1511132" cy="77983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71" r="2" b="-77"/>
              </a:stretch>
            </a:blip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2861976" y="5625057"/>
            <a:ext cx="12203712" cy="3432294"/>
          </a:xfrm>
          <a:custGeom>
            <a:avLst/>
            <a:gdLst/>
            <a:ahLst/>
            <a:cxnLst/>
            <a:rect r="r" b="b" t="t" l="l"/>
            <a:pathLst>
              <a:path h="3432294" w="12203712">
                <a:moveTo>
                  <a:pt x="0" y="0"/>
                </a:moveTo>
                <a:lnTo>
                  <a:pt x="12203712" y="0"/>
                </a:lnTo>
                <a:lnTo>
                  <a:pt x="12203712" y="3432294"/>
                </a:lnTo>
                <a:lnTo>
                  <a:pt x="0" y="343229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7444545" y="9413594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12304" y="2661096"/>
            <a:ext cx="10877169" cy="2772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04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9" tooltip="https://drive.google.com/file/d/1p_wruSyt6lQWowfvRYze2EctZFwIIG50/view?usp=sharing"/>
              </a:rPr>
              <a:t>GEBRUIK DE ISO-TEKENING:</a:t>
            </a:r>
          </a:p>
          <a:p>
            <a:pPr algn="l">
              <a:lnSpc>
                <a:spcPts val="3204"/>
              </a:lnSpc>
            </a:pPr>
            <a:r>
              <a:rPr lang="en-US" b="true" sz="1800" u="sng">
                <a:solidFill>
                  <a:srgbClr val="FF3131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0" tooltip="https://drive.google.com/open?id=11NYkeG9AM6FzNYl5lxLHiZuu2n1r28b3&amp;usp=drive_fs"/>
              </a:rPr>
              <a:t>📎 VLOERPANEEL V1.PDF</a:t>
            </a:r>
          </a:p>
          <a:p>
            <a:pPr algn="l">
              <a:lnSpc>
                <a:spcPts val="3204"/>
              </a:lnSpc>
            </a:pPr>
          </a:p>
          <a:p>
            <a:pPr algn="l">
              <a:lnSpc>
                <a:spcPts val="3204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1" tooltip="https://drive.google.com/file/d/1p_wruSyt6lQWowfvRYze2EctZFwIIG50/view?usp=sharing"/>
              </a:rPr>
              <a:t>🔧 STAPPEN:</a:t>
            </a:r>
          </a:p>
          <a:p>
            <a:pPr algn="l">
              <a:lnSpc>
                <a:spcPts val="3204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2" tooltip="https://drive.google.com/file/d/1p_wruSyt6lQWowfvRYze2EctZFwIIG50/view?usp=sharing"/>
              </a:rPr>
              <a:t>1.    BEPAAL WAAR DE VLOERPLAAT OP HET CHASSIS KOMT</a:t>
            </a:r>
          </a:p>
          <a:p>
            <a:pPr algn="l">
              <a:lnSpc>
                <a:spcPts val="3204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3" tooltip="https://drive.google.com/file/d/1p_wruSyt6lQWowfvRYze2EctZFwIIG50/view?usp=sharing"/>
              </a:rPr>
              <a:t>2.    </a:t>
            </a:r>
            <a:r>
              <a:rPr lang="en-US" b="true" sz="1800" u="sng">
                <a:solidFill>
                  <a:srgbClr val="FF3131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4" tooltip="https://greenkart.electude.eu/bundlelesson_143910381"/>
              </a:rPr>
              <a:t>BOOR</a:t>
            </a: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5" tooltip="https://drive.google.com/file/d/1p_wruSyt6lQWowfvRYze2EctZFwIIG50/view?usp=sharing"/>
              </a:rPr>
              <a:t> GATEN VAN 4,2 MM IN HET CHASSIS, GELIJK AAN DIE IN HET PANEEL</a:t>
            </a:r>
          </a:p>
          <a:p>
            <a:pPr algn="l">
              <a:lnSpc>
                <a:spcPts val="3204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6" tooltip="https://drive.google.com/file/d/1p_wruSyt6lQWowfvRYze2EctZFwIIG50/view?usp=sharing"/>
              </a:rPr>
              <a:t>3.    BEGIN OP DE VOLGENDE SHEET MET </a:t>
            </a:r>
            <a:r>
              <a:rPr lang="en-US" b="true" sz="1800">
                <a:solidFill>
                  <a:srgbClr val="0000F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KLINKEN</a:t>
            </a: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7" tooltip="https://drive.google.com/file/d/1p_wruSyt6lQWowfvRYze2EctZFwIIG50/view?usp=sharing"/>
              </a:rPr>
              <a:t>. 2 </a:t>
            </a: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POPNAGELS</a:t>
            </a: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8" tooltip="https://drive.google.com/file/d/1p_wruSyt6lQWowfvRYze2EctZFwIIG50/view?usp=sharing"/>
              </a:rPr>
              <a:t> VOOR + 2 ACHTER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8700" y="1028700"/>
            <a:ext cx="15870264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tru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OP MAAT MAKEN EN BOREN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</a:t>
            </a: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18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2667391" y="9258300"/>
            <a:ext cx="13245785" cy="9525"/>
            <a:chOff x="0" y="0"/>
            <a:chExt cx="17661047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28700" y="9298516"/>
            <a:ext cx="1531845" cy="584872"/>
            <a:chOff x="0" y="0"/>
            <a:chExt cx="2042460" cy="77983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16" r="-2" b="-122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6125951" y="9298516"/>
            <a:ext cx="1133349" cy="584872"/>
            <a:chOff x="0" y="0"/>
            <a:chExt cx="1511132" cy="7798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71" r="2" b="-77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028700" y="2230798"/>
            <a:ext cx="8743570" cy="5825403"/>
          </a:xfrm>
          <a:custGeom>
            <a:avLst/>
            <a:gdLst/>
            <a:ahLst/>
            <a:cxnLst/>
            <a:rect r="r" b="b" t="t" l="l"/>
            <a:pathLst>
              <a:path h="5825403" w="8743570">
                <a:moveTo>
                  <a:pt x="0" y="0"/>
                </a:moveTo>
                <a:lnTo>
                  <a:pt x="8743570" y="0"/>
                </a:lnTo>
                <a:lnTo>
                  <a:pt x="8743570" y="5825404"/>
                </a:lnTo>
                <a:lnTo>
                  <a:pt x="0" y="58254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444545" y="9423119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1028700"/>
            <a:ext cx="15848342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tru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PRAKTIJKOPDRACHT 1: PLAAT PASSEN &amp; BOREN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029043" y="2126023"/>
            <a:ext cx="7057752" cy="3572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88620" indent="-194310" lvl="1">
              <a:lnSpc>
                <a:spcPts val="3204"/>
              </a:lnSpc>
              <a:buAutoNum type="arabicPeriod" startAt="1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LEG DE VLOERPLAAT OP HET CHASSIS</a:t>
            </a:r>
          </a:p>
          <a:p>
            <a:pPr algn="l" marL="388620" indent="-194310" lvl="1">
              <a:lnSpc>
                <a:spcPts val="3204"/>
              </a:lnSpc>
              <a:buAutoNum type="arabicPeriod" startAt="1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CONTROLEER OF ALLES PAST EN GEEN HOEKEN OMHOOG STEKEN</a:t>
            </a:r>
          </a:p>
          <a:p>
            <a:pPr algn="l" marL="388620" indent="-194310" lvl="1">
              <a:lnSpc>
                <a:spcPts val="3204"/>
              </a:lnSpc>
              <a:buAutoNum type="arabicPeriod" startAt="1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TEKEN DE BOORPUNTEN AF</a:t>
            </a:r>
          </a:p>
          <a:p>
            <a:pPr algn="l" marL="388620" indent="-194310" lvl="1">
              <a:lnSpc>
                <a:spcPts val="3204"/>
              </a:lnSpc>
              <a:buAutoNum type="arabicPeriod" startAt="1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BOOR 4,2 MM GATEN OP DE JUISTE PLEKKEN IN HET FRAME (VOOR &amp; ACHTER)</a:t>
            </a:r>
          </a:p>
          <a:p>
            <a:pPr algn="l">
              <a:lnSpc>
                <a:spcPts val="3204"/>
              </a:lnSpc>
            </a:pPr>
          </a:p>
          <a:p>
            <a:pPr algn="l">
              <a:lnSpc>
                <a:spcPts val="3204"/>
              </a:lnSpc>
            </a:pPr>
            <a:r>
              <a:rPr lang="en-US" sz="1800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📷 MAAK EEN FOTO VAN DE PLAAT GEPOSITIONEERD OP HET FRAME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</a:t>
            </a: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18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2400" y="15240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2587773"/>
            <a:ext cx="7987029" cy="6068537"/>
            <a:chOff x="0" y="0"/>
            <a:chExt cx="24384000" cy="185269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8526940"/>
            </a:xfrm>
            <a:custGeom>
              <a:avLst/>
              <a:gdLst/>
              <a:ahLst/>
              <a:cxnLst/>
              <a:rect r="r" b="b" t="t" l="l"/>
              <a:pathLst>
                <a:path h="1852694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8526940"/>
                  </a:lnTo>
                  <a:lnTo>
                    <a:pt x="0" y="18526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907" t="0" r="-907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275574" y="619104"/>
            <a:ext cx="7096125" cy="9525"/>
            <a:chOff x="0" y="0"/>
            <a:chExt cx="9461500" cy="127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6350" y="0"/>
              <a:ext cx="9448800" cy="12700"/>
            </a:xfrm>
            <a:custGeom>
              <a:avLst/>
              <a:gdLst/>
              <a:ahLst/>
              <a:cxnLst/>
              <a:rect r="r" b="b" t="t" l="l"/>
              <a:pathLst>
                <a:path h="12700" w="9448800">
                  <a:moveTo>
                    <a:pt x="0" y="0"/>
                  </a:moveTo>
                  <a:lnTo>
                    <a:pt x="9448800" y="0"/>
                  </a:lnTo>
                  <a:lnTo>
                    <a:pt x="9448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2667391" y="9248775"/>
            <a:ext cx="13245785" cy="9525"/>
            <a:chOff x="0" y="0"/>
            <a:chExt cx="17661047" cy="127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28700" y="9288992"/>
            <a:ext cx="1531845" cy="584872"/>
            <a:chOff x="0" y="0"/>
            <a:chExt cx="2042460" cy="77983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16" r="-2" b="-122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6125951" y="9288992"/>
            <a:ext cx="1133349" cy="584872"/>
            <a:chOff x="0" y="0"/>
            <a:chExt cx="1511132" cy="77983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71" r="2" b="-77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7444545" y="9413594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56252" y="1571058"/>
            <a:ext cx="15553336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tru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LIJMEN &amp; POPNAGELS GEBRUIKEN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132920" y="2104458"/>
            <a:ext cx="8126380" cy="693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LESMATERIAAL:</a:t>
            </a:r>
          </a:p>
          <a:p>
            <a:pPr algn="l" marL="388620" indent="-194310" lvl="1">
              <a:lnSpc>
                <a:spcPts val="3240"/>
              </a:lnSpc>
              <a:buFont typeface="Arial"/>
              <a:buChar char="•"/>
            </a:pPr>
            <a:r>
              <a:rPr lang="en-US" b="true" sz="1800" u="sng">
                <a:solidFill>
                  <a:srgbClr val="FF3131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7" tooltip="https://greenkart.electude.eu/bundlelesson_143910551"/>
              </a:rPr>
              <a:t>KLINKVERBINDING</a:t>
            </a:r>
          </a:p>
          <a:p>
            <a:pPr algn="l" marL="388620" indent="-194310" lvl="1">
              <a:lnSpc>
                <a:spcPts val="3240"/>
              </a:lnSpc>
              <a:buFont typeface="Arial"/>
              <a:buChar char="•"/>
            </a:pPr>
            <a:r>
              <a:rPr lang="en-US" b="true" sz="1800" u="sng">
                <a:solidFill>
                  <a:srgbClr val="FF3131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8" tooltip="https://greenkart.electude.eu/bundlelesson_143910571"/>
              </a:rPr>
              <a:t>SOORTEN LIJMEN</a:t>
            </a:r>
          </a:p>
          <a:p>
            <a:pPr algn="l" marL="388620" indent="-194310" lvl="1">
              <a:lnSpc>
                <a:spcPts val="3240"/>
              </a:lnSpc>
              <a:buFont typeface="Arial"/>
              <a:buChar char="•"/>
            </a:pPr>
            <a:r>
              <a:rPr lang="en-US" b="true" sz="1800" u="sng">
                <a:solidFill>
                  <a:srgbClr val="FF3131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9" tooltip="https://greenkart.electude.eu/bundlelesson_143910641"/>
              </a:rPr>
              <a:t>LIJMEN MET TWEE COMPONENTEN</a:t>
            </a:r>
          </a:p>
          <a:p>
            <a:pPr algn="l" marL="388620" indent="-194310" lvl="1">
              <a:lnSpc>
                <a:spcPts val="3240"/>
              </a:lnSpc>
              <a:buFont typeface="Arial"/>
              <a:buChar char="•"/>
            </a:pPr>
            <a:r>
              <a:rPr lang="en-US" b="true" sz="1800" u="sng">
                <a:solidFill>
                  <a:srgbClr val="FF3131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0" tooltip="https://greenkart.electude.eu/bundlelesson_143910561"/>
              </a:rPr>
              <a:t>LIJMEN</a:t>
            </a:r>
          </a:p>
          <a:p>
            <a:pPr algn="l" marL="388620" indent="-194310" lvl="1">
              <a:lnSpc>
                <a:spcPts val="3240"/>
              </a:lnSpc>
              <a:buFont typeface="Arial"/>
              <a:buChar char="•"/>
            </a:pPr>
            <a:r>
              <a:rPr lang="en-US" b="true" sz="1800" u="sng">
                <a:solidFill>
                  <a:srgbClr val="FF3131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1" tooltip="https://greenkart.electude.eu/bundlelesson_143910561"/>
              </a:rPr>
              <a:t>LIJMEN INLEIDING</a:t>
            </a:r>
          </a:p>
          <a:p>
            <a:pPr algn="l">
              <a:lnSpc>
                <a:spcPts val="3240"/>
              </a:lnSpc>
            </a:pPr>
          </a:p>
          <a:p>
            <a:pPr algn="l">
              <a:lnSpc>
                <a:spcPts val="324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STAPPEN:</a:t>
            </a:r>
          </a:p>
          <a:p>
            <a:pPr algn="l">
              <a:lnSpc>
                <a:spcPts val="324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1. BRENG SILICONENLIJM AAN OP DE RANDEN VAN DE PLAAT</a:t>
            </a:r>
          </a:p>
          <a:p>
            <a:pPr algn="l">
              <a:lnSpc>
                <a:spcPts val="324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2. KLINK DE VLOERPLAAT MET 4×10 MM POPNAGELS</a:t>
            </a:r>
          </a:p>
          <a:p>
            <a:pPr algn="l">
              <a:lnSpc>
                <a:spcPts val="324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3. BEGIN AAN DE VOOR- EN ACHTERKANT → WERK NAAR HET MIDDEN</a:t>
            </a:r>
          </a:p>
          <a:p>
            <a:pPr algn="l">
              <a:lnSpc>
                <a:spcPts val="3240"/>
              </a:lnSpc>
            </a:pPr>
          </a:p>
          <a:p>
            <a:pPr algn="l">
              <a:lnSpc>
                <a:spcPts val="3240"/>
              </a:lnSpc>
            </a:pPr>
            <a:r>
              <a:rPr lang="en-US" sz="1800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🧰 LET OP:</a:t>
            </a:r>
          </a:p>
          <a:p>
            <a:pPr algn="l" marL="388620" indent="-194310" lvl="1">
              <a:lnSpc>
                <a:spcPts val="3240"/>
              </a:lnSpc>
              <a:buFont typeface="Arial"/>
              <a:buChar char="•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WERK VAN BINNEN NAAR BUITEN BIJ HET POPNAGELEN</a:t>
            </a:r>
          </a:p>
          <a:p>
            <a:pPr algn="l" marL="388620" indent="-194310" lvl="1">
              <a:lnSpc>
                <a:spcPts val="3240"/>
              </a:lnSpc>
              <a:buFont typeface="Arial"/>
              <a:buChar char="•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DRAAG GEHOORBESCHERMING BIJ HET GEBRUIK VAN DE KLINKMACHINE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</a:t>
            </a: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18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345796" y="2834675"/>
            <a:ext cx="9722099" cy="5271543"/>
            <a:chOff x="0" y="0"/>
            <a:chExt cx="13761995" cy="746206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761974" cy="7462012"/>
            </a:xfrm>
            <a:custGeom>
              <a:avLst/>
              <a:gdLst/>
              <a:ahLst/>
              <a:cxnLst/>
              <a:rect r="r" b="b" t="t" l="l"/>
              <a:pathLst>
                <a:path h="7462012" w="13761974">
                  <a:moveTo>
                    <a:pt x="0" y="0"/>
                  </a:moveTo>
                  <a:lnTo>
                    <a:pt x="13761974" y="0"/>
                  </a:lnTo>
                  <a:lnTo>
                    <a:pt x="13761974" y="7462012"/>
                  </a:lnTo>
                  <a:lnTo>
                    <a:pt x="0" y="74620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1437" r="0" b="-11437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23938" y="2672132"/>
            <a:ext cx="16240125" cy="9525"/>
            <a:chOff x="0" y="0"/>
            <a:chExt cx="21653500" cy="127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6350" y="0"/>
              <a:ext cx="21640800" cy="12700"/>
            </a:xfrm>
            <a:custGeom>
              <a:avLst/>
              <a:gdLst/>
              <a:ahLst/>
              <a:cxnLst/>
              <a:rect r="r" b="b" t="t" l="l"/>
              <a:pathLst>
                <a:path h="12700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8A6362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true" rot="0">
            <a:off x="16971328" y="1028700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023938" y="2272082"/>
            <a:ext cx="16240125" cy="9525"/>
            <a:chOff x="0" y="0"/>
            <a:chExt cx="21653500" cy="127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6350" y="0"/>
              <a:ext cx="21640800" cy="12700"/>
            </a:xfrm>
            <a:custGeom>
              <a:avLst/>
              <a:gdLst/>
              <a:ahLst/>
              <a:cxnLst/>
              <a:rect r="r" b="b" t="t" l="l"/>
              <a:pathLst>
                <a:path h="12700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2667391" y="9248775"/>
            <a:ext cx="13245785" cy="9525"/>
            <a:chOff x="0" y="0"/>
            <a:chExt cx="17661047" cy="127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028700" y="9288992"/>
            <a:ext cx="1531845" cy="584872"/>
            <a:chOff x="0" y="0"/>
            <a:chExt cx="2042460" cy="77983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116" r="-2" b="-122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6125951" y="9288992"/>
            <a:ext cx="1133349" cy="584872"/>
            <a:chOff x="0" y="0"/>
            <a:chExt cx="1511132" cy="77983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71" r="2" b="-77"/>
              </a:stretch>
            </a:blip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7444545" y="9413594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520580" y="2685995"/>
            <a:ext cx="5549081" cy="4372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04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1.    BRENG SILICONENLIJM AAN OP DE RAND</a:t>
            </a:r>
          </a:p>
          <a:p>
            <a:pPr algn="l">
              <a:lnSpc>
                <a:spcPts val="3204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2.    GEBRUIK POPNAGELS VAN 4×10 MM (VOOR, ACHTER, DAN ZIJKANTEN)</a:t>
            </a:r>
          </a:p>
          <a:p>
            <a:pPr algn="l">
              <a:lnSpc>
                <a:spcPts val="3204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3.    CONTROLEER OF ALLE NAGELS GOED VASTZITTEN</a:t>
            </a:r>
          </a:p>
          <a:p>
            <a:pPr algn="l">
              <a:lnSpc>
                <a:spcPts val="3204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4.    RUIM JE WERKPLEK NETJES OP</a:t>
            </a:r>
          </a:p>
          <a:p>
            <a:pPr algn="l">
              <a:lnSpc>
                <a:spcPts val="3204"/>
              </a:lnSpc>
            </a:pPr>
          </a:p>
          <a:p>
            <a:pPr algn="l">
              <a:lnSpc>
                <a:spcPts val="3204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🛡️ LAAT JE DOCENT ALLES CONTROLEREN VÓÓR JE VERDER MAG</a:t>
            </a:r>
          </a:p>
          <a:p>
            <a:pPr algn="l">
              <a:lnSpc>
                <a:spcPts val="3204"/>
              </a:lnSpc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1028700" y="1028700"/>
            <a:ext cx="15809395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tru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PRAKTIJKOPDRACHT 2: LIJMEN &amp; POPNAGELEN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</a:t>
            </a: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18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2667391" y="9258300"/>
            <a:ext cx="13245785" cy="9525"/>
            <a:chOff x="0" y="0"/>
            <a:chExt cx="17661047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28700" y="9298516"/>
            <a:ext cx="1531845" cy="584872"/>
            <a:chOff x="0" y="0"/>
            <a:chExt cx="2042460" cy="77983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16" r="-2" b="-122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6125951" y="9298516"/>
            <a:ext cx="1133349" cy="584872"/>
            <a:chOff x="0" y="0"/>
            <a:chExt cx="1511132" cy="7798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71" r="2" b="-77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8643998" y="1666875"/>
            <a:ext cx="8615302" cy="5847636"/>
          </a:xfrm>
          <a:custGeom>
            <a:avLst/>
            <a:gdLst/>
            <a:ahLst/>
            <a:cxnLst/>
            <a:rect r="r" b="b" t="t" l="l"/>
            <a:pathLst>
              <a:path h="5847636" w="8615302">
                <a:moveTo>
                  <a:pt x="0" y="0"/>
                </a:moveTo>
                <a:lnTo>
                  <a:pt x="8615302" y="0"/>
                </a:lnTo>
                <a:lnTo>
                  <a:pt x="8615302" y="5847636"/>
                </a:lnTo>
                <a:lnTo>
                  <a:pt x="0" y="58476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444545" y="9423119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1028700"/>
            <a:ext cx="15708337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tru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AFSLUITING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2525308"/>
            <a:ext cx="7331958" cy="3082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40"/>
              </a:lnSpc>
            </a:pPr>
            <a:r>
              <a:rPr lang="en-US" sz="1800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WEET NU:</a:t>
            </a:r>
          </a:p>
          <a:p>
            <a:pPr algn="l">
              <a:lnSpc>
                <a:spcPts val="4140"/>
              </a:lnSpc>
            </a:pPr>
            <a:r>
              <a:rPr lang="en-US" sz="1800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WAAROM DE VLOERPLAAT BELANGRIJK IS</a:t>
            </a:r>
          </a:p>
          <a:p>
            <a:pPr algn="l">
              <a:lnSpc>
                <a:spcPts val="4140"/>
              </a:lnSpc>
            </a:pPr>
            <a:r>
              <a:rPr lang="en-US" sz="1800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HOE JE DEZE MONTEERT MET BOREN, LIJMEN EN POPNAGELEN</a:t>
            </a:r>
          </a:p>
          <a:p>
            <a:pPr algn="l">
              <a:lnSpc>
                <a:spcPts val="4140"/>
              </a:lnSpc>
            </a:pPr>
            <a:r>
              <a:rPr lang="en-US" sz="1800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HOE JE VEILIG WERKT MET GEREEDSCHAP EN MONTAGE-INSTRUCTIES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</a:t>
            </a: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18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DAGzH748IyE</dc:identifier>
  <dcterms:modified xsi:type="dcterms:W3CDTF">2011-08-01T06:04:30Z</dcterms:modified>
  <cp:revision>1</cp:revision>
  <dc:title> Les 18 Vloerpaneel Greenkart V4</dc:title>
</cp:coreProperties>
</file>