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omic Sans Bold" panose="03000902030302020204"/>
      <p:regular r:id="rId12"/>
      <p:bold r:id="rId13"/>
    </p:embeddedFont>
    <p:embeddedFont>
      <p:font typeface="Monument Bold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89" autoAdjust="0"/>
  </p:normalViewPr>
  <p:slideViewPr>
    <p:cSldViewPr>
      <p:cViewPr varScale="1">
        <p:scale>
          <a:sx n="80" d="100"/>
          <a:sy n="80" d="100"/>
        </p:scale>
        <p:origin x="82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20.08.2026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/>
              <a:t>📚 AANVULLENDE TECHNOSKILLS:</a:t>
            </a:r>
          </a:p>
          <a:p>
            <a:r>
              <a:rPr lang="en-US"/>
              <a:t>·      TV088 – PLAATS- EN VORMTOLERANTIES</a:t>
            </a:r>
          </a:p>
          <a:p>
            <a:r>
              <a:rPr lang="en-US"/>
              <a:t>·      TV089 – PLAATWERK UITSLAGEN &amp; VORMEN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/>
              <a:t>Later toevoegen:</a:t>
            </a:r>
          </a:p>
          <a:p>
            <a:r>
              <a:rPr lang="en-US"/>
              <a:t>📚 GEBRUIK:</a:t>
            </a:r>
          </a:p>
          <a:p>
            <a:r>
              <a:rPr lang="en-US"/>
              <a:t>· TECHNOSKILL TV009 – BOREN</a:t>
            </a:r>
          </a:p>
          <a:p>
            <a:r>
              <a:rPr lang="en-US"/>
              <a:t>· EVENTUEEL TV014 – AFBRAMEN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reenkart.electude.eu/sco2025.16.54.g235718770a/module_1508_bundlelesson_143913091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sketchfab.com/3d-models/stuurkolom-explosietekening-greenkart-04f5c5ad491b4de69084e5d7789d80c2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hyperlink" Target="https://www.electude.nl/?noredirec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reenkart.electude.eu/module_1508_bundlelesson_143913091" TargetMode="External"/><Relationship Id="rId5" Type="http://schemas.openxmlformats.org/officeDocument/2006/relationships/image" Target="../media/image9.svg"/><Relationship Id="rId4" Type="http://schemas.openxmlformats.org/officeDocument/2006/relationships/image" Target="../media/image8.jpe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greenkart.electude.eu/module_5397_bundlelesson_143910401" TargetMode="External"/><Relationship Id="rId3" Type="http://schemas.openxmlformats.org/officeDocument/2006/relationships/hyperlink" Target="https://skfb.ly/ptKNO" TargetMode="External"/><Relationship Id="rId7" Type="http://schemas.openxmlformats.org/officeDocument/2006/relationships/hyperlink" Target="https://greenkart.electude.eu/module_5707_bundlelesson_143910421" TargetMode="External"/><Relationship Id="rId12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reenkart.electude.eu/module_5342_bundlelesson_143910371" TargetMode="External"/><Relationship Id="rId11" Type="http://schemas.openxmlformats.org/officeDocument/2006/relationships/image" Target="../media/image2.png"/><Relationship Id="rId5" Type="http://schemas.openxmlformats.org/officeDocument/2006/relationships/hyperlink" Target="https://greenkart.electude.eu/sco2025.16.54.g235718770a/module_5343_bundlelesson_143910381" TargetMode="External"/><Relationship Id="rId10" Type="http://schemas.openxmlformats.org/officeDocument/2006/relationships/hyperlink" Target="https://greenkart.electude.eu/module_5729_bundlelesson_143911081" TargetMode="External"/><Relationship Id="rId4" Type="http://schemas.openxmlformats.org/officeDocument/2006/relationships/image" Target="../media/image10.jpeg"/><Relationship Id="rId9" Type="http://schemas.openxmlformats.org/officeDocument/2006/relationships/hyperlink" Target="https://greenkart.electude.eu/module_6174_bundlelesson_143910441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hyperlink" Target="https://sketchfab.com/3d-models/remsysteem-explosietekening-greenkart-52f8309a12434a36bab517b6919b8498#embe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8041124"/>
            <a:ext cx="3594651" cy="1372470"/>
            <a:chOff x="0" y="0"/>
            <a:chExt cx="4792868" cy="1829960"/>
          </a:xfrm>
        </p:grpSpPr>
      </p:grpSp>
      <p:grpSp>
        <p:nvGrpSpPr>
          <p:cNvPr id="10" name="Group 10"/>
          <p:cNvGrpSpPr/>
          <p:nvPr/>
        </p:nvGrpSpPr>
        <p:grpSpPr>
          <a:xfrm>
            <a:off x="13922459" y="8041124"/>
            <a:ext cx="2659534" cy="1372470"/>
            <a:chOff x="0" y="0"/>
            <a:chExt cx="3546045" cy="1829960"/>
          </a:xfrm>
        </p:grpSpPr>
      </p:grpSp>
      <p:sp>
        <p:nvSpPr>
          <p:cNvPr id="13" name="TextBox 13"/>
          <p:cNvSpPr txBox="1"/>
          <p:nvPr/>
        </p:nvSpPr>
        <p:spPr>
          <a:xfrm>
            <a:off x="1028700" y="3458949"/>
            <a:ext cx="16230600" cy="1485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17</a:t>
            </a:r>
          </a:p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REMPOMP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44000" y="8752814"/>
            <a:ext cx="4200000" cy="3190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044000" y="9101814"/>
            <a:ext cx="4200000" cy="3190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4000" y="8403814"/>
            <a:ext cx="4200000" cy="319000"/>
          </a:xfrm>
          <a:prstGeom prst="rect">
            <a:avLst/>
          </a:prstGeom>
          <a:noFill/>
        </p:spPr>
        <p:txBody>
          <a:bodyPr wrap="none" lIns="0" r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PAGINA 1 VAN 9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048344"/>
            <a:ext cx="3654653" cy="137247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04834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3243663"/>
            <a:ext cx="1208836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DE REMPOMP MONTEREN AAN DE GREENKART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28700" y="9288992"/>
            <a:ext cx="1531845" cy="584872"/>
            <a:chOff x="0" y="0"/>
            <a:chExt cx="2042460" cy="779829"/>
          </a:xfrm>
        </p:grpSpPr>
      </p:grpSp>
      <p:grpSp>
        <p:nvGrpSpPr>
          <p:cNvPr id="13" name="Group 13"/>
          <p:cNvGrpSpPr/>
          <p:nvPr/>
        </p:nvGrpSpPr>
        <p:grpSpPr>
          <a:xfrm>
            <a:off x="16125951" y="9288992"/>
            <a:ext cx="1133349" cy="584872"/>
            <a:chOff x="0" y="0"/>
            <a:chExt cx="1511132" cy="779829"/>
          </a:xfrm>
        </p:grpSpPr>
      </p:grpSp>
      <p:sp>
        <p:nvSpPr>
          <p:cNvPr id="16" name="TextBox 16"/>
          <p:cNvSpPr txBox="1"/>
          <p:nvPr/>
        </p:nvSpPr>
        <p:spPr>
          <a:xfrm>
            <a:off x="1028700" y="4895850"/>
            <a:ext cx="11439153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🛑 ZORGT ERVOOR DAT JE KART ALTIJD VEILIG TOT STILSTAND KOMT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044000" y="9619000"/>
            <a:ext cx="4200000" cy="3190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044000" y="9968000"/>
            <a:ext cx="4200000" cy="3190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44000" y="9270000"/>
            <a:ext cx="4200000" cy="319000"/>
          </a:xfrm>
          <a:prstGeom prst="rect">
            <a:avLst/>
          </a:prstGeom>
          <a:noFill/>
        </p:spPr>
        <p:txBody>
          <a:bodyPr wrap="none" lIns="0" r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PAGINA 2 VAN 9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914530"/>
            <a:ext cx="3654653" cy="137247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914530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9251652"/>
            <a:ext cx="1531845" cy="584872"/>
            <a:chOff x="0" y="0"/>
            <a:chExt cx="2042460" cy="779830"/>
          </a:xfrm>
        </p:grpSpPr>
      </p:grpSp>
      <p:grpSp>
        <p:nvGrpSpPr>
          <p:cNvPr id="10" name="Group 10"/>
          <p:cNvGrpSpPr/>
          <p:nvPr/>
        </p:nvGrpSpPr>
        <p:grpSpPr>
          <a:xfrm>
            <a:off x="16125951" y="9251652"/>
            <a:ext cx="1133349" cy="584872"/>
            <a:chOff x="0" y="0"/>
            <a:chExt cx="1511132" cy="779830"/>
          </a:xfrm>
        </p:grpSpPr>
      </p:grpSp>
      <p:sp>
        <p:nvSpPr>
          <p:cNvPr id="12" name="TextBox 12"/>
          <p:cNvSpPr txBox="1"/>
          <p:nvPr/>
        </p:nvSpPr>
        <p:spPr>
          <a:xfrm>
            <a:off x="8684038" y="2072012"/>
            <a:ext cx="8575262" cy="6435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6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ZONDER GOEDE REMMEN IS EEN KART LEVENSGEVAARLIJK.</a:t>
            </a:r>
          </a:p>
          <a:p>
            <a:pPr algn="l">
              <a:lnSpc>
                <a:spcPts val="3906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REMPOMP ZORGT ERVOOR DAT JOUW REMMEN GOED REAGEREN ALS JE OP HET PEDAAL TRAPT.</a:t>
            </a:r>
          </a:p>
          <a:p>
            <a:pPr algn="l">
              <a:lnSpc>
                <a:spcPts val="3906"/>
              </a:lnSpc>
            </a:pPr>
            <a:endParaRPr lang="en-US" sz="20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3906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LEER </a:t>
            </a:r>
            <a:r>
              <a:rPr lang="en-US" sz="2000" b="1" u="sng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  <a:hlinkClick r:id="rId3" tooltip="https://greenkart.electude.eu/sco2025.16.54.g235718770a/module_1508_bundlelesson_143913091"/>
              </a:rPr>
              <a:t>HIER</a:t>
            </a: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MEER OVER HET REMSYSTEEM:</a:t>
            </a:r>
          </a:p>
          <a:p>
            <a:pPr algn="l">
              <a:lnSpc>
                <a:spcPts val="3906"/>
              </a:lnSpc>
            </a:pPr>
            <a:endParaRPr lang="en-US" sz="20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3906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TIJDENS DE KEURING WORDT HIER GOED NAAR GEKEKEN. NATUURLIJK MAG JE NIET RIJDEN ALS DIT NIET IN ORDE IS.</a:t>
            </a:r>
          </a:p>
          <a:p>
            <a:pPr algn="l">
              <a:lnSpc>
                <a:spcPts val="3906"/>
              </a:lnSpc>
            </a:pPr>
            <a:endParaRPr lang="en-US" sz="20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3906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IN DEZE MODULE LEER JE:</a:t>
            </a:r>
          </a:p>
          <a:p>
            <a:pPr marL="411480" lvl="2" indent="-137160" algn="l">
              <a:lnSpc>
                <a:spcPts val="3906"/>
              </a:lnSpc>
              <a:buFont typeface="Arial"/>
              <a:buChar char="⚬"/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DE FUNCTIE IS VAN DE REMPOMP</a:t>
            </a:r>
          </a:p>
          <a:p>
            <a:pPr marL="411480" lvl="2" indent="-137160" algn="l">
              <a:lnSpc>
                <a:spcPts val="3906"/>
              </a:lnSpc>
              <a:buFont typeface="Arial"/>
              <a:buChar char="⚬"/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DE REMPOMP STEVIG EN JUIST BEVESTIGT</a:t>
            </a:r>
          </a:p>
          <a:p>
            <a:pPr marL="411251" lvl="2" indent="-137084" algn="l">
              <a:lnSpc>
                <a:spcPts val="3906"/>
              </a:lnSpc>
              <a:buFont typeface="Arial"/>
              <a:buChar char="⚬"/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WELKE GATEN JE BOORT EN HOE JE DAT PRECIES DOET</a:t>
            </a:r>
          </a:p>
        </p:txBody>
      </p:sp>
      <p:sp>
        <p:nvSpPr>
          <p:cNvPr id="14" name="Freeform 14"/>
          <p:cNvSpPr/>
          <p:nvPr/>
        </p:nvSpPr>
        <p:spPr>
          <a:xfrm rot="5565189">
            <a:off x="2885837" y="2717733"/>
            <a:ext cx="4395121" cy="6609204"/>
          </a:xfrm>
          <a:custGeom>
            <a:avLst/>
            <a:gdLst/>
            <a:ahLst/>
            <a:cxnLst/>
            <a:rect l="l" t="t" r="r" b="b"/>
            <a:pathLst>
              <a:path w="4395121" h="6609204">
                <a:moveTo>
                  <a:pt x="0" y="0"/>
                </a:moveTo>
                <a:lnTo>
                  <a:pt x="4395121" y="0"/>
                </a:lnTo>
                <a:lnTo>
                  <a:pt x="4395121" y="6609204"/>
                </a:lnTo>
                <a:lnTo>
                  <a:pt x="0" y="66092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8882929" y="1028700"/>
            <a:ext cx="315925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6000" b="1" dirty="0">
                <a:solidFill>
                  <a:srgbClr val="92D050"/>
                </a:solidFill>
                <a:latin typeface="Monument Bold"/>
                <a:ea typeface="Monument Bold"/>
                <a:cs typeface="Monument Bold"/>
                <a:sym typeface="Comic Sans Bold"/>
                <a:hlinkClick r:id="rId5" tooltip="https://sketchfab.com/3d-models/stuurkolom-explosietekening-greenkart-04f5c5ad491b4de69084e5d7789d80c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INLEIDING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44000" y="9619000"/>
            <a:ext cx="4200000" cy="3190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44000" y="9968000"/>
            <a:ext cx="4200000" cy="3190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4000" y="9270000"/>
            <a:ext cx="4200000" cy="319000"/>
          </a:xfrm>
          <a:prstGeom prst="rect">
            <a:avLst/>
          </a:prstGeom>
          <a:noFill/>
        </p:spPr>
        <p:txBody>
          <a:bodyPr wrap="none" lIns="0" r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PAGINA 3 VAN 9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914530"/>
            <a:ext cx="3654653" cy="137247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22459" y="8914530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1028700" y="9263063"/>
            <a:ext cx="16230600" cy="620327"/>
            <a:chOff x="0" y="6350"/>
            <a:chExt cx="21640800" cy="827102"/>
          </a:xfrm>
        </p:grpSpPr>
      </p:grpSp>
      <p:pic>
        <p:nvPicPr>
          <p:cNvPr id="8" name="Picture 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7509493" y="2679001"/>
            <a:ext cx="9693524" cy="5452607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028700" y="1028700"/>
            <a:ext cx="9654987" cy="830688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6562"/>
              </a:lnSpc>
              <a:spcBef>
                <a:spcPct val="0"/>
              </a:spcBef>
            </a:pPr>
            <a:r>
              <a:rPr lang="en-US" sz="5468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HOE </a:t>
            </a:r>
            <a:r>
              <a:rPr lang="en-US" sz="5468" b="1" dirty="0">
                <a:solidFill>
                  <a:srgbClr val="94CC00"/>
                </a:solidFill>
                <a:latin typeface="Monument Bold"/>
                <a:ea typeface="Monument Bold"/>
                <a:cs typeface="Monument Bold"/>
                <a:sym typeface="Comic Sans"/>
              </a:rPr>
              <a:t>WERKT</a:t>
            </a:r>
            <a:r>
              <a:rPr lang="en-US" sz="5468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 EEN REMPOMP?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394949"/>
            <a:ext cx="6354827" cy="453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REMPOMP IS EEN ONDERDEEL DAT:</a:t>
            </a:r>
          </a:p>
          <a:p>
            <a:pPr marL="777240" lvl="2" indent="-259080" algn="l">
              <a:lnSpc>
                <a:spcPts val="36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DRUK OPBOUWT IN HET REMVLOEISTOFSYSTEEM</a:t>
            </a:r>
          </a:p>
          <a:p>
            <a:pPr marL="777240" lvl="2" indent="-259080" algn="l">
              <a:lnSpc>
                <a:spcPts val="36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VERBINDT HET REMPEDAAL MET DE REMKLAUW</a:t>
            </a:r>
          </a:p>
          <a:p>
            <a:pPr marL="777240" lvl="2" indent="-259080" algn="l">
              <a:lnSpc>
                <a:spcPts val="36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MOET PERFECT RECHT EN STEVIG GEMONTEERD ZIJN</a:t>
            </a:r>
          </a:p>
          <a:p>
            <a:pPr algn="l">
              <a:lnSpc>
                <a:spcPts val="3600"/>
              </a:lnSpc>
            </a:pPr>
            <a:endParaRPr lang="en-US" sz="24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411251" lvl="0" indent="-411251" algn="l">
              <a:lnSpc>
                <a:spcPts val="3600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📍 FOUTJE IN DE PLAATSING = GEEN OF SLECHTE REMWERKING!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044000" y="9270000"/>
            <a:ext cx="4200000" cy="3190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4 VAN 9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44000" y="9968000"/>
            <a:ext cx="4200000" cy="3190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4000" y="9619000"/>
            <a:ext cx="4200000" cy="319000"/>
          </a:xfrm>
          <a:prstGeom prst="rect">
            <a:avLst/>
          </a:prstGeom>
          <a:noFill/>
        </p:spPr>
        <p:txBody>
          <a:bodyPr wrap="none" lIns="0" r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WWW.GREENKARTING.NL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914530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22459" y="8914530"/>
            <a:ext cx="2659534" cy="1372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9288992"/>
            <a:ext cx="1531845" cy="584872"/>
            <a:chOff x="0" y="0"/>
            <a:chExt cx="2042460" cy="779830"/>
          </a:xfrm>
        </p:grpSpPr>
      </p:grpSp>
      <p:grpSp>
        <p:nvGrpSpPr>
          <p:cNvPr id="10" name="Group 10"/>
          <p:cNvGrpSpPr/>
          <p:nvPr/>
        </p:nvGrpSpPr>
        <p:grpSpPr>
          <a:xfrm>
            <a:off x="16125951" y="9288992"/>
            <a:ext cx="1133349" cy="584872"/>
            <a:chOff x="0" y="0"/>
            <a:chExt cx="1511132" cy="779830"/>
          </a:xfrm>
        </p:grpSpPr>
      </p:grpSp>
      <p:sp>
        <p:nvSpPr>
          <p:cNvPr id="12" name="Freeform 12"/>
          <p:cNvSpPr/>
          <p:nvPr/>
        </p:nvSpPr>
        <p:spPr>
          <a:xfrm>
            <a:off x="1333201" y="1347788"/>
            <a:ext cx="6111344" cy="5887538"/>
          </a:xfrm>
          <a:custGeom>
            <a:avLst/>
            <a:gdLst/>
            <a:ahLst/>
            <a:cxnLst/>
            <a:rect l="l" t="t" r="r" b="b"/>
            <a:pathLst>
              <a:path w="6111344" h="5887538">
                <a:moveTo>
                  <a:pt x="0" y="0"/>
                </a:moveTo>
                <a:lnTo>
                  <a:pt x="6111344" y="0"/>
                </a:lnTo>
                <a:lnTo>
                  <a:pt x="6111344" y="5887538"/>
                </a:lnTo>
                <a:lnTo>
                  <a:pt x="0" y="58875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982" t="-3346" r="-10312" b="-1521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1028700" y="1028700"/>
            <a:ext cx="6853547" cy="7960242"/>
          </a:xfrm>
          <a:custGeom>
            <a:avLst/>
            <a:gdLst/>
            <a:ahLst/>
            <a:cxnLst/>
            <a:rect l="l" t="t" r="r" b="b"/>
            <a:pathLst>
              <a:path w="6853547" h="7960242">
                <a:moveTo>
                  <a:pt x="0" y="0"/>
                </a:moveTo>
                <a:lnTo>
                  <a:pt x="6853547" y="0"/>
                </a:lnTo>
                <a:lnTo>
                  <a:pt x="6853547" y="7960242"/>
                </a:lnTo>
                <a:lnTo>
                  <a:pt x="0" y="79602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8281356" y="1028700"/>
            <a:ext cx="7789163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VERDIEPING VIA ELECTUDE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320622" y="2069702"/>
            <a:ext cx="8549700" cy="3648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4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📚 VOLG DE LES OP ELECTUDE VOOR EXTRA VERDIEPING (ACCOUNT VEREIST):</a:t>
            </a:r>
          </a:p>
          <a:p>
            <a:pPr algn="l">
              <a:lnSpc>
                <a:spcPts val="3204"/>
              </a:lnSpc>
            </a:pPr>
            <a:endParaRPr lang="en-US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204"/>
              </a:lnSpc>
            </a:pPr>
            <a:endParaRPr lang="en-US" sz="18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1800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6" tooltip="https://greenkart.electude.eu/module_1508_bundlelesson_143913091"/>
              </a:rPr>
              <a:t>REMSYSTEEM WERKING</a:t>
            </a:r>
          </a:p>
          <a:p>
            <a:pPr algn="l">
              <a:lnSpc>
                <a:spcPts val="3204"/>
              </a:lnSpc>
            </a:pPr>
            <a:endParaRPr lang="en-US" sz="1800" b="1" u="sng" dirty="0">
              <a:solidFill>
                <a:srgbClr val="FF3131"/>
              </a:solidFill>
              <a:latin typeface="Comic Sans Bold"/>
              <a:ea typeface="Comic Sans Bold"/>
              <a:cs typeface="Comic Sans Bold"/>
              <a:sym typeface="Comic Sans Bold"/>
              <a:hlinkClick r:id="rId6" tooltip="https://greenkart.electude.eu/module_1508_bundlelesson_143913091"/>
            </a:endParaRPr>
          </a:p>
          <a:p>
            <a:pPr algn="l">
              <a:lnSpc>
                <a:spcPts val="3204"/>
              </a:lnSpc>
            </a:pPr>
            <a:r>
              <a:rPr lang="en-US" sz="1800" b="1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</a:rPr>
              <a:t>🔗 </a:t>
            </a:r>
            <a:r>
              <a:rPr lang="en-US" sz="1800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7" tooltip="https://www.electude.nl/?noredirect"/>
              </a:rPr>
              <a:t>ELECTUDE WEBSITE</a:t>
            </a:r>
          </a:p>
          <a:p>
            <a:pPr algn="l">
              <a:lnSpc>
                <a:spcPts val="3204"/>
              </a:lnSpc>
            </a:pPr>
            <a:endParaRPr lang="en-US" sz="1800" b="1" u="sng" dirty="0">
              <a:solidFill>
                <a:srgbClr val="FF3131"/>
              </a:solidFill>
              <a:latin typeface="Comic Sans Bold"/>
              <a:ea typeface="Comic Sans Bold"/>
              <a:cs typeface="Comic Sans Bold"/>
              <a:sym typeface="Comic Sans Bold"/>
              <a:hlinkClick r:id="rId7" tooltip="https://www.electude.nl/?noredirect"/>
            </a:endParaRPr>
          </a:p>
          <a:p>
            <a:pPr algn="l">
              <a:lnSpc>
                <a:spcPts val="3204"/>
              </a:lnSpc>
            </a:pPr>
            <a:endParaRPr lang="en-US" sz="1800" b="1" u="sng" dirty="0">
              <a:solidFill>
                <a:srgbClr val="FF3131"/>
              </a:solidFill>
              <a:latin typeface="Comic Sans Bold"/>
              <a:ea typeface="Comic Sans Bold"/>
              <a:cs typeface="Comic Sans Bold"/>
              <a:sym typeface="Comic Sans Bold"/>
              <a:hlinkClick r:id="rId7" tooltip="https://www.electude.nl/?noredirec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044000" y="9619000"/>
            <a:ext cx="4200000" cy="3190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044000" y="9968000"/>
            <a:ext cx="4200000" cy="3190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44000" y="9270000"/>
            <a:ext cx="4200000" cy="319000"/>
          </a:xfrm>
          <a:prstGeom prst="rect">
            <a:avLst/>
          </a:prstGeom>
          <a:noFill/>
        </p:spPr>
        <p:txBody>
          <a:bodyPr wrap="none" lIns="0" r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PAGINA 5 VAN 9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700" y="8914530"/>
            <a:ext cx="3654653" cy="137247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922459" y="8914530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1177736" y="2673996"/>
            <a:ext cx="6814993" cy="4452182"/>
            <a:chOff x="-1" y="-1153472"/>
            <a:chExt cx="9086657" cy="5936242"/>
          </a:xfrm>
        </p:grpSpPr>
        <p:sp>
          <p:nvSpPr>
            <p:cNvPr id="4" name="Freeform 4">
              <a:hlinkClick r:id="rId3" tooltip="https://skfb.ly/ptKNO"/>
            </p:cNvPr>
            <p:cNvSpPr/>
            <p:nvPr/>
          </p:nvSpPr>
          <p:spPr>
            <a:xfrm>
              <a:off x="-1" y="-1153472"/>
              <a:ext cx="9086657" cy="5936242"/>
            </a:xfrm>
            <a:custGeom>
              <a:avLst/>
              <a:gdLst/>
              <a:ahLst/>
              <a:cxnLst/>
              <a:rect l="l" t="t" r="r" b="b"/>
              <a:pathLst>
                <a:path w="9086657" h="5936242">
                  <a:moveTo>
                    <a:pt x="0" y="0"/>
                  </a:moveTo>
                  <a:lnTo>
                    <a:pt x="9086657" y="0"/>
                  </a:lnTo>
                  <a:lnTo>
                    <a:pt x="9086657" y="5936242"/>
                  </a:lnTo>
                  <a:lnTo>
                    <a:pt x="0" y="59362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541" r="-1541"/>
              </a:stretch>
            </a:blipFill>
          </p:spPr>
          <p:txBody>
            <a:bodyPr/>
            <a:lstStyle/>
            <a:p>
              <a:endParaRPr lang="nl-NL" dirty="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9288992"/>
            <a:ext cx="1531845" cy="584872"/>
            <a:chOff x="0" y="0"/>
            <a:chExt cx="2042460" cy="779830"/>
          </a:xfrm>
        </p:grpSpPr>
      </p:grpSp>
      <p:grpSp>
        <p:nvGrpSpPr>
          <p:cNvPr id="13" name="Group 13"/>
          <p:cNvGrpSpPr/>
          <p:nvPr/>
        </p:nvGrpSpPr>
        <p:grpSpPr>
          <a:xfrm>
            <a:off x="16125951" y="9288992"/>
            <a:ext cx="1133349" cy="584872"/>
            <a:chOff x="0" y="0"/>
            <a:chExt cx="1511132" cy="779830"/>
          </a:xfrm>
        </p:grpSpPr>
      </p:grpSp>
      <p:sp>
        <p:nvSpPr>
          <p:cNvPr id="16" name="TextBox 16"/>
          <p:cNvSpPr txBox="1"/>
          <p:nvPr/>
        </p:nvSpPr>
        <p:spPr>
          <a:xfrm>
            <a:off x="8409927" y="2613279"/>
            <a:ext cx="8849373" cy="4389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🎯 NAUWKEURIG METEN EN BOREN IS BELANGRIJK!</a:t>
            </a:r>
          </a:p>
          <a:p>
            <a:pPr algn="l">
              <a:lnSpc>
                <a:spcPts val="2646"/>
              </a:lnSpc>
            </a:pPr>
            <a:endParaRPr lang="en-US" sz="1800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388620" lvl="1" indent="-194310" algn="l">
              <a:lnSpc>
                <a:spcPts val="4050"/>
              </a:lnSpc>
              <a:buFont typeface="Arial"/>
              <a:buChar char="•"/>
            </a:pPr>
            <a:r>
              <a:rPr lang="en-US" sz="1800" b="1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</a:rPr>
              <a:t>LEER HIER MEER OVER </a:t>
            </a:r>
            <a:r>
              <a:rPr lang="en-US" sz="1800" b="1" u="sng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5" tooltip="https://greenkart.electude.eu/sco2025.16.54.g235718770a/module_5343_bundlelesson_143910381"/>
              </a:rPr>
              <a:t>BOREN</a:t>
            </a:r>
            <a:r>
              <a:rPr lang="en-US" sz="1800" b="1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</a:rPr>
              <a:t>.</a:t>
            </a:r>
          </a:p>
          <a:p>
            <a:pPr marL="388620" lvl="1" indent="-194310" algn="l">
              <a:lnSpc>
                <a:spcPts val="4050"/>
              </a:lnSpc>
              <a:buFont typeface="Arial"/>
              <a:buChar char="•"/>
            </a:pPr>
            <a:r>
              <a:rPr lang="en-US" sz="1800" b="1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</a:rPr>
              <a:t>LEER HIER MEER OVER </a:t>
            </a:r>
            <a:r>
              <a:rPr lang="en-US" sz="1800" b="1" u="sng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6" tooltip="https://greenkart.electude.eu/module_5342_bundlelesson_143910371"/>
              </a:rPr>
              <a:t>BOORVOLGORDE</a:t>
            </a:r>
          </a:p>
          <a:p>
            <a:pPr marL="388620" lvl="1" indent="-194310" algn="l">
              <a:lnSpc>
                <a:spcPts val="4050"/>
              </a:lnSpc>
              <a:buFont typeface="Arial"/>
              <a:buChar char="•"/>
            </a:pPr>
            <a:r>
              <a:rPr lang="en-US" sz="1800" b="1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</a:rPr>
              <a:t>OEFENING VOOR </a:t>
            </a:r>
            <a:r>
              <a:rPr lang="en-US" sz="1800" b="1" u="sng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7" tooltip="https://greenkart.electude.eu/module_5707_bundlelesson_143910421"/>
              </a:rPr>
              <a:t>BOORVOLGORDE</a:t>
            </a:r>
          </a:p>
          <a:p>
            <a:pPr marL="388620" lvl="1" indent="-194310" algn="l">
              <a:lnSpc>
                <a:spcPts val="4050"/>
              </a:lnSpc>
              <a:buFont typeface="Arial"/>
              <a:buChar char="•"/>
            </a:pPr>
            <a:r>
              <a:rPr lang="en-US" sz="1800" b="1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</a:rPr>
              <a:t>LEER HIER MEER OVER </a:t>
            </a:r>
            <a:r>
              <a:rPr lang="en-US" sz="1800" b="1" u="sng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8" tooltip="https://greenkart.electude.eu/module_5397_bundlelesson_143910401"/>
              </a:rPr>
              <a:t>AFBRAMEN</a:t>
            </a:r>
          </a:p>
          <a:p>
            <a:pPr marL="388620" lvl="1" indent="-194310" algn="l">
              <a:lnSpc>
                <a:spcPts val="4050"/>
              </a:lnSpc>
              <a:buFont typeface="Arial"/>
              <a:buChar char="•"/>
            </a:pPr>
            <a:r>
              <a:rPr lang="en-US" sz="1800" b="1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</a:rPr>
              <a:t>LEER HIER ‘</a:t>
            </a:r>
            <a:r>
              <a:rPr lang="en-US" sz="1800" b="1" u="sng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9" tooltip="https://greenkart.electude.eu/module_6174_bundlelesson_143910441"/>
              </a:rPr>
              <a:t>HOE EEN GAT TE BOREN</a:t>
            </a:r>
            <a:r>
              <a:rPr lang="en-US" sz="1800" b="1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</a:rPr>
              <a:t>’</a:t>
            </a:r>
          </a:p>
          <a:p>
            <a:pPr marL="388620" lvl="1" indent="-194310" algn="l">
              <a:lnSpc>
                <a:spcPts val="4050"/>
              </a:lnSpc>
              <a:buFont typeface="Arial"/>
              <a:buChar char="•"/>
            </a:pPr>
            <a:r>
              <a:rPr lang="en-US" sz="1800" b="1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</a:rPr>
              <a:t>LEER HIER MEER OVER </a:t>
            </a:r>
            <a:r>
              <a:rPr lang="en-US" sz="1800" b="1" u="sng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10" tooltip="https://greenkart.electude.eu/module_5729_bundlelesson_143911081"/>
              </a:rPr>
              <a:t>VORM- EN PLAATSTOLERANTIES</a:t>
            </a:r>
          </a:p>
          <a:p>
            <a:pPr algn="l">
              <a:lnSpc>
                <a:spcPts val="4050"/>
              </a:lnSpc>
            </a:pPr>
            <a:endParaRPr lang="en-US" sz="1800" b="1" u="sng">
              <a:solidFill>
                <a:srgbClr val="FF3131"/>
              </a:solidFill>
              <a:latin typeface="Comic Sans Bold"/>
              <a:ea typeface="Comic Sans Bold"/>
              <a:cs typeface="Comic Sans Bold"/>
              <a:sym typeface="Comic Sans Bold"/>
              <a:hlinkClick r:id="rId10" tooltip="https://greenkart.electude.eu/module_5729_bundlelesson_143911081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28700" y="1028700"/>
            <a:ext cx="9111996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GATEN BOREN EN VOORBEREIDEN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88641" y="8069291"/>
            <a:ext cx="6193185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</a:rPr>
              <a:t>KLIK OP HET BEELD VOOR 3D VIEWER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044000" y="9619000"/>
            <a:ext cx="4200000" cy="3190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44000" y="9968000"/>
            <a:ext cx="4200000" cy="3190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4000" y="9270000"/>
            <a:ext cx="4200000" cy="319000"/>
          </a:xfrm>
          <a:prstGeom prst="rect">
            <a:avLst/>
          </a:prstGeom>
          <a:noFill/>
        </p:spPr>
        <p:txBody>
          <a:bodyPr wrap="none" lIns="0" r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PAGINA 6 VAN 9</a:t>
            </a:r>
          </a:p>
        </p:txBody>
      </p:sp>
      <p:pic>
        <p:nvPicPr>
          <p:cNvPr id="21" name="Picture 20" descr="gk_logo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8700" y="8914530"/>
            <a:ext cx="3654653" cy="137247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922459" y="8914530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5" name="Group 5"/>
          <p:cNvGrpSpPr/>
          <p:nvPr/>
        </p:nvGrpSpPr>
        <p:grpSpPr>
          <a:xfrm>
            <a:off x="1028700" y="9253538"/>
            <a:ext cx="16230600" cy="620327"/>
            <a:chOff x="0" y="6350"/>
            <a:chExt cx="21640800" cy="827102"/>
          </a:xfrm>
        </p:grpSpPr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028700" y="1028700"/>
            <a:ext cx="6015695" cy="6988494"/>
            <a:chOff x="0" y="0"/>
            <a:chExt cx="5466080" cy="6350000"/>
          </a:xfrm>
        </p:grpSpPr>
        <p:sp>
          <p:nvSpPr>
            <p:cNvPr id="11" name="Freeform 11">
              <a:hlinkClick r:id="rId4" tooltip="https://sketchfab.com/3d-models/remsysteem-explosietekening-greenkart-52f8309a12434a36bab517b6919b8498#embed"/>
            </p:cNvPr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2" name="Freeform 12">
              <a:hlinkClick r:id="rId4" tooltip="https://sketchfab.com/3d-models/remsysteem-explosietekening-greenkart-52f8309a12434a36bab517b6919b8498#embed"/>
            </p:cNvPr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5"/>
              <a:stretch>
                <a:fillRect r="-14115"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3" name="Freeform 13">
              <a:hlinkClick r:id="rId4" tooltip="https://sketchfab.com/3d-models/remsysteem-explosietekening-greenkart-52f8309a12434a36bab517b6919b8498#embed"/>
            </p:cNvPr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4" name="Freeform 14">
              <a:hlinkClick r:id="rId4" tooltip="https://sketchfab.com/3d-models/remsysteem-explosietekening-greenkart-52f8309a12434a36bab517b6919b8498#embed"/>
            </p:cNvPr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486050" y="1760018"/>
            <a:ext cx="9554983" cy="6937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4175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BEPAAL DE EXACTE POSITIE VAN DE REMPOMP OP HET CHASSIS</a:t>
            </a:r>
          </a:p>
          <a:p>
            <a:pPr marL="388620" lvl="1" indent="-194310" algn="l">
              <a:lnSpc>
                <a:spcPts val="4175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MEET EN TEKEN DE BOORPUNTEN AF</a:t>
            </a:r>
          </a:p>
          <a:p>
            <a:pPr marL="388620" lvl="1" indent="-194310" algn="l">
              <a:lnSpc>
                <a:spcPts val="4175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BOOR EEN GAT VAN 10 MM AAN DE BINNENZIJDE VAN HET FRAME</a:t>
            </a:r>
          </a:p>
          <a:p>
            <a:pPr marL="388620" lvl="1" indent="-194310" algn="l">
              <a:lnSpc>
                <a:spcPts val="4175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BOOR EEN GAT VAN 6 MM AAN DE BUITENZIJDE VAN HET FRAME</a:t>
            </a:r>
          </a:p>
          <a:p>
            <a:pPr marL="388620" lvl="1" indent="-194310" algn="l">
              <a:lnSpc>
                <a:spcPts val="4175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BRAMEN DE GATEN AF EN CONTROLEER DE PASSING</a:t>
            </a:r>
          </a:p>
          <a:p>
            <a:pPr marL="388620" lvl="1" indent="-194310" algn="l">
              <a:lnSpc>
                <a:spcPts val="4175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IN HET 10 MM GAT KOMT EEN BUS (HULSONDERDEEL). DEZE ZORGT ERVOOR DAT JE DE BUIS NIET IN ELKAAR DRUKT.</a:t>
            </a:r>
          </a:p>
          <a:p>
            <a:pPr algn="l">
              <a:lnSpc>
                <a:spcPts val="4175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📷 FOTO VAN HET RESULTAAT TOEVOEGEN MET MEETLINT IN BEELD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04315" y="525309"/>
            <a:ext cx="9084131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3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1: </a:t>
            </a:r>
          </a:p>
          <a:p>
            <a:pPr algn="l">
              <a:lnSpc>
                <a:spcPts val="5040"/>
              </a:lnSpc>
            </a:pPr>
            <a:r>
              <a:rPr lang="en-US" sz="3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POSITIE BEPALEN EN GATEN BOREN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7969569"/>
            <a:ext cx="6193185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</a:rPr>
              <a:t>KLIK OP HET BEELD VOOR 3D VIEWER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044000" y="9270000"/>
            <a:ext cx="4200000" cy="3190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7 VAN 9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44000" y="9968000"/>
            <a:ext cx="4200000" cy="3190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4000" y="9619000"/>
            <a:ext cx="4200000" cy="319000"/>
          </a:xfrm>
          <a:prstGeom prst="rect">
            <a:avLst/>
          </a:prstGeom>
          <a:noFill/>
        </p:spPr>
        <p:txBody>
          <a:bodyPr wrap="none" lIns="0" r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WWW.GREENKARTING.NL</a:t>
            </a:r>
          </a:p>
        </p:txBody>
      </p:sp>
      <p:pic>
        <p:nvPicPr>
          <p:cNvPr id="21" name="Picture 20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914530"/>
            <a:ext cx="3654653" cy="137247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22459" y="8914530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1028700" y="9263063"/>
            <a:ext cx="16230600" cy="620327"/>
            <a:chOff x="0" y="6350"/>
            <a:chExt cx="21640800" cy="827102"/>
          </a:xfrm>
        </p:grpSpPr>
      </p:grpSp>
      <p:grpSp>
        <p:nvGrpSpPr>
          <p:cNvPr id="8" name="Group 8"/>
          <p:cNvGrpSpPr/>
          <p:nvPr/>
        </p:nvGrpSpPr>
        <p:grpSpPr>
          <a:xfrm>
            <a:off x="11063195" y="2416432"/>
            <a:ext cx="6196105" cy="6832343"/>
            <a:chOff x="0" y="0"/>
            <a:chExt cx="737111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37111" cy="812800"/>
            </a:xfrm>
            <a:custGeom>
              <a:avLst/>
              <a:gdLst/>
              <a:ahLst/>
              <a:cxnLst/>
              <a:rect l="l" t="t" r="r" b="b"/>
              <a:pathLst>
                <a:path w="737111" h="812800">
                  <a:moveTo>
                    <a:pt x="245836" y="19070"/>
                  </a:moveTo>
                  <a:cubicBezTo>
                    <a:pt x="283504" y="7556"/>
                    <a:pt x="326588" y="0"/>
                    <a:pt x="368754" y="0"/>
                  </a:cubicBezTo>
                  <a:cubicBezTo>
                    <a:pt x="410921" y="0"/>
                    <a:pt x="451496" y="6476"/>
                    <a:pt x="488887" y="17990"/>
                  </a:cubicBezTo>
                  <a:cubicBezTo>
                    <a:pt x="489684" y="18350"/>
                    <a:pt x="490479" y="18350"/>
                    <a:pt x="491274" y="18710"/>
                  </a:cubicBezTo>
                  <a:cubicBezTo>
                    <a:pt x="631696" y="64765"/>
                    <a:pt x="735122" y="186379"/>
                    <a:pt x="737111" y="328502"/>
                  </a:cubicBezTo>
                  <a:lnTo>
                    <a:pt x="737111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989" y="185660"/>
                    <a:pt x="103824" y="64045"/>
                    <a:pt x="245836" y="19070"/>
                  </a:cubicBezTo>
                  <a:close/>
                </a:path>
              </a:pathLst>
            </a:custGeom>
            <a:blipFill>
              <a:blip r:embed="rId3"/>
              <a:stretch>
                <a:fillRect t="-14661" b="-1466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1028700"/>
            <a:ext cx="1208836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2: REMPOMP MONTEREN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2239618"/>
            <a:ext cx="9440028" cy="4703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4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1.    PLAATS DE BUS IN HET 10MM GAT</a:t>
            </a:r>
          </a:p>
          <a:p>
            <a:pPr algn="l">
              <a:lnSpc>
                <a:spcPts val="3744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2.    BEVESTIG DE REMPOMP (ZIET ER IETS ANDERS UIT) MET BOUTEN/MOEREN</a:t>
            </a:r>
          </a:p>
          <a:p>
            <a:pPr algn="l">
              <a:lnSpc>
                <a:spcPts val="3744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3.    CONTROLEER OF HET PEDAAL GOED AANSLUIT OP DE POMP</a:t>
            </a:r>
          </a:p>
          <a:p>
            <a:pPr algn="l">
              <a:lnSpc>
                <a:spcPts val="3744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4.    TEST OF DE POMP VRIJ BEWEEGT EN NIET KLEMT</a:t>
            </a:r>
          </a:p>
          <a:p>
            <a:pPr algn="l">
              <a:lnSpc>
                <a:spcPts val="3744"/>
              </a:lnSpc>
            </a:pPr>
            <a:endParaRPr lang="en-US" sz="24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3744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🛡️ CONTROLE DOOR DOCENT VEREIST VÓÓR REMLEIDINGMONTAGE</a:t>
            </a:r>
          </a:p>
          <a:p>
            <a:pPr algn="l">
              <a:lnSpc>
                <a:spcPts val="3744"/>
              </a:lnSpc>
            </a:pPr>
            <a:endParaRPr lang="en-US" sz="24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044000" y="9270000"/>
            <a:ext cx="4200000" cy="3190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8 VAN 9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44000" y="9968000"/>
            <a:ext cx="4200000" cy="3190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44000" y="9619000"/>
            <a:ext cx="4200000" cy="319000"/>
          </a:xfrm>
          <a:prstGeom prst="rect">
            <a:avLst/>
          </a:prstGeom>
          <a:noFill/>
        </p:spPr>
        <p:txBody>
          <a:bodyPr wrap="none" lIns="0" r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WWW.GREENKARTING.NL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914530"/>
            <a:ext cx="3654653" cy="137247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914530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1028700" y="9263063"/>
            <a:ext cx="16230600" cy="620327"/>
            <a:chOff x="0" y="6350"/>
            <a:chExt cx="21640800" cy="827102"/>
          </a:xfrm>
        </p:grpSpPr>
      </p:grpSp>
      <p:sp>
        <p:nvSpPr>
          <p:cNvPr id="8" name="Freeform 8"/>
          <p:cNvSpPr/>
          <p:nvPr/>
        </p:nvSpPr>
        <p:spPr>
          <a:xfrm>
            <a:off x="7750466" y="2392018"/>
            <a:ext cx="9029113" cy="5138949"/>
          </a:xfrm>
          <a:custGeom>
            <a:avLst/>
            <a:gdLst/>
            <a:ahLst/>
            <a:cxnLst/>
            <a:rect l="l" t="t" r="r" b="b"/>
            <a:pathLst>
              <a:path w="9029113" h="5138949">
                <a:moveTo>
                  <a:pt x="0" y="0"/>
                </a:moveTo>
                <a:lnTo>
                  <a:pt x="9029113" y="0"/>
                </a:lnTo>
                <a:lnTo>
                  <a:pt x="9029113" y="5138949"/>
                </a:lnTo>
                <a:lnTo>
                  <a:pt x="0" y="51389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1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1028700" y="1028700"/>
            <a:ext cx="3489959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AFSLUITING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2239618"/>
            <a:ext cx="6721766" cy="51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4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WEET NU:</a:t>
            </a:r>
          </a:p>
          <a:p>
            <a:pPr algn="l">
              <a:lnSpc>
                <a:spcPts val="3744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WAT DE REMPOMP DOET IN HET REMSYSTEEM</a:t>
            </a:r>
          </a:p>
          <a:p>
            <a:pPr algn="l">
              <a:lnSpc>
                <a:spcPts val="3744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DE GATEN JUIST BOORT EN VOORBEREIDT</a:t>
            </a:r>
          </a:p>
          <a:p>
            <a:pPr algn="l">
              <a:lnSpc>
                <a:spcPts val="3744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DE REMPOMP VEILIG EN STEVIG MONTEERT</a:t>
            </a:r>
          </a:p>
          <a:p>
            <a:pPr algn="l">
              <a:lnSpc>
                <a:spcPts val="3744"/>
              </a:lnSpc>
            </a:pPr>
            <a:endParaRPr lang="en-US" sz="20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3744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VOLGENDE STAP: REMLEIDING LEGGEN EN REMVLOEISTOF VULLEN. MAAR DAT KOMT LATER IN HET BOUWPROCES. (LET OP: DAT VEREIST EXTRA BEGELEIDING!)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44000" y="9270000"/>
            <a:ext cx="4200000" cy="3190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9 VAN 9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44000" y="9968000"/>
            <a:ext cx="4200000" cy="3190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4000" y="9619000"/>
            <a:ext cx="4200000" cy="319000"/>
          </a:xfrm>
          <a:prstGeom prst="rect">
            <a:avLst/>
          </a:prstGeom>
          <a:noFill/>
        </p:spPr>
        <p:txBody>
          <a:bodyPr wrap="none" lIns="0" r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WWW.GREENKARTING.NL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914530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914530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568</Words>
  <Application>Microsoft Macintosh PowerPoint</Application>
  <PresentationFormat>Aangepast</PresentationFormat>
  <Paragraphs>104</Paragraphs>
  <Slides>9</Slides>
  <Notes>2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Arial</vt:lpstr>
      <vt:lpstr>Monument Bold</vt:lpstr>
      <vt:lpstr>Comic Sans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Les 17 Rempomp Greenkart V4</dc:title>
  <cp:lastModifiedBy>CW Bak</cp:lastModifiedBy>
  <cp:revision>4</cp:revision>
  <cp:lastPrinted>2026-08-20T08:29:36Z</cp:lastPrinted>
  <dcterms:created xsi:type="dcterms:W3CDTF">2006-08-16T00:00:00Z</dcterms:created>
  <dcterms:modified xsi:type="dcterms:W3CDTF">2026-08-20T08:37:40Z</dcterms:modified>
  <dc:identifier>DAGzH8MeFgo</dc:identifier>
</cp:coreProperties>
</file>