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891" r:id="rId1"/>
  </p:sldMasterIdLst>
  <p:notesMasterIdLst>
    <p:notesMasterId r:id="rId12"/>
  </p:notesMasterIdLst>
  <p:handoutMasterIdLst>
    <p:handoutMasterId r:id="rId13"/>
  </p:handoutMasterIdLst>
  <p:sldIdLst>
    <p:sldId id="422" r:id="rId2"/>
    <p:sldId id="498" r:id="rId3"/>
    <p:sldId id="526" r:id="rId4"/>
    <p:sldId id="507" r:id="rId5"/>
    <p:sldId id="509" r:id="rId6"/>
    <p:sldId id="517" r:id="rId7"/>
    <p:sldId id="524" r:id="rId8"/>
    <p:sldId id="518" r:id="rId9"/>
    <p:sldId id="523" r:id="rId10"/>
    <p:sldId id="454" r:id="rId11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pen Sans" panose="020B0606030504020204" pitchFamily="34" charset="0"/>
      <p:regular r:id="rId18"/>
      <p:bold r:id="rId19"/>
      <p:italic r:id="rId20"/>
      <p:boldItalic r:id="rId21"/>
    </p:embeddedFont>
  </p:embeddedFontLst>
  <p:defaultTextStyle>
    <a:defPPr>
      <a:defRPr lang="de-DE"/>
    </a:defPPr>
    <a:lvl1pPr marL="0" algn="l" defTabSz="822960" rtl="0" eaLnBrk="1" latinLnBrk="0" hangingPunct="1">
      <a:defRPr sz="1620" kern="1200">
        <a:solidFill>
          <a:schemeClr val="tx1"/>
        </a:solidFill>
        <a:latin typeface="+mn-lt"/>
        <a:ea typeface="+mn-ea"/>
        <a:cs typeface="+mn-cs"/>
      </a:defRPr>
    </a:lvl1pPr>
    <a:lvl2pPr marL="411480" algn="l" defTabSz="822960" rtl="0" eaLnBrk="1" latinLnBrk="0" hangingPunct="1">
      <a:defRPr sz="1620" kern="1200">
        <a:solidFill>
          <a:schemeClr val="tx1"/>
        </a:solidFill>
        <a:latin typeface="+mn-lt"/>
        <a:ea typeface="+mn-ea"/>
        <a:cs typeface="+mn-cs"/>
      </a:defRPr>
    </a:lvl2pPr>
    <a:lvl3pPr marL="822960" algn="l" defTabSz="822960" rtl="0" eaLnBrk="1" latinLnBrk="0" hangingPunct="1">
      <a:defRPr sz="1620" kern="1200">
        <a:solidFill>
          <a:schemeClr val="tx1"/>
        </a:solidFill>
        <a:latin typeface="+mn-lt"/>
        <a:ea typeface="+mn-ea"/>
        <a:cs typeface="+mn-cs"/>
      </a:defRPr>
    </a:lvl3pPr>
    <a:lvl4pPr marL="1234440" algn="l" defTabSz="822960" rtl="0" eaLnBrk="1" latinLnBrk="0" hangingPunct="1">
      <a:defRPr sz="1620" kern="1200">
        <a:solidFill>
          <a:schemeClr val="tx1"/>
        </a:solidFill>
        <a:latin typeface="+mn-lt"/>
        <a:ea typeface="+mn-ea"/>
        <a:cs typeface="+mn-cs"/>
      </a:defRPr>
    </a:lvl4pPr>
    <a:lvl5pPr marL="1645920" algn="l" defTabSz="822960" rtl="0" eaLnBrk="1" latinLnBrk="0" hangingPunct="1">
      <a:defRPr sz="1620" kern="1200">
        <a:solidFill>
          <a:schemeClr val="tx1"/>
        </a:solidFill>
        <a:latin typeface="+mn-lt"/>
        <a:ea typeface="+mn-ea"/>
        <a:cs typeface="+mn-cs"/>
      </a:defRPr>
    </a:lvl5pPr>
    <a:lvl6pPr marL="2057400" algn="l" defTabSz="822960" rtl="0" eaLnBrk="1" latinLnBrk="0" hangingPunct="1">
      <a:defRPr sz="1620" kern="1200">
        <a:solidFill>
          <a:schemeClr val="tx1"/>
        </a:solidFill>
        <a:latin typeface="+mn-lt"/>
        <a:ea typeface="+mn-ea"/>
        <a:cs typeface="+mn-cs"/>
      </a:defRPr>
    </a:lvl6pPr>
    <a:lvl7pPr marL="2468880" algn="l" defTabSz="822960" rtl="0" eaLnBrk="1" latinLnBrk="0" hangingPunct="1">
      <a:defRPr sz="1620" kern="1200">
        <a:solidFill>
          <a:schemeClr val="tx1"/>
        </a:solidFill>
        <a:latin typeface="+mn-lt"/>
        <a:ea typeface="+mn-ea"/>
        <a:cs typeface="+mn-cs"/>
      </a:defRPr>
    </a:lvl7pPr>
    <a:lvl8pPr marL="2880360" algn="l" defTabSz="822960" rtl="0" eaLnBrk="1" latinLnBrk="0" hangingPunct="1">
      <a:defRPr sz="1620" kern="1200">
        <a:solidFill>
          <a:schemeClr val="tx1"/>
        </a:solidFill>
        <a:latin typeface="+mn-lt"/>
        <a:ea typeface="+mn-ea"/>
        <a:cs typeface="+mn-cs"/>
      </a:defRPr>
    </a:lvl8pPr>
    <a:lvl9pPr marL="3291840" algn="l" defTabSz="822960" rtl="0" eaLnBrk="1" latinLnBrk="0" hangingPunct="1">
      <a:defRPr sz="16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2939B5E8-EF71-43FF-B7B6-C3DB42F2B419}">
          <p14:sldIdLst>
            <p14:sldId id="422"/>
            <p14:sldId id="498"/>
            <p14:sldId id="526"/>
            <p14:sldId id="507"/>
            <p14:sldId id="509"/>
            <p14:sldId id="517"/>
            <p14:sldId id="524"/>
            <p14:sldId id="518"/>
            <p14:sldId id="523"/>
            <p14:sldId id="45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414DEB2-A09E-4A09-A056-FA03D9C7CE5D}" name="Claudia Küttner" initials="CK" userId="42f0c9dabab407e9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>
    <p:extLst>
      <p:ext uri="{19B8F6BF-5375-455C-9EA6-DF929625EA0E}">
        <p15:presenceInfo xmlns:p15="http://schemas.microsoft.com/office/powerpoint/2012/main" userId="S-1-5-21-1982228756-150042506-1537001085-18851" providerId="AD"/>
      </p:ext>
    </p:extLst>
  </p:cmAuthor>
  <p:cmAuthor id="2" name="Jonas Hänel" initials="JH" lastIdx="5" clrIdx="1">
    <p:extLst>
      <p:ext uri="{19B8F6BF-5375-455C-9EA6-DF929625EA0E}">
        <p15:presenceInfo xmlns:p15="http://schemas.microsoft.com/office/powerpoint/2012/main" userId="S-1-5-21-2997476295-479482163-1603050229-118126" providerId="AD"/>
      </p:ext>
    </p:extLst>
  </p:cmAuthor>
  <p:cmAuthor id="3" name="Claudia Küttner" initials="CK" lastIdx="5" clrIdx="2">
    <p:extLst>
      <p:ext uri="{19B8F6BF-5375-455C-9EA6-DF929625EA0E}">
        <p15:presenceInfo xmlns:p15="http://schemas.microsoft.com/office/powerpoint/2012/main" userId="42f0c9dabab407e9" providerId="Windows Live"/>
      </p:ext>
    </p:extLst>
  </p:cmAuthor>
  <p:cmAuthor id="4" name="Claudia Küttner" initials="CK [2]" lastIdx="2" clrIdx="3">
    <p:extLst>
      <p:ext uri="{19B8F6BF-5375-455C-9EA6-DF929625EA0E}">
        <p15:presenceInfo xmlns:p15="http://schemas.microsoft.com/office/powerpoint/2012/main" userId="S-1-5-21-2997476295-479482163-1603050229-988062" providerId="AD"/>
      </p:ext>
    </p:extLst>
  </p:cmAuthor>
  <p:cmAuthor id="5" name="Kristin Klinner" initials="KK" lastIdx="13" clrIdx="4">
    <p:extLst>
      <p:ext uri="{19B8F6BF-5375-455C-9EA6-DF929625EA0E}">
        <p15:presenceInfo xmlns:p15="http://schemas.microsoft.com/office/powerpoint/2012/main" userId="S-1-5-21-2997476295-479482163-1603050229-9887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2526"/>
    <a:srgbClr val="CD1719"/>
    <a:srgbClr val="FFFFFF"/>
    <a:srgbClr val="27B020"/>
    <a:srgbClr val="90EA8C"/>
    <a:srgbClr val="7FF7C9"/>
    <a:srgbClr val="F7F7F7"/>
    <a:srgbClr val="5E8AB3"/>
    <a:srgbClr val="8CB0BF"/>
    <a:srgbClr val="7FB4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5BE263C-DBD7-4A20-BB59-AAB30ACAA65A}" styleName="Mittlere Formatvorlage 3 - 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unkle Formatvorlag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70" autoAdjust="0"/>
    <p:restoredTop sz="80494" autoAdjust="0"/>
  </p:normalViewPr>
  <p:slideViewPr>
    <p:cSldViewPr snapToGrid="0" snapToObjects="1">
      <p:cViewPr varScale="1">
        <p:scale>
          <a:sx n="88" d="100"/>
          <a:sy n="88" d="100"/>
        </p:scale>
        <p:origin x="1158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>
        <p:scale>
          <a:sx n="166" d="100"/>
          <a:sy n="166" d="100"/>
        </p:scale>
        <p:origin x="2130" y="-195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commentAuthors" Target="commentAuthor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20.06.2025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20.06.2025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4623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Alternativen:</a:t>
            </a:r>
          </a:p>
          <a:p>
            <a:pPr marL="171450" indent="-171450">
              <a:buFontTx/>
              <a:buChar char="-"/>
            </a:pPr>
            <a:r>
              <a:rPr lang="de-DE" dirty="0"/>
              <a:t>Unter welchen Umständen empfinden Sie…</a:t>
            </a:r>
          </a:p>
          <a:p>
            <a:pPr marL="171450" indent="-171450">
              <a:buFontTx/>
              <a:buChar char="-"/>
            </a:pPr>
            <a:r>
              <a:rPr lang="de-DE" dirty="0"/>
              <a:t>In welchen Situationen empfinden Sie…</a:t>
            </a:r>
          </a:p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7214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9AC09-DF60-43F4-96BF-67D4D9A74094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82296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569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38355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2294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5939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74027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855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_TUD_weiß-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04" y="349751"/>
            <a:ext cx="1764000" cy="512044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0" y="1204912"/>
            <a:ext cx="12192000" cy="5653089"/>
          </a:xfrm>
          <a:prstGeom prst="rect">
            <a:avLst/>
          </a:prstGeom>
          <a:gradFill>
            <a:gsLst>
              <a:gs pos="14000">
                <a:schemeClr val="accent2"/>
              </a:gs>
              <a:gs pos="100000">
                <a:schemeClr val="accent1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18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4312784" cy="246221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de-DE" dirty="0"/>
              <a:t>Beratungsstelle Pflegeausbildung Sachsen</a:t>
            </a:r>
          </a:p>
        </p:txBody>
      </p:sp>
      <p:sp>
        <p:nvSpPr>
          <p:cNvPr id="19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881437" cy="492443"/>
          </a:xfr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20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5981697" cy="246221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 marL="0" indent="0" algn="l">
              <a:buNone/>
              <a:defRPr b="0">
                <a:solidFill>
                  <a:schemeClr val="bg1">
                    <a:alpha val="7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21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5398016" cy="246221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de-DE" dirty="0"/>
              <a:t>Professur für Gesundheit und Pflege/ berufliche Didaktik</a:t>
            </a:r>
          </a:p>
        </p:txBody>
      </p:sp>
      <p:sp>
        <p:nvSpPr>
          <p:cNvPr id="22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694293" cy="492443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23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602029" cy="246221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b="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6D91CEA2-C4CA-E69E-BA22-2EC5008E2A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654" y="258158"/>
            <a:ext cx="3391361" cy="69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912023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elfolie_TUD_weiß-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1204912"/>
            <a:ext cx="12192000" cy="5653089"/>
          </a:xfrm>
          <a:prstGeom prst="rect">
            <a:avLst/>
          </a:prstGeom>
          <a:gradFill>
            <a:gsLst>
              <a:gs pos="14000">
                <a:srgbClr val="DE2526"/>
              </a:gs>
              <a:gs pos="100000">
                <a:srgbClr val="CD1719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12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802014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941317" cy="492443"/>
          </a:xfr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6090752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6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138020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803348" cy="492443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24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711084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04" y="349751"/>
            <a:ext cx="1764000" cy="512044"/>
          </a:xfrm>
          <a:prstGeom prst="rect">
            <a:avLst/>
          </a:prstGeom>
        </p:spPr>
      </p:pic>
      <p:pic>
        <p:nvPicPr>
          <p:cNvPr id="2" name="Grafik 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56AF987-7FC8-E354-6F54-868BB3B3BA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654" y="246549"/>
            <a:ext cx="3391361" cy="69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49943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elfolie_TUD_weiß-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3">
            <a:extLst>
              <a:ext uri="{FF2B5EF4-FFF2-40B4-BE49-F238E27FC236}">
                <a16:creationId xmlns:a16="http://schemas.microsoft.com/office/drawing/2014/main" id="{8D22BFAA-62C6-4AF7-A140-D9E9750A54AC}"/>
              </a:ext>
            </a:extLst>
          </p:cNvPr>
          <p:cNvSpPr/>
          <p:nvPr userDrawn="1"/>
        </p:nvSpPr>
        <p:spPr>
          <a:xfrm>
            <a:off x="3151994" y="2563831"/>
            <a:ext cx="9050720" cy="4317954"/>
          </a:xfrm>
          <a:custGeom>
            <a:avLst/>
            <a:gdLst>
              <a:gd name="connsiteX0" fmla="*/ 0 w 5904411"/>
              <a:gd name="connsiteY0" fmla="*/ 0 h 3967747"/>
              <a:gd name="connsiteX1" fmla="*/ 5904411 w 5904411"/>
              <a:gd name="connsiteY1" fmla="*/ 0 h 3967747"/>
              <a:gd name="connsiteX2" fmla="*/ 5904411 w 5904411"/>
              <a:gd name="connsiteY2" fmla="*/ 3967747 h 3967747"/>
              <a:gd name="connsiteX3" fmla="*/ 0 w 5904411"/>
              <a:gd name="connsiteY3" fmla="*/ 3967747 h 3967747"/>
              <a:gd name="connsiteX4" fmla="*/ 0 w 5904411"/>
              <a:gd name="connsiteY4" fmla="*/ 0 h 3967747"/>
              <a:gd name="connsiteX0" fmla="*/ 3590925 w 5904411"/>
              <a:gd name="connsiteY0" fmla="*/ 0 h 3967747"/>
              <a:gd name="connsiteX1" fmla="*/ 5904411 w 5904411"/>
              <a:gd name="connsiteY1" fmla="*/ 0 h 3967747"/>
              <a:gd name="connsiteX2" fmla="*/ 5904411 w 5904411"/>
              <a:gd name="connsiteY2" fmla="*/ 3967747 h 3967747"/>
              <a:gd name="connsiteX3" fmla="*/ 0 w 5904411"/>
              <a:gd name="connsiteY3" fmla="*/ 3967747 h 3967747"/>
              <a:gd name="connsiteX4" fmla="*/ 3590925 w 5904411"/>
              <a:gd name="connsiteY4" fmla="*/ 0 h 3967747"/>
              <a:gd name="connsiteX0" fmla="*/ 3857625 w 6171111"/>
              <a:gd name="connsiteY0" fmla="*/ 0 h 3967747"/>
              <a:gd name="connsiteX1" fmla="*/ 6171111 w 6171111"/>
              <a:gd name="connsiteY1" fmla="*/ 0 h 3967747"/>
              <a:gd name="connsiteX2" fmla="*/ 6171111 w 6171111"/>
              <a:gd name="connsiteY2" fmla="*/ 3967747 h 3967747"/>
              <a:gd name="connsiteX3" fmla="*/ 0 w 6171111"/>
              <a:gd name="connsiteY3" fmla="*/ 3958222 h 3967747"/>
              <a:gd name="connsiteX4" fmla="*/ 3857625 w 6171111"/>
              <a:gd name="connsiteY4" fmla="*/ 0 h 3967747"/>
              <a:gd name="connsiteX0" fmla="*/ 3952875 w 6171111"/>
              <a:gd name="connsiteY0" fmla="*/ 9525 h 3967747"/>
              <a:gd name="connsiteX1" fmla="*/ 6171111 w 6171111"/>
              <a:gd name="connsiteY1" fmla="*/ 0 h 3967747"/>
              <a:gd name="connsiteX2" fmla="*/ 6171111 w 6171111"/>
              <a:gd name="connsiteY2" fmla="*/ 3967747 h 3967747"/>
              <a:gd name="connsiteX3" fmla="*/ 0 w 6171111"/>
              <a:gd name="connsiteY3" fmla="*/ 3958222 h 3967747"/>
              <a:gd name="connsiteX4" fmla="*/ 3952875 w 6171111"/>
              <a:gd name="connsiteY4" fmla="*/ 9525 h 3967747"/>
              <a:gd name="connsiteX0" fmla="*/ 3925061 w 6171111"/>
              <a:gd name="connsiteY0" fmla="*/ 0 h 3972129"/>
              <a:gd name="connsiteX1" fmla="*/ 6171111 w 6171111"/>
              <a:gd name="connsiteY1" fmla="*/ 4382 h 3972129"/>
              <a:gd name="connsiteX2" fmla="*/ 6171111 w 6171111"/>
              <a:gd name="connsiteY2" fmla="*/ 3972129 h 3972129"/>
              <a:gd name="connsiteX3" fmla="*/ 0 w 6171111"/>
              <a:gd name="connsiteY3" fmla="*/ 3962604 h 3972129"/>
              <a:gd name="connsiteX4" fmla="*/ 3925061 w 6171111"/>
              <a:gd name="connsiteY4" fmla="*/ 0 h 3972129"/>
              <a:gd name="connsiteX0" fmla="*/ 3925061 w 6171111"/>
              <a:gd name="connsiteY0" fmla="*/ 381 h 3967747"/>
              <a:gd name="connsiteX1" fmla="*/ 6171111 w 6171111"/>
              <a:gd name="connsiteY1" fmla="*/ 0 h 3967747"/>
              <a:gd name="connsiteX2" fmla="*/ 6171111 w 6171111"/>
              <a:gd name="connsiteY2" fmla="*/ 3967747 h 3967747"/>
              <a:gd name="connsiteX3" fmla="*/ 0 w 6171111"/>
              <a:gd name="connsiteY3" fmla="*/ 3958222 h 3967747"/>
              <a:gd name="connsiteX4" fmla="*/ 3925061 w 6171111"/>
              <a:gd name="connsiteY4" fmla="*/ 381 h 3967747"/>
              <a:gd name="connsiteX0" fmla="*/ 3961821 w 6207871"/>
              <a:gd name="connsiteY0" fmla="*/ 381 h 3981196"/>
              <a:gd name="connsiteX1" fmla="*/ 6207871 w 6207871"/>
              <a:gd name="connsiteY1" fmla="*/ 0 h 3981196"/>
              <a:gd name="connsiteX2" fmla="*/ 6207871 w 6207871"/>
              <a:gd name="connsiteY2" fmla="*/ 3967747 h 3981196"/>
              <a:gd name="connsiteX3" fmla="*/ 0 w 6207871"/>
              <a:gd name="connsiteY3" fmla="*/ 3981196 h 3981196"/>
              <a:gd name="connsiteX4" fmla="*/ 3961821 w 6207871"/>
              <a:gd name="connsiteY4" fmla="*/ 381 h 3981196"/>
              <a:gd name="connsiteX0" fmla="*/ 3984796 w 6230846"/>
              <a:gd name="connsiteY0" fmla="*/ 381 h 3981196"/>
              <a:gd name="connsiteX1" fmla="*/ 6230846 w 6230846"/>
              <a:gd name="connsiteY1" fmla="*/ 0 h 3981196"/>
              <a:gd name="connsiteX2" fmla="*/ 6230846 w 6230846"/>
              <a:gd name="connsiteY2" fmla="*/ 3967747 h 3981196"/>
              <a:gd name="connsiteX3" fmla="*/ 0 w 6230846"/>
              <a:gd name="connsiteY3" fmla="*/ 3981196 h 3981196"/>
              <a:gd name="connsiteX4" fmla="*/ 3984796 w 6230846"/>
              <a:gd name="connsiteY4" fmla="*/ 381 h 3981196"/>
              <a:gd name="connsiteX0" fmla="*/ 3984796 w 8344852"/>
              <a:gd name="connsiteY0" fmla="*/ 381 h 3981196"/>
              <a:gd name="connsiteX1" fmla="*/ 8344852 w 8344852"/>
              <a:gd name="connsiteY1" fmla="*/ 0 h 3981196"/>
              <a:gd name="connsiteX2" fmla="*/ 6230846 w 8344852"/>
              <a:gd name="connsiteY2" fmla="*/ 3967747 h 3981196"/>
              <a:gd name="connsiteX3" fmla="*/ 0 w 8344852"/>
              <a:gd name="connsiteY3" fmla="*/ 3981196 h 3981196"/>
              <a:gd name="connsiteX4" fmla="*/ 3984796 w 8344852"/>
              <a:gd name="connsiteY4" fmla="*/ 381 h 3981196"/>
              <a:gd name="connsiteX0" fmla="*/ 3984796 w 8344852"/>
              <a:gd name="connsiteY0" fmla="*/ 381 h 3981196"/>
              <a:gd name="connsiteX1" fmla="*/ 8344852 w 8344852"/>
              <a:gd name="connsiteY1" fmla="*/ 0 h 3981196"/>
              <a:gd name="connsiteX2" fmla="*/ 8344852 w 8344852"/>
              <a:gd name="connsiteY2" fmla="*/ 3967748 h 3981196"/>
              <a:gd name="connsiteX3" fmla="*/ 0 w 8344852"/>
              <a:gd name="connsiteY3" fmla="*/ 3981196 h 3981196"/>
              <a:gd name="connsiteX4" fmla="*/ 3984796 w 8344852"/>
              <a:gd name="connsiteY4" fmla="*/ 381 h 3981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44852" h="3981196">
                <a:moveTo>
                  <a:pt x="3984796" y="381"/>
                </a:moveTo>
                <a:lnTo>
                  <a:pt x="8344852" y="0"/>
                </a:lnTo>
                <a:lnTo>
                  <a:pt x="8344852" y="3967748"/>
                </a:lnTo>
                <a:lnTo>
                  <a:pt x="0" y="3981196"/>
                </a:lnTo>
                <a:lnTo>
                  <a:pt x="3984796" y="381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de-DE" dirty="0"/>
          </a:p>
        </p:txBody>
      </p:sp>
      <p:sp>
        <p:nvSpPr>
          <p:cNvPr id="19" name="Rechteck 9">
            <a:extLst>
              <a:ext uri="{FF2B5EF4-FFF2-40B4-BE49-F238E27FC236}">
                <a16:creationId xmlns:a16="http://schemas.microsoft.com/office/drawing/2014/main" id="{9FD71789-74E3-45C9-B1BA-98AEA75CF44C}"/>
              </a:ext>
            </a:extLst>
          </p:cNvPr>
          <p:cNvSpPr/>
          <p:nvPr userDrawn="1"/>
        </p:nvSpPr>
        <p:spPr>
          <a:xfrm>
            <a:off x="-1" y="3692352"/>
            <a:ext cx="9555747" cy="3185710"/>
          </a:xfrm>
          <a:custGeom>
            <a:avLst/>
            <a:gdLst>
              <a:gd name="connsiteX0" fmla="*/ 0 w 8810492"/>
              <a:gd name="connsiteY0" fmla="*/ 0 h 2937256"/>
              <a:gd name="connsiteX1" fmla="*/ 8810492 w 8810492"/>
              <a:gd name="connsiteY1" fmla="*/ 0 h 2937256"/>
              <a:gd name="connsiteX2" fmla="*/ 8810492 w 8810492"/>
              <a:gd name="connsiteY2" fmla="*/ 2937256 h 2937256"/>
              <a:gd name="connsiteX3" fmla="*/ 0 w 8810492"/>
              <a:gd name="connsiteY3" fmla="*/ 2937256 h 2937256"/>
              <a:gd name="connsiteX4" fmla="*/ 0 w 8810492"/>
              <a:gd name="connsiteY4" fmla="*/ 0 h 2937256"/>
              <a:gd name="connsiteX0" fmla="*/ 0 w 8810492"/>
              <a:gd name="connsiteY0" fmla="*/ 0 h 2937256"/>
              <a:gd name="connsiteX1" fmla="*/ 5858286 w 8810492"/>
              <a:gd name="connsiteY1" fmla="*/ 0 h 2937256"/>
              <a:gd name="connsiteX2" fmla="*/ 8810492 w 8810492"/>
              <a:gd name="connsiteY2" fmla="*/ 2937256 h 2937256"/>
              <a:gd name="connsiteX3" fmla="*/ 0 w 8810492"/>
              <a:gd name="connsiteY3" fmla="*/ 2937256 h 2937256"/>
              <a:gd name="connsiteX4" fmla="*/ 0 w 8810492"/>
              <a:gd name="connsiteY4" fmla="*/ 0 h 293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0492" h="2937256">
                <a:moveTo>
                  <a:pt x="0" y="0"/>
                </a:moveTo>
                <a:lnTo>
                  <a:pt x="5858286" y="0"/>
                </a:lnTo>
                <a:lnTo>
                  <a:pt x="8810492" y="2937256"/>
                </a:lnTo>
                <a:lnTo>
                  <a:pt x="0" y="29372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de-DE" dirty="0"/>
              <a:t> </a:t>
            </a:r>
          </a:p>
        </p:txBody>
      </p:sp>
      <p:sp>
        <p:nvSpPr>
          <p:cNvPr id="20" name="Rechteck 8">
            <a:extLst>
              <a:ext uri="{FF2B5EF4-FFF2-40B4-BE49-F238E27FC236}">
                <a16:creationId xmlns:a16="http://schemas.microsoft.com/office/drawing/2014/main" id="{E0A106CA-E2A4-4455-BD1E-8B7BA6CDC669}"/>
              </a:ext>
            </a:extLst>
          </p:cNvPr>
          <p:cNvSpPr/>
          <p:nvPr userDrawn="1"/>
        </p:nvSpPr>
        <p:spPr>
          <a:xfrm>
            <a:off x="-709" y="2302249"/>
            <a:ext cx="6020777" cy="4581946"/>
          </a:xfrm>
          <a:custGeom>
            <a:avLst/>
            <a:gdLst>
              <a:gd name="connsiteX0" fmla="*/ 0 w 3587931"/>
              <a:gd name="connsiteY0" fmla="*/ 0 h 5307874"/>
              <a:gd name="connsiteX1" fmla="*/ 3587931 w 3587931"/>
              <a:gd name="connsiteY1" fmla="*/ 0 h 5307874"/>
              <a:gd name="connsiteX2" fmla="*/ 3587931 w 3587931"/>
              <a:gd name="connsiteY2" fmla="*/ 5307874 h 5307874"/>
              <a:gd name="connsiteX3" fmla="*/ 0 w 3587931"/>
              <a:gd name="connsiteY3" fmla="*/ 5307874 h 5307874"/>
              <a:gd name="connsiteX4" fmla="*/ 0 w 3587931"/>
              <a:gd name="connsiteY4" fmla="*/ 0 h 5307874"/>
              <a:gd name="connsiteX0" fmla="*/ 0 w 3587931"/>
              <a:gd name="connsiteY0" fmla="*/ 0 h 5307874"/>
              <a:gd name="connsiteX1" fmla="*/ 3587931 w 3587931"/>
              <a:gd name="connsiteY1" fmla="*/ 0 h 5307874"/>
              <a:gd name="connsiteX2" fmla="*/ 3587931 w 3587931"/>
              <a:gd name="connsiteY2" fmla="*/ 3657600 h 5307874"/>
              <a:gd name="connsiteX3" fmla="*/ 3587931 w 3587931"/>
              <a:gd name="connsiteY3" fmla="*/ 5307874 h 5307874"/>
              <a:gd name="connsiteX4" fmla="*/ 0 w 3587931"/>
              <a:gd name="connsiteY4" fmla="*/ 5307874 h 5307874"/>
              <a:gd name="connsiteX5" fmla="*/ 0 w 3587931"/>
              <a:gd name="connsiteY5" fmla="*/ 0 h 5307874"/>
              <a:gd name="connsiteX0" fmla="*/ 0 w 3587931"/>
              <a:gd name="connsiteY0" fmla="*/ 0 h 5307874"/>
              <a:gd name="connsiteX1" fmla="*/ 1463039 w 3587931"/>
              <a:gd name="connsiteY1" fmla="*/ 1445623 h 5307874"/>
              <a:gd name="connsiteX2" fmla="*/ 3587931 w 3587931"/>
              <a:gd name="connsiteY2" fmla="*/ 3657600 h 5307874"/>
              <a:gd name="connsiteX3" fmla="*/ 3587931 w 3587931"/>
              <a:gd name="connsiteY3" fmla="*/ 5307874 h 5307874"/>
              <a:gd name="connsiteX4" fmla="*/ 0 w 3587931"/>
              <a:gd name="connsiteY4" fmla="*/ 5307874 h 5307874"/>
              <a:gd name="connsiteX5" fmla="*/ 0 w 3587931"/>
              <a:gd name="connsiteY5" fmla="*/ 0 h 5307874"/>
              <a:gd name="connsiteX0" fmla="*/ 0 w 3622765"/>
              <a:gd name="connsiteY0" fmla="*/ 0 h 5307874"/>
              <a:gd name="connsiteX1" fmla="*/ 1463039 w 3622765"/>
              <a:gd name="connsiteY1" fmla="*/ 1445623 h 5307874"/>
              <a:gd name="connsiteX2" fmla="*/ 3622765 w 3622765"/>
              <a:gd name="connsiteY2" fmla="*/ 3614057 h 5307874"/>
              <a:gd name="connsiteX3" fmla="*/ 3587931 w 3622765"/>
              <a:gd name="connsiteY3" fmla="*/ 5307874 h 5307874"/>
              <a:gd name="connsiteX4" fmla="*/ 0 w 3622765"/>
              <a:gd name="connsiteY4" fmla="*/ 5307874 h 5307874"/>
              <a:gd name="connsiteX5" fmla="*/ 0 w 3622765"/>
              <a:gd name="connsiteY5" fmla="*/ 0 h 5307874"/>
              <a:gd name="connsiteX0" fmla="*/ 0 w 3622765"/>
              <a:gd name="connsiteY0" fmla="*/ 0 h 5307874"/>
              <a:gd name="connsiteX1" fmla="*/ 1463039 w 3622765"/>
              <a:gd name="connsiteY1" fmla="*/ 1445623 h 5307874"/>
              <a:gd name="connsiteX2" fmla="*/ 3622765 w 3622765"/>
              <a:gd name="connsiteY2" fmla="*/ 3614057 h 5307874"/>
              <a:gd name="connsiteX3" fmla="*/ 3622765 w 3622765"/>
              <a:gd name="connsiteY3" fmla="*/ 5307874 h 5307874"/>
              <a:gd name="connsiteX4" fmla="*/ 0 w 3622765"/>
              <a:gd name="connsiteY4" fmla="*/ 5307874 h 5307874"/>
              <a:gd name="connsiteX5" fmla="*/ 0 w 3622765"/>
              <a:gd name="connsiteY5" fmla="*/ 0 h 5307874"/>
              <a:gd name="connsiteX0" fmla="*/ 0 w 3622765"/>
              <a:gd name="connsiteY0" fmla="*/ 0 h 5307874"/>
              <a:gd name="connsiteX1" fmla="*/ 1463039 w 3622765"/>
              <a:gd name="connsiteY1" fmla="*/ 1445623 h 5307874"/>
              <a:gd name="connsiteX2" fmla="*/ 3578520 w 3622765"/>
              <a:gd name="connsiteY2" fmla="*/ 3614057 h 5307874"/>
              <a:gd name="connsiteX3" fmla="*/ 3622765 w 3622765"/>
              <a:gd name="connsiteY3" fmla="*/ 5307874 h 5307874"/>
              <a:gd name="connsiteX4" fmla="*/ 0 w 3622765"/>
              <a:gd name="connsiteY4" fmla="*/ 5307874 h 5307874"/>
              <a:gd name="connsiteX5" fmla="*/ 0 w 3622765"/>
              <a:gd name="connsiteY5" fmla="*/ 0 h 5307874"/>
              <a:gd name="connsiteX0" fmla="*/ 0 w 3593268"/>
              <a:gd name="connsiteY0" fmla="*/ 0 h 5307874"/>
              <a:gd name="connsiteX1" fmla="*/ 1463039 w 3593268"/>
              <a:gd name="connsiteY1" fmla="*/ 1445623 h 5307874"/>
              <a:gd name="connsiteX2" fmla="*/ 3578520 w 3593268"/>
              <a:gd name="connsiteY2" fmla="*/ 3614057 h 5307874"/>
              <a:gd name="connsiteX3" fmla="*/ 3593268 w 3593268"/>
              <a:gd name="connsiteY3" fmla="*/ 5307874 h 5307874"/>
              <a:gd name="connsiteX4" fmla="*/ 0 w 3593268"/>
              <a:gd name="connsiteY4" fmla="*/ 5307874 h 5307874"/>
              <a:gd name="connsiteX5" fmla="*/ 0 w 3593268"/>
              <a:gd name="connsiteY5" fmla="*/ 0 h 5307874"/>
              <a:gd name="connsiteX0" fmla="*/ 0 w 3578520"/>
              <a:gd name="connsiteY0" fmla="*/ 0 h 5307874"/>
              <a:gd name="connsiteX1" fmla="*/ 1463039 w 3578520"/>
              <a:gd name="connsiteY1" fmla="*/ 1445623 h 5307874"/>
              <a:gd name="connsiteX2" fmla="*/ 3578520 w 3578520"/>
              <a:gd name="connsiteY2" fmla="*/ 3614057 h 5307874"/>
              <a:gd name="connsiteX3" fmla="*/ 3563771 w 3578520"/>
              <a:gd name="connsiteY3" fmla="*/ 5307874 h 5307874"/>
              <a:gd name="connsiteX4" fmla="*/ 0 w 3578520"/>
              <a:gd name="connsiteY4" fmla="*/ 5307874 h 5307874"/>
              <a:gd name="connsiteX5" fmla="*/ 0 w 3578520"/>
              <a:gd name="connsiteY5" fmla="*/ 0 h 5307874"/>
              <a:gd name="connsiteX0" fmla="*/ 0 w 3578520"/>
              <a:gd name="connsiteY0" fmla="*/ 0 h 5307874"/>
              <a:gd name="connsiteX1" fmla="*/ 1463039 w 3578520"/>
              <a:gd name="connsiteY1" fmla="*/ 1445623 h 5307874"/>
              <a:gd name="connsiteX2" fmla="*/ 3578520 w 3578520"/>
              <a:gd name="connsiteY2" fmla="*/ 3614057 h 5307874"/>
              <a:gd name="connsiteX3" fmla="*/ 3571146 w 3578520"/>
              <a:gd name="connsiteY3" fmla="*/ 5307874 h 5307874"/>
              <a:gd name="connsiteX4" fmla="*/ 0 w 3578520"/>
              <a:gd name="connsiteY4" fmla="*/ 5307874 h 5307874"/>
              <a:gd name="connsiteX5" fmla="*/ 0 w 3578520"/>
              <a:gd name="connsiteY5" fmla="*/ 0 h 5307874"/>
              <a:gd name="connsiteX0" fmla="*/ 0 w 3578520"/>
              <a:gd name="connsiteY0" fmla="*/ 0 h 5307874"/>
              <a:gd name="connsiteX1" fmla="*/ 1463039 w 3578520"/>
              <a:gd name="connsiteY1" fmla="*/ 1445623 h 5307874"/>
              <a:gd name="connsiteX2" fmla="*/ 3578520 w 3578520"/>
              <a:gd name="connsiteY2" fmla="*/ 3614057 h 5307874"/>
              <a:gd name="connsiteX3" fmla="*/ 3578520 w 3578520"/>
              <a:gd name="connsiteY3" fmla="*/ 5307874 h 5307874"/>
              <a:gd name="connsiteX4" fmla="*/ 0 w 3578520"/>
              <a:gd name="connsiteY4" fmla="*/ 5307874 h 5307874"/>
              <a:gd name="connsiteX5" fmla="*/ 0 w 3578520"/>
              <a:gd name="connsiteY5" fmla="*/ 0 h 5307874"/>
              <a:gd name="connsiteX0" fmla="*/ 0 w 3599785"/>
              <a:gd name="connsiteY0" fmla="*/ 0 h 3872478"/>
              <a:gd name="connsiteX1" fmla="*/ 1484304 w 3599785"/>
              <a:gd name="connsiteY1" fmla="*/ 10227 h 3872478"/>
              <a:gd name="connsiteX2" fmla="*/ 3599785 w 3599785"/>
              <a:gd name="connsiteY2" fmla="*/ 2178661 h 3872478"/>
              <a:gd name="connsiteX3" fmla="*/ 3599785 w 3599785"/>
              <a:gd name="connsiteY3" fmla="*/ 3872478 h 3872478"/>
              <a:gd name="connsiteX4" fmla="*/ 21265 w 3599785"/>
              <a:gd name="connsiteY4" fmla="*/ 3872478 h 3872478"/>
              <a:gd name="connsiteX5" fmla="*/ 0 w 3599785"/>
              <a:gd name="connsiteY5" fmla="*/ 0 h 3872478"/>
              <a:gd name="connsiteX0" fmla="*/ 0 w 3599785"/>
              <a:gd name="connsiteY0" fmla="*/ 0 h 4223352"/>
              <a:gd name="connsiteX1" fmla="*/ 1484304 w 3599785"/>
              <a:gd name="connsiteY1" fmla="*/ 10227 h 4223352"/>
              <a:gd name="connsiteX2" fmla="*/ 3599785 w 3599785"/>
              <a:gd name="connsiteY2" fmla="*/ 2178661 h 4223352"/>
              <a:gd name="connsiteX3" fmla="*/ 3589153 w 3599785"/>
              <a:gd name="connsiteY3" fmla="*/ 4223352 h 4223352"/>
              <a:gd name="connsiteX4" fmla="*/ 21265 w 3599785"/>
              <a:gd name="connsiteY4" fmla="*/ 3872478 h 4223352"/>
              <a:gd name="connsiteX5" fmla="*/ 0 w 3599785"/>
              <a:gd name="connsiteY5" fmla="*/ 0 h 4223352"/>
              <a:gd name="connsiteX0" fmla="*/ 0 w 3599785"/>
              <a:gd name="connsiteY0" fmla="*/ 0 h 4223352"/>
              <a:gd name="connsiteX1" fmla="*/ 1484304 w 3599785"/>
              <a:gd name="connsiteY1" fmla="*/ 10227 h 4223352"/>
              <a:gd name="connsiteX2" fmla="*/ 3599785 w 3599785"/>
              <a:gd name="connsiteY2" fmla="*/ 2178661 h 4223352"/>
              <a:gd name="connsiteX3" fmla="*/ 3589153 w 3599785"/>
              <a:gd name="connsiteY3" fmla="*/ 4223352 h 4223352"/>
              <a:gd name="connsiteX4" fmla="*/ 0 w 3599785"/>
              <a:gd name="connsiteY4" fmla="*/ 4212720 h 4223352"/>
              <a:gd name="connsiteX5" fmla="*/ 0 w 3599785"/>
              <a:gd name="connsiteY5" fmla="*/ 0 h 4223352"/>
              <a:gd name="connsiteX0" fmla="*/ 0 w 3599785"/>
              <a:gd name="connsiteY0" fmla="*/ 7190 h 4230542"/>
              <a:gd name="connsiteX1" fmla="*/ 1484304 w 3599785"/>
              <a:gd name="connsiteY1" fmla="*/ 0 h 4230542"/>
              <a:gd name="connsiteX2" fmla="*/ 3599785 w 3599785"/>
              <a:gd name="connsiteY2" fmla="*/ 2185851 h 4230542"/>
              <a:gd name="connsiteX3" fmla="*/ 3589153 w 3599785"/>
              <a:gd name="connsiteY3" fmla="*/ 4230542 h 4230542"/>
              <a:gd name="connsiteX4" fmla="*/ 0 w 3599785"/>
              <a:gd name="connsiteY4" fmla="*/ 4219910 h 4230542"/>
              <a:gd name="connsiteX5" fmla="*/ 0 w 3599785"/>
              <a:gd name="connsiteY5" fmla="*/ 7190 h 4230542"/>
              <a:gd name="connsiteX0" fmla="*/ 0 w 3607160"/>
              <a:gd name="connsiteY0" fmla="*/ 14564 h 4230542"/>
              <a:gd name="connsiteX1" fmla="*/ 1491679 w 3607160"/>
              <a:gd name="connsiteY1" fmla="*/ 0 h 4230542"/>
              <a:gd name="connsiteX2" fmla="*/ 3607160 w 3607160"/>
              <a:gd name="connsiteY2" fmla="*/ 2185851 h 4230542"/>
              <a:gd name="connsiteX3" fmla="*/ 3596528 w 3607160"/>
              <a:gd name="connsiteY3" fmla="*/ 4230542 h 4230542"/>
              <a:gd name="connsiteX4" fmla="*/ 7375 w 3607160"/>
              <a:gd name="connsiteY4" fmla="*/ 4219910 h 4230542"/>
              <a:gd name="connsiteX5" fmla="*/ 0 w 3607160"/>
              <a:gd name="connsiteY5" fmla="*/ 14564 h 4230542"/>
              <a:gd name="connsiteX0" fmla="*/ 709 w 3600495"/>
              <a:gd name="connsiteY0" fmla="*/ 0 h 4407707"/>
              <a:gd name="connsiteX1" fmla="*/ 1485014 w 3600495"/>
              <a:gd name="connsiteY1" fmla="*/ 177165 h 4407707"/>
              <a:gd name="connsiteX2" fmla="*/ 3600495 w 3600495"/>
              <a:gd name="connsiteY2" fmla="*/ 2363016 h 4407707"/>
              <a:gd name="connsiteX3" fmla="*/ 3589863 w 3600495"/>
              <a:gd name="connsiteY3" fmla="*/ 4407707 h 4407707"/>
              <a:gd name="connsiteX4" fmla="*/ 710 w 3600495"/>
              <a:gd name="connsiteY4" fmla="*/ 4397075 h 4407707"/>
              <a:gd name="connsiteX5" fmla="*/ 709 w 3600495"/>
              <a:gd name="connsiteY5" fmla="*/ 0 h 4407707"/>
              <a:gd name="connsiteX0" fmla="*/ 709 w 3600495"/>
              <a:gd name="connsiteY0" fmla="*/ 0 h 4230727"/>
              <a:gd name="connsiteX1" fmla="*/ 1485014 w 3600495"/>
              <a:gd name="connsiteY1" fmla="*/ 185 h 4230727"/>
              <a:gd name="connsiteX2" fmla="*/ 3600495 w 3600495"/>
              <a:gd name="connsiteY2" fmla="*/ 2186036 h 4230727"/>
              <a:gd name="connsiteX3" fmla="*/ 3589863 w 3600495"/>
              <a:gd name="connsiteY3" fmla="*/ 4230727 h 4230727"/>
              <a:gd name="connsiteX4" fmla="*/ 710 w 3600495"/>
              <a:gd name="connsiteY4" fmla="*/ 4220095 h 4230727"/>
              <a:gd name="connsiteX5" fmla="*/ 709 w 3600495"/>
              <a:gd name="connsiteY5" fmla="*/ 0 h 4230727"/>
              <a:gd name="connsiteX0" fmla="*/ 709 w 5551215"/>
              <a:gd name="connsiteY0" fmla="*/ 0 h 4232550"/>
              <a:gd name="connsiteX1" fmla="*/ 1485014 w 5551215"/>
              <a:gd name="connsiteY1" fmla="*/ 185 h 4232550"/>
              <a:gd name="connsiteX2" fmla="*/ 5551215 w 5551215"/>
              <a:gd name="connsiteY2" fmla="*/ 4232550 h 4232550"/>
              <a:gd name="connsiteX3" fmla="*/ 3589863 w 5551215"/>
              <a:gd name="connsiteY3" fmla="*/ 4230727 h 4232550"/>
              <a:gd name="connsiteX4" fmla="*/ 710 w 5551215"/>
              <a:gd name="connsiteY4" fmla="*/ 4220095 h 4232550"/>
              <a:gd name="connsiteX5" fmla="*/ 709 w 5551215"/>
              <a:gd name="connsiteY5" fmla="*/ 0 h 4232550"/>
              <a:gd name="connsiteX0" fmla="*/ 709 w 5551215"/>
              <a:gd name="connsiteY0" fmla="*/ 0 h 4232550"/>
              <a:gd name="connsiteX1" fmla="*/ 1485014 w 5551215"/>
              <a:gd name="connsiteY1" fmla="*/ 185 h 4232550"/>
              <a:gd name="connsiteX2" fmla="*/ 5551215 w 5551215"/>
              <a:gd name="connsiteY2" fmla="*/ 4232550 h 4232550"/>
              <a:gd name="connsiteX3" fmla="*/ 710 w 5551215"/>
              <a:gd name="connsiteY3" fmla="*/ 4220095 h 4232550"/>
              <a:gd name="connsiteX4" fmla="*/ 709 w 5551215"/>
              <a:gd name="connsiteY4" fmla="*/ 0 h 4232550"/>
              <a:gd name="connsiteX0" fmla="*/ 709 w 5551215"/>
              <a:gd name="connsiteY0" fmla="*/ 0 h 4224599"/>
              <a:gd name="connsiteX1" fmla="*/ 1485014 w 5551215"/>
              <a:gd name="connsiteY1" fmla="*/ 185 h 4224599"/>
              <a:gd name="connsiteX2" fmla="*/ 5551215 w 5551215"/>
              <a:gd name="connsiteY2" fmla="*/ 4224599 h 4224599"/>
              <a:gd name="connsiteX3" fmla="*/ 710 w 5551215"/>
              <a:gd name="connsiteY3" fmla="*/ 4220095 h 4224599"/>
              <a:gd name="connsiteX4" fmla="*/ 709 w 5551215"/>
              <a:gd name="connsiteY4" fmla="*/ 0 h 422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51215" h="4224599">
                <a:moveTo>
                  <a:pt x="709" y="0"/>
                </a:moveTo>
                <a:lnTo>
                  <a:pt x="1485014" y="185"/>
                </a:lnTo>
                <a:lnTo>
                  <a:pt x="5551215" y="4224599"/>
                </a:lnTo>
                <a:lnTo>
                  <a:pt x="710" y="4220095"/>
                </a:lnTo>
                <a:cubicBezTo>
                  <a:pt x="-1748" y="2818313"/>
                  <a:pt x="3167" y="1401782"/>
                  <a:pt x="709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de-DE" dirty="0"/>
          </a:p>
        </p:txBody>
      </p:sp>
      <p:sp>
        <p:nvSpPr>
          <p:cNvPr id="12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802014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941317" cy="492443"/>
          </a:xfr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6090752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6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138020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803348" cy="492443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24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711084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pic>
        <p:nvPicPr>
          <p:cNvPr id="23" name="Grafik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04" y="605772"/>
            <a:ext cx="1764000" cy="512044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0E9A10F-AAFA-458F-BFCE-71E820E3591F}"/>
              </a:ext>
            </a:extLst>
          </p:cNvPr>
          <p:cNvGrpSpPr/>
          <p:nvPr userDrawn="1"/>
        </p:nvGrpSpPr>
        <p:grpSpPr>
          <a:xfrm>
            <a:off x="7497676" y="299676"/>
            <a:ext cx="4535240" cy="1124237"/>
            <a:chOff x="7497676" y="299676"/>
            <a:chExt cx="4535240" cy="1124237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9CA854CE-F040-4270-9306-1E9879799E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7676" y="299676"/>
              <a:ext cx="4535240" cy="1124237"/>
            </a:xfrm>
            <a:prstGeom prst="rect">
              <a:avLst/>
            </a:prstGeom>
          </p:spPr>
        </p:pic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22787316-5F36-4BCA-9329-80E1C330FF18}"/>
                </a:ext>
              </a:extLst>
            </p:cNvPr>
            <p:cNvSpPr txBox="1"/>
            <p:nvPr userDrawn="1"/>
          </p:nvSpPr>
          <p:spPr>
            <a:xfrm>
              <a:off x="10429875" y="299676"/>
              <a:ext cx="13099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>
                  <a:solidFill>
                    <a:schemeClr val="tx1"/>
                  </a:solidFill>
                </a:rPr>
                <a:t>Unterstützt durch: </a:t>
              </a:r>
            </a:p>
          </p:txBody>
        </p:sp>
      </p:grpSp>
      <p:pic>
        <p:nvPicPr>
          <p:cNvPr id="21" name="Grafik 20">
            <a:extLst>
              <a:ext uri="{FF2B5EF4-FFF2-40B4-BE49-F238E27FC236}">
                <a16:creationId xmlns:a16="http://schemas.microsoft.com/office/drawing/2014/main" id="{C4169E3C-83A1-45FB-AE59-15234D81C3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718" y="698644"/>
            <a:ext cx="2819400" cy="47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318043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 und ein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4711" y="1484313"/>
            <a:ext cx="10580688" cy="4344987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828119933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2 Inhalte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4"/>
          </p:nvPr>
        </p:nvSpPr>
        <p:spPr>
          <a:xfrm>
            <a:off x="874713" y="1481138"/>
            <a:ext cx="5195887" cy="4360862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3"/>
          <p:cNvSpPr>
            <a:spLocks noGrp="1"/>
          </p:cNvSpPr>
          <p:nvPr>
            <p:ph sz="quarter" idx="15"/>
          </p:nvPr>
        </p:nvSpPr>
        <p:spPr>
          <a:xfrm>
            <a:off x="6267450" y="1481138"/>
            <a:ext cx="5195887" cy="4360862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7373242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/>
          </p:nvPr>
        </p:nvSpPr>
        <p:spPr>
          <a:xfrm>
            <a:off x="6267449" y="1484314"/>
            <a:ext cx="5187950" cy="4344985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14"/>
          </p:nvPr>
        </p:nvSpPr>
        <p:spPr>
          <a:xfrm>
            <a:off x="874713" y="1484313"/>
            <a:ext cx="5195887" cy="43576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70242763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/>
          </p:nvPr>
        </p:nvSpPr>
        <p:spPr>
          <a:xfrm>
            <a:off x="8070849" y="1484314"/>
            <a:ext cx="3384549" cy="4344985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14"/>
          </p:nvPr>
        </p:nvSpPr>
        <p:spPr>
          <a:xfrm>
            <a:off x="874713" y="1484313"/>
            <a:ext cx="6999287" cy="43576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9803747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 und Bild_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/>
          </p:nvPr>
        </p:nvSpPr>
        <p:spPr>
          <a:xfrm>
            <a:off x="0" y="4101152"/>
            <a:ext cx="12191999" cy="2028186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14"/>
          </p:nvPr>
        </p:nvSpPr>
        <p:spPr>
          <a:xfrm>
            <a:off x="874713" y="1484313"/>
            <a:ext cx="10580687" cy="239847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4580503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 und Bild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/>
          </p:nvPr>
        </p:nvSpPr>
        <p:spPr>
          <a:xfrm>
            <a:off x="8070849" y="1484314"/>
            <a:ext cx="4121151" cy="4645024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14"/>
          </p:nvPr>
        </p:nvSpPr>
        <p:spPr>
          <a:xfrm>
            <a:off x="874713" y="1484313"/>
            <a:ext cx="6999287" cy="43576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97579242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und 3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346075"/>
            <a:ext cx="10580687" cy="68421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874713" y="1481138"/>
            <a:ext cx="3398837" cy="4360862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3"/>
          <p:cNvSpPr>
            <a:spLocks noGrp="1"/>
          </p:cNvSpPr>
          <p:nvPr>
            <p:ph sz="quarter" idx="14"/>
          </p:nvPr>
        </p:nvSpPr>
        <p:spPr>
          <a:xfrm>
            <a:off x="4457699" y="1481138"/>
            <a:ext cx="3416301" cy="4360862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Inhaltsplatzhalter 3"/>
          <p:cNvSpPr>
            <a:spLocks noGrp="1"/>
          </p:cNvSpPr>
          <p:nvPr>
            <p:ph sz="quarter" idx="15"/>
          </p:nvPr>
        </p:nvSpPr>
        <p:spPr>
          <a:xfrm>
            <a:off x="8070850" y="1481138"/>
            <a:ext cx="3384550" cy="4360862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3359633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 und 4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7"/>
          <p:cNvSpPr>
            <a:spLocks noGrp="1"/>
          </p:cNvSpPr>
          <p:nvPr>
            <p:ph type="pic" sz="quarter" idx="13"/>
          </p:nvPr>
        </p:nvSpPr>
        <p:spPr>
          <a:xfrm>
            <a:off x="874711" y="1484313"/>
            <a:ext cx="4300539" cy="1332000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/>
          </p:nvPr>
        </p:nvSpPr>
        <p:spPr>
          <a:xfrm>
            <a:off x="874712" y="2943181"/>
            <a:ext cx="4300537" cy="1332000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/>
          </p:nvPr>
        </p:nvSpPr>
        <p:spPr>
          <a:xfrm>
            <a:off x="874710" y="4402050"/>
            <a:ext cx="4300537" cy="1427249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16"/>
          </p:nvPr>
        </p:nvSpPr>
        <p:spPr>
          <a:xfrm>
            <a:off x="5365750" y="1484313"/>
            <a:ext cx="6089650" cy="43576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1138792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_TUD_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pic>
        <p:nvPicPr>
          <p:cNvPr id="3" name="Grafik 2" descr="Logo. Schriftzug &quot;Technische Universität Dresden&quot;. Links davon befindet sich ein Achteck, das in zwei Bereiche aufgeteilt ist, die zusammen die Buchstaben &quot;T&quot; und &quot;U&quot; ergeben." title="Logo der TU Dresden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04" y="349731"/>
            <a:ext cx="1765029" cy="514800"/>
          </a:xfrm>
          <a:prstGeom prst="rect">
            <a:avLst/>
          </a:prstGeom>
        </p:spPr>
      </p:pic>
      <p:sp>
        <p:nvSpPr>
          <p:cNvPr id="12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692959" cy="246221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881437" cy="492443"/>
          </a:xfr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5981697" cy="246221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 marL="0" indent="0" algn="l">
              <a:buNone/>
              <a:defRPr b="0">
                <a:solidFill>
                  <a:schemeClr val="bg1">
                    <a:alpha val="7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6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028966" cy="246221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694293" cy="492443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18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602029" cy="246221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b="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F32174B-610C-A99A-C4A3-2AC4C25DD40A}"/>
              </a:ext>
            </a:extLst>
          </p:cNvPr>
          <p:cNvGrpSpPr/>
          <p:nvPr userDrawn="1"/>
        </p:nvGrpSpPr>
        <p:grpSpPr>
          <a:xfrm>
            <a:off x="8643990" y="259516"/>
            <a:ext cx="3391361" cy="695230"/>
            <a:chOff x="6451968" y="349730"/>
            <a:chExt cx="3391361" cy="69523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C7AA24F6-AA77-8EFD-85A6-DECDC8C901E9}"/>
                </a:ext>
              </a:extLst>
            </p:cNvPr>
            <p:cNvSpPr/>
            <p:nvPr userDrawn="1"/>
          </p:nvSpPr>
          <p:spPr>
            <a:xfrm>
              <a:off x="6451968" y="349731"/>
              <a:ext cx="3391361" cy="69522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6" name="Grafik 5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A8C047B0-7241-2C87-ABE3-6231538CA1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9358" y="349730"/>
              <a:ext cx="3300167" cy="6952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6564381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2 Titel und 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>
          <a:xfrm>
            <a:off x="6267450" y="368305"/>
            <a:ext cx="5046135" cy="66214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chemeClr val="tx2"/>
                </a:solidFill>
                <a:latin typeface="Open Sans" panose="020B0606030504020204" pitchFamily="34" charset="0"/>
                <a:ea typeface="+mj-ea"/>
                <a:cs typeface="+mj-cs"/>
              </a:defRPr>
            </a:lvl1pPr>
          </a:lstStyle>
          <a:p>
            <a:r>
              <a:rPr lang="de-DE" sz="2400" dirty="0">
                <a:solidFill>
                  <a:schemeClr val="accent1"/>
                </a:solidFill>
              </a:rPr>
              <a:t>Titelmasterformat durch Klicken bearbeiten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74712" y="367507"/>
            <a:ext cx="5195887" cy="662781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>
          <a:xfrm>
            <a:off x="874713" y="1484313"/>
            <a:ext cx="5195887" cy="43576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" name="Inhaltsplatzhalter 3"/>
          <p:cNvSpPr>
            <a:spLocks noGrp="1"/>
          </p:cNvSpPr>
          <p:nvPr>
            <p:ph sz="quarter" idx="13"/>
          </p:nvPr>
        </p:nvSpPr>
        <p:spPr>
          <a:xfrm>
            <a:off x="6273895" y="1486586"/>
            <a:ext cx="5195887" cy="435768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676531681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 und 18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346076"/>
            <a:ext cx="10580687" cy="509588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9" name="Bildplatzhalter 2"/>
          <p:cNvSpPr>
            <a:spLocks noGrp="1"/>
          </p:cNvSpPr>
          <p:nvPr>
            <p:ph type="pic" sz="quarter" idx="10"/>
          </p:nvPr>
        </p:nvSpPr>
        <p:spPr>
          <a:xfrm>
            <a:off x="879785" y="1039484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0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579023" y="1039484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1" name="Bildplatzhalter 2"/>
          <p:cNvSpPr>
            <a:spLocks noGrp="1"/>
          </p:cNvSpPr>
          <p:nvPr>
            <p:ph type="pic" sz="quarter" idx="12"/>
          </p:nvPr>
        </p:nvSpPr>
        <p:spPr>
          <a:xfrm>
            <a:off x="4278261" y="1039484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2" name="Bildplatzhalter 2"/>
          <p:cNvSpPr>
            <a:spLocks noGrp="1"/>
          </p:cNvSpPr>
          <p:nvPr>
            <p:ph type="pic" sz="quarter" idx="13"/>
          </p:nvPr>
        </p:nvSpPr>
        <p:spPr>
          <a:xfrm>
            <a:off x="5977499" y="1039484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3" name="Bildplatzhalter 2"/>
          <p:cNvSpPr>
            <a:spLocks noGrp="1"/>
          </p:cNvSpPr>
          <p:nvPr>
            <p:ph type="pic" sz="quarter" idx="14"/>
          </p:nvPr>
        </p:nvSpPr>
        <p:spPr>
          <a:xfrm>
            <a:off x="7676735" y="1037468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4" name="Bildplatzhalter 2"/>
          <p:cNvSpPr>
            <a:spLocks noGrp="1"/>
          </p:cNvSpPr>
          <p:nvPr>
            <p:ph type="pic" sz="quarter" idx="15"/>
          </p:nvPr>
        </p:nvSpPr>
        <p:spPr>
          <a:xfrm>
            <a:off x="887333" y="2749075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5" name="Bildplatzhalter 2"/>
          <p:cNvSpPr>
            <a:spLocks noGrp="1"/>
          </p:cNvSpPr>
          <p:nvPr>
            <p:ph type="pic" sz="quarter" idx="16"/>
          </p:nvPr>
        </p:nvSpPr>
        <p:spPr>
          <a:xfrm>
            <a:off x="2586571" y="2749075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6" name="Bildplatzhalter 2"/>
          <p:cNvSpPr>
            <a:spLocks noGrp="1"/>
          </p:cNvSpPr>
          <p:nvPr>
            <p:ph type="pic" sz="quarter" idx="17"/>
          </p:nvPr>
        </p:nvSpPr>
        <p:spPr>
          <a:xfrm>
            <a:off x="4285809" y="2749075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7" name="Bildplatzhalter 2"/>
          <p:cNvSpPr>
            <a:spLocks noGrp="1"/>
          </p:cNvSpPr>
          <p:nvPr>
            <p:ph type="pic" sz="quarter" idx="18"/>
          </p:nvPr>
        </p:nvSpPr>
        <p:spPr>
          <a:xfrm>
            <a:off x="5985047" y="2749075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8" name="Bildplatzhalter 2"/>
          <p:cNvSpPr>
            <a:spLocks noGrp="1"/>
          </p:cNvSpPr>
          <p:nvPr>
            <p:ph type="pic" sz="quarter" idx="19"/>
          </p:nvPr>
        </p:nvSpPr>
        <p:spPr>
          <a:xfrm>
            <a:off x="7684283" y="2747059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29" name="Bildplatzhalter 2"/>
          <p:cNvSpPr>
            <a:spLocks noGrp="1"/>
          </p:cNvSpPr>
          <p:nvPr>
            <p:ph type="pic" sz="quarter" idx="20"/>
          </p:nvPr>
        </p:nvSpPr>
        <p:spPr>
          <a:xfrm>
            <a:off x="885829" y="4449615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30" name="Bildplatzhalter 2"/>
          <p:cNvSpPr>
            <a:spLocks noGrp="1"/>
          </p:cNvSpPr>
          <p:nvPr>
            <p:ph type="pic" sz="quarter" idx="21"/>
          </p:nvPr>
        </p:nvSpPr>
        <p:spPr>
          <a:xfrm>
            <a:off x="2585067" y="4449615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31" name="Bildplatzhalter 2"/>
          <p:cNvSpPr>
            <a:spLocks noGrp="1"/>
          </p:cNvSpPr>
          <p:nvPr>
            <p:ph type="pic" sz="quarter" idx="22"/>
          </p:nvPr>
        </p:nvSpPr>
        <p:spPr>
          <a:xfrm>
            <a:off x="4284305" y="4449615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32" name="Bildplatzhalter 2"/>
          <p:cNvSpPr>
            <a:spLocks noGrp="1"/>
          </p:cNvSpPr>
          <p:nvPr>
            <p:ph type="pic" sz="quarter" idx="23"/>
          </p:nvPr>
        </p:nvSpPr>
        <p:spPr>
          <a:xfrm>
            <a:off x="5983543" y="4449615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33" name="Bildplatzhalter 2"/>
          <p:cNvSpPr>
            <a:spLocks noGrp="1"/>
          </p:cNvSpPr>
          <p:nvPr>
            <p:ph type="pic" sz="quarter" idx="24"/>
          </p:nvPr>
        </p:nvSpPr>
        <p:spPr>
          <a:xfrm>
            <a:off x="7682779" y="4447599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34" name="Bildplatzhalter 2"/>
          <p:cNvSpPr>
            <a:spLocks noGrp="1"/>
          </p:cNvSpPr>
          <p:nvPr>
            <p:ph type="pic" sz="quarter" idx="25"/>
          </p:nvPr>
        </p:nvSpPr>
        <p:spPr>
          <a:xfrm>
            <a:off x="9385079" y="1037468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35" name="Bildplatzhalter 2"/>
          <p:cNvSpPr>
            <a:spLocks noGrp="1"/>
          </p:cNvSpPr>
          <p:nvPr>
            <p:ph type="pic" sz="quarter" idx="26"/>
          </p:nvPr>
        </p:nvSpPr>
        <p:spPr>
          <a:xfrm>
            <a:off x="9385079" y="2747059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36" name="Bildplatzhalter 2"/>
          <p:cNvSpPr>
            <a:spLocks noGrp="1"/>
          </p:cNvSpPr>
          <p:nvPr>
            <p:ph type="pic" sz="quarter" idx="27"/>
          </p:nvPr>
        </p:nvSpPr>
        <p:spPr>
          <a:xfrm>
            <a:off x="9383575" y="4447599"/>
            <a:ext cx="1566000" cy="156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059847689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 und 8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346076"/>
            <a:ext cx="10580687" cy="509588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879785" y="1030288"/>
            <a:ext cx="2498415" cy="23418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9" name="Bildplatzhalter 2"/>
          <p:cNvSpPr>
            <a:spLocks noGrp="1"/>
          </p:cNvSpPr>
          <p:nvPr>
            <p:ph type="pic" sz="quarter" idx="11"/>
          </p:nvPr>
        </p:nvSpPr>
        <p:spPr>
          <a:xfrm>
            <a:off x="3575257" y="1030288"/>
            <a:ext cx="2498415" cy="23418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2"/>
          </p:nvPr>
        </p:nvSpPr>
        <p:spPr>
          <a:xfrm>
            <a:off x="6270729" y="1030288"/>
            <a:ext cx="2498415" cy="23418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3"/>
          </p:nvPr>
        </p:nvSpPr>
        <p:spPr>
          <a:xfrm>
            <a:off x="8966200" y="1030288"/>
            <a:ext cx="2498415" cy="23418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4"/>
          </p:nvPr>
        </p:nvSpPr>
        <p:spPr>
          <a:xfrm>
            <a:off x="880142" y="3572347"/>
            <a:ext cx="2498415" cy="23418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3" name="Bildplatzhalter 2"/>
          <p:cNvSpPr>
            <a:spLocks noGrp="1"/>
          </p:cNvSpPr>
          <p:nvPr>
            <p:ph type="pic" sz="quarter" idx="15"/>
          </p:nvPr>
        </p:nvSpPr>
        <p:spPr>
          <a:xfrm>
            <a:off x="3575614" y="3572347"/>
            <a:ext cx="2498415" cy="23418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4" name="Bildplatzhalter 2"/>
          <p:cNvSpPr>
            <a:spLocks noGrp="1"/>
          </p:cNvSpPr>
          <p:nvPr>
            <p:ph type="pic" sz="quarter" idx="16"/>
          </p:nvPr>
        </p:nvSpPr>
        <p:spPr>
          <a:xfrm>
            <a:off x="6271086" y="3572347"/>
            <a:ext cx="2498415" cy="23418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5" name="Bildplatzhalter 2"/>
          <p:cNvSpPr>
            <a:spLocks noGrp="1"/>
          </p:cNvSpPr>
          <p:nvPr>
            <p:ph type="pic" sz="quarter" idx="17"/>
          </p:nvPr>
        </p:nvSpPr>
        <p:spPr>
          <a:xfrm>
            <a:off x="8966557" y="3572347"/>
            <a:ext cx="2498415" cy="234189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260595210"/>
      </p:ext>
    </p:extLst>
  </p:cSld>
  <p:clrMapOvr>
    <a:masterClrMapping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 und 6 Bilder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346076"/>
            <a:ext cx="10580687" cy="509588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12"/>
          </p:nvPr>
        </p:nvSpPr>
        <p:spPr>
          <a:xfrm>
            <a:off x="9703" y="1057584"/>
            <a:ext cx="405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4" name="Bildplatzhalter 2"/>
          <p:cNvSpPr>
            <a:spLocks noGrp="1"/>
          </p:cNvSpPr>
          <p:nvPr>
            <p:ph type="pic" sz="quarter" idx="13"/>
          </p:nvPr>
        </p:nvSpPr>
        <p:spPr>
          <a:xfrm>
            <a:off x="4081331" y="1057584"/>
            <a:ext cx="405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5" name="Bildplatzhalter 2"/>
          <p:cNvSpPr>
            <a:spLocks noGrp="1"/>
          </p:cNvSpPr>
          <p:nvPr>
            <p:ph type="pic" sz="quarter" idx="14"/>
          </p:nvPr>
        </p:nvSpPr>
        <p:spPr>
          <a:xfrm>
            <a:off x="8152960" y="1057584"/>
            <a:ext cx="405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6" name="Bildplatzhalter 2"/>
          <p:cNvSpPr>
            <a:spLocks noGrp="1"/>
          </p:cNvSpPr>
          <p:nvPr>
            <p:ph type="pic" sz="quarter" idx="15"/>
          </p:nvPr>
        </p:nvSpPr>
        <p:spPr>
          <a:xfrm>
            <a:off x="5151" y="3602514"/>
            <a:ext cx="405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7" name="Bildplatzhalter 2"/>
          <p:cNvSpPr>
            <a:spLocks noGrp="1"/>
          </p:cNvSpPr>
          <p:nvPr>
            <p:ph type="pic" sz="quarter" idx="16"/>
          </p:nvPr>
        </p:nvSpPr>
        <p:spPr>
          <a:xfrm>
            <a:off x="4076779" y="3602514"/>
            <a:ext cx="405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8" name="Bildplatzhalter 2"/>
          <p:cNvSpPr>
            <a:spLocks noGrp="1"/>
          </p:cNvSpPr>
          <p:nvPr>
            <p:ph type="pic" sz="quarter" idx="17"/>
          </p:nvPr>
        </p:nvSpPr>
        <p:spPr>
          <a:xfrm>
            <a:off x="8148408" y="3602514"/>
            <a:ext cx="4050000" cy="25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303458194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346076"/>
            <a:ext cx="10580687" cy="509588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5000380"/>
      </p:ext>
    </p:extLst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4712" y="346076"/>
            <a:ext cx="10580687" cy="509588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/>
          </p:nvPr>
        </p:nvSpPr>
        <p:spPr>
          <a:xfrm>
            <a:off x="0" y="1030288"/>
            <a:ext cx="12192000" cy="5099050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258956533"/>
      </p:ext>
    </p:extLst>
  </p:cSld>
  <p:clrMapOvr>
    <a:masterClrMapping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0"/>
          </p:nvPr>
        </p:nvSpPr>
        <p:spPr>
          <a:xfrm>
            <a:off x="0" y="6"/>
            <a:ext cx="12192000" cy="6129331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679611084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2"/>
            <a:ext cx="12192000" cy="6129336"/>
          </a:xfrm>
          <a:prstGeom prst="rect">
            <a:avLst/>
          </a:prstGeom>
          <a:gradFill>
            <a:gsLst>
              <a:gs pos="14000">
                <a:schemeClr val="accent2"/>
              </a:gs>
              <a:gs pos="100000">
                <a:schemeClr val="accent1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4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881437" cy="492443"/>
          </a:xfr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5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694293" cy="492443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0678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2"/>
            <a:ext cx="12192000" cy="6129336"/>
          </a:xfrm>
          <a:prstGeom prst="rect">
            <a:avLst/>
          </a:prstGeom>
          <a:gradFill>
            <a:gsLst>
              <a:gs pos="14000">
                <a:schemeClr val="accent2"/>
              </a:gs>
              <a:gs pos="100000">
                <a:schemeClr val="accent1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941317" cy="492443"/>
          </a:xfr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803348" cy="492443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59359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2"/>
            <a:ext cx="12192000" cy="6129336"/>
          </a:xfrm>
          <a:prstGeom prst="rect">
            <a:avLst/>
          </a:prstGeom>
          <a:gradFill>
            <a:gsLst>
              <a:gs pos="14000">
                <a:schemeClr val="accent5"/>
              </a:gs>
              <a:gs pos="100000">
                <a:schemeClr val="accent4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4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881437" cy="492443"/>
          </a:xfr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5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694293" cy="492443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42841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_TUD_blauverla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-481839"/>
            <a:ext cx="12192000" cy="6858001"/>
          </a:xfrm>
          <a:prstGeom prst="rect">
            <a:avLst/>
          </a:prstGeom>
          <a:gradFill>
            <a:gsLst>
              <a:gs pos="14000">
                <a:schemeClr val="accent2"/>
              </a:gs>
              <a:gs pos="100000">
                <a:schemeClr val="accent1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12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692959" cy="246221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881437" cy="492443"/>
          </a:xfr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5981697" cy="246221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 marL="0" indent="0" algn="l">
              <a:buNone/>
              <a:defRPr b="0">
                <a:solidFill>
                  <a:schemeClr val="bg1">
                    <a:alpha val="7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6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028966" cy="246221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694293" cy="492443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18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602029" cy="246221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b="0"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pic>
        <p:nvPicPr>
          <p:cNvPr id="20" name="Grafik 19" descr="Logo. Schriftzug &quot;Technische Universität Dresden&quot;. Links davon befindet sich ein Achteck, das in zwei Bereiche aufgeteilt ist, die zusammen die Buchstaben &quot;T&quot; und &quot;U&quot; ergeben." title="Logo der TU Dresden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04" y="349731"/>
            <a:ext cx="1765029" cy="5148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624E164-D652-F27C-E965-5F72A4C227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60443" y="-328593"/>
            <a:ext cx="3401863" cy="70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281077"/>
      </p:ext>
    </p:extLst>
  </p:cSld>
  <p:clrMapOvr>
    <a:masterClrMapping/>
  </p:clrMapOvr>
  <p:hf hd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129338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941317" cy="492443"/>
          </a:xfr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803348" cy="492443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8232374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29ED94-1702-E556-324F-BBA1670564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312A2BA-EA61-5572-194F-1EAAC48A7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ED1A28E-ABD5-E328-62CA-490D5ED71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EE2A7-0D54-4374-A663-218D5D590D0B}" type="datetimeFigureOut">
              <a:rPr lang="de-DE" smtClean="0"/>
              <a:t>20.06.2025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6628553-836E-9E07-45FE-DD5B3F075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0C39C8-75F3-164D-F7B1-070126726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09320-F2F4-4B04-8436-F8F074F7BAD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625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_TUD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692959" cy="246221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881437" cy="492443"/>
          </a:xfrm>
          <a:noFill/>
          <a:ln>
            <a:noFill/>
          </a:ln>
        </p:spPr>
        <p:txBody>
          <a:bodyPr wrap="none" l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5981697" cy="246221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2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028966" cy="246221"/>
          </a:xfrm>
          <a:prstGeom prst="rect">
            <a:avLst/>
          </a:prstGeom>
          <a:noFill/>
          <a:ln>
            <a:noFill/>
          </a:ln>
        </p:spPr>
        <p:txBody>
          <a:bodyPr wrap="none" l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694293" cy="492443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602029" cy="246221"/>
          </a:xfrm>
          <a:prstGeom prst="rect">
            <a:avLst/>
          </a:prstGeom>
          <a:noFill/>
        </p:spPr>
        <p:txBody>
          <a:bodyPr wrap="none" lIns="0">
            <a:spAutoFit/>
          </a:bodyPr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04" y="349751"/>
            <a:ext cx="1764000" cy="512044"/>
          </a:xfrm>
          <a:prstGeom prst="rect">
            <a:avLst/>
          </a:prstGeom>
        </p:spPr>
      </p:pic>
      <p:pic>
        <p:nvPicPr>
          <p:cNvPr id="2" name="Grafik 1" descr="Ein Bild, das Text enthält.&#10;&#10;Automatisch generierte Beschreibung">
            <a:extLst>
              <a:ext uri="{FF2B5EF4-FFF2-40B4-BE49-F238E27FC236}">
                <a16:creationId xmlns:a16="http://schemas.microsoft.com/office/drawing/2014/main" id="{721E6A38-A420-496B-97B4-1CCB8245E6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654" y="258158"/>
            <a:ext cx="3391361" cy="69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198478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_TUD_Foto_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7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802014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941317" cy="492443"/>
          </a:xfr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6090752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2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138020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803348" cy="492443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711084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sp>
        <p:nvSpPr>
          <p:cNvPr id="5" name="Bildplatzhalter 4" descr="Logo. Schriftzug &quot;Technische Universität Dresden&quot;. Links davon befindet sich ein Achteck, das in zwei Bereiche aufgeteilt ist, die zusammen die Buchstaben &quot;T&quot; und &quot;U&quot; ergeben." title="Logo der TU Dresden"/>
          <p:cNvSpPr>
            <a:spLocks noGrp="1"/>
          </p:cNvSpPr>
          <p:nvPr>
            <p:ph type="pic" sz="quarter" idx="15"/>
          </p:nvPr>
        </p:nvSpPr>
        <p:spPr>
          <a:xfrm>
            <a:off x="286458" y="346075"/>
            <a:ext cx="1764000" cy="5148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9" r="-29"/>
            </a:stretch>
          </a:blipFill>
        </p:spPr>
        <p:txBody>
          <a:bodyPr/>
          <a:lstStyle>
            <a:lvl1pPr>
              <a:defRPr sz="100" b="0">
                <a:solidFill>
                  <a:schemeClr val="bg1"/>
                </a:solidFill>
              </a:defRPr>
            </a:lvl1pPr>
          </a:lstStyle>
          <a:p>
            <a:endParaRPr lang="de-DE" dirty="0"/>
          </a:p>
          <a:p>
            <a:endParaRPr lang="de-DE" dirty="0"/>
          </a:p>
        </p:txBody>
      </p:sp>
      <p:pic>
        <p:nvPicPr>
          <p:cNvPr id="2" name="Grafik 1" descr="Ein Bild, das Text enthält.&#10;&#10;Automatisch generierte Beschreibung">
            <a:extLst>
              <a:ext uri="{FF2B5EF4-FFF2-40B4-BE49-F238E27FC236}">
                <a16:creationId xmlns:a16="http://schemas.microsoft.com/office/drawing/2014/main" id="{73309B32-4D11-3731-8193-68B42AABBA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654" y="246549"/>
            <a:ext cx="3391361" cy="69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703687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elfolie_TUD_weiß+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17" name="Bildplatzhalter 4" descr="Logo. Schriftzug &quot;Technische Universität Dresden&quot;. Links davon befindet sich ein Achteck, das in zwei Bereiche aufgeteilt ist, die zusammen die Buchstaben &quot;T&quot; und &quot;U&quot; ergeben." title="Logo der TU Dresden"/>
          <p:cNvSpPr>
            <a:spLocks noGrp="1"/>
          </p:cNvSpPr>
          <p:nvPr>
            <p:ph type="pic" sz="quarter" idx="15"/>
          </p:nvPr>
        </p:nvSpPr>
        <p:spPr>
          <a:xfrm>
            <a:off x="290304" y="349731"/>
            <a:ext cx="1764000" cy="514800"/>
          </a:xfrm>
          <a:blipFill dpi="0" rotWithShape="1">
            <a:blip r:embed="rId2"/>
            <a:srcRect/>
            <a:stretch>
              <a:fillRect l="-29" r="-29"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endParaRPr lang="de-DE" dirty="0"/>
          </a:p>
          <a:p>
            <a:endParaRPr lang="de-DE" dirty="0"/>
          </a:p>
        </p:txBody>
      </p:sp>
      <p:sp>
        <p:nvSpPr>
          <p:cNvPr id="7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802014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941317" cy="492443"/>
          </a:xfr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6090752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2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138020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803348" cy="492443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711084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pic>
        <p:nvPicPr>
          <p:cNvPr id="2" name="Grafik 1" descr="Ein Bild, das Text enthält.&#10;&#10;Automatisch generierte Beschreibung">
            <a:extLst>
              <a:ext uri="{FF2B5EF4-FFF2-40B4-BE49-F238E27FC236}">
                <a16:creationId xmlns:a16="http://schemas.microsoft.com/office/drawing/2014/main" id="{FCAA7A96-618D-9EE4-9DBD-3E6BD94EB4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654" y="246549"/>
            <a:ext cx="3391361" cy="69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02337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elfolie_TUD_Foto_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4"/>
          </p:nvPr>
        </p:nvSpPr>
        <p:spPr>
          <a:xfrm>
            <a:off x="0" y="1204913"/>
            <a:ext cx="12192000" cy="5653086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7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802014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941317" cy="492443"/>
          </a:xfr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1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6090752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2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138020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803348" cy="492443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711084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04" y="349751"/>
            <a:ext cx="1764000" cy="512044"/>
          </a:xfrm>
          <a:prstGeom prst="rect">
            <a:avLst/>
          </a:prstGeom>
        </p:spPr>
      </p:pic>
      <p:pic>
        <p:nvPicPr>
          <p:cNvPr id="2" name="Grafik 1" descr="Ein Bild, das Text enthält.&#10;&#10;Automatisch generierte Beschreibung">
            <a:extLst>
              <a:ext uri="{FF2B5EF4-FFF2-40B4-BE49-F238E27FC236}">
                <a16:creationId xmlns:a16="http://schemas.microsoft.com/office/drawing/2014/main" id="{D4A0363B-13AA-C1EC-397B-D1AE4BACB1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654" y="246549"/>
            <a:ext cx="3391361" cy="69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262892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_TUD_weiß-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1204912"/>
            <a:ext cx="12192000" cy="5653089"/>
          </a:xfrm>
          <a:prstGeom prst="rect">
            <a:avLst/>
          </a:prstGeom>
          <a:gradFill>
            <a:gsLst>
              <a:gs pos="14000">
                <a:schemeClr val="accent5"/>
              </a:gs>
              <a:gs pos="100000">
                <a:schemeClr val="accent4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12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802014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941317" cy="492443"/>
          </a:xfr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6090752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6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138020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803348" cy="492443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24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711084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04" y="349751"/>
            <a:ext cx="1764000" cy="512044"/>
          </a:xfrm>
          <a:prstGeom prst="rect">
            <a:avLst/>
          </a:prstGeom>
        </p:spPr>
      </p:pic>
      <p:pic>
        <p:nvPicPr>
          <p:cNvPr id="2" name="Grafik 1" descr="Ein Bild, das Text enthält.&#10;&#10;Automatisch generierte Beschreibung">
            <a:extLst>
              <a:ext uri="{FF2B5EF4-FFF2-40B4-BE49-F238E27FC236}">
                <a16:creationId xmlns:a16="http://schemas.microsoft.com/office/drawing/2014/main" id="{BDBEAB98-DB46-6C79-5708-708EEEE7A1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654" y="246549"/>
            <a:ext cx="3391361" cy="69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00520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elfolie_TUD_weiß-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1204912"/>
            <a:ext cx="12192000" cy="5653089"/>
          </a:xfrm>
          <a:prstGeom prst="rect">
            <a:avLst/>
          </a:prstGeom>
          <a:gradFill>
            <a:gsLst>
              <a:gs pos="14000">
                <a:srgbClr val="951B81"/>
              </a:gs>
              <a:gs pos="100000">
                <a:srgbClr val="59358C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/>
          </a:p>
        </p:txBody>
      </p:sp>
      <p:sp>
        <p:nvSpPr>
          <p:cNvPr id="12" name="Textplatzhalt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882808" y="2852116"/>
            <a:ext cx="1802014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Vorname, Name</a:t>
            </a:r>
          </a:p>
        </p:txBody>
      </p:sp>
      <p:sp>
        <p:nvSpPr>
          <p:cNvPr id="14" name="Titel 1"/>
          <p:cNvSpPr>
            <a:spLocks noGrp="1"/>
          </p:cNvSpPr>
          <p:nvPr>
            <p:ph type="title" hasCustomPrompt="1"/>
          </p:nvPr>
        </p:nvSpPr>
        <p:spPr>
          <a:xfrm>
            <a:off x="882771" y="3835706"/>
            <a:ext cx="3941317" cy="492443"/>
          </a:xfr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15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882772" y="5028236"/>
            <a:ext cx="6090752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6" name="Textplatzhalter 25">
            <a:extLst>
              <a:ext uri="{FF2B5EF4-FFF2-40B4-BE49-F238E27FC236}">
                <a16:creationId xmlns:a16="http://schemas.microsoft.com/office/drawing/2014/main" id="{78DD96F1-BE0C-4FE4-B69F-BA85926561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808" y="3138045"/>
            <a:ext cx="3138020" cy="24622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wrap="none" lIns="72000" tIns="0" rIns="36000" bIns="0">
            <a:sp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Struktureinheit der TU Dresden</a:t>
            </a:r>
          </a:p>
        </p:txBody>
      </p:sp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AB2194A4-CBE4-4A84-B1E9-D417CDD94A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2770" y="4375609"/>
            <a:ext cx="4803348" cy="492443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sz="3200" b="0">
                <a:solidFill>
                  <a:schemeClr val="accent1"/>
                </a:solidFill>
              </a:defRPr>
            </a:lvl1pPr>
            <a:lvl3pPr marL="72000" indent="0">
              <a:buNone/>
              <a:defRPr/>
            </a:lvl3pPr>
            <a:lvl4pPr marL="180000" indent="0">
              <a:buNone/>
              <a:defRPr/>
            </a:lvl4pPr>
          </a:lstStyle>
          <a:p>
            <a:pPr lvl="0"/>
            <a:r>
              <a:rPr lang="de-DE" dirty="0"/>
              <a:t>durch Kicken bearbeiten</a:t>
            </a:r>
          </a:p>
        </p:txBody>
      </p:sp>
      <p:sp>
        <p:nvSpPr>
          <p:cNvPr id="24" name="Textplatzhalter 7">
            <a:extLst>
              <a:ext uri="{FF2B5EF4-FFF2-40B4-BE49-F238E27FC236}">
                <a16:creationId xmlns:a16="http://schemas.microsoft.com/office/drawing/2014/main" id="{F1D71DE1-F9B2-4550-A173-A1C0CE63C0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808" y="5312641"/>
            <a:ext cx="4711084" cy="24622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lIns="72000" tIns="0" rIns="36000" bIns="0">
            <a:spAutoFit/>
          </a:bodyPr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Ort oder Anlass des Vortrags // 18. Februar 2022</a:t>
            </a:r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04" y="349751"/>
            <a:ext cx="1764000" cy="512044"/>
          </a:xfrm>
          <a:prstGeom prst="rect">
            <a:avLst/>
          </a:prstGeom>
        </p:spPr>
      </p:pic>
      <p:pic>
        <p:nvPicPr>
          <p:cNvPr id="2" name="Grafik 1" descr="Ein Bild, das Text enthält.&#10;&#10;Automatisch generierte Beschreibung">
            <a:extLst>
              <a:ext uri="{FF2B5EF4-FFF2-40B4-BE49-F238E27FC236}">
                <a16:creationId xmlns:a16="http://schemas.microsoft.com/office/drawing/2014/main" id="{4EDD2208-37A0-726E-9F3D-97D5459195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654" y="246549"/>
            <a:ext cx="3391361" cy="69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69740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74712" y="346075"/>
            <a:ext cx="10580687" cy="684213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Das ist eine Überschrift</a:t>
            </a:r>
            <a:br>
              <a:rPr lang="de-DE" dirty="0"/>
            </a:br>
            <a:r>
              <a:rPr lang="de-DE" dirty="0"/>
              <a:t>in zwei Zeilen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4712" y="1481138"/>
            <a:ext cx="10580687" cy="436086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Erste Textebene (16pt bis Ebene 4)</a:t>
            </a:r>
          </a:p>
          <a:p>
            <a:pPr lvl="1"/>
            <a:r>
              <a:rPr lang="de-DE" dirty="0"/>
              <a:t>Zweite Textebene für Aufzählungen</a:t>
            </a:r>
          </a:p>
          <a:p>
            <a:pPr lvl="2"/>
            <a:r>
              <a:rPr lang="de-DE" dirty="0"/>
              <a:t>Dritte Textebene bei viel Text (14pt)</a:t>
            </a:r>
          </a:p>
          <a:p>
            <a:pPr lvl="3"/>
            <a:r>
              <a:rPr lang="de-DE" dirty="0"/>
              <a:t>Vierte Textebene für Aufzählungen bei viel Text</a:t>
            </a:r>
          </a:p>
          <a:p>
            <a:pPr lvl="4"/>
            <a:r>
              <a:rPr lang="de-DE" dirty="0"/>
              <a:t>Fünfte Ebene (nachfolgend alles 14 </a:t>
            </a:r>
            <a:r>
              <a:rPr lang="de-DE" dirty="0" err="1"/>
              <a:t>pt</a:t>
            </a:r>
            <a:r>
              <a:rPr lang="de-DE" dirty="0"/>
              <a:t>)</a:t>
            </a:r>
          </a:p>
          <a:p>
            <a:pPr lvl="5"/>
            <a:r>
              <a:rPr lang="de-DE" dirty="0"/>
              <a:t>Sechste Textebene für Aufzählungen bei viel Text</a:t>
            </a:r>
          </a:p>
          <a:p>
            <a:pPr lvl="6"/>
            <a:r>
              <a:rPr lang="de-DE" dirty="0"/>
              <a:t>Siebte Textebene für Aufzählungen bei viel Text</a:t>
            </a:r>
          </a:p>
          <a:p>
            <a:pPr lvl="7"/>
            <a:r>
              <a:rPr lang="de-DE" dirty="0"/>
              <a:t>Achte Textebene für Aufzählungen bei viel Text</a:t>
            </a:r>
          </a:p>
          <a:p>
            <a:pPr lvl="8"/>
            <a:r>
              <a:rPr lang="de-DE" dirty="0"/>
              <a:t>Neunte Textebene für Aufzählungen bei viel Text</a:t>
            </a:r>
          </a:p>
          <a:p>
            <a:pPr lvl="5"/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7157720" y="6306444"/>
            <a:ext cx="704850" cy="36933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2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80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Folie</a:t>
            </a:r>
            <a:r>
              <a:rPr lang="de-DE" sz="800" baseline="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fld id="{38F97D41-8991-4148-BA02-56FEE4AAF2CC}" type="slidenum">
              <a:rPr lang="de-DE" sz="800" baseline="0" smtClean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l" defTabSz="91426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800" baseline="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9142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800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6334183"/>
            <a:ext cx="1116268" cy="323730"/>
          </a:xfrm>
          <a:prstGeom prst="rect">
            <a:avLst/>
          </a:prstGeom>
        </p:spPr>
      </p:pic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15EBD1EC-2B12-69B6-C60E-4DDDF0A041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47" b="-8627"/>
          <a:stretch/>
        </p:blipFill>
        <p:spPr>
          <a:xfrm>
            <a:off x="10651633" y="6151751"/>
            <a:ext cx="953411" cy="50616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9047FB1F-AE34-7611-C5E9-92D6F5B23458}"/>
              </a:ext>
            </a:extLst>
          </p:cNvPr>
          <p:cNvSpPr txBox="1"/>
          <p:nvPr userDrawn="1"/>
        </p:nvSpPr>
        <p:spPr>
          <a:xfrm>
            <a:off x="8917430" y="6194347"/>
            <a:ext cx="16688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700" dirty="0"/>
              <a:t>Diese Maßnahme wird mitfinanziert mit Steuermitteln auf Grundlage des vom Sächsischen Landtag  beschlossenen Haushaltes.</a:t>
            </a:r>
          </a:p>
        </p:txBody>
      </p:sp>
    </p:spTree>
    <p:extLst>
      <p:ext uri="{BB962C8B-B14F-4D97-AF65-F5344CB8AC3E}">
        <p14:creationId xmlns:p14="http://schemas.microsoft.com/office/powerpoint/2010/main" val="2089890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904" r:id="rId2"/>
    <p:sldLayoutId id="2147483905" r:id="rId3"/>
    <p:sldLayoutId id="2147483893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894" r:id="rId12"/>
    <p:sldLayoutId id="2147483913" r:id="rId13"/>
    <p:sldLayoutId id="2147483897" r:id="rId14"/>
    <p:sldLayoutId id="2147483914" r:id="rId15"/>
    <p:sldLayoutId id="2147483915" r:id="rId16"/>
    <p:sldLayoutId id="2147483916" r:id="rId17"/>
    <p:sldLayoutId id="2147483899" r:id="rId18"/>
    <p:sldLayoutId id="2147483896" r:id="rId19"/>
    <p:sldLayoutId id="2147483900" r:id="rId20"/>
    <p:sldLayoutId id="2147483901" r:id="rId21"/>
    <p:sldLayoutId id="2147483918" r:id="rId22"/>
    <p:sldLayoutId id="2147483919" r:id="rId23"/>
    <p:sldLayoutId id="2147483917" r:id="rId24"/>
    <p:sldLayoutId id="2147483902" r:id="rId25"/>
    <p:sldLayoutId id="2147483903" r:id="rId26"/>
    <p:sldLayoutId id="2147483895" r:id="rId27"/>
    <p:sldLayoutId id="2147483920" r:id="rId28"/>
    <p:sldLayoutId id="2147483921" r:id="rId29"/>
    <p:sldLayoutId id="2147483922" r:id="rId30"/>
    <p:sldLayoutId id="2147483923" r:id="rId31"/>
  </p:sldLayoutIdLst>
  <p:hf hdr="0"/>
  <p:txStyles>
    <p:titleStyle>
      <a:lvl1pPr algn="l" defTabSz="914269" rtl="0" eaLnBrk="1" latinLnBrk="0" hangingPunct="1">
        <a:spcBef>
          <a:spcPct val="0"/>
        </a:spcBef>
        <a:buNone/>
        <a:defRPr sz="2400" b="1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269" rtl="0" eaLnBrk="1" latinLnBrk="0" hangingPunct="1">
        <a:spcBef>
          <a:spcPts val="600"/>
        </a:spcBef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269" rtl="0" eaLnBrk="1" latinLnBrk="0" hangingPunct="1">
        <a:spcBef>
          <a:spcPts val="600"/>
        </a:spcBef>
        <a:buFont typeface="Open Sans" panose="020B0606030504020204" pitchFamily="34" charset="0"/>
        <a:buNone/>
        <a:defRPr sz="16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252000" indent="-252000" algn="l" defTabSz="914269" rtl="0" eaLnBrk="1" latinLnBrk="0" hangingPunct="1">
        <a:spcBef>
          <a:spcPts val="0"/>
        </a:spcBef>
        <a:buFont typeface="Arial" panose="020B0604020202020204" pitchFamily="34" charset="0"/>
        <a:buChar char="—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252000" indent="-144000" algn="l" defTabSz="914269" rtl="0" eaLnBrk="1" latinLnBrk="0" hangingPunct="1">
        <a:spcBef>
          <a:spcPts val="0"/>
        </a:spcBef>
        <a:buFont typeface="Open Sans" panose="020B0606030504020204" pitchFamily="34" charset="0"/>
        <a:buChar char="–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269" rtl="0" eaLnBrk="1" latinLnBrk="0" hangingPunct="1">
        <a:spcBef>
          <a:spcPts val="600"/>
        </a:spcBef>
        <a:spcAft>
          <a:spcPts val="0"/>
        </a:spcAft>
        <a:buFont typeface="Symbol" panose="05050102010706020507" pitchFamily="18" charset="2"/>
        <a:buNone/>
        <a:defRPr sz="1400" b="1" kern="1200" baseline="0">
          <a:solidFill>
            <a:schemeClr val="accent1"/>
          </a:solidFill>
          <a:latin typeface="+mn-lt"/>
          <a:ea typeface="+mn-ea"/>
          <a:cs typeface="+mn-cs"/>
        </a:defRPr>
      </a:lvl5pPr>
      <a:lvl6pPr marL="0" marR="0" indent="0" algn="l" defTabSz="914269" rtl="0" eaLnBrk="1" fontAlgn="auto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400" b="0" kern="1200">
          <a:solidFill>
            <a:schemeClr val="accent1"/>
          </a:solidFill>
          <a:latin typeface="+mn-lt"/>
          <a:ea typeface="+mn-ea"/>
          <a:cs typeface="+mn-cs"/>
        </a:defRPr>
      </a:lvl6pPr>
      <a:lvl7pPr marL="252000" marR="0" indent="-252000" algn="l" defTabSz="914269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—"/>
        <a:tabLst/>
        <a:defRPr lang="de-DE" sz="1400" kern="1200" dirty="0" smtClean="0">
          <a:solidFill>
            <a:schemeClr val="accent1"/>
          </a:solidFill>
          <a:latin typeface="+mn-lt"/>
          <a:ea typeface="+mn-ea"/>
          <a:cs typeface="+mn-cs"/>
        </a:defRPr>
      </a:lvl7pPr>
      <a:lvl8pPr marL="252000" marR="0" indent="-144000" algn="l" defTabSz="914269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Open Sans" panose="020B0606030504020204" pitchFamily="34" charset="0"/>
        <a:buChar char="–"/>
        <a:tabLst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396000" marR="0" indent="-144000" algn="l" defTabSz="914269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5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9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02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34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70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03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36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70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992">
          <p15:clr>
            <a:srgbClr val="F26B43"/>
          </p15:clr>
        </p15:guide>
        <p15:guide id="7" pos="1120">
          <p15:clr>
            <a:srgbClr val="F26B43"/>
          </p15:clr>
        </p15:guide>
        <p15:guide id="8" pos="1676">
          <p15:clr>
            <a:srgbClr val="F26B43"/>
          </p15:clr>
        </p15:guide>
        <p15:guide id="9" pos="1556">
          <p15:clr>
            <a:srgbClr val="F26B43"/>
          </p15:clr>
        </p15:guide>
        <p15:guide id="10" pos="2252">
          <p15:clr>
            <a:srgbClr val="F26B43"/>
          </p15:clr>
        </p15:guide>
        <p15:guide id="11" pos="2128">
          <p15:clr>
            <a:srgbClr val="F26B43"/>
          </p15:clr>
        </p15:guide>
        <p15:guide id="16" pos="3824">
          <p15:clr>
            <a:srgbClr val="F26B43"/>
          </p15:clr>
        </p15:guide>
        <p15:guide id="17" pos="3948">
          <p15:clr>
            <a:srgbClr val="F26B43"/>
          </p15:clr>
        </p15:guide>
        <p15:guide id="20" pos="4384">
          <p15:clr>
            <a:srgbClr val="F26B43"/>
          </p15:clr>
        </p15:guide>
        <p15:guide id="21" pos="4508">
          <p15:clr>
            <a:srgbClr val="F26B43"/>
          </p15:clr>
        </p15:guide>
        <p15:guide id="22" pos="6788" userDrawn="1">
          <p15:clr>
            <a:srgbClr val="F26B43"/>
          </p15:clr>
        </p15:guide>
        <p15:guide id="23" pos="6656">
          <p15:clr>
            <a:srgbClr val="F26B43"/>
          </p15:clr>
        </p15:guide>
        <p15:guide id="24" pos="4960">
          <p15:clr>
            <a:srgbClr val="F26B43"/>
          </p15:clr>
        </p15:guide>
        <p15:guide id="25" pos="5084">
          <p15:clr>
            <a:srgbClr val="F26B43"/>
          </p15:clr>
        </p15:guide>
        <p15:guide id="30" orient="horz" pos="538">
          <p15:clr>
            <a:srgbClr val="F26B43"/>
          </p15:clr>
        </p15:guide>
        <p15:guide id="31" pos="551">
          <p15:clr>
            <a:srgbClr val="F26B43"/>
          </p15:clr>
        </p15:guide>
        <p15:guide id="39" pos="6085" userDrawn="1">
          <p15:clr>
            <a:srgbClr val="F26B43"/>
          </p15:clr>
        </p15:guide>
        <p15:guide id="40" pos="6216">
          <p15:clr>
            <a:srgbClr val="F26B43"/>
          </p15:clr>
        </p15:guide>
        <p15:guide id="41" pos="2692">
          <p15:clr>
            <a:srgbClr val="F26B43"/>
          </p15:clr>
        </p15:guide>
        <p15:guide id="42" pos="2808">
          <p15:clr>
            <a:srgbClr val="F26B43"/>
          </p15:clr>
        </p15:guide>
        <p15:guide id="43" pos="3260">
          <p15:clr>
            <a:srgbClr val="F26B43"/>
          </p15:clr>
        </p15:guide>
        <p15:guide id="44" pos="3380">
          <p15:clr>
            <a:srgbClr val="F26B43"/>
          </p15:clr>
        </p15:guide>
        <p15:guide id="50" pos="5520">
          <p15:clr>
            <a:srgbClr val="F26B43"/>
          </p15:clr>
        </p15:guide>
        <p15:guide id="52" orient="horz" pos="933">
          <p15:clr>
            <a:srgbClr val="F26B43"/>
          </p15:clr>
        </p15:guide>
        <p15:guide id="53" orient="horz" pos="759">
          <p15:clr>
            <a:srgbClr val="F26B43"/>
          </p15:clr>
        </p15:guide>
        <p15:guide id="58" orient="horz" pos="218">
          <p15:clr>
            <a:srgbClr val="F26B43"/>
          </p15:clr>
        </p15:guide>
        <p15:guide id="59" orient="horz" pos="3680">
          <p15:clr>
            <a:srgbClr val="F26B43"/>
          </p15:clr>
        </p15:guide>
        <p15:guide id="60" orient="horz" pos="3861">
          <p15:clr>
            <a:srgbClr val="F26B43"/>
          </p15:clr>
        </p15:guide>
        <p15:guide id="62" orient="horz" pos="2130">
          <p15:clr>
            <a:srgbClr val="F26B43"/>
          </p15:clr>
        </p15:guide>
        <p15:guide id="65" pos="5648">
          <p15:clr>
            <a:srgbClr val="F26B43"/>
          </p15:clr>
        </p15:guide>
        <p15:guide id="66" orient="horz" pos="649">
          <p15:clr>
            <a:srgbClr val="F26B43"/>
          </p15:clr>
        </p15:guide>
        <p15:guide id="67" pos="7216">
          <p15:clr>
            <a:srgbClr val="F26B43"/>
          </p15:clr>
        </p15:guide>
        <p15:guide id="69" orient="horz" pos="3988">
          <p15:clr>
            <a:srgbClr val="F26B43"/>
          </p15:clr>
        </p15:guide>
        <p15:guide id="70" orient="horz" pos="4196">
          <p15:clr>
            <a:srgbClr val="F26B43"/>
          </p15:clr>
        </p15:guide>
        <p15:guide id="71" pos="318">
          <p15:clr>
            <a:srgbClr val="F26B43"/>
          </p15:clr>
        </p15:guide>
        <p15:guide id="72" orient="horz" pos="41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978-3-662-57878-0" TargetMode="External"/><Relationship Id="rId2" Type="http://schemas.openxmlformats.org/officeDocument/2006/relationships/hyperlink" Target="https://doi.org/10.1007/978-3-658-46600-8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690903" y="3152825"/>
            <a:ext cx="10810193" cy="3171775"/>
          </a:xfrm>
        </p:spPr>
        <p:txBody>
          <a:bodyPr wrap="none" anchor="t">
            <a:normAutofit fontScale="90000"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br>
              <a:rPr lang="de-DE" sz="2900" dirty="0"/>
            </a:br>
            <a:r>
              <a:rPr lang="de-DE" sz="2400" dirty="0"/>
              <a:t>„Dass ich eine Ebene finde, mit denen umzugehen, </a:t>
            </a:r>
            <a:br>
              <a:rPr lang="de-DE" sz="2400" dirty="0"/>
            </a:br>
            <a:r>
              <a:rPr lang="de-DE" sz="2400" dirty="0"/>
              <a:t>gut umzugehen, professionell umzugehen.“</a:t>
            </a:r>
            <a:br>
              <a:rPr lang="de-DE" sz="2400" dirty="0"/>
            </a:br>
            <a:r>
              <a:rPr lang="de-DE" sz="2400" dirty="0"/>
              <a:t>– </a:t>
            </a:r>
            <a:br>
              <a:rPr lang="de-DE" sz="2400" dirty="0"/>
            </a:br>
            <a:r>
              <a:rPr lang="de-DE" sz="2400" dirty="0"/>
              <a:t>Als schwierig empfundene Kommunikationssituationen analysieren </a:t>
            </a:r>
            <a:br>
              <a:rPr lang="de-DE" sz="2400" dirty="0"/>
            </a:br>
            <a:r>
              <a:rPr lang="de-DE" sz="2400" dirty="0"/>
              <a:t>und mögliche Lösungen erarbeiten</a:t>
            </a:r>
            <a:br>
              <a:rPr lang="de-DE" sz="2400" dirty="0"/>
            </a:br>
            <a:br>
              <a:rPr lang="de-DE" sz="1600" dirty="0"/>
            </a:br>
            <a:br>
              <a:rPr lang="de-DE" sz="1600" dirty="0"/>
            </a:br>
            <a:br>
              <a:rPr lang="de-DE" sz="1600" b="0" dirty="0"/>
            </a:br>
            <a:r>
              <a:rPr lang="de-DE" sz="1600" b="0" dirty="0"/>
              <a:t>Beratungsstelle Pflegeausbildung Sachsen | Kristin Klinner</a:t>
            </a:r>
            <a:endParaRPr lang="de-DE" sz="2400" b="0" dirty="0"/>
          </a:p>
        </p:txBody>
      </p:sp>
    </p:spTree>
    <p:extLst>
      <p:ext uri="{BB962C8B-B14F-4D97-AF65-F5344CB8AC3E}">
        <p14:creationId xmlns:p14="http://schemas.microsoft.com/office/powerpoint/2010/main" val="2699028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734E7C-1B5E-41C9-B560-9B1AF5F05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E305E51-2A14-43DF-84F0-CCE7E9698B4A}"/>
              </a:ext>
            </a:extLst>
          </p:cNvPr>
          <p:cNvSpPr txBox="1"/>
          <p:nvPr/>
        </p:nvSpPr>
        <p:spPr>
          <a:xfrm>
            <a:off x="1034142" y="1132114"/>
            <a:ext cx="102325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accent1"/>
                </a:solidFill>
              </a:rPr>
              <a:t>Bindel</a:t>
            </a:r>
            <a:r>
              <a:rPr lang="de-DE" dirty="0">
                <a:solidFill>
                  <a:schemeClr val="accent1"/>
                </a:solidFill>
              </a:rPr>
              <a:t>, T. (2024): Techniken für optimale Gesprächsführung. Wie Sie in Alltag und Berufsleben Gespräche erfolgreich führen, Wiesbaden: Springer, DOI: </a:t>
            </a:r>
            <a:r>
              <a:rPr lang="de-DE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https://doi.org/10.1007/978-3-658-46600-8</a:t>
            </a:r>
            <a:r>
              <a:rPr lang="de-DE" dirty="0">
                <a:solidFill>
                  <a:schemeClr val="accent1"/>
                </a:solidFill>
              </a:rPr>
              <a:t>.</a:t>
            </a:r>
          </a:p>
          <a:p>
            <a:endParaRPr lang="de-DE" dirty="0">
              <a:solidFill>
                <a:schemeClr val="accent1"/>
              </a:solidFill>
            </a:endParaRPr>
          </a:p>
          <a:p>
            <a:r>
              <a:rPr lang="de-DE" dirty="0" err="1">
                <a:solidFill>
                  <a:schemeClr val="accent1"/>
                </a:solidFill>
              </a:rPr>
              <a:t>Jaszus</a:t>
            </a:r>
            <a:r>
              <a:rPr lang="de-DE" dirty="0">
                <a:solidFill>
                  <a:schemeClr val="accent1"/>
                </a:solidFill>
              </a:rPr>
              <a:t>, R. (2021): Sozialpädagogische Lernfelder für Erzieherinnen und Erzieher. Hamburg: Handwerk und Technik.</a:t>
            </a:r>
          </a:p>
          <a:p>
            <a:endParaRPr lang="de-DE" dirty="0">
              <a:solidFill>
                <a:schemeClr val="accent1"/>
              </a:solidFill>
            </a:endParaRPr>
          </a:p>
          <a:p>
            <a:r>
              <a:rPr lang="de-DE" dirty="0">
                <a:solidFill>
                  <a:schemeClr val="accent1"/>
                </a:solidFill>
              </a:rPr>
              <a:t>Kuster, J., Bachmann, C., Huber, E., Hubmann, M., Lippmann, R., Schneider, E., Schneider, P., Witschi, U. &amp; R. Wüst (2019): Handbuch Projektmanagement. Agil- Klassisch. Hybrid. Berlin/ Heidelberg: Springer Gabler. DOI: </a:t>
            </a:r>
            <a:r>
              <a:rPr lang="de-DE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https://doi.org/10.1007/978-3-662-57878-0</a:t>
            </a:r>
            <a:r>
              <a:rPr lang="de-DE" dirty="0">
                <a:solidFill>
                  <a:schemeClr val="accent1"/>
                </a:solidFill>
              </a:rPr>
              <a:t>. </a:t>
            </a:r>
          </a:p>
          <a:p>
            <a:endParaRPr lang="de-DE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981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27CC277-1199-4EF9-99B6-E0D1F0240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Einstieg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4639580-5B8A-4547-8AB3-ED1AD98CBCC8}"/>
              </a:ext>
            </a:extLst>
          </p:cNvPr>
          <p:cNvSpPr txBox="1"/>
          <p:nvPr/>
        </p:nvSpPr>
        <p:spPr>
          <a:xfrm>
            <a:off x="798512" y="1451972"/>
            <a:ext cx="9858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b="1" dirty="0">
                <a:solidFill>
                  <a:schemeClr val="accent1"/>
                </a:solidFill>
              </a:rPr>
              <a:t>Beschreiben Sie kurz für sich selbst:</a:t>
            </a:r>
          </a:p>
          <a:p>
            <a:endParaRPr lang="de-DE" sz="2200" b="1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chemeClr val="accent1"/>
                </a:solidFill>
              </a:rPr>
              <a:t>Wann empfinden Sie es als leicht, mit Ihren Auszubildenden ein Gespräch zu führen?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657E868-C766-487B-89BE-06F7DA93ED53}"/>
              </a:ext>
            </a:extLst>
          </p:cNvPr>
          <p:cNvSpPr txBox="1"/>
          <p:nvPr/>
        </p:nvSpPr>
        <p:spPr>
          <a:xfrm>
            <a:off x="798512" y="3442818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chemeClr val="accent1"/>
                </a:solidFill>
              </a:rPr>
              <a:t>Und wann überhaupt nicht?</a:t>
            </a:r>
          </a:p>
        </p:txBody>
      </p:sp>
    </p:spTree>
    <p:extLst>
      <p:ext uri="{BB962C8B-B14F-4D97-AF65-F5344CB8AC3E}">
        <p14:creationId xmlns:p14="http://schemas.microsoft.com/office/powerpoint/2010/main" val="358990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CA6C57-DFFD-4C50-8541-88DD0961E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Für Eilige: Der Impuls in einigen Sätzen…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59BFE70-88E6-465A-BD39-0299A6DA63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4712" y="1280660"/>
            <a:ext cx="10580687" cy="446699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800" dirty="0"/>
              <a:t>(Auch) Für schwierige Gesprächssituationen gilt: Das Gespräch soll ins Laufen gebracht und am Laufen gehalten werden. </a:t>
            </a:r>
          </a:p>
          <a:p>
            <a:pPr marL="594900" lvl="2" indent="-3429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Dazu braucht es verschiedene unterstützende Maßnahmen, u.a. Gesprächsvorbereitung und natürlich die Gesprächsführung.</a:t>
            </a:r>
            <a:endParaRPr lang="de-DE" sz="1800" dirty="0">
              <a:solidFill>
                <a:schemeClr val="accent1"/>
              </a:solidFill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800" b="1" dirty="0">
                <a:solidFill>
                  <a:schemeClr val="accent1"/>
                </a:solidFill>
              </a:rPr>
              <a:t>Die Gesprächsvorbereitung gleicht einer Zielformulierung: </a:t>
            </a:r>
            <a:r>
              <a:rPr lang="de-DE" sz="1800" b="1" i="1" dirty="0">
                <a:solidFill>
                  <a:schemeClr val="accent1"/>
                </a:solidFill>
              </a:rPr>
              <a:t>Was möchte ich mithilfe des Gespräches erreichen? </a:t>
            </a:r>
          </a:p>
          <a:p>
            <a:pPr marL="594900" lvl="2" indent="-342900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de-DE" sz="1800" dirty="0"/>
              <a:t>Um ein (Gesprächs-) Ziel formulieren zu können, ist es notwendig, sich über die eigenen Erwartungen klarzuwerden und diese auch den Azubis gegenüber transparent zu machen.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800" b="1" dirty="0">
                <a:solidFill>
                  <a:schemeClr val="accent1"/>
                </a:solidFill>
              </a:rPr>
              <a:t>Das Führen eines Gesprächs ähnelt dem Formulieren einer Aufgabenstellung: </a:t>
            </a:r>
            <a:r>
              <a:rPr lang="de-DE" sz="1800" b="1" i="1" dirty="0">
                <a:solidFill>
                  <a:schemeClr val="accent1"/>
                </a:solidFill>
              </a:rPr>
              <a:t>Wie soll ein Problem bearbeitet werden, um ein bestimmtes Ziel zu erreichen?</a:t>
            </a:r>
          </a:p>
          <a:p>
            <a:pPr marL="594900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chemeClr val="accent1"/>
                </a:solidFill>
              </a:rPr>
              <a:t>Unterschiedliche Fragetypen bilden den „Werkzeugkasten“, um das Gespräch in Richtung Gesprächsziel zu „bearbeiten“.</a:t>
            </a:r>
          </a:p>
          <a:p>
            <a:pPr marL="594900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800" dirty="0"/>
              <a:t>Je nach Situation und Ziel können und sollten verschiedene Fragetypen angewendet werden.</a:t>
            </a:r>
          </a:p>
          <a:p>
            <a:pPr marL="594900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chemeClr val="accent1"/>
                </a:solidFill>
              </a:rPr>
              <a:t>Das Patentrezept gibt </a:t>
            </a:r>
            <a:r>
              <a:rPr lang="de-DE" sz="1800" dirty="0"/>
              <a:t>es aber, wie meistens, nicht.</a:t>
            </a:r>
            <a:endParaRPr lang="de-DE" sz="1800" b="1" dirty="0">
              <a:solidFill>
                <a:schemeClr val="accent1"/>
              </a:solidFill>
            </a:endParaRPr>
          </a:p>
          <a:p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971635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39BC59-04FA-414D-BE03-FDBC25EB2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2" y="182881"/>
            <a:ext cx="10580687" cy="684213"/>
          </a:xfrm>
        </p:spPr>
        <p:txBody>
          <a:bodyPr/>
          <a:lstStyle/>
          <a:p>
            <a:r>
              <a:rPr lang="de-DE" sz="2200" dirty="0"/>
              <a:t>Das theoretische „Grundgerüst“ dieses Impulses: </a:t>
            </a:r>
            <a:br>
              <a:rPr lang="de-DE" sz="2200" dirty="0"/>
            </a:br>
            <a:r>
              <a:rPr lang="de-DE" sz="2200" dirty="0"/>
              <a:t>Phasen eines Gesprächs, mögliche Gesprächstechniken und Erfolgsfaktoren</a:t>
            </a:r>
          </a:p>
        </p:txBody>
      </p:sp>
      <p:graphicFrame>
        <p:nvGraphicFramePr>
          <p:cNvPr id="4" name="Tabelle 4">
            <a:extLst>
              <a:ext uri="{FF2B5EF4-FFF2-40B4-BE49-F238E27FC236}">
                <a16:creationId xmlns:a16="http://schemas.microsoft.com/office/drawing/2014/main" id="{EC22B76A-6E32-4588-9A02-41A5CECDE286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54457701"/>
              </p:ext>
            </p:extLst>
          </p:nvPr>
        </p:nvGraphicFramePr>
        <p:xfrm>
          <a:off x="1006920" y="1855973"/>
          <a:ext cx="10316269" cy="2926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37041">
                  <a:extLst>
                    <a:ext uri="{9D8B030D-6E8A-4147-A177-3AD203B41FA5}">
                      <a16:colId xmlns:a16="http://schemas.microsoft.com/office/drawing/2014/main" val="3128367304"/>
                    </a:ext>
                  </a:extLst>
                </a:gridCol>
                <a:gridCol w="3042435">
                  <a:extLst>
                    <a:ext uri="{9D8B030D-6E8A-4147-A177-3AD203B41FA5}">
                      <a16:colId xmlns:a16="http://schemas.microsoft.com/office/drawing/2014/main" val="3982200031"/>
                    </a:ext>
                  </a:extLst>
                </a:gridCol>
                <a:gridCol w="1550500">
                  <a:extLst>
                    <a:ext uri="{9D8B030D-6E8A-4147-A177-3AD203B41FA5}">
                      <a16:colId xmlns:a16="http://schemas.microsoft.com/office/drawing/2014/main" val="1552144032"/>
                    </a:ext>
                  </a:extLst>
                </a:gridCol>
                <a:gridCol w="1711753">
                  <a:extLst>
                    <a:ext uri="{9D8B030D-6E8A-4147-A177-3AD203B41FA5}">
                      <a16:colId xmlns:a16="http://schemas.microsoft.com/office/drawing/2014/main" val="73181127"/>
                    </a:ext>
                  </a:extLst>
                </a:gridCol>
                <a:gridCol w="1674540">
                  <a:extLst>
                    <a:ext uri="{9D8B030D-6E8A-4147-A177-3AD203B41FA5}">
                      <a16:colId xmlns:a16="http://schemas.microsoft.com/office/drawing/2014/main" val="1208625464"/>
                    </a:ext>
                  </a:extLst>
                </a:gridCol>
              </a:tblGrid>
              <a:tr h="185420">
                <a:tc rowSpan="2">
                  <a:txBody>
                    <a:bodyPr/>
                    <a:lstStyle/>
                    <a:p>
                      <a:r>
                        <a:rPr lang="de-DE" sz="1600" dirty="0"/>
                        <a:t>Phase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de-DE" sz="1600" dirty="0"/>
                        <a:t>Techniken (Auswahl)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de-DE" sz="1600" dirty="0"/>
                        <a:t>Erfolgsfaktoren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148238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/>
                        <a:t>Vertrauen</a:t>
                      </a:r>
                    </a:p>
                    <a:p>
                      <a:endParaRPr lang="de-DE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/>
                        <a:t>Erwartungen</a:t>
                      </a:r>
                    </a:p>
                    <a:p>
                      <a:endParaRPr lang="de-DE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/>
                        <a:t>Verankerung</a:t>
                      </a:r>
                    </a:p>
                    <a:p>
                      <a:endParaRPr lang="de-DE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1371244"/>
                  </a:ext>
                </a:extLst>
              </a:tr>
              <a:tr h="273050">
                <a:tc rowSpan="2">
                  <a:txBody>
                    <a:bodyPr/>
                    <a:lstStyle/>
                    <a:p>
                      <a:r>
                        <a:rPr lang="de-DE" sz="1600" dirty="0"/>
                        <a:t>Vorbereitung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Rollenanalyse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008969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6 </a:t>
                      </a:r>
                      <a:r>
                        <a:rPr lang="de-DE" sz="1600" dirty="0" err="1"/>
                        <a:t>Denkhüte</a:t>
                      </a:r>
                      <a:r>
                        <a:rPr lang="de-DE" sz="1600" dirty="0"/>
                        <a:t> u.a.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8265295"/>
                  </a:ext>
                </a:extLst>
              </a:tr>
              <a:tr h="273050">
                <a:tc rowSpan="3">
                  <a:txBody>
                    <a:bodyPr/>
                    <a:lstStyle/>
                    <a:p>
                      <a:r>
                        <a:rPr lang="de-DE" sz="1600" dirty="0"/>
                        <a:t>Gesprächsführung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Fragetechniken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43700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Kommunikationsquadrat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1635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Gewaltfreie Kommunikation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7186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de-DE" sz="1600" dirty="0"/>
                        <a:t>Nachbereitung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Gesprächsnotiz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3575656"/>
                  </a:ext>
                </a:extLst>
              </a:tr>
            </a:tbl>
          </a:graphicData>
        </a:graphic>
      </p:graphicFrame>
      <p:sp>
        <p:nvSpPr>
          <p:cNvPr id="10" name="Textfeld 9">
            <a:extLst>
              <a:ext uri="{FF2B5EF4-FFF2-40B4-BE49-F238E27FC236}">
                <a16:creationId xmlns:a16="http://schemas.microsoft.com/office/drawing/2014/main" id="{119E869D-C193-4885-B19B-9B113F57A643}"/>
              </a:ext>
            </a:extLst>
          </p:cNvPr>
          <p:cNvSpPr txBox="1"/>
          <p:nvPr/>
        </p:nvSpPr>
        <p:spPr>
          <a:xfrm>
            <a:off x="1681717" y="6445471"/>
            <a:ext cx="37016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accent1"/>
                </a:solidFill>
              </a:rPr>
              <a:t>(</a:t>
            </a:r>
            <a:r>
              <a:rPr lang="de-DE" sz="1100" dirty="0">
                <a:solidFill>
                  <a:schemeClr val="accent1"/>
                </a:solidFill>
              </a:rPr>
              <a:t>Abb. entnommen und bearbeitet aus: </a:t>
            </a:r>
            <a:r>
              <a:rPr lang="de-DE" sz="1100" dirty="0" err="1">
                <a:solidFill>
                  <a:schemeClr val="accent1"/>
                </a:solidFill>
              </a:rPr>
              <a:t>Bindel</a:t>
            </a:r>
            <a:r>
              <a:rPr lang="de-DE" sz="1100" dirty="0">
                <a:solidFill>
                  <a:schemeClr val="accent1"/>
                </a:solidFill>
              </a:rPr>
              <a:t> 2024, 3)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B0803E84-7D4F-435F-8AF0-D38B3C0A0CF1}"/>
              </a:ext>
            </a:extLst>
          </p:cNvPr>
          <p:cNvGrpSpPr/>
          <p:nvPr/>
        </p:nvGrpSpPr>
        <p:grpSpPr>
          <a:xfrm>
            <a:off x="818556" y="3890723"/>
            <a:ext cx="10636843" cy="2277037"/>
            <a:chOff x="1229284" y="514694"/>
            <a:chExt cx="10636843" cy="2277037"/>
          </a:xfrm>
        </p:grpSpPr>
        <p:cxnSp>
          <p:nvCxnSpPr>
            <p:cNvPr id="21" name="Gerade Verbindung mit Pfeil 20">
              <a:extLst>
                <a:ext uri="{FF2B5EF4-FFF2-40B4-BE49-F238E27FC236}">
                  <a16:creationId xmlns:a16="http://schemas.microsoft.com/office/drawing/2014/main" id="{CCD2233D-4954-4F00-8DA8-7FC01ED83F46}"/>
                </a:ext>
              </a:extLst>
            </p:cNvPr>
            <p:cNvCxnSpPr>
              <a:cxnSpLocks/>
            </p:cNvCxnSpPr>
            <p:nvPr/>
          </p:nvCxnSpPr>
          <p:spPr>
            <a:xfrm>
              <a:off x="2914442" y="514694"/>
              <a:ext cx="272143" cy="1209991"/>
            </a:xfrm>
            <a:prstGeom prst="straightConnector1">
              <a:avLst/>
            </a:prstGeom>
            <a:ln w="38100">
              <a:solidFill>
                <a:srgbClr val="DE252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AB415301-A5D7-40A7-96D7-D7A478673EE1}"/>
                </a:ext>
              </a:extLst>
            </p:cNvPr>
            <p:cNvSpPr txBox="1"/>
            <p:nvPr/>
          </p:nvSpPr>
          <p:spPr>
            <a:xfrm>
              <a:off x="1229284" y="1714513"/>
              <a:ext cx="10636843" cy="10772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1600" b="1" dirty="0">
                  <a:solidFill>
                    <a:schemeClr val="accent1"/>
                  </a:solidFill>
                </a:rPr>
                <a:t>Ähnelt einer Aufgabenstellung: </a:t>
              </a:r>
              <a:r>
                <a:rPr lang="de-DE" sz="1600" dirty="0">
                  <a:solidFill>
                    <a:schemeClr val="accent1"/>
                  </a:solidFill>
                </a:rPr>
                <a:t>Aufgabenstellungen erklären, </a:t>
              </a:r>
              <a:r>
                <a:rPr lang="de-DE" sz="1600" b="1" dirty="0">
                  <a:solidFill>
                    <a:schemeClr val="accent1"/>
                  </a:solidFill>
                </a:rPr>
                <a:t>wie etwas bearbeitet werden sollte, um ein Ziel zu erreichen. </a:t>
              </a:r>
            </a:p>
            <a:p>
              <a:pPr marL="285750" indent="-285750">
                <a:buFont typeface="Wingdings" panose="05000000000000000000" pitchFamily="2" charset="2"/>
                <a:buChar char="à"/>
              </a:pPr>
              <a:r>
                <a:rPr lang="de-DE" sz="1600" dirty="0">
                  <a:solidFill>
                    <a:schemeClr val="accent1"/>
                  </a:solidFill>
                  <a:sym typeface="Wingdings" panose="05000000000000000000" pitchFamily="2" charset="2"/>
                </a:rPr>
                <a:t>Gesprächstechniken wie etwa Fragetechniken geben eine Idee, wie</a:t>
              </a:r>
              <a:r>
                <a:rPr lang="de-DE" sz="1600" dirty="0">
                  <a:solidFill>
                    <a:schemeClr val="accent1"/>
                  </a:solidFill>
                </a:rPr>
                <a:t> der </a:t>
              </a:r>
              <a:r>
                <a:rPr lang="de-DE" sz="1600" b="1" dirty="0">
                  <a:solidFill>
                    <a:schemeClr val="accent1"/>
                  </a:solidFill>
                </a:rPr>
                <a:t>Gesprächsverlauf „bearbeitet“ </a:t>
              </a:r>
              <a:r>
                <a:rPr lang="de-DE" sz="1600" dirty="0">
                  <a:solidFill>
                    <a:schemeClr val="accent1"/>
                  </a:solidFill>
                </a:rPr>
                <a:t>werden </a:t>
              </a:r>
              <a:r>
                <a:rPr lang="de-DE" sz="1600" b="1" dirty="0">
                  <a:solidFill>
                    <a:schemeClr val="accent1"/>
                  </a:solidFill>
                </a:rPr>
                <a:t>könnte</a:t>
              </a:r>
              <a:r>
                <a:rPr lang="de-DE" sz="1600" dirty="0">
                  <a:solidFill>
                    <a:schemeClr val="accent1"/>
                  </a:solidFill>
                </a:rPr>
                <a:t>, </a:t>
              </a:r>
              <a:r>
                <a:rPr lang="de-DE" sz="1600" b="1" dirty="0">
                  <a:solidFill>
                    <a:schemeClr val="accent1"/>
                  </a:solidFill>
                </a:rPr>
                <a:t>um zum Ziel zu gelangen</a:t>
              </a:r>
              <a:r>
                <a:rPr lang="de-DE" sz="1600" dirty="0">
                  <a:solidFill>
                    <a:schemeClr val="accent1"/>
                  </a:solidFill>
                </a:rPr>
                <a:t>.</a:t>
              </a:r>
            </a:p>
          </p:txBody>
        </p:sp>
      </p:grp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026D8605-0288-4F75-9E1A-ECF3829F1B2E}"/>
              </a:ext>
            </a:extLst>
          </p:cNvPr>
          <p:cNvGrpSpPr/>
          <p:nvPr/>
        </p:nvGrpSpPr>
        <p:grpSpPr>
          <a:xfrm>
            <a:off x="1006920" y="1120106"/>
            <a:ext cx="10367254" cy="2114793"/>
            <a:chOff x="1006920" y="1120106"/>
            <a:chExt cx="10367254" cy="2114793"/>
          </a:xfrm>
        </p:grpSpPr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14641F5B-E680-42E7-A5C5-323B0443CE95}"/>
                </a:ext>
              </a:extLst>
            </p:cNvPr>
            <p:cNvGrpSpPr/>
            <p:nvPr/>
          </p:nvGrpSpPr>
          <p:grpSpPr>
            <a:xfrm>
              <a:off x="2144486" y="1120106"/>
              <a:ext cx="9229688" cy="1579553"/>
              <a:chOff x="2286293" y="1114168"/>
              <a:chExt cx="9097601" cy="1476788"/>
            </a:xfrm>
          </p:grpSpPr>
          <p:cxnSp>
            <p:nvCxnSpPr>
              <p:cNvPr id="14" name="Gerade Verbindung mit Pfeil 13">
                <a:extLst>
                  <a:ext uri="{FF2B5EF4-FFF2-40B4-BE49-F238E27FC236}">
                    <a16:creationId xmlns:a16="http://schemas.microsoft.com/office/drawing/2014/main" id="{1D9404A8-74F5-44EB-A0C7-7EF6E33BF8C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86293" y="1227170"/>
                <a:ext cx="198564" cy="1363786"/>
              </a:xfrm>
              <a:prstGeom prst="straightConnector1">
                <a:avLst/>
              </a:prstGeom>
              <a:ln w="38100">
                <a:solidFill>
                  <a:srgbClr val="DE2526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C592B871-A62A-418A-912C-CD9E8AD50EC3}"/>
                  </a:ext>
                </a:extLst>
              </p:cNvPr>
              <p:cNvSpPr txBox="1"/>
              <p:nvPr/>
            </p:nvSpPr>
            <p:spPr>
              <a:xfrm>
                <a:off x="2484857" y="1114168"/>
                <a:ext cx="8899037" cy="7769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b="1" dirty="0">
                    <a:solidFill>
                      <a:schemeClr val="accent1"/>
                    </a:solidFill>
                  </a:rPr>
                  <a:t>Ähnelt einer Zielformulierung: Was möchte ich mithilfe des Gespräches erreichen?</a:t>
                </a:r>
              </a:p>
              <a:p>
                <a:pPr marL="285750" indent="-285750">
                  <a:buFont typeface="Wingdings" panose="05000000000000000000" pitchFamily="2" charset="2"/>
                  <a:buChar char="à"/>
                </a:pPr>
                <a:r>
                  <a:rPr lang="de-DE" sz="1600" dirty="0">
                    <a:solidFill>
                      <a:schemeClr val="accent1"/>
                    </a:solidFill>
                    <a:sym typeface="Wingdings" panose="05000000000000000000" pitchFamily="2" charset="2"/>
                  </a:rPr>
                  <a:t>Es geht darum, </a:t>
                </a:r>
                <a:r>
                  <a:rPr lang="de-DE" sz="1600" b="1" dirty="0">
                    <a:solidFill>
                      <a:schemeClr val="accent1"/>
                    </a:solidFill>
                    <a:sym typeface="Wingdings" panose="05000000000000000000" pitchFamily="2" charset="2"/>
                  </a:rPr>
                  <a:t>Erwartungen </a:t>
                </a:r>
                <a:r>
                  <a:rPr lang="de-DE" sz="1600" dirty="0">
                    <a:solidFill>
                      <a:schemeClr val="accent1"/>
                    </a:solidFill>
                    <a:sym typeface="Wingdings" panose="05000000000000000000" pitchFamily="2" charset="2"/>
                  </a:rPr>
                  <a:t>sich selbst und Azubis gegenüber </a:t>
                </a:r>
                <a:r>
                  <a:rPr lang="de-DE" sz="1600" b="1" dirty="0">
                    <a:solidFill>
                      <a:schemeClr val="accent1"/>
                    </a:solidFill>
                    <a:sym typeface="Wingdings" panose="05000000000000000000" pitchFamily="2" charset="2"/>
                  </a:rPr>
                  <a:t>transparent zu machen.</a:t>
                </a:r>
              </a:p>
              <a:p>
                <a:endParaRPr lang="de-DE" sz="1600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3" name="Ellipse 2">
              <a:extLst>
                <a:ext uri="{FF2B5EF4-FFF2-40B4-BE49-F238E27FC236}">
                  <a16:creationId xmlns:a16="http://schemas.microsoft.com/office/drawing/2014/main" id="{F190F20C-1210-4509-BA97-69025FB8D622}"/>
                </a:ext>
              </a:extLst>
            </p:cNvPr>
            <p:cNvSpPr/>
            <p:nvPr/>
          </p:nvSpPr>
          <p:spPr>
            <a:xfrm>
              <a:off x="1006920" y="2699657"/>
              <a:ext cx="1605651" cy="535242"/>
            </a:xfrm>
            <a:prstGeom prst="ellipse">
              <a:avLst/>
            </a:prstGeom>
            <a:noFill/>
            <a:ln w="57150">
              <a:solidFill>
                <a:srgbClr val="DE25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Ellipse 12">
            <a:extLst>
              <a:ext uri="{FF2B5EF4-FFF2-40B4-BE49-F238E27FC236}">
                <a16:creationId xmlns:a16="http://schemas.microsoft.com/office/drawing/2014/main" id="{931D523D-4ECF-4DC6-B13B-80D0B40398EE}"/>
              </a:ext>
            </a:extLst>
          </p:cNvPr>
          <p:cNvSpPr/>
          <p:nvPr/>
        </p:nvSpPr>
        <p:spPr>
          <a:xfrm>
            <a:off x="1034134" y="3355481"/>
            <a:ext cx="2002980" cy="535242"/>
          </a:xfrm>
          <a:prstGeom prst="ellipse">
            <a:avLst/>
          </a:prstGeom>
          <a:noFill/>
          <a:ln w="57150">
            <a:solidFill>
              <a:srgbClr val="DE25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545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2600B9-8D88-4A99-AD2F-5507A2664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2" y="346075"/>
            <a:ext cx="11079395" cy="684213"/>
          </a:xfrm>
        </p:spPr>
        <p:txBody>
          <a:bodyPr/>
          <a:lstStyle/>
          <a:p>
            <a:r>
              <a:rPr lang="de-DE" sz="2200" dirty="0"/>
              <a:t>Einige (mögliche) Impulse zum Ausprobieren für Ihre Gesprächsvorbereitung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AB172A0-D3EA-4870-BA1D-9E9BDBFE48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4711" y="1256506"/>
            <a:ext cx="10580688" cy="43449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Bei wenig Zeit zur Vorbereitung des Gesprächs bzw. vielen Problemen, die zu klären sind</a:t>
            </a:r>
            <a:r>
              <a:rPr lang="de-DE" sz="1800" b="0" dirty="0"/>
              <a:t>: Priorisieren Sie danach, was unbedingt zeitnah geklärt werden muss und wählen Sie </a:t>
            </a:r>
            <a:r>
              <a:rPr lang="de-DE" sz="1800" dirty="0"/>
              <a:t>die ein bis zwei drängendsten Punkte </a:t>
            </a:r>
            <a:r>
              <a:rPr lang="de-DE" sz="1800" b="0" dirty="0"/>
              <a:t>aus. Weitere Gespräche können folgen.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/>
              <a:t>Fixieren Sie die Ziele für diese drängendsten Punkte, </a:t>
            </a:r>
            <a:r>
              <a:rPr lang="de-DE" sz="1800" b="0" dirty="0"/>
              <a:t>die Sie mit einem Gespräch verfolgen wollen, </a:t>
            </a:r>
            <a:r>
              <a:rPr lang="de-DE" sz="1800" dirty="0"/>
              <a:t>vorab schriftlich </a:t>
            </a:r>
            <a:r>
              <a:rPr lang="de-DE" sz="1800" b="0" dirty="0"/>
              <a:t>und </a:t>
            </a:r>
            <a:r>
              <a:rPr lang="de-DE" sz="1800" dirty="0"/>
              <a:t>nehmen Sie diese mit </a:t>
            </a:r>
            <a:r>
              <a:rPr lang="de-DE" sz="1800" b="0" dirty="0"/>
              <a:t>in die Gesprächssituation.  </a:t>
            </a:r>
          </a:p>
          <a:p>
            <a:endParaRPr lang="de-DE" sz="18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800" b="0" dirty="0"/>
          </a:p>
          <a:p>
            <a:pPr>
              <a:spcAft>
                <a:spcPts val="1200"/>
              </a:spcAft>
            </a:pPr>
            <a:endParaRPr lang="de-DE" sz="18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b="0" dirty="0"/>
              <a:t>Die </a:t>
            </a:r>
            <a:r>
              <a:rPr lang="de-DE" sz="1800" dirty="0"/>
              <a:t>Themen, die Ihnen für ein Gespräch wichtig </a:t>
            </a:r>
            <a:r>
              <a:rPr lang="de-DE" sz="1800" b="0" dirty="0"/>
              <a:t>sind, können Sie </a:t>
            </a:r>
            <a:r>
              <a:rPr lang="de-DE" sz="1800" dirty="0"/>
              <a:t>vorab auch Ihren Auszubildenden mitteilen</a:t>
            </a:r>
            <a:r>
              <a:rPr lang="de-DE" sz="1800" b="0" dirty="0"/>
              <a:t> und ihnen den Auftrag geben, sich darüber Gedanken zu machen.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993D9931-A2DC-4DB2-A882-05C64CE8EA0F}"/>
              </a:ext>
            </a:extLst>
          </p:cNvPr>
          <p:cNvGrpSpPr/>
          <p:nvPr/>
        </p:nvGrpSpPr>
        <p:grpSpPr>
          <a:xfrm>
            <a:off x="1261659" y="2954825"/>
            <a:ext cx="9088820" cy="1154162"/>
            <a:chOff x="1551590" y="4786065"/>
            <a:chExt cx="9088820" cy="1154162"/>
          </a:xfrm>
        </p:grpSpPr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D635E821-B41B-4668-A66C-C2560A08C5E0}"/>
                </a:ext>
              </a:extLst>
            </p:cNvPr>
            <p:cNvSpPr txBox="1"/>
            <p:nvPr/>
          </p:nvSpPr>
          <p:spPr>
            <a:xfrm>
              <a:off x="1976534" y="4786065"/>
              <a:ext cx="8663876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600" dirty="0">
                  <a:solidFill>
                    <a:schemeClr val="accent1"/>
                  </a:solidFill>
                </a:rPr>
                <a:t>Hinweis: </a:t>
              </a:r>
            </a:p>
            <a:p>
              <a:r>
                <a:rPr lang="de-DE" sz="1600" dirty="0">
                  <a:solidFill>
                    <a:schemeClr val="accent1"/>
                  </a:solidFill>
                </a:rPr>
                <a:t>Was Sie wirklich </a:t>
              </a:r>
              <a:r>
                <a:rPr lang="de-DE" sz="1600" dirty="0" err="1">
                  <a:solidFill>
                    <a:schemeClr val="accent1"/>
                  </a:solidFill>
                </a:rPr>
                <a:t>aufSCHREIBEN</a:t>
              </a:r>
              <a:r>
                <a:rPr lang="de-DE" sz="1600" dirty="0">
                  <a:solidFill>
                    <a:schemeClr val="accent1"/>
                  </a:solidFill>
                </a:rPr>
                <a:t>, formulieren Sie im Vergleich mit dem bloßen Gedanken meistens konkreter. Testen Sie es deshalb gerne einmal und schreiben Sie Ihre Ziele tatsächlich auf.</a:t>
              </a:r>
            </a:p>
          </p:txBody>
        </p:sp>
        <p:sp>
          <p:nvSpPr>
            <p:cNvPr id="6" name="Pfeil: nach rechts 5">
              <a:extLst>
                <a:ext uri="{FF2B5EF4-FFF2-40B4-BE49-F238E27FC236}">
                  <a16:creationId xmlns:a16="http://schemas.microsoft.com/office/drawing/2014/main" id="{7E2E281B-A0B7-4BD4-8880-2CBF0225B0E3}"/>
                </a:ext>
              </a:extLst>
            </p:cNvPr>
            <p:cNvSpPr/>
            <p:nvPr/>
          </p:nvSpPr>
          <p:spPr>
            <a:xfrm>
              <a:off x="1551590" y="4786065"/>
              <a:ext cx="424944" cy="320946"/>
            </a:xfrm>
            <a:prstGeom prst="right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66565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A2E23A-6305-4B50-A825-DBD92B8C4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619" y="332255"/>
            <a:ext cx="10580687" cy="684213"/>
          </a:xfrm>
        </p:spPr>
        <p:txBody>
          <a:bodyPr/>
          <a:lstStyle/>
          <a:p>
            <a:r>
              <a:rPr lang="de-DE" dirty="0"/>
              <a:t>Ein möglicher Impuls für Ihre eigene Gesprächsvorbereitung:</a:t>
            </a:r>
            <a:br>
              <a:rPr lang="de-DE" dirty="0"/>
            </a:br>
            <a:r>
              <a:rPr lang="de-DE" dirty="0"/>
              <a:t>Dialogberater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476A66-69A3-4C3C-BB27-2229B9E9DC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00" t="8066"/>
          <a:stretch/>
        </p:blipFill>
        <p:spPr>
          <a:xfrm>
            <a:off x="635619" y="1526771"/>
            <a:ext cx="6991702" cy="428593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1C60796-3B32-4284-B444-8E5D4A4B8E6F}"/>
              </a:ext>
            </a:extLst>
          </p:cNvPr>
          <p:cNvSpPr txBox="1"/>
          <p:nvPr/>
        </p:nvSpPr>
        <p:spPr>
          <a:xfrm>
            <a:off x="7627322" y="1526771"/>
            <a:ext cx="4157658" cy="44012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800" dirty="0">
                <a:solidFill>
                  <a:schemeClr val="accent1"/>
                </a:solidFill>
              </a:rPr>
              <a:t>Der Dialogberater ist eine mögliche </a:t>
            </a:r>
            <a:r>
              <a:rPr lang="de-DE" sz="1800" b="1" dirty="0">
                <a:solidFill>
                  <a:schemeClr val="accent1"/>
                </a:solidFill>
              </a:rPr>
              <a:t>Hilfestellung,</a:t>
            </a:r>
            <a:r>
              <a:rPr lang="de-DE" sz="1800" dirty="0">
                <a:solidFill>
                  <a:schemeClr val="accent1"/>
                </a:solidFill>
              </a:rPr>
              <a:t> um</a:t>
            </a:r>
            <a:r>
              <a:rPr lang="de-DE" sz="1800" b="1" dirty="0">
                <a:solidFill>
                  <a:schemeClr val="accent1"/>
                </a:solidFill>
              </a:rPr>
              <a:t> eigene Ziele und Erwartungen </a:t>
            </a:r>
            <a:r>
              <a:rPr lang="de-DE" sz="1800" dirty="0">
                <a:solidFill>
                  <a:schemeClr val="accent1"/>
                </a:solidFill>
              </a:rPr>
              <a:t>zu klären.</a:t>
            </a:r>
          </a:p>
          <a:p>
            <a:pPr>
              <a:spcAft>
                <a:spcPts val="600"/>
              </a:spcAft>
            </a:pPr>
            <a:r>
              <a:rPr lang="de-DE" sz="1800" dirty="0">
                <a:solidFill>
                  <a:schemeClr val="accent1"/>
                </a:solidFill>
              </a:rPr>
              <a:t>Die Sätze bauen in einer bestimmten Reihenfolge aufeinander auf: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chemeClr val="accent1"/>
                </a:solidFill>
              </a:rPr>
              <a:t>Ihre Wahrnehmung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chemeClr val="accent1"/>
                </a:solidFill>
              </a:rPr>
              <a:t>Ihre Deutung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chemeClr val="accent1"/>
                </a:solidFill>
              </a:rPr>
              <a:t>wie es Ihnen mit einem Problem geht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chemeClr val="accent1"/>
                </a:solidFill>
              </a:rPr>
              <a:t>Ihre Wünsche/ </a:t>
            </a:r>
            <a:r>
              <a:rPr lang="de-DE" sz="1800" b="1" dirty="0">
                <a:solidFill>
                  <a:schemeClr val="accent1"/>
                </a:solidFill>
              </a:rPr>
              <a:t>Erwartungen</a:t>
            </a:r>
            <a:r>
              <a:rPr lang="de-DE" sz="1800" dirty="0">
                <a:solidFill>
                  <a:schemeClr val="accent1"/>
                </a:solidFill>
              </a:rPr>
              <a:t>.</a:t>
            </a:r>
          </a:p>
          <a:p>
            <a:endParaRPr lang="de-DE" sz="1800" dirty="0">
              <a:solidFill>
                <a:schemeClr val="accent1"/>
              </a:solidFill>
            </a:endParaRPr>
          </a:p>
          <a:p>
            <a:r>
              <a:rPr lang="de-DE" sz="1800" dirty="0">
                <a:solidFill>
                  <a:schemeClr val="accent1"/>
                </a:solidFill>
              </a:rPr>
              <a:t>Weitere Vorteile: Sie formulieren von vorneherein Ich- Botschaften. Und Sie haben eine Basis für die Gesprächseröffnung.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42825B8-2622-40B0-83CF-4CEFDC5393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19" y="5914670"/>
            <a:ext cx="7373379" cy="40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870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FC2FBBE1-1F94-4657-AD20-FD9CBE5A1D6C}"/>
              </a:ext>
            </a:extLst>
          </p:cNvPr>
          <p:cNvSpPr txBox="1">
            <a:spLocks/>
          </p:cNvSpPr>
          <p:nvPr/>
        </p:nvSpPr>
        <p:spPr>
          <a:xfrm>
            <a:off x="545361" y="345207"/>
            <a:ext cx="10580687" cy="806212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269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Impulse zur Gesprächsdurchführung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507222C-CBD0-458C-B872-227C605E463B}"/>
              </a:ext>
            </a:extLst>
          </p:cNvPr>
          <p:cNvSpPr txBox="1"/>
          <p:nvPr/>
        </p:nvSpPr>
        <p:spPr>
          <a:xfrm>
            <a:off x="1099457" y="1284514"/>
            <a:ext cx="9993085" cy="44627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1"/>
                </a:solidFill>
              </a:rPr>
              <a:t>Grundsätzlich gilt (beinahe) immer:</a:t>
            </a:r>
          </a:p>
          <a:p>
            <a:pPr algn="ctr"/>
            <a:endParaRPr lang="de-DE" sz="2400" b="1" dirty="0">
              <a:solidFill>
                <a:schemeClr val="accent1"/>
              </a:solidFill>
            </a:endParaRPr>
          </a:p>
          <a:p>
            <a:pPr algn="ctr"/>
            <a:r>
              <a:rPr lang="de-DE" sz="2400" b="1" dirty="0">
                <a:solidFill>
                  <a:schemeClr val="accent1"/>
                </a:solidFill>
              </a:rPr>
              <a:t>Das Gespräch soll ins Laufen gebracht und am Laufen gehalten werden. </a:t>
            </a:r>
          </a:p>
          <a:p>
            <a:pPr algn="ctr"/>
            <a:endParaRPr lang="de-DE" sz="2400" b="1" dirty="0">
              <a:solidFill>
                <a:schemeClr val="accent1"/>
              </a:solidFill>
            </a:endParaRPr>
          </a:p>
          <a:p>
            <a:pPr algn="ctr"/>
            <a:r>
              <a:rPr lang="de-DE" sz="2400" b="1" dirty="0">
                <a:solidFill>
                  <a:schemeClr val="accent1"/>
                </a:solidFill>
              </a:rPr>
              <a:t>Als „Hilfsmittel“ können Sie dafür unterschiedliche Typen von Fragen verwenden.</a:t>
            </a:r>
          </a:p>
          <a:p>
            <a:pPr algn="ctr"/>
            <a:r>
              <a:rPr lang="de-DE" sz="2400" b="1" dirty="0">
                <a:solidFill>
                  <a:schemeClr val="accent1"/>
                </a:solidFill>
              </a:rPr>
              <a:t>Eine Übersicht finden Sie auf der nächsten Folie.</a:t>
            </a:r>
          </a:p>
          <a:p>
            <a:pPr algn="ctr"/>
            <a:endParaRPr lang="de-DE" sz="2400" b="1" dirty="0">
              <a:solidFill>
                <a:schemeClr val="accent1"/>
              </a:solidFill>
            </a:endParaRPr>
          </a:p>
          <a:p>
            <a:pPr algn="ctr"/>
            <a:r>
              <a:rPr lang="de-DE" sz="2400" b="1" dirty="0">
                <a:solidFill>
                  <a:schemeClr val="accent1"/>
                </a:solidFill>
              </a:rPr>
              <a:t>Eine ausführliche Erklärung zu den einzelnen Fragetypen finden Sie im </a:t>
            </a:r>
            <a:r>
              <a:rPr lang="de-DE" sz="2400" b="1" i="1" u="sng" dirty="0">
                <a:solidFill>
                  <a:schemeClr val="accent1"/>
                </a:solidFill>
              </a:rPr>
              <a:t>Zusatzmaterial </a:t>
            </a:r>
            <a:r>
              <a:rPr lang="de-DE" sz="2400" b="1" i="1" u="sng" dirty="0" err="1">
                <a:solidFill>
                  <a:schemeClr val="accent1"/>
                </a:solidFill>
              </a:rPr>
              <a:t>Handout_Kommunizieren</a:t>
            </a:r>
            <a:r>
              <a:rPr lang="de-DE" sz="2400" b="1" dirty="0">
                <a:solidFill>
                  <a:schemeClr val="accent1"/>
                </a:solidFill>
              </a:rPr>
              <a:t>.</a:t>
            </a:r>
          </a:p>
          <a:p>
            <a:pPr algn="ctr"/>
            <a:endParaRPr lang="de-DE" sz="2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907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A1202B-227A-4246-8F47-2471B49C2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1" y="231386"/>
            <a:ext cx="10580687" cy="684213"/>
          </a:xfrm>
        </p:spPr>
        <p:txBody>
          <a:bodyPr/>
          <a:lstStyle/>
          <a:p>
            <a:r>
              <a:rPr lang="de-DE" sz="2000" dirty="0"/>
              <a:t>Kurze Zusammenfassung oder: Welche Frage ermöglicht eine Annäherung an das Gesprächsziel?</a:t>
            </a: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2A13F29B-48F0-4939-8EBD-4EE745B5ACFC}"/>
              </a:ext>
            </a:extLst>
          </p:cNvPr>
          <p:cNvGrpSpPr/>
          <p:nvPr/>
        </p:nvGrpSpPr>
        <p:grpSpPr>
          <a:xfrm>
            <a:off x="5516043" y="2339026"/>
            <a:ext cx="6145403" cy="3740087"/>
            <a:chOff x="4927096" y="1997520"/>
            <a:chExt cx="6400800" cy="3486488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17DD50EF-0E73-4FB3-84DE-A1BBA1D20D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881" t="3516" r="3107" b="3850"/>
            <a:stretch/>
          </p:blipFill>
          <p:spPr>
            <a:xfrm>
              <a:off x="4927096" y="1997520"/>
              <a:ext cx="6400800" cy="3486488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4AF8B4DE-490B-4C7C-8C70-8053A2E202D5}"/>
                </a:ext>
              </a:extLst>
            </p:cNvPr>
            <p:cNvSpPr txBox="1"/>
            <p:nvPr/>
          </p:nvSpPr>
          <p:spPr>
            <a:xfrm>
              <a:off x="5084536" y="5033396"/>
              <a:ext cx="2170861" cy="258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200" dirty="0">
                  <a:solidFill>
                    <a:schemeClr val="accent1"/>
                  </a:solidFill>
                </a:rPr>
                <a:t>(</a:t>
              </a:r>
              <a:r>
                <a:rPr lang="de-DE" sz="1100" dirty="0">
                  <a:solidFill>
                    <a:schemeClr val="accent1"/>
                  </a:solidFill>
                </a:rPr>
                <a:t>Abb.: </a:t>
              </a:r>
              <a:r>
                <a:rPr lang="de-DE" sz="1100" dirty="0" err="1">
                  <a:solidFill>
                    <a:schemeClr val="accent1"/>
                  </a:solidFill>
                </a:rPr>
                <a:t>Bindel</a:t>
              </a:r>
              <a:r>
                <a:rPr lang="de-DE" sz="1100" dirty="0">
                  <a:solidFill>
                    <a:schemeClr val="accent1"/>
                  </a:solidFill>
                </a:rPr>
                <a:t> 2024, 22)</a:t>
              </a: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56826391-43AB-4B9F-9A71-C1FF1C2679B8}"/>
              </a:ext>
            </a:extLst>
          </p:cNvPr>
          <p:cNvGrpSpPr/>
          <p:nvPr/>
        </p:nvGrpSpPr>
        <p:grpSpPr>
          <a:xfrm>
            <a:off x="506558" y="4294910"/>
            <a:ext cx="4726894" cy="2048006"/>
            <a:chOff x="542061" y="5090161"/>
            <a:chExt cx="4726894" cy="2048006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45681925-5234-4581-BBD9-AE1D50BADCCB}"/>
                </a:ext>
              </a:extLst>
            </p:cNvPr>
            <p:cNvSpPr/>
            <p:nvPr/>
          </p:nvSpPr>
          <p:spPr>
            <a:xfrm>
              <a:off x="566057" y="5090161"/>
              <a:ext cx="4702898" cy="391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Basis: Vertrauen schaffen - Beziehungsebene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59DF42D-A5E3-4A32-A29C-BBA502322E17}"/>
                </a:ext>
              </a:extLst>
            </p:cNvPr>
            <p:cNvSpPr txBox="1"/>
            <p:nvPr/>
          </p:nvSpPr>
          <p:spPr>
            <a:xfrm>
              <a:off x="542061" y="5550040"/>
              <a:ext cx="4490089" cy="158812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>
                  <a:solidFill>
                    <a:schemeClr val="accent1"/>
                  </a:solidFill>
                </a:rPr>
                <a:t>Informationsfragen (offen/ geschlossen)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>
                  <a:solidFill>
                    <a:schemeClr val="accent1"/>
                  </a:solidFill>
                </a:rPr>
                <a:t>reflektierende/ emotionalisierende Fragen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>
                  <a:solidFill>
                    <a:schemeClr val="accent1"/>
                  </a:solidFill>
                </a:rPr>
                <a:t>statt Fragen ggf. kurze Statements wie „Sie wirken gerade angespannt …“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dirty="0">
                  <a:solidFill>
                    <a:schemeClr val="accent1"/>
                  </a:solidFill>
                </a:rPr>
                <a:t>ggf. Skalierungsfragen als Einstieg</a:t>
              </a: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1A1CFD40-573B-4B52-97D5-22CBC528DF63}"/>
              </a:ext>
            </a:extLst>
          </p:cNvPr>
          <p:cNvGrpSpPr/>
          <p:nvPr/>
        </p:nvGrpSpPr>
        <p:grpSpPr>
          <a:xfrm>
            <a:off x="530554" y="1437123"/>
            <a:ext cx="11038114" cy="1006212"/>
            <a:chOff x="530823" y="880251"/>
            <a:chExt cx="11038114" cy="1006212"/>
          </a:xfrm>
        </p:grpSpPr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8368A660-36E0-482A-9ED4-CDDA46A8FB4D}"/>
                </a:ext>
              </a:extLst>
            </p:cNvPr>
            <p:cNvGrpSpPr/>
            <p:nvPr/>
          </p:nvGrpSpPr>
          <p:grpSpPr>
            <a:xfrm>
              <a:off x="530823" y="880251"/>
              <a:ext cx="11038114" cy="1006212"/>
              <a:chOff x="497635" y="5092602"/>
              <a:chExt cx="12341001" cy="1006212"/>
            </a:xfrm>
          </p:grpSpPr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60D18E00-3F3E-4F7A-A922-9DD34EC1D815}"/>
                  </a:ext>
                </a:extLst>
              </p:cNvPr>
              <p:cNvSpPr/>
              <p:nvPr/>
            </p:nvSpPr>
            <p:spPr>
              <a:xfrm>
                <a:off x="497636" y="5092602"/>
                <a:ext cx="3395601" cy="39188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Gespräch kommt ins Stocken</a:t>
                </a:r>
              </a:p>
            </p:txBody>
          </p: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1B082650-90A8-4155-8ECD-33889134510C}"/>
                  </a:ext>
                </a:extLst>
              </p:cNvPr>
              <p:cNvSpPr txBox="1"/>
              <p:nvPr/>
            </p:nvSpPr>
            <p:spPr>
              <a:xfrm>
                <a:off x="497635" y="5507883"/>
                <a:ext cx="12341001" cy="590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>
                    <a:solidFill>
                      <a:schemeClr val="accent1"/>
                    </a:solidFill>
                  </a:rPr>
                  <a:t>Lösungs- und ressourcenfragen | hypothetische Fragen| paradoxe Fragen | Skalierungsfragen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>
                    <a:solidFill>
                      <a:schemeClr val="accent1"/>
                    </a:solidFill>
                  </a:rPr>
                  <a:t>manchmal auch einfach: Schweigen (Faustregel:  20 Sekunden Zeit zum Antworten lassen)</a:t>
                </a:r>
              </a:p>
            </p:txBody>
          </p:sp>
        </p:grpSp>
        <p:cxnSp>
          <p:nvCxnSpPr>
            <p:cNvPr id="27" name="Gerader Verbinder 26">
              <a:extLst>
                <a:ext uri="{FF2B5EF4-FFF2-40B4-BE49-F238E27FC236}">
                  <a16:creationId xmlns:a16="http://schemas.microsoft.com/office/drawing/2014/main" id="{72C10F4B-0CBE-4ADE-BCCC-F9F25CB8BAB9}"/>
                </a:ext>
              </a:extLst>
            </p:cNvPr>
            <p:cNvCxnSpPr/>
            <p:nvPr/>
          </p:nvCxnSpPr>
          <p:spPr>
            <a:xfrm>
              <a:off x="579890" y="1886463"/>
              <a:ext cx="10882767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929BEE5A-B54D-4D34-920F-5F8B91597300}"/>
              </a:ext>
            </a:extLst>
          </p:cNvPr>
          <p:cNvGrpSpPr/>
          <p:nvPr/>
        </p:nvGrpSpPr>
        <p:grpSpPr>
          <a:xfrm>
            <a:off x="558202" y="2853133"/>
            <a:ext cx="5201864" cy="1227283"/>
            <a:chOff x="509135" y="2257896"/>
            <a:chExt cx="5201864" cy="1227283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9DF9C479-C7EA-4C95-ABA7-406FF9A8BE5A}"/>
                </a:ext>
              </a:extLst>
            </p:cNvPr>
            <p:cNvGrpSpPr/>
            <p:nvPr/>
          </p:nvGrpSpPr>
          <p:grpSpPr>
            <a:xfrm>
              <a:off x="509135" y="2257896"/>
              <a:ext cx="4582885" cy="839479"/>
              <a:chOff x="475337" y="5072146"/>
              <a:chExt cx="4711870" cy="839479"/>
            </a:xfrm>
          </p:grpSpPr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790F4122-38FB-4DAF-973E-565C2089D225}"/>
                  </a:ext>
                </a:extLst>
              </p:cNvPr>
              <p:cNvSpPr/>
              <p:nvPr/>
            </p:nvSpPr>
            <p:spPr>
              <a:xfrm>
                <a:off x="475338" y="5072146"/>
                <a:ext cx="3225972" cy="39188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Gesprächsaufbau - Sachebene 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8ABDACB2-2572-4B0D-99BE-F7A8D626F20F}"/>
                  </a:ext>
                </a:extLst>
              </p:cNvPr>
              <p:cNvSpPr txBox="1"/>
              <p:nvPr/>
            </p:nvSpPr>
            <p:spPr>
              <a:xfrm>
                <a:off x="475337" y="5569993"/>
                <a:ext cx="4711870" cy="34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>
                    <a:solidFill>
                      <a:schemeClr val="accent1"/>
                    </a:solidFill>
                  </a:rPr>
                  <a:t>Informationsfragen (offen/ geschlossen)</a:t>
                </a:r>
              </a:p>
            </p:txBody>
          </p:sp>
        </p:grpSp>
        <p:sp>
          <p:nvSpPr>
            <p:cNvPr id="28" name="Freihandform: Form 27">
              <a:extLst>
                <a:ext uri="{FF2B5EF4-FFF2-40B4-BE49-F238E27FC236}">
                  <a16:creationId xmlns:a16="http://schemas.microsoft.com/office/drawing/2014/main" id="{427340C7-3841-4305-8555-1F0611417B1D}"/>
                </a:ext>
              </a:extLst>
            </p:cNvPr>
            <p:cNvSpPr/>
            <p:nvPr/>
          </p:nvSpPr>
          <p:spPr>
            <a:xfrm>
              <a:off x="555171" y="3086596"/>
              <a:ext cx="5155828" cy="398583"/>
            </a:xfrm>
            <a:custGeom>
              <a:avLst/>
              <a:gdLst>
                <a:gd name="connsiteX0" fmla="*/ 0 w 5155828"/>
                <a:gd name="connsiteY0" fmla="*/ 337457 h 398583"/>
                <a:gd name="connsiteX1" fmla="*/ 54429 w 5155828"/>
                <a:gd name="connsiteY1" fmla="*/ 359228 h 398583"/>
                <a:gd name="connsiteX2" fmla="*/ 925286 w 5155828"/>
                <a:gd name="connsiteY2" fmla="*/ 359228 h 398583"/>
                <a:gd name="connsiteX3" fmla="*/ 1458686 w 5155828"/>
                <a:gd name="connsiteY3" fmla="*/ 174171 h 398583"/>
                <a:gd name="connsiteX4" fmla="*/ 1763486 w 5155828"/>
                <a:gd name="connsiteY4" fmla="*/ 141514 h 398583"/>
                <a:gd name="connsiteX5" fmla="*/ 2351315 w 5155828"/>
                <a:gd name="connsiteY5" fmla="*/ 152400 h 398583"/>
                <a:gd name="connsiteX6" fmla="*/ 2427515 w 5155828"/>
                <a:gd name="connsiteY6" fmla="*/ 185057 h 398583"/>
                <a:gd name="connsiteX7" fmla="*/ 2525486 w 5155828"/>
                <a:gd name="connsiteY7" fmla="*/ 206828 h 398583"/>
                <a:gd name="connsiteX8" fmla="*/ 2634343 w 5155828"/>
                <a:gd name="connsiteY8" fmla="*/ 217714 h 398583"/>
                <a:gd name="connsiteX9" fmla="*/ 3156858 w 5155828"/>
                <a:gd name="connsiteY9" fmla="*/ 228600 h 398583"/>
                <a:gd name="connsiteX10" fmla="*/ 4103915 w 5155828"/>
                <a:gd name="connsiteY10" fmla="*/ 217714 h 398583"/>
                <a:gd name="connsiteX11" fmla="*/ 4212772 w 5155828"/>
                <a:gd name="connsiteY11" fmla="*/ 163285 h 398583"/>
                <a:gd name="connsiteX12" fmla="*/ 4310743 w 5155828"/>
                <a:gd name="connsiteY12" fmla="*/ 130628 h 398583"/>
                <a:gd name="connsiteX13" fmla="*/ 4397829 w 5155828"/>
                <a:gd name="connsiteY13" fmla="*/ 97971 h 398583"/>
                <a:gd name="connsiteX14" fmla="*/ 4539343 w 5155828"/>
                <a:gd name="connsiteY14" fmla="*/ 43542 h 398583"/>
                <a:gd name="connsiteX15" fmla="*/ 4593772 w 5155828"/>
                <a:gd name="connsiteY15" fmla="*/ 21771 h 398583"/>
                <a:gd name="connsiteX16" fmla="*/ 4702629 w 5155828"/>
                <a:gd name="connsiteY16" fmla="*/ 0 h 398583"/>
                <a:gd name="connsiteX17" fmla="*/ 5072743 w 5155828"/>
                <a:gd name="connsiteY17" fmla="*/ 21771 h 398583"/>
                <a:gd name="connsiteX18" fmla="*/ 5116286 w 5155828"/>
                <a:gd name="connsiteY18" fmla="*/ 43542 h 398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155828" h="398583">
                  <a:moveTo>
                    <a:pt x="0" y="337457"/>
                  </a:moveTo>
                  <a:cubicBezTo>
                    <a:pt x="18143" y="344714"/>
                    <a:pt x="35374" y="354897"/>
                    <a:pt x="54429" y="359228"/>
                  </a:cubicBezTo>
                  <a:cubicBezTo>
                    <a:pt x="389014" y="435269"/>
                    <a:pt x="454043" y="381668"/>
                    <a:pt x="925286" y="359228"/>
                  </a:cubicBezTo>
                  <a:cubicBezTo>
                    <a:pt x="951942" y="349535"/>
                    <a:pt x="1348956" y="198949"/>
                    <a:pt x="1458686" y="174171"/>
                  </a:cubicBezTo>
                  <a:cubicBezTo>
                    <a:pt x="1538316" y="156190"/>
                    <a:pt x="1679707" y="147959"/>
                    <a:pt x="1763486" y="141514"/>
                  </a:cubicBezTo>
                  <a:cubicBezTo>
                    <a:pt x="1959429" y="145143"/>
                    <a:pt x="2155758" y="139577"/>
                    <a:pt x="2351315" y="152400"/>
                  </a:cubicBezTo>
                  <a:cubicBezTo>
                    <a:pt x="2378890" y="154208"/>
                    <a:pt x="2401139" y="176814"/>
                    <a:pt x="2427515" y="185057"/>
                  </a:cubicBezTo>
                  <a:cubicBezTo>
                    <a:pt x="2459446" y="195035"/>
                    <a:pt x="2492442" y="201610"/>
                    <a:pt x="2525486" y="206828"/>
                  </a:cubicBezTo>
                  <a:cubicBezTo>
                    <a:pt x="2561506" y="212515"/>
                    <a:pt x="2597898" y="216457"/>
                    <a:pt x="2634343" y="217714"/>
                  </a:cubicBezTo>
                  <a:cubicBezTo>
                    <a:pt x="2808449" y="223718"/>
                    <a:pt x="2982686" y="224971"/>
                    <a:pt x="3156858" y="228600"/>
                  </a:cubicBezTo>
                  <a:cubicBezTo>
                    <a:pt x="3513415" y="256026"/>
                    <a:pt x="3550736" y="263812"/>
                    <a:pt x="4103915" y="217714"/>
                  </a:cubicBezTo>
                  <a:cubicBezTo>
                    <a:pt x="4144344" y="214345"/>
                    <a:pt x="4175383" y="179028"/>
                    <a:pt x="4212772" y="163285"/>
                  </a:cubicBezTo>
                  <a:cubicBezTo>
                    <a:pt x="4244498" y="149927"/>
                    <a:pt x="4278282" y="142085"/>
                    <a:pt x="4310743" y="130628"/>
                  </a:cubicBezTo>
                  <a:cubicBezTo>
                    <a:pt x="4339978" y="120310"/>
                    <a:pt x="4369044" y="109485"/>
                    <a:pt x="4397829" y="97971"/>
                  </a:cubicBezTo>
                  <a:cubicBezTo>
                    <a:pt x="4663403" y="-8258"/>
                    <a:pt x="4308064" y="127644"/>
                    <a:pt x="4539343" y="43542"/>
                  </a:cubicBezTo>
                  <a:cubicBezTo>
                    <a:pt x="4557707" y="36864"/>
                    <a:pt x="4574891" y="26806"/>
                    <a:pt x="4593772" y="21771"/>
                  </a:cubicBezTo>
                  <a:cubicBezTo>
                    <a:pt x="4629527" y="12237"/>
                    <a:pt x="4666343" y="7257"/>
                    <a:pt x="4702629" y="0"/>
                  </a:cubicBezTo>
                  <a:cubicBezTo>
                    <a:pt x="4826000" y="7257"/>
                    <a:pt x="4949914" y="8124"/>
                    <a:pt x="5072743" y="21771"/>
                  </a:cubicBezTo>
                  <a:cubicBezTo>
                    <a:pt x="5314869" y="48673"/>
                    <a:pt x="4932070" y="43542"/>
                    <a:pt x="5116286" y="43542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1" name="Textfeld 30">
            <a:extLst>
              <a:ext uri="{FF2B5EF4-FFF2-40B4-BE49-F238E27FC236}">
                <a16:creationId xmlns:a16="http://schemas.microsoft.com/office/drawing/2014/main" id="{77946841-F1B1-4933-915A-7C20858067B4}"/>
              </a:ext>
            </a:extLst>
          </p:cNvPr>
          <p:cNvSpPr txBox="1"/>
          <p:nvPr/>
        </p:nvSpPr>
        <p:spPr>
          <a:xfrm>
            <a:off x="411163" y="887059"/>
            <a:ext cx="9803769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800" b="1" dirty="0">
                <a:solidFill>
                  <a:schemeClr val="accent3"/>
                </a:solidFill>
              </a:rPr>
              <a:t>Prämisse: Das Gespräch soll am Laufen gehalten bzw. ins Laufen gebracht werden.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ACD3E2C-76BC-490E-AE51-AB747BD4D1C1}"/>
              </a:ext>
            </a:extLst>
          </p:cNvPr>
          <p:cNvSpPr txBox="1"/>
          <p:nvPr/>
        </p:nvSpPr>
        <p:spPr>
          <a:xfrm>
            <a:off x="506558" y="6312530"/>
            <a:ext cx="4634529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sz="1100" dirty="0">
              <a:solidFill>
                <a:schemeClr val="accent1"/>
              </a:solidFill>
            </a:endParaRPr>
          </a:p>
          <a:p>
            <a:r>
              <a:rPr lang="de-DE" sz="1100" dirty="0">
                <a:solidFill>
                  <a:schemeClr val="accent1"/>
                </a:solidFill>
              </a:rPr>
              <a:t>(vgl. </a:t>
            </a:r>
            <a:r>
              <a:rPr lang="de-DE" sz="1100" dirty="0" err="1">
                <a:solidFill>
                  <a:schemeClr val="accent1"/>
                </a:solidFill>
              </a:rPr>
              <a:t>Bindel</a:t>
            </a:r>
            <a:r>
              <a:rPr lang="de-DE" sz="1100" dirty="0">
                <a:solidFill>
                  <a:schemeClr val="accent1"/>
                </a:solidFill>
              </a:rPr>
              <a:t> 2024, </a:t>
            </a:r>
            <a:r>
              <a:rPr lang="de-DE" sz="1100" dirty="0" err="1">
                <a:solidFill>
                  <a:schemeClr val="accent1"/>
                </a:solidFill>
              </a:rPr>
              <a:t>Jaszus</a:t>
            </a:r>
            <a:r>
              <a:rPr lang="de-DE" sz="1100" dirty="0">
                <a:solidFill>
                  <a:schemeClr val="accent1"/>
                </a:solidFill>
              </a:rPr>
              <a:t> 2021, Kuster et al. 2019)</a:t>
            </a:r>
          </a:p>
        </p:txBody>
      </p:sp>
    </p:spTree>
    <p:extLst>
      <p:ext uri="{BB962C8B-B14F-4D97-AF65-F5344CB8AC3E}">
        <p14:creationId xmlns:p14="http://schemas.microsoft.com/office/powerpoint/2010/main" val="49006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2600B9-8D88-4A99-AD2F-5507A2664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2" y="487590"/>
            <a:ext cx="10860088" cy="684213"/>
          </a:xfrm>
        </p:spPr>
        <p:txBody>
          <a:bodyPr/>
          <a:lstStyle/>
          <a:p>
            <a:r>
              <a:rPr lang="de-DE" sz="2200" dirty="0"/>
              <a:t>Einige (mögliche) Impulse zum Ausprobieren für die Gesprächsdurchführung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AB172A0-D3EA-4870-BA1D-9E9BDBFE48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4711" y="1256506"/>
            <a:ext cx="10580688" cy="43449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b="0" dirty="0"/>
              <a:t>Formulieren Sie </a:t>
            </a:r>
            <a:r>
              <a:rPr lang="de-DE" sz="1800" dirty="0"/>
              <a:t>in der Vorbereitung </a:t>
            </a:r>
            <a:r>
              <a:rPr lang="de-DE" sz="1800" b="0" dirty="0"/>
              <a:t>auf das Gespräch </a:t>
            </a:r>
            <a:r>
              <a:rPr lang="de-DE" sz="1800" dirty="0"/>
              <a:t>3 konkrete Fragen</a:t>
            </a:r>
            <a:r>
              <a:rPr lang="de-DE" sz="1800" b="0" dirty="0"/>
              <a:t>, </a:t>
            </a:r>
            <a:r>
              <a:rPr lang="de-DE" sz="1800" dirty="0"/>
              <a:t>schreiben Sie diese auf </a:t>
            </a:r>
            <a:r>
              <a:rPr lang="de-DE" sz="1800" b="0" dirty="0"/>
              <a:t>und bringen Sie sie im </a:t>
            </a:r>
            <a:r>
              <a:rPr lang="de-DE" sz="1800" dirty="0"/>
              <a:t>Gesprächsverlauf an einer passenden Stelle </a:t>
            </a:r>
            <a:r>
              <a:rPr lang="de-DE" sz="1800" b="0" dirty="0"/>
              <a:t>ein.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b="0" dirty="0"/>
              <a:t>Überlegen Sie </a:t>
            </a:r>
            <a:r>
              <a:rPr lang="de-DE" sz="1800" dirty="0"/>
              <a:t>im Anschluss an das Gespräch</a:t>
            </a:r>
            <a:r>
              <a:rPr lang="de-DE" sz="1800" b="0" dirty="0"/>
              <a:t>, in dem Sie Ihre 3 Fragen eingebracht haben, noch einmal kurz:</a:t>
            </a:r>
          </a:p>
          <a:p>
            <a:pPr marL="59490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b="1" dirty="0"/>
              <a:t>Welche der drei vorab formulierten Fragen haben Ihr Gegenüber zum Sprechen gebracht?</a:t>
            </a:r>
          </a:p>
          <a:p>
            <a:pPr marL="59490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b="1" dirty="0"/>
              <a:t>Haben die Fragen dazu beigetragen, dass Sie Ihr Gesprächsziel erreichen konnten?</a:t>
            </a:r>
          </a:p>
          <a:p>
            <a:pPr marL="59490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1800" b="1" dirty="0"/>
              <a:t>Wie haben sich die Fragen für Sie im Gespräch „angefühlt“?</a:t>
            </a:r>
            <a:endParaRPr lang="de-DE" sz="1800" b="0" dirty="0"/>
          </a:p>
          <a:p>
            <a:endParaRPr lang="de-DE" sz="1800" b="0" dirty="0"/>
          </a:p>
        </p:txBody>
      </p:sp>
    </p:spTree>
    <p:extLst>
      <p:ext uri="{BB962C8B-B14F-4D97-AF65-F5344CB8AC3E}">
        <p14:creationId xmlns:p14="http://schemas.microsoft.com/office/powerpoint/2010/main" val="84726008"/>
      </p:ext>
    </p:extLst>
  </p:cSld>
  <p:clrMapOvr>
    <a:masterClrMapping/>
  </p:clrMapOvr>
</p:sld>
</file>

<file path=ppt/theme/theme1.xml><?xml version="1.0" encoding="utf-8"?>
<a:theme xmlns:a="http://schemas.openxmlformats.org/drawingml/2006/main" name="TUD_2018_16zu9">
  <a:themeElements>
    <a:clrScheme name="TUD_2021-08_grün">
      <a:dk1>
        <a:srgbClr val="000000"/>
      </a:dk1>
      <a:lt1>
        <a:sysClr val="window" lastClr="FFFFFF"/>
      </a:lt1>
      <a:dk2>
        <a:srgbClr val="727277"/>
      </a:dk2>
      <a:lt2>
        <a:srgbClr val="FFFFFF"/>
      </a:lt2>
      <a:accent1>
        <a:srgbClr val="00305D"/>
      </a:accent1>
      <a:accent2>
        <a:srgbClr val="0069B4"/>
      </a:accent2>
      <a:accent3>
        <a:srgbClr val="009FE3"/>
      </a:accent3>
      <a:accent4>
        <a:srgbClr val="008244"/>
      </a:accent4>
      <a:accent5>
        <a:srgbClr val="65B32E"/>
      </a:accent5>
      <a:accent6>
        <a:srgbClr val="94C356"/>
      </a:accent6>
      <a:hlink>
        <a:srgbClr val="0069B4"/>
      </a:hlink>
      <a:folHlink>
        <a:srgbClr val="009FE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2.06_TUD_PPT_16zu9_Vorlage.potx" id="{294745C1-E1BC-44C1-8C9D-B4CB23BDF171}" vid="{41010231-A741-4371-A565-9EF1890B6372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993</Words>
  <Application>Microsoft Office PowerPoint</Application>
  <PresentationFormat>Breitbild</PresentationFormat>
  <Paragraphs>111</Paragraphs>
  <Slides>10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6" baseType="lpstr">
      <vt:lpstr>Arial</vt:lpstr>
      <vt:lpstr>Open Sans</vt:lpstr>
      <vt:lpstr>Symbol</vt:lpstr>
      <vt:lpstr>Calibri</vt:lpstr>
      <vt:lpstr>Wingdings</vt:lpstr>
      <vt:lpstr>TUD_2018_16zu9</vt:lpstr>
      <vt:lpstr> „Dass ich eine Ebene finde, mit denen umzugehen,  gut umzugehen, professionell umzugehen.“ –  Als schwierig empfundene Kommunikationssituationen analysieren  und mögliche Lösungen erarbeiten    Beratungsstelle Pflegeausbildung Sachsen | Kristin Klinner</vt:lpstr>
      <vt:lpstr>Einstieg </vt:lpstr>
      <vt:lpstr>Für Eilige: Der Impuls in einigen Sätzen…</vt:lpstr>
      <vt:lpstr>Das theoretische „Grundgerüst“ dieses Impulses:  Phasen eines Gesprächs, mögliche Gesprächstechniken und Erfolgsfaktoren</vt:lpstr>
      <vt:lpstr>Einige (mögliche) Impulse zum Ausprobieren für Ihre Gesprächsvorbereitung</vt:lpstr>
      <vt:lpstr>Ein möglicher Impuls für Ihre eigene Gesprächsvorbereitung: Dialogberater</vt:lpstr>
      <vt:lpstr>PowerPoint-Präsentation</vt:lpstr>
      <vt:lpstr>Kurze Zusammenfassung oder: Welche Frage ermöglicht eine Annäherung an das Gesprächsziel?</vt:lpstr>
      <vt:lpstr>Einige (mögliche) Impulse zum Ausprobieren für die Gesprächsdurchführung</vt:lpstr>
      <vt:lpstr>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Präsentationsvorlagen</dc:title>
  <dc:subject>Präsentationsvorlage</dc:subject>
  <dc:creator>cd@tu-dresden.de</dc:creator>
  <cp:lastModifiedBy>Kristin Klinner</cp:lastModifiedBy>
  <cp:revision>1355</cp:revision>
  <dcterms:created xsi:type="dcterms:W3CDTF">2021-12-16T17:30:27Z</dcterms:created>
  <dcterms:modified xsi:type="dcterms:W3CDTF">2025-06-20T14:50:13Z</dcterms:modified>
</cp:coreProperties>
</file>