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58" r:id="rId5"/>
    <p:sldId id="259" r:id="rId6"/>
    <p:sldId id="260" r:id="rId7"/>
    <p:sldId id="270" r:id="rId8"/>
    <p:sldId id="261" r:id="rId9"/>
    <p:sldId id="263" r:id="rId10"/>
    <p:sldId id="276" r:id="rId11"/>
    <p:sldId id="265" r:id="rId12"/>
    <p:sldId id="264" r:id="rId13"/>
    <p:sldId id="275" r:id="rId14"/>
    <p:sldId id="266" r:id="rId15"/>
    <p:sldId id="267" r:id="rId16"/>
    <p:sldId id="268" r:id="rId17"/>
    <p:sldId id="272" r:id="rId18"/>
    <p:sldId id="273" r:id="rId19"/>
    <p:sldId id="269" r:id="rId20"/>
    <p:sldId id="271"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105" d="100"/>
          <a:sy n="105" d="100"/>
        </p:scale>
        <p:origin x="82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1A852B-08DF-40DC-A57F-293C73E78DF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13F2F59F-541A-4AF9-986D-E17966494286}">
      <dgm:prSet/>
      <dgm:spPr/>
      <dgm:t>
        <a:bodyPr/>
        <a:lstStyle/>
        <a:p>
          <a:r>
            <a:rPr lang="en-US" dirty="0">
              <a:latin typeface="Georgia" panose="02040502050405020303" pitchFamily="18" charset="0"/>
            </a:rPr>
            <a:t>Contact</a:t>
          </a:r>
        </a:p>
      </dgm:t>
    </dgm:pt>
    <dgm:pt modelId="{05831092-F8C4-4BCE-A5DA-070ED7A07262}" type="parTrans" cxnId="{962CB826-3783-472D-820D-F2623F57F1E4}">
      <dgm:prSet/>
      <dgm:spPr/>
      <dgm:t>
        <a:bodyPr/>
        <a:lstStyle/>
        <a:p>
          <a:endParaRPr lang="en-US"/>
        </a:p>
      </dgm:t>
    </dgm:pt>
    <dgm:pt modelId="{C5C013D4-852F-4A49-88AF-88A9B94513A4}" type="sibTrans" cxnId="{962CB826-3783-472D-820D-F2623F57F1E4}">
      <dgm:prSet/>
      <dgm:spPr/>
      <dgm:t>
        <a:bodyPr/>
        <a:lstStyle/>
        <a:p>
          <a:endParaRPr lang="en-US"/>
        </a:p>
      </dgm:t>
    </dgm:pt>
    <dgm:pt modelId="{14A7F727-5346-4A47-9A50-DDD514F44C0A}">
      <dgm:prSet/>
      <dgm:spPr/>
      <dgm:t>
        <a:bodyPr/>
        <a:lstStyle/>
        <a:p>
          <a:r>
            <a:rPr lang="en-US">
              <a:latin typeface="Georgia" panose="02040502050405020303" pitchFamily="18" charset="0"/>
            </a:rPr>
            <a:t>Grant overview</a:t>
          </a:r>
        </a:p>
      </dgm:t>
    </dgm:pt>
    <dgm:pt modelId="{362671B3-4483-4912-AADF-FF2CD65300BA}" type="parTrans" cxnId="{DCFE08C4-9C60-4305-BFAD-C5DA2AF6BA05}">
      <dgm:prSet/>
      <dgm:spPr/>
      <dgm:t>
        <a:bodyPr/>
        <a:lstStyle/>
        <a:p>
          <a:endParaRPr lang="en-US"/>
        </a:p>
      </dgm:t>
    </dgm:pt>
    <dgm:pt modelId="{609D77AD-597E-40D0-BB70-BA1D8C444D3B}" type="sibTrans" cxnId="{DCFE08C4-9C60-4305-BFAD-C5DA2AF6BA05}">
      <dgm:prSet/>
      <dgm:spPr/>
      <dgm:t>
        <a:bodyPr/>
        <a:lstStyle/>
        <a:p>
          <a:endParaRPr lang="en-US"/>
        </a:p>
      </dgm:t>
    </dgm:pt>
    <dgm:pt modelId="{EB242287-B590-4DCF-B51C-42DDD1E0F4B3}">
      <dgm:prSet/>
      <dgm:spPr/>
      <dgm:t>
        <a:bodyPr/>
        <a:lstStyle/>
        <a:p>
          <a:r>
            <a:rPr lang="en-US" dirty="0">
              <a:latin typeface="Georgia" panose="02040502050405020303" pitchFamily="18" charset="0"/>
            </a:rPr>
            <a:t>Basic application instructions</a:t>
          </a:r>
        </a:p>
      </dgm:t>
    </dgm:pt>
    <dgm:pt modelId="{926492EC-7B5C-42A9-99E9-B17A072C87B6}" type="parTrans" cxnId="{6EA555E3-CC33-4B1F-B168-8B76CC467038}">
      <dgm:prSet/>
      <dgm:spPr/>
      <dgm:t>
        <a:bodyPr/>
        <a:lstStyle/>
        <a:p>
          <a:endParaRPr lang="en-US"/>
        </a:p>
      </dgm:t>
    </dgm:pt>
    <dgm:pt modelId="{66A72D9E-5845-45F6-8E4B-95854CF99E33}" type="sibTrans" cxnId="{6EA555E3-CC33-4B1F-B168-8B76CC467038}">
      <dgm:prSet/>
      <dgm:spPr/>
      <dgm:t>
        <a:bodyPr/>
        <a:lstStyle/>
        <a:p>
          <a:endParaRPr lang="en-US"/>
        </a:p>
      </dgm:t>
    </dgm:pt>
    <dgm:pt modelId="{41E0A7CB-C9AD-41D6-8427-6BEE8B9D75A7}">
      <dgm:prSet/>
      <dgm:spPr/>
      <dgm:t>
        <a:bodyPr/>
        <a:lstStyle/>
        <a:p>
          <a:r>
            <a:rPr lang="en-US" dirty="0">
              <a:latin typeface="Georgia" panose="02040502050405020303" pitchFamily="18" charset="0"/>
            </a:rPr>
            <a:t>Timeline</a:t>
          </a:r>
        </a:p>
      </dgm:t>
    </dgm:pt>
    <dgm:pt modelId="{7DF33CD1-A0C0-446F-BC07-451BDCDA55DB}" type="parTrans" cxnId="{E19F8EA4-208A-429D-B7F0-9E20A1F6AB89}">
      <dgm:prSet/>
      <dgm:spPr/>
      <dgm:t>
        <a:bodyPr/>
        <a:lstStyle/>
        <a:p>
          <a:endParaRPr lang="en-US"/>
        </a:p>
      </dgm:t>
    </dgm:pt>
    <dgm:pt modelId="{366F3C88-11D6-451F-9AB5-30B70F88BBB1}" type="sibTrans" cxnId="{E19F8EA4-208A-429D-B7F0-9E20A1F6AB89}">
      <dgm:prSet/>
      <dgm:spPr/>
      <dgm:t>
        <a:bodyPr/>
        <a:lstStyle/>
        <a:p>
          <a:endParaRPr lang="en-US"/>
        </a:p>
      </dgm:t>
    </dgm:pt>
    <dgm:pt modelId="{6D66C8BD-35E2-4D21-ADDD-F664594119C5}">
      <dgm:prSet/>
      <dgm:spPr/>
      <dgm:t>
        <a:bodyPr/>
        <a:lstStyle/>
        <a:p>
          <a:r>
            <a:rPr lang="en-US" dirty="0">
              <a:latin typeface="Georgia" panose="02040502050405020303" pitchFamily="18" charset="0"/>
            </a:rPr>
            <a:t>Scoring</a:t>
          </a:r>
          <a:r>
            <a:rPr lang="en-US" dirty="0"/>
            <a:t>	</a:t>
          </a:r>
        </a:p>
      </dgm:t>
    </dgm:pt>
    <dgm:pt modelId="{1BCAB011-1A46-47B8-B7E7-A54D8BAE4A4D}" type="parTrans" cxnId="{DC0A1491-5518-499C-B882-B042DBDC6A4E}">
      <dgm:prSet/>
      <dgm:spPr/>
      <dgm:t>
        <a:bodyPr/>
        <a:lstStyle/>
        <a:p>
          <a:endParaRPr lang="en-US"/>
        </a:p>
      </dgm:t>
    </dgm:pt>
    <dgm:pt modelId="{26B6F82B-2DB6-4787-ACA0-7C8E0C770950}" type="sibTrans" cxnId="{DC0A1491-5518-499C-B882-B042DBDC6A4E}">
      <dgm:prSet/>
      <dgm:spPr/>
      <dgm:t>
        <a:bodyPr/>
        <a:lstStyle/>
        <a:p>
          <a:endParaRPr lang="en-US"/>
        </a:p>
      </dgm:t>
    </dgm:pt>
    <dgm:pt modelId="{384F0140-741E-4491-951B-B8FFC2D1F3C6}">
      <dgm:prSet/>
      <dgm:spPr/>
      <dgm:t>
        <a:bodyPr/>
        <a:lstStyle/>
        <a:p>
          <a:r>
            <a:rPr lang="en-US" dirty="0">
              <a:latin typeface="Georgia" panose="02040502050405020303" pitchFamily="18" charset="0"/>
            </a:rPr>
            <a:t>Required Documentation</a:t>
          </a:r>
        </a:p>
      </dgm:t>
    </dgm:pt>
    <dgm:pt modelId="{F1A4907A-943B-4853-953A-0519523A9787}" type="parTrans" cxnId="{0D72182D-606F-491F-895E-404D104A70C9}">
      <dgm:prSet/>
      <dgm:spPr/>
      <dgm:t>
        <a:bodyPr/>
        <a:lstStyle/>
        <a:p>
          <a:endParaRPr lang="en-US"/>
        </a:p>
      </dgm:t>
    </dgm:pt>
    <dgm:pt modelId="{58FD530D-8ECB-4EE8-89F8-0125A46B423A}" type="sibTrans" cxnId="{0D72182D-606F-491F-895E-404D104A70C9}">
      <dgm:prSet/>
      <dgm:spPr/>
      <dgm:t>
        <a:bodyPr/>
        <a:lstStyle/>
        <a:p>
          <a:endParaRPr lang="en-US"/>
        </a:p>
      </dgm:t>
    </dgm:pt>
    <dgm:pt modelId="{6F2D0078-DEB6-4695-A149-7C1494DAA1FF}">
      <dgm:prSet/>
      <dgm:spPr/>
      <dgm:t>
        <a:bodyPr/>
        <a:lstStyle/>
        <a:p>
          <a:r>
            <a:rPr lang="en-US" dirty="0">
              <a:latin typeface="Georgia" panose="02040502050405020303" pitchFamily="18" charset="0"/>
            </a:rPr>
            <a:t>Programmatic Reporting</a:t>
          </a:r>
        </a:p>
      </dgm:t>
    </dgm:pt>
    <dgm:pt modelId="{3F98B395-93AA-410D-B1CD-AF4D3E5886E5}" type="parTrans" cxnId="{D4E80141-F3EF-4774-9714-45E220DA07FD}">
      <dgm:prSet/>
      <dgm:spPr/>
      <dgm:t>
        <a:bodyPr/>
        <a:lstStyle/>
        <a:p>
          <a:endParaRPr lang="en-US"/>
        </a:p>
      </dgm:t>
    </dgm:pt>
    <dgm:pt modelId="{7011990B-B6DC-46F3-8515-ACC54A0A2CBF}" type="sibTrans" cxnId="{D4E80141-F3EF-4774-9714-45E220DA07FD}">
      <dgm:prSet/>
      <dgm:spPr/>
      <dgm:t>
        <a:bodyPr/>
        <a:lstStyle/>
        <a:p>
          <a:endParaRPr lang="en-US"/>
        </a:p>
      </dgm:t>
    </dgm:pt>
    <dgm:pt modelId="{F4205F05-F924-4B75-BE09-8EC2B3FE59D9}">
      <dgm:prSet/>
      <dgm:spPr/>
      <dgm:t>
        <a:bodyPr/>
        <a:lstStyle/>
        <a:p>
          <a:r>
            <a:rPr lang="en-US" dirty="0">
              <a:latin typeface="Georgia" panose="02040502050405020303" pitchFamily="18" charset="0"/>
            </a:rPr>
            <a:t>Q &amp; A</a:t>
          </a:r>
        </a:p>
      </dgm:t>
    </dgm:pt>
    <dgm:pt modelId="{00149BC9-DDB7-4DBE-912C-9B033954125F}" type="parTrans" cxnId="{EF8AE625-CDFF-44D9-922A-C941285AA38D}">
      <dgm:prSet/>
      <dgm:spPr/>
      <dgm:t>
        <a:bodyPr/>
        <a:lstStyle/>
        <a:p>
          <a:endParaRPr lang="en-US"/>
        </a:p>
      </dgm:t>
    </dgm:pt>
    <dgm:pt modelId="{4F2C8FF6-0A2D-44D1-8D61-CF8F5C59A43E}" type="sibTrans" cxnId="{EF8AE625-CDFF-44D9-922A-C941285AA38D}">
      <dgm:prSet/>
      <dgm:spPr/>
      <dgm:t>
        <a:bodyPr/>
        <a:lstStyle/>
        <a:p>
          <a:endParaRPr lang="en-US"/>
        </a:p>
      </dgm:t>
    </dgm:pt>
    <dgm:pt modelId="{60A5E6C5-8367-4E58-A79E-AADF942FF7DA}" type="pres">
      <dgm:prSet presAssocID="{FA1A852B-08DF-40DC-A57F-293C73E78DF0}" presName="linear" presStyleCnt="0">
        <dgm:presLayoutVars>
          <dgm:animLvl val="lvl"/>
          <dgm:resizeHandles val="exact"/>
        </dgm:presLayoutVars>
      </dgm:prSet>
      <dgm:spPr/>
    </dgm:pt>
    <dgm:pt modelId="{0345DD0F-C06A-43F4-99C4-5EB0C811F294}" type="pres">
      <dgm:prSet presAssocID="{13F2F59F-541A-4AF9-986D-E17966494286}" presName="parentText" presStyleLbl="node1" presStyleIdx="0" presStyleCnt="8" custLinFactNeighborY="41868">
        <dgm:presLayoutVars>
          <dgm:chMax val="0"/>
          <dgm:bulletEnabled val="1"/>
        </dgm:presLayoutVars>
      </dgm:prSet>
      <dgm:spPr/>
    </dgm:pt>
    <dgm:pt modelId="{BF4703A8-0C1E-42BD-BD30-BB6083C8A2E2}" type="pres">
      <dgm:prSet presAssocID="{C5C013D4-852F-4A49-88AF-88A9B94513A4}" presName="spacer" presStyleCnt="0"/>
      <dgm:spPr/>
    </dgm:pt>
    <dgm:pt modelId="{DFAEF246-A4F0-41C2-BC79-D11A10FB7090}" type="pres">
      <dgm:prSet presAssocID="{14A7F727-5346-4A47-9A50-DDD514F44C0A}" presName="parentText" presStyleLbl="node1" presStyleIdx="1" presStyleCnt="8" custLinFactNeighborX="-137" custLinFactNeighborY="-40968">
        <dgm:presLayoutVars>
          <dgm:chMax val="0"/>
          <dgm:bulletEnabled val="1"/>
        </dgm:presLayoutVars>
      </dgm:prSet>
      <dgm:spPr/>
    </dgm:pt>
    <dgm:pt modelId="{8F3360EA-F894-4E68-B77E-2919EE354ACE}" type="pres">
      <dgm:prSet presAssocID="{609D77AD-597E-40D0-BB70-BA1D8C444D3B}" presName="spacer" presStyleCnt="0"/>
      <dgm:spPr/>
    </dgm:pt>
    <dgm:pt modelId="{E0D71E9D-3F13-408A-A38B-11FEEEB539E5}" type="pres">
      <dgm:prSet presAssocID="{EB242287-B590-4DCF-B51C-42DDD1E0F4B3}" presName="parentText" presStyleLbl="node1" presStyleIdx="2" presStyleCnt="8" custLinFactNeighborX="-499">
        <dgm:presLayoutVars>
          <dgm:chMax val="0"/>
          <dgm:bulletEnabled val="1"/>
        </dgm:presLayoutVars>
      </dgm:prSet>
      <dgm:spPr/>
    </dgm:pt>
    <dgm:pt modelId="{E34CEFC1-9F0E-4C1A-9571-25DEE346E91F}" type="pres">
      <dgm:prSet presAssocID="{66A72D9E-5845-45F6-8E4B-95854CF99E33}" presName="spacer" presStyleCnt="0"/>
      <dgm:spPr/>
    </dgm:pt>
    <dgm:pt modelId="{0C783138-F3B1-44F1-B6E7-AFC5566CFB41}" type="pres">
      <dgm:prSet presAssocID="{41E0A7CB-C9AD-41D6-8427-6BEE8B9D75A7}" presName="parentText" presStyleLbl="node1" presStyleIdx="3" presStyleCnt="8">
        <dgm:presLayoutVars>
          <dgm:chMax val="0"/>
          <dgm:bulletEnabled val="1"/>
        </dgm:presLayoutVars>
      </dgm:prSet>
      <dgm:spPr/>
    </dgm:pt>
    <dgm:pt modelId="{4193EA66-BAA9-4E8E-B22D-0E5EE6416E47}" type="pres">
      <dgm:prSet presAssocID="{366F3C88-11D6-451F-9AB5-30B70F88BBB1}" presName="spacer" presStyleCnt="0"/>
      <dgm:spPr/>
    </dgm:pt>
    <dgm:pt modelId="{B4A8DE2D-7BC9-4381-B7B4-042B826481C2}" type="pres">
      <dgm:prSet presAssocID="{6D66C8BD-35E2-4D21-ADDD-F664594119C5}" presName="parentText" presStyleLbl="node1" presStyleIdx="4" presStyleCnt="8">
        <dgm:presLayoutVars>
          <dgm:chMax val="0"/>
          <dgm:bulletEnabled val="1"/>
        </dgm:presLayoutVars>
      </dgm:prSet>
      <dgm:spPr/>
    </dgm:pt>
    <dgm:pt modelId="{06F2EDBC-CACA-4853-AD9E-0B607ACC117A}" type="pres">
      <dgm:prSet presAssocID="{26B6F82B-2DB6-4787-ACA0-7C8E0C770950}" presName="spacer" presStyleCnt="0"/>
      <dgm:spPr/>
    </dgm:pt>
    <dgm:pt modelId="{D247B333-F98C-4320-9DB9-126EA676125D}" type="pres">
      <dgm:prSet presAssocID="{384F0140-741E-4491-951B-B8FFC2D1F3C6}" presName="parentText" presStyleLbl="node1" presStyleIdx="5" presStyleCnt="8">
        <dgm:presLayoutVars>
          <dgm:chMax val="0"/>
          <dgm:bulletEnabled val="1"/>
        </dgm:presLayoutVars>
      </dgm:prSet>
      <dgm:spPr/>
    </dgm:pt>
    <dgm:pt modelId="{E560DE05-77FE-44BF-8ABA-856D7499AEFE}" type="pres">
      <dgm:prSet presAssocID="{58FD530D-8ECB-4EE8-89F8-0125A46B423A}" presName="spacer" presStyleCnt="0"/>
      <dgm:spPr/>
    </dgm:pt>
    <dgm:pt modelId="{879494F8-24D6-4A9E-BC5D-F35C628B5A59}" type="pres">
      <dgm:prSet presAssocID="{6F2D0078-DEB6-4695-A149-7C1494DAA1FF}" presName="parentText" presStyleLbl="node1" presStyleIdx="6" presStyleCnt="8">
        <dgm:presLayoutVars>
          <dgm:chMax val="0"/>
          <dgm:bulletEnabled val="1"/>
        </dgm:presLayoutVars>
      </dgm:prSet>
      <dgm:spPr/>
    </dgm:pt>
    <dgm:pt modelId="{C8A0A300-940D-4F16-9DFA-39CB0C10E581}" type="pres">
      <dgm:prSet presAssocID="{7011990B-B6DC-46F3-8515-ACC54A0A2CBF}" presName="spacer" presStyleCnt="0"/>
      <dgm:spPr/>
    </dgm:pt>
    <dgm:pt modelId="{2CFA679A-19C2-4461-9F37-C8F4ACC18495}" type="pres">
      <dgm:prSet presAssocID="{F4205F05-F924-4B75-BE09-8EC2B3FE59D9}" presName="parentText" presStyleLbl="node1" presStyleIdx="7" presStyleCnt="8" custLinFactNeighborX="-137" custLinFactNeighborY="32443">
        <dgm:presLayoutVars>
          <dgm:chMax val="0"/>
          <dgm:bulletEnabled val="1"/>
        </dgm:presLayoutVars>
      </dgm:prSet>
      <dgm:spPr/>
    </dgm:pt>
  </dgm:ptLst>
  <dgm:cxnLst>
    <dgm:cxn modelId="{BF3E3C19-362B-4F07-BB9D-8B31624E57AC}" type="presOf" srcId="{13F2F59F-541A-4AF9-986D-E17966494286}" destId="{0345DD0F-C06A-43F4-99C4-5EB0C811F294}" srcOrd="0" destOrd="0" presId="urn:microsoft.com/office/officeart/2005/8/layout/vList2"/>
    <dgm:cxn modelId="{EF8AE625-CDFF-44D9-922A-C941285AA38D}" srcId="{FA1A852B-08DF-40DC-A57F-293C73E78DF0}" destId="{F4205F05-F924-4B75-BE09-8EC2B3FE59D9}" srcOrd="7" destOrd="0" parTransId="{00149BC9-DDB7-4DBE-912C-9B033954125F}" sibTransId="{4F2C8FF6-0A2D-44D1-8D61-CF8F5C59A43E}"/>
    <dgm:cxn modelId="{962CB826-3783-472D-820D-F2623F57F1E4}" srcId="{FA1A852B-08DF-40DC-A57F-293C73E78DF0}" destId="{13F2F59F-541A-4AF9-986D-E17966494286}" srcOrd="0" destOrd="0" parTransId="{05831092-F8C4-4BCE-A5DA-070ED7A07262}" sibTransId="{C5C013D4-852F-4A49-88AF-88A9B94513A4}"/>
    <dgm:cxn modelId="{B2B3602A-79CF-46C9-B16B-63163ECDEF58}" type="presOf" srcId="{EB242287-B590-4DCF-B51C-42DDD1E0F4B3}" destId="{E0D71E9D-3F13-408A-A38B-11FEEEB539E5}" srcOrd="0" destOrd="0" presId="urn:microsoft.com/office/officeart/2005/8/layout/vList2"/>
    <dgm:cxn modelId="{0D72182D-606F-491F-895E-404D104A70C9}" srcId="{FA1A852B-08DF-40DC-A57F-293C73E78DF0}" destId="{384F0140-741E-4491-951B-B8FFC2D1F3C6}" srcOrd="5" destOrd="0" parTransId="{F1A4907A-943B-4853-953A-0519523A9787}" sibTransId="{58FD530D-8ECB-4EE8-89F8-0125A46B423A}"/>
    <dgm:cxn modelId="{D4E80141-F3EF-4774-9714-45E220DA07FD}" srcId="{FA1A852B-08DF-40DC-A57F-293C73E78DF0}" destId="{6F2D0078-DEB6-4695-A149-7C1494DAA1FF}" srcOrd="6" destOrd="0" parTransId="{3F98B395-93AA-410D-B1CD-AF4D3E5886E5}" sibTransId="{7011990B-B6DC-46F3-8515-ACC54A0A2CBF}"/>
    <dgm:cxn modelId="{92EBDD63-65B1-4447-A21E-DE092DB05578}" type="presOf" srcId="{F4205F05-F924-4B75-BE09-8EC2B3FE59D9}" destId="{2CFA679A-19C2-4461-9F37-C8F4ACC18495}" srcOrd="0" destOrd="0" presId="urn:microsoft.com/office/officeart/2005/8/layout/vList2"/>
    <dgm:cxn modelId="{54C65B8E-3081-42DA-8C45-575F06A13AF7}" type="presOf" srcId="{41E0A7CB-C9AD-41D6-8427-6BEE8B9D75A7}" destId="{0C783138-F3B1-44F1-B6E7-AFC5566CFB41}" srcOrd="0" destOrd="0" presId="urn:microsoft.com/office/officeart/2005/8/layout/vList2"/>
    <dgm:cxn modelId="{DC0A1491-5518-499C-B882-B042DBDC6A4E}" srcId="{FA1A852B-08DF-40DC-A57F-293C73E78DF0}" destId="{6D66C8BD-35E2-4D21-ADDD-F664594119C5}" srcOrd="4" destOrd="0" parTransId="{1BCAB011-1A46-47B8-B7E7-A54D8BAE4A4D}" sibTransId="{26B6F82B-2DB6-4787-ACA0-7C8E0C770950}"/>
    <dgm:cxn modelId="{E19F8EA4-208A-429D-B7F0-9E20A1F6AB89}" srcId="{FA1A852B-08DF-40DC-A57F-293C73E78DF0}" destId="{41E0A7CB-C9AD-41D6-8427-6BEE8B9D75A7}" srcOrd="3" destOrd="0" parTransId="{7DF33CD1-A0C0-446F-BC07-451BDCDA55DB}" sibTransId="{366F3C88-11D6-451F-9AB5-30B70F88BBB1}"/>
    <dgm:cxn modelId="{DCFE08C4-9C60-4305-BFAD-C5DA2AF6BA05}" srcId="{FA1A852B-08DF-40DC-A57F-293C73E78DF0}" destId="{14A7F727-5346-4A47-9A50-DDD514F44C0A}" srcOrd="1" destOrd="0" parTransId="{362671B3-4483-4912-AADF-FF2CD65300BA}" sibTransId="{609D77AD-597E-40D0-BB70-BA1D8C444D3B}"/>
    <dgm:cxn modelId="{B74AACC8-382D-425D-96EC-36AD94202D77}" type="presOf" srcId="{FA1A852B-08DF-40DC-A57F-293C73E78DF0}" destId="{60A5E6C5-8367-4E58-A79E-AADF942FF7DA}" srcOrd="0" destOrd="0" presId="urn:microsoft.com/office/officeart/2005/8/layout/vList2"/>
    <dgm:cxn modelId="{ED1434CB-CBF2-4D87-8992-EA48C34433C8}" type="presOf" srcId="{384F0140-741E-4491-951B-B8FFC2D1F3C6}" destId="{D247B333-F98C-4320-9DB9-126EA676125D}" srcOrd="0" destOrd="0" presId="urn:microsoft.com/office/officeart/2005/8/layout/vList2"/>
    <dgm:cxn modelId="{BDEAEEDB-FA75-4A9D-947C-CFA41ABCC8DC}" type="presOf" srcId="{14A7F727-5346-4A47-9A50-DDD514F44C0A}" destId="{DFAEF246-A4F0-41C2-BC79-D11A10FB7090}" srcOrd="0" destOrd="0" presId="urn:microsoft.com/office/officeart/2005/8/layout/vList2"/>
    <dgm:cxn modelId="{6EA555E3-CC33-4B1F-B168-8B76CC467038}" srcId="{FA1A852B-08DF-40DC-A57F-293C73E78DF0}" destId="{EB242287-B590-4DCF-B51C-42DDD1E0F4B3}" srcOrd="2" destOrd="0" parTransId="{926492EC-7B5C-42A9-99E9-B17A072C87B6}" sibTransId="{66A72D9E-5845-45F6-8E4B-95854CF99E33}"/>
    <dgm:cxn modelId="{0A7777EA-40CE-40F6-B9BF-CEF324C8F5F6}" type="presOf" srcId="{6F2D0078-DEB6-4695-A149-7C1494DAA1FF}" destId="{879494F8-24D6-4A9E-BC5D-F35C628B5A59}" srcOrd="0" destOrd="0" presId="urn:microsoft.com/office/officeart/2005/8/layout/vList2"/>
    <dgm:cxn modelId="{287680EB-2DA7-4456-800C-53ECBA82118D}" type="presOf" srcId="{6D66C8BD-35E2-4D21-ADDD-F664594119C5}" destId="{B4A8DE2D-7BC9-4381-B7B4-042B826481C2}" srcOrd="0" destOrd="0" presId="urn:microsoft.com/office/officeart/2005/8/layout/vList2"/>
    <dgm:cxn modelId="{BD217876-D484-4411-A320-6A35C0ADFA3C}" type="presParOf" srcId="{60A5E6C5-8367-4E58-A79E-AADF942FF7DA}" destId="{0345DD0F-C06A-43F4-99C4-5EB0C811F294}" srcOrd="0" destOrd="0" presId="urn:microsoft.com/office/officeart/2005/8/layout/vList2"/>
    <dgm:cxn modelId="{7746F34E-60F6-4978-BC15-EAF6EF7B4099}" type="presParOf" srcId="{60A5E6C5-8367-4E58-A79E-AADF942FF7DA}" destId="{BF4703A8-0C1E-42BD-BD30-BB6083C8A2E2}" srcOrd="1" destOrd="0" presId="urn:microsoft.com/office/officeart/2005/8/layout/vList2"/>
    <dgm:cxn modelId="{668E9540-45EB-4782-9085-75A9DA068A26}" type="presParOf" srcId="{60A5E6C5-8367-4E58-A79E-AADF942FF7DA}" destId="{DFAEF246-A4F0-41C2-BC79-D11A10FB7090}" srcOrd="2" destOrd="0" presId="urn:microsoft.com/office/officeart/2005/8/layout/vList2"/>
    <dgm:cxn modelId="{2E5C2080-9D23-470C-9EDE-09ED07FA03EE}" type="presParOf" srcId="{60A5E6C5-8367-4E58-A79E-AADF942FF7DA}" destId="{8F3360EA-F894-4E68-B77E-2919EE354ACE}" srcOrd="3" destOrd="0" presId="urn:microsoft.com/office/officeart/2005/8/layout/vList2"/>
    <dgm:cxn modelId="{EAAA1371-3A14-4F81-AC27-6938EA509779}" type="presParOf" srcId="{60A5E6C5-8367-4E58-A79E-AADF942FF7DA}" destId="{E0D71E9D-3F13-408A-A38B-11FEEEB539E5}" srcOrd="4" destOrd="0" presId="urn:microsoft.com/office/officeart/2005/8/layout/vList2"/>
    <dgm:cxn modelId="{57A54099-19EF-43E5-945B-2E2141127182}" type="presParOf" srcId="{60A5E6C5-8367-4E58-A79E-AADF942FF7DA}" destId="{E34CEFC1-9F0E-4C1A-9571-25DEE346E91F}" srcOrd="5" destOrd="0" presId="urn:microsoft.com/office/officeart/2005/8/layout/vList2"/>
    <dgm:cxn modelId="{644C2A21-123E-4D19-8A41-061B5BE4BDBD}" type="presParOf" srcId="{60A5E6C5-8367-4E58-A79E-AADF942FF7DA}" destId="{0C783138-F3B1-44F1-B6E7-AFC5566CFB41}" srcOrd="6" destOrd="0" presId="urn:microsoft.com/office/officeart/2005/8/layout/vList2"/>
    <dgm:cxn modelId="{E4D871A0-8D8E-4F2D-8FAC-BCDC9301BE3F}" type="presParOf" srcId="{60A5E6C5-8367-4E58-A79E-AADF942FF7DA}" destId="{4193EA66-BAA9-4E8E-B22D-0E5EE6416E47}" srcOrd="7" destOrd="0" presId="urn:microsoft.com/office/officeart/2005/8/layout/vList2"/>
    <dgm:cxn modelId="{B9497F60-06F4-4C40-A16C-0A08367A5385}" type="presParOf" srcId="{60A5E6C5-8367-4E58-A79E-AADF942FF7DA}" destId="{B4A8DE2D-7BC9-4381-B7B4-042B826481C2}" srcOrd="8" destOrd="0" presId="urn:microsoft.com/office/officeart/2005/8/layout/vList2"/>
    <dgm:cxn modelId="{F89FE434-E784-4BDD-A2FB-4D4F721CB773}" type="presParOf" srcId="{60A5E6C5-8367-4E58-A79E-AADF942FF7DA}" destId="{06F2EDBC-CACA-4853-AD9E-0B607ACC117A}" srcOrd="9" destOrd="0" presId="urn:microsoft.com/office/officeart/2005/8/layout/vList2"/>
    <dgm:cxn modelId="{71A35255-C96F-469C-AD06-C270673557BF}" type="presParOf" srcId="{60A5E6C5-8367-4E58-A79E-AADF942FF7DA}" destId="{D247B333-F98C-4320-9DB9-126EA676125D}" srcOrd="10" destOrd="0" presId="urn:microsoft.com/office/officeart/2005/8/layout/vList2"/>
    <dgm:cxn modelId="{5E6A3BE5-8636-46AF-90D2-E5735492EE2C}" type="presParOf" srcId="{60A5E6C5-8367-4E58-A79E-AADF942FF7DA}" destId="{E560DE05-77FE-44BF-8ABA-856D7499AEFE}" srcOrd="11" destOrd="0" presId="urn:microsoft.com/office/officeart/2005/8/layout/vList2"/>
    <dgm:cxn modelId="{8E4C1F65-A857-4F48-B26B-9392236CA4F8}" type="presParOf" srcId="{60A5E6C5-8367-4E58-A79E-AADF942FF7DA}" destId="{879494F8-24D6-4A9E-BC5D-F35C628B5A59}" srcOrd="12" destOrd="0" presId="urn:microsoft.com/office/officeart/2005/8/layout/vList2"/>
    <dgm:cxn modelId="{5FD2E6C8-AAE7-4948-ACB4-FE238351515E}" type="presParOf" srcId="{60A5E6C5-8367-4E58-A79E-AADF942FF7DA}" destId="{C8A0A300-940D-4F16-9DFA-39CB0C10E581}" srcOrd="13" destOrd="0" presId="urn:microsoft.com/office/officeart/2005/8/layout/vList2"/>
    <dgm:cxn modelId="{E7E27913-F91C-4489-AF0A-4663BE692D7B}" type="presParOf" srcId="{60A5E6C5-8367-4E58-A79E-AADF942FF7DA}" destId="{2CFA679A-19C2-4461-9F37-C8F4ACC18495}"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BDB88A-FE7F-47F4-9C0D-B7241D0F0C84}" type="doc">
      <dgm:prSet loTypeId="urn:microsoft.com/office/officeart/2005/8/layout/vProcess5" loCatId="process" qsTypeId="urn:microsoft.com/office/officeart/2005/8/quickstyle/simple3" qsCatId="simple" csTypeId="urn:microsoft.com/office/officeart/2005/8/colors/accent1_4" csCatId="accent1" phldr="1"/>
      <dgm:spPr/>
      <dgm:t>
        <a:bodyPr/>
        <a:lstStyle/>
        <a:p>
          <a:endParaRPr lang="en-US"/>
        </a:p>
      </dgm:t>
    </dgm:pt>
    <dgm:pt modelId="{0F57E6E5-520F-4110-9747-B19CE170EB39}">
      <dgm:prSet/>
      <dgm:spPr/>
      <dgm:t>
        <a:bodyPr/>
        <a:lstStyle/>
        <a:p>
          <a:r>
            <a:rPr lang="en-US" dirty="0">
              <a:latin typeface="Georgia" panose="02040502050405020303" pitchFamily="18" charset="0"/>
            </a:rPr>
            <a:t>The grant period is October 1, 2026 - September 30, 2027</a:t>
          </a:r>
        </a:p>
      </dgm:t>
    </dgm:pt>
    <dgm:pt modelId="{5E9924AB-5345-423A-976C-40675BD2C623}" type="parTrans" cxnId="{259A09A3-A1BB-440B-8827-E5EA597ABE3B}">
      <dgm:prSet/>
      <dgm:spPr/>
      <dgm:t>
        <a:bodyPr/>
        <a:lstStyle/>
        <a:p>
          <a:endParaRPr lang="en-US"/>
        </a:p>
      </dgm:t>
    </dgm:pt>
    <dgm:pt modelId="{6006DE0A-B443-48D3-AD87-C13990EC9E00}" type="sibTrans" cxnId="{259A09A3-A1BB-440B-8827-E5EA597ABE3B}">
      <dgm:prSet/>
      <dgm:spPr/>
      <dgm:t>
        <a:bodyPr/>
        <a:lstStyle/>
        <a:p>
          <a:endParaRPr lang="en-US"/>
        </a:p>
      </dgm:t>
    </dgm:pt>
    <dgm:pt modelId="{88F95C46-B6D7-41F7-9B92-2108B4EDCF18}">
      <dgm:prSet/>
      <dgm:spPr/>
      <dgm:t>
        <a:bodyPr/>
        <a:lstStyle/>
        <a:p>
          <a:r>
            <a:rPr lang="en-US" dirty="0">
              <a:latin typeface="Georgia" panose="02040502050405020303" pitchFamily="18" charset="0"/>
            </a:rPr>
            <a:t>There is no minimum or maximum award amount</a:t>
          </a:r>
        </a:p>
      </dgm:t>
    </dgm:pt>
    <dgm:pt modelId="{CF5E301A-2F53-48A3-9B13-17C432CCC6D9}" type="parTrans" cxnId="{B07E7FD4-CCC6-4485-97B2-EA03CF88F801}">
      <dgm:prSet/>
      <dgm:spPr/>
      <dgm:t>
        <a:bodyPr/>
        <a:lstStyle/>
        <a:p>
          <a:endParaRPr lang="en-US"/>
        </a:p>
      </dgm:t>
    </dgm:pt>
    <dgm:pt modelId="{EF6BABE9-1E9E-4930-945A-14F36F261202}" type="sibTrans" cxnId="{B07E7FD4-CCC6-4485-97B2-EA03CF88F801}">
      <dgm:prSet/>
      <dgm:spPr/>
      <dgm:t>
        <a:bodyPr/>
        <a:lstStyle/>
        <a:p>
          <a:endParaRPr lang="en-US"/>
        </a:p>
      </dgm:t>
    </dgm:pt>
    <dgm:pt modelId="{8B521CC1-7C5F-4B5C-AC20-93644AA9769B}">
      <dgm:prSet/>
      <dgm:spPr/>
      <dgm:t>
        <a:bodyPr/>
        <a:lstStyle/>
        <a:p>
          <a:r>
            <a:rPr lang="en-US" dirty="0">
              <a:latin typeface="Georgia" panose="02040502050405020303" pitchFamily="18" charset="0"/>
            </a:rPr>
            <a:t>About $1 million in funding will be awarded </a:t>
          </a:r>
        </a:p>
      </dgm:t>
    </dgm:pt>
    <dgm:pt modelId="{78D13FA0-239D-4FD5-B9CE-A4127AFF2C3D}" type="parTrans" cxnId="{CD9CAA70-F7CA-4280-AC5D-04005DFD3208}">
      <dgm:prSet/>
      <dgm:spPr/>
      <dgm:t>
        <a:bodyPr/>
        <a:lstStyle/>
        <a:p>
          <a:endParaRPr lang="en-US"/>
        </a:p>
      </dgm:t>
    </dgm:pt>
    <dgm:pt modelId="{4208E3A1-0D31-4B9E-93EE-B44384952939}" type="sibTrans" cxnId="{CD9CAA70-F7CA-4280-AC5D-04005DFD3208}">
      <dgm:prSet/>
      <dgm:spPr/>
      <dgm:t>
        <a:bodyPr/>
        <a:lstStyle/>
        <a:p>
          <a:endParaRPr lang="en-US"/>
        </a:p>
      </dgm:t>
    </dgm:pt>
    <dgm:pt modelId="{6FA0396F-E38F-48BE-A406-79DA43DCBD68}" type="pres">
      <dgm:prSet presAssocID="{DDBDB88A-FE7F-47F4-9C0D-B7241D0F0C84}" presName="outerComposite" presStyleCnt="0">
        <dgm:presLayoutVars>
          <dgm:chMax val="5"/>
          <dgm:dir/>
          <dgm:resizeHandles val="exact"/>
        </dgm:presLayoutVars>
      </dgm:prSet>
      <dgm:spPr/>
    </dgm:pt>
    <dgm:pt modelId="{F510668C-E753-480E-9681-0AEA176C63A1}" type="pres">
      <dgm:prSet presAssocID="{DDBDB88A-FE7F-47F4-9C0D-B7241D0F0C84}" presName="dummyMaxCanvas" presStyleCnt="0">
        <dgm:presLayoutVars/>
      </dgm:prSet>
      <dgm:spPr/>
    </dgm:pt>
    <dgm:pt modelId="{D0DEC9EB-DDE4-4493-A234-3E31882FDB65}" type="pres">
      <dgm:prSet presAssocID="{DDBDB88A-FE7F-47F4-9C0D-B7241D0F0C84}" presName="ThreeNodes_1" presStyleLbl="node1" presStyleIdx="0" presStyleCnt="3">
        <dgm:presLayoutVars>
          <dgm:bulletEnabled val="1"/>
        </dgm:presLayoutVars>
      </dgm:prSet>
      <dgm:spPr/>
    </dgm:pt>
    <dgm:pt modelId="{80BCB9F9-579A-48E5-ACE8-80CEEEF34357}" type="pres">
      <dgm:prSet presAssocID="{DDBDB88A-FE7F-47F4-9C0D-B7241D0F0C84}" presName="ThreeNodes_2" presStyleLbl="node1" presStyleIdx="1" presStyleCnt="3">
        <dgm:presLayoutVars>
          <dgm:bulletEnabled val="1"/>
        </dgm:presLayoutVars>
      </dgm:prSet>
      <dgm:spPr/>
    </dgm:pt>
    <dgm:pt modelId="{7E5284CF-A57C-4686-8595-8541FA5627E4}" type="pres">
      <dgm:prSet presAssocID="{DDBDB88A-FE7F-47F4-9C0D-B7241D0F0C84}" presName="ThreeNodes_3" presStyleLbl="node1" presStyleIdx="2" presStyleCnt="3">
        <dgm:presLayoutVars>
          <dgm:bulletEnabled val="1"/>
        </dgm:presLayoutVars>
      </dgm:prSet>
      <dgm:spPr/>
    </dgm:pt>
    <dgm:pt modelId="{74B453EA-2EEC-46D1-8069-37AC9B0615EB}" type="pres">
      <dgm:prSet presAssocID="{DDBDB88A-FE7F-47F4-9C0D-B7241D0F0C84}" presName="ThreeConn_1-2" presStyleLbl="fgAccFollowNode1" presStyleIdx="0" presStyleCnt="2">
        <dgm:presLayoutVars>
          <dgm:bulletEnabled val="1"/>
        </dgm:presLayoutVars>
      </dgm:prSet>
      <dgm:spPr/>
    </dgm:pt>
    <dgm:pt modelId="{9F9C5F21-513B-4D65-81F5-F9B1856F61AE}" type="pres">
      <dgm:prSet presAssocID="{DDBDB88A-FE7F-47F4-9C0D-B7241D0F0C84}" presName="ThreeConn_2-3" presStyleLbl="fgAccFollowNode1" presStyleIdx="1" presStyleCnt="2">
        <dgm:presLayoutVars>
          <dgm:bulletEnabled val="1"/>
        </dgm:presLayoutVars>
      </dgm:prSet>
      <dgm:spPr/>
    </dgm:pt>
    <dgm:pt modelId="{EDF11DAC-D201-4F23-9061-2EE37A97C07F}" type="pres">
      <dgm:prSet presAssocID="{DDBDB88A-FE7F-47F4-9C0D-B7241D0F0C84}" presName="ThreeNodes_1_text" presStyleLbl="node1" presStyleIdx="2" presStyleCnt="3">
        <dgm:presLayoutVars>
          <dgm:bulletEnabled val="1"/>
        </dgm:presLayoutVars>
      </dgm:prSet>
      <dgm:spPr/>
    </dgm:pt>
    <dgm:pt modelId="{1639EB20-AB8A-45B0-B4FC-4D60E0ACCA28}" type="pres">
      <dgm:prSet presAssocID="{DDBDB88A-FE7F-47F4-9C0D-B7241D0F0C84}" presName="ThreeNodes_2_text" presStyleLbl="node1" presStyleIdx="2" presStyleCnt="3">
        <dgm:presLayoutVars>
          <dgm:bulletEnabled val="1"/>
        </dgm:presLayoutVars>
      </dgm:prSet>
      <dgm:spPr/>
    </dgm:pt>
    <dgm:pt modelId="{51AFFFF7-4B86-458A-8D47-5AF8CEFF696D}" type="pres">
      <dgm:prSet presAssocID="{DDBDB88A-FE7F-47F4-9C0D-B7241D0F0C84}" presName="ThreeNodes_3_text" presStyleLbl="node1" presStyleIdx="2" presStyleCnt="3">
        <dgm:presLayoutVars>
          <dgm:bulletEnabled val="1"/>
        </dgm:presLayoutVars>
      </dgm:prSet>
      <dgm:spPr/>
    </dgm:pt>
  </dgm:ptLst>
  <dgm:cxnLst>
    <dgm:cxn modelId="{ABB8B71D-73DB-45D8-8854-C07FF6BE9C75}" type="presOf" srcId="{8B521CC1-7C5F-4B5C-AC20-93644AA9769B}" destId="{7E5284CF-A57C-4686-8595-8541FA5627E4}" srcOrd="0" destOrd="0" presId="urn:microsoft.com/office/officeart/2005/8/layout/vProcess5"/>
    <dgm:cxn modelId="{25643B2F-E4F3-414E-9657-73D673E30828}" type="presOf" srcId="{EF6BABE9-1E9E-4930-945A-14F36F261202}" destId="{9F9C5F21-513B-4D65-81F5-F9B1856F61AE}" srcOrd="0" destOrd="0" presId="urn:microsoft.com/office/officeart/2005/8/layout/vProcess5"/>
    <dgm:cxn modelId="{D69FF74C-57FC-40EA-BF50-618D68B8E260}" type="presOf" srcId="{88F95C46-B6D7-41F7-9B92-2108B4EDCF18}" destId="{1639EB20-AB8A-45B0-B4FC-4D60E0ACCA28}" srcOrd="1" destOrd="0" presId="urn:microsoft.com/office/officeart/2005/8/layout/vProcess5"/>
    <dgm:cxn modelId="{DD778470-DC50-4B38-AB0F-6ADC8C66F435}" type="presOf" srcId="{DDBDB88A-FE7F-47F4-9C0D-B7241D0F0C84}" destId="{6FA0396F-E38F-48BE-A406-79DA43DCBD68}" srcOrd="0" destOrd="0" presId="urn:microsoft.com/office/officeart/2005/8/layout/vProcess5"/>
    <dgm:cxn modelId="{CD9CAA70-F7CA-4280-AC5D-04005DFD3208}" srcId="{DDBDB88A-FE7F-47F4-9C0D-B7241D0F0C84}" destId="{8B521CC1-7C5F-4B5C-AC20-93644AA9769B}" srcOrd="2" destOrd="0" parTransId="{78D13FA0-239D-4FD5-B9CE-A4127AFF2C3D}" sibTransId="{4208E3A1-0D31-4B9E-93EE-B44384952939}"/>
    <dgm:cxn modelId="{259A09A3-A1BB-440B-8827-E5EA597ABE3B}" srcId="{DDBDB88A-FE7F-47F4-9C0D-B7241D0F0C84}" destId="{0F57E6E5-520F-4110-9747-B19CE170EB39}" srcOrd="0" destOrd="0" parTransId="{5E9924AB-5345-423A-976C-40675BD2C623}" sibTransId="{6006DE0A-B443-48D3-AD87-C13990EC9E00}"/>
    <dgm:cxn modelId="{B613ACA8-DA3F-4DEE-BB2C-5BB7CEA9A6CA}" type="presOf" srcId="{8B521CC1-7C5F-4B5C-AC20-93644AA9769B}" destId="{51AFFFF7-4B86-458A-8D47-5AF8CEFF696D}" srcOrd="1" destOrd="0" presId="urn:microsoft.com/office/officeart/2005/8/layout/vProcess5"/>
    <dgm:cxn modelId="{D0011CBA-F18E-4277-BE4E-4A901BE80F6E}" type="presOf" srcId="{0F57E6E5-520F-4110-9747-B19CE170EB39}" destId="{EDF11DAC-D201-4F23-9061-2EE37A97C07F}" srcOrd="1" destOrd="0" presId="urn:microsoft.com/office/officeart/2005/8/layout/vProcess5"/>
    <dgm:cxn modelId="{317161D0-3F15-450A-9941-38718EA799CE}" type="presOf" srcId="{88F95C46-B6D7-41F7-9B92-2108B4EDCF18}" destId="{80BCB9F9-579A-48E5-ACE8-80CEEEF34357}" srcOrd="0" destOrd="0" presId="urn:microsoft.com/office/officeart/2005/8/layout/vProcess5"/>
    <dgm:cxn modelId="{B07E7FD4-CCC6-4485-97B2-EA03CF88F801}" srcId="{DDBDB88A-FE7F-47F4-9C0D-B7241D0F0C84}" destId="{88F95C46-B6D7-41F7-9B92-2108B4EDCF18}" srcOrd="1" destOrd="0" parTransId="{CF5E301A-2F53-48A3-9B13-17C432CCC6D9}" sibTransId="{EF6BABE9-1E9E-4930-945A-14F36F261202}"/>
    <dgm:cxn modelId="{6CB246DB-7396-453A-9932-638C3F95005D}" type="presOf" srcId="{6006DE0A-B443-48D3-AD87-C13990EC9E00}" destId="{74B453EA-2EEC-46D1-8069-37AC9B0615EB}" srcOrd="0" destOrd="0" presId="urn:microsoft.com/office/officeart/2005/8/layout/vProcess5"/>
    <dgm:cxn modelId="{C5381BE4-5C56-4B75-8175-5D2DBEC0F006}" type="presOf" srcId="{0F57E6E5-520F-4110-9747-B19CE170EB39}" destId="{D0DEC9EB-DDE4-4493-A234-3E31882FDB65}" srcOrd="0" destOrd="0" presId="urn:microsoft.com/office/officeart/2005/8/layout/vProcess5"/>
    <dgm:cxn modelId="{935BB28A-270C-4E2B-8332-1709721E6FD4}" type="presParOf" srcId="{6FA0396F-E38F-48BE-A406-79DA43DCBD68}" destId="{F510668C-E753-480E-9681-0AEA176C63A1}" srcOrd="0" destOrd="0" presId="urn:microsoft.com/office/officeart/2005/8/layout/vProcess5"/>
    <dgm:cxn modelId="{F62078AD-ABB4-4AEE-B9E3-26F7560F41F8}" type="presParOf" srcId="{6FA0396F-E38F-48BE-A406-79DA43DCBD68}" destId="{D0DEC9EB-DDE4-4493-A234-3E31882FDB65}" srcOrd="1" destOrd="0" presId="urn:microsoft.com/office/officeart/2005/8/layout/vProcess5"/>
    <dgm:cxn modelId="{6DE26F2B-7A69-44FB-8806-04BC88EB455C}" type="presParOf" srcId="{6FA0396F-E38F-48BE-A406-79DA43DCBD68}" destId="{80BCB9F9-579A-48E5-ACE8-80CEEEF34357}" srcOrd="2" destOrd="0" presId="urn:microsoft.com/office/officeart/2005/8/layout/vProcess5"/>
    <dgm:cxn modelId="{E1FB53F4-3C8F-43E5-92E2-B14A43C5FD76}" type="presParOf" srcId="{6FA0396F-E38F-48BE-A406-79DA43DCBD68}" destId="{7E5284CF-A57C-4686-8595-8541FA5627E4}" srcOrd="3" destOrd="0" presId="urn:microsoft.com/office/officeart/2005/8/layout/vProcess5"/>
    <dgm:cxn modelId="{DC1011ED-04BB-440B-9A80-073BA54632D2}" type="presParOf" srcId="{6FA0396F-E38F-48BE-A406-79DA43DCBD68}" destId="{74B453EA-2EEC-46D1-8069-37AC9B0615EB}" srcOrd="4" destOrd="0" presId="urn:microsoft.com/office/officeart/2005/8/layout/vProcess5"/>
    <dgm:cxn modelId="{E197E2CB-338B-43A2-A835-497DC85D7EF8}" type="presParOf" srcId="{6FA0396F-E38F-48BE-A406-79DA43DCBD68}" destId="{9F9C5F21-513B-4D65-81F5-F9B1856F61AE}" srcOrd="5" destOrd="0" presId="urn:microsoft.com/office/officeart/2005/8/layout/vProcess5"/>
    <dgm:cxn modelId="{9B38BFFB-852C-40C2-A7F2-4ACC0129B569}" type="presParOf" srcId="{6FA0396F-E38F-48BE-A406-79DA43DCBD68}" destId="{EDF11DAC-D201-4F23-9061-2EE37A97C07F}" srcOrd="6" destOrd="0" presId="urn:microsoft.com/office/officeart/2005/8/layout/vProcess5"/>
    <dgm:cxn modelId="{E5FA2C9D-236F-4796-8796-CB60939E08A6}" type="presParOf" srcId="{6FA0396F-E38F-48BE-A406-79DA43DCBD68}" destId="{1639EB20-AB8A-45B0-B4FC-4D60E0ACCA28}" srcOrd="7" destOrd="0" presId="urn:microsoft.com/office/officeart/2005/8/layout/vProcess5"/>
    <dgm:cxn modelId="{342CF01D-508B-49BB-B4DA-144D861A902D}" type="presParOf" srcId="{6FA0396F-E38F-48BE-A406-79DA43DCBD68}" destId="{51AFFFF7-4B86-458A-8D47-5AF8CEFF696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5DD0F-C06A-43F4-99C4-5EB0C811F294}">
      <dsp:nvSpPr>
        <dsp:cNvPr id="0" name=""/>
        <dsp:cNvSpPr/>
      </dsp:nvSpPr>
      <dsp:spPr>
        <a:xfrm>
          <a:off x="0" y="53503"/>
          <a:ext cx="5906181" cy="5850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Contact</a:t>
          </a:r>
        </a:p>
      </dsp:txBody>
      <dsp:txXfrm>
        <a:off x="28557" y="82060"/>
        <a:ext cx="5849067" cy="527886"/>
      </dsp:txXfrm>
    </dsp:sp>
    <dsp:sp modelId="{DFAEF246-A4F0-41C2-BC79-D11A10FB7090}">
      <dsp:nvSpPr>
        <dsp:cNvPr id="0" name=""/>
        <dsp:cNvSpPr/>
      </dsp:nvSpPr>
      <dsp:spPr>
        <a:xfrm>
          <a:off x="0" y="650862"/>
          <a:ext cx="5906181" cy="585000"/>
        </a:xfrm>
        <a:prstGeom prst="roundRect">
          <a:avLst/>
        </a:prstGeom>
        <a:solidFill>
          <a:schemeClr val="accent5">
            <a:hueOff val="-1425964"/>
            <a:satOff val="-2208"/>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latin typeface="Georgia" panose="02040502050405020303" pitchFamily="18" charset="0"/>
            </a:rPr>
            <a:t>Grant overview</a:t>
          </a:r>
        </a:p>
      </dsp:txBody>
      <dsp:txXfrm>
        <a:off x="28557" y="679419"/>
        <a:ext cx="5849067" cy="527886"/>
      </dsp:txXfrm>
    </dsp:sp>
    <dsp:sp modelId="{E0D71E9D-3F13-408A-A38B-11FEEEB539E5}">
      <dsp:nvSpPr>
        <dsp:cNvPr id="0" name=""/>
        <dsp:cNvSpPr/>
      </dsp:nvSpPr>
      <dsp:spPr>
        <a:xfrm>
          <a:off x="0" y="1337359"/>
          <a:ext cx="5906181" cy="585000"/>
        </a:xfrm>
        <a:prstGeom prst="roundRect">
          <a:avLst/>
        </a:prstGeom>
        <a:solidFill>
          <a:schemeClr val="accent5">
            <a:hueOff val="-2851927"/>
            <a:satOff val="-4415"/>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Basic application instructions</a:t>
          </a:r>
        </a:p>
      </dsp:txBody>
      <dsp:txXfrm>
        <a:off x="28557" y="1365916"/>
        <a:ext cx="5849067" cy="527886"/>
      </dsp:txXfrm>
    </dsp:sp>
    <dsp:sp modelId="{0C783138-F3B1-44F1-B6E7-AFC5566CFB41}">
      <dsp:nvSpPr>
        <dsp:cNvPr id="0" name=""/>
        <dsp:cNvSpPr/>
      </dsp:nvSpPr>
      <dsp:spPr>
        <a:xfrm>
          <a:off x="0" y="1994359"/>
          <a:ext cx="5906181" cy="585000"/>
        </a:xfrm>
        <a:prstGeom prst="roundRect">
          <a:avLst/>
        </a:prstGeom>
        <a:solidFill>
          <a:schemeClr val="accent5">
            <a:hueOff val="-4277891"/>
            <a:satOff val="-6623"/>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Timeline</a:t>
          </a:r>
        </a:p>
      </dsp:txBody>
      <dsp:txXfrm>
        <a:off x="28557" y="2022916"/>
        <a:ext cx="5849067" cy="527886"/>
      </dsp:txXfrm>
    </dsp:sp>
    <dsp:sp modelId="{B4A8DE2D-7BC9-4381-B7B4-042B826481C2}">
      <dsp:nvSpPr>
        <dsp:cNvPr id="0" name=""/>
        <dsp:cNvSpPr/>
      </dsp:nvSpPr>
      <dsp:spPr>
        <a:xfrm>
          <a:off x="0" y="2651359"/>
          <a:ext cx="5906181" cy="585000"/>
        </a:xfrm>
        <a:prstGeom prst="roundRect">
          <a:avLst/>
        </a:prstGeom>
        <a:solidFill>
          <a:schemeClr val="accent5">
            <a:hueOff val="-5703854"/>
            <a:satOff val="-8831"/>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Scoring</a:t>
          </a:r>
          <a:r>
            <a:rPr lang="en-US" sz="2500" kern="1200" dirty="0"/>
            <a:t>	</a:t>
          </a:r>
        </a:p>
      </dsp:txBody>
      <dsp:txXfrm>
        <a:off x="28557" y="2679916"/>
        <a:ext cx="5849067" cy="527886"/>
      </dsp:txXfrm>
    </dsp:sp>
    <dsp:sp modelId="{D247B333-F98C-4320-9DB9-126EA676125D}">
      <dsp:nvSpPr>
        <dsp:cNvPr id="0" name=""/>
        <dsp:cNvSpPr/>
      </dsp:nvSpPr>
      <dsp:spPr>
        <a:xfrm>
          <a:off x="0" y="3308359"/>
          <a:ext cx="5906181" cy="585000"/>
        </a:xfrm>
        <a:prstGeom prst="roundRect">
          <a:avLst/>
        </a:prstGeom>
        <a:solidFill>
          <a:schemeClr val="accent5">
            <a:hueOff val="-7129818"/>
            <a:satOff val="-11039"/>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Required Documentation</a:t>
          </a:r>
        </a:p>
      </dsp:txBody>
      <dsp:txXfrm>
        <a:off x="28557" y="3336916"/>
        <a:ext cx="5849067" cy="527886"/>
      </dsp:txXfrm>
    </dsp:sp>
    <dsp:sp modelId="{879494F8-24D6-4A9E-BC5D-F35C628B5A59}">
      <dsp:nvSpPr>
        <dsp:cNvPr id="0" name=""/>
        <dsp:cNvSpPr/>
      </dsp:nvSpPr>
      <dsp:spPr>
        <a:xfrm>
          <a:off x="0" y="3965359"/>
          <a:ext cx="5906181" cy="585000"/>
        </a:xfrm>
        <a:prstGeom prst="roundRect">
          <a:avLst/>
        </a:prstGeom>
        <a:solidFill>
          <a:schemeClr val="accent5">
            <a:hueOff val="-8555782"/>
            <a:satOff val="-13246"/>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Programmatic Reporting</a:t>
          </a:r>
        </a:p>
      </dsp:txBody>
      <dsp:txXfrm>
        <a:off x="28557" y="3993916"/>
        <a:ext cx="5849067" cy="527886"/>
      </dsp:txXfrm>
    </dsp:sp>
    <dsp:sp modelId="{2CFA679A-19C2-4461-9F37-C8F4ACC18495}">
      <dsp:nvSpPr>
        <dsp:cNvPr id="0" name=""/>
        <dsp:cNvSpPr/>
      </dsp:nvSpPr>
      <dsp:spPr>
        <a:xfrm>
          <a:off x="0" y="4645717"/>
          <a:ext cx="5906181" cy="585000"/>
        </a:xfrm>
        <a:prstGeom prst="roundRect">
          <a:avLst/>
        </a:prstGeom>
        <a:solidFill>
          <a:schemeClr val="accent5">
            <a:hueOff val="-9981745"/>
            <a:satOff val="-15454"/>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Georgia" panose="02040502050405020303" pitchFamily="18" charset="0"/>
            </a:rPr>
            <a:t>Q &amp; A</a:t>
          </a:r>
        </a:p>
      </dsp:txBody>
      <dsp:txXfrm>
        <a:off x="28557" y="4674274"/>
        <a:ext cx="5849067" cy="5278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DEC9EB-DDE4-4493-A234-3E31882FDB65}">
      <dsp:nvSpPr>
        <dsp:cNvPr id="0" name=""/>
        <dsp:cNvSpPr/>
      </dsp:nvSpPr>
      <dsp:spPr>
        <a:xfrm>
          <a:off x="0" y="0"/>
          <a:ext cx="8549640" cy="1117683"/>
        </a:xfrm>
        <a:prstGeom prst="roundRect">
          <a:avLst>
            <a:gd name="adj" fmla="val 10000"/>
          </a:avLst>
        </a:prstGeom>
        <a:gradFill rotWithShape="0">
          <a:gsLst>
            <a:gs pos="0">
              <a:schemeClr val="accent1">
                <a:shade val="50000"/>
                <a:hueOff val="0"/>
                <a:satOff val="0"/>
                <a:lumOff val="0"/>
                <a:alphaOff val="0"/>
                <a:tint val="60000"/>
                <a:satMod val="105000"/>
                <a:lumMod val="105000"/>
              </a:schemeClr>
            </a:gs>
            <a:gs pos="100000">
              <a:schemeClr val="accent1">
                <a:shade val="50000"/>
                <a:hueOff val="0"/>
                <a:satOff val="0"/>
                <a:lumOff val="0"/>
                <a:alphaOff val="0"/>
                <a:tint val="65000"/>
                <a:satMod val="100000"/>
                <a:lumMod val="100000"/>
              </a:schemeClr>
            </a:gs>
            <a:gs pos="100000">
              <a:schemeClr val="accent1">
                <a:shade val="50000"/>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latin typeface="Georgia" panose="02040502050405020303" pitchFamily="18" charset="0"/>
            </a:rPr>
            <a:t>The grant period is October 1, 2026 - September 30, 2027</a:t>
          </a:r>
        </a:p>
      </dsp:txBody>
      <dsp:txXfrm>
        <a:off x="32736" y="32736"/>
        <a:ext cx="7343571" cy="1052211"/>
      </dsp:txXfrm>
    </dsp:sp>
    <dsp:sp modelId="{80BCB9F9-579A-48E5-ACE8-80CEEEF34357}">
      <dsp:nvSpPr>
        <dsp:cNvPr id="0" name=""/>
        <dsp:cNvSpPr/>
      </dsp:nvSpPr>
      <dsp:spPr>
        <a:xfrm>
          <a:off x="754379" y="1303964"/>
          <a:ext cx="8549640" cy="1117683"/>
        </a:xfrm>
        <a:prstGeom prst="roundRect">
          <a:avLst>
            <a:gd name="adj" fmla="val 10000"/>
          </a:avLst>
        </a:prstGeom>
        <a:gradFill rotWithShape="0">
          <a:gsLst>
            <a:gs pos="0">
              <a:schemeClr val="accent1">
                <a:shade val="50000"/>
                <a:hueOff val="79188"/>
                <a:satOff val="8260"/>
                <a:lumOff val="23452"/>
                <a:alphaOff val="0"/>
                <a:tint val="60000"/>
                <a:satMod val="105000"/>
                <a:lumMod val="105000"/>
              </a:schemeClr>
            </a:gs>
            <a:gs pos="100000">
              <a:schemeClr val="accent1">
                <a:shade val="50000"/>
                <a:hueOff val="79188"/>
                <a:satOff val="8260"/>
                <a:lumOff val="23452"/>
                <a:alphaOff val="0"/>
                <a:tint val="65000"/>
                <a:satMod val="100000"/>
                <a:lumMod val="100000"/>
              </a:schemeClr>
            </a:gs>
            <a:gs pos="100000">
              <a:schemeClr val="accent1">
                <a:shade val="50000"/>
                <a:hueOff val="79188"/>
                <a:satOff val="8260"/>
                <a:lumOff val="23452"/>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latin typeface="Georgia" panose="02040502050405020303" pitchFamily="18" charset="0"/>
            </a:rPr>
            <a:t>There is no minimum or maximum award amount</a:t>
          </a:r>
        </a:p>
      </dsp:txBody>
      <dsp:txXfrm>
        <a:off x="787115" y="1336700"/>
        <a:ext cx="7003293" cy="1052211"/>
      </dsp:txXfrm>
    </dsp:sp>
    <dsp:sp modelId="{7E5284CF-A57C-4686-8595-8541FA5627E4}">
      <dsp:nvSpPr>
        <dsp:cNvPr id="0" name=""/>
        <dsp:cNvSpPr/>
      </dsp:nvSpPr>
      <dsp:spPr>
        <a:xfrm>
          <a:off x="1508759" y="2607928"/>
          <a:ext cx="8549640" cy="1117683"/>
        </a:xfrm>
        <a:prstGeom prst="roundRect">
          <a:avLst>
            <a:gd name="adj" fmla="val 10000"/>
          </a:avLst>
        </a:prstGeom>
        <a:gradFill rotWithShape="0">
          <a:gsLst>
            <a:gs pos="0">
              <a:schemeClr val="accent1">
                <a:shade val="50000"/>
                <a:hueOff val="79188"/>
                <a:satOff val="8260"/>
                <a:lumOff val="23452"/>
                <a:alphaOff val="0"/>
                <a:tint val="60000"/>
                <a:satMod val="105000"/>
                <a:lumMod val="105000"/>
              </a:schemeClr>
            </a:gs>
            <a:gs pos="100000">
              <a:schemeClr val="accent1">
                <a:shade val="50000"/>
                <a:hueOff val="79188"/>
                <a:satOff val="8260"/>
                <a:lumOff val="23452"/>
                <a:alphaOff val="0"/>
                <a:tint val="65000"/>
                <a:satMod val="100000"/>
                <a:lumMod val="100000"/>
              </a:schemeClr>
            </a:gs>
            <a:gs pos="100000">
              <a:schemeClr val="accent1">
                <a:shade val="50000"/>
                <a:hueOff val="79188"/>
                <a:satOff val="8260"/>
                <a:lumOff val="23452"/>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latin typeface="Georgia" panose="02040502050405020303" pitchFamily="18" charset="0"/>
            </a:rPr>
            <a:t>About $1 million in funding will be awarded </a:t>
          </a:r>
        </a:p>
      </dsp:txBody>
      <dsp:txXfrm>
        <a:off x="1541495" y="2640664"/>
        <a:ext cx="7003293" cy="1052211"/>
      </dsp:txXfrm>
    </dsp:sp>
    <dsp:sp modelId="{74B453EA-2EEC-46D1-8069-37AC9B0615EB}">
      <dsp:nvSpPr>
        <dsp:cNvPr id="0" name=""/>
        <dsp:cNvSpPr/>
      </dsp:nvSpPr>
      <dsp:spPr>
        <a:xfrm>
          <a:off x="7823145" y="847576"/>
          <a:ext cx="726494" cy="726494"/>
        </a:xfrm>
        <a:prstGeom prst="downArrow">
          <a:avLst>
            <a:gd name="adj1" fmla="val 55000"/>
            <a:gd name="adj2" fmla="val 45000"/>
          </a:avLst>
        </a:prstGeom>
        <a:solidFill>
          <a:schemeClr val="accent1">
            <a:alpha val="90000"/>
            <a:tint val="55000"/>
            <a:hueOff val="0"/>
            <a:satOff val="0"/>
            <a:lumOff val="0"/>
            <a:alphaOff val="0"/>
          </a:schemeClr>
        </a:solidFill>
        <a:ln w="6350"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7986606" y="847576"/>
        <a:ext cx="399572" cy="546687"/>
      </dsp:txXfrm>
    </dsp:sp>
    <dsp:sp modelId="{9F9C5F21-513B-4D65-81F5-F9B1856F61AE}">
      <dsp:nvSpPr>
        <dsp:cNvPr id="0" name=""/>
        <dsp:cNvSpPr/>
      </dsp:nvSpPr>
      <dsp:spPr>
        <a:xfrm>
          <a:off x="8577525" y="2144089"/>
          <a:ext cx="726494" cy="726494"/>
        </a:xfrm>
        <a:prstGeom prst="downArrow">
          <a:avLst>
            <a:gd name="adj1" fmla="val 55000"/>
            <a:gd name="adj2" fmla="val 45000"/>
          </a:avLst>
        </a:prstGeom>
        <a:solidFill>
          <a:schemeClr val="accent1">
            <a:alpha val="90000"/>
            <a:tint val="55000"/>
            <a:hueOff val="0"/>
            <a:satOff val="0"/>
            <a:lumOff val="0"/>
            <a:alphaOff val="0"/>
          </a:schemeClr>
        </a:solidFill>
        <a:ln w="6350" cap="flat" cmpd="sng" algn="ctr">
          <a:solidFill>
            <a:schemeClr val="accent1">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8740986" y="2144089"/>
        <a:ext cx="399572" cy="54668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CACC55BE-1CD0-4B04-8412-73E9A4A8E7DC}" type="datetimeFigureOut">
              <a:rPr lang="en-US" smtClean="0"/>
              <a:t>3/6/2026</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CFD0AD4-FBB5-4DFE-BA11-803D103B7F1C}" type="slidenum">
              <a:rPr lang="en-US" smtClean="0"/>
              <a:t>‹#›</a:t>
            </a:fld>
            <a:endParaRPr lang="en-US"/>
          </a:p>
        </p:txBody>
      </p:sp>
    </p:spTree>
    <p:extLst>
      <p:ext uri="{BB962C8B-B14F-4D97-AF65-F5344CB8AC3E}">
        <p14:creationId xmlns:p14="http://schemas.microsoft.com/office/powerpoint/2010/main" val="6013541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C55BE-1CD0-4B04-8412-73E9A4A8E7DC}"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4062929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C55BE-1CD0-4B04-8412-73E9A4A8E7DC}"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387424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C55BE-1CD0-4B04-8412-73E9A4A8E7DC}"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97559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ACC55BE-1CD0-4B04-8412-73E9A4A8E7DC}" type="datetimeFigureOut">
              <a:rPr lang="en-US" smtClean="0"/>
              <a:t>3/6/2026</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23278907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C55BE-1CD0-4B04-8412-73E9A4A8E7DC}" type="datetimeFigureOut">
              <a:rPr lang="en-US" smtClean="0"/>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367981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C55BE-1CD0-4B04-8412-73E9A4A8E7DC}" type="datetimeFigureOut">
              <a:rPr lang="en-US" smtClean="0"/>
              <a:t>3/6/2026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4202835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C55BE-1CD0-4B04-8412-73E9A4A8E7DC}" type="datetimeFigureOut">
              <a:rPr lang="en-US" smtClean="0"/>
              <a:t>3/6/2026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3166957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C55BE-1CD0-4B04-8412-73E9A4A8E7DC}" type="datetimeFigureOut">
              <a:rPr lang="en-US" smtClean="0"/>
              <a:t>3/6/2026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FD0AD4-FBB5-4DFE-BA11-803D103B7F1C}" type="slidenum">
              <a:rPr lang="en-US" smtClean="0"/>
              <a:t>‹#›</a:t>
            </a:fld>
            <a:endParaRPr lang="en-US"/>
          </a:p>
        </p:txBody>
      </p:sp>
    </p:spTree>
    <p:extLst>
      <p:ext uri="{BB962C8B-B14F-4D97-AF65-F5344CB8AC3E}">
        <p14:creationId xmlns:p14="http://schemas.microsoft.com/office/powerpoint/2010/main" val="75704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ACC55BE-1CD0-4B04-8412-73E9A4A8E7DC}" type="datetimeFigureOut">
              <a:rPr lang="en-US" smtClean="0"/>
              <a:t>3/6/2026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6728" y="6227064"/>
            <a:ext cx="1463040" cy="256032"/>
          </a:xfrm>
        </p:spPr>
        <p:txBody>
          <a:bodyPr/>
          <a:lstStyle/>
          <a:p>
            <a:fld id="{FCFD0AD4-FBB5-4DFE-BA11-803D103B7F1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0463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CACC55BE-1CD0-4B04-8412-73E9A4A8E7DC}" type="datetimeFigureOut">
              <a:rPr lang="en-US" smtClean="0"/>
              <a:t>3/6/2026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56032"/>
          </a:xfrm>
        </p:spPr>
        <p:txBody>
          <a:bodyPr/>
          <a:lstStyle/>
          <a:p>
            <a:fld id="{FCFD0AD4-FBB5-4DFE-BA11-803D103B7F1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2557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ACC55BE-1CD0-4B04-8412-73E9A4A8E7DC}" type="datetimeFigureOut">
              <a:rPr lang="en-US" smtClean="0"/>
              <a:pPr/>
              <a:t>3/6/2026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CFD0AD4-FBB5-4DFE-BA11-803D103B7F1C}"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894567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mailto:genevieve.kitts@hayscountytx.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F2236-39C4-0517-445E-C3E16DEAE36E}"/>
              </a:ext>
            </a:extLst>
          </p:cNvPr>
          <p:cNvSpPr>
            <a:spLocks noGrp="1"/>
          </p:cNvSpPr>
          <p:nvPr>
            <p:ph type="ctrTitle"/>
          </p:nvPr>
        </p:nvSpPr>
        <p:spPr>
          <a:xfrm>
            <a:off x="1259347" y="2062446"/>
            <a:ext cx="9673306" cy="3202889"/>
          </a:xfrm>
        </p:spPr>
        <p:txBody>
          <a:bodyPr vert="horz" lIns="91440" tIns="45720" rIns="91440" bIns="45720" rtlCol="0" anchor="ctr">
            <a:normAutofit/>
          </a:bodyPr>
          <a:lstStyle/>
          <a:p>
            <a:r>
              <a:rPr lang="en-US" sz="4000" b="1" kern="1200" dirty="0">
                <a:latin typeface="Georgia" panose="02040502050405020303" pitchFamily="18" charset="0"/>
                <a:ea typeface="+mj-ea"/>
                <a:cs typeface="+mj-cs"/>
              </a:rPr>
              <a:t>Hays County </a:t>
            </a:r>
            <a:br>
              <a:rPr lang="en-US" sz="4000" kern="1200" dirty="0">
                <a:latin typeface="Georgia" panose="02040502050405020303" pitchFamily="18" charset="0"/>
                <a:ea typeface="+mj-ea"/>
                <a:cs typeface="+mj-cs"/>
              </a:rPr>
            </a:br>
            <a:r>
              <a:rPr lang="en-US" sz="4000" kern="1200" dirty="0">
                <a:latin typeface="Georgia" panose="02040502050405020303" pitchFamily="18" charset="0"/>
                <a:ea typeface="+mj-ea"/>
                <a:cs typeface="+mj-cs"/>
              </a:rPr>
              <a:t>Community and Public Service</a:t>
            </a:r>
            <a:br>
              <a:rPr lang="en-US" sz="4000" kern="1200" dirty="0">
                <a:latin typeface="Georgia" panose="02040502050405020303" pitchFamily="18" charset="0"/>
                <a:ea typeface="+mj-ea"/>
                <a:cs typeface="+mj-cs"/>
              </a:rPr>
            </a:br>
            <a:r>
              <a:rPr lang="en-US" sz="4000" kern="1200" dirty="0">
                <a:latin typeface="Georgia" panose="02040502050405020303" pitchFamily="18" charset="0"/>
                <a:ea typeface="+mj-ea"/>
                <a:cs typeface="+mj-cs"/>
              </a:rPr>
              <a:t>Grant Application</a:t>
            </a:r>
            <a:br>
              <a:rPr lang="en-US" sz="4000" kern="1200" dirty="0">
                <a:latin typeface="Georgia" panose="02040502050405020303" pitchFamily="18" charset="0"/>
                <a:ea typeface="+mj-ea"/>
                <a:cs typeface="+mj-cs"/>
              </a:rPr>
            </a:br>
            <a:r>
              <a:rPr lang="en-US" sz="4000" kern="1200" dirty="0">
                <a:latin typeface="Georgia" panose="02040502050405020303" pitchFamily="18" charset="0"/>
                <a:ea typeface="+mj-ea"/>
                <a:cs typeface="+mj-cs"/>
              </a:rPr>
              <a:t>Workshop</a:t>
            </a:r>
            <a:br>
              <a:rPr lang="en-US" sz="4000" kern="1200" dirty="0">
                <a:latin typeface="Georgia" panose="02040502050405020303" pitchFamily="18" charset="0"/>
                <a:ea typeface="+mj-ea"/>
                <a:cs typeface="+mj-cs"/>
              </a:rPr>
            </a:br>
            <a:br>
              <a:rPr lang="en-US" sz="4000" kern="1200" dirty="0">
                <a:latin typeface="Georgia" panose="02040502050405020303" pitchFamily="18" charset="0"/>
                <a:ea typeface="+mj-ea"/>
                <a:cs typeface="+mj-cs"/>
              </a:rPr>
            </a:br>
            <a:r>
              <a:rPr lang="en-US" sz="2400" dirty="0">
                <a:latin typeface="Georgia" panose="02040502050405020303" pitchFamily="18" charset="0"/>
              </a:rPr>
              <a:t>March 31, 2026</a:t>
            </a:r>
            <a:endParaRPr lang="en-US" sz="2400" kern="1200" dirty="0">
              <a:latin typeface="Georgia" panose="02040502050405020303" pitchFamily="18" charset="0"/>
              <a:ea typeface="+mj-ea"/>
              <a:cs typeface="+mj-cs"/>
            </a:endParaRPr>
          </a:p>
        </p:txBody>
      </p:sp>
    </p:spTree>
    <p:extLst>
      <p:ext uri="{BB962C8B-B14F-4D97-AF65-F5344CB8AC3E}">
        <p14:creationId xmlns:p14="http://schemas.microsoft.com/office/powerpoint/2010/main" val="836527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BA382-493E-274E-3811-65548F367273}"/>
              </a:ext>
            </a:extLst>
          </p:cNvPr>
          <p:cNvSpPr>
            <a:spLocks noGrp="1"/>
          </p:cNvSpPr>
          <p:nvPr>
            <p:ph type="ctrTitle"/>
          </p:nvPr>
        </p:nvSpPr>
        <p:spPr/>
        <p:txBody>
          <a:bodyPr/>
          <a:lstStyle/>
          <a:p>
            <a:r>
              <a:rPr lang="en-US" dirty="0"/>
              <a:t>Timeline</a:t>
            </a:r>
          </a:p>
        </p:txBody>
      </p:sp>
    </p:spTree>
    <p:extLst>
      <p:ext uri="{BB962C8B-B14F-4D97-AF65-F5344CB8AC3E}">
        <p14:creationId xmlns:p14="http://schemas.microsoft.com/office/powerpoint/2010/main" val="115948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4C58ED0-C700-47B2-8D54-31F4BB36BE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08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ectangle 6">
            <a:extLst>
              <a:ext uri="{FF2B5EF4-FFF2-40B4-BE49-F238E27FC236}">
                <a16:creationId xmlns:a16="http://schemas.microsoft.com/office/drawing/2014/main" id="{402CE993-FD51-4457-811A-994FA50DF4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75365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27CD2F8-1805-44AF-B9A7-75DE06E28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4738" y="0"/>
            <a:ext cx="5427262" cy="6858000"/>
          </a:xfrm>
          <a:prstGeom prst="rect">
            <a:avLst/>
          </a:prstGeom>
          <a:blipFill dpi="0" rotWithShape="1">
            <a:blip r:embed="rId2">
              <a:alphaModFix amt="1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B2D40F7A-4BD9-4F50-A33B-8CB290C00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1973" y="643464"/>
            <a:ext cx="4143830" cy="5566305"/>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7" name="Rectangle 16">
            <a:extLst>
              <a:ext uri="{FF2B5EF4-FFF2-40B4-BE49-F238E27FC236}">
                <a16:creationId xmlns:a16="http://schemas.microsoft.com/office/drawing/2014/main" id="{BD2FDAD1-72F9-4134-9A38-92BDC75F7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7364" y="806860"/>
            <a:ext cx="3813048" cy="523951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49D0EB3B-8750-A4ED-E0A0-B24018FF921D}"/>
              </a:ext>
            </a:extLst>
          </p:cNvPr>
          <p:cNvSpPr>
            <a:spLocks noGrp="1"/>
          </p:cNvSpPr>
          <p:nvPr>
            <p:ph type="title"/>
          </p:nvPr>
        </p:nvSpPr>
        <p:spPr>
          <a:xfrm>
            <a:off x="7747000" y="965200"/>
            <a:ext cx="3454400" cy="4936067"/>
          </a:xfrm>
        </p:spPr>
        <p:txBody>
          <a:bodyPr>
            <a:normAutofit/>
          </a:bodyPr>
          <a:lstStyle/>
          <a:p>
            <a:pPr algn="ctr"/>
            <a:r>
              <a:rPr lang="en-US" b="1"/>
              <a:t>Timeline</a:t>
            </a:r>
          </a:p>
        </p:txBody>
      </p:sp>
      <p:graphicFrame>
        <p:nvGraphicFramePr>
          <p:cNvPr id="4" name="Content Placeholder 3">
            <a:extLst>
              <a:ext uri="{FF2B5EF4-FFF2-40B4-BE49-F238E27FC236}">
                <a16:creationId xmlns:a16="http://schemas.microsoft.com/office/drawing/2014/main" id="{AE91E076-BD53-25E0-AB38-0F46D76B3288}"/>
              </a:ext>
            </a:extLst>
          </p:cNvPr>
          <p:cNvGraphicFramePr>
            <a:graphicFrameLocks noGrp="1"/>
          </p:cNvGraphicFramePr>
          <p:nvPr>
            <p:ph idx="1"/>
            <p:extLst>
              <p:ext uri="{D42A27DB-BD31-4B8C-83A1-F6EECF244321}">
                <p14:modId xmlns:p14="http://schemas.microsoft.com/office/powerpoint/2010/main" val="3101975197"/>
              </p:ext>
            </p:extLst>
          </p:nvPr>
        </p:nvGraphicFramePr>
        <p:xfrm>
          <a:off x="206477" y="1062652"/>
          <a:ext cx="6389249" cy="4963598"/>
        </p:xfrm>
        <a:graphic>
          <a:graphicData uri="http://schemas.openxmlformats.org/drawingml/2006/table">
            <a:tbl>
              <a:tblPr firstRow="1" firstCol="1">
                <a:tableStyleId>{22838BEF-8BB2-4498-84A7-C5851F593DF1}</a:tableStyleId>
              </a:tblPr>
              <a:tblGrid>
                <a:gridCol w="3663513">
                  <a:extLst>
                    <a:ext uri="{9D8B030D-6E8A-4147-A177-3AD203B41FA5}">
                      <a16:colId xmlns:a16="http://schemas.microsoft.com/office/drawing/2014/main" val="3178773595"/>
                    </a:ext>
                  </a:extLst>
                </a:gridCol>
                <a:gridCol w="2725736">
                  <a:extLst>
                    <a:ext uri="{9D8B030D-6E8A-4147-A177-3AD203B41FA5}">
                      <a16:colId xmlns:a16="http://schemas.microsoft.com/office/drawing/2014/main" val="2157073070"/>
                    </a:ext>
                  </a:extLst>
                </a:gridCol>
              </a:tblGrid>
              <a:tr h="726663">
                <a:tc>
                  <a:txBody>
                    <a:bodyPr/>
                    <a:lstStyle/>
                    <a:p>
                      <a:pPr marL="0" marR="0" algn="ctr">
                        <a:lnSpc>
                          <a:spcPct val="140000"/>
                        </a:lnSpc>
                        <a:buNone/>
                      </a:pPr>
                      <a:r>
                        <a:rPr lang="en-US" sz="1600" b="0" kern="100" dirty="0">
                          <a:effectLst/>
                          <a:latin typeface="Georgia" panose="02040502050405020303" pitchFamily="18" charset="0"/>
                        </a:rPr>
                        <a:t>Applications available</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solidFill>
                            <a:schemeClr val="tx1"/>
                          </a:solidFill>
                          <a:effectLst/>
                          <a:latin typeface="Georgia" panose="02040502050405020303" pitchFamily="18" charset="0"/>
                        </a:rPr>
                        <a:t>Monday, March 16</a:t>
                      </a:r>
                      <a:r>
                        <a:rPr lang="en-US" sz="1600" b="1" kern="100" baseline="30000" dirty="0">
                          <a:solidFill>
                            <a:schemeClr val="tx1"/>
                          </a:solidFill>
                          <a:effectLst/>
                          <a:latin typeface="Georgia" panose="02040502050405020303" pitchFamily="18" charset="0"/>
                        </a:rPr>
                        <a:t>th</a:t>
                      </a:r>
                      <a:r>
                        <a:rPr lang="en-US" sz="1600" b="1" kern="100" dirty="0">
                          <a:solidFill>
                            <a:schemeClr val="tx1"/>
                          </a:solidFill>
                          <a:effectLst/>
                          <a:latin typeface="Georgia" panose="02040502050405020303" pitchFamily="18" charset="0"/>
                        </a:rPr>
                        <a:t>, 2026</a:t>
                      </a:r>
                      <a:endParaRPr lang="en-US" sz="1600" b="1" kern="100" dirty="0">
                        <a:solidFill>
                          <a:schemeClr val="tx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2275476816"/>
                  </a:ext>
                </a:extLst>
              </a:tr>
              <a:tr h="735398">
                <a:tc>
                  <a:txBody>
                    <a:bodyPr/>
                    <a:lstStyle/>
                    <a:p>
                      <a:pPr marL="0" marR="0" algn="ctr">
                        <a:lnSpc>
                          <a:spcPct val="140000"/>
                        </a:lnSpc>
                        <a:buNone/>
                      </a:pPr>
                      <a:r>
                        <a:rPr lang="en-US" sz="1600" b="0" kern="100" dirty="0">
                          <a:effectLst/>
                          <a:latin typeface="Georgia" panose="02040502050405020303" pitchFamily="18" charset="0"/>
                        </a:rPr>
                        <a:t>Optional application workshop (webinar)</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Wednesday, April 1</a:t>
                      </a:r>
                      <a:r>
                        <a:rPr lang="en-US" sz="1600" b="1" kern="100" baseline="30000" dirty="0">
                          <a:effectLst/>
                          <a:latin typeface="Georgia" panose="02040502050405020303" pitchFamily="18" charset="0"/>
                        </a:rPr>
                        <a:t>st</a:t>
                      </a:r>
                      <a:r>
                        <a:rPr lang="en-US" sz="1600" b="1" kern="100" dirty="0">
                          <a:effectLst/>
                          <a:latin typeface="Georgia" panose="02040502050405020303" pitchFamily="18" charset="0"/>
                        </a:rPr>
                        <a:t>,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3057830549"/>
                  </a:ext>
                </a:extLst>
              </a:tr>
              <a:tr h="735398">
                <a:tc>
                  <a:txBody>
                    <a:bodyPr/>
                    <a:lstStyle/>
                    <a:p>
                      <a:pPr marL="0" marR="0" algn="ctr">
                        <a:lnSpc>
                          <a:spcPct val="140000"/>
                        </a:lnSpc>
                        <a:buNone/>
                      </a:pPr>
                      <a:r>
                        <a:rPr lang="en-US" sz="1600" b="0" kern="100" dirty="0">
                          <a:effectLst/>
                          <a:latin typeface="Georgia" panose="02040502050405020303" pitchFamily="18" charset="0"/>
                        </a:rPr>
                        <a:t>Optional application workshop (in-person)</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Wednesday, April 1</a:t>
                      </a:r>
                      <a:r>
                        <a:rPr lang="en-US" sz="1600" b="1" kern="100" baseline="30000" dirty="0">
                          <a:effectLst/>
                          <a:latin typeface="Georgia" panose="02040502050405020303" pitchFamily="18" charset="0"/>
                        </a:rPr>
                        <a:t>st</a:t>
                      </a:r>
                      <a:r>
                        <a:rPr lang="en-US" sz="1600" b="1" kern="100" dirty="0">
                          <a:effectLst/>
                          <a:latin typeface="Georgia" panose="02040502050405020303" pitchFamily="18" charset="0"/>
                        </a:rPr>
                        <a:t>,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3382549265"/>
                  </a:ext>
                </a:extLst>
              </a:tr>
              <a:tr h="726663">
                <a:tc>
                  <a:txBody>
                    <a:bodyPr/>
                    <a:lstStyle/>
                    <a:p>
                      <a:pPr marL="0" marR="0" algn="ctr">
                        <a:lnSpc>
                          <a:spcPct val="140000"/>
                        </a:lnSpc>
                        <a:buNone/>
                      </a:pPr>
                      <a:r>
                        <a:rPr lang="en-US" sz="1600" b="0" kern="100" dirty="0">
                          <a:effectLst/>
                          <a:latin typeface="Georgia" panose="02040502050405020303" pitchFamily="18" charset="0"/>
                        </a:rPr>
                        <a:t>Applications Due</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3:00 pm CST Monday, June 1</a:t>
                      </a:r>
                      <a:r>
                        <a:rPr lang="en-US" sz="1600" b="1" kern="100" baseline="30000" dirty="0">
                          <a:effectLst/>
                          <a:latin typeface="Georgia" panose="02040502050405020303" pitchFamily="18" charset="0"/>
                        </a:rPr>
                        <a:t>st</a:t>
                      </a:r>
                      <a:r>
                        <a:rPr lang="en-US" sz="1600" b="1" kern="100" dirty="0">
                          <a:effectLst/>
                          <a:latin typeface="Georgia" panose="02040502050405020303" pitchFamily="18" charset="0"/>
                        </a:rPr>
                        <a:t>,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1141701600"/>
                  </a:ext>
                </a:extLst>
              </a:tr>
              <a:tr h="726663">
                <a:tc>
                  <a:txBody>
                    <a:bodyPr/>
                    <a:lstStyle/>
                    <a:p>
                      <a:pPr marL="0" marR="0" algn="ctr">
                        <a:lnSpc>
                          <a:spcPct val="140000"/>
                        </a:lnSpc>
                        <a:buNone/>
                      </a:pPr>
                      <a:r>
                        <a:rPr lang="en-US" sz="1600" b="0" kern="100" dirty="0">
                          <a:effectLst/>
                          <a:latin typeface="Georgia" panose="02040502050405020303" pitchFamily="18" charset="0"/>
                        </a:rPr>
                        <a:t>County review period</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June through September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4282307475"/>
                  </a:ext>
                </a:extLst>
              </a:tr>
              <a:tr h="586150">
                <a:tc>
                  <a:txBody>
                    <a:bodyPr/>
                    <a:lstStyle/>
                    <a:p>
                      <a:pPr marL="0" marR="0" algn="ctr">
                        <a:lnSpc>
                          <a:spcPct val="140000"/>
                        </a:lnSpc>
                        <a:buNone/>
                      </a:pPr>
                      <a:r>
                        <a:rPr lang="en-US" sz="1600" b="0" kern="100" dirty="0">
                          <a:effectLst/>
                          <a:latin typeface="Georgia" panose="02040502050405020303" pitchFamily="18" charset="0"/>
                        </a:rPr>
                        <a:t>Award announcement</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September 15</a:t>
                      </a:r>
                      <a:r>
                        <a:rPr lang="en-US" sz="1600" b="1" kern="100" baseline="30000" dirty="0">
                          <a:effectLst/>
                          <a:latin typeface="Georgia" panose="02040502050405020303" pitchFamily="18" charset="0"/>
                        </a:rPr>
                        <a:t>th</a:t>
                      </a:r>
                      <a:r>
                        <a:rPr lang="en-US" sz="1600" b="1" kern="100" dirty="0">
                          <a:effectLst/>
                          <a:latin typeface="Georgia" panose="02040502050405020303" pitchFamily="18" charset="0"/>
                        </a:rPr>
                        <a:t>,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2092308669"/>
                  </a:ext>
                </a:extLst>
              </a:tr>
              <a:tr h="726663">
                <a:tc>
                  <a:txBody>
                    <a:bodyPr/>
                    <a:lstStyle/>
                    <a:p>
                      <a:pPr marL="0" marR="0" algn="ctr">
                        <a:lnSpc>
                          <a:spcPct val="140000"/>
                        </a:lnSpc>
                        <a:buNone/>
                      </a:pPr>
                      <a:r>
                        <a:rPr lang="en-US" sz="1600" b="0" kern="100" dirty="0">
                          <a:effectLst/>
                          <a:latin typeface="Georgia" panose="02040502050405020303" pitchFamily="18" charset="0"/>
                        </a:rPr>
                        <a:t>Contracts executed</a:t>
                      </a:r>
                      <a:endParaRPr lang="en-US" sz="1600" b="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tc>
                  <a:txBody>
                    <a:bodyPr/>
                    <a:lstStyle/>
                    <a:p>
                      <a:pPr marL="0" marR="0" algn="ctr">
                        <a:lnSpc>
                          <a:spcPct val="140000"/>
                        </a:lnSpc>
                        <a:buNone/>
                      </a:pPr>
                      <a:r>
                        <a:rPr lang="en-US" sz="1600" b="1" kern="100" dirty="0">
                          <a:effectLst/>
                          <a:latin typeface="Georgia" panose="02040502050405020303" pitchFamily="18" charset="0"/>
                        </a:rPr>
                        <a:t>Wednesday, September 30</a:t>
                      </a:r>
                      <a:r>
                        <a:rPr lang="en-US" sz="1600" b="1" kern="100" baseline="30000" dirty="0">
                          <a:effectLst/>
                          <a:latin typeface="Georgia" panose="02040502050405020303" pitchFamily="18" charset="0"/>
                        </a:rPr>
                        <a:t>th</a:t>
                      </a:r>
                      <a:r>
                        <a:rPr lang="en-US" sz="1600" b="1" kern="100" dirty="0">
                          <a:effectLst/>
                          <a:latin typeface="Georgia" panose="02040502050405020303" pitchFamily="18" charset="0"/>
                        </a:rPr>
                        <a:t>, 2026</a:t>
                      </a:r>
                      <a:endParaRPr lang="en-US" sz="16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69279" marR="69279" marT="0" marB="0" anchor="ctr"/>
                </a:tc>
                <a:extLst>
                  <a:ext uri="{0D108BD9-81ED-4DB2-BD59-A6C34878D82A}">
                    <a16:rowId xmlns:a16="http://schemas.microsoft.com/office/drawing/2014/main" val="2864929002"/>
                  </a:ext>
                </a:extLst>
              </a:tr>
            </a:tbl>
          </a:graphicData>
        </a:graphic>
      </p:graphicFrame>
    </p:spTree>
    <p:extLst>
      <p:ext uri="{BB962C8B-B14F-4D97-AF65-F5344CB8AC3E}">
        <p14:creationId xmlns:p14="http://schemas.microsoft.com/office/powerpoint/2010/main" val="988692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6" name="Rectangle 5">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5F5D3EED-6ECD-6C97-FE91-7D2CC657FE40}"/>
              </a:ext>
            </a:extLst>
          </p:cNvPr>
          <p:cNvSpPr>
            <a:spLocks noGrp="1"/>
          </p:cNvSpPr>
          <p:nvPr>
            <p:ph type="title"/>
          </p:nvPr>
        </p:nvSpPr>
        <p:spPr>
          <a:xfrm>
            <a:off x="1175512" y="870132"/>
            <a:ext cx="9792208" cy="1527078"/>
          </a:xfrm>
        </p:spPr>
        <p:txBody>
          <a:bodyPr>
            <a:normAutofit/>
          </a:bodyPr>
          <a:lstStyle/>
          <a:p>
            <a:pPr algn="ctr"/>
            <a:r>
              <a:rPr lang="en-US" b="1" dirty="0"/>
              <a:t>Deadline</a:t>
            </a:r>
          </a:p>
        </p:txBody>
      </p:sp>
      <p:sp>
        <p:nvSpPr>
          <p:cNvPr id="3" name="Content Placeholder 2">
            <a:extLst>
              <a:ext uri="{FF2B5EF4-FFF2-40B4-BE49-F238E27FC236}">
                <a16:creationId xmlns:a16="http://schemas.microsoft.com/office/drawing/2014/main" id="{BD677DAA-E613-BD3B-A754-009B01E96827}"/>
              </a:ext>
            </a:extLst>
          </p:cNvPr>
          <p:cNvSpPr>
            <a:spLocks noGrp="1"/>
          </p:cNvSpPr>
          <p:nvPr>
            <p:ph idx="1"/>
          </p:nvPr>
        </p:nvSpPr>
        <p:spPr>
          <a:xfrm>
            <a:off x="1175512" y="2557849"/>
            <a:ext cx="9792208" cy="3407862"/>
          </a:xfrm>
        </p:spPr>
        <p:txBody>
          <a:bodyPr>
            <a:noAutofit/>
          </a:bodyPr>
          <a:lstStyle/>
          <a:p>
            <a:pPr marL="0" indent="0" algn="ctr">
              <a:buNone/>
            </a:pPr>
            <a:r>
              <a:rPr lang="en-US" sz="2400" b="1" dirty="0">
                <a:solidFill>
                  <a:srgbClr val="FF0000"/>
                </a:solidFill>
                <a:latin typeface="Georgia" panose="02040502050405020303" pitchFamily="18" charset="0"/>
              </a:rPr>
              <a:t>Deadline to apply is June 1, 2026, by 3:00 pm CST</a:t>
            </a:r>
          </a:p>
          <a:p>
            <a:pPr marL="0" indent="0">
              <a:buNone/>
            </a:pPr>
            <a:endParaRPr lang="en-US" sz="2400" dirty="0">
              <a:latin typeface="Georgia" panose="02040502050405020303" pitchFamily="18" charset="0"/>
            </a:endParaRPr>
          </a:p>
          <a:p>
            <a:r>
              <a:rPr lang="en-US" sz="2400" dirty="0">
                <a:latin typeface="Georgia" panose="02040502050405020303" pitchFamily="18" charset="0"/>
              </a:rPr>
              <a:t>Absolutely </a:t>
            </a:r>
            <a:r>
              <a:rPr lang="en-US" sz="2400" b="1" dirty="0">
                <a:latin typeface="Georgia" panose="02040502050405020303" pitchFamily="18" charset="0"/>
              </a:rPr>
              <a:t>no late </a:t>
            </a:r>
            <a:r>
              <a:rPr lang="en-US" sz="2400" dirty="0">
                <a:latin typeface="Georgia" panose="02040502050405020303" pitchFamily="18" charset="0"/>
              </a:rPr>
              <a:t>applications will be accepted. </a:t>
            </a:r>
          </a:p>
          <a:p>
            <a:r>
              <a:rPr lang="en-US" sz="2400" dirty="0">
                <a:latin typeface="Georgia" panose="02040502050405020303" pitchFamily="18" charset="0"/>
              </a:rPr>
              <a:t>An application will be considered on time only if a substantive answer has been provided for every question on the application form, and the application form has been signed by the representative deemed appropriate by that agency.</a:t>
            </a:r>
          </a:p>
          <a:p>
            <a:r>
              <a:rPr lang="en-US" sz="2400" dirty="0">
                <a:latin typeface="Georgia" panose="02040502050405020303" pitchFamily="18" charset="0"/>
              </a:rPr>
              <a:t>Limit one application per entity.</a:t>
            </a:r>
          </a:p>
        </p:txBody>
      </p:sp>
    </p:spTree>
    <p:extLst>
      <p:ext uri="{BB962C8B-B14F-4D97-AF65-F5344CB8AC3E}">
        <p14:creationId xmlns:p14="http://schemas.microsoft.com/office/powerpoint/2010/main" val="151013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384B5FFB-E400-49F0-8153-75622C96F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3" name="Rectangle 62">
            <a:extLst>
              <a:ext uri="{FF2B5EF4-FFF2-40B4-BE49-F238E27FC236}">
                <a16:creationId xmlns:a16="http://schemas.microsoft.com/office/drawing/2014/main" id="{C9E734E7-3EBF-463F-9D80-2668EE36A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65" name="Rectangle 64">
            <a:extLst>
              <a:ext uri="{FF2B5EF4-FFF2-40B4-BE49-F238E27FC236}">
                <a16:creationId xmlns:a16="http://schemas.microsoft.com/office/drawing/2014/main" id="{44685F97-04E2-4F32-B20B-3CB5C4D1FC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66" name="Rectangle 65">
            <a:extLst>
              <a:ext uri="{FF2B5EF4-FFF2-40B4-BE49-F238E27FC236}">
                <a16:creationId xmlns:a16="http://schemas.microsoft.com/office/drawing/2014/main" id="{457F0196-A6E1-4D1C-B47F-8CF95D7596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67" name="Group 66">
            <a:extLst>
              <a:ext uri="{FF2B5EF4-FFF2-40B4-BE49-F238E27FC236}">
                <a16:creationId xmlns:a16="http://schemas.microsoft.com/office/drawing/2014/main" id="{521404AE-4400-43A1-94EC-16F37AE015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46" name="Straight Connector 45">
              <a:extLst>
                <a:ext uri="{FF2B5EF4-FFF2-40B4-BE49-F238E27FC236}">
                  <a16:creationId xmlns:a16="http://schemas.microsoft.com/office/drawing/2014/main" id="{96CF6F17-8CCC-492C-A2CB-97CCBF7CBB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93A3195-94A6-4E0A-BE4A-12564DAEE20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91373ED-58A8-4EEA-959E-7BD3C97B150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useBgFill="1">
        <p:nvSpPr>
          <p:cNvPr id="68" name="Rectangle 67">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9" name="Rectangle 68">
            <a:extLst>
              <a:ext uri="{FF2B5EF4-FFF2-40B4-BE49-F238E27FC236}">
                <a16:creationId xmlns:a16="http://schemas.microsoft.com/office/drawing/2014/main" id="{E836677E-F83B-4FAB-8095-870076307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0" name="Rectangle 69">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71" name="Rectangle 70">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8EAF1C43-DFF8-1172-52A6-39668145F373}"/>
              </a:ext>
            </a:extLst>
          </p:cNvPr>
          <p:cNvSpPr>
            <a:spLocks noGrp="1"/>
          </p:cNvSpPr>
          <p:nvPr>
            <p:ph type="title"/>
          </p:nvPr>
        </p:nvSpPr>
        <p:spPr>
          <a:xfrm>
            <a:off x="1260205" y="1887795"/>
            <a:ext cx="9673306" cy="2733106"/>
          </a:xfrm>
        </p:spPr>
        <p:txBody>
          <a:bodyPr vert="horz" lIns="91440" tIns="45720" rIns="91440" bIns="45720" rtlCol="0" anchor="ctr">
            <a:normAutofit/>
          </a:bodyPr>
          <a:lstStyle/>
          <a:p>
            <a:r>
              <a:rPr lang="en-US" dirty="0">
                <a:latin typeface="Georgia" panose="02040502050405020303" pitchFamily="18" charset="0"/>
              </a:rPr>
              <a:t>Scoring</a:t>
            </a:r>
          </a:p>
        </p:txBody>
      </p:sp>
      <p:sp>
        <p:nvSpPr>
          <p:cNvPr id="72" name="Rectangle 71">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60" name="Straight Connector 59">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7658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44ED18C4-67E3-43CE-9EC7-3809C35EE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3" name="Rectangle 42">
            <a:extLst>
              <a:ext uri="{FF2B5EF4-FFF2-40B4-BE49-F238E27FC236}">
                <a16:creationId xmlns:a16="http://schemas.microsoft.com/office/drawing/2014/main" id="{FBE714BB-FFC1-4759-9828-5B89BFD78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ln w="6350" cap="flat" cmpd="sng" algn="ctr">
            <a:noFill/>
            <a:prstDash val="solid"/>
          </a:ln>
          <a:effectLst>
            <a:softEdge rad="0"/>
          </a:effectLst>
        </p:spPr>
        <p:txBody>
          <a:bodyPr/>
          <a:lstStyle/>
          <a:p>
            <a:endParaRPr lang="en-US"/>
          </a:p>
        </p:txBody>
      </p:sp>
      <p:sp>
        <p:nvSpPr>
          <p:cNvPr id="45" name="Rectangle 44">
            <a:extLst>
              <a:ext uri="{FF2B5EF4-FFF2-40B4-BE49-F238E27FC236}">
                <a16:creationId xmlns:a16="http://schemas.microsoft.com/office/drawing/2014/main" id="{8E0541FA-C333-41B0-AC8A-A3423BC4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accent1"/>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56550F90-3722-C3F0-31EA-0B3129A8A558}"/>
              </a:ext>
            </a:extLst>
          </p:cNvPr>
          <p:cNvSpPr>
            <a:spLocks noGrp="1"/>
          </p:cNvSpPr>
          <p:nvPr>
            <p:ph type="title"/>
          </p:nvPr>
        </p:nvSpPr>
        <p:spPr>
          <a:xfrm>
            <a:off x="556428" y="1112108"/>
            <a:ext cx="3754169" cy="4638936"/>
          </a:xfrm>
        </p:spPr>
        <p:txBody>
          <a:bodyPr anchor="ctr">
            <a:normAutofit/>
          </a:bodyPr>
          <a:lstStyle/>
          <a:p>
            <a:pPr algn="ctr"/>
            <a:r>
              <a:rPr lang="en-US" sz="4000" b="1" dirty="0">
                <a:solidFill>
                  <a:srgbClr val="FFFFFF"/>
                </a:solidFill>
                <a:latin typeface="Georgia" panose="02040502050405020303" pitchFamily="18" charset="0"/>
              </a:rPr>
              <a:t>Scoring Matrix</a:t>
            </a:r>
            <a:br>
              <a:rPr lang="en-US" sz="4000" b="1" dirty="0">
                <a:solidFill>
                  <a:srgbClr val="FFFFFF"/>
                </a:solidFill>
                <a:latin typeface="Georgia" panose="02040502050405020303" pitchFamily="18" charset="0"/>
              </a:rPr>
            </a:br>
            <a:br>
              <a:rPr lang="en-US" sz="4000" b="1" dirty="0">
                <a:solidFill>
                  <a:srgbClr val="FFFFFF"/>
                </a:solidFill>
                <a:latin typeface="Georgia" panose="02040502050405020303" pitchFamily="18" charset="0"/>
              </a:rPr>
            </a:br>
            <a:r>
              <a:rPr lang="en-US" sz="2800" i="1" dirty="0">
                <a:solidFill>
                  <a:srgbClr val="FFFFFF"/>
                </a:solidFill>
                <a:latin typeface="Georgia" panose="02040502050405020303" pitchFamily="18" charset="0"/>
              </a:rPr>
              <a:t>50 total points</a:t>
            </a:r>
          </a:p>
        </p:txBody>
      </p:sp>
      <p:sp>
        <p:nvSpPr>
          <p:cNvPr id="47" name="Rectangle 46">
            <a:extLst>
              <a:ext uri="{FF2B5EF4-FFF2-40B4-BE49-F238E27FC236}">
                <a16:creationId xmlns:a16="http://schemas.microsoft.com/office/drawing/2014/main" id="{FC7D8F6D-0BB8-4895-8D70-A6B6FF838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291" y="465641"/>
            <a:ext cx="6797017" cy="5926719"/>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graphicFrame>
        <p:nvGraphicFramePr>
          <p:cNvPr id="9" name="Content Placeholder 8">
            <a:extLst>
              <a:ext uri="{FF2B5EF4-FFF2-40B4-BE49-F238E27FC236}">
                <a16:creationId xmlns:a16="http://schemas.microsoft.com/office/drawing/2014/main" id="{9109F36A-D20D-231D-AA69-63159533F2FC}"/>
              </a:ext>
            </a:extLst>
          </p:cNvPr>
          <p:cNvGraphicFramePr>
            <a:graphicFrameLocks noGrp="1"/>
          </p:cNvGraphicFramePr>
          <p:nvPr>
            <p:ph idx="1"/>
            <p:extLst>
              <p:ext uri="{D42A27DB-BD31-4B8C-83A1-F6EECF244321}">
                <p14:modId xmlns:p14="http://schemas.microsoft.com/office/powerpoint/2010/main" val="3881922064"/>
              </p:ext>
            </p:extLst>
          </p:nvPr>
        </p:nvGraphicFramePr>
        <p:xfrm>
          <a:off x="4310596" y="237745"/>
          <a:ext cx="7646707" cy="6384449"/>
        </p:xfrm>
        <a:graphic>
          <a:graphicData uri="http://schemas.openxmlformats.org/drawingml/2006/table">
            <a:tbl>
              <a:tblPr firstRow="1" bandRow="1">
                <a:tableStyleId>{69CF1AB2-1976-4502-BF36-3FF5EA218861}</a:tableStyleId>
              </a:tblPr>
              <a:tblGrid>
                <a:gridCol w="6860076">
                  <a:extLst>
                    <a:ext uri="{9D8B030D-6E8A-4147-A177-3AD203B41FA5}">
                      <a16:colId xmlns:a16="http://schemas.microsoft.com/office/drawing/2014/main" val="1133088043"/>
                    </a:ext>
                  </a:extLst>
                </a:gridCol>
                <a:gridCol w="786631">
                  <a:extLst>
                    <a:ext uri="{9D8B030D-6E8A-4147-A177-3AD203B41FA5}">
                      <a16:colId xmlns:a16="http://schemas.microsoft.com/office/drawing/2014/main" val="322074436"/>
                    </a:ext>
                  </a:extLst>
                </a:gridCol>
              </a:tblGrid>
              <a:tr h="495469">
                <a:tc>
                  <a:txBody>
                    <a:bodyPr/>
                    <a:lstStyle/>
                    <a:p>
                      <a:pPr marL="457200" marR="0" lvl="1" indent="0" algn="l" defTabSz="914400" rtl="0" eaLnBrk="1" fontAlgn="auto" latinLnBrk="0" hangingPunct="1">
                        <a:lnSpc>
                          <a:spcPct val="140000"/>
                        </a:lnSpc>
                        <a:spcBef>
                          <a:spcPts val="0"/>
                        </a:spcBef>
                        <a:spcAft>
                          <a:spcPts val="0"/>
                        </a:spcAft>
                        <a:buClrTx/>
                        <a:buSzTx/>
                        <a:buFontTx/>
                        <a:buNone/>
                        <a:tabLst/>
                        <a:defRPr/>
                      </a:pPr>
                      <a:r>
                        <a:rPr lang="en-US" sz="1200" b="0" kern="1200" dirty="0">
                          <a:solidFill>
                            <a:schemeClr val="dk1"/>
                          </a:solidFill>
                          <a:effectLst/>
                          <a:latin typeface="Georgia" panose="02040502050405020303" pitchFamily="18" charset="0"/>
                        </a:rPr>
                        <a:t>At least one representative from the organization participated in the virtual or in-person training prior to the application being submitted. (5 pts.) </a:t>
                      </a:r>
                      <a:endParaRPr lang="en-US" sz="1200" b="0" dirty="0">
                        <a:latin typeface="Georgia" panose="02040502050405020303" pitchFamily="18" charset="0"/>
                      </a:endParaRPr>
                    </a:p>
                  </a:txBody>
                  <a:tcPr marL="0" marR="0" marT="0" marB="0" anchor="ctr"/>
                </a:tc>
                <a:tc>
                  <a:txBody>
                    <a:bodyPr/>
                    <a:lstStyle/>
                    <a:p>
                      <a:pPr algn="ctr"/>
                      <a:r>
                        <a:rPr lang="en-US" sz="1200" dirty="0">
                          <a:latin typeface="Georgia" panose="02040502050405020303" pitchFamily="18" charset="0"/>
                        </a:rPr>
                        <a:t>Bonus</a:t>
                      </a:r>
                    </a:p>
                  </a:txBody>
                  <a:tcPr anchor="ctr"/>
                </a:tc>
                <a:extLst>
                  <a:ext uri="{0D108BD9-81ED-4DB2-BD59-A6C34878D82A}">
                    <a16:rowId xmlns:a16="http://schemas.microsoft.com/office/drawing/2014/main" val="3629519206"/>
                  </a:ext>
                </a:extLst>
              </a:tr>
              <a:tr h="495469">
                <a:tc>
                  <a:txBody>
                    <a:bodyPr/>
                    <a:lstStyle/>
                    <a:p>
                      <a:pPr marL="457200" marR="0" lvl="1" algn="l">
                        <a:lnSpc>
                          <a:spcPct val="140000"/>
                        </a:lnSpc>
                        <a:buNone/>
                      </a:pPr>
                      <a:r>
                        <a:rPr lang="en-US" sz="1200" kern="100" dirty="0">
                          <a:effectLst/>
                          <a:latin typeface="Georgia" panose="02040502050405020303" pitchFamily="18" charset="0"/>
                        </a:rPr>
                        <a:t>A brief history of the organization provided evidence of successful local engagement and community buy-in.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4146471402"/>
                  </a:ext>
                </a:extLst>
              </a:tr>
              <a:tr h="495469">
                <a:tc>
                  <a:txBody>
                    <a:bodyPr/>
                    <a:lstStyle/>
                    <a:p>
                      <a:pPr marL="457200" marR="0" lvl="1" algn="l">
                        <a:lnSpc>
                          <a:spcPct val="140000"/>
                        </a:lnSpc>
                        <a:buNone/>
                      </a:pPr>
                      <a:r>
                        <a:rPr lang="en-US" sz="1200" kern="100">
                          <a:effectLst/>
                          <a:latin typeface="Georgia" panose="02040502050405020303" pitchFamily="18" charset="0"/>
                        </a:rPr>
                        <a:t>The organization adequately defined a population in need and currently serves the population successfully. (5 pts.) </a:t>
                      </a:r>
                      <a:endParaRPr lang="en-US" sz="1200" kern="10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a:latin typeface="Georgia" panose="02040502050405020303" pitchFamily="18" charset="0"/>
                      </a:endParaRPr>
                    </a:p>
                  </a:txBody>
                  <a:tcPr/>
                </a:tc>
                <a:extLst>
                  <a:ext uri="{0D108BD9-81ED-4DB2-BD59-A6C34878D82A}">
                    <a16:rowId xmlns:a16="http://schemas.microsoft.com/office/drawing/2014/main" val="3090190806"/>
                  </a:ext>
                </a:extLst>
              </a:tr>
              <a:tr h="754814">
                <a:tc>
                  <a:txBody>
                    <a:bodyPr/>
                    <a:lstStyle/>
                    <a:p>
                      <a:pPr marL="457200" marR="0" lvl="1" algn="l">
                        <a:lnSpc>
                          <a:spcPct val="140000"/>
                        </a:lnSpc>
                        <a:buNone/>
                      </a:pPr>
                      <a:r>
                        <a:rPr lang="en-US" sz="1200" kern="100" dirty="0">
                          <a:effectLst/>
                          <a:latin typeface="Georgia" panose="02040502050405020303" pitchFamily="18" charset="0"/>
                        </a:rPr>
                        <a:t>The organization’s described activities to be performed following the SMART method. The activity has a clearly defined scope and is relevant to the population in need.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a:latin typeface="Georgia" panose="02040502050405020303" pitchFamily="18" charset="0"/>
                      </a:endParaRPr>
                    </a:p>
                  </a:txBody>
                  <a:tcPr/>
                </a:tc>
                <a:extLst>
                  <a:ext uri="{0D108BD9-81ED-4DB2-BD59-A6C34878D82A}">
                    <a16:rowId xmlns:a16="http://schemas.microsoft.com/office/drawing/2014/main" val="1575661506"/>
                  </a:ext>
                </a:extLst>
              </a:tr>
              <a:tr h="495469">
                <a:tc>
                  <a:txBody>
                    <a:bodyPr/>
                    <a:lstStyle/>
                    <a:p>
                      <a:pPr marL="457200" marR="0" lvl="1" algn="l">
                        <a:lnSpc>
                          <a:spcPct val="140000"/>
                        </a:lnSpc>
                        <a:buNone/>
                      </a:pPr>
                      <a:r>
                        <a:rPr lang="en-US" sz="1200" kern="100" dirty="0">
                          <a:effectLst/>
                          <a:latin typeface="Georgia" panose="02040502050405020303" pitchFamily="18" charset="0"/>
                        </a:rPr>
                        <a:t>The organization described successful methods of outreach and/or included ways to improve outreach that are achievable.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3152536737"/>
                  </a:ext>
                </a:extLst>
              </a:tr>
              <a:tr h="495469">
                <a:tc>
                  <a:txBody>
                    <a:bodyPr/>
                    <a:lstStyle/>
                    <a:p>
                      <a:pPr marL="457200" marR="0" lvl="1" algn="l">
                        <a:lnSpc>
                          <a:spcPct val="140000"/>
                        </a:lnSpc>
                        <a:buNone/>
                      </a:pPr>
                      <a:r>
                        <a:rPr lang="en-US" sz="1200" kern="100" dirty="0">
                          <a:effectLst/>
                          <a:latin typeface="Georgia" panose="02040502050405020303" pitchFamily="18" charset="0"/>
                        </a:rPr>
                        <a:t>A brief history of the organization provided evidence of successful local engagement and community buy-in.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1930743531"/>
                  </a:ext>
                </a:extLst>
              </a:tr>
              <a:tr h="495469">
                <a:tc>
                  <a:txBody>
                    <a:bodyPr/>
                    <a:lstStyle/>
                    <a:p>
                      <a:pPr marL="457200" marR="0" lvl="1" algn="l">
                        <a:lnSpc>
                          <a:spcPct val="140000"/>
                        </a:lnSpc>
                        <a:buNone/>
                      </a:pPr>
                      <a:r>
                        <a:rPr lang="en-US" sz="1200" kern="100" dirty="0">
                          <a:effectLst/>
                          <a:latin typeface="Georgia" panose="02040502050405020303" pitchFamily="18" charset="0"/>
                        </a:rPr>
                        <a:t>The organization explicitly defined a need relevant to our local population and the program activities will support that need.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1268673696"/>
                  </a:ext>
                </a:extLst>
              </a:tr>
              <a:tr h="495469">
                <a:tc>
                  <a:txBody>
                    <a:bodyPr/>
                    <a:lstStyle/>
                    <a:p>
                      <a:pPr marL="457200" marR="0" lvl="1" algn="l">
                        <a:lnSpc>
                          <a:spcPct val="140000"/>
                        </a:lnSpc>
                        <a:buNone/>
                      </a:pPr>
                      <a:r>
                        <a:rPr lang="en-US" sz="1200" kern="100" dirty="0">
                          <a:effectLst/>
                          <a:latin typeface="Georgia" panose="02040502050405020303" pitchFamily="18" charset="0"/>
                        </a:rPr>
                        <a:t>The organization clearly established a system of tracking the programmatic activities during the grant period.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888775873"/>
                  </a:ext>
                </a:extLst>
              </a:tr>
              <a:tr h="495469">
                <a:tc>
                  <a:txBody>
                    <a:bodyPr/>
                    <a:lstStyle/>
                    <a:p>
                      <a:pPr marL="457200" marR="0" lvl="1" algn="l">
                        <a:lnSpc>
                          <a:spcPct val="140000"/>
                        </a:lnSpc>
                        <a:buNone/>
                      </a:pPr>
                      <a:r>
                        <a:rPr lang="en-US" sz="1200" kern="100" dirty="0">
                          <a:effectLst/>
                          <a:latin typeface="Georgia" panose="02040502050405020303" pitchFamily="18" charset="0"/>
                        </a:rPr>
                        <a:t>The organization described feasible plans to maintain this level of funding after the grant period. (5 pts.) </a:t>
                      </a:r>
                      <a:endPar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1254545313"/>
                  </a:ext>
                </a:extLst>
              </a:tr>
              <a:tr h="926489">
                <a:tc>
                  <a:txBody>
                    <a:bodyPr/>
                    <a:lstStyle/>
                    <a:p>
                      <a:pPr marL="457200" marR="0" lvl="1" algn="l">
                        <a:lnSpc>
                          <a:spcPct val="140000"/>
                        </a:lnSpc>
                        <a:buNone/>
                      </a:pPr>
                      <a:r>
                        <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rPr>
                        <a:t>There was at least one qualified member of the organization identified. The staff member was deemed to be capable of managing grant dollars, submitting reports, and ensuring the activities will be carried out. (5 pts.) </a:t>
                      </a: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992930845"/>
                  </a:ext>
                </a:extLst>
              </a:tr>
              <a:tr h="739394">
                <a:tc>
                  <a:txBody>
                    <a:bodyPr/>
                    <a:lstStyle/>
                    <a:p>
                      <a:pPr marL="457200" marR="0" lvl="1" algn="l">
                        <a:lnSpc>
                          <a:spcPct val="140000"/>
                        </a:lnSpc>
                        <a:buNone/>
                      </a:pPr>
                      <a:r>
                        <a:rPr lang="en-US" sz="1200" u="sng" kern="100" dirty="0">
                          <a:effectLst/>
                          <a:latin typeface="Georgia" panose="02040502050405020303" pitchFamily="18" charset="0"/>
                          <a:ea typeface="Avenir Next LT Pro" panose="020B0504020202020204" pitchFamily="34" charset="0"/>
                          <a:cs typeface="Times New Roman" panose="02020603050405020304" pitchFamily="18" charset="0"/>
                        </a:rPr>
                        <a:t>Budget</a:t>
                      </a:r>
                      <a:r>
                        <a:rPr lang="en-US" sz="1200" kern="100" dirty="0">
                          <a:effectLst/>
                          <a:latin typeface="Georgia" panose="02040502050405020303" pitchFamily="18" charset="0"/>
                          <a:ea typeface="Avenir Next LT Pro" panose="020B0504020202020204" pitchFamily="34" charset="0"/>
                          <a:cs typeface="Times New Roman" panose="02020603050405020304" pitchFamily="18" charset="0"/>
                        </a:rPr>
                        <a:t>: The required documentation including the proposed budget, balance sheet, income statement/or statement of financial position, certified audit, IRS 990, and 501 (c)(3) are included and correct (10 pts.)  </a:t>
                      </a:r>
                    </a:p>
                  </a:txBody>
                  <a:tcPr marL="0" marR="0" marT="0" marB="0" anchor="ctr"/>
                </a:tc>
                <a:tc>
                  <a:txBody>
                    <a:bodyPr/>
                    <a:lstStyle/>
                    <a:p>
                      <a:endParaRPr lang="en-US" sz="1200" dirty="0">
                        <a:latin typeface="Georgia" panose="02040502050405020303" pitchFamily="18" charset="0"/>
                      </a:endParaRPr>
                    </a:p>
                  </a:txBody>
                  <a:tcPr/>
                </a:tc>
                <a:extLst>
                  <a:ext uri="{0D108BD9-81ED-4DB2-BD59-A6C34878D82A}">
                    <a16:rowId xmlns:a16="http://schemas.microsoft.com/office/drawing/2014/main" val="370809165"/>
                  </a:ext>
                </a:extLst>
              </a:tr>
            </a:tbl>
          </a:graphicData>
        </a:graphic>
      </p:graphicFrame>
    </p:spTree>
    <p:extLst>
      <p:ext uri="{BB962C8B-B14F-4D97-AF65-F5344CB8AC3E}">
        <p14:creationId xmlns:p14="http://schemas.microsoft.com/office/powerpoint/2010/main" val="2591135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71E0C-C87A-7C7E-9EC0-413A92C5E2EC}"/>
              </a:ext>
            </a:extLst>
          </p:cNvPr>
          <p:cNvSpPr>
            <a:spLocks noGrp="1"/>
          </p:cNvSpPr>
          <p:nvPr>
            <p:ph type="title"/>
          </p:nvPr>
        </p:nvSpPr>
        <p:spPr>
          <a:xfrm>
            <a:off x="1073987" y="594671"/>
            <a:ext cx="10044023" cy="877729"/>
          </a:xfrm>
        </p:spPr>
        <p:txBody>
          <a:bodyPr anchor="ctr">
            <a:normAutofit/>
          </a:bodyPr>
          <a:lstStyle/>
          <a:p>
            <a:pPr algn="ctr"/>
            <a:r>
              <a:rPr lang="en-US" sz="4000" b="1" dirty="0">
                <a:solidFill>
                  <a:schemeClr val="tx1"/>
                </a:solidFill>
                <a:latin typeface="Georgia" panose="02040502050405020303" pitchFamily="18" charset="0"/>
              </a:rPr>
              <a:t>Scoring Rubric</a:t>
            </a:r>
          </a:p>
        </p:txBody>
      </p:sp>
      <p:graphicFrame>
        <p:nvGraphicFramePr>
          <p:cNvPr id="4" name="Content Placeholder 3">
            <a:extLst>
              <a:ext uri="{FF2B5EF4-FFF2-40B4-BE49-F238E27FC236}">
                <a16:creationId xmlns:a16="http://schemas.microsoft.com/office/drawing/2014/main" id="{EE4A981B-7BF9-7D83-2A64-0A2C9E0D7021}"/>
              </a:ext>
            </a:extLst>
          </p:cNvPr>
          <p:cNvGraphicFramePr>
            <a:graphicFrameLocks noGrp="1"/>
          </p:cNvGraphicFramePr>
          <p:nvPr>
            <p:ph idx="1"/>
            <p:extLst>
              <p:ext uri="{D42A27DB-BD31-4B8C-83A1-F6EECF244321}">
                <p14:modId xmlns:p14="http://schemas.microsoft.com/office/powerpoint/2010/main" val="562310866"/>
              </p:ext>
            </p:extLst>
          </p:nvPr>
        </p:nvGraphicFramePr>
        <p:xfrm>
          <a:off x="543254" y="2202426"/>
          <a:ext cx="11105491" cy="4231315"/>
        </p:xfrm>
        <a:graphic>
          <a:graphicData uri="http://schemas.openxmlformats.org/drawingml/2006/table">
            <a:tbl>
              <a:tblPr firstRow="1" firstCol="1" bandRow="1">
                <a:tableStyleId>{10A1B5D5-9B99-4C35-A422-299274C87663}</a:tableStyleId>
              </a:tblPr>
              <a:tblGrid>
                <a:gridCol w="2155911">
                  <a:extLst>
                    <a:ext uri="{9D8B030D-6E8A-4147-A177-3AD203B41FA5}">
                      <a16:colId xmlns:a16="http://schemas.microsoft.com/office/drawing/2014/main" val="1452947300"/>
                    </a:ext>
                  </a:extLst>
                </a:gridCol>
                <a:gridCol w="2274023">
                  <a:extLst>
                    <a:ext uri="{9D8B030D-6E8A-4147-A177-3AD203B41FA5}">
                      <a16:colId xmlns:a16="http://schemas.microsoft.com/office/drawing/2014/main" val="1110848154"/>
                    </a:ext>
                  </a:extLst>
                </a:gridCol>
                <a:gridCol w="2227543">
                  <a:extLst>
                    <a:ext uri="{9D8B030D-6E8A-4147-A177-3AD203B41FA5}">
                      <a16:colId xmlns:a16="http://schemas.microsoft.com/office/drawing/2014/main" val="220950433"/>
                    </a:ext>
                  </a:extLst>
                </a:gridCol>
                <a:gridCol w="2202969">
                  <a:extLst>
                    <a:ext uri="{9D8B030D-6E8A-4147-A177-3AD203B41FA5}">
                      <a16:colId xmlns:a16="http://schemas.microsoft.com/office/drawing/2014/main" val="3103639607"/>
                    </a:ext>
                  </a:extLst>
                </a:gridCol>
                <a:gridCol w="2245045">
                  <a:extLst>
                    <a:ext uri="{9D8B030D-6E8A-4147-A177-3AD203B41FA5}">
                      <a16:colId xmlns:a16="http://schemas.microsoft.com/office/drawing/2014/main" val="1723478192"/>
                    </a:ext>
                  </a:extLst>
                </a:gridCol>
              </a:tblGrid>
              <a:tr h="336067">
                <a:tc>
                  <a:txBody>
                    <a:bodyPr/>
                    <a:lstStyle/>
                    <a:p>
                      <a:pPr marL="0" marR="0" algn="ctr">
                        <a:lnSpc>
                          <a:spcPct val="140000"/>
                        </a:lnSpc>
                        <a:buNone/>
                      </a:pPr>
                      <a:r>
                        <a:rPr lang="en-US" sz="2000" kern="100" dirty="0">
                          <a:solidFill>
                            <a:schemeClr val="bg1"/>
                          </a:solidFill>
                          <a:effectLst/>
                          <a:latin typeface="Georgia" panose="02040502050405020303" pitchFamily="18" charset="0"/>
                        </a:rPr>
                        <a:t>5</a:t>
                      </a:r>
                      <a:endParaRPr lang="en-US" sz="2000" kern="100" dirty="0">
                        <a:solidFill>
                          <a:schemeClr val="bg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2000" kern="100" dirty="0">
                          <a:solidFill>
                            <a:schemeClr val="bg1"/>
                          </a:solidFill>
                          <a:effectLst/>
                          <a:latin typeface="Georgia" panose="02040502050405020303" pitchFamily="18" charset="0"/>
                        </a:rPr>
                        <a:t>4</a:t>
                      </a:r>
                      <a:endParaRPr lang="en-US" sz="2000" kern="100" dirty="0">
                        <a:solidFill>
                          <a:schemeClr val="bg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2000" kern="100" dirty="0">
                          <a:solidFill>
                            <a:schemeClr val="bg1"/>
                          </a:solidFill>
                          <a:effectLst/>
                          <a:latin typeface="Georgia" panose="02040502050405020303" pitchFamily="18" charset="0"/>
                        </a:rPr>
                        <a:t>3</a:t>
                      </a:r>
                      <a:endParaRPr lang="en-US" sz="2000" kern="100" dirty="0">
                        <a:solidFill>
                          <a:schemeClr val="bg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2000" kern="100" dirty="0">
                          <a:solidFill>
                            <a:schemeClr val="bg1"/>
                          </a:solidFill>
                          <a:effectLst/>
                          <a:latin typeface="Georgia" panose="02040502050405020303" pitchFamily="18" charset="0"/>
                        </a:rPr>
                        <a:t>2</a:t>
                      </a:r>
                      <a:endParaRPr lang="en-US" sz="2000" kern="100" dirty="0">
                        <a:solidFill>
                          <a:schemeClr val="bg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2000" kern="100" dirty="0">
                          <a:solidFill>
                            <a:schemeClr val="bg1"/>
                          </a:solidFill>
                          <a:effectLst/>
                          <a:latin typeface="Georgia" panose="02040502050405020303" pitchFamily="18" charset="0"/>
                        </a:rPr>
                        <a:t>1</a:t>
                      </a:r>
                      <a:endParaRPr lang="en-US" sz="2000" kern="100" dirty="0">
                        <a:solidFill>
                          <a:schemeClr val="bg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1900663"/>
                  </a:ext>
                </a:extLst>
              </a:tr>
              <a:tr h="782073">
                <a:tc>
                  <a:txBody>
                    <a:bodyPr/>
                    <a:lstStyle/>
                    <a:p>
                      <a:pPr marL="0" marR="0" algn="ctr">
                        <a:lnSpc>
                          <a:spcPct val="140000"/>
                        </a:lnSpc>
                        <a:buNone/>
                      </a:pPr>
                      <a:r>
                        <a:rPr lang="en-US" sz="1500" kern="100" dirty="0">
                          <a:solidFill>
                            <a:schemeClr val="tx1"/>
                          </a:solidFill>
                          <a:effectLst/>
                          <a:latin typeface="Georgia" panose="02040502050405020303" pitchFamily="18" charset="0"/>
                        </a:rPr>
                        <a:t>Outstanding</a:t>
                      </a:r>
                      <a:endParaRPr lang="en-US" sz="1500" kern="100" dirty="0">
                        <a:solidFill>
                          <a:schemeClr val="tx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b="1" kern="100" dirty="0">
                          <a:effectLst/>
                          <a:latin typeface="Georgia" panose="02040502050405020303" pitchFamily="18" charset="0"/>
                        </a:rPr>
                        <a:t>Great</a:t>
                      </a:r>
                      <a:endParaRPr lang="en-US" sz="15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b="1" kern="100" dirty="0">
                          <a:effectLst/>
                          <a:latin typeface="Georgia" panose="02040502050405020303" pitchFamily="18" charset="0"/>
                        </a:rPr>
                        <a:t>Good</a:t>
                      </a:r>
                      <a:endParaRPr lang="en-US" sz="15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b="1" kern="100" dirty="0">
                          <a:effectLst/>
                          <a:latin typeface="Georgia" panose="02040502050405020303" pitchFamily="18" charset="0"/>
                        </a:rPr>
                        <a:t>Needs Improvement</a:t>
                      </a:r>
                      <a:endParaRPr lang="en-US" sz="15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b="1" kern="100" dirty="0">
                          <a:effectLst/>
                          <a:latin typeface="Georgia" panose="02040502050405020303" pitchFamily="18" charset="0"/>
                        </a:rPr>
                        <a:t>Lacking Significant Details</a:t>
                      </a:r>
                      <a:endParaRPr lang="en-US" sz="1500" b="1"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6163325"/>
                  </a:ext>
                </a:extLst>
              </a:tr>
              <a:tr h="3070401">
                <a:tc>
                  <a:txBody>
                    <a:bodyPr/>
                    <a:lstStyle/>
                    <a:p>
                      <a:pPr marL="0" marR="0" algn="ctr">
                        <a:lnSpc>
                          <a:spcPct val="140000"/>
                        </a:lnSpc>
                        <a:buNone/>
                      </a:pPr>
                      <a:r>
                        <a:rPr lang="en-US" sz="1500" b="0" kern="100" dirty="0">
                          <a:solidFill>
                            <a:schemeClr val="tx1"/>
                          </a:solidFill>
                          <a:effectLst/>
                          <a:latin typeface="Georgia" panose="02040502050405020303" pitchFamily="18" charset="0"/>
                        </a:rPr>
                        <a:t>Provided a clear and </a:t>
                      </a:r>
                    </a:p>
                    <a:p>
                      <a:pPr marL="0" marR="0" algn="ctr">
                        <a:lnSpc>
                          <a:spcPct val="140000"/>
                        </a:lnSpc>
                        <a:buNone/>
                      </a:pPr>
                      <a:r>
                        <a:rPr lang="en-US" sz="1500" b="0" kern="100" dirty="0">
                          <a:solidFill>
                            <a:schemeClr val="tx1"/>
                          </a:solidFill>
                          <a:effectLst/>
                          <a:latin typeface="Georgia" panose="02040502050405020303" pitchFamily="18" charset="0"/>
                        </a:rPr>
                        <a:t>concise summary, very </a:t>
                      </a:r>
                    </a:p>
                    <a:p>
                      <a:pPr marL="0" marR="0" algn="ctr">
                        <a:lnSpc>
                          <a:spcPct val="140000"/>
                        </a:lnSpc>
                        <a:buNone/>
                      </a:pPr>
                      <a:r>
                        <a:rPr lang="en-US" sz="1500" b="0" kern="100" dirty="0">
                          <a:solidFill>
                            <a:schemeClr val="tx1"/>
                          </a:solidFill>
                          <a:effectLst/>
                          <a:latin typeface="Georgia" panose="02040502050405020303" pitchFamily="18" charset="0"/>
                        </a:rPr>
                        <a:t>well organized and is compelling. </a:t>
                      </a:r>
                      <a:endParaRPr lang="en-US" sz="1500" b="0" kern="100" dirty="0">
                        <a:solidFill>
                          <a:schemeClr val="tx1"/>
                        </a:solidFill>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kern="100" dirty="0">
                          <a:effectLst/>
                          <a:latin typeface="Georgia" panose="02040502050405020303" pitchFamily="18" charset="0"/>
                        </a:rPr>
                        <a:t>Provided a clear and concise summary, very well </a:t>
                      </a:r>
                    </a:p>
                    <a:p>
                      <a:pPr marL="0" marR="0" algn="ctr">
                        <a:lnSpc>
                          <a:spcPct val="140000"/>
                        </a:lnSpc>
                        <a:buNone/>
                      </a:pPr>
                      <a:r>
                        <a:rPr lang="en-US" sz="1500" kern="100" dirty="0">
                          <a:effectLst/>
                          <a:latin typeface="Georgia" panose="02040502050405020303" pitchFamily="18" charset="0"/>
                        </a:rPr>
                        <a:t>organized, could provide stronger connections. </a:t>
                      </a:r>
                      <a:endParaRPr lang="en-US" sz="15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kern="100" dirty="0">
                          <a:effectLst/>
                          <a:latin typeface="Georgia" panose="02040502050405020303" pitchFamily="18" charset="0"/>
                        </a:rPr>
                        <a:t>Many aspects of the application are simply presented but </a:t>
                      </a:r>
                    </a:p>
                    <a:p>
                      <a:pPr marL="0" marR="0" algn="ctr">
                        <a:lnSpc>
                          <a:spcPct val="140000"/>
                        </a:lnSpc>
                        <a:buNone/>
                      </a:pPr>
                      <a:r>
                        <a:rPr lang="en-US" sz="1500" kern="100" dirty="0">
                          <a:effectLst/>
                          <a:latin typeface="Georgia" panose="02040502050405020303" pitchFamily="18" charset="0"/>
                        </a:rPr>
                        <a:t>may have missed some elements. </a:t>
                      </a:r>
                      <a:endParaRPr lang="en-US" sz="15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kern="100" dirty="0">
                          <a:effectLst/>
                          <a:latin typeface="Georgia" panose="02040502050405020303" pitchFamily="18" charset="0"/>
                        </a:rPr>
                        <a:t>Core pieces of the summary are included but lacking a strong connection to show evidence of feasibility and applicability to the organization. </a:t>
                      </a:r>
                      <a:endParaRPr lang="en-US" sz="15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40000"/>
                        </a:lnSpc>
                        <a:buNone/>
                      </a:pPr>
                      <a:r>
                        <a:rPr lang="en-US" sz="1500" kern="100" dirty="0">
                          <a:effectLst/>
                          <a:latin typeface="Georgia" panose="02040502050405020303" pitchFamily="18" charset="0"/>
                        </a:rPr>
                        <a:t>The response was left blank, lacks significant details, and could include information </a:t>
                      </a:r>
                    </a:p>
                    <a:p>
                      <a:pPr marL="0" marR="0" algn="ctr">
                        <a:lnSpc>
                          <a:spcPct val="140000"/>
                        </a:lnSpc>
                        <a:buNone/>
                      </a:pPr>
                      <a:r>
                        <a:rPr lang="en-US" sz="1500" kern="100" dirty="0">
                          <a:effectLst/>
                          <a:latin typeface="Georgia" panose="02040502050405020303" pitchFamily="18" charset="0"/>
                        </a:rPr>
                        <a:t>not relevant to answering </a:t>
                      </a:r>
                    </a:p>
                    <a:p>
                      <a:pPr marL="0" marR="0" algn="ctr">
                        <a:lnSpc>
                          <a:spcPct val="140000"/>
                        </a:lnSpc>
                        <a:buNone/>
                      </a:pPr>
                      <a:r>
                        <a:rPr lang="en-US" sz="1500" kern="100" dirty="0">
                          <a:effectLst/>
                          <a:latin typeface="Georgia" panose="02040502050405020303" pitchFamily="18" charset="0"/>
                        </a:rPr>
                        <a:t>the subject matter or </a:t>
                      </a:r>
                    </a:p>
                    <a:p>
                      <a:pPr marL="0" marR="0" algn="ctr">
                        <a:lnSpc>
                          <a:spcPct val="140000"/>
                        </a:lnSpc>
                        <a:buNone/>
                      </a:pPr>
                      <a:r>
                        <a:rPr lang="en-US" sz="1500" kern="100" dirty="0">
                          <a:effectLst/>
                          <a:latin typeface="Georgia" panose="02040502050405020303" pitchFamily="18" charset="0"/>
                        </a:rPr>
                        <a:t>aligning with the County’s Strategic Initiatives. </a:t>
                      </a:r>
                      <a:endParaRPr lang="en-US" sz="1500" kern="100" dirty="0">
                        <a:effectLst/>
                        <a:latin typeface="Georgia" panose="02040502050405020303" pitchFamily="18" charset="0"/>
                        <a:ea typeface="Avenir Next LT Pro" panose="020B05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1892107"/>
                  </a:ext>
                </a:extLst>
              </a:tr>
            </a:tbl>
          </a:graphicData>
        </a:graphic>
      </p:graphicFrame>
    </p:spTree>
    <p:extLst>
      <p:ext uri="{BB962C8B-B14F-4D97-AF65-F5344CB8AC3E}">
        <p14:creationId xmlns:p14="http://schemas.microsoft.com/office/powerpoint/2010/main" val="1633187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80000"/>
                <a:shade val="100000"/>
                <a:satMod val="300000"/>
              </a:schemeClr>
            </a:gs>
            <a:gs pos="100000">
              <a:schemeClr val="bg2">
                <a:tint val="100000"/>
                <a:shade val="30000"/>
                <a:satMod val="2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4"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B3FA0667-9C3C-C672-10F0-40EA48D1C4BF}"/>
              </a:ext>
            </a:extLst>
          </p:cNvPr>
          <p:cNvSpPr>
            <a:spLocks noGrp="1"/>
          </p:cNvSpPr>
          <p:nvPr>
            <p:ph type="title"/>
          </p:nvPr>
        </p:nvSpPr>
        <p:spPr>
          <a:xfrm>
            <a:off x="7330959" y="1420705"/>
            <a:ext cx="3938762" cy="4016587"/>
          </a:xfrm>
        </p:spPr>
        <p:txBody>
          <a:bodyPr>
            <a:normAutofit/>
          </a:bodyPr>
          <a:lstStyle/>
          <a:p>
            <a:pPr algn="ctr"/>
            <a:r>
              <a:rPr lang="en-US" sz="3600" b="1" dirty="0">
                <a:latin typeface="Georgia" panose="02040502050405020303" pitchFamily="18" charset="0"/>
              </a:rPr>
              <a:t>Required Documentation</a:t>
            </a:r>
          </a:p>
        </p:txBody>
      </p:sp>
      <p:sp>
        <p:nvSpPr>
          <p:cNvPr id="3" name="Content Placeholder 2">
            <a:extLst>
              <a:ext uri="{FF2B5EF4-FFF2-40B4-BE49-F238E27FC236}">
                <a16:creationId xmlns:a16="http://schemas.microsoft.com/office/drawing/2014/main" id="{0AEA0D33-5716-F405-D63D-ACC9EBB676D1}"/>
              </a:ext>
            </a:extLst>
          </p:cNvPr>
          <p:cNvSpPr>
            <a:spLocks noGrp="1"/>
          </p:cNvSpPr>
          <p:nvPr>
            <p:ph idx="1"/>
          </p:nvPr>
        </p:nvSpPr>
        <p:spPr>
          <a:xfrm>
            <a:off x="1440519" y="1420706"/>
            <a:ext cx="5514758" cy="4016587"/>
          </a:xfrm>
        </p:spPr>
        <p:txBody>
          <a:bodyPr anchor="ctr">
            <a:noAutofit/>
          </a:bodyPr>
          <a:lstStyle/>
          <a:p>
            <a:r>
              <a:rPr lang="en-US" sz="2000" dirty="0">
                <a:solidFill>
                  <a:schemeClr val="tx1">
                    <a:lumMod val="75000"/>
                    <a:lumOff val="25000"/>
                  </a:schemeClr>
                </a:solidFill>
                <a:latin typeface="Georgia" panose="02040502050405020303" pitchFamily="18" charset="0"/>
              </a:rPr>
              <a:t>Application worksheet</a:t>
            </a:r>
          </a:p>
          <a:p>
            <a:r>
              <a:rPr lang="en-US" sz="2000" dirty="0">
                <a:solidFill>
                  <a:schemeClr val="tx1">
                    <a:lumMod val="75000"/>
                    <a:lumOff val="25000"/>
                  </a:schemeClr>
                </a:solidFill>
                <a:latin typeface="Georgia" panose="02040502050405020303" pitchFamily="18" charset="0"/>
              </a:rPr>
              <a:t>Narrative (PDF or Doc)</a:t>
            </a:r>
          </a:p>
          <a:p>
            <a:r>
              <a:rPr lang="en-US" sz="2000" dirty="0">
                <a:solidFill>
                  <a:schemeClr val="tx1">
                    <a:lumMod val="75000"/>
                    <a:lumOff val="25000"/>
                  </a:schemeClr>
                </a:solidFill>
                <a:latin typeface="Georgia" panose="02040502050405020303" pitchFamily="18" charset="0"/>
              </a:rPr>
              <a:t>Current Budget and Proposed FY 2027 Operating Budget </a:t>
            </a:r>
          </a:p>
          <a:p>
            <a:r>
              <a:rPr lang="en-US" sz="2000" dirty="0">
                <a:solidFill>
                  <a:schemeClr val="tx1">
                    <a:lumMod val="75000"/>
                    <a:lumOff val="25000"/>
                  </a:schemeClr>
                </a:solidFill>
                <a:latin typeface="Georgia" panose="02040502050405020303" pitchFamily="18" charset="0"/>
              </a:rPr>
              <a:t>Balance Sheet or Statement of Financial Position </a:t>
            </a:r>
          </a:p>
          <a:p>
            <a:r>
              <a:rPr lang="en-US" sz="2000" dirty="0">
                <a:solidFill>
                  <a:schemeClr val="tx1">
                    <a:lumMod val="75000"/>
                    <a:lumOff val="25000"/>
                  </a:schemeClr>
                </a:solidFill>
                <a:latin typeface="Georgia" panose="02040502050405020303" pitchFamily="18" charset="0"/>
              </a:rPr>
              <a:t>Income Statement or Statement of Activities </a:t>
            </a:r>
          </a:p>
          <a:p>
            <a:pPr lvl="0"/>
            <a:r>
              <a:rPr lang="en-US" sz="2000" dirty="0">
                <a:solidFill>
                  <a:schemeClr val="tx1">
                    <a:lumMod val="75000"/>
                    <a:lumOff val="25000"/>
                  </a:schemeClr>
                </a:solidFill>
                <a:latin typeface="Georgia" panose="02040502050405020303" pitchFamily="18" charset="0"/>
              </a:rPr>
              <a:t>Most recent certified audit.</a:t>
            </a:r>
          </a:p>
          <a:p>
            <a:pPr lvl="0"/>
            <a:r>
              <a:rPr lang="en-US" sz="2000" dirty="0">
                <a:solidFill>
                  <a:schemeClr val="tx1">
                    <a:lumMod val="75000"/>
                    <a:lumOff val="25000"/>
                  </a:schemeClr>
                </a:solidFill>
                <a:latin typeface="Georgia" panose="02040502050405020303" pitchFamily="18" charset="0"/>
              </a:rPr>
              <a:t>Latest IRS form 990 filed. </a:t>
            </a:r>
          </a:p>
          <a:p>
            <a:pPr lvl="0"/>
            <a:r>
              <a:rPr lang="en-US" sz="2000" dirty="0">
                <a:solidFill>
                  <a:schemeClr val="tx1">
                    <a:lumMod val="75000"/>
                    <a:lumOff val="25000"/>
                  </a:schemeClr>
                </a:solidFill>
                <a:latin typeface="Georgia" panose="02040502050405020303" pitchFamily="18" charset="0"/>
              </a:rPr>
              <a:t>Most recent copy of applicant’s status as an exempt organization for federal income tax purposes [e.g. 501(c)(3) letter].</a:t>
            </a: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089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36121-EE06-8EBF-AC83-998B90E6AC4A}"/>
              </a:ext>
            </a:extLst>
          </p:cNvPr>
          <p:cNvSpPr>
            <a:spLocks noGrp="1"/>
          </p:cNvSpPr>
          <p:nvPr>
            <p:ph type="title"/>
          </p:nvPr>
        </p:nvSpPr>
        <p:spPr/>
        <p:txBody>
          <a:bodyPr/>
          <a:lstStyle/>
          <a:p>
            <a:r>
              <a:rPr lang="en-US" dirty="0">
                <a:latin typeface="Georgia" panose="02040502050405020303" pitchFamily="18" charset="0"/>
              </a:rPr>
              <a:t>Programmatic </a:t>
            </a:r>
            <a:br>
              <a:rPr lang="en-US" dirty="0">
                <a:latin typeface="Georgia" panose="02040502050405020303" pitchFamily="18" charset="0"/>
              </a:rPr>
            </a:br>
            <a:r>
              <a:rPr lang="en-US" dirty="0">
                <a:latin typeface="Georgia" panose="02040502050405020303" pitchFamily="18" charset="0"/>
              </a:rPr>
              <a:t>Reporting</a:t>
            </a:r>
          </a:p>
        </p:txBody>
      </p:sp>
    </p:spTree>
    <p:extLst>
      <p:ext uri="{BB962C8B-B14F-4D97-AF65-F5344CB8AC3E}">
        <p14:creationId xmlns:p14="http://schemas.microsoft.com/office/powerpoint/2010/main" val="4183721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B0BE8-5C13-226A-E8F9-4C369E19F540}"/>
              </a:ext>
            </a:extLst>
          </p:cNvPr>
          <p:cNvSpPr>
            <a:spLocks noGrp="1"/>
          </p:cNvSpPr>
          <p:nvPr>
            <p:ph type="title"/>
          </p:nvPr>
        </p:nvSpPr>
        <p:spPr/>
        <p:txBody>
          <a:bodyPr/>
          <a:lstStyle/>
          <a:p>
            <a:pPr algn="ctr"/>
            <a:r>
              <a:rPr lang="en-US" dirty="0">
                <a:latin typeface="Georgia" panose="02040502050405020303" pitchFamily="18" charset="0"/>
              </a:rPr>
              <a:t>Reporting Dates</a:t>
            </a:r>
          </a:p>
        </p:txBody>
      </p:sp>
      <p:graphicFrame>
        <p:nvGraphicFramePr>
          <p:cNvPr id="4" name="Content Placeholder 3">
            <a:extLst>
              <a:ext uri="{FF2B5EF4-FFF2-40B4-BE49-F238E27FC236}">
                <a16:creationId xmlns:a16="http://schemas.microsoft.com/office/drawing/2014/main" id="{74930A1F-F026-7D30-C801-5D5599477F47}"/>
              </a:ext>
            </a:extLst>
          </p:cNvPr>
          <p:cNvGraphicFramePr>
            <a:graphicFrameLocks noGrp="1"/>
          </p:cNvGraphicFramePr>
          <p:nvPr>
            <p:ph idx="1"/>
            <p:extLst>
              <p:ext uri="{D42A27DB-BD31-4B8C-83A1-F6EECF244321}">
                <p14:modId xmlns:p14="http://schemas.microsoft.com/office/powerpoint/2010/main" val="1820868682"/>
              </p:ext>
            </p:extLst>
          </p:nvPr>
        </p:nvGraphicFramePr>
        <p:xfrm>
          <a:off x="1066800" y="2103438"/>
          <a:ext cx="10058400" cy="2560320"/>
        </p:xfrm>
        <a:graphic>
          <a:graphicData uri="http://schemas.openxmlformats.org/drawingml/2006/table">
            <a:tbl>
              <a:tblPr firstRow="1" bandRow="1">
                <a:tableStyleId>{16D9F66E-5EB9-4882-86FB-DCBF35E3C3E4}</a:tableStyleId>
              </a:tblPr>
              <a:tblGrid>
                <a:gridCol w="5029200">
                  <a:extLst>
                    <a:ext uri="{9D8B030D-6E8A-4147-A177-3AD203B41FA5}">
                      <a16:colId xmlns:a16="http://schemas.microsoft.com/office/drawing/2014/main" val="3343943692"/>
                    </a:ext>
                  </a:extLst>
                </a:gridCol>
                <a:gridCol w="5029200">
                  <a:extLst>
                    <a:ext uri="{9D8B030D-6E8A-4147-A177-3AD203B41FA5}">
                      <a16:colId xmlns:a16="http://schemas.microsoft.com/office/drawing/2014/main" val="3029082151"/>
                    </a:ext>
                  </a:extLst>
                </a:gridCol>
              </a:tblGrid>
              <a:tr h="370840">
                <a:tc>
                  <a:txBody>
                    <a:bodyPr/>
                    <a:lstStyle/>
                    <a:p>
                      <a:pPr algn="ctr"/>
                      <a:r>
                        <a:rPr lang="en-US" b="1" dirty="0">
                          <a:latin typeface="Georgia" panose="02040502050405020303" pitchFamily="18" charset="0"/>
                        </a:rPr>
                        <a:t>Quarterly Report #1 (October 1- December 31, 2026)</a:t>
                      </a:r>
                    </a:p>
                  </a:txBody>
                  <a:tcPr anchor="ctr"/>
                </a:tc>
                <a:tc>
                  <a:txBody>
                    <a:bodyPr/>
                    <a:lstStyle/>
                    <a:p>
                      <a:pPr algn="ctr"/>
                      <a:r>
                        <a:rPr lang="en-US" b="1" dirty="0">
                          <a:latin typeface="Georgia" panose="02040502050405020303" pitchFamily="18" charset="0"/>
                        </a:rPr>
                        <a:t>February 1, 2027</a:t>
                      </a:r>
                    </a:p>
                  </a:txBody>
                  <a:tcPr anchor="ctr"/>
                </a:tc>
                <a:extLst>
                  <a:ext uri="{0D108BD9-81ED-4DB2-BD59-A6C34878D82A}">
                    <a16:rowId xmlns:a16="http://schemas.microsoft.com/office/drawing/2014/main" val="3578324853"/>
                  </a:ext>
                </a:extLst>
              </a:tr>
              <a:tr h="370840">
                <a:tc>
                  <a:txBody>
                    <a:bodyPr/>
                    <a:lstStyle/>
                    <a:p>
                      <a:pPr algn="ctr"/>
                      <a:r>
                        <a:rPr lang="en-US" b="1" dirty="0">
                          <a:latin typeface="Georgia" panose="02040502050405020303" pitchFamily="18" charset="0"/>
                        </a:rPr>
                        <a:t>Quarterly Report #2 (January 1- March 31, 2027)</a:t>
                      </a:r>
                    </a:p>
                  </a:txBody>
                  <a:tcPr anchor="ctr"/>
                </a:tc>
                <a:tc>
                  <a:txBody>
                    <a:bodyPr/>
                    <a:lstStyle/>
                    <a:p>
                      <a:pPr algn="ctr"/>
                      <a:r>
                        <a:rPr lang="en-US" b="1" dirty="0">
                          <a:latin typeface="Georgia" panose="02040502050405020303" pitchFamily="18" charset="0"/>
                        </a:rPr>
                        <a:t>May 3, 2027</a:t>
                      </a:r>
                    </a:p>
                  </a:txBody>
                  <a:tcPr anchor="ctr"/>
                </a:tc>
                <a:extLst>
                  <a:ext uri="{0D108BD9-81ED-4DB2-BD59-A6C34878D82A}">
                    <a16:rowId xmlns:a16="http://schemas.microsoft.com/office/drawing/2014/main" val="99180216"/>
                  </a:ext>
                </a:extLst>
              </a:tr>
              <a:tr h="370840">
                <a:tc>
                  <a:txBody>
                    <a:bodyPr/>
                    <a:lstStyle/>
                    <a:p>
                      <a:pPr algn="ctr"/>
                      <a:r>
                        <a:rPr lang="en-US" b="1" dirty="0">
                          <a:latin typeface="Georgia" panose="02040502050405020303" pitchFamily="18" charset="0"/>
                        </a:rPr>
                        <a:t>Quarterly Report #3 (April 1- June 30, 2027)</a:t>
                      </a:r>
                    </a:p>
                  </a:txBody>
                  <a:tcPr anchor="ctr"/>
                </a:tc>
                <a:tc>
                  <a:txBody>
                    <a:bodyPr/>
                    <a:lstStyle/>
                    <a:p>
                      <a:pPr algn="ctr"/>
                      <a:r>
                        <a:rPr lang="en-US" b="1">
                          <a:latin typeface="Georgia" panose="02040502050405020303" pitchFamily="18" charset="0"/>
                        </a:rPr>
                        <a:t>August 2, 2027</a:t>
                      </a:r>
                      <a:endParaRPr lang="en-US" b="1" dirty="0">
                        <a:latin typeface="Georgia" panose="02040502050405020303" pitchFamily="18" charset="0"/>
                      </a:endParaRPr>
                    </a:p>
                  </a:txBody>
                  <a:tcPr anchor="ctr"/>
                </a:tc>
                <a:extLst>
                  <a:ext uri="{0D108BD9-81ED-4DB2-BD59-A6C34878D82A}">
                    <a16:rowId xmlns:a16="http://schemas.microsoft.com/office/drawing/2014/main" val="3242796157"/>
                  </a:ext>
                </a:extLst>
              </a:tr>
              <a:tr h="370840">
                <a:tc>
                  <a:txBody>
                    <a:bodyPr/>
                    <a:lstStyle/>
                    <a:p>
                      <a:pPr algn="ctr"/>
                      <a:r>
                        <a:rPr lang="en-US" b="1" dirty="0">
                          <a:latin typeface="Georgia" panose="02040502050405020303" pitchFamily="18" charset="0"/>
                        </a:rPr>
                        <a:t>Quarterly Report #4 (July 1- September 30, 2027)</a:t>
                      </a:r>
                    </a:p>
                  </a:txBody>
                  <a:tcPr anchor="ctr"/>
                </a:tc>
                <a:tc>
                  <a:txBody>
                    <a:bodyPr/>
                    <a:lstStyle/>
                    <a:p>
                      <a:pPr algn="ctr"/>
                      <a:r>
                        <a:rPr lang="en-US" b="1" dirty="0">
                          <a:latin typeface="Georgia" panose="02040502050405020303" pitchFamily="18" charset="0"/>
                        </a:rPr>
                        <a:t>November 1, 2027</a:t>
                      </a:r>
                    </a:p>
                  </a:txBody>
                  <a:tcPr anchor="ctr"/>
                </a:tc>
                <a:extLst>
                  <a:ext uri="{0D108BD9-81ED-4DB2-BD59-A6C34878D82A}">
                    <a16:rowId xmlns:a16="http://schemas.microsoft.com/office/drawing/2014/main" val="4007692262"/>
                  </a:ext>
                </a:extLst>
              </a:tr>
            </a:tbl>
          </a:graphicData>
        </a:graphic>
      </p:graphicFrame>
    </p:spTree>
    <p:extLst>
      <p:ext uri="{BB962C8B-B14F-4D97-AF65-F5344CB8AC3E}">
        <p14:creationId xmlns:p14="http://schemas.microsoft.com/office/powerpoint/2010/main" val="2426837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1FCE6-3C77-14D3-FE53-A82EE4667FD9}"/>
              </a:ext>
            </a:extLst>
          </p:cNvPr>
          <p:cNvSpPr>
            <a:spLocks noGrp="1"/>
          </p:cNvSpPr>
          <p:nvPr>
            <p:ph type="title"/>
          </p:nvPr>
        </p:nvSpPr>
        <p:spPr/>
        <p:txBody>
          <a:bodyPr/>
          <a:lstStyle/>
          <a:p>
            <a:pPr algn="ctr"/>
            <a:r>
              <a:rPr lang="en-US" b="1" dirty="0">
                <a:latin typeface="Georgia" panose="02040502050405020303" pitchFamily="18" charset="0"/>
              </a:rPr>
              <a:t>Programmatic Reporting</a:t>
            </a:r>
          </a:p>
        </p:txBody>
      </p:sp>
      <p:sp>
        <p:nvSpPr>
          <p:cNvPr id="3" name="Content Placeholder 2">
            <a:extLst>
              <a:ext uri="{FF2B5EF4-FFF2-40B4-BE49-F238E27FC236}">
                <a16:creationId xmlns:a16="http://schemas.microsoft.com/office/drawing/2014/main" id="{2A31F0A0-5A77-3B25-AAFF-2C16FEBE6B04}"/>
              </a:ext>
            </a:extLst>
          </p:cNvPr>
          <p:cNvSpPr>
            <a:spLocks noGrp="1"/>
          </p:cNvSpPr>
          <p:nvPr>
            <p:ph idx="1"/>
          </p:nvPr>
        </p:nvSpPr>
        <p:spPr>
          <a:xfrm>
            <a:off x="358877" y="2014194"/>
            <a:ext cx="11474245" cy="3931920"/>
          </a:xfrm>
        </p:spPr>
        <p:txBody>
          <a:bodyPr>
            <a:noAutofit/>
          </a:bodyPr>
          <a:lstStyle/>
          <a:p>
            <a:pPr marL="0" indent="0" algn="ctr">
              <a:buNone/>
            </a:pPr>
            <a:r>
              <a:rPr lang="en-US" dirty="0">
                <a:latin typeface="Georgia" panose="02040502050405020303" pitchFamily="18" charset="0"/>
              </a:rPr>
              <a:t>Programmatic reporting will accompany financial reporting standards set by Budget and the Auditor’s Office. Reports will be prepared on a quarterly basis. </a:t>
            </a:r>
          </a:p>
          <a:p>
            <a:pPr marL="0" indent="0" algn="ctr">
              <a:buNone/>
            </a:pPr>
            <a:endParaRPr lang="en-US" dirty="0">
              <a:latin typeface="Georgia" panose="02040502050405020303" pitchFamily="18" charset="0"/>
            </a:endParaRPr>
          </a:p>
          <a:p>
            <a:pPr lvl="0"/>
            <a:r>
              <a:rPr lang="en-US" dirty="0">
                <a:latin typeface="Georgia" panose="02040502050405020303" pitchFamily="18" charset="0"/>
              </a:rPr>
              <a:t>How many individuals were served during the reporting period? Are you on track to meet your organization’s goal?</a:t>
            </a:r>
          </a:p>
          <a:p>
            <a:pPr lvl="0"/>
            <a:r>
              <a:rPr lang="en-US" dirty="0">
                <a:latin typeface="Georgia" panose="02040502050405020303" pitchFamily="18" charset="0"/>
              </a:rPr>
              <a:t>What grant-funded activities took place during the period?</a:t>
            </a:r>
          </a:p>
          <a:p>
            <a:pPr lvl="0"/>
            <a:r>
              <a:rPr lang="en-US" dirty="0">
                <a:latin typeface="Georgia" panose="02040502050405020303" pitchFamily="18" charset="0"/>
              </a:rPr>
              <a:t>Are you on track to carry out the defined grant-funded activities?</a:t>
            </a:r>
          </a:p>
          <a:p>
            <a:pPr lvl="0"/>
            <a:r>
              <a:rPr lang="en-US" dirty="0">
                <a:latin typeface="Georgia" panose="02040502050405020303" pitchFamily="18" charset="0"/>
              </a:rPr>
              <a:t>How does the organization share updates on activities and services with community members?</a:t>
            </a:r>
          </a:p>
          <a:p>
            <a:pPr lvl="0"/>
            <a:r>
              <a:rPr lang="en-US" dirty="0">
                <a:latin typeface="Georgia" panose="02040502050405020303" pitchFamily="18" charset="0"/>
              </a:rPr>
              <a:t>What scheduled activities did the organization host during the grant period outside of the grant activities?</a:t>
            </a:r>
          </a:p>
          <a:p>
            <a:pPr lvl="0"/>
            <a:r>
              <a:rPr lang="en-US" dirty="0">
                <a:latin typeface="Georgia" panose="02040502050405020303" pitchFamily="18" charset="0"/>
              </a:rPr>
              <a:t>If any, list partners the organization has been successful in working with. </a:t>
            </a:r>
          </a:p>
          <a:p>
            <a:pPr lvl="0"/>
            <a:r>
              <a:rPr lang="en-US" dirty="0">
                <a:latin typeface="Georgia" panose="02040502050405020303" pitchFamily="18" charset="0"/>
              </a:rPr>
              <a:t>How do you track activities, time and effort, costs, and equipment? Has the organization been successful in maintaining this method of tracking?</a:t>
            </a:r>
          </a:p>
        </p:txBody>
      </p:sp>
      <p:cxnSp>
        <p:nvCxnSpPr>
          <p:cNvPr id="8" name="Straight Connector 7">
            <a:extLst>
              <a:ext uri="{FF2B5EF4-FFF2-40B4-BE49-F238E27FC236}">
                <a16:creationId xmlns:a16="http://schemas.microsoft.com/office/drawing/2014/main" id="{E0F86167-0322-496D-FDA2-CFBDA2D4A619}"/>
              </a:ext>
            </a:extLst>
          </p:cNvPr>
          <p:cNvCxnSpPr/>
          <p:nvPr/>
        </p:nvCxnSpPr>
        <p:spPr>
          <a:xfrm>
            <a:off x="953729" y="2871019"/>
            <a:ext cx="10284542"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638753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CFD0F165-0C6D-9B17-6B6E-8B5437AF7705}"/>
              </a:ext>
            </a:extLst>
          </p:cNvPr>
          <p:cNvSpPr>
            <a:spLocks noGrp="1"/>
          </p:cNvSpPr>
          <p:nvPr>
            <p:ph type="title"/>
          </p:nvPr>
        </p:nvSpPr>
        <p:spPr>
          <a:xfrm>
            <a:off x="573409" y="559477"/>
            <a:ext cx="3765200" cy="5709931"/>
          </a:xfrm>
        </p:spPr>
        <p:txBody>
          <a:bodyPr>
            <a:normAutofit/>
          </a:bodyPr>
          <a:lstStyle/>
          <a:p>
            <a:pPr algn="ctr"/>
            <a:r>
              <a:rPr lang="en-US" b="1" dirty="0">
                <a:latin typeface="Georgia" panose="02040502050405020303" pitchFamily="18" charset="0"/>
              </a:rPr>
              <a:t>Overview</a:t>
            </a:r>
          </a:p>
        </p:txBody>
      </p:sp>
      <p:sp>
        <p:nvSpPr>
          <p:cNvPr id="14" name="Rectangle 13">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graphicFrame>
        <p:nvGraphicFramePr>
          <p:cNvPr id="5" name="Content Placeholder 2">
            <a:extLst>
              <a:ext uri="{FF2B5EF4-FFF2-40B4-BE49-F238E27FC236}">
                <a16:creationId xmlns:a16="http://schemas.microsoft.com/office/drawing/2014/main" id="{D2BA6546-4E4C-99CE-28F6-8F77FC9CC635}"/>
              </a:ext>
            </a:extLst>
          </p:cNvPr>
          <p:cNvGraphicFramePr>
            <a:graphicFrameLocks noGrp="1"/>
          </p:cNvGraphicFramePr>
          <p:nvPr>
            <p:ph idx="1"/>
            <p:extLst>
              <p:ext uri="{D42A27DB-BD31-4B8C-83A1-F6EECF244321}">
                <p14:modId xmlns:p14="http://schemas.microsoft.com/office/powerpoint/2010/main" val="3198985007"/>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0389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0D569-FC94-A750-5516-9C98726552A3}"/>
              </a:ext>
            </a:extLst>
          </p:cNvPr>
          <p:cNvSpPr>
            <a:spLocks noGrp="1"/>
          </p:cNvSpPr>
          <p:nvPr>
            <p:ph type="title"/>
          </p:nvPr>
        </p:nvSpPr>
        <p:spPr/>
        <p:txBody>
          <a:bodyPr/>
          <a:lstStyle/>
          <a:p>
            <a:pPr algn="ctr"/>
            <a:r>
              <a:rPr lang="en-US" b="1" dirty="0">
                <a:latin typeface="Georgia" panose="02040502050405020303" pitchFamily="18" charset="0"/>
              </a:rPr>
              <a:t>Programmatic Reporting</a:t>
            </a:r>
            <a:endParaRPr lang="en-US" dirty="0">
              <a:latin typeface="Georgia" panose="02040502050405020303" pitchFamily="18" charset="0"/>
            </a:endParaRPr>
          </a:p>
        </p:txBody>
      </p:sp>
      <p:sp>
        <p:nvSpPr>
          <p:cNvPr id="3" name="Content Placeholder 2">
            <a:extLst>
              <a:ext uri="{FF2B5EF4-FFF2-40B4-BE49-F238E27FC236}">
                <a16:creationId xmlns:a16="http://schemas.microsoft.com/office/drawing/2014/main" id="{5C1D70AF-70C7-D7B2-93AD-478EAA70C72E}"/>
              </a:ext>
            </a:extLst>
          </p:cNvPr>
          <p:cNvSpPr>
            <a:spLocks noGrp="1"/>
          </p:cNvSpPr>
          <p:nvPr>
            <p:ph idx="1"/>
          </p:nvPr>
        </p:nvSpPr>
        <p:spPr/>
        <p:txBody>
          <a:bodyPr>
            <a:normAutofit lnSpcReduction="10000"/>
          </a:bodyPr>
          <a:lstStyle/>
          <a:p>
            <a:pPr marL="0" indent="0" algn="ctr">
              <a:buNone/>
            </a:pPr>
            <a:r>
              <a:rPr lang="en-US" sz="2000" dirty="0">
                <a:latin typeface="Georgia" panose="02040502050405020303" pitchFamily="18" charset="0"/>
              </a:rPr>
              <a:t>In addition, every second reporting cycle will include specific prompts asking for supplemental details and qualitative insights to provide a more comprehensive view of the grant-funded activities. </a:t>
            </a:r>
          </a:p>
          <a:p>
            <a:pPr marL="0" lvl="0" indent="0">
              <a:buNone/>
            </a:pPr>
            <a:endParaRPr lang="en-US" sz="2000" dirty="0">
              <a:latin typeface="Georgia" panose="02040502050405020303" pitchFamily="18" charset="0"/>
            </a:endParaRPr>
          </a:p>
          <a:p>
            <a:pPr lvl="0"/>
            <a:r>
              <a:rPr lang="en-US" sz="2000" dirty="0">
                <a:latin typeface="Georgia" panose="02040502050405020303" pitchFamily="18" charset="0"/>
              </a:rPr>
              <a:t>Provide at least 5-6 sentences of a success story over the last two reporting periods.  </a:t>
            </a:r>
          </a:p>
          <a:p>
            <a:pPr lvl="0"/>
            <a:r>
              <a:rPr lang="en-US" sz="2000" dirty="0">
                <a:latin typeface="Georgia" panose="02040502050405020303" pitchFamily="18" charset="0"/>
              </a:rPr>
              <a:t>Please attach any photos, social media posts, flyers, and newsletters from the period of reporting that you would like to share. </a:t>
            </a:r>
          </a:p>
          <a:p>
            <a:pPr lvl="0"/>
            <a:r>
              <a:rPr lang="en-US" sz="2000" dirty="0">
                <a:latin typeface="Georgia" panose="02040502050405020303" pitchFamily="18" charset="0"/>
              </a:rPr>
              <a:t>In 3-4 sentences, please describe the needs of the participants you serve and if those needs have evolved since the initial application. Please list any unmet needs.  </a:t>
            </a:r>
          </a:p>
          <a:p>
            <a:pPr lvl="0"/>
            <a:r>
              <a:rPr lang="en-US" sz="2000" dirty="0">
                <a:latin typeface="Georgia" panose="02040502050405020303" pitchFamily="18" charset="0"/>
              </a:rPr>
              <a:t>What challenges have you faced serving your participants during the last two reporting periods?</a:t>
            </a:r>
          </a:p>
          <a:p>
            <a:endParaRPr lang="en-US" dirty="0"/>
          </a:p>
        </p:txBody>
      </p:sp>
      <p:cxnSp>
        <p:nvCxnSpPr>
          <p:cNvPr id="5" name="Straight Connector 4">
            <a:extLst>
              <a:ext uri="{FF2B5EF4-FFF2-40B4-BE49-F238E27FC236}">
                <a16:creationId xmlns:a16="http://schemas.microsoft.com/office/drawing/2014/main" id="{7C80C58F-16AA-5B7C-D98E-62A783631C78}"/>
              </a:ext>
            </a:extLst>
          </p:cNvPr>
          <p:cNvCxnSpPr/>
          <p:nvPr/>
        </p:nvCxnSpPr>
        <p:spPr>
          <a:xfrm>
            <a:off x="838200" y="3186948"/>
            <a:ext cx="105156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82853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7E2F1-90AB-FCAF-BF1B-2FCF22C51BE0}"/>
              </a:ext>
            </a:extLst>
          </p:cNvPr>
          <p:cNvSpPr>
            <a:spLocks noGrp="1"/>
          </p:cNvSpPr>
          <p:nvPr>
            <p:ph type="ctrTitle"/>
          </p:nvPr>
        </p:nvSpPr>
        <p:spPr/>
        <p:txBody>
          <a:bodyPr/>
          <a:lstStyle/>
          <a:p>
            <a:r>
              <a:rPr lang="en-US" dirty="0"/>
              <a:t>Q &amp; A</a:t>
            </a:r>
          </a:p>
        </p:txBody>
      </p:sp>
    </p:spTree>
    <p:extLst>
      <p:ext uri="{BB962C8B-B14F-4D97-AF65-F5344CB8AC3E}">
        <p14:creationId xmlns:p14="http://schemas.microsoft.com/office/powerpoint/2010/main" val="259403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1F759B-CB44-09C2-9A1F-460A4C29FA22}"/>
              </a:ext>
            </a:extLst>
          </p:cNvPr>
          <p:cNvSpPr>
            <a:spLocks noGrp="1"/>
          </p:cNvSpPr>
          <p:nvPr>
            <p:ph type="title"/>
          </p:nvPr>
        </p:nvSpPr>
        <p:spPr>
          <a:xfrm>
            <a:off x="866440" y="1000370"/>
            <a:ext cx="3462079" cy="4857262"/>
          </a:xfrm>
        </p:spPr>
        <p:txBody>
          <a:bodyPr>
            <a:normAutofit/>
          </a:bodyPr>
          <a:lstStyle/>
          <a:p>
            <a:pPr algn="r"/>
            <a:r>
              <a:rPr lang="en-US" dirty="0">
                <a:solidFill>
                  <a:schemeClr val="tx1"/>
                </a:solidFill>
                <a:latin typeface="Georgia" panose="02040502050405020303" pitchFamily="18" charset="0"/>
              </a:rPr>
              <a:t>Contact</a:t>
            </a:r>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E390E41-78FB-3541-D162-7B03B4B0EB03}"/>
              </a:ext>
            </a:extLst>
          </p:cNvPr>
          <p:cNvSpPr>
            <a:spLocks noGrp="1"/>
          </p:cNvSpPr>
          <p:nvPr>
            <p:ph idx="1"/>
          </p:nvPr>
        </p:nvSpPr>
        <p:spPr>
          <a:xfrm>
            <a:off x="4963691" y="1000370"/>
            <a:ext cx="6212310" cy="4857262"/>
          </a:xfrm>
        </p:spPr>
        <p:txBody>
          <a:bodyPr anchor="ctr">
            <a:normAutofit/>
          </a:bodyPr>
          <a:lstStyle/>
          <a:p>
            <a:pPr marL="0" indent="0">
              <a:buNone/>
            </a:pPr>
            <a:endParaRPr lang="en-US" sz="2000" dirty="0"/>
          </a:p>
          <a:p>
            <a:pPr marL="0" indent="0">
              <a:buNone/>
            </a:pPr>
            <a:r>
              <a:rPr lang="en-US" sz="2800" dirty="0">
                <a:latin typeface="Georgia" panose="02040502050405020303" pitchFamily="18" charset="0"/>
              </a:rPr>
              <a:t>Genevieve Kitts</a:t>
            </a:r>
          </a:p>
          <a:p>
            <a:pPr marL="457200" lvl="1" indent="0">
              <a:buNone/>
            </a:pPr>
            <a:r>
              <a:rPr lang="en-US" sz="2800" dirty="0">
                <a:latin typeface="Georgia" panose="02040502050405020303" pitchFamily="18" charset="0"/>
              </a:rPr>
              <a:t>Grants Coordinator</a:t>
            </a:r>
          </a:p>
          <a:p>
            <a:pPr marL="457200" lvl="1" indent="0">
              <a:buNone/>
            </a:pPr>
            <a:r>
              <a:rPr lang="en-US" sz="2800" dirty="0">
                <a:latin typeface="Georgia" panose="02040502050405020303" pitchFamily="18" charset="0"/>
                <a:hlinkClick r:id="rId2">
                  <a:extLst>
                    <a:ext uri="{A12FA001-AC4F-418D-AE19-62706E023703}">
                      <ahyp:hlinkClr xmlns:ahyp="http://schemas.microsoft.com/office/drawing/2018/hyperlinkcolor" val="tx"/>
                    </a:ext>
                  </a:extLst>
                </a:hlinkClick>
              </a:rPr>
              <a:t>genevieve.kitts@hayscountytx.gov</a:t>
            </a:r>
            <a:r>
              <a:rPr lang="en-US" sz="2800" dirty="0">
                <a:latin typeface="Georgia" panose="02040502050405020303" pitchFamily="18" charset="0"/>
              </a:rPr>
              <a:t> </a:t>
            </a:r>
          </a:p>
          <a:p>
            <a:pPr marL="457200" lvl="1" indent="0">
              <a:buNone/>
            </a:pPr>
            <a:r>
              <a:rPr lang="en-US" sz="2800" dirty="0">
                <a:latin typeface="Georgia" panose="02040502050405020303" pitchFamily="18" charset="0"/>
              </a:rPr>
              <a:t>512-393-2209</a:t>
            </a:r>
          </a:p>
          <a:p>
            <a:pPr marL="0" indent="0">
              <a:buNone/>
            </a:pPr>
            <a:endParaRPr lang="en-US" sz="2000" dirty="0">
              <a:solidFill>
                <a:srgbClr val="FFFFFF"/>
              </a:solidFill>
            </a:endParaRPr>
          </a:p>
        </p:txBody>
      </p:sp>
      <p:sp>
        <p:nvSpPr>
          <p:cNvPr id="15" name="Rectangle 14">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chemeClr val="bg1"/>
            </a:solidFill>
            <a:prstDash val="solid"/>
            <a:miter lim="800000"/>
          </a:ln>
          <a:effectLst/>
        </p:spPr>
        <p:txBody>
          <a:bodyPr/>
          <a:lstStyle/>
          <a:p>
            <a:endParaRPr lang="en-US"/>
          </a:p>
        </p:txBody>
      </p:sp>
    </p:spTree>
    <p:extLst>
      <p:ext uri="{BB962C8B-B14F-4D97-AF65-F5344CB8AC3E}">
        <p14:creationId xmlns:p14="http://schemas.microsoft.com/office/powerpoint/2010/main" val="404339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13491-3EA9-90E7-F5E4-FCF2D762E19C}"/>
              </a:ext>
            </a:extLst>
          </p:cNvPr>
          <p:cNvSpPr>
            <a:spLocks noGrp="1"/>
          </p:cNvSpPr>
          <p:nvPr>
            <p:ph type="title"/>
          </p:nvPr>
        </p:nvSpPr>
        <p:spPr>
          <a:xfrm>
            <a:off x="1260205" y="1887795"/>
            <a:ext cx="9673306" cy="2733106"/>
          </a:xfrm>
        </p:spPr>
        <p:txBody>
          <a:bodyPr vert="horz" lIns="91440" tIns="45720" rIns="91440" bIns="45720" rtlCol="0" anchor="ctr">
            <a:normAutofit/>
          </a:bodyPr>
          <a:lstStyle/>
          <a:p>
            <a:r>
              <a:rPr lang="en-US" dirty="0">
                <a:latin typeface="Georgia" panose="02040502050405020303" pitchFamily="18" charset="0"/>
              </a:rPr>
              <a:t>Grant Overview</a:t>
            </a:r>
          </a:p>
        </p:txBody>
      </p:sp>
    </p:spTree>
    <p:extLst>
      <p:ext uri="{BB962C8B-B14F-4D97-AF65-F5344CB8AC3E}">
        <p14:creationId xmlns:p14="http://schemas.microsoft.com/office/powerpoint/2010/main" val="2681423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54737801-B9D6-4A08-BD77-23010A802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5FABD39-C757-461E-A681-DC2736484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572613"/>
            <a:ext cx="11281609" cy="2396079"/>
          </a:xfrm>
          <a:prstGeom prst="rect">
            <a:avLst/>
          </a:prstGeom>
          <a:solidFill>
            <a:schemeClr val="accent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7" name="Rectangle 6">
            <a:extLst>
              <a:ext uri="{FF2B5EF4-FFF2-40B4-BE49-F238E27FC236}">
                <a16:creationId xmlns:a16="http://schemas.microsoft.com/office/drawing/2014/main" id="{2DF424F5-8D5C-46C0-A1B0-AF34E0350C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737380"/>
            <a:ext cx="10954512" cy="2066544"/>
          </a:xfrm>
          <a:prstGeom prst="rect">
            <a:avLst/>
          </a:prstGeom>
          <a:noFill/>
          <a:ln w="6350" cap="sq" cmpd="sng" algn="ctr">
            <a:solidFill>
              <a:srgbClr val="FFFFFF"/>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BBAA81F9-7FCA-F546-D90D-CC124D01B9EC}"/>
              </a:ext>
            </a:extLst>
          </p:cNvPr>
          <p:cNvSpPr>
            <a:spLocks noGrp="1"/>
          </p:cNvSpPr>
          <p:nvPr>
            <p:ph type="title"/>
          </p:nvPr>
        </p:nvSpPr>
        <p:spPr>
          <a:xfrm>
            <a:off x="1066800" y="1089090"/>
            <a:ext cx="10058400" cy="1371600"/>
          </a:xfrm>
        </p:spPr>
        <p:txBody>
          <a:bodyPr>
            <a:noAutofit/>
          </a:bodyPr>
          <a:lstStyle/>
          <a:p>
            <a:pPr algn="ctr"/>
            <a:r>
              <a:rPr lang="en-US" sz="3600" b="1" dirty="0">
                <a:solidFill>
                  <a:srgbClr val="FFFFFF"/>
                </a:solidFill>
                <a:latin typeface="Georgia" panose="02040502050405020303" pitchFamily="18" charset="0"/>
              </a:rPr>
              <a:t>Community and Public Service </a:t>
            </a:r>
            <a:br>
              <a:rPr lang="en-US" sz="3600" b="1" dirty="0">
                <a:solidFill>
                  <a:srgbClr val="FFFFFF"/>
                </a:solidFill>
                <a:latin typeface="Georgia" panose="02040502050405020303" pitchFamily="18" charset="0"/>
              </a:rPr>
            </a:br>
            <a:r>
              <a:rPr lang="en-US" sz="3600" b="1" dirty="0">
                <a:solidFill>
                  <a:srgbClr val="FFFFFF"/>
                </a:solidFill>
                <a:latin typeface="Georgia" panose="02040502050405020303" pitchFamily="18" charset="0"/>
              </a:rPr>
              <a:t>Grant Application FY27</a:t>
            </a:r>
          </a:p>
        </p:txBody>
      </p:sp>
      <p:sp>
        <p:nvSpPr>
          <p:cNvPr id="3" name="Content Placeholder 2">
            <a:extLst>
              <a:ext uri="{FF2B5EF4-FFF2-40B4-BE49-F238E27FC236}">
                <a16:creationId xmlns:a16="http://schemas.microsoft.com/office/drawing/2014/main" id="{A70AC8A8-9A69-09DF-307A-F0910AC780F2}"/>
              </a:ext>
            </a:extLst>
          </p:cNvPr>
          <p:cNvSpPr>
            <a:spLocks noGrp="1"/>
          </p:cNvSpPr>
          <p:nvPr>
            <p:ph idx="1"/>
          </p:nvPr>
        </p:nvSpPr>
        <p:spPr>
          <a:xfrm>
            <a:off x="1500554" y="3263619"/>
            <a:ext cx="9190892" cy="2673765"/>
          </a:xfrm>
        </p:spPr>
        <p:txBody>
          <a:bodyPr anchor="t">
            <a:normAutofit/>
          </a:bodyPr>
          <a:lstStyle/>
          <a:p>
            <a:pPr marL="0" indent="0" algn="ctr">
              <a:buNone/>
            </a:pPr>
            <a:r>
              <a:rPr lang="en-US" sz="2400" dirty="0">
                <a:latin typeface="Georgia" panose="02040502050405020303" pitchFamily="18" charset="0"/>
              </a:rPr>
              <a:t>The purpose of this funding has been determined by Hays County Commissioners Court members to administer Social Service Grants to promote community well-being and to address gaps in services among populations in need. </a:t>
            </a:r>
          </a:p>
        </p:txBody>
      </p:sp>
    </p:spTree>
    <p:extLst>
      <p:ext uri="{BB962C8B-B14F-4D97-AF65-F5344CB8AC3E}">
        <p14:creationId xmlns:p14="http://schemas.microsoft.com/office/powerpoint/2010/main" val="549102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2223B688-FD2F-D828-B5F7-6E14E7086BB2}"/>
              </a:ext>
            </a:extLst>
          </p:cNvPr>
          <p:cNvSpPr>
            <a:spLocks noGrp="1"/>
          </p:cNvSpPr>
          <p:nvPr>
            <p:ph type="title"/>
          </p:nvPr>
        </p:nvSpPr>
        <p:spPr>
          <a:xfrm>
            <a:off x="687754" y="875324"/>
            <a:ext cx="3536510" cy="5093520"/>
          </a:xfrm>
        </p:spPr>
        <p:txBody>
          <a:bodyPr>
            <a:normAutofit/>
          </a:bodyPr>
          <a:lstStyle/>
          <a:p>
            <a:pPr algn="ctr"/>
            <a:r>
              <a:rPr lang="en-US" sz="4400" b="1" dirty="0">
                <a:latin typeface="Georgia" panose="02040502050405020303" pitchFamily="18" charset="0"/>
              </a:rPr>
              <a:t>Eligibility</a:t>
            </a:r>
          </a:p>
        </p:txBody>
      </p:sp>
      <p:sp>
        <p:nvSpPr>
          <p:cNvPr id="7" name="Rectangle 6">
            <a:extLst>
              <a:ext uri="{FF2B5EF4-FFF2-40B4-BE49-F238E27FC236}">
                <a16:creationId xmlns:a16="http://schemas.microsoft.com/office/drawing/2014/main" id="{1B19C35E-4E30-4F1D-9FC2-F2FA6191E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19" y="466344"/>
            <a:ext cx="3959352" cy="592531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3" name="Content Placeholder 2">
            <a:extLst>
              <a:ext uri="{FF2B5EF4-FFF2-40B4-BE49-F238E27FC236}">
                <a16:creationId xmlns:a16="http://schemas.microsoft.com/office/drawing/2014/main" id="{C4D1DB3A-CCCC-E2F0-7D1E-C60C6BBFE19D}"/>
              </a:ext>
            </a:extLst>
          </p:cNvPr>
          <p:cNvSpPr>
            <a:spLocks noGrp="1"/>
          </p:cNvSpPr>
          <p:nvPr>
            <p:ph idx="1"/>
          </p:nvPr>
        </p:nvSpPr>
        <p:spPr>
          <a:xfrm>
            <a:off x="5478124" y="237745"/>
            <a:ext cx="6479180" cy="6382512"/>
          </a:xfrm>
        </p:spPr>
        <p:txBody>
          <a:bodyPr anchor="ctr">
            <a:noAutofit/>
          </a:bodyPr>
          <a:lstStyle/>
          <a:p>
            <a:r>
              <a:rPr lang="en-US" sz="2800" dirty="0">
                <a:latin typeface="Georgia" panose="02040502050405020303" pitchFamily="18" charset="0"/>
              </a:rPr>
              <a:t>Services must be rendered to Hays County residents</a:t>
            </a:r>
          </a:p>
          <a:p>
            <a:r>
              <a:rPr lang="en-US" sz="2800" dirty="0">
                <a:latin typeface="Georgia" panose="02040502050405020303" pitchFamily="18" charset="0"/>
              </a:rPr>
              <a:t>Agency must be located within a boundary of Hays County</a:t>
            </a:r>
          </a:p>
          <a:p>
            <a:r>
              <a:rPr lang="en-US" sz="2800" dirty="0">
                <a:latin typeface="Georgia" panose="02040502050405020303" pitchFamily="18" charset="0"/>
              </a:rPr>
              <a:t>The proposed project can be completed within the one-year grant period</a:t>
            </a:r>
          </a:p>
          <a:p>
            <a:r>
              <a:rPr lang="en-US" sz="2800" dirty="0">
                <a:latin typeface="Georgia" panose="02040502050405020303" pitchFamily="18" charset="0"/>
              </a:rPr>
              <a:t>The grant activities have clearly defined a Hays County population in need, and the activities will work to address the need</a:t>
            </a:r>
          </a:p>
          <a:p>
            <a:r>
              <a:rPr lang="en-US" sz="2800" dirty="0">
                <a:latin typeface="Georgia" panose="02040502050405020303" pitchFamily="18" charset="0"/>
              </a:rPr>
              <a:t>Nonprofit agency</a:t>
            </a:r>
          </a:p>
        </p:txBody>
      </p:sp>
    </p:spTree>
    <p:extLst>
      <p:ext uri="{BB962C8B-B14F-4D97-AF65-F5344CB8AC3E}">
        <p14:creationId xmlns:p14="http://schemas.microsoft.com/office/powerpoint/2010/main" val="274306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58D36184-D4E3-D516-64E2-D1E449D3499D}"/>
              </a:ext>
            </a:extLst>
          </p:cNvPr>
          <p:cNvSpPr>
            <a:spLocks noGrp="1"/>
          </p:cNvSpPr>
          <p:nvPr>
            <p:ph type="title"/>
          </p:nvPr>
        </p:nvSpPr>
        <p:spPr>
          <a:xfrm>
            <a:off x="687754" y="875324"/>
            <a:ext cx="3536510" cy="5093520"/>
          </a:xfrm>
        </p:spPr>
        <p:txBody>
          <a:bodyPr>
            <a:normAutofit/>
          </a:bodyPr>
          <a:lstStyle/>
          <a:p>
            <a:pPr algn="ctr"/>
            <a:r>
              <a:rPr lang="en-US" sz="4400" b="1" dirty="0">
                <a:latin typeface="Georgia" panose="02040502050405020303" pitchFamily="18" charset="0"/>
              </a:rPr>
              <a:t>Ineligible Expenses</a:t>
            </a:r>
          </a:p>
        </p:txBody>
      </p:sp>
      <p:sp>
        <p:nvSpPr>
          <p:cNvPr id="11" name="Rectangle 10">
            <a:extLst>
              <a:ext uri="{FF2B5EF4-FFF2-40B4-BE49-F238E27FC236}">
                <a16:creationId xmlns:a16="http://schemas.microsoft.com/office/drawing/2014/main" id="{1B19C35E-4E30-4F1D-9FC2-F2FA6191E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19" y="466344"/>
            <a:ext cx="3959352" cy="592531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3" name="Content Placeholder 2">
            <a:extLst>
              <a:ext uri="{FF2B5EF4-FFF2-40B4-BE49-F238E27FC236}">
                <a16:creationId xmlns:a16="http://schemas.microsoft.com/office/drawing/2014/main" id="{16C3F3F9-92F9-4FA6-F16D-A249C95BA082}"/>
              </a:ext>
            </a:extLst>
          </p:cNvPr>
          <p:cNvSpPr>
            <a:spLocks noGrp="1"/>
          </p:cNvSpPr>
          <p:nvPr>
            <p:ph idx="1"/>
          </p:nvPr>
        </p:nvSpPr>
        <p:spPr>
          <a:xfrm>
            <a:off x="5478124" y="559477"/>
            <a:ext cx="5647076" cy="5475563"/>
          </a:xfrm>
        </p:spPr>
        <p:txBody>
          <a:bodyPr anchor="ctr">
            <a:normAutofit/>
          </a:bodyPr>
          <a:lstStyle/>
          <a:p>
            <a:pPr marL="0" indent="0" algn="ctr">
              <a:buNone/>
            </a:pPr>
            <a:r>
              <a:rPr lang="en-US" sz="2400" dirty="0">
                <a:latin typeface="Georgia" panose="02040502050405020303" pitchFamily="18" charset="0"/>
              </a:rPr>
              <a:t>Funds can not be used for any political reasons and must be used to benefit Hays County and its residents.</a:t>
            </a:r>
          </a:p>
        </p:txBody>
      </p:sp>
    </p:spTree>
    <p:extLst>
      <p:ext uri="{BB962C8B-B14F-4D97-AF65-F5344CB8AC3E}">
        <p14:creationId xmlns:p14="http://schemas.microsoft.com/office/powerpoint/2010/main" val="2221611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31B69-6E65-CD7D-1E05-8FE3581261BE}"/>
              </a:ext>
            </a:extLst>
          </p:cNvPr>
          <p:cNvSpPr>
            <a:spLocks noGrp="1"/>
          </p:cNvSpPr>
          <p:nvPr>
            <p:ph type="title"/>
          </p:nvPr>
        </p:nvSpPr>
        <p:spPr/>
        <p:txBody>
          <a:bodyPr>
            <a:normAutofit/>
          </a:bodyPr>
          <a:lstStyle/>
          <a:p>
            <a:pPr algn="ctr"/>
            <a:r>
              <a:rPr lang="en-US" b="1" dirty="0">
                <a:latin typeface="Georgia" panose="02040502050405020303" pitchFamily="18" charset="0"/>
              </a:rPr>
              <a:t>Fiscal Year 2027 Funding</a:t>
            </a:r>
          </a:p>
        </p:txBody>
      </p:sp>
      <p:graphicFrame>
        <p:nvGraphicFramePr>
          <p:cNvPr id="5" name="Content Placeholder 2">
            <a:extLst>
              <a:ext uri="{FF2B5EF4-FFF2-40B4-BE49-F238E27FC236}">
                <a16:creationId xmlns:a16="http://schemas.microsoft.com/office/drawing/2014/main" id="{8932DFF5-AB2F-88A2-C5AB-E38579407FCC}"/>
              </a:ext>
            </a:extLst>
          </p:cNvPr>
          <p:cNvGraphicFramePr>
            <a:graphicFrameLocks noGrp="1"/>
          </p:cNvGraphicFramePr>
          <p:nvPr>
            <p:ph idx="1"/>
            <p:extLst>
              <p:ext uri="{D42A27DB-BD31-4B8C-83A1-F6EECF244321}">
                <p14:modId xmlns:p14="http://schemas.microsoft.com/office/powerpoint/2010/main" val="4032969275"/>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0973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F623EC76-07BF-E46C-1F57-A4819AFCAF76}"/>
              </a:ext>
            </a:extLst>
          </p:cNvPr>
          <p:cNvSpPr>
            <a:spLocks noGrp="1"/>
          </p:cNvSpPr>
          <p:nvPr>
            <p:ph type="title"/>
          </p:nvPr>
        </p:nvSpPr>
        <p:spPr>
          <a:xfrm>
            <a:off x="687754" y="875324"/>
            <a:ext cx="3536510" cy="5093520"/>
          </a:xfrm>
        </p:spPr>
        <p:txBody>
          <a:bodyPr>
            <a:normAutofit/>
          </a:bodyPr>
          <a:lstStyle/>
          <a:p>
            <a:pPr algn="ctr"/>
            <a:r>
              <a:rPr lang="en-US" sz="4000" b="1" dirty="0">
                <a:latin typeface="Georgia" panose="02040502050405020303" pitchFamily="18" charset="0"/>
              </a:rPr>
              <a:t>Application and Instructions</a:t>
            </a:r>
          </a:p>
        </p:txBody>
      </p:sp>
      <p:sp>
        <p:nvSpPr>
          <p:cNvPr id="11" name="Rectangle 10">
            <a:extLst>
              <a:ext uri="{FF2B5EF4-FFF2-40B4-BE49-F238E27FC236}">
                <a16:creationId xmlns:a16="http://schemas.microsoft.com/office/drawing/2014/main" id="{1B19C35E-4E30-4F1D-9FC2-F2FA6191E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19" y="466344"/>
            <a:ext cx="3959352" cy="592531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3" name="Content Placeholder 2">
            <a:extLst>
              <a:ext uri="{FF2B5EF4-FFF2-40B4-BE49-F238E27FC236}">
                <a16:creationId xmlns:a16="http://schemas.microsoft.com/office/drawing/2014/main" id="{34305B34-9F42-1414-9DE8-D0F707C521EE}"/>
              </a:ext>
            </a:extLst>
          </p:cNvPr>
          <p:cNvSpPr>
            <a:spLocks noGrp="1"/>
          </p:cNvSpPr>
          <p:nvPr>
            <p:ph idx="1"/>
          </p:nvPr>
        </p:nvSpPr>
        <p:spPr>
          <a:xfrm>
            <a:off x="5478124" y="559477"/>
            <a:ext cx="5647076" cy="5475563"/>
          </a:xfrm>
        </p:spPr>
        <p:txBody>
          <a:bodyPr anchor="ctr">
            <a:normAutofit/>
          </a:bodyPr>
          <a:lstStyle/>
          <a:p>
            <a:pPr marL="0" indent="0">
              <a:buNone/>
            </a:pPr>
            <a:r>
              <a:rPr lang="en-US" sz="2000" b="1" dirty="0">
                <a:latin typeface="Georgia" panose="02040502050405020303" pitchFamily="18" charset="0"/>
              </a:rPr>
              <a:t>Deadline to apply is June 1, 2026</a:t>
            </a:r>
          </a:p>
          <a:p>
            <a:pPr marL="0" indent="0">
              <a:buNone/>
            </a:pPr>
            <a:r>
              <a:rPr lang="en-US" sz="2000" b="1" dirty="0">
                <a:latin typeface="Georgia" panose="02040502050405020303" pitchFamily="18" charset="0"/>
              </a:rPr>
              <a:t>by 3:00 pm CST</a:t>
            </a:r>
          </a:p>
          <a:p>
            <a:pPr marL="0" indent="0">
              <a:buNone/>
            </a:pPr>
            <a:endParaRPr lang="en-US" sz="2000" b="1" dirty="0">
              <a:latin typeface="Georgia" panose="02040502050405020303" pitchFamily="18" charset="0"/>
            </a:endParaRPr>
          </a:p>
          <a:p>
            <a:pPr marL="0" indent="0">
              <a:buNone/>
            </a:pPr>
            <a:r>
              <a:rPr lang="en-US" sz="2000" dirty="0">
                <a:latin typeface="Georgia" panose="02040502050405020303" pitchFamily="18" charset="0"/>
              </a:rPr>
              <a:t>Applications can be submitted through email to: </a:t>
            </a:r>
          </a:p>
          <a:p>
            <a:pPr marL="0" indent="0">
              <a:buNone/>
            </a:pPr>
            <a:r>
              <a:rPr lang="en-US" sz="2000" b="1" dirty="0">
                <a:latin typeface="Georgia" panose="02040502050405020303" pitchFamily="18" charset="0"/>
              </a:rPr>
              <a:t>genevieve.kitts@hayscountytx.gov</a:t>
            </a:r>
          </a:p>
        </p:txBody>
      </p:sp>
    </p:spTree>
    <p:extLst>
      <p:ext uri="{BB962C8B-B14F-4D97-AF65-F5344CB8AC3E}">
        <p14:creationId xmlns:p14="http://schemas.microsoft.com/office/powerpoint/2010/main" val="3420439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Savon</Template>
  <TotalTime>530</TotalTime>
  <Words>1172</Words>
  <Application>Microsoft Office PowerPoint</Application>
  <PresentationFormat>Widescreen</PresentationFormat>
  <Paragraphs>133</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Garamond</vt:lpstr>
      <vt:lpstr>Georgia</vt:lpstr>
      <vt:lpstr>Savon</vt:lpstr>
      <vt:lpstr>Hays County  Community and Public Service Grant Application Workshop  March 31, 2026</vt:lpstr>
      <vt:lpstr>Overview</vt:lpstr>
      <vt:lpstr>Contact</vt:lpstr>
      <vt:lpstr>Grant Overview</vt:lpstr>
      <vt:lpstr>Community and Public Service  Grant Application FY27</vt:lpstr>
      <vt:lpstr>Eligibility</vt:lpstr>
      <vt:lpstr>Ineligible Expenses</vt:lpstr>
      <vt:lpstr>Fiscal Year 2027 Funding</vt:lpstr>
      <vt:lpstr>Application and Instructions</vt:lpstr>
      <vt:lpstr>Timeline</vt:lpstr>
      <vt:lpstr>Timeline</vt:lpstr>
      <vt:lpstr>Deadline</vt:lpstr>
      <vt:lpstr>Scoring</vt:lpstr>
      <vt:lpstr>Scoring Matrix  50 total points</vt:lpstr>
      <vt:lpstr>Scoring Rubric</vt:lpstr>
      <vt:lpstr>Required Documentation</vt:lpstr>
      <vt:lpstr>Programmatic  Reporting</vt:lpstr>
      <vt:lpstr>Reporting Dates</vt:lpstr>
      <vt:lpstr>Programmatic Reporting</vt:lpstr>
      <vt:lpstr>Programmatic Reporting</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Genevieve Kitts</dc:creator>
  <cp:lastModifiedBy>Genevieve Kitts</cp:lastModifiedBy>
  <cp:revision>3</cp:revision>
  <dcterms:created xsi:type="dcterms:W3CDTF">2026-02-17T16:10:14Z</dcterms:created>
  <dcterms:modified xsi:type="dcterms:W3CDTF">2026-03-06T15:46:00Z</dcterms:modified>
</cp:coreProperties>
</file>