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1"/>
  </p:notesMasterIdLst>
  <p:sldIdLst>
    <p:sldId id="258" r:id="rId5"/>
    <p:sldId id="267" r:id="rId6"/>
    <p:sldId id="268" r:id="rId7"/>
    <p:sldId id="269" r:id="rId8"/>
    <p:sldId id="262" r:id="rId9"/>
    <p:sldId id="256" r:id="rId10"/>
  </p:sldIdLst>
  <p:sldSz cx="33147000" cy="221742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A2DE2B-0176-8C33-B965-EDE7990834BA}" name="Katherine Giles" initials="KG" userId="S::kgiles@cdp2007.onmicrosoft.com::d413e595-d4ba-40a2-94ef-084c684ffdd9" providerId="AD"/>
  <p188:author id="{4DA5AC32-A0ED-3D41-EF79-2B1A2FFC7FBA}" name="Julie Richey" initials="JR" userId="S::jrichey@cdandp.com::132f6972-cf9a-4056-b049-f5d4d4bce2c0" providerId="AD"/>
  <p188:author id="{93993A5B-240E-86EA-1E72-E582E9945F57}" name="Jennifer Molina" initials="JM" userId="S::jmolina@cdandp.com::c2dceede-20e8-4243-9b56-fbcc85a3a9d5" providerId="AD"/>
  <p188:author id="{0EC9716C-0705-01E4-04BC-7B12CB7AE455}" name="Deo, Sunit" initials="DS" userId="S::ah4235@halff.com::1c6c19fa-39da-4df6-af99-e280031d1a4e" providerId="AD"/>
  <p188:author id="{928433F6-8152-F6E9-86A6-F7DA918361DB}" name="Alyssa DeRosa" initials="AD" userId="S::aderosa@cdandp.com::04b00d31-cbbd-495f-8216-0d964f0348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F52"/>
    <a:srgbClr val="093680"/>
    <a:srgbClr val="B6D3A1"/>
    <a:srgbClr val="D4E3FC"/>
    <a:srgbClr val="94BF75"/>
    <a:srgbClr val="0099A8"/>
    <a:srgbClr val="055362"/>
    <a:srgbClr val="D0E4E6"/>
    <a:srgbClr val="1B365D"/>
    <a:srgbClr val="976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 autoAdjust="0"/>
    <p:restoredTop sz="77482" autoAdjust="0"/>
  </p:normalViewPr>
  <p:slideViewPr>
    <p:cSldViewPr snapToGrid="0">
      <p:cViewPr varScale="1">
        <p:scale>
          <a:sx n="27" d="100"/>
          <a:sy n="27" d="100"/>
        </p:scale>
        <p:origin x="23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8A4DB49-58E2-4E42-99E6-F87C8A8CF04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1154113"/>
            <a:ext cx="466090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DDF1FE2-1DCE-AB43-B726-441A9433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5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F1FE2-1DCE-AB43-B726-441A943394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C23F5-4AF1-12E4-ADC3-D036839F7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1CE1E-F72D-9649-DAA5-F9C0C679B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7769F-3DD0-9FD8-1876-07AB5BA1B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FE4CC-82DB-E8CD-C7AF-E361B9196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F1FE2-1DCE-AB43-B726-441A943394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E16B6-005A-384D-AFE0-6CD925FF2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6B400-9579-69E1-E65E-04FA4C4DF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BD871A-C185-78A8-333F-FF27D6C27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47D46-0881-877A-C413-B7427A316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F1FE2-1DCE-AB43-B726-441A943394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8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F1FE2-1DCE-AB43-B726-441A943394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6025" y="3628974"/>
            <a:ext cx="28174950" cy="7719907"/>
          </a:xfrm>
        </p:spPr>
        <p:txBody>
          <a:bodyPr anchor="b"/>
          <a:lstStyle>
            <a:lvl1pPr algn="ctr">
              <a:defRPr sz="1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3375" y="11646590"/>
            <a:ext cx="24860250" cy="5353630"/>
          </a:xfrm>
        </p:spPr>
        <p:txBody>
          <a:bodyPr/>
          <a:lstStyle>
            <a:lvl1pPr marL="0" indent="0" algn="ctr">
              <a:buNone/>
              <a:defRPr sz="7760"/>
            </a:lvl1pPr>
            <a:lvl2pPr marL="1478265" indent="0" algn="ctr">
              <a:buNone/>
              <a:defRPr sz="6467"/>
            </a:lvl2pPr>
            <a:lvl3pPr marL="2956530" indent="0" algn="ctr">
              <a:buNone/>
              <a:defRPr sz="5820"/>
            </a:lvl3pPr>
            <a:lvl4pPr marL="4434794" indent="0" algn="ctr">
              <a:buNone/>
              <a:defRPr sz="5173"/>
            </a:lvl4pPr>
            <a:lvl5pPr marL="5913059" indent="0" algn="ctr">
              <a:buNone/>
              <a:defRPr sz="5173"/>
            </a:lvl5pPr>
            <a:lvl6pPr marL="7391324" indent="0" algn="ctr">
              <a:buNone/>
              <a:defRPr sz="5173"/>
            </a:lvl6pPr>
            <a:lvl7pPr marL="8869589" indent="0" algn="ctr">
              <a:buNone/>
              <a:defRPr sz="5173"/>
            </a:lvl7pPr>
            <a:lvl8pPr marL="10347853" indent="0" algn="ctr">
              <a:buNone/>
              <a:defRPr sz="5173"/>
            </a:lvl8pPr>
            <a:lvl9pPr marL="11826118" indent="0" algn="ctr">
              <a:buNone/>
              <a:defRPr sz="5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9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20824" y="1180571"/>
            <a:ext cx="7147322" cy="18791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8858" y="1180571"/>
            <a:ext cx="21027628" cy="18791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54A87-FF88-3172-7371-B0D57B8D1F3B}"/>
              </a:ext>
            </a:extLst>
          </p:cNvPr>
          <p:cNvSpPr txBox="1"/>
          <p:nvPr userDrawn="1"/>
        </p:nvSpPr>
        <p:spPr>
          <a:xfrm>
            <a:off x="-114305" y="0"/>
            <a:ext cx="33261305" cy="2582976"/>
          </a:xfrm>
          <a:prstGeom prst="rect">
            <a:avLst/>
          </a:prstGeom>
          <a:solidFill>
            <a:srgbClr val="055362"/>
          </a:solidFill>
        </p:spPr>
        <p:txBody>
          <a:bodyPr wrap="square" rtlCol="0">
            <a:spAutoFit/>
          </a:bodyPr>
          <a:lstStyle/>
          <a:p>
            <a:endParaRPr lang="en-US" sz="13997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948534D-A67F-7A25-992A-FC4F7A73B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241" y="329850"/>
            <a:ext cx="1972989" cy="1932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83" y="400718"/>
            <a:ext cx="28589288" cy="1932936"/>
          </a:xfrm>
        </p:spPr>
        <p:txBody>
          <a:bodyPr>
            <a:normAutofit/>
          </a:bodyPr>
          <a:lstStyle>
            <a:lvl1pPr>
              <a:defRPr sz="88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35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594" y="5528158"/>
            <a:ext cx="28589288" cy="9223850"/>
          </a:xfrm>
        </p:spPr>
        <p:txBody>
          <a:bodyPr anchor="b"/>
          <a:lstStyle>
            <a:lvl1pPr>
              <a:defRPr sz="1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594" y="14839268"/>
            <a:ext cx="28589288" cy="4850605"/>
          </a:xfrm>
        </p:spPr>
        <p:txBody>
          <a:bodyPr/>
          <a:lstStyle>
            <a:lvl1pPr marL="0" indent="0">
              <a:buNone/>
              <a:defRPr sz="7760">
                <a:solidFill>
                  <a:schemeClr val="tx1"/>
                </a:solidFill>
              </a:defRPr>
            </a:lvl1pPr>
            <a:lvl2pPr marL="1478265" indent="0">
              <a:buNone/>
              <a:defRPr sz="6467">
                <a:solidFill>
                  <a:schemeClr val="tx1">
                    <a:tint val="75000"/>
                  </a:schemeClr>
                </a:solidFill>
              </a:defRPr>
            </a:lvl2pPr>
            <a:lvl3pPr marL="2956530" indent="0">
              <a:buNone/>
              <a:defRPr sz="5820">
                <a:solidFill>
                  <a:schemeClr val="tx1">
                    <a:tint val="75000"/>
                  </a:schemeClr>
                </a:solidFill>
              </a:defRPr>
            </a:lvl3pPr>
            <a:lvl4pPr marL="4434794" indent="0">
              <a:buNone/>
              <a:defRPr sz="5173">
                <a:solidFill>
                  <a:schemeClr val="tx1">
                    <a:tint val="75000"/>
                  </a:schemeClr>
                </a:solidFill>
              </a:defRPr>
            </a:lvl4pPr>
            <a:lvl5pPr marL="5913059" indent="0">
              <a:buNone/>
              <a:defRPr sz="5173">
                <a:solidFill>
                  <a:schemeClr val="tx1">
                    <a:tint val="75000"/>
                  </a:schemeClr>
                </a:solidFill>
              </a:defRPr>
            </a:lvl5pPr>
            <a:lvl6pPr marL="7391324" indent="0">
              <a:buNone/>
              <a:defRPr sz="5173">
                <a:solidFill>
                  <a:schemeClr val="tx1">
                    <a:tint val="75000"/>
                  </a:schemeClr>
                </a:solidFill>
              </a:defRPr>
            </a:lvl6pPr>
            <a:lvl7pPr marL="8869589" indent="0">
              <a:buNone/>
              <a:defRPr sz="5173">
                <a:solidFill>
                  <a:schemeClr val="tx1">
                    <a:tint val="75000"/>
                  </a:schemeClr>
                </a:solidFill>
              </a:defRPr>
            </a:lvl7pPr>
            <a:lvl8pPr marL="10347853" indent="0">
              <a:buNone/>
              <a:defRPr sz="5173">
                <a:solidFill>
                  <a:schemeClr val="tx1">
                    <a:tint val="75000"/>
                  </a:schemeClr>
                </a:solidFill>
              </a:defRPr>
            </a:lvl8pPr>
            <a:lvl9pPr marL="11826118" indent="0">
              <a:buNone/>
              <a:defRPr sz="5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4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856" y="5902854"/>
            <a:ext cx="14087475" cy="14069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80669" y="5902854"/>
            <a:ext cx="14087475" cy="14069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173" y="1180576"/>
            <a:ext cx="28589288" cy="4285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3177" y="5435760"/>
            <a:ext cx="14022733" cy="2663982"/>
          </a:xfrm>
        </p:spPr>
        <p:txBody>
          <a:bodyPr anchor="b"/>
          <a:lstStyle>
            <a:lvl1pPr marL="0" indent="0">
              <a:buNone/>
              <a:defRPr sz="7760" b="1"/>
            </a:lvl1pPr>
            <a:lvl2pPr marL="1478265" indent="0">
              <a:buNone/>
              <a:defRPr sz="6467" b="1"/>
            </a:lvl2pPr>
            <a:lvl3pPr marL="2956530" indent="0">
              <a:buNone/>
              <a:defRPr sz="5820" b="1"/>
            </a:lvl3pPr>
            <a:lvl4pPr marL="4434794" indent="0">
              <a:buNone/>
              <a:defRPr sz="5173" b="1"/>
            </a:lvl4pPr>
            <a:lvl5pPr marL="5913059" indent="0">
              <a:buNone/>
              <a:defRPr sz="5173" b="1"/>
            </a:lvl5pPr>
            <a:lvl6pPr marL="7391324" indent="0">
              <a:buNone/>
              <a:defRPr sz="5173" b="1"/>
            </a:lvl6pPr>
            <a:lvl7pPr marL="8869589" indent="0">
              <a:buNone/>
              <a:defRPr sz="5173" b="1"/>
            </a:lvl7pPr>
            <a:lvl8pPr marL="10347853" indent="0">
              <a:buNone/>
              <a:defRPr sz="5173" b="1"/>
            </a:lvl8pPr>
            <a:lvl9pPr marL="11826118" indent="0">
              <a:buNone/>
              <a:defRPr sz="5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3177" y="8099743"/>
            <a:ext cx="14022733" cy="11913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80671" y="5435760"/>
            <a:ext cx="14091792" cy="2663982"/>
          </a:xfrm>
        </p:spPr>
        <p:txBody>
          <a:bodyPr anchor="b"/>
          <a:lstStyle>
            <a:lvl1pPr marL="0" indent="0">
              <a:buNone/>
              <a:defRPr sz="7760" b="1"/>
            </a:lvl1pPr>
            <a:lvl2pPr marL="1478265" indent="0">
              <a:buNone/>
              <a:defRPr sz="6467" b="1"/>
            </a:lvl2pPr>
            <a:lvl3pPr marL="2956530" indent="0">
              <a:buNone/>
              <a:defRPr sz="5820" b="1"/>
            </a:lvl3pPr>
            <a:lvl4pPr marL="4434794" indent="0">
              <a:buNone/>
              <a:defRPr sz="5173" b="1"/>
            </a:lvl4pPr>
            <a:lvl5pPr marL="5913059" indent="0">
              <a:buNone/>
              <a:defRPr sz="5173" b="1"/>
            </a:lvl5pPr>
            <a:lvl6pPr marL="7391324" indent="0">
              <a:buNone/>
              <a:defRPr sz="5173" b="1"/>
            </a:lvl6pPr>
            <a:lvl7pPr marL="8869589" indent="0">
              <a:buNone/>
              <a:defRPr sz="5173" b="1"/>
            </a:lvl7pPr>
            <a:lvl8pPr marL="10347853" indent="0">
              <a:buNone/>
              <a:defRPr sz="5173" b="1"/>
            </a:lvl8pPr>
            <a:lvl9pPr marL="11826118" indent="0">
              <a:buNone/>
              <a:defRPr sz="5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80671" y="8099743"/>
            <a:ext cx="14091792" cy="11913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5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6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174" y="1478280"/>
            <a:ext cx="10690770" cy="5173980"/>
          </a:xfrm>
        </p:spPr>
        <p:txBody>
          <a:bodyPr anchor="b"/>
          <a:lstStyle>
            <a:lvl1pPr>
              <a:defRPr sz="10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1792" y="3192679"/>
            <a:ext cx="16780669" cy="15758054"/>
          </a:xfrm>
        </p:spPr>
        <p:txBody>
          <a:bodyPr/>
          <a:lstStyle>
            <a:lvl1pPr>
              <a:defRPr sz="10347"/>
            </a:lvl1pPr>
            <a:lvl2pPr>
              <a:defRPr sz="9053"/>
            </a:lvl2pPr>
            <a:lvl3pPr>
              <a:defRPr sz="7760"/>
            </a:lvl3pPr>
            <a:lvl4pPr>
              <a:defRPr sz="6467"/>
            </a:lvl4pPr>
            <a:lvl5pPr>
              <a:defRPr sz="6467"/>
            </a:lvl5pPr>
            <a:lvl6pPr>
              <a:defRPr sz="6467"/>
            </a:lvl6pPr>
            <a:lvl7pPr>
              <a:defRPr sz="6467"/>
            </a:lvl7pPr>
            <a:lvl8pPr>
              <a:defRPr sz="6467"/>
            </a:lvl8pPr>
            <a:lvl9pPr>
              <a:defRPr sz="6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3174" y="6652260"/>
            <a:ext cx="10690770" cy="12324135"/>
          </a:xfrm>
        </p:spPr>
        <p:txBody>
          <a:bodyPr/>
          <a:lstStyle>
            <a:lvl1pPr marL="0" indent="0">
              <a:buNone/>
              <a:defRPr sz="5173"/>
            </a:lvl1pPr>
            <a:lvl2pPr marL="1478265" indent="0">
              <a:buNone/>
              <a:defRPr sz="4527"/>
            </a:lvl2pPr>
            <a:lvl3pPr marL="2956530" indent="0">
              <a:buNone/>
              <a:defRPr sz="3880"/>
            </a:lvl3pPr>
            <a:lvl4pPr marL="4434794" indent="0">
              <a:buNone/>
              <a:defRPr sz="3233"/>
            </a:lvl4pPr>
            <a:lvl5pPr marL="5913059" indent="0">
              <a:buNone/>
              <a:defRPr sz="3233"/>
            </a:lvl5pPr>
            <a:lvl6pPr marL="7391324" indent="0">
              <a:buNone/>
              <a:defRPr sz="3233"/>
            </a:lvl6pPr>
            <a:lvl7pPr marL="8869589" indent="0">
              <a:buNone/>
              <a:defRPr sz="3233"/>
            </a:lvl7pPr>
            <a:lvl8pPr marL="10347853" indent="0">
              <a:buNone/>
              <a:defRPr sz="3233"/>
            </a:lvl8pPr>
            <a:lvl9pPr marL="11826118" indent="0">
              <a:buNone/>
              <a:defRPr sz="32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2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174" y="1478280"/>
            <a:ext cx="10690770" cy="5173980"/>
          </a:xfrm>
        </p:spPr>
        <p:txBody>
          <a:bodyPr anchor="b"/>
          <a:lstStyle>
            <a:lvl1pPr>
              <a:defRPr sz="10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091792" y="3192679"/>
            <a:ext cx="16780669" cy="15758054"/>
          </a:xfrm>
        </p:spPr>
        <p:txBody>
          <a:bodyPr anchor="t"/>
          <a:lstStyle>
            <a:lvl1pPr marL="0" indent="0">
              <a:buNone/>
              <a:defRPr sz="10347"/>
            </a:lvl1pPr>
            <a:lvl2pPr marL="1478265" indent="0">
              <a:buNone/>
              <a:defRPr sz="9053"/>
            </a:lvl2pPr>
            <a:lvl3pPr marL="2956530" indent="0">
              <a:buNone/>
              <a:defRPr sz="7760"/>
            </a:lvl3pPr>
            <a:lvl4pPr marL="4434794" indent="0">
              <a:buNone/>
              <a:defRPr sz="6467"/>
            </a:lvl4pPr>
            <a:lvl5pPr marL="5913059" indent="0">
              <a:buNone/>
              <a:defRPr sz="6467"/>
            </a:lvl5pPr>
            <a:lvl6pPr marL="7391324" indent="0">
              <a:buNone/>
              <a:defRPr sz="6467"/>
            </a:lvl6pPr>
            <a:lvl7pPr marL="8869589" indent="0">
              <a:buNone/>
              <a:defRPr sz="6467"/>
            </a:lvl7pPr>
            <a:lvl8pPr marL="10347853" indent="0">
              <a:buNone/>
              <a:defRPr sz="6467"/>
            </a:lvl8pPr>
            <a:lvl9pPr marL="11826118" indent="0">
              <a:buNone/>
              <a:defRPr sz="6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3174" y="6652260"/>
            <a:ext cx="10690770" cy="12324135"/>
          </a:xfrm>
        </p:spPr>
        <p:txBody>
          <a:bodyPr/>
          <a:lstStyle>
            <a:lvl1pPr marL="0" indent="0">
              <a:buNone/>
              <a:defRPr sz="5173"/>
            </a:lvl1pPr>
            <a:lvl2pPr marL="1478265" indent="0">
              <a:buNone/>
              <a:defRPr sz="4527"/>
            </a:lvl2pPr>
            <a:lvl3pPr marL="2956530" indent="0">
              <a:buNone/>
              <a:defRPr sz="3880"/>
            </a:lvl3pPr>
            <a:lvl4pPr marL="4434794" indent="0">
              <a:buNone/>
              <a:defRPr sz="3233"/>
            </a:lvl4pPr>
            <a:lvl5pPr marL="5913059" indent="0">
              <a:buNone/>
              <a:defRPr sz="3233"/>
            </a:lvl5pPr>
            <a:lvl6pPr marL="7391324" indent="0">
              <a:buNone/>
              <a:defRPr sz="3233"/>
            </a:lvl6pPr>
            <a:lvl7pPr marL="8869589" indent="0">
              <a:buNone/>
              <a:defRPr sz="3233"/>
            </a:lvl7pPr>
            <a:lvl8pPr marL="10347853" indent="0">
              <a:buNone/>
              <a:defRPr sz="3233"/>
            </a:lvl8pPr>
            <a:lvl9pPr marL="11826118" indent="0">
              <a:buNone/>
              <a:defRPr sz="32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5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856" y="1180576"/>
            <a:ext cx="28589288" cy="428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856" y="5902854"/>
            <a:ext cx="28589288" cy="1406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8856" y="20552203"/>
            <a:ext cx="7458075" cy="1180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82046-C2D4-4BE9-8FBB-07DD974D6A5F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9944" y="20552203"/>
            <a:ext cx="11187113" cy="1180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10069" y="20552203"/>
            <a:ext cx="7458075" cy="1180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9348-67A4-45F3-82EB-3EB4CA49F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2956530" rtl="0" eaLnBrk="1" latinLnBrk="0" hangingPunct="1">
        <a:lnSpc>
          <a:spcPct val="90000"/>
        </a:lnSpc>
        <a:spcBef>
          <a:spcPct val="0"/>
        </a:spcBef>
        <a:buNone/>
        <a:defRPr sz="14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9132" indent="-739132" algn="l" defTabSz="2956530" rtl="0" eaLnBrk="1" latinLnBrk="0" hangingPunct="1">
        <a:lnSpc>
          <a:spcPct val="90000"/>
        </a:lnSpc>
        <a:spcBef>
          <a:spcPts val="3233"/>
        </a:spcBef>
        <a:buFont typeface="Arial" panose="020B0604020202020204" pitchFamily="34" charset="0"/>
        <a:buChar char="•"/>
        <a:defRPr sz="9053" kern="1200">
          <a:solidFill>
            <a:schemeClr val="tx1"/>
          </a:solidFill>
          <a:latin typeface="+mn-lt"/>
          <a:ea typeface="+mn-ea"/>
          <a:cs typeface="+mn-cs"/>
        </a:defRPr>
      </a:lvl1pPr>
      <a:lvl2pPr marL="2217397" indent="-739132" algn="l" defTabSz="2956530" rtl="0" eaLnBrk="1" latinLnBrk="0" hangingPunct="1">
        <a:lnSpc>
          <a:spcPct val="90000"/>
        </a:lnSpc>
        <a:spcBef>
          <a:spcPts val="1617"/>
        </a:spcBef>
        <a:buFont typeface="Arial" panose="020B0604020202020204" pitchFamily="34" charset="0"/>
        <a:buChar char="•"/>
        <a:defRPr sz="7760" kern="1200">
          <a:solidFill>
            <a:schemeClr val="tx1"/>
          </a:solidFill>
          <a:latin typeface="+mn-lt"/>
          <a:ea typeface="+mn-ea"/>
          <a:cs typeface="+mn-cs"/>
        </a:defRPr>
      </a:lvl2pPr>
      <a:lvl3pPr marL="3695662" indent="-739132" algn="l" defTabSz="2956530" rtl="0" eaLnBrk="1" latinLnBrk="0" hangingPunct="1">
        <a:lnSpc>
          <a:spcPct val="90000"/>
        </a:lnSpc>
        <a:spcBef>
          <a:spcPts val="1617"/>
        </a:spcBef>
        <a:buFont typeface="Arial" panose="020B0604020202020204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3pPr>
      <a:lvl4pPr marL="5173927" indent="-739132" algn="l" defTabSz="2956530" rtl="0" eaLnBrk="1" latinLnBrk="0" hangingPunct="1">
        <a:lnSpc>
          <a:spcPct val="90000"/>
        </a:lnSpc>
        <a:spcBef>
          <a:spcPts val="1617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4pPr>
      <a:lvl5pPr marL="6652191" indent="-739132" algn="l" defTabSz="2956530" rtl="0" eaLnBrk="1" latinLnBrk="0" hangingPunct="1">
        <a:lnSpc>
          <a:spcPct val="90000"/>
        </a:lnSpc>
        <a:spcBef>
          <a:spcPts val="1617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5pPr>
      <a:lvl6pPr marL="8130456" indent="-739132" algn="l" defTabSz="2956530" rtl="0" eaLnBrk="1" latinLnBrk="0" hangingPunct="1">
        <a:lnSpc>
          <a:spcPct val="90000"/>
        </a:lnSpc>
        <a:spcBef>
          <a:spcPts val="1617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6pPr>
      <a:lvl7pPr marL="9608721" indent="-739132" algn="l" defTabSz="2956530" rtl="0" eaLnBrk="1" latinLnBrk="0" hangingPunct="1">
        <a:lnSpc>
          <a:spcPct val="90000"/>
        </a:lnSpc>
        <a:spcBef>
          <a:spcPts val="1617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7pPr>
      <a:lvl8pPr marL="11086986" indent="-739132" algn="l" defTabSz="2956530" rtl="0" eaLnBrk="1" latinLnBrk="0" hangingPunct="1">
        <a:lnSpc>
          <a:spcPct val="90000"/>
        </a:lnSpc>
        <a:spcBef>
          <a:spcPts val="1617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8pPr>
      <a:lvl9pPr marL="12565250" indent="-739132" algn="l" defTabSz="2956530" rtl="0" eaLnBrk="1" latinLnBrk="0" hangingPunct="1">
        <a:lnSpc>
          <a:spcPct val="90000"/>
        </a:lnSpc>
        <a:spcBef>
          <a:spcPts val="1617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6530" rtl="0" eaLnBrk="1" latinLnBrk="0" hangingPunct="1"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478265" algn="l" defTabSz="2956530" rtl="0" eaLnBrk="1" latinLnBrk="0" hangingPunct="1">
        <a:defRPr sz="5820" kern="1200">
          <a:solidFill>
            <a:schemeClr val="tx1"/>
          </a:solidFill>
          <a:latin typeface="+mn-lt"/>
          <a:ea typeface="+mn-ea"/>
          <a:cs typeface="+mn-cs"/>
        </a:defRPr>
      </a:lvl2pPr>
      <a:lvl3pPr marL="2956530" algn="l" defTabSz="2956530" rtl="0" eaLnBrk="1" latinLnBrk="0" hangingPunct="1">
        <a:defRPr sz="5820" kern="1200">
          <a:solidFill>
            <a:schemeClr val="tx1"/>
          </a:solidFill>
          <a:latin typeface="+mn-lt"/>
          <a:ea typeface="+mn-ea"/>
          <a:cs typeface="+mn-cs"/>
        </a:defRPr>
      </a:lvl3pPr>
      <a:lvl4pPr marL="4434794" algn="l" defTabSz="2956530" rtl="0" eaLnBrk="1" latinLnBrk="0" hangingPunct="1">
        <a:defRPr sz="5820" kern="1200">
          <a:solidFill>
            <a:schemeClr val="tx1"/>
          </a:solidFill>
          <a:latin typeface="+mn-lt"/>
          <a:ea typeface="+mn-ea"/>
          <a:cs typeface="+mn-cs"/>
        </a:defRPr>
      </a:lvl4pPr>
      <a:lvl5pPr marL="5913059" algn="l" defTabSz="2956530" rtl="0" eaLnBrk="1" latinLnBrk="0" hangingPunct="1">
        <a:defRPr sz="5820" kern="1200">
          <a:solidFill>
            <a:schemeClr val="tx1"/>
          </a:solidFill>
          <a:latin typeface="+mn-lt"/>
          <a:ea typeface="+mn-ea"/>
          <a:cs typeface="+mn-cs"/>
        </a:defRPr>
      </a:lvl5pPr>
      <a:lvl6pPr marL="7391324" algn="l" defTabSz="2956530" rtl="0" eaLnBrk="1" latinLnBrk="0" hangingPunct="1">
        <a:defRPr sz="5820" kern="1200">
          <a:solidFill>
            <a:schemeClr val="tx1"/>
          </a:solidFill>
          <a:latin typeface="+mn-lt"/>
          <a:ea typeface="+mn-ea"/>
          <a:cs typeface="+mn-cs"/>
        </a:defRPr>
      </a:lvl6pPr>
      <a:lvl7pPr marL="8869589" algn="l" defTabSz="2956530" rtl="0" eaLnBrk="1" latinLnBrk="0" hangingPunct="1">
        <a:defRPr sz="5820" kern="1200">
          <a:solidFill>
            <a:schemeClr val="tx1"/>
          </a:solidFill>
          <a:latin typeface="+mn-lt"/>
          <a:ea typeface="+mn-ea"/>
          <a:cs typeface="+mn-cs"/>
        </a:defRPr>
      </a:lvl7pPr>
      <a:lvl8pPr marL="10347853" algn="l" defTabSz="2956530" rtl="0" eaLnBrk="1" latinLnBrk="0" hangingPunct="1">
        <a:defRPr sz="5820" kern="1200">
          <a:solidFill>
            <a:schemeClr val="tx1"/>
          </a:solidFill>
          <a:latin typeface="+mn-lt"/>
          <a:ea typeface="+mn-ea"/>
          <a:cs typeface="+mn-cs"/>
        </a:defRPr>
      </a:lvl8pPr>
      <a:lvl9pPr marL="11826118" algn="l" defTabSz="2956530" rtl="0" eaLnBrk="1" latinLnBrk="0" hangingPunct="1">
        <a:defRPr sz="58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saucedo@broaddususa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326E978-565D-5B69-864C-C05A666EFD8E}"/>
              </a:ext>
            </a:extLst>
          </p:cNvPr>
          <p:cNvSpPr txBox="1"/>
          <p:nvPr/>
        </p:nvSpPr>
        <p:spPr>
          <a:xfrm>
            <a:off x="4542014" y="5280209"/>
            <a:ext cx="26120865" cy="5564633"/>
          </a:xfrm>
          <a:prstGeom prst="rect">
            <a:avLst/>
          </a:prstGeom>
          <a:solidFill>
            <a:srgbClr val="093680"/>
          </a:solidFill>
        </p:spPr>
        <p:txBody>
          <a:bodyPr wrap="square" rtlCol="0">
            <a:spAutoFit/>
          </a:bodyPr>
          <a:lstStyle/>
          <a:p>
            <a:endParaRPr lang="en-US" sz="13997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372F14-6B59-0076-207C-33DE42D7FE0F}"/>
              </a:ext>
            </a:extLst>
          </p:cNvPr>
          <p:cNvSpPr/>
          <p:nvPr/>
        </p:nvSpPr>
        <p:spPr>
          <a:xfrm>
            <a:off x="1795158" y="5334181"/>
            <a:ext cx="5564633" cy="54566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18FAE5A0-4ABF-1A49-F9DF-098E7CA5E1E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63735" y="5629592"/>
            <a:ext cx="23836148" cy="4778237"/>
          </a:xfrm>
          <a:prstGeom prst="rect">
            <a:avLst/>
          </a:prstGeom>
        </p:spPr>
        <p:txBody>
          <a:bodyPr anchor="t" anchorCtr="0"/>
          <a:lstStyle>
            <a:lvl1pPr marL="0" algn="l" defTabSz="29260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b="0" kern="1200" dirty="0" smtClean="0">
                <a:solidFill>
                  <a:srgbClr val="205588"/>
                </a:solidFill>
                <a:effectLst/>
                <a:latin typeface="Franklin Gothic Demi" pitchFamily="34" charset="0"/>
                <a:ea typeface="+mn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3600"/>
              </a:spcAft>
              <a:buClr>
                <a:srgbClr val="205588"/>
              </a:buClr>
            </a:pPr>
            <a:r>
              <a:rPr lang="en-US" sz="13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Hays County Capital Improvement Plan (CIP)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618D0-3453-FA83-8319-C6535052F885}"/>
              </a:ext>
            </a:extLst>
          </p:cNvPr>
          <p:cNvSpPr txBox="1"/>
          <p:nvPr/>
        </p:nvSpPr>
        <p:spPr>
          <a:xfrm>
            <a:off x="0" y="11904946"/>
            <a:ext cx="33147000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936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Monday, July 7 – Friday, August 8, 2025</a:t>
            </a:r>
          </a:p>
          <a:p>
            <a:pPr algn="ctr"/>
            <a:r>
              <a:rPr lang="en-US" sz="7200" dirty="0">
                <a:solidFill>
                  <a:srgbClr val="0936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Open House</a:t>
            </a:r>
          </a:p>
          <a:p>
            <a:pPr algn="ctr"/>
            <a:endParaRPr lang="en-US" sz="7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EAC0E6-7628-BC1F-4AE4-0CBBF2252357}"/>
              </a:ext>
            </a:extLst>
          </p:cNvPr>
          <p:cNvSpPr txBox="1"/>
          <p:nvPr/>
        </p:nvSpPr>
        <p:spPr>
          <a:xfrm>
            <a:off x="0" y="2124267"/>
            <a:ext cx="33147000" cy="224676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0" b="1" dirty="0">
                <a:solidFill>
                  <a:srgbClr val="79AF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</a:t>
            </a:r>
            <a:endParaRPr lang="en-US" sz="14000" dirty="0">
              <a:solidFill>
                <a:srgbClr val="79AF5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470883-21CD-AD5E-903C-D3D1FC1CDFD3}"/>
              </a:ext>
            </a:extLst>
          </p:cNvPr>
          <p:cNvSpPr/>
          <p:nvPr/>
        </p:nvSpPr>
        <p:spPr>
          <a:xfrm>
            <a:off x="1" y="21358059"/>
            <a:ext cx="33147000" cy="1022331"/>
          </a:xfrm>
          <a:prstGeom prst="rect">
            <a:avLst/>
          </a:prstGeom>
          <a:solidFill>
            <a:srgbClr val="B6D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A767B-E06E-B6FB-8AB7-A232B9426FF2}"/>
              </a:ext>
            </a:extLst>
          </p:cNvPr>
          <p:cNvSpPr txBox="1"/>
          <p:nvPr/>
        </p:nvSpPr>
        <p:spPr>
          <a:xfrm>
            <a:off x="0" y="15886378"/>
            <a:ext cx="33147000" cy="5486400"/>
          </a:xfrm>
          <a:prstGeom prst="rect">
            <a:avLst/>
          </a:prstGeom>
          <a:solidFill>
            <a:srgbClr val="79AF52"/>
          </a:solidFill>
        </p:spPr>
        <p:txBody>
          <a:bodyPr wrap="square" rtlCol="0">
            <a:spAutoFit/>
          </a:bodyPr>
          <a:lstStyle/>
          <a:p>
            <a:endParaRPr lang="en-US" sz="1399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CC8D6-14F3-D4B6-3A6F-73AA1F050116}"/>
              </a:ext>
            </a:extLst>
          </p:cNvPr>
          <p:cNvSpPr txBox="1"/>
          <p:nvPr/>
        </p:nvSpPr>
        <p:spPr>
          <a:xfrm>
            <a:off x="9573586" y="17319090"/>
            <a:ext cx="22526297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comments through the survey or by email to bsaucedo@broaddususa.com</a:t>
            </a:r>
            <a:endParaRPr lang="en-US" sz="7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477C479D-1873-8B85-B4C2-606785727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59" y="5013001"/>
            <a:ext cx="6104653" cy="60990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1A5E0DF-C9BD-2A9A-DA16-F0C260236832}"/>
              </a:ext>
            </a:extLst>
          </p:cNvPr>
          <p:cNvGrpSpPr/>
          <p:nvPr/>
        </p:nvGrpSpPr>
        <p:grpSpPr>
          <a:xfrm>
            <a:off x="1346059" y="14489290"/>
            <a:ext cx="6556451" cy="6303657"/>
            <a:chOff x="136957" y="13746276"/>
            <a:chExt cx="7222834" cy="722283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95D7F37-1EB6-D7C5-C48A-4B48B37329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957" y="13746276"/>
              <a:ext cx="7222834" cy="7222834"/>
            </a:xfrm>
            <a:prstGeom prst="roundRect">
              <a:avLst>
                <a:gd name="adj" fmla="val 5880"/>
              </a:avLst>
            </a:prstGeom>
            <a:solidFill>
              <a:srgbClr val="B6D3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qr code with black squares&#10;&#10;AI-generated content may be incorrect.">
              <a:extLst>
                <a:ext uri="{FF2B5EF4-FFF2-40B4-BE49-F238E27FC236}">
                  <a16:creationId xmlns:a16="http://schemas.microsoft.com/office/drawing/2014/main" id="{0AE44FD4-CBC3-7DFD-5F47-8F995CFE1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29" y="14235448"/>
              <a:ext cx="6244489" cy="6244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80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6036FD-9121-3F81-AFEC-3F8E2B003195}"/>
              </a:ext>
            </a:extLst>
          </p:cNvPr>
          <p:cNvSpPr/>
          <p:nvPr/>
        </p:nvSpPr>
        <p:spPr>
          <a:xfrm>
            <a:off x="939184" y="13660573"/>
            <a:ext cx="30466102" cy="5524450"/>
          </a:xfrm>
          <a:prstGeom prst="roundRect">
            <a:avLst/>
          </a:prstGeom>
          <a:solidFill>
            <a:srgbClr val="B6D3A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023BA-F6F4-86BC-527D-6BAB75455539}"/>
              </a:ext>
            </a:extLst>
          </p:cNvPr>
          <p:cNvSpPr txBox="1"/>
          <p:nvPr/>
        </p:nvSpPr>
        <p:spPr>
          <a:xfrm>
            <a:off x="-114305" y="0"/>
            <a:ext cx="33261305" cy="2582976"/>
          </a:xfrm>
          <a:prstGeom prst="rect">
            <a:avLst/>
          </a:prstGeom>
          <a:solidFill>
            <a:srgbClr val="093680"/>
          </a:solidFill>
        </p:spPr>
        <p:txBody>
          <a:bodyPr wrap="square" rtlCol="0">
            <a:spAutoFit/>
          </a:bodyPr>
          <a:lstStyle/>
          <a:p>
            <a:endParaRPr lang="en-US" sz="13997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FC983A-8592-43C5-F9AF-C93E53013F18}"/>
              </a:ext>
            </a:extLst>
          </p:cNvPr>
          <p:cNvSpPr/>
          <p:nvPr/>
        </p:nvSpPr>
        <p:spPr>
          <a:xfrm>
            <a:off x="-1" y="21358060"/>
            <a:ext cx="33147001" cy="830998"/>
          </a:xfrm>
          <a:prstGeom prst="rect">
            <a:avLst/>
          </a:prstGeom>
          <a:solidFill>
            <a:srgbClr val="D4E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5328F-0324-2B92-6D0B-B21E566944D0}"/>
              </a:ext>
            </a:extLst>
          </p:cNvPr>
          <p:cNvSpPr txBox="1"/>
          <p:nvPr/>
        </p:nvSpPr>
        <p:spPr>
          <a:xfrm>
            <a:off x="1741713" y="4248953"/>
            <a:ext cx="29153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Hays County is developing a Capital Improvement Plan (CIP) that will position Hays County to deliver County-wide services in buildings that most effectively support its citizens.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B0D64E-F490-28B0-7DFB-AE9454514326}"/>
              </a:ext>
            </a:extLst>
          </p:cNvPr>
          <p:cNvSpPr txBox="1"/>
          <p:nvPr/>
        </p:nvSpPr>
        <p:spPr>
          <a:xfrm>
            <a:off x="939183" y="21450316"/>
            <a:ext cx="2832463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b="1" spc="30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HAYS COUNTY CAPITAL IMPROVEMENT PLAN (CIP)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F30A98A-72EE-F361-9128-A009B925A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241" y="329850"/>
            <a:ext cx="1972989" cy="193293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CCD4C5F-B312-5A61-804D-7538612C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 &amp; Purpose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5E216-40FC-5384-60D0-DD8DB8FC5DBE}"/>
              </a:ext>
            </a:extLst>
          </p:cNvPr>
          <p:cNvSpPr txBox="1"/>
          <p:nvPr/>
        </p:nvSpPr>
        <p:spPr>
          <a:xfrm>
            <a:off x="1741713" y="14684805"/>
            <a:ext cx="2966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936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DD5E0-D071-A05A-4592-1606B6EE200C}"/>
              </a:ext>
            </a:extLst>
          </p:cNvPr>
          <p:cNvSpPr txBox="1"/>
          <p:nvPr/>
        </p:nvSpPr>
        <p:spPr>
          <a:xfrm>
            <a:off x="1741713" y="16031202"/>
            <a:ext cx="29663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936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ensure that the county effectively manages its resources, addresses the needs of the community, and plans for future growth and development.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5C316-F2FD-62D6-5989-0696551F9523}"/>
              </a:ext>
            </a:extLst>
          </p:cNvPr>
          <p:cNvSpPr txBox="1"/>
          <p:nvPr/>
        </p:nvSpPr>
        <p:spPr>
          <a:xfrm>
            <a:off x="1741713" y="8684896"/>
            <a:ext cx="2966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9AF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CIP?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83FEE-AAD2-C0F5-BD97-10A3BF86B3B6}"/>
              </a:ext>
            </a:extLst>
          </p:cNvPr>
          <p:cNvSpPr txBox="1"/>
          <p:nvPr/>
        </p:nvSpPr>
        <p:spPr>
          <a:xfrm>
            <a:off x="1741713" y="9941233"/>
            <a:ext cx="29663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outline of current and upcoming facility upgrade County projects and associated costs that have been prioritized based on their potential to benefit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10830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326D4-2236-E033-E29F-7D38829CE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85177BB-D3EF-5198-495D-6360CC8BCE6A}"/>
              </a:ext>
            </a:extLst>
          </p:cNvPr>
          <p:cNvSpPr txBox="1"/>
          <p:nvPr/>
        </p:nvSpPr>
        <p:spPr>
          <a:xfrm>
            <a:off x="-114305" y="0"/>
            <a:ext cx="33261305" cy="2582976"/>
          </a:xfrm>
          <a:prstGeom prst="rect">
            <a:avLst/>
          </a:prstGeom>
          <a:solidFill>
            <a:srgbClr val="093680"/>
          </a:solidFill>
        </p:spPr>
        <p:txBody>
          <a:bodyPr wrap="square" rtlCol="0">
            <a:spAutoFit/>
          </a:bodyPr>
          <a:lstStyle/>
          <a:p>
            <a:endParaRPr lang="en-US" sz="13997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07B60E-68A4-F7E2-2D71-39A6CB134323}"/>
              </a:ext>
            </a:extLst>
          </p:cNvPr>
          <p:cNvSpPr/>
          <p:nvPr/>
        </p:nvSpPr>
        <p:spPr>
          <a:xfrm>
            <a:off x="-1" y="21358060"/>
            <a:ext cx="33147001" cy="830998"/>
          </a:xfrm>
          <a:prstGeom prst="rect">
            <a:avLst/>
          </a:prstGeom>
          <a:solidFill>
            <a:srgbClr val="D4E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A97CC-16B6-4D32-2118-16C11EB2BAB2}"/>
              </a:ext>
            </a:extLst>
          </p:cNvPr>
          <p:cNvSpPr txBox="1"/>
          <p:nvPr/>
        </p:nvSpPr>
        <p:spPr>
          <a:xfrm>
            <a:off x="939183" y="21450316"/>
            <a:ext cx="2832463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b="1" spc="30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HAYS COUNTY CAPITAL IMPROVEMENT PLAN (CIP)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79BB20E-ED07-5F11-783D-033AFC674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241" y="329850"/>
            <a:ext cx="1972989" cy="193293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F509CCC-2476-206E-81B6-4AD1257A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County Facilities</a:t>
            </a:r>
          </a:p>
        </p:txBody>
      </p:sp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14EB380E-EDB9-75B8-0B4D-EB282E27E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43" y="5342724"/>
            <a:ext cx="25903252" cy="15593500"/>
          </a:xfrm>
          <a:prstGeom prst="rect">
            <a:avLst/>
          </a:prstGeom>
          <a:ln w="76200">
            <a:solidFill>
              <a:srgbClr val="79AF5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8F14FD-C814-137D-744E-EA2CEAB9FB98}"/>
              </a:ext>
            </a:extLst>
          </p:cNvPr>
          <p:cNvSpPr txBox="1"/>
          <p:nvPr/>
        </p:nvSpPr>
        <p:spPr>
          <a:xfrm>
            <a:off x="939183" y="2993354"/>
            <a:ext cx="29663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Hays County facilities will be reviewed and evaluated to prioritize potential improvements. Please see all existing facilities available to the public below: </a:t>
            </a:r>
          </a:p>
        </p:txBody>
      </p:sp>
    </p:spTree>
    <p:extLst>
      <p:ext uri="{BB962C8B-B14F-4D97-AF65-F5344CB8AC3E}">
        <p14:creationId xmlns:p14="http://schemas.microsoft.com/office/powerpoint/2010/main" val="150680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71DB3-8ACB-C304-B2A0-0791AD133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C9B1CC9-6EA9-A696-7206-BB3DF8FDA38F}"/>
              </a:ext>
            </a:extLst>
          </p:cNvPr>
          <p:cNvSpPr txBox="1"/>
          <p:nvPr/>
        </p:nvSpPr>
        <p:spPr>
          <a:xfrm>
            <a:off x="-114305" y="0"/>
            <a:ext cx="33261305" cy="2582976"/>
          </a:xfrm>
          <a:prstGeom prst="rect">
            <a:avLst/>
          </a:prstGeom>
          <a:solidFill>
            <a:srgbClr val="093680"/>
          </a:solidFill>
        </p:spPr>
        <p:txBody>
          <a:bodyPr wrap="square" rtlCol="0">
            <a:spAutoFit/>
          </a:bodyPr>
          <a:lstStyle/>
          <a:p>
            <a:endParaRPr lang="en-US" sz="13997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213B71-0162-6D44-B8D2-75035C497491}"/>
              </a:ext>
            </a:extLst>
          </p:cNvPr>
          <p:cNvSpPr/>
          <p:nvPr/>
        </p:nvSpPr>
        <p:spPr>
          <a:xfrm>
            <a:off x="-1" y="21358060"/>
            <a:ext cx="33147001" cy="830998"/>
          </a:xfrm>
          <a:prstGeom prst="rect">
            <a:avLst/>
          </a:prstGeom>
          <a:solidFill>
            <a:srgbClr val="D4E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CDA453-36EC-D637-35B3-758C52FAD332}"/>
              </a:ext>
            </a:extLst>
          </p:cNvPr>
          <p:cNvSpPr txBox="1"/>
          <p:nvPr/>
        </p:nvSpPr>
        <p:spPr>
          <a:xfrm>
            <a:off x="939183" y="21450316"/>
            <a:ext cx="2832463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b="1" spc="30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HAYS COUNTY CAPITAL IMPROVEMENT PLAN (CIP)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37B666B9-95BF-4297-BD1D-B0AE200AC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241" y="329850"/>
            <a:ext cx="1972989" cy="193293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D8CAE16-3559-CDB7-DFC7-FBDB0BBC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Development Process</a:t>
            </a:r>
          </a:p>
        </p:txBody>
      </p:sp>
      <p:pic>
        <p:nvPicPr>
          <p:cNvPr id="3" name="Picture 2" descr="A green rectangular sign with white text&#10;&#10;AI-generated content may be incorrect.">
            <a:extLst>
              <a:ext uri="{FF2B5EF4-FFF2-40B4-BE49-F238E27FC236}">
                <a16:creationId xmlns:a16="http://schemas.microsoft.com/office/drawing/2014/main" id="{CFD5BC8C-FA15-4D4A-E0A1-6CA61EB2F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4" y="7731143"/>
            <a:ext cx="31624036" cy="631015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FC673F-26B4-1B05-FD94-3DBB6E46B767}"/>
              </a:ext>
            </a:extLst>
          </p:cNvPr>
          <p:cNvGrpSpPr/>
          <p:nvPr/>
        </p:nvGrpSpPr>
        <p:grpSpPr>
          <a:xfrm>
            <a:off x="13116790" y="14041301"/>
            <a:ext cx="6913418" cy="1759852"/>
            <a:chOff x="3117273" y="13674112"/>
            <a:chExt cx="7564581" cy="2085103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8D0DA45-EB34-72CA-EBB1-CEF5D76E761E}"/>
                </a:ext>
              </a:extLst>
            </p:cNvPr>
            <p:cNvSpPr/>
            <p:nvPr/>
          </p:nvSpPr>
          <p:spPr>
            <a:xfrm>
              <a:off x="5957454" y="13674112"/>
              <a:ext cx="1440873" cy="651488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C52867-83A1-DF6F-8337-58DA02034575}"/>
                </a:ext>
              </a:extLst>
            </p:cNvPr>
            <p:cNvSpPr txBox="1"/>
            <p:nvPr/>
          </p:nvSpPr>
          <p:spPr>
            <a:xfrm>
              <a:off x="3117273" y="14835885"/>
              <a:ext cx="75645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ARE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208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88A3FD03-B796-8D69-FFEB-D3F4B20A7CB8}"/>
              </a:ext>
            </a:extLst>
          </p:cNvPr>
          <p:cNvSpPr txBox="1"/>
          <p:nvPr/>
        </p:nvSpPr>
        <p:spPr>
          <a:xfrm>
            <a:off x="-114305" y="0"/>
            <a:ext cx="33261305" cy="2582976"/>
          </a:xfrm>
          <a:prstGeom prst="rect">
            <a:avLst/>
          </a:prstGeom>
          <a:solidFill>
            <a:srgbClr val="093680"/>
          </a:solidFill>
        </p:spPr>
        <p:txBody>
          <a:bodyPr wrap="square" rtlCol="0">
            <a:spAutoFit/>
          </a:bodyPr>
          <a:lstStyle/>
          <a:p>
            <a:endParaRPr lang="en-US" sz="13997" dirty="0"/>
          </a:p>
        </p:txBody>
      </p:sp>
      <p:pic>
        <p:nvPicPr>
          <p:cNvPr id="80" name="Picture 79" descr="Logo&#10;&#10;Description automatically generated">
            <a:extLst>
              <a:ext uri="{FF2B5EF4-FFF2-40B4-BE49-F238E27FC236}">
                <a16:creationId xmlns:a16="http://schemas.microsoft.com/office/drawing/2014/main" id="{9ECE734E-8B5E-46EC-7DFA-FB909107C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241" y="329850"/>
            <a:ext cx="1972989" cy="19329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DA8EAF-CD46-6331-E09F-4A3329BE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Tell Us How You Use County Facilities &amp; Services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89814C4-8904-2F91-455B-CB1FE138903D}"/>
              </a:ext>
            </a:extLst>
          </p:cNvPr>
          <p:cNvSpPr/>
          <p:nvPr/>
        </p:nvSpPr>
        <p:spPr>
          <a:xfrm>
            <a:off x="-1" y="21358060"/>
            <a:ext cx="33147001" cy="830998"/>
          </a:xfrm>
          <a:prstGeom prst="rect">
            <a:avLst/>
          </a:prstGeom>
          <a:solidFill>
            <a:srgbClr val="D4E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 b="1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C5A7B3-62BF-BCA6-DDDE-6C5968105F1B}"/>
              </a:ext>
            </a:extLst>
          </p:cNvPr>
          <p:cNvSpPr txBox="1"/>
          <p:nvPr/>
        </p:nvSpPr>
        <p:spPr>
          <a:xfrm>
            <a:off x="939183" y="21417659"/>
            <a:ext cx="2832463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b="1" spc="30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HAYS COUNTY CAPITAL IMPROVEMENT PLAN (CIP)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D47EE-666E-A807-F746-B98EE8F97F97}"/>
              </a:ext>
            </a:extLst>
          </p:cNvPr>
          <p:cNvSpPr txBox="1"/>
          <p:nvPr/>
        </p:nvSpPr>
        <p:spPr>
          <a:xfrm>
            <a:off x="25090131" y="19989433"/>
            <a:ext cx="77451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Onion Creek, First Independent Baptist Church, 2013 Halloween Flood</a:t>
            </a:r>
          </a:p>
          <a:p>
            <a:pPr algn="r"/>
            <a:r>
              <a:rPr lang="en-US" sz="27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KVUE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76719-BCD3-6F17-AA4D-58292ABEBB52}"/>
              </a:ext>
            </a:extLst>
          </p:cNvPr>
          <p:cNvSpPr txBox="1"/>
          <p:nvPr/>
        </p:nvSpPr>
        <p:spPr>
          <a:xfrm>
            <a:off x="1741713" y="4110226"/>
            <a:ext cx="28609527" cy="136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key to this plan is to identify:</a:t>
            </a:r>
          </a:p>
          <a:p>
            <a:pPr>
              <a:spcAft>
                <a:spcPts val="2400"/>
              </a:spcAft>
            </a:pPr>
            <a:endParaRPr lang="en-US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6000" b="1" i="1" dirty="0">
                <a:solidFill>
                  <a:srgbClr val="79AF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county-wide services are being used </a:t>
            </a:r>
          </a:p>
          <a:p>
            <a:pPr lvl="5">
              <a:lnSpc>
                <a:spcPct val="150000"/>
              </a:lnSpc>
            </a:pPr>
            <a:endParaRPr lang="en-US" sz="6000" b="1" i="1" dirty="0">
              <a:solidFill>
                <a:srgbClr val="79AF5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5"/>
            <a:r>
              <a:rPr lang="en-US" sz="6000" b="1" i="1" dirty="0">
                <a:solidFill>
                  <a:srgbClr val="79AF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Convenience of service locations </a:t>
            </a:r>
          </a:p>
          <a:p>
            <a:pPr lvl="5"/>
            <a:endParaRPr lang="en-US" sz="6000" b="1" i="1" dirty="0">
              <a:solidFill>
                <a:srgbClr val="79AF5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5">
              <a:lnSpc>
                <a:spcPct val="150000"/>
              </a:lnSpc>
            </a:pPr>
            <a:r>
              <a:rPr lang="en-US" sz="6000" b="1" i="1" dirty="0">
                <a:solidFill>
                  <a:srgbClr val="79AF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Improvements to facilities that will enhance the public’s experience</a:t>
            </a:r>
          </a:p>
          <a:p>
            <a:pPr>
              <a:lnSpc>
                <a:spcPct val="150000"/>
              </a:lnSpc>
            </a:pPr>
            <a:endParaRPr lang="en-US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input is a key factor to the development of the Hays County CIP. Your feedback will help our team identify and prioritize County facilities and services.</a:t>
            </a:r>
          </a:p>
          <a:p>
            <a:endParaRPr lang="en-US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 descr="Bank with solid fill">
            <a:extLst>
              <a:ext uri="{FF2B5EF4-FFF2-40B4-BE49-F238E27FC236}">
                <a16:creationId xmlns:a16="http://schemas.microsoft.com/office/drawing/2014/main" id="{AEC19CB8-2591-212E-E179-372A39E81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1713" y="6490987"/>
            <a:ext cx="1737360" cy="1737360"/>
          </a:xfrm>
          <a:prstGeom prst="rect">
            <a:avLst/>
          </a:prstGeom>
        </p:spPr>
      </p:pic>
      <p:pic>
        <p:nvPicPr>
          <p:cNvPr id="10" name="Graphic 9" descr="Aspiration with solid fill">
            <a:extLst>
              <a:ext uri="{FF2B5EF4-FFF2-40B4-BE49-F238E27FC236}">
                <a16:creationId xmlns:a16="http://schemas.microsoft.com/office/drawing/2014/main" id="{468FF546-930D-A414-C816-9D8D3199B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1713" y="11081941"/>
            <a:ext cx="1737360" cy="1737360"/>
          </a:xfrm>
          <a:prstGeom prst="rect">
            <a:avLst/>
          </a:prstGeom>
        </p:spPr>
      </p:pic>
      <p:pic>
        <p:nvPicPr>
          <p:cNvPr id="12" name="Graphic 11" descr="Badge Tick with solid fill">
            <a:extLst>
              <a:ext uri="{FF2B5EF4-FFF2-40B4-BE49-F238E27FC236}">
                <a16:creationId xmlns:a16="http://schemas.microsoft.com/office/drawing/2014/main" id="{764C9538-302E-6865-7782-A4276095B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41713" y="8887005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C5DE962-C0E5-2753-32A4-432F39CD6826}"/>
              </a:ext>
            </a:extLst>
          </p:cNvPr>
          <p:cNvSpPr/>
          <p:nvPr/>
        </p:nvSpPr>
        <p:spPr>
          <a:xfrm>
            <a:off x="9685462" y="18216268"/>
            <a:ext cx="13776070" cy="1938992"/>
          </a:xfrm>
          <a:prstGeom prst="rect">
            <a:avLst/>
          </a:prstGeom>
        </p:spPr>
        <p:txBody>
          <a:bodyPr wrap="square" numCol="1" anchor="ctr" anchorCtr="0">
            <a:spAutoFit/>
          </a:bodyPr>
          <a:lstStyle/>
          <a:p>
            <a:pPr marL="161416" algn="ctr">
              <a:tabLst>
                <a:tab pos="1151079" algn="l"/>
              </a:tabLst>
            </a:pP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submit by email at 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bsaucedo@broaddususa.com</a:t>
            </a:r>
            <a:endParaRPr lang="en-US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DB8949-D3F0-E23C-726E-1C1B51BDBEF8}"/>
              </a:ext>
            </a:extLst>
          </p:cNvPr>
          <p:cNvSpPr/>
          <p:nvPr/>
        </p:nvSpPr>
        <p:spPr>
          <a:xfrm>
            <a:off x="9827294" y="8012052"/>
            <a:ext cx="13378102" cy="1938992"/>
          </a:xfrm>
          <a:prstGeom prst="rect">
            <a:avLst/>
          </a:prstGeom>
        </p:spPr>
        <p:txBody>
          <a:bodyPr wrap="square" numCol="1" anchor="ctr" anchorCtr="0">
            <a:spAutoFit/>
          </a:bodyPr>
          <a:lstStyle/>
          <a:p>
            <a:pPr marL="161416" algn="ctr">
              <a:tabLst>
                <a:tab pos="1151079" algn="l"/>
              </a:tabLst>
            </a:pP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the survey at:</a:t>
            </a:r>
          </a:p>
          <a:p>
            <a:pPr marL="161416" algn="ctr">
              <a:tabLst>
                <a:tab pos="1151079" algn="l"/>
              </a:tabLst>
            </a:pP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surveymonkey.com/r/HAYSCIP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E6B53-D0F7-E57D-E104-7D673B3176E1}"/>
              </a:ext>
            </a:extLst>
          </p:cNvPr>
          <p:cNvSpPr txBox="1"/>
          <p:nvPr/>
        </p:nvSpPr>
        <p:spPr>
          <a:xfrm>
            <a:off x="-57154" y="3819096"/>
            <a:ext cx="33146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8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your comments by</a:t>
            </a:r>
          </a:p>
          <a:p>
            <a:pPr algn="ctr"/>
            <a:r>
              <a:rPr lang="en-US" sz="8000" b="1" dirty="0">
                <a:solidFill>
                  <a:srgbClr val="79AF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Friday, August 8, 2025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108D02-2D9E-9A92-0FB9-533899654FC3}"/>
              </a:ext>
            </a:extLst>
          </p:cNvPr>
          <p:cNvSpPr txBox="1"/>
          <p:nvPr/>
        </p:nvSpPr>
        <p:spPr>
          <a:xfrm>
            <a:off x="-114305" y="29791"/>
            <a:ext cx="33261305" cy="2582976"/>
          </a:xfrm>
          <a:prstGeom prst="rect">
            <a:avLst/>
          </a:prstGeom>
          <a:solidFill>
            <a:srgbClr val="093680"/>
          </a:solidFill>
        </p:spPr>
        <p:txBody>
          <a:bodyPr wrap="square" rtlCol="0">
            <a:spAutoFit/>
          </a:bodyPr>
          <a:lstStyle/>
          <a:p>
            <a:endParaRPr lang="en-US" sz="13997" dirty="0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BB933427-4A2D-C0C3-6629-7755764EE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241" y="329850"/>
            <a:ext cx="1972989" cy="193293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BC1B5E0-E7A1-F94A-5020-ADBEAF21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and Questions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B78BDF8-12FF-83F9-0536-DA55AA288598}"/>
              </a:ext>
            </a:extLst>
          </p:cNvPr>
          <p:cNvSpPr/>
          <p:nvPr/>
        </p:nvSpPr>
        <p:spPr>
          <a:xfrm>
            <a:off x="-1" y="21358060"/>
            <a:ext cx="33147001" cy="830998"/>
          </a:xfrm>
          <a:prstGeom prst="rect">
            <a:avLst/>
          </a:prstGeom>
          <a:solidFill>
            <a:srgbClr val="D4E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367E7B-0A1B-A0EB-FE36-9C675BEA6128}"/>
              </a:ext>
            </a:extLst>
          </p:cNvPr>
          <p:cNvSpPr txBox="1"/>
          <p:nvPr/>
        </p:nvSpPr>
        <p:spPr>
          <a:xfrm>
            <a:off x="939183" y="21450316"/>
            <a:ext cx="2832463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b="1" spc="30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HAYS COUNTY CAPITAL IMPROVEMENT PLAN (CIP)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A3A65F-494B-C18C-7A96-6AE15DCFDFD8}"/>
              </a:ext>
            </a:extLst>
          </p:cNvPr>
          <p:cNvGrpSpPr/>
          <p:nvPr/>
        </p:nvGrpSpPr>
        <p:grpSpPr>
          <a:xfrm>
            <a:off x="13658763" y="10677916"/>
            <a:ext cx="5829471" cy="5921068"/>
            <a:chOff x="136957" y="13746276"/>
            <a:chExt cx="7222834" cy="722283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06BB14-A9C7-ED9D-8AED-9DC642E42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957" y="13746276"/>
              <a:ext cx="7222834" cy="7222834"/>
            </a:xfrm>
            <a:prstGeom prst="roundRect">
              <a:avLst>
                <a:gd name="adj" fmla="val 5880"/>
              </a:avLst>
            </a:prstGeom>
            <a:solidFill>
              <a:srgbClr val="B6D3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A qr code with black squares&#10;&#10;AI-generated content may be incorrect.">
              <a:extLst>
                <a:ext uri="{FF2B5EF4-FFF2-40B4-BE49-F238E27FC236}">
                  <a16:creationId xmlns:a16="http://schemas.microsoft.com/office/drawing/2014/main" id="{71F13DB3-58AD-569C-8F77-49DF68F78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29" y="14235448"/>
              <a:ext cx="6244489" cy="6244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413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Mlc47.UEWP7iPte3dUXg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00b06a-d1dc-4739-a284-68ac8622455f" xsi:nil="true"/>
    <lcf76f155ced4ddcb4097134ff3c332f xmlns="146ed02c-4ab3-4e0e-b416-666084a6589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334E30B3EEC4395180989FE91BAE5" ma:contentTypeVersion="12" ma:contentTypeDescription="Create a new document." ma:contentTypeScope="" ma:versionID="4ca4b8bccecd5ddccc22762dc7be255d">
  <xsd:schema xmlns:xsd="http://www.w3.org/2001/XMLSchema" xmlns:xs="http://www.w3.org/2001/XMLSchema" xmlns:p="http://schemas.microsoft.com/office/2006/metadata/properties" xmlns:ns2="146ed02c-4ab3-4e0e-b416-666084a6589c" xmlns:ns3="2c00b06a-d1dc-4739-a284-68ac8622455f" targetNamespace="http://schemas.microsoft.com/office/2006/metadata/properties" ma:root="true" ma:fieldsID="83ec37c5a67073c2d1216ab8cfff1208" ns2:_="" ns3:_="">
    <xsd:import namespace="146ed02c-4ab3-4e0e-b416-666084a6589c"/>
    <xsd:import namespace="2c00b06a-d1dc-4739-a284-68ac86224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ed02c-4ab3-4e0e-b416-666084a658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c07fa4-033a-47a7-9fcd-f4750e0926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0b06a-d1dc-4739-a284-68ac8622455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92a7a44-a32f-41cc-9910-d4189765f8e5}" ma:internalName="TaxCatchAll" ma:showField="CatchAllData" ma:web="2c00b06a-d1dc-4739-a284-68ac86224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1FC79A-7E75-4FCF-9B44-16353978A635}">
  <ds:schemaRefs>
    <ds:schemaRef ds:uri="http://schemas.microsoft.com/office/2006/metadata/properties"/>
    <ds:schemaRef ds:uri="http://schemas.microsoft.com/office/infopath/2007/PartnerControls"/>
    <ds:schemaRef ds:uri="2c00b06a-d1dc-4739-a284-68ac8622455f"/>
    <ds:schemaRef ds:uri="146ed02c-4ab3-4e0e-b416-666084a6589c"/>
  </ds:schemaRefs>
</ds:datastoreItem>
</file>

<file path=customXml/itemProps2.xml><?xml version="1.0" encoding="utf-8"?>
<ds:datastoreItem xmlns:ds="http://schemas.openxmlformats.org/officeDocument/2006/customXml" ds:itemID="{F5201574-0FAE-49B7-BC8A-B97242418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ed02c-4ab3-4e0e-b416-666084a6589c"/>
    <ds:schemaRef ds:uri="2c00b06a-d1dc-4739-a284-68ac86224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9DEFFD-9932-4EC7-8CA4-A15C246124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20288</TotalTime>
  <Words>319</Words>
  <Application>Microsoft Office PowerPoint</Application>
  <PresentationFormat>Custom</PresentationFormat>
  <Paragraphs>42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Project Overview &amp; Purpose</vt:lpstr>
      <vt:lpstr>Existing County Facilities</vt:lpstr>
      <vt:lpstr>Project Development Process</vt:lpstr>
      <vt:lpstr>Tell Us How You Use County Facilities &amp; Services</vt:lpstr>
      <vt:lpstr>Comments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Richey</dc:creator>
  <cp:lastModifiedBy>Erica Silva</cp:lastModifiedBy>
  <cp:revision>62</cp:revision>
  <cp:lastPrinted>2023-09-11T20:06:39Z</cp:lastPrinted>
  <dcterms:created xsi:type="dcterms:W3CDTF">2023-07-09T15:46:52Z</dcterms:created>
  <dcterms:modified xsi:type="dcterms:W3CDTF">2025-07-14T17:12:40Z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0x010100151334E30B3EEC4395180989FE91BAE5</vt:lpwstr>
  </property>
</Properties>
</file>