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4"/>
    <p:sldId id="257" r:id="rId25"/>
    <p:sldId id="258" r:id="rId26"/>
    <p:sldId id="259" r:id="rId27"/>
    <p:sldId id="260" r:id="rId28"/>
    <p:sldId id="261" r:id="rId29"/>
    <p:sldId id="262" r:id="rId30"/>
    <p:sldId id="263" r:id="rId31"/>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Arial" charset="1" panose="020B0502020202020204"/>
      <p:regular r:id="rId10"/>
    </p:embeddedFont>
    <p:embeddedFont>
      <p:font typeface="Arial Bold" charset="1" panose="020B0802020202020204"/>
      <p:regular r:id="rId11"/>
    </p:embeddedFont>
    <p:embeddedFont>
      <p:font typeface="Arial Italics" charset="1" panose="020B0502020202090204"/>
      <p:regular r:id="rId12"/>
    </p:embeddedFont>
    <p:embeddedFont>
      <p:font typeface="Arial Bold Italics" charset="1" panose="020B0802020202090204"/>
      <p:regular r:id="rId13"/>
    </p:embeddedFont>
    <p:embeddedFont>
      <p:font typeface="Nunito Sans Bold" charset="1" panose="00000800000000000000"/>
      <p:regular r:id="rId14"/>
    </p:embeddedFont>
    <p:embeddedFont>
      <p:font typeface="Nunito Sans Bold Bold" charset="1" panose="00000900000000000000"/>
      <p:regular r:id="rId15"/>
    </p:embeddedFont>
    <p:embeddedFont>
      <p:font typeface="Nunito Sans Bold Italics" charset="1" panose="00000800000000000000"/>
      <p:regular r:id="rId16"/>
    </p:embeddedFont>
    <p:embeddedFont>
      <p:font typeface="Nunito Sans Bold Bold Italics" charset="1" panose="00000900000000000000"/>
      <p:regular r:id="rId17"/>
    </p:embeddedFont>
    <p:embeddedFont>
      <p:font typeface="Nunito Sans Regular" charset="1" panose="00000500000000000000"/>
      <p:regular r:id="rId18"/>
    </p:embeddedFont>
    <p:embeddedFont>
      <p:font typeface="Nunito Sans Regular Bold" charset="1" panose="00000700000000000000"/>
      <p:regular r:id="rId19"/>
    </p:embeddedFont>
    <p:embeddedFont>
      <p:font typeface="Nunito Sans Regular Italics" charset="1" panose="00000500000000000000"/>
      <p:regular r:id="rId20"/>
    </p:embeddedFont>
    <p:embeddedFont>
      <p:font typeface="Nunito Sans Regular Bold Italics" charset="1" panose="00000700000000000000"/>
      <p:regular r:id="rId21"/>
    </p:embeddedFont>
    <p:embeddedFont>
      <p:font typeface="Nunito Sans Black" charset="1" panose="00000A00000000000000"/>
      <p:regular r:id="rId22"/>
    </p:embeddedFont>
    <p:embeddedFont>
      <p:font typeface="Nunito Sans Black Italics" charset="1" panose="00000A0000000000000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slides/slide1.xml" Type="http://schemas.openxmlformats.org/officeDocument/2006/relationships/slide"/><Relationship Id="rId25" Target="slides/slide2.xml" Type="http://schemas.openxmlformats.org/officeDocument/2006/relationships/slide"/><Relationship Id="rId26" Target="slides/slide3.xml" Type="http://schemas.openxmlformats.org/officeDocument/2006/relationships/slide"/><Relationship Id="rId27" Target="slides/slide4.xml" Type="http://schemas.openxmlformats.org/officeDocument/2006/relationships/slide"/><Relationship Id="rId28" Target="slides/slide5.xml" Type="http://schemas.openxmlformats.org/officeDocument/2006/relationships/slide"/><Relationship Id="rId29" Target="slides/slide6.xml" Type="http://schemas.openxmlformats.org/officeDocument/2006/relationships/slide"/><Relationship Id="rId3" Target="viewProps.xml" Type="http://schemas.openxmlformats.org/officeDocument/2006/relationships/viewProps"/><Relationship Id="rId30" Target="slides/slide7.xml" Type="http://schemas.openxmlformats.org/officeDocument/2006/relationships/slide"/><Relationship Id="rId31" Target="slides/slide8.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3.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11" Target="../media/image16.sv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14" Target="../media/image19.png" Type="http://schemas.openxmlformats.org/officeDocument/2006/relationships/image"/><Relationship Id="rId15" Target="../media/image20.svg" Type="http://schemas.openxmlformats.org/officeDocument/2006/relationships/image"/><Relationship Id="rId16" Target="../media/image21.png" Type="http://schemas.openxmlformats.org/officeDocument/2006/relationships/image"/><Relationship Id="rId17" Target="../media/image22.svg" Type="http://schemas.openxmlformats.org/officeDocument/2006/relationships/image"/><Relationship Id="rId18" Target="../media/image23.png" Type="http://schemas.openxmlformats.org/officeDocument/2006/relationships/image"/><Relationship Id="rId19" Target="../media/image24.svg" Type="http://schemas.openxmlformats.org/officeDocument/2006/relationships/image"/><Relationship Id="rId2" Target="../media/image7.png" Type="http://schemas.openxmlformats.org/officeDocument/2006/relationships/image"/><Relationship Id="rId20" Target="../media/image25.png" Type="http://schemas.openxmlformats.org/officeDocument/2006/relationships/image"/><Relationship Id="rId21" Target="../media/image26.svg" Type="http://schemas.openxmlformats.org/officeDocument/2006/relationships/image"/><Relationship Id="rId22" Target="../media/image3.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3.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png" Type="http://schemas.openxmlformats.org/officeDocument/2006/relationships/image"/><Relationship Id="rId4" Target="../media/image30.png" Type="http://schemas.openxmlformats.org/officeDocument/2006/relationships/image"/><Relationship Id="rId5" Target="../media/image3.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 Id="rId3" Target="../media/image34.jpeg" Type="http://schemas.openxmlformats.org/officeDocument/2006/relationships/image"/><Relationship Id="rId4" Target="../media/image3.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 Id="rId3" Target="../media/image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6253420"/>
            <a:ext cx="5122016" cy="0"/>
          </a:xfrm>
          <a:prstGeom prst="line">
            <a:avLst/>
          </a:prstGeom>
          <a:ln cap="flat" w="76200">
            <a:solidFill>
              <a:srgbClr val="7A99AC"/>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27218" y="4254122"/>
            <a:ext cx="9144000" cy="2023110"/>
          </a:xfrm>
          <a:prstGeom prst="rect">
            <a:avLst/>
          </a:prstGeom>
        </p:spPr>
      </p:pic>
      <p:pic>
        <p:nvPicPr>
          <p:cNvPr name="Picture 4" id="4"/>
          <p:cNvPicPr>
            <a:picLocks noChangeAspect="true"/>
          </p:cNvPicPr>
          <p:nvPr/>
        </p:nvPicPr>
        <p:blipFill>
          <a:blip r:embed="rId3"/>
          <a:srcRect l="156" t="0" r="156" b="0"/>
          <a:stretch>
            <a:fillRect/>
          </a:stretch>
        </p:blipFill>
        <p:spPr>
          <a:xfrm flipH="false" flipV="false" rot="0">
            <a:off x="5959011" y="1150877"/>
            <a:ext cx="12328989" cy="8229600"/>
          </a:xfrm>
          <a:prstGeom prst="rect">
            <a:avLst/>
          </a:prstGeom>
        </p:spPr>
      </p:pic>
      <p:grpSp>
        <p:nvGrpSpPr>
          <p:cNvPr name="Group 5" id="5"/>
          <p:cNvGrpSpPr/>
          <p:nvPr/>
        </p:nvGrpSpPr>
        <p:grpSpPr>
          <a:xfrm rot="0">
            <a:off x="0" y="3336545"/>
            <a:ext cx="9144000" cy="2322003"/>
            <a:chOff x="0" y="0"/>
            <a:chExt cx="3335756" cy="847073"/>
          </a:xfrm>
        </p:grpSpPr>
        <p:sp>
          <p:nvSpPr>
            <p:cNvPr name="Freeform 6" id="6"/>
            <p:cNvSpPr/>
            <p:nvPr/>
          </p:nvSpPr>
          <p:spPr>
            <a:xfrm>
              <a:off x="0" y="0"/>
              <a:ext cx="3335756" cy="847073"/>
            </a:xfrm>
            <a:custGeom>
              <a:avLst/>
              <a:gdLst/>
              <a:ahLst/>
              <a:cxnLst/>
              <a:rect r="r" b="b" t="t" l="l"/>
              <a:pathLst>
                <a:path h="847073" w="3335756">
                  <a:moveTo>
                    <a:pt x="0" y="0"/>
                  </a:moveTo>
                  <a:lnTo>
                    <a:pt x="3335756" y="0"/>
                  </a:lnTo>
                  <a:lnTo>
                    <a:pt x="3335756" y="847073"/>
                  </a:lnTo>
                  <a:lnTo>
                    <a:pt x="0" y="847073"/>
                  </a:lnTo>
                  <a:close/>
                </a:path>
              </a:pathLst>
            </a:custGeom>
            <a:solidFill>
              <a:srgbClr val="00205B"/>
            </a:solidFill>
          </p:spPr>
        </p:sp>
      </p:grpSp>
      <p:pic>
        <p:nvPicPr>
          <p:cNvPr name="Picture 7" id="7"/>
          <p:cNvPicPr>
            <a:picLocks noChangeAspect="true"/>
          </p:cNvPicPr>
          <p:nvPr/>
        </p:nvPicPr>
        <p:blipFill>
          <a:blip r:embed="rId4"/>
          <a:srcRect l="0" t="2268" r="0" b="2268"/>
          <a:stretch>
            <a:fillRect/>
          </a:stretch>
        </p:blipFill>
        <p:spPr>
          <a:xfrm flipH="false" flipV="false" rot="0">
            <a:off x="148736" y="1028700"/>
            <a:ext cx="5810275" cy="1324258"/>
          </a:xfrm>
          <a:prstGeom prst="rect">
            <a:avLst/>
          </a:prstGeom>
        </p:spPr>
      </p:pic>
      <p:sp>
        <p:nvSpPr>
          <p:cNvPr name="TextBox 8" id="8"/>
          <p:cNvSpPr txBox="true"/>
          <p:nvPr/>
        </p:nvSpPr>
        <p:spPr>
          <a:xfrm rot="0">
            <a:off x="514350" y="3713001"/>
            <a:ext cx="8242134" cy="1651642"/>
          </a:xfrm>
          <a:prstGeom prst="rect">
            <a:avLst/>
          </a:prstGeom>
        </p:spPr>
        <p:txBody>
          <a:bodyPr anchor="t" rtlCol="false" tIns="0" lIns="0" bIns="0" rIns="0">
            <a:spAutoFit/>
          </a:bodyPr>
          <a:lstStyle/>
          <a:p>
            <a:pPr>
              <a:lnSpc>
                <a:spcPts val="6614"/>
              </a:lnSpc>
            </a:pPr>
            <a:r>
              <a:rPr lang="en-US" sz="4724">
                <a:solidFill>
                  <a:srgbClr val="FFFFFF"/>
                </a:solidFill>
                <a:latin typeface="Nunito Sans Black"/>
              </a:rPr>
              <a:t>CUSTOMER SUCCESS WITH THE SHARPE TEAM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6039" r="0" b="13616"/>
          <a:stretch>
            <a:fillRect/>
          </a:stretch>
        </p:blipFill>
        <p:spPr>
          <a:xfrm flipH="false" flipV="false" rot="0">
            <a:off x="0" y="0"/>
            <a:ext cx="9144000" cy="10287000"/>
          </a:xfrm>
          <a:prstGeom prst="rect">
            <a:avLst/>
          </a:prstGeom>
        </p:spPr>
      </p:pic>
      <p:grpSp>
        <p:nvGrpSpPr>
          <p:cNvPr name="Group 3" id="3"/>
          <p:cNvGrpSpPr/>
          <p:nvPr/>
        </p:nvGrpSpPr>
        <p:grpSpPr>
          <a:xfrm rot="0">
            <a:off x="0" y="9248021"/>
            <a:ext cx="1071126" cy="1038979"/>
            <a:chOff x="0" y="0"/>
            <a:chExt cx="390750" cy="379022"/>
          </a:xfrm>
        </p:grpSpPr>
        <p:sp>
          <p:nvSpPr>
            <p:cNvPr name="Freeform 4" id="4"/>
            <p:cNvSpPr/>
            <p:nvPr/>
          </p:nvSpPr>
          <p:spPr>
            <a:xfrm>
              <a:off x="0" y="0"/>
              <a:ext cx="390750" cy="379022"/>
            </a:xfrm>
            <a:custGeom>
              <a:avLst/>
              <a:gdLst/>
              <a:ahLst/>
              <a:cxnLst/>
              <a:rect r="r" b="b" t="t" l="l"/>
              <a:pathLst>
                <a:path h="379022" w="390750">
                  <a:moveTo>
                    <a:pt x="0" y="0"/>
                  </a:moveTo>
                  <a:lnTo>
                    <a:pt x="390750" y="0"/>
                  </a:lnTo>
                  <a:lnTo>
                    <a:pt x="390750" y="379022"/>
                  </a:lnTo>
                  <a:lnTo>
                    <a:pt x="0" y="379022"/>
                  </a:lnTo>
                  <a:close/>
                </a:path>
              </a:pathLst>
            </a:custGeom>
            <a:solidFill>
              <a:srgbClr val="00205B"/>
            </a:solidFill>
          </p:spPr>
        </p:sp>
      </p:grpSp>
      <p:grpSp>
        <p:nvGrpSpPr>
          <p:cNvPr name="Group 5" id="5"/>
          <p:cNvGrpSpPr/>
          <p:nvPr/>
        </p:nvGrpSpPr>
        <p:grpSpPr>
          <a:xfrm rot="0">
            <a:off x="8125224" y="1553349"/>
            <a:ext cx="10162776" cy="1038979"/>
            <a:chOff x="0" y="0"/>
            <a:chExt cx="3707408" cy="379022"/>
          </a:xfrm>
        </p:grpSpPr>
        <p:sp>
          <p:nvSpPr>
            <p:cNvPr name="Freeform 6" id="6"/>
            <p:cNvSpPr/>
            <p:nvPr/>
          </p:nvSpPr>
          <p:spPr>
            <a:xfrm>
              <a:off x="0" y="0"/>
              <a:ext cx="3707408" cy="379022"/>
            </a:xfrm>
            <a:custGeom>
              <a:avLst/>
              <a:gdLst/>
              <a:ahLst/>
              <a:cxnLst/>
              <a:rect r="r" b="b" t="t" l="l"/>
              <a:pathLst>
                <a:path h="379022" w="3707408">
                  <a:moveTo>
                    <a:pt x="0" y="0"/>
                  </a:moveTo>
                  <a:lnTo>
                    <a:pt x="3707408" y="0"/>
                  </a:lnTo>
                  <a:lnTo>
                    <a:pt x="3707408" y="379022"/>
                  </a:lnTo>
                  <a:lnTo>
                    <a:pt x="0" y="379022"/>
                  </a:lnTo>
                  <a:close/>
                </a:path>
              </a:pathLst>
            </a:custGeom>
            <a:solidFill>
              <a:srgbClr val="00205B"/>
            </a:solidFill>
          </p:spPr>
        </p:sp>
      </p:grpSp>
      <p:pic>
        <p:nvPicPr>
          <p:cNvPr name="Picture 7" id="7"/>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0253293" y="7757352"/>
            <a:ext cx="913534" cy="905540"/>
          </a:xfrm>
          <a:prstGeom prst="rect">
            <a:avLst/>
          </a:prstGeom>
        </p:spPr>
      </p:pic>
      <p:sp>
        <p:nvSpPr>
          <p:cNvPr name="TextBox 8" id="8"/>
          <p:cNvSpPr txBox="true"/>
          <p:nvPr/>
        </p:nvSpPr>
        <p:spPr>
          <a:xfrm rot="0">
            <a:off x="8312648" y="1587349"/>
            <a:ext cx="1684416" cy="862604"/>
          </a:xfrm>
          <a:prstGeom prst="rect">
            <a:avLst/>
          </a:prstGeom>
        </p:spPr>
        <p:txBody>
          <a:bodyPr anchor="t" rtlCol="false" tIns="0" lIns="0" bIns="0" rIns="0">
            <a:spAutoFit/>
          </a:bodyPr>
          <a:lstStyle/>
          <a:p>
            <a:pPr>
              <a:lnSpc>
                <a:spcPts val="7024"/>
              </a:lnSpc>
            </a:pPr>
            <a:r>
              <a:rPr lang="en-US" sz="5017">
                <a:solidFill>
                  <a:srgbClr val="C6DAE7"/>
                </a:solidFill>
                <a:latin typeface="Nunito Sans Bold"/>
              </a:rPr>
              <a:t>Hi!</a:t>
            </a:r>
            <a:r>
              <a:rPr lang="en-US" sz="5017">
                <a:solidFill>
                  <a:srgbClr val="006848"/>
                </a:solidFill>
                <a:latin typeface="Nunito Sans Bold"/>
              </a:rPr>
              <a:t> </a:t>
            </a:r>
          </a:p>
        </p:txBody>
      </p:sp>
      <p:sp>
        <p:nvSpPr>
          <p:cNvPr name="TextBox 9" id="9"/>
          <p:cNvSpPr txBox="true"/>
          <p:nvPr/>
        </p:nvSpPr>
        <p:spPr>
          <a:xfrm rot="0">
            <a:off x="9768166" y="3777822"/>
            <a:ext cx="7959593" cy="5499100"/>
          </a:xfrm>
          <a:prstGeom prst="rect">
            <a:avLst/>
          </a:prstGeom>
        </p:spPr>
        <p:txBody>
          <a:bodyPr anchor="t" rtlCol="false" tIns="0" lIns="0" bIns="0" rIns="0">
            <a:spAutoFit/>
          </a:bodyPr>
          <a:lstStyle/>
          <a:p>
            <a:pPr marL="647695" indent="-323848" lvl="1">
              <a:lnSpc>
                <a:spcPts val="4199"/>
              </a:lnSpc>
              <a:buFont typeface="Arial"/>
              <a:buChar char="•"/>
            </a:pPr>
            <a:r>
              <a:rPr lang="en-US" sz="2999">
                <a:solidFill>
                  <a:srgbClr val="000000"/>
                </a:solidFill>
                <a:latin typeface="Nunito Sans Regular"/>
              </a:rPr>
              <a:t>Our team is in the top 1% of mortgage originators in the country</a:t>
            </a:r>
          </a:p>
          <a:p>
            <a:pPr marL="647695" indent="-323848" lvl="1">
              <a:lnSpc>
                <a:spcPts val="4199"/>
              </a:lnSpc>
              <a:buFont typeface="Arial"/>
              <a:buChar char="•"/>
            </a:pPr>
            <a:r>
              <a:rPr lang="en-US" sz="2999">
                <a:solidFill>
                  <a:srgbClr val="000000"/>
                </a:solidFill>
                <a:latin typeface="Nunito Sans Regular"/>
              </a:rPr>
              <a:t>Helping people finance their dream homes in the area since 2005</a:t>
            </a:r>
          </a:p>
          <a:p>
            <a:pPr marL="647695" indent="-323848" lvl="1">
              <a:lnSpc>
                <a:spcPts val="4199"/>
              </a:lnSpc>
              <a:buFont typeface="Arial"/>
              <a:buChar char="•"/>
            </a:pPr>
            <a:r>
              <a:rPr lang="en-US" sz="2999">
                <a:solidFill>
                  <a:srgbClr val="000000"/>
                </a:solidFill>
                <a:latin typeface="Nunito Sans Regular"/>
              </a:rPr>
              <a:t>Known for figuring out how to structure loans</a:t>
            </a:r>
          </a:p>
          <a:p>
            <a:pPr marL="647695" indent="-323848" lvl="1">
              <a:lnSpc>
                <a:spcPts val="4199"/>
              </a:lnSpc>
              <a:buFont typeface="Arial"/>
              <a:buChar char="•"/>
            </a:pPr>
            <a:r>
              <a:rPr lang="en-US" sz="2999">
                <a:solidFill>
                  <a:srgbClr val="000000"/>
                </a:solidFill>
                <a:latin typeface="Nunito Sans Regular"/>
              </a:rPr>
              <a:t>Local presence in the Triad</a:t>
            </a:r>
          </a:p>
          <a:p>
            <a:pPr marL="647695" indent="-323848" lvl="1">
              <a:lnSpc>
                <a:spcPts val="4199"/>
              </a:lnSpc>
              <a:buFont typeface="Arial"/>
              <a:buChar char="•"/>
            </a:pPr>
            <a:r>
              <a:rPr lang="en-US" sz="2999">
                <a:solidFill>
                  <a:srgbClr val="000000"/>
                </a:solidFill>
                <a:latin typeface="Nunito Sans Regular"/>
              </a:rPr>
              <a:t>Well-established and trusted team</a:t>
            </a:r>
          </a:p>
          <a:p>
            <a:pPr>
              <a:lnSpc>
                <a:spcPts val="4199"/>
              </a:lnSpc>
            </a:pPr>
          </a:p>
          <a:p>
            <a:pPr>
              <a:lnSpc>
                <a:spcPts val="2800"/>
              </a:lnSpc>
            </a:pPr>
          </a:p>
          <a:p>
            <a:pPr>
              <a:lnSpc>
                <a:spcPts val="2800"/>
              </a:lnSpc>
            </a:pPr>
          </a:p>
        </p:txBody>
      </p:sp>
      <p:sp>
        <p:nvSpPr>
          <p:cNvPr name="TextBox 10" id="10"/>
          <p:cNvSpPr txBox="true"/>
          <p:nvPr/>
        </p:nvSpPr>
        <p:spPr>
          <a:xfrm rot="0">
            <a:off x="8678688" y="1588868"/>
            <a:ext cx="9299974" cy="863164"/>
          </a:xfrm>
          <a:prstGeom prst="rect">
            <a:avLst/>
          </a:prstGeom>
        </p:spPr>
        <p:txBody>
          <a:bodyPr anchor="t" rtlCol="false" tIns="0" lIns="0" bIns="0" rIns="0">
            <a:spAutoFit/>
          </a:bodyPr>
          <a:lstStyle/>
          <a:p>
            <a:pPr algn="r">
              <a:lnSpc>
                <a:spcPts val="7024"/>
              </a:lnSpc>
            </a:pPr>
            <a:r>
              <a:rPr lang="en-US" sz="5017">
                <a:solidFill>
                  <a:srgbClr val="FFFFFF"/>
                </a:solidFill>
                <a:latin typeface="Nunito Sans Bold"/>
              </a:rPr>
              <a:t>I am Ashley McKenzie Sharpe</a:t>
            </a:r>
          </a:p>
        </p:txBody>
      </p:sp>
      <p:pic>
        <p:nvPicPr>
          <p:cNvPr name="Picture 11" id="11"/>
          <p:cNvPicPr>
            <a:picLocks noChangeAspect="true"/>
          </p:cNvPicPr>
          <p:nvPr/>
        </p:nvPicPr>
        <p:blipFill>
          <a:blip r:embed="rId5"/>
          <a:srcRect l="0" t="2268" r="0" b="2268"/>
          <a:stretch>
            <a:fillRect/>
          </a:stretch>
        </p:blipFill>
        <p:spPr>
          <a:xfrm flipH="false" flipV="false" rot="0">
            <a:off x="13554217" y="9111285"/>
            <a:ext cx="4595351" cy="1047357"/>
          </a:xfrm>
          <a:prstGeom prst="rect">
            <a:avLst/>
          </a:prstGeom>
        </p:spPr>
      </p:pic>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715596" y="7427574"/>
            <a:ext cx="2160527" cy="847245"/>
            <a:chOff x="0" y="0"/>
            <a:chExt cx="1504315" cy="589915"/>
          </a:xfrm>
        </p:grpSpPr>
        <p:sp>
          <p:nvSpPr>
            <p:cNvPr name="Freeform 3" id="3"/>
            <p:cNvSpPr/>
            <p:nvPr/>
          </p:nvSpPr>
          <p:spPr>
            <a:xfrm>
              <a:off x="66421" y="66294"/>
              <a:ext cx="1371473" cy="457200"/>
            </a:xfrm>
            <a:custGeom>
              <a:avLst/>
              <a:gdLst/>
              <a:ahLst/>
              <a:cxnLst/>
              <a:rect r="r" b="b" t="t" l="l"/>
              <a:pathLst>
                <a:path h="457200" w="1371473">
                  <a:moveTo>
                    <a:pt x="1097153" y="0"/>
                  </a:moveTo>
                  <a:cubicBezTo>
                    <a:pt x="1248664" y="0"/>
                    <a:pt x="1371473" y="102235"/>
                    <a:pt x="1371473" y="228600"/>
                  </a:cubicBezTo>
                  <a:cubicBezTo>
                    <a:pt x="1371473" y="354965"/>
                    <a:pt x="1248664" y="457200"/>
                    <a:pt x="1097153" y="457200"/>
                  </a:cubicBezTo>
                  <a:lnTo>
                    <a:pt x="274320" y="457200"/>
                  </a:lnTo>
                  <a:cubicBezTo>
                    <a:pt x="122809" y="457200"/>
                    <a:pt x="0" y="354838"/>
                    <a:pt x="0" y="228600"/>
                  </a:cubicBezTo>
                  <a:cubicBezTo>
                    <a:pt x="0" y="102362"/>
                    <a:pt x="122809" y="0"/>
                    <a:pt x="274320" y="0"/>
                  </a:cubicBezTo>
                  <a:close/>
                </a:path>
              </a:pathLst>
            </a:custGeom>
            <a:solidFill>
              <a:srgbClr val="FFF0FB"/>
            </a:solidFill>
          </p:spPr>
        </p:sp>
        <p:sp>
          <p:nvSpPr>
            <p:cNvPr name="Freeform 4" id="4"/>
            <p:cNvSpPr/>
            <p:nvPr/>
          </p:nvSpPr>
          <p:spPr>
            <a:xfrm>
              <a:off x="63500" y="63500"/>
              <a:ext cx="1377188" cy="462915"/>
            </a:xfrm>
            <a:custGeom>
              <a:avLst/>
              <a:gdLst/>
              <a:ahLst/>
              <a:cxnLst/>
              <a:rect r="r" b="b" t="t" l="l"/>
              <a:pathLst>
                <a:path h="462915" w="1377188">
                  <a:moveTo>
                    <a:pt x="1100074" y="0"/>
                  </a:moveTo>
                  <a:cubicBezTo>
                    <a:pt x="1252601" y="0"/>
                    <a:pt x="1377188" y="103124"/>
                    <a:pt x="1377188" y="231394"/>
                  </a:cubicBezTo>
                  <a:lnTo>
                    <a:pt x="1374394" y="231394"/>
                  </a:lnTo>
                  <a:lnTo>
                    <a:pt x="1377188" y="231394"/>
                  </a:lnTo>
                  <a:cubicBezTo>
                    <a:pt x="1377188" y="359791"/>
                    <a:pt x="1252474" y="462788"/>
                    <a:pt x="1100074" y="462788"/>
                  </a:cubicBezTo>
                  <a:lnTo>
                    <a:pt x="1100074" y="459994"/>
                  </a:lnTo>
                  <a:lnTo>
                    <a:pt x="1100074" y="462788"/>
                  </a:lnTo>
                  <a:lnTo>
                    <a:pt x="277241" y="462788"/>
                  </a:lnTo>
                  <a:lnTo>
                    <a:pt x="277241" y="459994"/>
                  </a:lnTo>
                  <a:lnTo>
                    <a:pt x="277241" y="462788"/>
                  </a:lnTo>
                  <a:cubicBezTo>
                    <a:pt x="124714" y="462915"/>
                    <a:pt x="0" y="359791"/>
                    <a:pt x="0" y="231394"/>
                  </a:cubicBezTo>
                  <a:lnTo>
                    <a:pt x="2794" y="231394"/>
                  </a:lnTo>
                  <a:lnTo>
                    <a:pt x="0" y="231394"/>
                  </a:lnTo>
                  <a:cubicBezTo>
                    <a:pt x="0" y="103124"/>
                    <a:pt x="124714" y="0"/>
                    <a:pt x="277241" y="0"/>
                  </a:cubicBezTo>
                  <a:lnTo>
                    <a:pt x="277241" y="2794"/>
                  </a:lnTo>
                  <a:lnTo>
                    <a:pt x="277241" y="0"/>
                  </a:lnTo>
                  <a:lnTo>
                    <a:pt x="1100201" y="0"/>
                  </a:lnTo>
                  <a:lnTo>
                    <a:pt x="1100201" y="2794"/>
                  </a:lnTo>
                  <a:lnTo>
                    <a:pt x="1100201" y="0"/>
                  </a:lnTo>
                  <a:moveTo>
                    <a:pt x="1100201" y="5715"/>
                  </a:moveTo>
                  <a:lnTo>
                    <a:pt x="277241" y="5715"/>
                  </a:lnTo>
                  <a:cubicBezTo>
                    <a:pt x="126873" y="5715"/>
                    <a:pt x="5715" y="107188"/>
                    <a:pt x="5715" y="231521"/>
                  </a:cubicBezTo>
                  <a:cubicBezTo>
                    <a:pt x="5715" y="355854"/>
                    <a:pt x="126746" y="457200"/>
                    <a:pt x="277241" y="457200"/>
                  </a:cubicBezTo>
                  <a:lnTo>
                    <a:pt x="1100201" y="457200"/>
                  </a:lnTo>
                  <a:cubicBezTo>
                    <a:pt x="1250569" y="457200"/>
                    <a:pt x="1371600" y="355727"/>
                    <a:pt x="1371600" y="231394"/>
                  </a:cubicBezTo>
                  <a:cubicBezTo>
                    <a:pt x="1371600" y="107061"/>
                    <a:pt x="1250569" y="5715"/>
                    <a:pt x="1100074" y="5715"/>
                  </a:cubicBezTo>
                  <a:close/>
                </a:path>
              </a:pathLst>
            </a:custGeom>
            <a:solidFill>
              <a:srgbClr val="3A414A"/>
            </a:solidFill>
          </p:spPr>
        </p:sp>
        <p:sp>
          <p:nvSpPr>
            <p:cNvPr name="Freeform 5" id="5"/>
            <p:cNvSpPr/>
            <p:nvPr/>
          </p:nvSpPr>
          <p:spPr>
            <a:xfrm>
              <a:off x="477266" y="228727"/>
              <a:ext cx="67437" cy="92837"/>
            </a:xfrm>
            <a:custGeom>
              <a:avLst/>
              <a:gdLst/>
              <a:ahLst/>
              <a:cxnLst/>
              <a:rect r="r" b="b" t="t" l="l"/>
              <a:pathLst>
                <a:path h="92837" w="67437">
                  <a:moveTo>
                    <a:pt x="127" y="5334"/>
                  </a:moveTo>
                  <a:cubicBezTo>
                    <a:pt x="30861" y="5715"/>
                    <a:pt x="67437" y="0"/>
                    <a:pt x="67437" y="31750"/>
                  </a:cubicBezTo>
                  <a:cubicBezTo>
                    <a:pt x="67437" y="59309"/>
                    <a:pt x="40259" y="59944"/>
                    <a:pt x="11684" y="58547"/>
                  </a:cubicBezTo>
                  <a:lnTo>
                    <a:pt x="11684" y="75692"/>
                  </a:lnTo>
                  <a:lnTo>
                    <a:pt x="11684" y="92837"/>
                  </a:lnTo>
                  <a:lnTo>
                    <a:pt x="0" y="92837"/>
                  </a:lnTo>
                  <a:lnTo>
                    <a:pt x="0" y="49022"/>
                  </a:lnTo>
                  <a:lnTo>
                    <a:pt x="0" y="5334"/>
                  </a:lnTo>
                  <a:close/>
                  <a:moveTo>
                    <a:pt x="11811" y="49403"/>
                  </a:moveTo>
                  <a:cubicBezTo>
                    <a:pt x="31877" y="49403"/>
                    <a:pt x="55499" y="53340"/>
                    <a:pt x="55499" y="31750"/>
                  </a:cubicBezTo>
                  <a:cubicBezTo>
                    <a:pt x="55499" y="10922"/>
                    <a:pt x="31496" y="15113"/>
                    <a:pt x="11811" y="14859"/>
                  </a:cubicBezTo>
                  <a:lnTo>
                    <a:pt x="11811" y="32131"/>
                  </a:lnTo>
                  <a:lnTo>
                    <a:pt x="11811" y="49403"/>
                  </a:lnTo>
                  <a:close/>
                </a:path>
              </a:pathLst>
            </a:custGeom>
            <a:solidFill>
              <a:srgbClr val="3A414A"/>
            </a:solidFill>
          </p:spPr>
        </p:sp>
        <p:sp>
          <p:nvSpPr>
            <p:cNvPr name="Freeform 6" id="6"/>
            <p:cNvSpPr/>
            <p:nvPr/>
          </p:nvSpPr>
          <p:spPr>
            <a:xfrm>
              <a:off x="559816" y="250952"/>
              <a:ext cx="31750" cy="70612"/>
            </a:xfrm>
            <a:custGeom>
              <a:avLst/>
              <a:gdLst/>
              <a:ahLst/>
              <a:cxnLst/>
              <a:rect r="r" b="b" t="t" l="l"/>
              <a:pathLst>
                <a:path h="70612" w="31750">
                  <a:moveTo>
                    <a:pt x="31750" y="13081"/>
                  </a:moveTo>
                  <a:cubicBezTo>
                    <a:pt x="4191" y="7493"/>
                    <a:pt x="13081" y="45212"/>
                    <a:pt x="11684" y="70612"/>
                  </a:cubicBezTo>
                  <a:lnTo>
                    <a:pt x="381" y="70612"/>
                  </a:lnTo>
                  <a:lnTo>
                    <a:pt x="0" y="3556"/>
                  </a:lnTo>
                  <a:lnTo>
                    <a:pt x="10541" y="3556"/>
                  </a:lnTo>
                  <a:cubicBezTo>
                    <a:pt x="10922" y="7747"/>
                    <a:pt x="10160" y="13843"/>
                    <a:pt x="11303" y="17272"/>
                  </a:cubicBezTo>
                  <a:cubicBezTo>
                    <a:pt x="13462" y="7747"/>
                    <a:pt x="19431" y="0"/>
                    <a:pt x="31750" y="2794"/>
                  </a:cubicBezTo>
                  <a:lnTo>
                    <a:pt x="31750" y="7874"/>
                  </a:lnTo>
                  <a:lnTo>
                    <a:pt x="31750" y="12954"/>
                  </a:lnTo>
                  <a:close/>
                </a:path>
              </a:pathLst>
            </a:custGeom>
            <a:solidFill>
              <a:srgbClr val="3A414A"/>
            </a:solidFill>
          </p:spPr>
        </p:sp>
        <p:sp>
          <p:nvSpPr>
            <p:cNvPr name="Freeform 7" id="7"/>
            <p:cNvSpPr/>
            <p:nvPr/>
          </p:nvSpPr>
          <p:spPr>
            <a:xfrm>
              <a:off x="598678" y="252730"/>
              <a:ext cx="60325" cy="70231"/>
            </a:xfrm>
            <a:custGeom>
              <a:avLst/>
              <a:gdLst/>
              <a:ahLst/>
              <a:cxnLst/>
              <a:rect r="r" b="b" t="t" l="l"/>
              <a:pathLst>
                <a:path h="70231" w="60325">
                  <a:moveTo>
                    <a:pt x="29972" y="381"/>
                  </a:moveTo>
                  <a:cubicBezTo>
                    <a:pt x="51816" y="0"/>
                    <a:pt x="59944" y="13462"/>
                    <a:pt x="59944" y="35306"/>
                  </a:cubicBezTo>
                  <a:cubicBezTo>
                    <a:pt x="60325" y="57531"/>
                    <a:pt x="50419" y="70231"/>
                    <a:pt x="29591" y="70231"/>
                  </a:cubicBezTo>
                  <a:cubicBezTo>
                    <a:pt x="8763" y="70231"/>
                    <a:pt x="254" y="56515"/>
                    <a:pt x="0" y="35306"/>
                  </a:cubicBezTo>
                  <a:cubicBezTo>
                    <a:pt x="0" y="12065"/>
                    <a:pt x="9906" y="381"/>
                    <a:pt x="29972" y="381"/>
                  </a:cubicBezTo>
                  <a:close/>
                  <a:moveTo>
                    <a:pt x="29591" y="61722"/>
                  </a:moveTo>
                  <a:cubicBezTo>
                    <a:pt x="45085" y="62103"/>
                    <a:pt x="48260" y="50800"/>
                    <a:pt x="48260" y="35306"/>
                  </a:cubicBezTo>
                  <a:cubicBezTo>
                    <a:pt x="48260" y="20193"/>
                    <a:pt x="45466" y="8890"/>
                    <a:pt x="30226" y="8890"/>
                  </a:cubicBezTo>
                  <a:cubicBezTo>
                    <a:pt x="14986" y="8890"/>
                    <a:pt x="11557" y="20193"/>
                    <a:pt x="11557" y="35306"/>
                  </a:cubicBezTo>
                  <a:cubicBezTo>
                    <a:pt x="11557" y="50419"/>
                    <a:pt x="15113" y="61468"/>
                    <a:pt x="29591" y="61722"/>
                  </a:cubicBezTo>
                  <a:close/>
                </a:path>
              </a:pathLst>
            </a:custGeom>
            <a:solidFill>
              <a:srgbClr val="3A414A"/>
            </a:solidFill>
          </p:spPr>
        </p:sp>
        <p:sp>
          <p:nvSpPr>
            <p:cNvPr name="Freeform 8" id="8"/>
            <p:cNvSpPr/>
            <p:nvPr/>
          </p:nvSpPr>
          <p:spPr>
            <a:xfrm>
              <a:off x="665480" y="241681"/>
              <a:ext cx="58674" cy="81153"/>
            </a:xfrm>
            <a:custGeom>
              <a:avLst/>
              <a:gdLst/>
              <a:ahLst/>
              <a:cxnLst/>
              <a:rect r="r" b="b" t="t" l="l"/>
              <a:pathLst>
                <a:path h="81153" w="58674">
                  <a:moveTo>
                    <a:pt x="32258" y="20193"/>
                  </a:moveTo>
                  <a:cubicBezTo>
                    <a:pt x="18161" y="20193"/>
                    <a:pt x="15367" y="31877"/>
                    <a:pt x="15367" y="45974"/>
                  </a:cubicBezTo>
                  <a:cubicBezTo>
                    <a:pt x="15367" y="60071"/>
                    <a:pt x="18542" y="72390"/>
                    <a:pt x="32258" y="72390"/>
                  </a:cubicBezTo>
                  <a:cubicBezTo>
                    <a:pt x="40767" y="72390"/>
                    <a:pt x="46736" y="67437"/>
                    <a:pt x="47371" y="58928"/>
                  </a:cubicBezTo>
                  <a:lnTo>
                    <a:pt x="58674" y="59690"/>
                  </a:lnTo>
                  <a:cubicBezTo>
                    <a:pt x="56515" y="72771"/>
                    <a:pt x="47752" y="81153"/>
                    <a:pt x="32512" y="81153"/>
                  </a:cubicBezTo>
                  <a:cubicBezTo>
                    <a:pt x="11684" y="81153"/>
                    <a:pt x="5715" y="66675"/>
                    <a:pt x="3556" y="46228"/>
                  </a:cubicBezTo>
                  <a:cubicBezTo>
                    <a:pt x="0" y="13462"/>
                    <a:pt x="39243" y="0"/>
                    <a:pt x="55372" y="23622"/>
                  </a:cubicBezTo>
                  <a:cubicBezTo>
                    <a:pt x="56769" y="26035"/>
                    <a:pt x="57150" y="28575"/>
                    <a:pt x="57785" y="31369"/>
                  </a:cubicBezTo>
                  <a:lnTo>
                    <a:pt x="46482" y="32385"/>
                  </a:lnTo>
                  <a:cubicBezTo>
                    <a:pt x="45085" y="25019"/>
                    <a:pt x="40894" y="20066"/>
                    <a:pt x="32004" y="20066"/>
                  </a:cubicBezTo>
                  <a:close/>
                </a:path>
              </a:pathLst>
            </a:custGeom>
            <a:solidFill>
              <a:srgbClr val="3A414A"/>
            </a:solidFill>
          </p:spPr>
        </p:sp>
        <p:sp>
          <p:nvSpPr>
            <p:cNvPr name="Freeform 9" id="9"/>
            <p:cNvSpPr/>
            <p:nvPr/>
          </p:nvSpPr>
          <p:spPr>
            <a:xfrm>
              <a:off x="732409" y="252984"/>
              <a:ext cx="60579" cy="69850"/>
            </a:xfrm>
            <a:custGeom>
              <a:avLst/>
              <a:gdLst/>
              <a:ahLst/>
              <a:cxnLst/>
              <a:rect r="r" b="b" t="t" l="l"/>
              <a:pathLst>
                <a:path h="69850" w="60579">
                  <a:moveTo>
                    <a:pt x="30226" y="127"/>
                  </a:moveTo>
                  <a:cubicBezTo>
                    <a:pt x="52451" y="127"/>
                    <a:pt x="60579" y="14986"/>
                    <a:pt x="59817" y="37465"/>
                  </a:cubicBezTo>
                  <a:lnTo>
                    <a:pt x="12319" y="37465"/>
                  </a:lnTo>
                  <a:cubicBezTo>
                    <a:pt x="12319" y="51562"/>
                    <a:pt x="17272" y="61087"/>
                    <a:pt x="30988" y="61468"/>
                  </a:cubicBezTo>
                  <a:cubicBezTo>
                    <a:pt x="40132" y="61849"/>
                    <a:pt x="46101" y="57277"/>
                    <a:pt x="48260" y="51181"/>
                  </a:cubicBezTo>
                  <a:lnTo>
                    <a:pt x="58166" y="53975"/>
                  </a:lnTo>
                  <a:cubicBezTo>
                    <a:pt x="54229" y="63881"/>
                    <a:pt x="45085" y="69850"/>
                    <a:pt x="30988" y="69850"/>
                  </a:cubicBezTo>
                  <a:cubicBezTo>
                    <a:pt x="10541" y="69850"/>
                    <a:pt x="0" y="56769"/>
                    <a:pt x="254" y="34544"/>
                  </a:cubicBezTo>
                  <a:cubicBezTo>
                    <a:pt x="635" y="13081"/>
                    <a:pt x="9398" y="0"/>
                    <a:pt x="30226" y="0"/>
                  </a:cubicBezTo>
                  <a:close/>
                  <a:moveTo>
                    <a:pt x="48514" y="28702"/>
                  </a:moveTo>
                  <a:cubicBezTo>
                    <a:pt x="50673" y="7493"/>
                    <a:pt x="21717" y="1524"/>
                    <a:pt x="14351" y="18796"/>
                  </a:cubicBezTo>
                  <a:cubicBezTo>
                    <a:pt x="13335" y="21209"/>
                    <a:pt x="12192" y="24765"/>
                    <a:pt x="12192" y="28702"/>
                  </a:cubicBezTo>
                  <a:lnTo>
                    <a:pt x="48641" y="28702"/>
                  </a:lnTo>
                  <a:close/>
                </a:path>
              </a:pathLst>
            </a:custGeom>
            <a:solidFill>
              <a:srgbClr val="3A414A"/>
            </a:solidFill>
          </p:spPr>
        </p:sp>
        <p:sp>
          <p:nvSpPr>
            <p:cNvPr name="Freeform 10" id="10"/>
            <p:cNvSpPr/>
            <p:nvPr/>
          </p:nvSpPr>
          <p:spPr>
            <a:xfrm>
              <a:off x="801497" y="249936"/>
              <a:ext cx="56896" cy="80518"/>
            </a:xfrm>
            <a:custGeom>
              <a:avLst/>
              <a:gdLst/>
              <a:ahLst/>
              <a:cxnLst/>
              <a:rect r="r" b="b" t="t" l="l"/>
              <a:pathLst>
                <a:path h="80518" w="56896">
                  <a:moveTo>
                    <a:pt x="44069" y="21209"/>
                  </a:moveTo>
                  <a:cubicBezTo>
                    <a:pt x="43053" y="9271"/>
                    <a:pt x="13716" y="7747"/>
                    <a:pt x="13335" y="21209"/>
                  </a:cubicBezTo>
                  <a:cubicBezTo>
                    <a:pt x="18669" y="39878"/>
                    <a:pt x="53848" y="25400"/>
                    <a:pt x="55372" y="52959"/>
                  </a:cubicBezTo>
                  <a:cubicBezTo>
                    <a:pt x="56896" y="80518"/>
                    <a:pt x="2413" y="79121"/>
                    <a:pt x="0" y="55753"/>
                  </a:cubicBezTo>
                  <a:lnTo>
                    <a:pt x="9906" y="53975"/>
                  </a:lnTo>
                  <a:cubicBezTo>
                    <a:pt x="11303" y="66675"/>
                    <a:pt x="44069" y="69850"/>
                    <a:pt x="44450" y="53975"/>
                  </a:cubicBezTo>
                  <a:cubicBezTo>
                    <a:pt x="40894" y="34163"/>
                    <a:pt x="4572" y="48641"/>
                    <a:pt x="2794" y="22225"/>
                  </a:cubicBezTo>
                  <a:cubicBezTo>
                    <a:pt x="1397" y="2159"/>
                    <a:pt x="31750" y="0"/>
                    <a:pt x="45847" y="7366"/>
                  </a:cubicBezTo>
                  <a:cubicBezTo>
                    <a:pt x="50038" y="9779"/>
                    <a:pt x="53213" y="14097"/>
                    <a:pt x="54356" y="19685"/>
                  </a:cubicBezTo>
                  <a:close/>
                </a:path>
              </a:pathLst>
            </a:custGeom>
            <a:solidFill>
              <a:srgbClr val="3A414A"/>
            </a:solidFill>
          </p:spPr>
        </p:sp>
        <p:sp>
          <p:nvSpPr>
            <p:cNvPr name="Freeform 11" id="11"/>
            <p:cNvSpPr/>
            <p:nvPr/>
          </p:nvSpPr>
          <p:spPr>
            <a:xfrm>
              <a:off x="864997" y="249936"/>
              <a:ext cx="56896" cy="80518"/>
            </a:xfrm>
            <a:custGeom>
              <a:avLst/>
              <a:gdLst/>
              <a:ahLst/>
              <a:cxnLst/>
              <a:rect r="r" b="b" t="t" l="l"/>
              <a:pathLst>
                <a:path h="80518" w="56896">
                  <a:moveTo>
                    <a:pt x="44069" y="21209"/>
                  </a:moveTo>
                  <a:cubicBezTo>
                    <a:pt x="43053" y="9271"/>
                    <a:pt x="13716" y="7747"/>
                    <a:pt x="13335" y="21209"/>
                  </a:cubicBezTo>
                  <a:cubicBezTo>
                    <a:pt x="18669" y="39878"/>
                    <a:pt x="53848" y="25400"/>
                    <a:pt x="55372" y="52959"/>
                  </a:cubicBezTo>
                  <a:cubicBezTo>
                    <a:pt x="56896" y="80518"/>
                    <a:pt x="2413" y="79121"/>
                    <a:pt x="0" y="55753"/>
                  </a:cubicBezTo>
                  <a:lnTo>
                    <a:pt x="9906" y="53975"/>
                  </a:lnTo>
                  <a:cubicBezTo>
                    <a:pt x="11303" y="66675"/>
                    <a:pt x="44069" y="69850"/>
                    <a:pt x="44450" y="53975"/>
                  </a:cubicBezTo>
                  <a:cubicBezTo>
                    <a:pt x="40894" y="34163"/>
                    <a:pt x="4572" y="48641"/>
                    <a:pt x="2794" y="22225"/>
                  </a:cubicBezTo>
                  <a:cubicBezTo>
                    <a:pt x="1397" y="2159"/>
                    <a:pt x="31750" y="0"/>
                    <a:pt x="45847" y="7366"/>
                  </a:cubicBezTo>
                  <a:cubicBezTo>
                    <a:pt x="50038" y="9779"/>
                    <a:pt x="53213" y="14097"/>
                    <a:pt x="54356" y="19685"/>
                  </a:cubicBezTo>
                  <a:close/>
                </a:path>
              </a:pathLst>
            </a:custGeom>
            <a:solidFill>
              <a:srgbClr val="3A414A"/>
            </a:solidFill>
          </p:spPr>
        </p:sp>
        <p:sp>
          <p:nvSpPr>
            <p:cNvPr name="Freeform 12" id="12"/>
            <p:cNvSpPr/>
            <p:nvPr/>
          </p:nvSpPr>
          <p:spPr>
            <a:xfrm>
              <a:off x="930275" y="252730"/>
              <a:ext cx="60325" cy="70231"/>
            </a:xfrm>
            <a:custGeom>
              <a:avLst/>
              <a:gdLst/>
              <a:ahLst/>
              <a:cxnLst/>
              <a:rect r="r" b="b" t="t" l="l"/>
              <a:pathLst>
                <a:path h="70231" w="60325">
                  <a:moveTo>
                    <a:pt x="29972" y="381"/>
                  </a:moveTo>
                  <a:cubicBezTo>
                    <a:pt x="51816" y="0"/>
                    <a:pt x="59944" y="13462"/>
                    <a:pt x="59944" y="35306"/>
                  </a:cubicBezTo>
                  <a:cubicBezTo>
                    <a:pt x="60325" y="57531"/>
                    <a:pt x="50419" y="70231"/>
                    <a:pt x="29591" y="70231"/>
                  </a:cubicBezTo>
                  <a:cubicBezTo>
                    <a:pt x="8763" y="70231"/>
                    <a:pt x="254" y="56515"/>
                    <a:pt x="0" y="35306"/>
                  </a:cubicBezTo>
                  <a:cubicBezTo>
                    <a:pt x="0" y="12065"/>
                    <a:pt x="9906" y="381"/>
                    <a:pt x="29972" y="381"/>
                  </a:cubicBezTo>
                  <a:close/>
                  <a:moveTo>
                    <a:pt x="29591" y="61722"/>
                  </a:moveTo>
                  <a:cubicBezTo>
                    <a:pt x="45085" y="62103"/>
                    <a:pt x="48260" y="50800"/>
                    <a:pt x="48260" y="35306"/>
                  </a:cubicBezTo>
                  <a:cubicBezTo>
                    <a:pt x="48260" y="20193"/>
                    <a:pt x="45466" y="8890"/>
                    <a:pt x="30226" y="8890"/>
                  </a:cubicBezTo>
                  <a:cubicBezTo>
                    <a:pt x="14986" y="8890"/>
                    <a:pt x="11557" y="20193"/>
                    <a:pt x="11557" y="35306"/>
                  </a:cubicBezTo>
                  <a:cubicBezTo>
                    <a:pt x="11557" y="50419"/>
                    <a:pt x="15113" y="61468"/>
                    <a:pt x="29591" y="61722"/>
                  </a:cubicBezTo>
                  <a:close/>
                </a:path>
              </a:pathLst>
            </a:custGeom>
            <a:solidFill>
              <a:srgbClr val="3A414A"/>
            </a:solidFill>
          </p:spPr>
        </p:sp>
        <p:sp>
          <p:nvSpPr>
            <p:cNvPr name="Freeform 13" id="13"/>
            <p:cNvSpPr/>
            <p:nvPr/>
          </p:nvSpPr>
          <p:spPr>
            <a:xfrm>
              <a:off x="1003935" y="250952"/>
              <a:ext cx="31750" cy="70612"/>
            </a:xfrm>
            <a:custGeom>
              <a:avLst/>
              <a:gdLst/>
              <a:ahLst/>
              <a:cxnLst/>
              <a:rect r="r" b="b" t="t" l="l"/>
              <a:pathLst>
                <a:path h="70612" w="31750">
                  <a:moveTo>
                    <a:pt x="31750" y="13081"/>
                  </a:moveTo>
                  <a:cubicBezTo>
                    <a:pt x="4191" y="7493"/>
                    <a:pt x="13081" y="45212"/>
                    <a:pt x="11684" y="70612"/>
                  </a:cubicBezTo>
                  <a:lnTo>
                    <a:pt x="381" y="70612"/>
                  </a:lnTo>
                  <a:lnTo>
                    <a:pt x="0" y="3556"/>
                  </a:lnTo>
                  <a:lnTo>
                    <a:pt x="10541" y="3556"/>
                  </a:lnTo>
                  <a:cubicBezTo>
                    <a:pt x="10922" y="7747"/>
                    <a:pt x="10160" y="13843"/>
                    <a:pt x="11303" y="17272"/>
                  </a:cubicBezTo>
                  <a:cubicBezTo>
                    <a:pt x="13462" y="7747"/>
                    <a:pt x="19431" y="0"/>
                    <a:pt x="31750" y="2794"/>
                  </a:cubicBezTo>
                  <a:lnTo>
                    <a:pt x="31750" y="7874"/>
                  </a:lnTo>
                  <a:lnTo>
                    <a:pt x="31750" y="12954"/>
                  </a:lnTo>
                  <a:close/>
                </a:path>
              </a:pathLst>
            </a:custGeom>
            <a:solidFill>
              <a:srgbClr val="3A414A"/>
            </a:solidFill>
          </p:spPr>
        </p:sp>
      </p:grpSp>
      <p:grpSp>
        <p:nvGrpSpPr>
          <p:cNvPr name="Group 14" id="14"/>
          <p:cNvGrpSpPr>
            <a:grpSpLocks noChangeAspect="true"/>
          </p:cNvGrpSpPr>
          <p:nvPr/>
        </p:nvGrpSpPr>
        <p:grpSpPr>
          <a:xfrm rot="0">
            <a:off x="3714529" y="4947669"/>
            <a:ext cx="2160527" cy="847245"/>
            <a:chOff x="0" y="0"/>
            <a:chExt cx="1504315" cy="589915"/>
          </a:xfrm>
        </p:grpSpPr>
        <p:sp>
          <p:nvSpPr>
            <p:cNvPr name="Freeform 15" id="15"/>
            <p:cNvSpPr/>
            <p:nvPr/>
          </p:nvSpPr>
          <p:spPr>
            <a:xfrm>
              <a:off x="66294" y="66294"/>
              <a:ext cx="1371727" cy="457200"/>
            </a:xfrm>
            <a:custGeom>
              <a:avLst/>
              <a:gdLst/>
              <a:ahLst/>
              <a:cxnLst/>
              <a:rect r="r" b="b" t="t" l="l"/>
              <a:pathLst>
                <a:path h="457200" w="1371727">
                  <a:moveTo>
                    <a:pt x="1097407" y="0"/>
                  </a:moveTo>
                  <a:cubicBezTo>
                    <a:pt x="1248791" y="0"/>
                    <a:pt x="1371727" y="102235"/>
                    <a:pt x="1371727" y="228600"/>
                  </a:cubicBezTo>
                  <a:cubicBezTo>
                    <a:pt x="1371727" y="354965"/>
                    <a:pt x="1248791" y="457200"/>
                    <a:pt x="1097407" y="457200"/>
                  </a:cubicBezTo>
                  <a:lnTo>
                    <a:pt x="274320" y="457200"/>
                  </a:lnTo>
                  <a:cubicBezTo>
                    <a:pt x="122936" y="457200"/>
                    <a:pt x="0" y="354965"/>
                    <a:pt x="0" y="228600"/>
                  </a:cubicBezTo>
                  <a:cubicBezTo>
                    <a:pt x="0" y="102235"/>
                    <a:pt x="122809" y="0"/>
                    <a:pt x="274320" y="0"/>
                  </a:cubicBezTo>
                  <a:close/>
                </a:path>
              </a:pathLst>
            </a:custGeom>
            <a:solidFill>
              <a:srgbClr val="EDF5FF"/>
            </a:solidFill>
          </p:spPr>
        </p:sp>
        <p:sp>
          <p:nvSpPr>
            <p:cNvPr name="Freeform 16" id="16"/>
            <p:cNvSpPr/>
            <p:nvPr/>
          </p:nvSpPr>
          <p:spPr>
            <a:xfrm>
              <a:off x="63500" y="63500"/>
              <a:ext cx="1377315" cy="462915"/>
            </a:xfrm>
            <a:custGeom>
              <a:avLst/>
              <a:gdLst/>
              <a:ahLst/>
              <a:cxnLst/>
              <a:rect r="r" b="b" t="t" l="l"/>
              <a:pathLst>
                <a:path h="462915" w="1377315">
                  <a:moveTo>
                    <a:pt x="1100201" y="0"/>
                  </a:moveTo>
                  <a:cubicBezTo>
                    <a:pt x="1252728" y="0"/>
                    <a:pt x="1377315" y="103124"/>
                    <a:pt x="1377315" y="231394"/>
                  </a:cubicBezTo>
                  <a:lnTo>
                    <a:pt x="1374521" y="231394"/>
                  </a:lnTo>
                  <a:lnTo>
                    <a:pt x="1377315" y="231394"/>
                  </a:lnTo>
                  <a:cubicBezTo>
                    <a:pt x="1377315" y="359791"/>
                    <a:pt x="1252601" y="462788"/>
                    <a:pt x="1100201" y="462788"/>
                  </a:cubicBezTo>
                  <a:lnTo>
                    <a:pt x="1100201" y="459994"/>
                  </a:lnTo>
                  <a:lnTo>
                    <a:pt x="1100201" y="462788"/>
                  </a:lnTo>
                  <a:lnTo>
                    <a:pt x="277114" y="462788"/>
                  </a:lnTo>
                  <a:lnTo>
                    <a:pt x="277114" y="459994"/>
                  </a:lnTo>
                  <a:lnTo>
                    <a:pt x="277114" y="462788"/>
                  </a:lnTo>
                  <a:cubicBezTo>
                    <a:pt x="124714" y="462915"/>
                    <a:pt x="0" y="359791"/>
                    <a:pt x="0" y="231394"/>
                  </a:cubicBezTo>
                  <a:lnTo>
                    <a:pt x="2794" y="231394"/>
                  </a:lnTo>
                  <a:lnTo>
                    <a:pt x="0" y="231394"/>
                  </a:lnTo>
                  <a:cubicBezTo>
                    <a:pt x="0" y="103124"/>
                    <a:pt x="124714" y="0"/>
                    <a:pt x="277114" y="0"/>
                  </a:cubicBezTo>
                  <a:lnTo>
                    <a:pt x="277114" y="2794"/>
                  </a:lnTo>
                  <a:lnTo>
                    <a:pt x="277114" y="0"/>
                  </a:lnTo>
                  <a:lnTo>
                    <a:pt x="1100074" y="0"/>
                  </a:lnTo>
                  <a:lnTo>
                    <a:pt x="1100074" y="2794"/>
                  </a:lnTo>
                  <a:lnTo>
                    <a:pt x="1100074" y="0"/>
                  </a:lnTo>
                  <a:moveTo>
                    <a:pt x="1100074" y="5715"/>
                  </a:moveTo>
                  <a:lnTo>
                    <a:pt x="277114" y="5715"/>
                  </a:lnTo>
                  <a:cubicBezTo>
                    <a:pt x="126746" y="5715"/>
                    <a:pt x="5715" y="107188"/>
                    <a:pt x="5715" y="231521"/>
                  </a:cubicBezTo>
                  <a:cubicBezTo>
                    <a:pt x="5715" y="355854"/>
                    <a:pt x="126746" y="457200"/>
                    <a:pt x="277114" y="457200"/>
                  </a:cubicBezTo>
                  <a:lnTo>
                    <a:pt x="1100074" y="457200"/>
                  </a:lnTo>
                  <a:cubicBezTo>
                    <a:pt x="1250569" y="457200"/>
                    <a:pt x="1371600" y="355727"/>
                    <a:pt x="1371600" y="231394"/>
                  </a:cubicBezTo>
                  <a:cubicBezTo>
                    <a:pt x="1371600" y="107061"/>
                    <a:pt x="1250569" y="5715"/>
                    <a:pt x="1100201" y="5715"/>
                  </a:cubicBezTo>
                  <a:close/>
                </a:path>
              </a:pathLst>
            </a:custGeom>
            <a:solidFill>
              <a:srgbClr val="3A414A"/>
            </a:solidFill>
          </p:spPr>
        </p:sp>
        <p:sp>
          <p:nvSpPr>
            <p:cNvPr name="Freeform 17" id="17"/>
            <p:cNvSpPr/>
            <p:nvPr/>
          </p:nvSpPr>
          <p:spPr>
            <a:xfrm>
              <a:off x="266065" y="234061"/>
              <a:ext cx="84582" cy="87503"/>
            </a:xfrm>
            <a:custGeom>
              <a:avLst/>
              <a:gdLst/>
              <a:ahLst/>
              <a:cxnLst/>
              <a:rect r="r" b="b" t="t" l="l"/>
              <a:pathLst>
                <a:path h="87503" w="84582">
                  <a:moveTo>
                    <a:pt x="74041" y="87503"/>
                  </a:moveTo>
                  <a:lnTo>
                    <a:pt x="74803" y="10668"/>
                  </a:lnTo>
                  <a:cubicBezTo>
                    <a:pt x="66675" y="37465"/>
                    <a:pt x="55753" y="61849"/>
                    <a:pt x="46609" y="87503"/>
                  </a:cubicBezTo>
                  <a:lnTo>
                    <a:pt x="38481" y="87503"/>
                  </a:lnTo>
                  <a:lnTo>
                    <a:pt x="9906" y="10668"/>
                  </a:lnTo>
                  <a:lnTo>
                    <a:pt x="10287" y="87503"/>
                  </a:lnTo>
                  <a:lnTo>
                    <a:pt x="0" y="87503"/>
                  </a:lnTo>
                  <a:lnTo>
                    <a:pt x="0" y="43688"/>
                  </a:lnTo>
                  <a:lnTo>
                    <a:pt x="0" y="0"/>
                  </a:lnTo>
                  <a:lnTo>
                    <a:pt x="15494" y="0"/>
                  </a:lnTo>
                  <a:lnTo>
                    <a:pt x="42672" y="74422"/>
                  </a:lnTo>
                  <a:cubicBezTo>
                    <a:pt x="50038" y="48006"/>
                    <a:pt x="60706" y="25019"/>
                    <a:pt x="69469" y="0"/>
                  </a:cubicBezTo>
                  <a:lnTo>
                    <a:pt x="84582" y="0"/>
                  </a:lnTo>
                  <a:lnTo>
                    <a:pt x="84582" y="43688"/>
                  </a:lnTo>
                  <a:lnTo>
                    <a:pt x="84582" y="87376"/>
                  </a:lnTo>
                  <a:lnTo>
                    <a:pt x="74041" y="87376"/>
                  </a:lnTo>
                  <a:close/>
                </a:path>
              </a:pathLst>
            </a:custGeom>
            <a:solidFill>
              <a:srgbClr val="3A414A"/>
            </a:solidFill>
          </p:spPr>
        </p:sp>
        <p:sp>
          <p:nvSpPr>
            <p:cNvPr name="Freeform 18" id="18"/>
            <p:cNvSpPr/>
            <p:nvPr/>
          </p:nvSpPr>
          <p:spPr>
            <a:xfrm>
              <a:off x="366141" y="252730"/>
              <a:ext cx="60325" cy="70231"/>
            </a:xfrm>
            <a:custGeom>
              <a:avLst/>
              <a:gdLst/>
              <a:ahLst/>
              <a:cxnLst/>
              <a:rect r="r" b="b" t="t" l="l"/>
              <a:pathLst>
                <a:path h="70231" w="60325">
                  <a:moveTo>
                    <a:pt x="29972" y="381"/>
                  </a:moveTo>
                  <a:cubicBezTo>
                    <a:pt x="51816" y="0"/>
                    <a:pt x="59944" y="13462"/>
                    <a:pt x="59944" y="35306"/>
                  </a:cubicBezTo>
                  <a:cubicBezTo>
                    <a:pt x="60325" y="57531"/>
                    <a:pt x="50419" y="70231"/>
                    <a:pt x="29591" y="70231"/>
                  </a:cubicBezTo>
                  <a:cubicBezTo>
                    <a:pt x="8763" y="70231"/>
                    <a:pt x="254" y="56515"/>
                    <a:pt x="0" y="35306"/>
                  </a:cubicBezTo>
                  <a:cubicBezTo>
                    <a:pt x="0" y="12065"/>
                    <a:pt x="9906" y="381"/>
                    <a:pt x="29972" y="381"/>
                  </a:cubicBezTo>
                  <a:close/>
                  <a:moveTo>
                    <a:pt x="29591" y="61722"/>
                  </a:moveTo>
                  <a:cubicBezTo>
                    <a:pt x="45085" y="62103"/>
                    <a:pt x="48260" y="50800"/>
                    <a:pt x="48260" y="35306"/>
                  </a:cubicBezTo>
                  <a:cubicBezTo>
                    <a:pt x="48260" y="20193"/>
                    <a:pt x="45466" y="8890"/>
                    <a:pt x="30226" y="8890"/>
                  </a:cubicBezTo>
                  <a:cubicBezTo>
                    <a:pt x="14986" y="8890"/>
                    <a:pt x="11557" y="20193"/>
                    <a:pt x="11557" y="35306"/>
                  </a:cubicBezTo>
                  <a:cubicBezTo>
                    <a:pt x="11557" y="50419"/>
                    <a:pt x="15113" y="61468"/>
                    <a:pt x="29591" y="61722"/>
                  </a:cubicBezTo>
                  <a:close/>
                </a:path>
              </a:pathLst>
            </a:custGeom>
            <a:solidFill>
              <a:srgbClr val="3A414A"/>
            </a:solidFill>
          </p:spPr>
        </p:sp>
        <p:sp>
          <p:nvSpPr>
            <p:cNvPr name="Freeform 19" id="19"/>
            <p:cNvSpPr/>
            <p:nvPr/>
          </p:nvSpPr>
          <p:spPr>
            <a:xfrm>
              <a:off x="439928" y="250952"/>
              <a:ext cx="31750" cy="70612"/>
            </a:xfrm>
            <a:custGeom>
              <a:avLst/>
              <a:gdLst/>
              <a:ahLst/>
              <a:cxnLst/>
              <a:rect r="r" b="b" t="t" l="l"/>
              <a:pathLst>
                <a:path h="70612" w="31750">
                  <a:moveTo>
                    <a:pt x="31750" y="13081"/>
                  </a:moveTo>
                  <a:cubicBezTo>
                    <a:pt x="4191" y="7493"/>
                    <a:pt x="13081" y="45212"/>
                    <a:pt x="11684" y="70612"/>
                  </a:cubicBezTo>
                  <a:lnTo>
                    <a:pt x="381" y="70612"/>
                  </a:lnTo>
                  <a:lnTo>
                    <a:pt x="0" y="3556"/>
                  </a:lnTo>
                  <a:lnTo>
                    <a:pt x="10541" y="3556"/>
                  </a:lnTo>
                  <a:cubicBezTo>
                    <a:pt x="10922" y="7747"/>
                    <a:pt x="10160" y="13843"/>
                    <a:pt x="11303" y="17272"/>
                  </a:cubicBezTo>
                  <a:cubicBezTo>
                    <a:pt x="13462" y="7747"/>
                    <a:pt x="19431" y="0"/>
                    <a:pt x="31750" y="2794"/>
                  </a:cubicBezTo>
                  <a:lnTo>
                    <a:pt x="31750" y="7874"/>
                  </a:lnTo>
                  <a:lnTo>
                    <a:pt x="31750" y="12954"/>
                  </a:lnTo>
                  <a:close/>
                </a:path>
              </a:pathLst>
            </a:custGeom>
            <a:solidFill>
              <a:srgbClr val="3A414A"/>
            </a:solidFill>
          </p:spPr>
        </p:sp>
        <p:sp>
          <p:nvSpPr>
            <p:cNvPr name="Freeform 20" id="20"/>
            <p:cNvSpPr/>
            <p:nvPr/>
          </p:nvSpPr>
          <p:spPr>
            <a:xfrm>
              <a:off x="475234" y="239395"/>
              <a:ext cx="32385" cy="85217"/>
            </a:xfrm>
            <a:custGeom>
              <a:avLst/>
              <a:gdLst/>
              <a:ahLst/>
              <a:cxnLst/>
              <a:rect r="r" b="b" t="t" l="l"/>
              <a:pathLst>
                <a:path h="85217" w="32385">
                  <a:moveTo>
                    <a:pt x="18923" y="65532"/>
                  </a:moveTo>
                  <a:cubicBezTo>
                    <a:pt x="18161" y="74041"/>
                    <a:pt x="25273" y="75819"/>
                    <a:pt x="32385" y="73279"/>
                  </a:cubicBezTo>
                  <a:lnTo>
                    <a:pt x="32385" y="77470"/>
                  </a:lnTo>
                  <a:lnTo>
                    <a:pt x="32385" y="81661"/>
                  </a:lnTo>
                  <a:cubicBezTo>
                    <a:pt x="20701" y="85217"/>
                    <a:pt x="7747" y="83439"/>
                    <a:pt x="7747" y="67945"/>
                  </a:cubicBezTo>
                  <a:lnTo>
                    <a:pt x="7747" y="45593"/>
                  </a:lnTo>
                  <a:lnTo>
                    <a:pt x="7747" y="23241"/>
                  </a:lnTo>
                  <a:lnTo>
                    <a:pt x="0" y="23241"/>
                  </a:lnTo>
                  <a:lnTo>
                    <a:pt x="0" y="19177"/>
                  </a:lnTo>
                  <a:lnTo>
                    <a:pt x="0" y="15113"/>
                  </a:lnTo>
                  <a:lnTo>
                    <a:pt x="8509" y="15113"/>
                  </a:lnTo>
                  <a:lnTo>
                    <a:pt x="11684" y="0"/>
                  </a:lnTo>
                  <a:lnTo>
                    <a:pt x="19050" y="0"/>
                  </a:lnTo>
                  <a:lnTo>
                    <a:pt x="19050" y="7620"/>
                  </a:lnTo>
                  <a:lnTo>
                    <a:pt x="19050" y="15240"/>
                  </a:lnTo>
                  <a:lnTo>
                    <a:pt x="31369" y="15240"/>
                  </a:lnTo>
                  <a:lnTo>
                    <a:pt x="31369" y="19304"/>
                  </a:lnTo>
                  <a:lnTo>
                    <a:pt x="31369" y="23368"/>
                  </a:lnTo>
                  <a:lnTo>
                    <a:pt x="19050" y="23368"/>
                  </a:lnTo>
                  <a:lnTo>
                    <a:pt x="19050" y="44577"/>
                  </a:lnTo>
                  <a:lnTo>
                    <a:pt x="19050" y="65786"/>
                  </a:lnTo>
                  <a:close/>
                </a:path>
              </a:pathLst>
            </a:custGeom>
            <a:solidFill>
              <a:srgbClr val="3A414A"/>
            </a:solidFill>
          </p:spPr>
        </p:sp>
        <p:sp>
          <p:nvSpPr>
            <p:cNvPr name="Freeform 21" id="21"/>
            <p:cNvSpPr/>
            <p:nvPr/>
          </p:nvSpPr>
          <p:spPr>
            <a:xfrm>
              <a:off x="513969" y="252984"/>
              <a:ext cx="71628" cy="104902"/>
            </a:xfrm>
            <a:custGeom>
              <a:avLst/>
              <a:gdLst/>
              <a:ahLst/>
              <a:cxnLst/>
              <a:rect r="r" b="b" t="t" l="l"/>
              <a:pathLst>
                <a:path h="104902" w="71628">
                  <a:moveTo>
                    <a:pt x="57150" y="1524"/>
                  </a:moveTo>
                  <a:cubicBezTo>
                    <a:pt x="53594" y="45593"/>
                    <a:pt x="71628" y="104902"/>
                    <a:pt x="18288" y="93599"/>
                  </a:cubicBezTo>
                  <a:cubicBezTo>
                    <a:pt x="10160" y="91440"/>
                    <a:pt x="4826" y="86487"/>
                    <a:pt x="2794" y="78486"/>
                  </a:cubicBezTo>
                  <a:lnTo>
                    <a:pt x="14097" y="76708"/>
                  </a:lnTo>
                  <a:cubicBezTo>
                    <a:pt x="19431" y="93345"/>
                    <a:pt x="49403" y="88011"/>
                    <a:pt x="45466" y="66802"/>
                  </a:cubicBezTo>
                  <a:lnTo>
                    <a:pt x="45466" y="61468"/>
                  </a:lnTo>
                  <a:lnTo>
                    <a:pt x="45466" y="56134"/>
                  </a:lnTo>
                  <a:cubicBezTo>
                    <a:pt x="41529" y="63500"/>
                    <a:pt x="35179" y="68834"/>
                    <a:pt x="24003" y="68834"/>
                  </a:cubicBezTo>
                  <a:cubicBezTo>
                    <a:pt x="4953" y="68834"/>
                    <a:pt x="0" y="54356"/>
                    <a:pt x="0" y="34925"/>
                  </a:cubicBezTo>
                  <a:cubicBezTo>
                    <a:pt x="0" y="15113"/>
                    <a:pt x="5588" y="762"/>
                    <a:pt x="25019" y="381"/>
                  </a:cubicBezTo>
                  <a:cubicBezTo>
                    <a:pt x="35306" y="0"/>
                    <a:pt x="41910" y="5969"/>
                    <a:pt x="45847" y="12700"/>
                  </a:cubicBezTo>
                  <a:cubicBezTo>
                    <a:pt x="46228" y="9144"/>
                    <a:pt x="45847" y="4572"/>
                    <a:pt x="46609" y="1397"/>
                  </a:cubicBezTo>
                  <a:lnTo>
                    <a:pt x="57150" y="1397"/>
                  </a:lnTo>
                  <a:close/>
                  <a:moveTo>
                    <a:pt x="27813" y="60833"/>
                  </a:moveTo>
                  <a:cubicBezTo>
                    <a:pt x="40513" y="60833"/>
                    <a:pt x="45466" y="49530"/>
                    <a:pt x="45466" y="35052"/>
                  </a:cubicBezTo>
                  <a:cubicBezTo>
                    <a:pt x="45466" y="20193"/>
                    <a:pt x="40513" y="8636"/>
                    <a:pt x="27813" y="8636"/>
                  </a:cubicBezTo>
                  <a:cubicBezTo>
                    <a:pt x="14097" y="8636"/>
                    <a:pt x="11557" y="20574"/>
                    <a:pt x="11557" y="35052"/>
                  </a:cubicBezTo>
                  <a:cubicBezTo>
                    <a:pt x="11557" y="49530"/>
                    <a:pt x="13716" y="60833"/>
                    <a:pt x="27813" y="60833"/>
                  </a:cubicBezTo>
                  <a:close/>
                </a:path>
              </a:pathLst>
            </a:custGeom>
            <a:solidFill>
              <a:srgbClr val="3A414A"/>
            </a:solidFill>
          </p:spPr>
        </p:sp>
        <p:sp>
          <p:nvSpPr>
            <p:cNvPr name="Freeform 22" id="22"/>
            <p:cNvSpPr/>
            <p:nvPr/>
          </p:nvSpPr>
          <p:spPr>
            <a:xfrm>
              <a:off x="584073" y="253238"/>
              <a:ext cx="65532" cy="71374"/>
            </a:xfrm>
            <a:custGeom>
              <a:avLst/>
              <a:gdLst/>
              <a:ahLst/>
              <a:cxnLst/>
              <a:rect r="r" b="b" t="t" l="l"/>
              <a:pathLst>
                <a:path h="71374" w="65532">
                  <a:moveTo>
                    <a:pt x="44831" y="55626"/>
                  </a:moveTo>
                  <a:cubicBezTo>
                    <a:pt x="39497" y="62992"/>
                    <a:pt x="33909" y="70104"/>
                    <a:pt x="20828" y="69723"/>
                  </a:cubicBezTo>
                  <a:cubicBezTo>
                    <a:pt x="8128" y="69342"/>
                    <a:pt x="381" y="62357"/>
                    <a:pt x="381" y="49657"/>
                  </a:cubicBezTo>
                  <a:cubicBezTo>
                    <a:pt x="0" y="27051"/>
                    <a:pt x="22606" y="27432"/>
                    <a:pt x="44450" y="27432"/>
                  </a:cubicBezTo>
                  <a:cubicBezTo>
                    <a:pt x="45466" y="15113"/>
                    <a:pt x="41275" y="8382"/>
                    <a:pt x="29972" y="8382"/>
                  </a:cubicBezTo>
                  <a:cubicBezTo>
                    <a:pt x="21463" y="8763"/>
                    <a:pt x="15494" y="10795"/>
                    <a:pt x="15113" y="19304"/>
                  </a:cubicBezTo>
                  <a:lnTo>
                    <a:pt x="3429" y="18288"/>
                  </a:lnTo>
                  <a:cubicBezTo>
                    <a:pt x="5207" y="5207"/>
                    <a:pt x="15113" y="0"/>
                    <a:pt x="30226" y="0"/>
                  </a:cubicBezTo>
                  <a:cubicBezTo>
                    <a:pt x="46101" y="0"/>
                    <a:pt x="55626" y="7112"/>
                    <a:pt x="55626" y="22606"/>
                  </a:cubicBezTo>
                  <a:lnTo>
                    <a:pt x="55626" y="37084"/>
                  </a:lnTo>
                  <a:lnTo>
                    <a:pt x="55626" y="51562"/>
                  </a:lnTo>
                  <a:cubicBezTo>
                    <a:pt x="55245" y="58674"/>
                    <a:pt x="58039" y="62865"/>
                    <a:pt x="65532" y="61087"/>
                  </a:cubicBezTo>
                  <a:lnTo>
                    <a:pt x="65532" y="64643"/>
                  </a:lnTo>
                  <a:lnTo>
                    <a:pt x="65532" y="68199"/>
                  </a:lnTo>
                  <a:cubicBezTo>
                    <a:pt x="54610" y="71374"/>
                    <a:pt x="44069" y="67437"/>
                    <a:pt x="44704" y="55880"/>
                  </a:cubicBezTo>
                  <a:close/>
                  <a:moveTo>
                    <a:pt x="12065" y="49657"/>
                  </a:moveTo>
                  <a:cubicBezTo>
                    <a:pt x="12065" y="56769"/>
                    <a:pt x="16256" y="61341"/>
                    <a:pt x="23368" y="61341"/>
                  </a:cubicBezTo>
                  <a:cubicBezTo>
                    <a:pt x="37846" y="60325"/>
                    <a:pt x="45593" y="51054"/>
                    <a:pt x="44577" y="35179"/>
                  </a:cubicBezTo>
                  <a:cubicBezTo>
                    <a:pt x="29464" y="35941"/>
                    <a:pt x="12065" y="33401"/>
                    <a:pt x="12065" y="49657"/>
                  </a:cubicBezTo>
                  <a:close/>
                </a:path>
              </a:pathLst>
            </a:custGeom>
            <a:solidFill>
              <a:srgbClr val="3A414A"/>
            </a:solidFill>
          </p:spPr>
        </p:sp>
        <p:sp>
          <p:nvSpPr>
            <p:cNvPr name="Freeform 23" id="23"/>
            <p:cNvSpPr/>
            <p:nvPr/>
          </p:nvSpPr>
          <p:spPr>
            <a:xfrm>
              <a:off x="655066" y="252984"/>
              <a:ext cx="71628" cy="104902"/>
            </a:xfrm>
            <a:custGeom>
              <a:avLst/>
              <a:gdLst/>
              <a:ahLst/>
              <a:cxnLst/>
              <a:rect r="r" b="b" t="t" l="l"/>
              <a:pathLst>
                <a:path h="104902" w="71628">
                  <a:moveTo>
                    <a:pt x="57150" y="1524"/>
                  </a:moveTo>
                  <a:cubicBezTo>
                    <a:pt x="53594" y="45593"/>
                    <a:pt x="71628" y="104902"/>
                    <a:pt x="18288" y="93599"/>
                  </a:cubicBezTo>
                  <a:cubicBezTo>
                    <a:pt x="10160" y="91440"/>
                    <a:pt x="4826" y="86487"/>
                    <a:pt x="2794" y="78486"/>
                  </a:cubicBezTo>
                  <a:lnTo>
                    <a:pt x="14097" y="76708"/>
                  </a:lnTo>
                  <a:cubicBezTo>
                    <a:pt x="19431" y="93345"/>
                    <a:pt x="49403" y="88011"/>
                    <a:pt x="45466" y="66802"/>
                  </a:cubicBezTo>
                  <a:lnTo>
                    <a:pt x="45466" y="61468"/>
                  </a:lnTo>
                  <a:lnTo>
                    <a:pt x="45466" y="56134"/>
                  </a:lnTo>
                  <a:cubicBezTo>
                    <a:pt x="41529" y="63500"/>
                    <a:pt x="35179" y="68834"/>
                    <a:pt x="24003" y="68834"/>
                  </a:cubicBezTo>
                  <a:cubicBezTo>
                    <a:pt x="4953" y="68834"/>
                    <a:pt x="0" y="54356"/>
                    <a:pt x="0" y="34925"/>
                  </a:cubicBezTo>
                  <a:cubicBezTo>
                    <a:pt x="0" y="15113"/>
                    <a:pt x="5588" y="762"/>
                    <a:pt x="25019" y="381"/>
                  </a:cubicBezTo>
                  <a:cubicBezTo>
                    <a:pt x="35306" y="0"/>
                    <a:pt x="41910" y="5969"/>
                    <a:pt x="45847" y="12700"/>
                  </a:cubicBezTo>
                  <a:cubicBezTo>
                    <a:pt x="46228" y="9144"/>
                    <a:pt x="45847" y="4572"/>
                    <a:pt x="46609" y="1397"/>
                  </a:cubicBezTo>
                  <a:lnTo>
                    <a:pt x="57150" y="1397"/>
                  </a:lnTo>
                  <a:close/>
                  <a:moveTo>
                    <a:pt x="27813" y="60833"/>
                  </a:moveTo>
                  <a:cubicBezTo>
                    <a:pt x="40513" y="60833"/>
                    <a:pt x="45466" y="49530"/>
                    <a:pt x="45466" y="35052"/>
                  </a:cubicBezTo>
                  <a:cubicBezTo>
                    <a:pt x="45466" y="20193"/>
                    <a:pt x="40513" y="8636"/>
                    <a:pt x="27813" y="8636"/>
                  </a:cubicBezTo>
                  <a:cubicBezTo>
                    <a:pt x="14097" y="8636"/>
                    <a:pt x="11557" y="20574"/>
                    <a:pt x="11557" y="35052"/>
                  </a:cubicBezTo>
                  <a:cubicBezTo>
                    <a:pt x="11557" y="49530"/>
                    <a:pt x="13716" y="60833"/>
                    <a:pt x="27813" y="60833"/>
                  </a:cubicBezTo>
                  <a:close/>
                </a:path>
              </a:pathLst>
            </a:custGeom>
            <a:solidFill>
              <a:srgbClr val="3A414A"/>
            </a:solidFill>
          </p:spPr>
        </p:sp>
        <p:sp>
          <p:nvSpPr>
            <p:cNvPr name="Freeform 24" id="24"/>
            <p:cNvSpPr/>
            <p:nvPr/>
          </p:nvSpPr>
          <p:spPr>
            <a:xfrm>
              <a:off x="725297" y="252984"/>
              <a:ext cx="60579" cy="69850"/>
            </a:xfrm>
            <a:custGeom>
              <a:avLst/>
              <a:gdLst/>
              <a:ahLst/>
              <a:cxnLst/>
              <a:rect r="r" b="b" t="t" l="l"/>
              <a:pathLst>
                <a:path h="69850" w="60579">
                  <a:moveTo>
                    <a:pt x="30226" y="127"/>
                  </a:moveTo>
                  <a:cubicBezTo>
                    <a:pt x="52451" y="127"/>
                    <a:pt x="60579" y="14986"/>
                    <a:pt x="59817" y="37465"/>
                  </a:cubicBezTo>
                  <a:lnTo>
                    <a:pt x="12319" y="37465"/>
                  </a:lnTo>
                  <a:cubicBezTo>
                    <a:pt x="12319" y="51562"/>
                    <a:pt x="17272" y="61087"/>
                    <a:pt x="30988" y="61468"/>
                  </a:cubicBezTo>
                  <a:cubicBezTo>
                    <a:pt x="40132" y="61849"/>
                    <a:pt x="46101" y="57277"/>
                    <a:pt x="48260" y="51181"/>
                  </a:cubicBezTo>
                  <a:lnTo>
                    <a:pt x="58166" y="53975"/>
                  </a:lnTo>
                  <a:cubicBezTo>
                    <a:pt x="54229" y="63881"/>
                    <a:pt x="45085" y="69850"/>
                    <a:pt x="30988" y="69850"/>
                  </a:cubicBezTo>
                  <a:cubicBezTo>
                    <a:pt x="10541" y="69850"/>
                    <a:pt x="0" y="56769"/>
                    <a:pt x="254" y="34544"/>
                  </a:cubicBezTo>
                  <a:cubicBezTo>
                    <a:pt x="635" y="13081"/>
                    <a:pt x="9398" y="0"/>
                    <a:pt x="30226" y="0"/>
                  </a:cubicBezTo>
                  <a:close/>
                  <a:moveTo>
                    <a:pt x="48514" y="28702"/>
                  </a:moveTo>
                  <a:cubicBezTo>
                    <a:pt x="50673" y="7493"/>
                    <a:pt x="21717" y="1524"/>
                    <a:pt x="14351" y="18796"/>
                  </a:cubicBezTo>
                  <a:cubicBezTo>
                    <a:pt x="13335" y="21209"/>
                    <a:pt x="12192" y="24765"/>
                    <a:pt x="12192" y="28702"/>
                  </a:cubicBezTo>
                  <a:lnTo>
                    <a:pt x="48514" y="28702"/>
                  </a:lnTo>
                  <a:close/>
                </a:path>
              </a:pathLst>
            </a:custGeom>
            <a:solidFill>
              <a:srgbClr val="3A414A"/>
            </a:solidFill>
          </p:spPr>
        </p:sp>
        <p:sp>
          <p:nvSpPr>
            <p:cNvPr name="Freeform 25" id="25"/>
            <p:cNvSpPr/>
            <p:nvPr/>
          </p:nvSpPr>
          <p:spPr>
            <a:xfrm>
              <a:off x="826262" y="234061"/>
              <a:ext cx="84074" cy="87503"/>
            </a:xfrm>
            <a:custGeom>
              <a:avLst/>
              <a:gdLst/>
              <a:ahLst/>
              <a:cxnLst/>
              <a:rect r="r" b="b" t="t" l="l"/>
              <a:pathLst>
                <a:path h="87503" w="84074">
                  <a:moveTo>
                    <a:pt x="71882" y="87503"/>
                  </a:moveTo>
                  <a:lnTo>
                    <a:pt x="61976" y="62103"/>
                  </a:lnTo>
                  <a:lnTo>
                    <a:pt x="22225" y="62103"/>
                  </a:lnTo>
                  <a:lnTo>
                    <a:pt x="12319" y="87503"/>
                  </a:lnTo>
                  <a:lnTo>
                    <a:pt x="0" y="87503"/>
                  </a:lnTo>
                  <a:lnTo>
                    <a:pt x="35687" y="0"/>
                  </a:lnTo>
                  <a:lnTo>
                    <a:pt x="49149" y="0"/>
                  </a:lnTo>
                  <a:lnTo>
                    <a:pt x="84074" y="87503"/>
                  </a:lnTo>
                  <a:lnTo>
                    <a:pt x="72136" y="87503"/>
                  </a:lnTo>
                  <a:close/>
                  <a:moveTo>
                    <a:pt x="58420" y="52578"/>
                  </a:moveTo>
                  <a:lnTo>
                    <a:pt x="41783" y="9144"/>
                  </a:lnTo>
                  <a:cubicBezTo>
                    <a:pt x="37592" y="25019"/>
                    <a:pt x="30861" y="38100"/>
                    <a:pt x="25527" y="52578"/>
                  </a:cubicBezTo>
                  <a:lnTo>
                    <a:pt x="58293" y="52578"/>
                  </a:lnTo>
                  <a:close/>
                </a:path>
              </a:pathLst>
            </a:custGeom>
            <a:solidFill>
              <a:srgbClr val="3A414A"/>
            </a:solidFill>
          </p:spPr>
        </p:sp>
        <p:sp>
          <p:nvSpPr>
            <p:cNvPr name="Freeform 26" id="26"/>
            <p:cNvSpPr/>
            <p:nvPr/>
          </p:nvSpPr>
          <p:spPr>
            <a:xfrm>
              <a:off x="916051" y="229489"/>
              <a:ext cx="57023" cy="93472"/>
            </a:xfrm>
            <a:custGeom>
              <a:avLst/>
              <a:gdLst/>
              <a:ahLst/>
              <a:cxnLst/>
              <a:rect r="r" b="b" t="t" l="l"/>
              <a:pathLst>
                <a:path h="93472" w="57023">
                  <a:moveTo>
                    <a:pt x="24511" y="23622"/>
                  </a:moveTo>
                  <a:cubicBezTo>
                    <a:pt x="35433" y="23622"/>
                    <a:pt x="41402" y="28194"/>
                    <a:pt x="45720" y="35306"/>
                  </a:cubicBezTo>
                  <a:lnTo>
                    <a:pt x="45339" y="0"/>
                  </a:lnTo>
                  <a:lnTo>
                    <a:pt x="56642" y="0"/>
                  </a:lnTo>
                  <a:lnTo>
                    <a:pt x="57023" y="92075"/>
                  </a:lnTo>
                  <a:lnTo>
                    <a:pt x="46482" y="92075"/>
                  </a:lnTo>
                  <a:cubicBezTo>
                    <a:pt x="45720" y="88519"/>
                    <a:pt x="46482" y="83947"/>
                    <a:pt x="45466" y="81153"/>
                  </a:cubicBezTo>
                  <a:cubicBezTo>
                    <a:pt x="41910" y="89281"/>
                    <a:pt x="35560" y="93472"/>
                    <a:pt x="24638" y="93472"/>
                  </a:cubicBezTo>
                  <a:cubicBezTo>
                    <a:pt x="5969" y="93472"/>
                    <a:pt x="254" y="79756"/>
                    <a:pt x="0" y="58928"/>
                  </a:cubicBezTo>
                  <a:cubicBezTo>
                    <a:pt x="0" y="35687"/>
                    <a:pt x="8128" y="23622"/>
                    <a:pt x="24638" y="23622"/>
                  </a:cubicBezTo>
                  <a:close/>
                  <a:moveTo>
                    <a:pt x="27686" y="32131"/>
                  </a:moveTo>
                  <a:cubicBezTo>
                    <a:pt x="13589" y="32131"/>
                    <a:pt x="11430" y="44069"/>
                    <a:pt x="11430" y="58547"/>
                  </a:cubicBezTo>
                  <a:cubicBezTo>
                    <a:pt x="11430" y="72644"/>
                    <a:pt x="13589" y="84709"/>
                    <a:pt x="27305" y="84709"/>
                  </a:cubicBezTo>
                  <a:cubicBezTo>
                    <a:pt x="42164" y="84709"/>
                    <a:pt x="45339" y="73406"/>
                    <a:pt x="45339" y="57912"/>
                  </a:cubicBezTo>
                  <a:cubicBezTo>
                    <a:pt x="45339" y="43053"/>
                    <a:pt x="42164" y="31750"/>
                    <a:pt x="27686" y="32131"/>
                  </a:cubicBezTo>
                  <a:close/>
                </a:path>
              </a:pathLst>
            </a:custGeom>
            <a:solidFill>
              <a:srgbClr val="3A414A"/>
            </a:solidFill>
          </p:spPr>
        </p:sp>
        <p:sp>
          <p:nvSpPr>
            <p:cNvPr name="Freeform 27" id="27"/>
            <p:cNvSpPr/>
            <p:nvPr/>
          </p:nvSpPr>
          <p:spPr>
            <a:xfrm>
              <a:off x="981329" y="254508"/>
              <a:ext cx="62738" cy="67056"/>
            </a:xfrm>
            <a:custGeom>
              <a:avLst/>
              <a:gdLst/>
              <a:ahLst/>
              <a:cxnLst/>
              <a:rect r="r" b="b" t="t" l="l"/>
              <a:pathLst>
                <a:path h="67056" w="62738">
                  <a:moveTo>
                    <a:pt x="37846" y="67056"/>
                  </a:moveTo>
                  <a:lnTo>
                    <a:pt x="24384" y="67056"/>
                  </a:lnTo>
                  <a:lnTo>
                    <a:pt x="0" y="0"/>
                  </a:lnTo>
                  <a:lnTo>
                    <a:pt x="11938" y="0"/>
                  </a:lnTo>
                  <a:lnTo>
                    <a:pt x="30988" y="58166"/>
                  </a:lnTo>
                  <a:lnTo>
                    <a:pt x="50800" y="0"/>
                  </a:lnTo>
                  <a:lnTo>
                    <a:pt x="62738" y="0"/>
                  </a:lnTo>
                  <a:close/>
                </a:path>
              </a:pathLst>
            </a:custGeom>
            <a:solidFill>
              <a:srgbClr val="3A414A"/>
            </a:solidFill>
          </p:spPr>
        </p:sp>
        <p:sp>
          <p:nvSpPr>
            <p:cNvPr name="Freeform 28" id="28"/>
            <p:cNvSpPr/>
            <p:nvPr/>
          </p:nvSpPr>
          <p:spPr>
            <a:xfrm>
              <a:off x="1053084" y="229362"/>
              <a:ext cx="11303" cy="92202"/>
            </a:xfrm>
            <a:custGeom>
              <a:avLst/>
              <a:gdLst/>
              <a:ahLst/>
              <a:cxnLst/>
              <a:rect r="r" b="b" t="t" l="l"/>
              <a:pathLst>
                <a:path h="92202" w="11303">
                  <a:moveTo>
                    <a:pt x="0" y="10668"/>
                  </a:moveTo>
                  <a:lnTo>
                    <a:pt x="0" y="5334"/>
                  </a:lnTo>
                  <a:lnTo>
                    <a:pt x="0" y="0"/>
                  </a:lnTo>
                  <a:lnTo>
                    <a:pt x="11303" y="0"/>
                  </a:lnTo>
                  <a:lnTo>
                    <a:pt x="11303" y="5334"/>
                  </a:lnTo>
                  <a:lnTo>
                    <a:pt x="11303" y="10668"/>
                  </a:lnTo>
                  <a:lnTo>
                    <a:pt x="0" y="10668"/>
                  </a:lnTo>
                  <a:close/>
                  <a:moveTo>
                    <a:pt x="0" y="92202"/>
                  </a:moveTo>
                  <a:lnTo>
                    <a:pt x="0" y="58674"/>
                  </a:lnTo>
                  <a:lnTo>
                    <a:pt x="0" y="25146"/>
                  </a:lnTo>
                  <a:lnTo>
                    <a:pt x="11303" y="25146"/>
                  </a:lnTo>
                  <a:lnTo>
                    <a:pt x="11303" y="58674"/>
                  </a:lnTo>
                  <a:lnTo>
                    <a:pt x="11303" y="92202"/>
                  </a:lnTo>
                  <a:lnTo>
                    <a:pt x="0" y="92202"/>
                  </a:lnTo>
                  <a:close/>
                </a:path>
              </a:pathLst>
            </a:custGeom>
            <a:solidFill>
              <a:srgbClr val="3A414A"/>
            </a:solidFill>
          </p:spPr>
        </p:sp>
        <p:sp>
          <p:nvSpPr>
            <p:cNvPr name="Freeform 29" id="29"/>
            <p:cNvSpPr/>
            <p:nvPr/>
          </p:nvSpPr>
          <p:spPr>
            <a:xfrm>
              <a:off x="1075944" y="249936"/>
              <a:ext cx="56896" cy="80518"/>
            </a:xfrm>
            <a:custGeom>
              <a:avLst/>
              <a:gdLst/>
              <a:ahLst/>
              <a:cxnLst/>
              <a:rect r="r" b="b" t="t" l="l"/>
              <a:pathLst>
                <a:path h="80518" w="56896">
                  <a:moveTo>
                    <a:pt x="44069" y="21209"/>
                  </a:moveTo>
                  <a:cubicBezTo>
                    <a:pt x="43053" y="9271"/>
                    <a:pt x="13716" y="7747"/>
                    <a:pt x="13335" y="21209"/>
                  </a:cubicBezTo>
                  <a:cubicBezTo>
                    <a:pt x="18669" y="39878"/>
                    <a:pt x="53848" y="25400"/>
                    <a:pt x="55372" y="52959"/>
                  </a:cubicBezTo>
                  <a:cubicBezTo>
                    <a:pt x="56896" y="80518"/>
                    <a:pt x="2413" y="79121"/>
                    <a:pt x="0" y="55753"/>
                  </a:cubicBezTo>
                  <a:lnTo>
                    <a:pt x="9906" y="53975"/>
                  </a:lnTo>
                  <a:cubicBezTo>
                    <a:pt x="11303" y="66675"/>
                    <a:pt x="44069" y="69850"/>
                    <a:pt x="44450" y="53975"/>
                  </a:cubicBezTo>
                  <a:cubicBezTo>
                    <a:pt x="40894" y="34163"/>
                    <a:pt x="4572" y="48641"/>
                    <a:pt x="2794" y="22225"/>
                  </a:cubicBezTo>
                  <a:cubicBezTo>
                    <a:pt x="1397" y="2159"/>
                    <a:pt x="31750" y="0"/>
                    <a:pt x="45847" y="7366"/>
                  </a:cubicBezTo>
                  <a:cubicBezTo>
                    <a:pt x="50038" y="9779"/>
                    <a:pt x="53213" y="14097"/>
                    <a:pt x="54356" y="19685"/>
                  </a:cubicBezTo>
                  <a:close/>
                </a:path>
              </a:pathLst>
            </a:custGeom>
            <a:solidFill>
              <a:srgbClr val="3A414A"/>
            </a:solidFill>
          </p:spPr>
        </p:sp>
        <p:sp>
          <p:nvSpPr>
            <p:cNvPr name="Freeform 30" id="30"/>
            <p:cNvSpPr/>
            <p:nvPr/>
          </p:nvSpPr>
          <p:spPr>
            <a:xfrm>
              <a:off x="1141222" y="252730"/>
              <a:ext cx="60325" cy="70231"/>
            </a:xfrm>
            <a:custGeom>
              <a:avLst/>
              <a:gdLst/>
              <a:ahLst/>
              <a:cxnLst/>
              <a:rect r="r" b="b" t="t" l="l"/>
              <a:pathLst>
                <a:path h="70231" w="60325">
                  <a:moveTo>
                    <a:pt x="29972" y="381"/>
                  </a:moveTo>
                  <a:cubicBezTo>
                    <a:pt x="51816" y="0"/>
                    <a:pt x="59944" y="13462"/>
                    <a:pt x="59944" y="35306"/>
                  </a:cubicBezTo>
                  <a:cubicBezTo>
                    <a:pt x="60325" y="57531"/>
                    <a:pt x="50419" y="70231"/>
                    <a:pt x="29591" y="70231"/>
                  </a:cubicBezTo>
                  <a:cubicBezTo>
                    <a:pt x="8763" y="70231"/>
                    <a:pt x="254" y="56515"/>
                    <a:pt x="0" y="35306"/>
                  </a:cubicBezTo>
                  <a:cubicBezTo>
                    <a:pt x="0" y="12065"/>
                    <a:pt x="9906" y="381"/>
                    <a:pt x="29972" y="381"/>
                  </a:cubicBezTo>
                  <a:close/>
                  <a:moveTo>
                    <a:pt x="29591" y="61722"/>
                  </a:moveTo>
                  <a:cubicBezTo>
                    <a:pt x="45085" y="62103"/>
                    <a:pt x="48260" y="50800"/>
                    <a:pt x="48260" y="35306"/>
                  </a:cubicBezTo>
                  <a:cubicBezTo>
                    <a:pt x="48260" y="20193"/>
                    <a:pt x="45466" y="8890"/>
                    <a:pt x="30226" y="8890"/>
                  </a:cubicBezTo>
                  <a:cubicBezTo>
                    <a:pt x="14986" y="8890"/>
                    <a:pt x="11557" y="20193"/>
                    <a:pt x="11557" y="35306"/>
                  </a:cubicBezTo>
                  <a:cubicBezTo>
                    <a:pt x="11557" y="50419"/>
                    <a:pt x="15113" y="61468"/>
                    <a:pt x="29591" y="61722"/>
                  </a:cubicBezTo>
                  <a:close/>
                </a:path>
              </a:pathLst>
            </a:custGeom>
            <a:solidFill>
              <a:srgbClr val="3A414A"/>
            </a:solidFill>
          </p:spPr>
        </p:sp>
        <p:sp>
          <p:nvSpPr>
            <p:cNvPr name="Freeform 31" id="31"/>
            <p:cNvSpPr/>
            <p:nvPr/>
          </p:nvSpPr>
          <p:spPr>
            <a:xfrm>
              <a:off x="1214882" y="250952"/>
              <a:ext cx="31750" cy="70612"/>
            </a:xfrm>
            <a:custGeom>
              <a:avLst/>
              <a:gdLst/>
              <a:ahLst/>
              <a:cxnLst/>
              <a:rect r="r" b="b" t="t" l="l"/>
              <a:pathLst>
                <a:path h="70612" w="31750">
                  <a:moveTo>
                    <a:pt x="31750" y="13081"/>
                  </a:moveTo>
                  <a:cubicBezTo>
                    <a:pt x="4191" y="7493"/>
                    <a:pt x="13081" y="45212"/>
                    <a:pt x="11684" y="70612"/>
                  </a:cubicBezTo>
                  <a:lnTo>
                    <a:pt x="381" y="70612"/>
                  </a:lnTo>
                  <a:lnTo>
                    <a:pt x="0" y="3556"/>
                  </a:lnTo>
                  <a:lnTo>
                    <a:pt x="10541" y="3556"/>
                  </a:lnTo>
                  <a:cubicBezTo>
                    <a:pt x="10922" y="7747"/>
                    <a:pt x="10160" y="13843"/>
                    <a:pt x="11303" y="17272"/>
                  </a:cubicBezTo>
                  <a:cubicBezTo>
                    <a:pt x="13462" y="7747"/>
                    <a:pt x="19431" y="0"/>
                    <a:pt x="31750" y="2794"/>
                  </a:cubicBezTo>
                  <a:lnTo>
                    <a:pt x="31750" y="7874"/>
                  </a:lnTo>
                  <a:lnTo>
                    <a:pt x="31750" y="12954"/>
                  </a:lnTo>
                  <a:close/>
                </a:path>
              </a:pathLst>
            </a:custGeom>
            <a:solidFill>
              <a:srgbClr val="3A414A"/>
            </a:solidFill>
          </p:spPr>
        </p:sp>
      </p:grpSp>
      <p:grpSp>
        <p:nvGrpSpPr>
          <p:cNvPr name="Group 32" id="32"/>
          <p:cNvGrpSpPr>
            <a:grpSpLocks noChangeAspect="true"/>
          </p:cNvGrpSpPr>
          <p:nvPr/>
        </p:nvGrpSpPr>
        <p:grpSpPr>
          <a:xfrm rot="0">
            <a:off x="3715596" y="6143577"/>
            <a:ext cx="2160527" cy="847245"/>
            <a:chOff x="0" y="0"/>
            <a:chExt cx="1504315" cy="589915"/>
          </a:xfrm>
        </p:grpSpPr>
        <p:sp>
          <p:nvSpPr>
            <p:cNvPr name="Freeform 33" id="33"/>
            <p:cNvSpPr/>
            <p:nvPr/>
          </p:nvSpPr>
          <p:spPr>
            <a:xfrm>
              <a:off x="66421" y="66294"/>
              <a:ext cx="1371473" cy="457200"/>
            </a:xfrm>
            <a:custGeom>
              <a:avLst/>
              <a:gdLst/>
              <a:ahLst/>
              <a:cxnLst/>
              <a:rect r="r" b="b" t="t" l="l"/>
              <a:pathLst>
                <a:path h="457200" w="1371473">
                  <a:moveTo>
                    <a:pt x="1097153" y="0"/>
                  </a:moveTo>
                  <a:cubicBezTo>
                    <a:pt x="1248664" y="0"/>
                    <a:pt x="1371473" y="102235"/>
                    <a:pt x="1371473" y="228600"/>
                  </a:cubicBezTo>
                  <a:cubicBezTo>
                    <a:pt x="1371473" y="354965"/>
                    <a:pt x="1248664" y="457200"/>
                    <a:pt x="1097153" y="457200"/>
                  </a:cubicBezTo>
                  <a:lnTo>
                    <a:pt x="274320" y="457200"/>
                  </a:lnTo>
                  <a:cubicBezTo>
                    <a:pt x="122809" y="457200"/>
                    <a:pt x="0" y="354838"/>
                    <a:pt x="0" y="228600"/>
                  </a:cubicBezTo>
                  <a:cubicBezTo>
                    <a:pt x="0" y="102362"/>
                    <a:pt x="122809" y="0"/>
                    <a:pt x="274320" y="0"/>
                  </a:cubicBezTo>
                  <a:close/>
                </a:path>
              </a:pathLst>
            </a:custGeom>
            <a:solidFill>
              <a:srgbClr val="D7FAF5"/>
            </a:solidFill>
          </p:spPr>
        </p:sp>
        <p:sp>
          <p:nvSpPr>
            <p:cNvPr name="Freeform 34" id="34"/>
            <p:cNvSpPr/>
            <p:nvPr/>
          </p:nvSpPr>
          <p:spPr>
            <a:xfrm>
              <a:off x="63500" y="63500"/>
              <a:ext cx="1377188" cy="462915"/>
            </a:xfrm>
            <a:custGeom>
              <a:avLst/>
              <a:gdLst/>
              <a:ahLst/>
              <a:cxnLst/>
              <a:rect r="r" b="b" t="t" l="l"/>
              <a:pathLst>
                <a:path h="462915" w="1377188">
                  <a:moveTo>
                    <a:pt x="1100074" y="0"/>
                  </a:moveTo>
                  <a:cubicBezTo>
                    <a:pt x="1252601" y="0"/>
                    <a:pt x="1377188" y="103124"/>
                    <a:pt x="1377188" y="231394"/>
                  </a:cubicBezTo>
                  <a:lnTo>
                    <a:pt x="1374394" y="231394"/>
                  </a:lnTo>
                  <a:lnTo>
                    <a:pt x="1377188" y="231394"/>
                  </a:lnTo>
                  <a:cubicBezTo>
                    <a:pt x="1377188" y="359791"/>
                    <a:pt x="1252474" y="462788"/>
                    <a:pt x="1100074" y="462788"/>
                  </a:cubicBezTo>
                  <a:lnTo>
                    <a:pt x="1100074" y="459994"/>
                  </a:lnTo>
                  <a:lnTo>
                    <a:pt x="1100074" y="462788"/>
                  </a:lnTo>
                  <a:lnTo>
                    <a:pt x="277241" y="462788"/>
                  </a:lnTo>
                  <a:lnTo>
                    <a:pt x="277241" y="459994"/>
                  </a:lnTo>
                  <a:lnTo>
                    <a:pt x="277241" y="462788"/>
                  </a:lnTo>
                  <a:cubicBezTo>
                    <a:pt x="124714" y="462915"/>
                    <a:pt x="0" y="359791"/>
                    <a:pt x="0" y="231394"/>
                  </a:cubicBezTo>
                  <a:lnTo>
                    <a:pt x="2794" y="231394"/>
                  </a:lnTo>
                  <a:lnTo>
                    <a:pt x="0" y="231394"/>
                  </a:lnTo>
                  <a:cubicBezTo>
                    <a:pt x="0" y="103124"/>
                    <a:pt x="124714" y="0"/>
                    <a:pt x="277241" y="0"/>
                  </a:cubicBezTo>
                  <a:lnTo>
                    <a:pt x="277241" y="2794"/>
                  </a:lnTo>
                  <a:lnTo>
                    <a:pt x="277241" y="0"/>
                  </a:lnTo>
                  <a:lnTo>
                    <a:pt x="1100201" y="0"/>
                  </a:lnTo>
                  <a:lnTo>
                    <a:pt x="1100201" y="2794"/>
                  </a:lnTo>
                  <a:lnTo>
                    <a:pt x="1100201" y="0"/>
                  </a:lnTo>
                  <a:moveTo>
                    <a:pt x="1100201" y="5715"/>
                  </a:moveTo>
                  <a:lnTo>
                    <a:pt x="277241" y="5715"/>
                  </a:lnTo>
                  <a:cubicBezTo>
                    <a:pt x="126873" y="5715"/>
                    <a:pt x="5715" y="107188"/>
                    <a:pt x="5715" y="231521"/>
                  </a:cubicBezTo>
                  <a:cubicBezTo>
                    <a:pt x="5715" y="355854"/>
                    <a:pt x="126746" y="457200"/>
                    <a:pt x="277241" y="457200"/>
                  </a:cubicBezTo>
                  <a:lnTo>
                    <a:pt x="1100201" y="457200"/>
                  </a:lnTo>
                  <a:cubicBezTo>
                    <a:pt x="1250569" y="457200"/>
                    <a:pt x="1371600" y="355727"/>
                    <a:pt x="1371600" y="231394"/>
                  </a:cubicBezTo>
                  <a:cubicBezTo>
                    <a:pt x="1371600" y="107061"/>
                    <a:pt x="1250569" y="5715"/>
                    <a:pt x="1100074" y="5715"/>
                  </a:cubicBezTo>
                  <a:close/>
                </a:path>
              </a:pathLst>
            </a:custGeom>
            <a:solidFill>
              <a:srgbClr val="3A414A"/>
            </a:solidFill>
          </p:spPr>
        </p:sp>
        <p:sp>
          <p:nvSpPr>
            <p:cNvPr name="Freeform 35" id="35"/>
            <p:cNvSpPr/>
            <p:nvPr/>
          </p:nvSpPr>
          <p:spPr>
            <a:xfrm>
              <a:off x="234188" y="228727"/>
              <a:ext cx="67437" cy="92837"/>
            </a:xfrm>
            <a:custGeom>
              <a:avLst/>
              <a:gdLst/>
              <a:ahLst/>
              <a:cxnLst/>
              <a:rect r="r" b="b" t="t" l="l"/>
              <a:pathLst>
                <a:path h="92837" w="67437">
                  <a:moveTo>
                    <a:pt x="127" y="5334"/>
                  </a:moveTo>
                  <a:cubicBezTo>
                    <a:pt x="30861" y="5715"/>
                    <a:pt x="67437" y="0"/>
                    <a:pt x="67437" y="31750"/>
                  </a:cubicBezTo>
                  <a:cubicBezTo>
                    <a:pt x="67437" y="59309"/>
                    <a:pt x="40259" y="59944"/>
                    <a:pt x="11684" y="58547"/>
                  </a:cubicBezTo>
                  <a:lnTo>
                    <a:pt x="11684" y="75692"/>
                  </a:lnTo>
                  <a:lnTo>
                    <a:pt x="11684" y="92837"/>
                  </a:lnTo>
                  <a:lnTo>
                    <a:pt x="0" y="92837"/>
                  </a:lnTo>
                  <a:lnTo>
                    <a:pt x="0" y="49022"/>
                  </a:lnTo>
                  <a:lnTo>
                    <a:pt x="0" y="5334"/>
                  </a:lnTo>
                  <a:close/>
                  <a:moveTo>
                    <a:pt x="11811" y="49403"/>
                  </a:moveTo>
                  <a:cubicBezTo>
                    <a:pt x="31877" y="49403"/>
                    <a:pt x="55499" y="53340"/>
                    <a:pt x="55499" y="31750"/>
                  </a:cubicBezTo>
                  <a:cubicBezTo>
                    <a:pt x="55499" y="10922"/>
                    <a:pt x="31496" y="15113"/>
                    <a:pt x="11811" y="14859"/>
                  </a:cubicBezTo>
                  <a:lnTo>
                    <a:pt x="11811" y="32131"/>
                  </a:lnTo>
                  <a:lnTo>
                    <a:pt x="11811" y="49403"/>
                  </a:lnTo>
                  <a:close/>
                </a:path>
              </a:pathLst>
            </a:custGeom>
            <a:solidFill>
              <a:srgbClr val="3A414A"/>
            </a:solidFill>
          </p:spPr>
        </p:sp>
        <p:sp>
          <p:nvSpPr>
            <p:cNvPr name="Freeform 36" id="36"/>
            <p:cNvSpPr/>
            <p:nvPr/>
          </p:nvSpPr>
          <p:spPr>
            <a:xfrm>
              <a:off x="316865" y="250952"/>
              <a:ext cx="31750" cy="70612"/>
            </a:xfrm>
            <a:custGeom>
              <a:avLst/>
              <a:gdLst/>
              <a:ahLst/>
              <a:cxnLst/>
              <a:rect r="r" b="b" t="t" l="l"/>
              <a:pathLst>
                <a:path h="70612" w="31750">
                  <a:moveTo>
                    <a:pt x="31750" y="13081"/>
                  </a:moveTo>
                  <a:cubicBezTo>
                    <a:pt x="4191" y="7493"/>
                    <a:pt x="13081" y="45212"/>
                    <a:pt x="11684" y="70612"/>
                  </a:cubicBezTo>
                  <a:lnTo>
                    <a:pt x="381" y="70612"/>
                  </a:lnTo>
                  <a:lnTo>
                    <a:pt x="0" y="3556"/>
                  </a:lnTo>
                  <a:lnTo>
                    <a:pt x="10541" y="3556"/>
                  </a:lnTo>
                  <a:cubicBezTo>
                    <a:pt x="10922" y="7747"/>
                    <a:pt x="10160" y="13843"/>
                    <a:pt x="11303" y="17272"/>
                  </a:cubicBezTo>
                  <a:cubicBezTo>
                    <a:pt x="13462" y="7747"/>
                    <a:pt x="19431" y="0"/>
                    <a:pt x="31750" y="2794"/>
                  </a:cubicBezTo>
                  <a:lnTo>
                    <a:pt x="31750" y="7874"/>
                  </a:lnTo>
                  <a:lnTo>
                    <a:pt x="31750" y="12954"/>
                  </a:lnTo>
                  <a:close/>
                </a:path>
              </a:pathLst>
            </a:custGeom>
            <a:solidFill>
              <a:srgbClr val="3A414A"/>
            </a:solidFill>
          </p:spPr>
        </p:sp>
        <p:sp>
          <p:nvSpPr>
            <p:cNvPr name="Freeform 37" id="37"/>
            <p:cNvSpPr/>
            <p:nvPr/>
          </p:nvSpPr>
          <p:spPr>
            <a:xfrm>
              <a:off x="355600" y="252730"/>
              <a:ext cx="60325" cy="70231"/>
            </a:xfrm>
            <a:custGeom>
              <a:avLst/>
              <a:gdLst/>
              <a:ahLst/>
              <a:cxnLst/>
              <a:rect r="r" b="b" t="t" l="l"/>
              <a:pathLst>
                <a:path h="70231" w="60325">
                  <a:moveTo>
                    <a:pt x="29972" y="381"/>
                  </a:moveTo>
                  <a:cubicBezTo>
                    <a:pt x="51816" y="0"/>
                    <a:pt x="59944" y="13462"/>
                    <a:pt x="59944" y="35306"/>
                  </a:cubicBezTo>
                  <a:cubicBezTo>
                    <a:pt x="60325" y="57531"/>
                    <a:pt x="50419" y="70231"/>
                    <a:pt x="29591" y="70231"/>
                  </a:cubicBezTo>
                  <a:cubicBezTo>
                    <a:pt x="8763" y="70231"/>
                    <a:pt x="381" y="56515"/>
                    <a:pt x="0" y="35306"/>
                  </a:cubicBezTo>
                  <a:cubicBezTo>
                    <a:pt x="0" y="12065"/>
                    <a:pt x="9906" y="381"/>
                    <a:pt x="29972" y="381"/>
                  </a:cubicBezTo>
                  <a:close/>
                  <a:moveTo>
                    <a:pt x="29591" y="61722"/>
                  </a:moveTo>
                  <a:cubicBezTo>
                    <a:pt x="45085" y="62103"/>
                    <a:pt x="48260" y="50800"/>
                    <a:pt x="48260" y="35306"/>
                  </a:cubicBezTo>
                  <a:cubicBezTo>
                    <a:pt x="48260" y="20193"/>
                    <a:pt x="45466" y="8890"/>
                    <a:pt x="30226" y="8890"/>
                  </a:cubicBezTo>
                  <a:cubicBezTo>
                    <a:pt x="14986" y="8890"/>
                    <a:pt x="11557" y="20193"/>
                    <a:pt x="11557" y="35306"/>
                  </a:cubicBezTo>
                  <a:cubicBezTo>
                    <a:pt x="11557" y="50419"/>
                    <a:pt x="15113" y="61468"/>
                    <a:pt x="29591" y="61722"/>
                  </a:cubicBezTo>
                  <a:close/>
                </a:path>
              </a:pathLst>
            </a:custGeom>
            <a:solidFill>
              <a:srgbClr val="3A414A"/>
            </a:solidFill>
          </p:spPr>
        </p:sp>
        <p:sp>
          <p:nvSpPr>
            <p:cNvPr name="Freeform 38" id="38"/>
            <p:cNvSpPr/>
            <p:nvPr/>
          </p:nvSpPr>
          <p:spPr>
            <a:xfrm>
              <a:off x="426339" y="229489"/>
              <a:ext cx="57023" cy="93472"/>
            </a:xfrm>
            <a:custGeom>
              <a:avLst/>
              <a:gdLst/>
              <a:ahLst/>
              <a:cxnLst/>
              <a:rect r="r" b="b" t="t" l="l"/>
              <a:pathLst>
                <a:path h="93472" w="57023">
                  <a:moveTo>
                    <a:pt x="24511" y="23622"/>
                  </a:moveTo>
                  <a:cubicBezTo>
                    <a:pt x="35433" y="23622"/>
                    <a:pt x="41402" y="28194"/>
                    <a:pt x="45720" y="35306"/>
                  </a:cubicBezTo>
                  <a:lnTo>
                    <a:pt x="45339" y="0"/>
                  </a:lnTo>
                  <a:lnTo>
                    <a:pt x="56642" y="0"/>
                  </a:lnTo>
                  <a:lnTo>
                    <a:pt x="57023" y="92075"/>
                  </a:lnTo>
                  <a:lnTo>
                    <a:pt x="46482" y="92075"/>
                  </a:lnTo>
                  <a:cubicBezTo>
                    <a:pt x="45720" y="88519"/>
                    <a:pt x="46482" y="83947"/>
                    <a:pt x="45466" y="81153"/>
                  </a:cubicBezTo>
                  <a:cubicBezTo>
                    <a:pt x="41910" y="89281"/>
                    <a:pt x="35560" y="93472"/>
                    <a:pt x="24638" y="93472"/>
                  </a:cubicBezTo>
                  <a:cubicBezTo>
                    <a:pt x="5969" y="93472"/>
                    <a:pt x="254" y="79756"/>
                    <a:pt x="0" y="58928"/>
                  </a:cubicBezTo>
                  <a:cubicBezTo>
                    <a:pt x="0" y="35687"/>
                    <a:pt x="8128" y="23622"/>
                    <a:pt x="24638" y="23622"/>
                  </a:cubicBezTo>
                  <a:close/>
                  <a:moveTo>
                    <a:pt x="27686" y="32131"/>
                  </a:moveTo>
                  <a:cubicBezTo>
                    <a:pt x="13589" y="32131"/>
                    <a:pt x="11430" y="44069"/>
                    <a:pt x="11430" y="58547"/>
                  </a:cubicBezTo>
                  <a:cubicBezTo>
                    <a:pt x="11430" y="72644"/>
                    <a:pt x="13589" y="84709"/>
                    <a:pt x="27305" y="84709"/>
                  </a:cubicBezTo>
                  <a:cubicBezTo>
                    <a:pt x="42164" y="84709"/>
                    <a:pt x="45339" y="73406"/>
                    <a:pt x="45339" y="57912"/>
                  </a:cubicBezTo>
                  <a:cubicBezTo>
                    <a:pt x="45339" y="43053"/>
                    <a:pt x="42164" y="31750"/>
                    <a:pt x="27686" y="32131"/>
                  </a:cubicBezTo>
                  <a:close/>
                </a:path>
              </a:pathLst>
            </a:custGeom>
            <a:solidFill>
              <a:srgbClr val="3A414A"/>
            </a:solidFill>
          </p:spPr>
        </p:sp>
        <p:sp>
          <p:nvSpPr>
            <p:cNvPr name="Freeform 39" id="39"/>
            <p:cNvSpPr/>
            <p:nvPr/>
          </p:nvSpPr>
          <p:spPr>
            <a:xfrm>
              <a:off x="489712" y="254508"/>
              <a:ext cx="63881" cy="69850"/>
            </a:xfrm>
            <a:custGeom>
              <a:avLst/>
              <a:gdLst/>
              <a:ahLst/>
              <a:cxnLst/>
              <a:rect r="r" b="b" t="t" l="l"/>
              <a:pathLst>
                <a:path h="69850" w="63881">
                  <a:moveTo>
                    <a:pt x="31369" y="68453"/>
                  </a:moveTo>
                  <a:cubicBezTo>
                    <a:pt x="0" y="69850"/>
                    <a:pt x="12319" y="27559"/>
                    <a:pt x="9906" y="0"/>
                  </a:cubicBezTo>
                  <a:lnTo>
                    <a:pt x="21209" y="0"/>
                  </a:lnTo>
                  <a:lnTo>
                    <a:pt x="21209" y="21209"/>
                  </a:lnTo>
                  <a:lnTo>
                    <a:pt x="21209" y="42418"/>
                  </a:lnTo>
                  <a:cubicBezTo>
                    <a:pt x="21209" y="53340"/>
                    <a:pt x="23622" y="60071"/>
                    <a:pt x="34925" y="59690"/>
                  </a:cubicBezTo>
                  <a:cubicBezTo>
                    <a:pt x="60325" y="58928"/>
                    <a:pt x="50800" y="24003"/>
                    <a:pt x="52578" y="127"/>
                  </a:cubicBezTo>
                  <a:lnTo>
                    <a:pt x="63500" y="127"/>
                  </a:lnTo>
                  <a:lnTo>
                    <a:pt x="63881" y="67183"/>
                  </a:lnTo>
                  <a:lnTo>
                    <a:pt x="53340" y="67183"/>
                  </a:lnTo>
                  <a:cubicBezTo>
                    <a:pt x="52959" y="63627"/>
                    <a:pt x="53721" y="58420"/>
                    <a:pt x="52578" y="55499"/>
                  </a:cubicBezTo>
                  <a:cubicBezTo>
                    <a:pt x="48641" y="63246"/>
                    <a:pt x="42672" y="68199"/>
                    <a:pt x="31369" y="68580"/>
                  </a:cubicBezTo>
                  <a:close/>
                </a:path>
              </a:pathLst>
            </a:custGeom>
            <a:solidFill>
              <a:srgbClr val="3A414A"/>
            </a:solidFill>
          </p:spPr>
        </p:sp>
        <p:sp>
          <p:nvSpPr>
            <p:cNvPr name="Freeform 40" id="40"/>
            <p:cNvSpPr/>
            <p:nvPr/>
          </p:nvSpPr>
          <p:spPr>
            <a:xfrm>
              <a:off x="563626" y="241681"/>
              <a:ext cx="58674" cy="81153"/>
            </a:xfrm>
            <a:custGeom>
              <a:avLst/>
              <a:gdLst/>
              <a:ahLst/>
              <a:cxnLst/>
              <a:rect r="r" b="b" t="t" l="l"/>
              <a:pathLst>
                <a:path h="81153" w="58674">
                  <a:moveTo>
                    <a:pt x="32258" y="20193"/>
                  </a:moveTo>
                  <a:cubicBezTo>
                    <a:pt x="18161" y="20193"/>
                    <a:pt x="15367" y="31877"/>
                    <a:pt x="15367" y="45974"/>
                  </a:cubicBezTo>
                  <a:cubicBezTo>
                    <a:pt x="15367" y="60071"/>
                    <a:pt x="18542" y="72390"/>
                    <a:pt x="32258" y="72390"/>
                  </a:cubicBezTo>
                  <a:cubicBezTo>
                    <a:pt x="40767" y="72390"/>
                    <a:pt x="46736" y="67437"/>
                    <a:pt x="47371" y="58928"/>
                  </a:cubicBezTo>
                  <a:lnTo>
                    <a:pt x="58674" y="59690"/>
                  </a:lnTo>
                  <a:cubicBezTo>
                    <a:pt x="56515" y="72771"/>
                    <a:pt x="47752" y="81153"/>
                    <a:pt x="32512" y="81153"/>
                  </a:cubicBezTo>
                  <a:cubicBezTo>
                    <a:pt x="11684" y="81153"/>
                    <a:pt x="5715" y="66675"/>
                    <a:pt x="3556" y="46228"/>
                  </a:cubicBezTo>
                  <a:cubicBezTo>
                    <a:pt x="0" y="13462"/>
                    <a:pt x="39243" y="0"/>
                    <a:pt x="55372" y="23622"/>
                  </a:cubicBezTo>
                  <a:cubicBezTo>
                    <a:pt x="56769" y="26035"/>
                    <a:pt x="57150" y="28575"/>
                    <a:pt x="57785" y="31369"/>
                  </a:cubicBezTo>
                  <a:lnTo>
                    <a:pt x="46482" y="32385"/>
                  </a:lnTo>
                  <a:cubicBezTo>
                    <a:pt x="45085" y="25019"/>
                    <a:pt x="40894" y="20066"/>
                    <a:pt x="32004" y="20066"/>
                  </a:cubicBezTo>
                  <a:close/>
                </a:path>
              </a:pathLst>
            </a:custGeom>
            <a:solidFill>
              <a:srgbClr val="3A414A"/>
            </a:solidFill>
          </p:spPr>
        </p:sp>
        <p:sp>
          <p:nvSpPr>
            <p:cNvPr name="Freeform 41" id="41"/>
            <p:cNvSpPr/>
            <p:nvPr/>
          </p:nvSpPr>
          <p:spPr>
            <a:xfrm>
              <a:off x="627380" y="239395"/>
              <a:ext cx="32385" cy="85217"/>
            </a:xfrm>
            <a:custGeom>
              <a:avLst/>
              <a:gdLst/>
              <a:ahLst/>
              <a:cxnLst/>
              <a:rect r="r" b="b" t="t" l="l"/>
              <a:pathLst>
                <a:path h="85217" w="32385">
                  <a:moveTo>
                    <a:pt x="18923" y="65532"/>
                  </a:moveTo>
                  <a:cubicBezTo>
                    <a:pt x="18161" y="74041"/>
                    <a:pt x="25273" y="75819"/>
                    <a:pt x="32385" y="73279"/>
                  </a:cubicBezTo>
                  <a:lnTo>
                    <a:pt x="32385" y="77470"/>
                  </a:lnTo>
                  <a:lnTo>
                    <a:pt x="32385" y="81661"/>
                  </a:lnTo>
                  <a:cubicBezTo>
                    <a:pt x="20701" y="85217"/>
                    <a:pt x="7747" y="83439"/>
                    <a:pt x="7747" y="67945"/>
                  </a:cubicBezTo>
                  <a:lnTo>
                    <a:pt x="7747" y="45593"/>
                  </a:lnTo>
                  <a:lnTo>
                    <a:pt x="7747" y="23241"/>
                  </a:lnTo>
                  <a:lnTo>
                    <a:pt x="0" y="23241"/>
                  </a:lnTo>
                  <a:lnTo>
                    <a:pt x="0" y="19177"/>
                  </a:lnTo>
                  <a:lnTo>
                    <a:pt x="0" y="15113"/>
                  </a:lnTo>
                  <a:lnTo>
                    <a:pt x="8509" y="15113"/>
                  </a:lnTo>
                  <a:lnTo>
                    <a:pt x="11684" y="0"/>
                  </a:lnTo>
                  <a:lnTo>
                    <a:pt x="19050" y="0"/>
                  </a:lnTo>
                  <a:lnTo>
                    <a:pt x="19050" y="7620"/>
                  </a:lnTo>
                  <a:lnTo>
                    <a:pt x="19050" y="15240"/>
                  </a:lnTo>
                  <a:lnTo>
                    <a:pt x="31369" y="15240"/>
                  </a:lnTo>
                  <a:lnTo>
                    <a:pt x="31369" y="19304"/>
                  </a:lnTo>
                  <a:lnTo>
                    <a:pt x="31369" y="23368"/>
                  </a:lnTo>
                  <a:lnTo>
                    <a:pt x="19050" y="23368"/>
                  </a:lnTo>
                  <a:lnTo>
                    <a:pt x="19050" y="44577"/>
                  </a:lnTo>
                  <a:lnTo>
                    <a:pt x="19050" y="65786"/>
                  </a:lnTo>
                  <a:close/>
                </a:path>
              </a:pathLst>
            </a:custGeom>
            <a:solidFill>
              <a:srgbClr val="3A414A"/>
            </a:solidFill>
          </p:spPr>
        </p:sp>
        <p:sp>
          <p:nvSpPr>
            <p:cNvPr name="Freeform 42" id="42"/>
            <p:cNvSpPr/>
            <p:nvPr/>
          </p:nvSpPr>
          <p:spPr>
            <a:xfrm>
              <a:off x="669163" y="229362"/>
              <a:ext cx="11303" cy="92202"/>
            </a:xfrm>
            <a:custGeom>
              <a:avLst/>
              <a:gdLst/>
              <a:ahLst/>
              <a:cxnLst/>
              <a:rect r="r" b="b" t="t" l="l"/>
              <a:pathLst>
                <a:path h="92202" w="11303">
                  <a:moveTo>
                    <a:pt x="0" y="10668"/>
                  </a:moveTo>
                  <a:lnTo>
                    <a:pt x="0" y="5334"/>
                  </a:lnTo>
                  <a:lnTo>
                    <a:pt x="0" y="0"/>
                  </a:lnTo>
                  <a:lnTo>
                    <a:pt x="11303" y="0"/>
                  </a:lnTo>
                  <a:lnTo>
                    <a:pt x="11303" y="5334"/>
                  </a:lnTo>
                  <a:lnTo>
                    <a:pt x="11303" y="10668"/>
                  </a:lnTo>
                  <a:lnTo>
                    <a:pt x="0" y="10668"/>
                  </a:lnTo>
                  <a:close/>
                  <a:moveTo>
                    <a:pt x="0" y="92202"/>
                  </a:moveTo>
                  <a:lnTo>
                    <a:pt x="0" y="58674"/>
                  </a:lnTo>
                  <a:lnTo>
                    <a:pt x="0" y="25146"/>
                  </a:lnTo>
                  <a:lnTo>
                    <a:pt x="11303" y="25146"/>
                  </a:lnTo>
                  <a:lnTo>
                    <a:pt x="11303" y="58674"/>
                  </a:lnTo>
                  <a:lnTo>
                    <a:pt x="11303" y="92202"/>
                  </a:lnTo>
                  <a:lnTo>
                    <a:pt x="0" y="92202"/>
                  </a:lnTo>
                  <a:close/>
                </a:path>
              </a:pathLst>
            </a:custGeom>
            <a:solidFill>
              <a:srgbClr val="3A414A"/>
            </a:solidFill>
          </p:spPr>
        </p:sp>
        <p:sp>
          <p:nvSpPr>
            <p:cNvPr name="Freeform 43" id="43"/>
            <p:cNvSpPr/>
            <p:nvPr/>
          </p:nvSpPr>
          <p:spPr>
            <a:xfrm>
              <a:off x="693928" y="252730"/>
              <a:ext cx="60325" cy="70231"/>
            </a:xfrm>
            <a:custGeom>
              <a:avLst/>
              <a:gdLst/>
              <a:ahLst/>
              <a:cxnLst/>
              <a:rect r="r" b="b" t="t" l="l"/>
              <a:pathLst>
                <a:path h="70231" w="60325">
                  <a:moveTo>
                    <a:pt x="29972" y="381"/>
                  </a:moveTo>
                  <a:cubicBezTo>
                    <a:pt x="51816" y="0"/>
                    <a:pt x="59944" y="13462"/>
                    <a:pt x="59944" y="35306"/>
                  </a:cubicBezTo>
                  <a:cubicBezTo>
                    <a:pt x="60325" y="57531"/>
                    <a:pt x="50419" y="70231"/>
                    <a:pt x="29591" y="70231"/>
                  </a:cubicBezTo>
                  <a:cubicBezTo>
                    <a:pt x="8763" y="70231"/>
                    <a:pt x="254" y="56515"/>
                    <a:pt x="0" y="35306"/>
                  </a:cubicBezTo>
                  <a:cubicBezTo>
                    <a:pt x="0" y="12065"/>
                    <a:pt x="9906" y="381"/>
                    <a:pt x="29972" y="381"/>
                  </a:cubicBezTo>
                  <a:close/>
                  <a:moveTo>
                    <a:pt x="29591" y="61722"/>
                  </a:moveTo>
                  <a:cubicBezTo>
                    <a:pt x="45085" y="62103"/>
                    <a:pt x="48260" y="50800"/>
                    <a:pt x="48260" y="35306"/>
                  </a:cubicBezTo>
                  <a:cubicBezTo>
                    <a:pt x="48260" y="20193"/>
                    <a:pt x="45466" y="8890"/>
                    <a:pt x="30226" y="8890"/>
                  </a:cubicBezTo>
                  <a:cubicBezTo>
                    <a:pt x="14986" y="8890"/>
                    <a:pt x="11557" y="20193"/>
                    <a:pt x="11557" y="35306"/>
                  </a:cubicBezTo>
                  <a:cubicBezTo>
                    <a:pt x="11557" y="50419"/>
                    <a:pt x="15113" y="61468"/>
                    <a:pt x="29591" y="61722"/>
                  </a:cubicBezTo>
                  <a:close/>
                </a:path>
              </a:pathLst>
            </a:custGeom>
            <a:solidFill>
              <a:srgbClr val="3A414A"/>
            </a:solidFill>
          </p:spPr>
        </p:sp>
        <p:sp>
          <p:nvSpPr>
            <p:cNvPr name="Freeform 44" id="44"/>
            <p:cNvSpPr/>
            <p:nvPr/>
          </p:nvSpPr>
          <p:spPr>
            <a:xfrm>
              <a:off x="767588" y="251714"/>
              <a:ext cx="64135" cy="69850"/>
            </a:xfrm>
            <a:custGeom>
              <a:avLst/>
              <a:gdLst/>
              <a:ahLst/>
              <a:cxnLst/>
              <a:rect r="r" b="b" t="t" l="l"/>
              <a:pathLst>
                <a:path h="69850" w="64135">
                  <a:moveTo>
                    <a:pt x="32766" y="1397"/>
                  </a:moveTo>
                  <a:cubicBezTo>
                    <a:pt x="64135" y="0"/>
                    <a:pt x="51435" y="42291"/>
                    <a:pt x="53975" y="69850"/>
                  </a:cubicBezTo>
                  <a:lnTo>
                    <a:pt x="42672" y="69850"/>
                  </a:lnTo>
                  <a:lnTo>
                    <a:pt x="42672" y="48514"/>
                  </a:lnTo>
                  <a:lnTo>
                    <a:pt x="42672" y="27178"/>
                  </a:lnTo>
                  <a:cubicBezTo>
                    <a:pt x="42672" y="16256"/>
                    <a:pt x="39878" y="9906"/>
                    <a:pt x="28956" y="10287"/>
                  </a:cubicBezTo>
                  <a:cubicBezTo>
                    <a:pt x="3556" y="11049"/>
                    <a:pt x="13462" y="46228"/>
                    <a:pt x="11684" y="69850"/>
                  </a:cubicBezTo>
                  <a:lnTo>
                    <a:pt x="381" y="69850"/>
                  </a:lnTo>
                  <a:lnTo>
                    <a:pt x="0" y="2794"/>
                  </a:lnTo>
                  <a:lnTo>
                    <a:pt x="10541" y="2794"/>
                  </a:lnTo>
                  <a:cubicBezTo>
                    <a:pt x="10922" y="6350"/>
                    <a:pt x="10160" y="11303"/>
                    <a:pt x="11303" y="14097"/>
                  </a:cubicBezTo>
                  <a:cubicBezTo>
                    <a:pt x="15240" y="6350"/>
                    <a:pt x="21590" y="1778"/>
                    <a:pt x="32766" y="1397"/>
                  </a:cubicBezTo>
                  <a:close/>
                </a:path>
              </a:pathLst>
            </a:custGeom>
            <a:solidFill>
              <a:srgbClr val="3A414A"/>
            </a:solidFill>
          </p:spPr>
        </p:sp>
        <p:sp>
          <p:nvSpPr>
            <p:cNvPr name="Freeform 45" id="45"/>
            <p:cNvSpPr/>
            <p:nvPr/>
          </p:nvSpPr>
          <p:spPr>
            <a:xfrm>
              <a:off x="875157" y="228727"/>
              <a:ext cx="67437" cy="92837"/>
            </a:xfrm>
            <a:custGeom>
              <a:avLst/>
              <a:gdLst/>
              <a:ahLst/>
              <a:cxnLst/>
              <a:rect r="r" b="b" t="t" l="l"/>
              <a:pathLst>
                <a:path h="92837" w="67437">
                  <a:moveTo>
                    <a:pt x="127" y="5334"/>
                  </a:moveTo>
                  <a:cubicBezTo>
                    <a:pt x="30861" y="5715"/>
                    <a:pt x="67437" y="0"/>
                    <a:pt x="67437" y="31750"/>
                  </a:cubicBezTo>
                  <a:cubicBezTo>
                    <a:pt x="67437" y="59309"/>
                    <a:pt x="40259" y="59944"/>
                    <a:pt x="11684" y="58547"/>
                  </a:cubicBezTo>
                  <a:lnTo>
                    <a:pt x="11684" y="75692"/>
                  </a:lnTo>
                  <a:lnTo>
                    <a:pt x="11684" y="92837"/>
                  </a:lnTo>
                  <a:lnTo>
                    <a:pt x="0" y="92837"/>
                  </a:lnTo>
                  <a:lnTo>
                    <a:pt x="0" y="49022"/>
                  </a:lnTo>
                  <a:lnTo>
                    <a:pt x="0" y="5334"/>
                  </a:lnTo>
                  <a:close/>
                  <a:moveTo>
                    <a:pt x="11811" y="49403"/>
                  </a:moveTo>
                  <a:cubicBezTo>
                    <a:pt x="31877" y="49403"/>
                    <a:pt x="55499" y="53340"/>
                    <a:pt x="55499" y="31750"/>
                  </a:cubicBezTo>
                  <a:cubicBezTo>
                    <a:pt x="55499" y="10922"/>
                    <a:pt x="31496" y="15113"/>
                    <a:pt x="11811" y="14859"/>
                  </a:cubicBezTo>
                  <a:lnTo>
                    <a:pt x="11811" y="32131"/>
                  </a:lnTo>
                  <a:lnTo>
                    <a:pt x="11811" y="49403"/>
                  </a:lnTo>
                  <a:close/>
                </a:path>
              </a:pathLst>
            </a:custGeom>
            <a:solidFill>
              <a:srgbClr val="3A414A"/>
            </a:solidFill>
          </p:spPr>
        </p:sp>
        <p:sp>
          <p:nvSpPr>
            <p:cNvPr name="Freeform 46" id="46"/>
            <p:cNvSpPr/>
            <p:nvPr/>
          </p:nvSpPr>
          <p:spPr>
            <a:xfrm>
              <a:off x="954278" y="253238"/>
              <a:ext cx="65532" cy="71374"/>
            </a:xfrm>
            <a:custGeom>
              <a:avLst/>
              <a:gdLst/>
              <a:ahLst/>
              <a:cxnLst/>
              <a:rect r="r" b="b" t="t" l="l"/>
              <a:pathLst>
                <a:path h="71374" w="65532">
                  <a:moveTo>
                    <a:pt x="44831" y="55626"/>
                  </a:moveTo>
                  <a:cubicBezTo>
                    <a:pt x="39497" y="62992"/>
                    <a:pt x="33909" y="70104"/>
                    <a:pt x="20828" y="69723"/>
                  </a:cubicBezTo>
                  <a:cubicBezTo>
                    <a:pt x="8128" y="69342"/>
                    <a:pt x="381" y="62357"/>
                    <a:pt x="381" y="49657"/>
                  </a:cubicBezTo>
                  <a:cubicBezTo>
                    <a:pt x="0" y="27051"/>
                    <a:pt x="22606" y="27432"/>
                    <a:pt x="44450" y="27432"/>
                  </a:cubicBezTo>
                  <a:cubicBezTo>
                    <a:pt x="45466" y="15113"/>
                    <a:pt x="41275" y="8382"/>
                    <a:pt x="29972" y="8382"/>
                  </a:cubicBezTo>
                  <a:cubicBezTo>
                    <a:pt x="21463" y="8763"/>
                    <a:pt x="15494" y="10795"/>
                    <a:pt x="15113" y="19304"/>
                  </a:cubicBezTo>
                  <a:lnTo>
                    <a:pt x="3429" y="18288"/>
                  </a:lnTo>
                  <a:cubicBezTo>
                    <a:pt x="5207" y="5207"/>
                    <a:pt x="15113" y="0"/>
                    <a:pt x="30226" y="0"/>
                  </a:cubicBezTo>
                  <a:cubicBezTo>
                    <a:pt x="46101" y="0"/>
                    <a:pt x="55626" y="7112"/>
                    <a:pt x="55626" y="22606"/>
                  </a:cubicBezTo>
                  <a:lnTo>
                    <a:pt x="55626" y="37084"/>
                  </a:lnTo>
                  <a:lnTo>
                    <a:pt x="55626" y="51562"/>
                  </a:lnTo>
                  <a:cubicBezTo>
                    <a:pt x="55245" y="58674"/>
                    <a:pt x="58039" y="62865"/>
                    <a:pt x="65532" y="61087"/>
                  </a:cubicBezTo>
                  <a:lnTo>
                    <a:pt x="65532" y="64643"/>
                  </a:lnTo>
                  <a:lnTo>
                    <a:pt x="65532" y="68199"/>
                  </a:lnTo>
                  <a:cubicBezTo>
                    <a:pt x="54610" y="71374"/>
                    <a:pt x="44069" y="67437"/>
                    <a:pt x="44704" y="55880"/>
                  </a:cubicBezTo>
                  <a:close/>
                  <a:moveTo>
                    <a:pt x="12065" y="49657"/>
                  </a:moveTo>
                  <a:cubicBezTo>
                    <a:pt x="12065" y="56769"/>
                    <a:pt x="16256" y="61341"/>
                    <a:pt x="23368" y="61341"/>
                  </a:cubicBezTo>
                  <a:cubicBezTo>
                    <a:pt x="37846" y="60325"/>
                    <a:pt x="45593" y="51054"/>
                    <a:pt x="44577" y="35179"/>
                  </a:cubicBezTo>
                  <a:cubicBezTo>
                    <a:pt x="29464" y="35941"/>
                    <a:pt x="12065" y="33401"/>
                    <a:pt x="12065" y="49657"/>
                  </a:cubicBezTo>
                  <a:close/>
                </a:path>
              </a:pathLst>
            </a:custGeom>
            <a:solidFill>
              <a:srgbClr val="3A414A"/>
            </a:solidFill>
          </p:spPr>
        </p:sp>
        <p:sp>
          <p:nvSpPr>
            <p:cNvPr name="Freeform 47" id="47"/>
            <p:cNvSpPr/>
            <p:nvPr/>
          </p:nvSpPr>
          <p:spPr>
            <a:xfrm>
              <a:off x="1028319" y="250952"/>
              <a:ext cx="31877" cy="70612"/>
            </a:xfrm>
            <a:custGeom>
              <a:avLst/>
              <a:gdLst/>
              <a:ahLst/>
              <a:cxnLst/>
              <a:rect r="r" b="b" t="t" l="l"/>
              <a:pathLst>
                <a:path h="70612" w="31877">
                  <a:moveTo>
                    <a:pt x="31877" y="13081"/>
                  </a:moveTo>
                  <a:cubicBezTo>
                    <a:pt x="4318" y="7493"/>
                    <a:pt x="13208" y="45212"/>
                    <a:pt x="11811" y="70612"/>
                  </a:cubicBezTo>
                  <a:lnTo>
                    <a:pt x="381" y="70612"/>
                  </a:lnTo>
                  <a:lnTo>
                    <a:pt x="0" y="3556"/>
                  </a:lnTo>
                  <a:lnTo>
                    <a:pt x="10541" y="3556"/>
                  </a:lnTo>
                  <a:cubicBezTo>
                    <a:pt x="10922" y="7747"/>
                    <a:pt x="10160" y="13843"/>
                    <a:pt x="11303" y="17272"/>
                  </a:cubicBezTo>
                  <a:cubicBezTo>
                    <a:pt x="13462" y="7747"/>
                    <a:pt x="19431" y="0"/>
                    <a:pt x="31750" y="2794"/>
                  </a:cubicBezTo>
                  <a:lnTo>
                    <a:pt x="31750" y="7874"/>
                  </a:lnTo>
                  <a:lnTo>
                    <a:pt x="31750" y="12954"/>
                  </a:lnTo>
                  <a:close/>
                </a:path>
              </a:pathLst>
            </a:custGeom>
            <a:solidFill>
              <a:srgbClr val="3A414A"/>
            </a:solidFill>
          </p:spPr>
        </p:sp>
        <p:sp>
          <p:nvSpPr>
            <p:cNvPr name="Freeform 48" id="48"/>
            <p:cNvSpPr/>
            <p:nvPr/>
          </p:nvSpPr>
          <p:spPr>
            <a:xfrm>
              <a:off x="1063752" y="239395"/>
              <a:ext cx="32385" cy="85217"/>
            </a:xfrm>
            <a:custGeom>
              <a:avLst/>
              <a:gdLst/>
              <a:ahLst/>
              <a:cxnLst/>
              <a:rect r="r" b="b" t="t" l="l"/>
              <a:pathLst>
                <a:path h="85217" w="32385">
                  <a:moveTo>
                    <a:pt x="18923" y="65532"/>
                  </a:moveTo>
                  <a:cubicBezTo>
                    <a:pt x="18161" y="74041"/>
                    <a:pt x="25273" y="75819"/>
                    <a:pt x="32385" y="73279"/>
                  </a:cubicBezTo>
                  <a:lnTo>
                    <a:pt x="32385" y="77470"/>
                  </a:lnTo>
                  <a:lnTo>
                    <a:pt x="32385" y="81661"/>
                  </a:lnTo>
                  <a:cubicBezTo>
                    <a:pt x="20701" y="85217"/>
                    <a:pt x="7747" y="83439"/>
                    <a:pt x="7747" y="67945"/>
                  </a:cubicBezTo>
                  <a:lnTo>
                    <a:pt x="7747" y="45593"/>
                  </a:lnTo>
                  <a:lnTo>
                    <a:pt x="7747" y="23241"/>
                  </a:lnTo>
                  <a:lnTo>
                    <a:pt x="0" y="23241"/>
                  </a:lnTo>
                  <a:lnTo>
                    <a:pt x="0" y="19177"/>
                  </a:lnTo>
                  <a:lnTo>
                    <a:pt x="0" y="15113"/>
                  </a:lnTo>
                  <a:lnTo>
                    <a:pt x="8509" y="15113"/>
                  </a:lnTo>
                  <a:lnTo>
                    <a:pt x="11684" y="0"/>
                  </a:lnTo>
                  <a:lnTo>
                    <a:pt x="19050" y="0"/>
                  </a:lnTo>
                  <a:lnTo>
                    <a:pt x="19050" y="7620"/>
                  </a:lnTo>
                  <a:lnTo>
                    <a:pt x="19050" y="15240"/>
                  </a:lnTo>
                  <a:lnTo>
                    <a:pt x="31369" y="15240"/>
                  </a:lnTo>
                  <a:lnTo>
                    <a:pt x="31369" y="19304"/>
                  </a:lnTo>
                  <a:lnTo>
                    <a:pt x="31369" y="23368"/>
                  </a:lnTo>
                  <a:lnTo>
                    <a:pt x="19050" y="23368"/>
                  </a:lnTo>
                  <a:lnTo>
                    <a:pt x="19050" y="44577"/>
                  </a:lnTo>
                  <a:lnTo>
                    <a:pt x="19050" y="65786"/>
                  </a:lnTo>
                  <a:close/>
                </a:path>
              </a:pathLst>
            </a:custGeom>
            <a:solidFill>
              <a:srgbClr val="3A414A"/>
            </a:solidFill>
          </p:spPr>
        </p:sp>
        <p:sp>
          <p:nvSpPr>
            <p:cNvPr name="Freeform 49" id="49"/>
            <p:cNvSpPr/>
            <p:nvPr/>
          </p:nvSpPr>
          <p:spPr>
            <a:xfrm>
              <a:off x="1105662" y="251714"/>
              <a:ext cx="64135" cy="69850"/>
            </a:xfrm>
            <a:custGeom>
              <a:avLst/>
              <a:gdLst/>
              <a:ahLst/>
              <a:cxnLst/>
              <a:rect r="r" b="b" t="t" l="l"/>
              <a:pathLst>
                <a:path h="69850" w="64135">
                  <a:moveTo>
                    <a:pt x="32766" y="1397"/>
                  </a:moveTo>
                  <a:cubicBezTo>
                    <a:pt x="64135" y="0"/>
                    <a:pt x="51435" y="42291"/>
                    <a:pt x="53975" y="69850"/>
                  </a:cubicBezTo>
                  <a:lnTo>
                    <a:pt x="42672" y="69850"/>
                  </a:lnTo>
                  <a:lnTo>
                    <a:pt x="42672" y="48514"/>
                  </a:lnTo>
                  <a:lnTo>
                    <a:pt x="42672" y="27178"/>
                  </a:lnTo>
                  <a:cubicBezTo>
                    <a:pt x="42672" y="16256"/>
                    <a:pt x="39878" y="9906"/>
                    <a:pt x="28956" y="10287"/>
                  </a:cubicBezTo>
                  <a:cubicBezTo>
                    <a:pt x="3556" y="11049"/>
                    <a:pt x="13462" y="46228"/>
                    <a:pt x="11684" y="69850"/>
                  </a:cubicBezTo>
                  <a:lnTo>
                    <a:pt x="381" y="69850"/>
                  </a:lnTo>
                  <a:lnTo>
                    <a:pt x="0" y="2794"/>
                  </a:lnTo>
                  <a:lnTo>
                    <a:pt x="10541" y="2794"/>
                  </a:lnTo>
                  <a:cubicBezTo>
                    <a:pt x="10922" y="6350"/>
                    <a:pt x="10160" y="11303"/>
                    <a:pt x="11303" y="14097"/>
                  </a:cubicBezTo>
                  <a:cubicBezTo>
                    <a:pt x="15240" y="6350"/>
                    <a:pt x="21590" y="1778"/>
                    <a:pt x="32766" y="1397"/>
                  </a:cubicBezTo>
                  <a:close/>
                </a:path>
              </a:pathLst>
            </a:custGeom>
            <a:solidFill>
              <a:srgbClr val="3A414A"/>
            </a:solidFill>
          </p:spPr>
        </p:sp>
        <p:sp>
          <p:nvSpPr>
            <p:cNvPr name="Freeform 50" id="50"/>
            <p:cNvSpPr/>
            <p:nvPr/>
          </p:nvSpPr>
          <p:spPr>
            <a:xfrm>
              <a:off x="1172718" y="252984"/>
              <a:ext cx="60706" cy="69850"/>
            </a:xfrm>
            <a:custGeom>
              <a:avLst/>
              <a:gdLst/>
              <a:ahLst/>
              <a:cxnLst/>
              <a:rect r="r" b="b" t="t" l="l"/>
              <a:pathLst>
                <a:path h="69850" w="60706">
                  <a:moveTo>
                    <a:pt x="30353" y="127"/>
                  </a:moveTo>
                  <a:cubicBezTo>
                    <a:pt x="52578" y="127"/>
                    <a:pt x="60706" y="14986"/>
                    <a:pt x="59944" y="37465"/>
                  </a:cubicBezTo>
                  <a:lnTo>
                    <a:pt x="12319" y="37465"/>
                  </a:lnTo>
                  <a:cubicBezTo>
                    <a:pt x="12319" y="51562"/>
                    <a:pt x="17272" y="61087"/>
                    <a:pt x="30988" y="61468"/>
                  </a:cubicBezTo>
                  <a:cubicBezTo>
                    <a:pt x="40132" y="61849"/>
                    <a:pt x="46101" y="57277"/>
                    <a:pt x="48260" y="51181"/>
                  </a:cubicBezTo>
                  <a:lnTo>
                    <a:pt x="58166" y="53975"/>
                  </a:lnTo>
                  <a:cubicBezTo>
                    <a:pt x="54229" y="63881"/>
                    <a:pt x="45085" y="69850"/>
                    <a:pt x="30988" y="69850"/>
                  </a:cubicBezTo>
                  <a:cubicBezTo>
                    <a:pt x="10541" y="69850"/>
                    <a:pt x="0" y="56769"/>
                    <a:pt x="254" y="34544"/>
                  </a:cubicBezTo>
                  <a:cubicBezTo>
                    <a:pt x="635" y="13081"/>
                    <a:pt x="9398" y="0"/>
                    <a:pt x="30226" y="0"/>
                  </a:cubicBezTo>
                  <a:close/>
                  <a:moveTo>
                    <a:pt x="48641" y="28702"/>
                  </a:moveTo>
                  <a:cubicBezTo>
                    <a:pt x="50800" y="7493"/>
                    <a:pt x="21844" y="1524"/>
                    <a:pt x="14478" y="18796"/>
                  </a:cubicBezTo>
                  <a:cubicBezTo>
                    <a:pt x="13462" y="21209"/>
                    <a:pt x="12319" y="24765"/>
                    <a:pt x="12319" y="28702"/>
                  </a:cubicBezTo>
                  <a:lnTo>
                    <a:pt x="48641" y="28702"/>
                  </a:lnTo>
                  <a:close/>
                </a:path>
              </a:pathLst>
            </a:custGeom>
            <a:solidFill>
              <a:srgbClr val="3A414A"/>
            </a:solidFill>
          </p:spPr>
        </p:sp>
        <p:sp>
          <p:nvSpPr>
            <p:cNvPr name="Freeform 51" id="51"/>
            <p:cNvSpPr/>
            <p:nvPr/>
          </p:nvSpPr>
          <p:spPr>
            <a:xfrm>
              <a:off x="1246759" y="250952"/>
              <a:ext cx="31750" cy="70612"/>
            </a:xfrm>
            <a:custGeom>
              <a:avLst/>
              <a:gdLst/>
              <a:ahLst/>
              <a:cxnLst/>
              <a:rect r="r" b="b" t="t" l="l"/>
              <a:pathLst>
                <a:path h="70612" w="31750">
                  <a:moveTo>
                    <a:pt x="31750" y="13081"/>
                  </a:moveTo>
                  <a:cubicBezTo>
                    <a:pt x="4191" y="7493"/>
                    <a:pt x="13081" y="45212"/>
                    <a:pt x="11684" y="70612"/>
                  </a:cubicBezTo>
                  <a:lnTo>
                    <a:pt x="381" y="70612"/>
                  </a:lnTo>
                  <a:lnTo>
                    <a:pt x="0" y="3556"/>
                  </a:lnTo>
                  <a:lnTo>
                    <a:pt x="10541" y="3556"/>
                  </a:lnTo>
                  <a:cubicBezTo>
                    <a:pt x="10922" y="7747"/>
                    <a:pt x="10160" y="13843"/>
                    <a:pt x="11303" y="17272"/>
                  </a:cubicBezTo>
                  <a:cubicBezTo>
                    <a:pt x="13462" y="7747"/>
                    <a:pt x="19431" y="0"/>
                    <a:pt x="31750" y="2794"/>
                  </a:cubicBezTo>
                  <a:lnTo>
                    <a:pt x="31750" y="7874"/>
                  </a:lnTo>
                  <a:lnTo>
                    <a:pt x="31750" y="12954"/>
                  </a:lnTo>
                  <a:close/>
                </a:path>
              </a:pathLst>
            </a:custGeom>
            <a:solidFill>
              <a:srgbClr val="3A414A"/>
            </a:solidFill>
          </p:spPr>
        </p:sp>
      </p:grpSp>
      <p:grpSp>
        <p:nvGrpSpPr>
          <p:cNvPr name="Group 52" id="52"/>
          <p:cNvGrpSpPr>
            <a:grpSpLocks noChangeAspect="true"/>
          </p:cNvGrpSpPr>
          <p:nvPr/>
        </p:nvGrpSpPr>
        <p:grpSpPr>
          <a:xfrm rot="0">
            <a:off x="3715596" y="8698996"/>
            <a:ext cx="2160527" cy="847245"/>
            <a:chOff x="0" y="0"/>
            <a:chExt cx="1504315" cy="589915"/>
          </a:xfrm>
        </p:grpSpPr>
        <p:sp>
          <p:nvSpPr>
            <p:cNvPr name="Freeform 53" id="53"/>
            <p:cNvSpPr/>
            <p:nvPr/>
          </p:nvSpPr>
          <p:spPr>
            <a:xfrm>
              <a:off x="66421" y="66294"/>
              <a:ext cx="1371473" cy="457200"/>
            </a:xfrm>
            <a:custGeom>
              <a:avLst/>
              <a:gdLst/>
              <a:ahLst/>
              <a:cxnLst/>
              <a:rect r="r" b="b" t="t" l="l"/>
              <a:pathLst>
                <a:path h="457200" w="1371473">
                  <a:moveTo>
                    <a:pt x="1097153" y="0"/>
                  </a:moveTo>
                  <a:cubicBezTo>
                    <a:pt x="1248664" y="0"/>
                    <a:pt x="1371473" y="102362"/>
                    <a:pt x="1371473" y="228600"/>
                  </a:cubicBezTo>
                  <a:cubicBezTo>
                    <a:pt x="1371473" y="354838"/>
                    <a:pt x="1248664" y="457200"/>
                    <a:pt x="1097153" y="457200"/>
                  </a:cubicBezTo>
                  <a:lnTo>
                    <a:pt x="274320" y="457200"/>
                  </a:lnTo>
                  <a:cubicBezTo>
                    <a:pt x="122809" y="457200"/>
                    <a:pt x="0" y="354838"/>
                    <a:pt x="0" y="228600"/>
                  </a:cubicBezTo>
                  <a:cubicBezTo>
                    <a:pt x="0" y="102362"/>
                    <a:pt x="122809" y="0"/>
                    <a:pt x="274320" y="0"/>
                  </a:cubicBezTo>
                  <a:close/>
                </a:path>
              </a:pathLst>
            </a:custGeom>
            <a:solidFill>
              <a:srgbClr val="FBF0FF"/>
            </a:solidFill>
          </p:spPr>
        </p:sp>
        <p:sp>
          <p:nvSpPr>
            <p:cNvPr name="Freeform 54" id="54"/>
            <p:cNvSpPr/>
            <p:nvPr/>
          </p:nvSpPr>
          <p:spPr>
            <a:xfrm>
              <a:off x="63500" y="63500"/>
              <a:ext cx="1377188" cy="462915"/>
            </a:xfrm>
            <a:custGeom>
              <a:avLst/>
              <a:gdLst/>
              <a:ahLst/>
              <a:cxnLst/>
              <a:rect r="r" b="b" t="t" l="l"/>
              <a:pathLst>
                <a:path h="462915" w="1377188">
                  <a:moveTo>
                    <a:pt x="1100074" y="0"/>
                  </a:moveTo>
                  <a:cubicBezTo>
                    <a:pt x="1252601" y="0"/>
                    <a:pt x="1377188" y="103124"/>
                    <a:pt x="1377188" y="231394"/>
                  </a:cubicBezTo>
                  <a:lnTo>
                    <a:pt x="1374394" y="231394"/>
                  </a:lnTo>
                  <a:lnTo>
                    <a:pt x="1377188" y="231394"/>
                  </a:lnTo>
                  <a:cubicBezTo>
                    <a:pt x="1377188" y="359791"/>
                    <a:pt x="1252474" y="462788"/>
                    <a:pt x="1100074" y="462788"/>
                  </a:cubicBezTo>
                  <a:lnTo>
                    <a:pt x="1100074" y="459994"/>
                  </a:lnTo>
                  <a:lnTo>
                    <a:pt x="1100074" y="462788"/>
                  </a:lnTo>
                  <a:lnTo>
                    <a:pt x="277241" y="462788"/>
                  </a:lnTo>
                  <a:lnTo>
                    <a:pt x="277241" y="459994"/>
                  </a:lnTo>
                  <a:lnTo>
                    <a:pt x="277241" y="462788"/>
                  </a:lnTo>
                  <a:cubicBezTo>
                    <a:pt x="124714" y="462915"/>
                    <a:pt x="0" y="359791"/>
                    <a:pt x="0" y="231394"/>
                  </a:cubicBezTo>
                  <a:lnTo>
                    <a:pt x="2794" y="231394"/>
                  </a:lnTo>
                  <a:lnTo>
                    <a:pt x="0" y="231394"/>
                  </a:lnTo>
                  <a:cubicBezTo>
                    <a:pt x="0" y="103124"/>
                    <a:pt x="124714" y="0"/>
                    <a:pt x="277241" y="0"/>
                  </a:cubicBezTo>
                  <a:lnTo>
                    <a:pt x="277241" y="2794"/>
                  </a:lnTo>
                  <a:lnTo>
                    <a:pt x="277241" y="0"/>
                  </a:lnTo>
                  <a:lnTo>
                    <a:pt x="1100201" y="0"/>
                  </a:lnTo>
                  <a:lnTo>
                    <a:pt x="1100201" y="2794"/>
                  </a:lnTo>
                  <a:lnTo>
                    <a:pt x="1100201" y="0"/>
                  </a:lnTo>
                  <a:moveTo>
                    <a:pt x="1100201" y="5715"/>
                  </a:moveTo>
                  <a:lnTo>
                    <a:pt x="277241" y="5715"/>
                  </a:lnTo>
                  <a:cubicBezTo>
                    <a:pt x="126873" y="5715"/>
                    <a:pt x="5715" y="107188"/>
                    <a:pt x="5715" y="231521"/>
                  </a:cubicBezTo>
                  <a:cubicBezTo>
                    <a:pt x="5715" y="355854"/>
                    <a:pt x="126746" y="457200"/>
                    <a:pt x="277241" y="457200"/>
                  </a:cubicBezTo>
                  <a:lnTo>
                    <a:pt x="1100201" y="457200"/>
                  </a:lnTo>
                  <a:cubicBezTo>
                    <a:pt x="1250569" y="457200"/>
                    <a:pt x="1371600" y="355727"/>
                    <a:pt x="1371600" y="231394"/>
                  </a:cubicBezTo>
                  <a:cubicBezTo>
                    <a:pt x="1371600" y="107061"/>
                    <a:pt x="1250569" y="5715"/>
                    <a:pt x="1100074" y="5715"/>
                  </a:cubicBezTo>
                  <a:close/>
                </a:path>
              </a:pathLst>
            </a:custGeom>
            <a:solidFill>
              <a:srgbClr val="3A414A"/>
            </a:solidFill>
          </p:spPr>
        </p:sp>
        <p:sp>
          <p:nvSpPr>
            <p:cNvPr name="Freeform 55" id="55"/>
            <p:cNvSpPr/>
            <p:nvPr/>
          </p:nvSpPr>
          <p:spPr>
            <a:xfrm>
              <a:off x="117348" y="230632"/>
              <a:ext cx="61976" cy="90932"/>
            </a:xfrm>
            <a:custGeom>
              <a:avLst/>
              <a:gdLst/>
              <a:ahLst/>
              <a:cxnLst/>
              <a:rect r="r" b="b" t="t" l="l"/>
              <a:pathLst>
                <a:path h="90932" w="61976">
                  <a:moveTo>
                    <a:pt x="29210" y="2413"/>
                  </a:moveTo>
                  <a:cubicBezTo>
                    <a:pt x="58166" y="0"/>
                    <a:pt x="61976" y="33147"/>
                    <a:pt x="44323" y="49022"/>
                  </a:cubicBezTo>
                  <a:lnTo>
                    <a:pt x="22479" y="68453"/>
                  </a:lnTo>
                  <a:cubicBezTo>
                    <a:pt x="18542" y="72390"/>
                    <a:pt x="14351" y="76200"/>
                    <a:pt x="12192" y="81534"/>
                  </a:cubicBezTo>
                  <a:lnTo>
                    <a:pt x="57658" y="81534"/>
                  </a:lnTo>
                  <a:lnTo>
                    <a:pt x="57658" y="86233"/>
                  </a:lnTo>
                  <a:lnTo>
                    <a:pt x="57658" y="90932"/>
                  </a:lnTo>
                  <a:lnTo>
                    <a:pt x="0" y="90932"/>
                  </a:lnTo>
                  <a:cubicBezTo>
                    <a:pt x="762" y="56007"/>
                    <a:pt x="45212" y="57785"/>
                    <a:pt x="45212" y="26797"/>
                  </a:cubicBezTo>
                  <a:cubicBezTo>
                    <a:pt x="45212" y="16891"/>
                    <a:pt x="39624" y="11684"/>
                    <a:pt x="29337" y="11684"/>
                  </a:cubicBezTo>
                  <a:cubicBezTo>
                    <a:pt x="19050" y="11684"/>
                    <a:pt x="13081" y="17018"/>
                    <a:pt x="12065" y="26162"/>
                  </a:cubicBezTo>
                  <a:lnTo>
                    <a:pt x="762" y="25146"/>
                  </a:lnTo>
                  <a:cubicBezTo>
                    <a:pt x="2921" y="10668"/>
                    <a:pt x="12700" y="3937"/>
                    <a:pt x="29337" y="2540"/>
                  </a:cubicBezTo>
                  <a:close/>
                </a:path>
              </a:pathLst>
            </a:custGeom>
            <a:solidFill>
              <a:srgbClr val="3A414A"/>
            </a:solidFill>
          </p:spPr>
        </p:sp>
        <p:sp>
          <p:nvSpPr>
            <p:cNvPr name="Freeform 56" id="56"/>
            <p:cNvSpPr/>
            <p:nvPr/>
          </p:nvSpPr>
          <p:spPr>
            <a:xfrm>
              <a:off x="189992" y="251714"/>
              <a:ext cx="64135" cy="69850"/>
            </a:xfrm>
            <a:custGeom>
              <a:avLst/>
              <a:gdLst/>
              <a:ahLst/>
              <a:cxnLst/>
              <a:rect r="r" b="b" t="t" l="l"/>
              <a:pathLst>
                <a:path h="69850" w="64135">
                  <a:moveTo>
                    <a:pt x="32766" y="1397"/>
                  </a:moveTo>
                  <a:cubicBezTo>
                    <a:pt x="64135" y="0"/>
                    <a:pt x="51435" y="42291"/>
                    <a:pt x="53975" y="69850"/>
                  </a:cubicBezTo>
                  <a:lnTo>
                    <a:pt x="42672" y="69850"/>
                  </a:lnTo>
                  <a:lnTo>
                    <a:pt x="42672" y="48514"/>
                  </a:lnTo>
                  <a:lnTo>
                    <a:pt x="42672" y="27178"/>
                  </a:lnTo>
                  <a:cubicBezTo>
                    <a:pt x="42672" y="16256"/>
                    <a:pt x="39878" y="9906"/>
                    <a:pt x="28956" y="10287"/>
                  </a:cubicBezTo>
                  <a:cubicBezTo>
                    <a:pt x="3556" y="11049"/>
                    <a:pt x="13462" y="46228"/>
                    <a:pt x="11684" y="69850"/>
                  </a:cubicBezTo>
                  <a:lnTo>
                    <a:pt x="381" y="69850"/>
                  </a:lnTo>
                  <a:lnTo>
                    <a:pt x="0" y="2794"/>
                  </a:lnTo>
                  <a:lnTo>
                    <a:pt x="10541" y="2794"/>
                  </a:lnTo>
                  <a:cubicBezTo>
                    <a:pt x="10922" y="6350"/>
                    <a:pt x="10160" y="11303"/>
                    <a:pt x="11303" y="14097"/>
                  </a:cubicBezTo>
                  <a:cubicBezTo>
                    <a:pt x="15240" y="6350"/>
                    <a:pt x="21590" y="1778"/>
                    <a:pt x="32766" y="1397"/>
                  </a:cubicBezTo>
                  <a:close/>
                </a:path>
              </a:pathLst>
            </a:custGeom>
            <a:solidFill>
              <a:srgbClr val="3A414A"/>
            </a:solidFill>
          </p:spPr>
        </p:sp>
        <p:sp>
          <p:nvSpPr>
            <p:cNvPr name="Freeform 57" id="57"/>
            <p:cNvSpPr/>
            <p:nvPr/>
          </p:nvSpPr>
          <p:spPr>
            <a:xfrm>
              <a:off x="257556" y="229489"/>
              <a:ext cx="57023" cy="93472"/>
            </a:xfrm>
            <a:custGeom>
              <a:avLst/>
              <a:gdLst/>
              <a:ahLst/>
              <a:cxnLst/>
              <a:rect r="r" b="b" t="t" l="l"/>
              <a:pathLst>
                <a:path h="93472" w="57023">
                  <a:moveTo>
                    <a:pt x="24511" y="23622"/>
                  </a:moveTo>
                  <a:cubicBezTo>
                    <a:pt x="35433" y="23622"/>
                    <a:pt x="41402" y="28194"/>
                    <a:pt x="45720" y="35306"/>
                  </a:cubicBezTo>
                  <a:lnTo>
                    <a:pt x="45339" y="0"/>
                  </a:lnTo>
                  <a:lnTo>
                    <a:pt x="56642" y="0"/>
                  </a:lnTo>
                  <a:lnTo>
                    <a:pt x="57023" y="92075"/>
                  </a:lnTo>
                  <a:lnTo>
                    <a:pt x="46482" y="92075"/>
                  </a:lnTo>
                  <a:cubicBezTo>
                    <a:pt x="45720" y="88519"/>
                    <a:pt x="46482" y="83947"/>
                    <a:pt x="45466" y="81153"/>
                  </a:cubicBezTo>
                  <a:cubicBezTo>
                    <a:pt x="41910" y="89281"/>
                    <a:pt x="35560" y="93472"/>
                    <a:pt x="24638" y="93472"/>
                  </a:cubicBezTo>
                  <a:cubicBezTo>
                    <a:pt x="5969" y="93472"/>
                    <a:pt x="254" y="79756"/>
                    <a:pt x="0" y="58928"/>
                  </a:cubicBezTo>
                  <a:cubicBezTo>
                    <a:pt x="0" y="35687"/>
                    <a:pt x="8128" y="23622"/>
                    <a:pt x="24638" y="23622"/>
                  </a:cubicBezTo>
                  <a:close/>
                  <a:moveTo>
                    <a:pt x="27686" y="32131"/>
                  </a:moveTo>
                  <a:cubicBezTo>
                    <a:pt x="13589" y="32131"/>
                    <a:pt x="11430" y="44069"/>
                    <a:pt x="11430" y="58547"/>
                  </a:cubicBezTo>
                  <a:cubicBezTo>
                    <a:pt x="11430" y="72644"/>
                    <a:pt x="13589" y="84709"/>
                    <a:pt x="27305" y="84709"/>
                  </a:cubicBezTo>
                  <a:cubicBezTo>
                    <a:pt x="42164" y="84709"/>
                    <a:pt x="45339" y="73406"/>
                    <a:pt x="45339" y="57912"/>
                  </a:cubicBezTo>
                  <a:cubicBezTo>
                    <a:pt x="45339" y="43053"/>
                    <a:pt x="42164" y="31750"/>
                    <a:pt x="27686" y="32131"/>
                  </a:cubicBezTo>
                  <a:close/>
                </a:path>
              </a:pathLst>
            </a:custGeom>
            <a:solidFill>
              <a:srgbClr val="3A414A"/>
            </a:solidFill>
          </p:spPr>
        </p:sp>
        <p:sp>
          <p:nvSpPr>
            <p:cNvPr name="Freeform 58" id="58"/>
            <p:cNvSpPr/>
            <p:nvPr/>
          </p:nvSpPr>
          <p:spPr>
            <a:xfrm>
              <a:off x="327533" y="253238"/>
              <a:ext cx="65532" cy="71374"/>
            </a:xfrm>
            <a:custGeom>
              <a:avLst/>
              <a:gdLst/>
              <a:ahLst/>
              <a:cxnLst/>
              <a:rect r="r" b="b" t="t" l="l"/>
              <a:pathLst>
                <a:path h="71374" w="65532">
                  <a:moveTo>
                    <a:pt x="44831" y="55626"/>
                  </a:moveTo>
                  <a:cubicBezTo>
                    <a:pt x="39497" y="62992"/>
                    <a:pt x="33909" y="70104"/>
                    <a:pt x="20828" y="69723"/>
                  </a:cubicBezTo>
                  <a:cubicBezTo>
                    <a:pt x="8128" y="69342"/>
                    <a:pt x="381" y="62357"/>
                    <a:pt x="381" y="49657"/>
                  </a:cubicBezTo>
                  <a:cubicBezTo>
                    <a:pt x="0" y="27051"/>
                    <a:pt x="22606" y="27432"/>
                    <a:pt x="44450" y="27432"/>
                  </a:cubicBezTo>
                  <a:cubicBezTo>
                    <a:pt x="45466" y="15113"/>
                    <a:pt x="41275" y="8382"/>
                    <a:pt x="29972" y="8382"/>
                  </a:cubicBezTo>
                  <a:cubicBezTo>
                    <a:pt x="21463" y="8763"/>
                    <a:pt x="15494" y="10795"/>
                    <a:pt x="15113" y="19304"/>
                  </a:cubicBezTo>
                  <a:lnTo>
                    <a:pt x="3429" y="18288"/>
                  </a:lnTo>
                  <a:cubicBezTo>
                    <a:pt x="5207" y="5207"/>
                    <a:pt x="15113" y="0"/>
                    <a:pt x="30226" y="0"/>
                  </a:cubicBezTo>
                  <a:cubicBezTo>
                    <a:pt x="46101" y="0"/>
                    <a:pt x="55626" y="7112"/>
                    <a:pt x="55626" y="22606"/>
                  </a:cubicBezTo>
                  <a:lnTo>
                    <a:pt x="55626" y="37084"/>
                  </a:lnTo>
                  <a:lnTo>
                    <a:pt x="55626" y="51562"/>
                  </a:lnTo>
                  <a:cubicBezTo>
                    <a:pt x="55245" y="58674"/>
                    <a:pt x="58039" y="62865"/>
                    <a:pt x="65532" y="61087"/>
                  </a:cubicBezTo>
                  <a:lnTo>
                    <a:pt x="65532" y="64643"/>
                  </a:lnTo>
                  <a:lnTo>
                    <a:pt x="65532" y="68199"/>
                  </a:lnTo>
                  <a:cubicBezTo>
                    <a:pt x="54610" y="71374"/>
                    <a:pt x="44069" y="67437"/>
                    <a:pt x="44704" y="55880"/>
                  </a:cubicBezTo>
                  <a:close/>
                  <a:moveTo>
                    <a:pt x="12065" y="49657"/>
                  </a:moveTo>
                  <a:cubicBezTo>
                    <a:pt x="12065" y="56769"/>
                    <a:pt x="16256" y="61341"/>
                    <a:pt x="23368" y="61341"/>
                  </a:cubicBezTo>
                  <a:cubicBezTo>
                    <a:pt x="37846" y="60325"/>
                    <a:pt x="45593" y="51054"/>
                    <a:pt x="44577" y="35179"/>
                  </a:cubicBezTo>
                  <a:cubicBezTo>
                    <a:pt x="29464" y="35941"/>
                    <a:pt x="12065" y="33401"/>
                    <a:pt x="12065" y="49657"/>
                  </a:cubicBezTo>
                  <a:close/>
                </a:path>
              </a:pathLst>
            </a:custGeom>
            <a:solidFill>
              <a:srgbClr val="3A414A"/>
            </a:solidFill>
          </p:spPr>
        </p:sp>
        <p:sp>
          <p:nvSpPr>
            <p:cNvPr name="Freeform 59" id="59"/>
            <p:cNvSpPr/>
            <p:nvPr/>
          </p:nvSpPr>
          <p:spPr>
            <a:xfrm>
              <a:off x="401574" y="250952"/>
              <a:ext cx="31750" cy="70612"/>
            </a:xfrm>
            <a:custGeom>
              <a:avLst/>
              <a:gdLst/>
              <a:ahLst/>
              <a:cxnLst/>
              <a:rect r="r" b="b" t="t" l="l"/>
              <a:pathLst>
                <a:path h="70612" w="31750">
                  <a:moveTo>
                    <a:pt x="31750" y="13081"/>
                  </a:moveTo>
                  <a:cubicBezTo>
                    <a:pt x="4191" y="7493"/>
                    <a:pt x="13081" y="45212"/>
                    <a:pt x="11684" y="70612"/>
                  </a:cubicBezTo>
                  <a:lnTo>
                    <a:pt x="381" y="70612"/>
                  </a:lnTo>
                  <a:lnTo>
                    <a:pt x="0" y="3556"/>
                  </a:lnTo>
                  <a:lnTo>
                    <a:pt x="10541" y="3556"/>
                  </a:lnTo>
                  <a:cubicBezTo>
                    <a:pt x="10922" y="7747"/>
                    <a:pt x="10160" y="13843"/>
                    <a:pt x="11303" y="17272"/>
                  </a:cubicBezTo>
                  <a:cubicBezTo>
                    <a:pt x="13462" y="7747"/>
                    <a:pt x="19431" y="0"/>
                    <a:pt x="31750" y="2794"/>
                  </a:cubicBezTo>
                  <a:lnTo>
                    <a:pt x="31750" y="7874"/>
                  </a:lnTo>
                  <a:lnTo>
                    <a:pt x="31750" y="12954"/>
                  </a:lnTo>
                  <a:close/>
                </a:path>
              </a:pathLst>
            </a:custGeom>
            <a:solidFill>
              <a:srgbClr val="3A414A"/>
            </a:solidFill>
          </p:spPr>
        </p:sp>
        <p:sp>
          <p:nvSpPr>
            <p:cNvPr name="Freeform 60" id="60"/>
            <p:cNvSpPr/>
            <p:nvPr/>
          </p:nvSpPr>
          <p:spPr>
            <a:xfrm>
              <a:off x="435483" y="254508"/>
              <a:ext cx="62738" cy="96012"/>
            </a:xfrm>
            <a:custGeom>
              <a:avLst/>
              <a:gdLst/>
              <a:ahLst/>
              <a:cxnLst/>
              <a:rect r="r" b="b" t="t" l="l"/>
              <a:pathLst>
                <a:path h="96012" w="62738">
                  <a:moveTo>
                    <a:pt x="62738" y="0"/>
                  </a:moveTo>
                  <a:lnTo>
                    <a:pt x="32385" y="77978"/>
                  </a:lnTo>
                  <a:cubicBezTo>
                    <a:pt x="27432" y="87884"/>
                    <a:pt x="19304" y="96012"/>
                    <a:pt x="3810" y="92837"/>
                  </a:cubicBezTo>
                  <a:lnTo>
                    <a:pt x="3810" y="88646"/>
                  </a:lnTo>
                  <a:lnTo>
                    <a:pt x="3810" y="84455"/>
                  </a:lnTo>
                  <a:cubicBezTo>
                    <a:pt x="17526" y="86614"/>
                    <a:pt x="22479" y="77343"/>
                    <a:pt x="26416" y="66802"/>
                  </a:cubicBezTo>
                  <a:lnTo>
                    <a:pt x="0" y="127"/>
                  </a:lnTo>
                  <a:lnTo>
                    <a:pt x="11938" y="127"/>
                  </a:lnTo>
                  <a:lnTo>
                    <a:pt x="32004" y="55118"/>
                  </a:lnTo>
                  <a:lnTo>
                    <a:pt x="51054" y="127"/>
                  </a:lnTo>
                  <a:lnTo>
                    <a:pt x="62738" y="127"/>
                  </a:lnTo>
                  <a:close/>
                </a:path>
              </a:pathLst>
            </a:custGeom>
            <a:solidFill>
              <a:srgbClr val="3A414A"/>
            </a:solidFill>
          </p:spPr>
        </p:sp>
        <p:sp>
          <p:nvSpPr>
            <p:cNvPr name="Freeform 61" id="61"/>
            <p:cNvSpPr/>
            <p:nvPr/>
          </p:nvSpPr>
          <p:spPr>
            <a:xfrm>
              <a:off x="544449" y="228727"/>
              <a:ext cx="67437" cy="92837"/>
            </a:xfrm>
            <a:custGeom>
              <a:avLst/>
              <a:gdLst/>
              <a:ahLst/>
              <a:cxnLst/>
              <a:rect r="r" b="b" t="t" l="l"/>
              <a:pathLst>
                <a:path h="92837" w="67437">
                  <a:moveTo>
                    <a:pt x="127" y="5334"/>
                  </a:moveTo>
                  <a:cubicBezTo>
                    <a:pt x="30861" y="5715"/>
                    <a:pt x="67437" y="0"/>
                    <a:pt x="67437" y="31750"/>
                  </a:cubicBezTo>
                  <a:cubicBezTo>
                    <a:pt x="67437" y="59309"/>
                    <a:pt x="40259" y="59944"/>
                    <a:pt x="11684" y="58547"/>
                  </a:cubicBezTo>
                  <a:lnTo>
                    <a:pt x="11684" y="75692"/>
                  </a:lnTo>
                  <a:lnTo>
                    <a:pt x="11684" y="92837"/>
                  </a:lnTo>
                  <a:lnTo>
                    <a:pt x="0" y="92837"/>
                  </a:lnTo>
                  <a:lnTo>
                    <a:pt x="0" y="49022"/>
                  </a:lnTo>
                  <a:lnTo>
                    <a:pt x="0" y="5334"/>
                  </a:lnTo>
                  <a:close/>
                  <a:moveTo>
                    <a:pt x="11811" y="49403"/>
                  </a:moveTo>
                  <a:cubicBezTo>
                    <a:pt x="31877" y="49403"/>
                    <a:pt x="55499" y="53340"/>
                    <a:pt x="55499" y="31750"/>
                  </a:cubicBezTo>
                  <a:cubicBezTo>
                    <a:pt x="55499" y="10922"/>
                    <a:pt x="31496" y="15113"/>
                    <a:pt x="11811" y="14859"/>
                  </a:cubicBezTo>
                  <a:lnTo>
                    <a:pt x="11811" y="32131"/>
                  </a:lnTo>
                  <a:lnTo>
                    <a:pt x="11811" y="49403"/>
                  </a:lnTo>
                  <a:close/>
                </a:path>
              </a:pathLst>
            </a:custGeom>
            <a:solidFill>
              <a:srgbClr val="3A414A"/>
            </a:solidFill>
          </p:spPr>
        </p:sp>
        <p:sp>
          <p:nvSpPr>
            <p:cNvPr name="Freeform 62" id="62"/>
            <p:cNvSpPr/>
            <p:nvPr/>
          </p:nvSpPr>
          <p:spPr>
            <a:xfrm>
              <a:off x="626999" y="250952"/>
              <a:ext cx="31877" cy="70612"/>
            </a:xfrm>
            <a:custGeom>
              <a:avLst/>
              <a:gdLst/>
              <a:ahLst/>
              <a:cxnLst/>
              <a:rect r="r" b="b" t="t" l="l"/>
              <a:pathLst>
                <a:path h="70612" w="31877">
                  <a:moveTo>
                    <a:pt x="31877" y="13081"/>
                  </a:moveTo>
                  <a:cubicBezTo>
                    <a:pt x="4318" y="7493"/>
                    <a:pt x="13208" y="45212"/>
                    <a:pt x="11811" y="70612"/>
                  </a:cubicBezTo>
                  <a:lnTo>
                    <a:pt x="381" y="70612"/>
                  </a:lnTo>
                  <a:lnTo>
                    <a:pt x="0" y="3556"/>
                  </a:lnTo>
                  <a:lnTo>
                    <a:pt x="10541" y="3556"/>
                  </a:lnTo>
                  <a:cubicBezTo>
                    <a:pt x="10922" y="7747"/>
                    <a:pt x="10160" y="13843"/>
                    <a:pt x="11303" y="17272"/>
                  </a:cubicBezTo>
                  <a:cubicBezTo>
                    <a:pt x="13462" y="7747"/>
                    <a:pt x="19431" y="0"/>
                    <a:pt x="31750" y="2794"/>
                  </a:cubicBezTo>
                  <a:lnTo>
                    <a:pt x="31750" y="7874"/>
                  </a:lnTo>
                  <a:lnTo>
                    <a:pt x="31750" y="12954"/>
                  </a:lnTo>
                  <a:close/>
                </a:path>
              </a:pathLst>
            </a:custGeom>
            <a:solidFill>
              <a:srgbClr val="3A414A"/>
            </a:solidFill>
          </p:spPr>
        </p:sp>
        <p:sp>
          <p:nvSpPr>
            <p:cNvPr name="Freeform 63" id="63"/>
            <p:cNvSpPr/>
            <p:nvPr/>
          </p:nvSpPr>
          <p:spPr>
            <a:xfrm>
              <a:off x="665861" y="252730"/>
              <a:ext cx="60325" cy="70231"/>
            </a:xfrm>
            <a:custGeom>
              <a:avLst/>
              <a:gdLst/>
              <a:ahLst/>
              <a:cxnLst/>
              <a:rect r="r" b="b" t="t" l="l"/>
              <a:pathLst>
                <a:path h="70231" w="60325">
                  <a:moveTo>
                    <a:pt x="29972" y="381"/>
                  </a:moveTo>
                  <a:cubicBezTo>
                    <a:pt x="51816" y="0"/>
                    <a:pt x="59944" y="13462"/>
                    <a:pt x="59944" y="35306"/>
                  </a:cubicBezTo>
                  <a:cubicBezTo>
                    <a:pt x="60325" y="57531"/>
                    <a:pt x="50419" y="70231"/>
                    <a:pt x="29591" y="70231"/>
                  </a:cubicBezTo>
                  <a:cubicBezTo>
                    <a:pt x="8763" y="70231"/>
                    <a:pt x="254" y="56515"/>
                    <a:pt x="0" y="35306"/>
                  </a:cubicBezTo>
                  <a:cubicBezTo>
                    <a:pt x="0" y="12065"/>
                    <a:pt x="9906" y="381"/>
                    <a:pt x="29972" y="381"/>
                  </a:cubicBezTo>
                  <a:close/>
                  <a:moveTo>
                    <a:pt x="29591" y="61722"/>
                  </a:moveTo>
                  <a:cubicBezTo>
                    <a:pt x="45085" y="62103"/>
                    <a:pt x="48260" y="50800"/>
                    <a:pt x="48260" y="35306"/>
                  </a:cubicBezTo>
                  <a:cubicBezTo>
                    <a:pt x="48260" y="20193"/>
                    <a:pt x="45466" y="8890"/>
                    <a:pt x="30226" y="8890"/>
                  </a:cubicBezTo>
                  <a:cubicBezTo>
                    <a:pt x="14986" y="8890"/>
                    <a:pt x="11557" y="20193"/>
                    <a:pt x="11557" y="35306"/>
                  </a:cubicBezTo>
                  <a:cubicBezTo>
                    <a:pt x="11557" y="50419"/>
                    <a:pt x="15113" y="61468"/>
                    <a:pt x="29591" y="61722"/>
                  </a:cubicBezTo>
                  <a:close/>
                </a:path>
              </a:pathLst>
            </a:custGeom>
            <a:solidFill>
              <a:srgbClr val="3A414A"/>
            </a:solidFill>
          </p:spPr>
        </p:sp>
        <p:sp>
          <p:nvSpPr>
            <p:cNvPr name="Freeform 64" id="64"/>
            <p:cNvSpPr/>
            <p:nvPr/>
          </p:nvSpPr>
          <p:spPr>
            <a:xfrm>
              <a:off x="732790" y="241681"/>
              <a:ext cx="58674" cy="81153"/>
            </a:xfrm>
            <a:custGeom>
              <a:avLst/>
              <a:gdLst/>
              <a:ahLst/>
              <a:cxnLst/>
              <a:rect r="r" b="b" t="t" l="l"/>
              <a:pathLst>
                <a:path h="81153" w="58674">
                  <a:moveTo>
                    <a:pt x="32258" y="20193"/>
                  </a:moveTo>
                  <a:cubicBezTo>
                    <a:pt x="18161" y="20193"/>
                    <a:pt x="15367" y="31877"/>
                    <a:pt x="15367" y="45974"/>
                  </a:cubicBezTo>
                  <a:cubicBezTo>
                    <a:pt x="15367" y="60071"/>
                    <a:pt x="18542" y="72390"/>
                    <a:pt x="32258" y="72390"/>
                  </a:cubicBezTo>
                  <a:cubicBezTo>
                    <a:pt x="40767" y="72390"/>
                    <a:pt x="46736" y="67437"/>
                    <a:pt x="47371" y="58928"/>
                  </a:cubicBezTo>
                  <a:lnTo>
                    <a:pt x="58674" y="59690"/>
                  </a:lnTo>
                  <a:cubicBezTo>
                    <a:pt x="56515" y="72771"/>
                    <a:pt x="47752" y="81153"/>
                    <a:pt x="32512" y="81153"/>
                  </a:cubicBezTo>
                  <a:cubicBezTo>
                    <a:pt x="11684" y="81153"/>
                    <a:pt x="5715" y="66675"/>
                    <a:pt x="3556" y="46228"/>
                  </a:cubicBezTo>
                  <a:cubicBezTo>
                    <a:pt x="0" y="13462"/>
                    <a:pt x="39243" y="0"/>
                    <a:pt x="55372" y="23622"/>
                  </a:cubicBezTo>
                  <a:cubicBezTo>
                    <a:pt x="56769" y="26035"/>
                    <a:pt x="57150" y="28575"/>
                    <a:pt x="57785" y="31369"/>
                  </a:cubicBezTo>
                  <a:lnTo>
                    <a:pt x="46482" y="32385"/>
                  </a:lnTo>
                  <a:cubicBezTo>
                    <a:pt x="45085" y="25019"/>
                    <a:pt x="40894" y="20066"/>
                    <a:pt x="32004" y="20066"/>
                  </a:cubicBezTo>
                  <a:close/>
                </a:path>
              </a:pathLst>
            </a:custGeom>
            <a:solidFill>
              <a:srgbClr val="3A414A"/>
            </a:solidFill>
          </p:spPr>
        </p:sp>
        <p:sp>
          <p:nvSpPr>
            <p:cNvPr name="Freeform 65" id="65"/>
            <p:cNvSpPr/>
            <p:nvPr/>
          </p:nvSpPr>
          <p:spPr>
            <a:xfrm>
              <a:off x="799592" y="252984"/>
              <a:ext cx="60706" cy="69850"/>
            </a:xfrm>
            <a:custGeom>
              <a:avLst/>
              <a:gdLst/>
              <a:ahLst/>
              <a:cxnLst/>
              <a:rect r="r" b="b" t="t" l="l"/>
              <a:pathLst>
                <a:path h="69850" w="60706">
                  <a:moveTo>
                    <a:pt x="30353" y="127"/>
                  </a:moveTo>
                  <a:cubicBezTo>
                    <a:pt x="52578" y="127"/>
                    <a:pt x="60706" y="14986"/>
                    <a:pt x="59944" y="37465"/>
                  </a:cubicBezTo>
                  <a:lnTo>
                    <a:pt x="12319" y="37465"/>
                  </a:lnTo>
                  <a:cubicBezTo>
                    <a:pt x="12319" y="51562"/>
                    <a:pt x="17272" y="61087"/>
                    <a:pt x="30988" y="61468"/>
                  </a:cubicBezTo>
                  <a:cubicBezTo>
                    <a:pt x="40132" y="61849"/>
                    <a:pt x="46101" y="57277"/>
                    <a:pt x="48260" y="51181"/>
                  </a:cubicBezTo>
                  <a:lnTo>
                    <a:pt x="58166" y="53975"/>
                  </a:lnTo>
                  <a:cubicBezTo>
                    <a:pt x="54229" y="63881"/>
                    <a:pt x="45085" y="69850"/>
                    <a:pt x="30988" y="69850"/>
                  </a:cubicBezTo>
                  <a:cubicBezTo>
                    <a:pt x="10541" y="69850"/>
                    <a:pt x="0" y="56769"/>
                    <a:pt x="254" y="34544"/>
                  </a:cubicBezTo>
                  <a:cubicBezTo>
                    <a:pt x="635" y="13081"/>
                    <a:pt x="9398" y="0"/>
                    <a:pt x="30226" y="0"/>
                  </a:cubicBezTo>
                  <a:close/>
                  <a:moveTo>
                    <a:pt x="48641" y="28702"/>
                  </a:moveTo>
                  <a:cubicBezTo>
                    <a:pt x="50800" y="7493"/>
                    <a:pt x="21844" y="1524"/>
                    <a:pt x="14478" y="18796"/>
                  </a:cubicBezTo>
                  <a:cubicBezTo>
                    <a:pt x="13462" y="21209"/>
                    <a:pt x="12319" y="24765"/>
                    <a:pt x="12319" y="28702"/>
                  </a:cubicBezTo>
                  <a:lnTo>
                    <a:pt x="48641" y="28702"/>
                  </a:lnTo>
                  <a:close/>
                </a:path>
              </a:pathLst>
            </a:custGeom>
            <a:solidFill>
              <a:srgbClr val="3A414A"/>
            </a:solidFill>
          </p:spPr>
        </p:sp>
        <p:sp>
          <p:nvSpPr>
            <p:cNvPr name="Freeform 66" id="66"/>
            <p:cNvSpPr/>
            <p:nvPr/>
          </p:nvSpPr>
          <p:spPr>
            <a:xfrm>
              <a:off x="868680" y="249936"/>
              <a:ext cx="56896" cy="80518"/>
            </a:xfrm>
            <a:custGeom>
              <a:avLst/>
              <a:gdLst/>
              <a:ahLst/>
              <a:cxnLst/>
              <a:rect r="r" b="b" t="t" l="l"/>
              <a:pathLst>
                <a:path h="80518" w="56896">
                  <a:moveTo>
                    <a:pt x="44069" y="21209"/>
                  </a:moveTo>
                  <a:cubicBezTo>
                    <a:pt x="43053" y="9271"/>
                    <a:pt x="13716" y="7747"/>
                    <a:pt x="13335" y="21209"/>
                  </a:cubicBezTo>
                  <a:cubicBezTo>
                    <a:pt x="18669" y="39878"/>
                    <a:pt x="53848" y="25400"/>
                    <a:pt x="55372" y="52959"/>
                  </a:cubicBezTo>
                  <a:cubicBezTo>
                    <a:pt x="56896" y="80518"/>
                    <a:pt x="2413" y="79121"/>
                    <a:pt x="0" y="55753"/>
                  </a:cubicBezTo>
                  <a:lnTo>
                    <a:pt x="9906" y="53975"/>
                  </a:lnTo>
                  <a:cubicBezTo>
                    <a:pt x="11303" y="66675"/>
                    <a:pt x="44069" y="69850"/>
                    <a:pt x="44450" y="53975"/>
                  </a:cubicBezTo>
                  <a:cubicBezTo>
                    <a:pt x="40894" y="34163"/>
                    <a:pt x="4572" y="48641"/>
                    <a:pt x="2794" y="22225"/>
                  </a:cubicBezTo>
                  <a:cubicBezTo>
                    <a:pt x="1397" y="2159"/>
                    <a:pt x="31750" y="0"/>
                    <a:pt x="45847" y="7366"/>
                  </a:cubicBezTo>
                  <a:cubicBezTo>
                    <a:pt x="50038" y="9779"/>
                    <a:pt x="53213" y="14097"/>
                    <a:pt x="54356" y="19685"/>
                  </a:cubicBezTo>
                  <a:close/>
                </a:path>
              </a:pathLst>
            </a:custGeom>
            <a:solidFill>
              <a:srgbClr val="3A414A"/>
            </a:solidFill>
          </p:spPr>
        </p:sp>
        <p:sp>
          <p:nvSpPr>
            <p:cNvPr name="Freeform 67" id="67"/>
            <p:cNvSpPr/>
            <p:nvPr/>
          </p:nvSpPr>
          <p:spPr>
            <a:xfrm>
              <a:off x="932180" y="249936"/>
              <a:ext cx="56896" cy="80518"/>
            </a:xfrm>
            <a:custGeom>
              <a:avLst/>
              <a:gdLst/>
              <a:ahLst/>
              <a:cxnLst/>
              <a:rect r="r" b="b" t="t" l="l"/>
              <a:pathLst>
                <a:path h="80518" w="56896">
                  <a:moveTo>
                    <a:pt x="44069" y="21209"/>
                  </a:moveTo>
                  <a:cubicBezTo>
                    <a:pt x="43053" y="9271"/>
                    <a:pt x="13716" y="7747"/>
                    <a:pt x="13335" y="21209"/>
                  </a:cubicBezTo>
                  <a:cubicBezTo>
                    <a:pt x="18669" y="39878"/>
                    <a:pt x="53848" y="25400"/>
                    <a:pt x="55372" y="52959"/>
                  </a:cubicBezTo>
                  <a:cubicBezTo>
                    <a:pt x="56896" y="80518"/>
                    <a:pt x="2413" y="79121"/>
                    <a:pt x="0" y="55753"/>
                  </a:cubicBezTo>
                  <a:lnTo>
                    <a:pt x="9906" y="53975"/>
                  </a:lnTo>
                  <a:cubicBezTo>
                    <a:pt x="11303" y="66675"/>
                    <a:pt x="44069" y="69850"/>
                    <a:pt x="44450" y="53975"/>
                  </a:cubicBezTo>
                  <a:cubicBezTo>
                    <a:pt x="40894" y="34163"/>
                    <a:pt x="4572" y="48641"/>
                    <a:pt x="2794" y="22225"/>
                  </a:cubicBezTo>
                  <a:cubicBezTo>
                    <a:pt x="1397" y="2159"/>
                    <a:pt x="31750" y="0"/>
                    <a:pt x="45847" y="7366"/>
                  </a:cubicBezTo>
                  <a:cubicBezTo>
                    <a:pt x="50038" y="9779"/>
                    <a:pt x="53213" y="14097"/>
                    <a:pt x="54356" y="19685"/>
                  </a:cubicBezTo>
                  <a:close/>
                </a:path>
              </a:pathLst>
            </a:custGeom>
            <a:solidFill>
              <a:srgbClr val="3A414A"/>
            </a:solidFill>
          </p:spPr>
        </p:sp>
        <p:sp>
          <p:nvSpPr>
            <p:cNvPr name="Freeform 68" id="68"/>
            <p:cNvSpPr/>
            <p:nvPr/>
          </p:nvSpPr>
          <p:spPr>
            <a:xfrm>
              <a:off x="997458" y="252730"/>
              <a:ext cx="60325" cy="70231"/>
            </a:xfrm>
            <a:custGeom>
              <a:avLst/>
              <a:gdLst/>
              <a:ahLst/>
              <a:cxnLst/>
              <a:rect r="r" b="b" t="t" l="l"/>
              <a:pathLst>
                <a:path h="70231" w="60325">
                  <a:moveTo>
                    <a:pt x="29972" y="381"/>
                  </a:moveTo>
                  <a:cubicBezTo>
                    <a:pt x="51816" y="0"/>
                    <a:pt x="59944" y="13462"/>
                    <a:pt x="59944" y="35306"/>
                  </a:cubicBezTo>
                  <a:cubicBezTo>
                    <a:pt x="60325" y="57531"/>
                    <a:pt x="50419" y="70231"/>
                    <a:pt x="29591" y="70231"/>
                  </a:cubicBezTo>
                  <a:cubicBezTo>
                    <a:pt x="8763" y="70231"/>
                    <a:pt x="254" y="56515"/>
                    <a:pt x="0" y="35306"/>
                  </a:cubicBezTo>
                  <a:cubicBezTo>
                    <a:pt x="0" y="12065"/>
                    <a:pt x="9906" y="381"/>
                    <a:pt x="29972" y="381"/>
                  </a:cubicBezTo>
                  <a:close/>
                  <a:moveTo>
                    <a:pt x="29591" y="61722"/>
                  </a:moveTo>
                  <a:cubicBezTo>
                    <a:pt x="45085" y="62103"/>
                    <a:pt x="48260" y="50800"/>
                    <a:pt x="48260" y="35306"/>
                  </a:cubicBezTo>
                  <a:cubicBezTo>
                    <a:pt x="48260" y="20193"/>
                    <a:pt x="45466" y="8890"/>
                    <a:pt x="30226" y="8890"/>
                  </a:cubicBezTo>
                  <a:cubicBezTo>
                    <a:pt x="14986" y="8890"/>
                    <a:pt x="11557" y="20193"/>
                    <a:pt x="11557" y="35306"/>
                  </a:cubicBezTo>
                  <a:cubicBezTo>
                    <a:pt x="11557" y="50419"/>
                    <a:pt x="15113" y="61468"/>
                    <a:pt x="29591" y="61722"/>
                  </a:cubicBezTo>
                  <a:close/>
                </a:path>
              </a:pathLst>
            </a:custGeom>
            <a:solidFill>
              <a:srgbClr val="3A414A"/>
            </a:solidFill>
          </p:spPr>
        </p:sp>
        <p:sp>
          <p:nvSpPr>
            <p:cNvPr name="Freeform 69" id="69"/>
            <p:cNvSpPr/>
            <p:nvPr/>
          </p:nvSpPr>
          <p:spPr>
            <a:xfrm>
              <a:off x="1071118" y="250952"/>
              <a:ext cx="31750" cy="70612"/>
            </a:xfrm>
            <a:custGeom>
              <a:avLst/>
              <a:gdLst/>
              <a:ahLst/>
              <a:cxnLst/>
              <a:rect r="r" b="b" t="t" l="l"/>
              <a:pathLst>
                <a:path h="70612" w="31750">
                  <a:moveTo>
                    <a:pt x="31750" y="13081"/>
                  </a:moveTo>
                  <a:cubicBezTo>
                    <a:pt x="4191" y="7493"/>
                    <a:pt x="13081" y="45212"/>
                    <a:pt x="11684" y="70612"/>
                  </a:cubicBezTo>
                  <a:lnTo>
                    <a:pt x="381" y="70612"/>
                  </a:lnTo>
                  <a:lnTo>
                    <a:pt x="0" y="3556"/>
                  </a:lnTo>
                  <a:lnTo>
                    <a:pt x="10541" y="3556"/>
                  </a:lnTo>
                  <a:cubicBezTo>
                    <a:pt x="10922" y="7747"/>
                    <a:pt x="10160" y="13843"/>
                    <a:pt x="11303" y="17272"/>
                  </a:cubicBezTo>
                  <a:cubicBezTo>
                    <a:pt x="13462" y="7747"/>
                    <a:pt x="19431" y="0"/>
                    <a:pt x="31750" y="2794"/>
                  </a:cubicBezTo>
                  <a:lnTo>
                    <a:pt x="31750" y="7874"/>
                  </a:lnTo>
                  <a:lnTo>
                    <a:pt x="31750" y="12954"/>
                  </a:lnTo>
                  <a:close/>
                </a:path>
              </a:pathLst>
            </a:custGeom>
            <a:solidFill>
              <a:srgbClr val="3A414A"/>
            </a:solidFill>
          </p:spPr>
        </p:sp>
        <p:sp>
          <p:nvSpPr>
            <p:cNvPr name="Freeform 70" id="70"/>
            <p:cNvSpPr/>
            <p:nvPr/>
          </p:nvSpPr>
          <p:spPr>
            <a:xfrm>
              <a:off x="1147318" y="229489"/>
              <a:ext cx="33909" cy="118618"/>
            </a:xfrm>
            <a:custGeom>
              <a:avLst/>
              <a:gdLst/>
              <a:ahLst/>
              <a:cxnLst/>
              <a:rect r="r" b="b" t="t" l="l"/>
              <a:pathLst>
                <a:path h="118618" w="33909">
                  <a:moveTo>
                    <a:pt x="22987" y="118491"/>
                  </a:moveTo>
                  <a:cubicBezTo>
                    <a:pt x="9525" y="103632"/>
                    <a:pt x="0" y="85979"/>
                    <a:pt x="0" y="58928"/>
                  </a:cubicBezTo>
                  <a:cubicBezTo>
                    <a:pt x="0" y="32131"/>
                    <a:pt x="9906" y="14478"/>
                    <a:pt x="22987" y="0"/>
                  </a:cubicBezTo>
                  <a:lnTo>
                    <a:pt x="33909" y="0"/>
                  </a:lnTo>
                  <a:cubicBezTo>
                    <a:pt x="20447" y="14478"/>
                    <a:pt x="11303" y="32512"/>
                    <a:pt x="11303" y="59309"/>
                  </a:cubicBezTo>
                  <a:cubicBezTo>
                    <a:pt x="11303" y="86106"/>
                    <a:pt x="20447" y="104140"/>
                    <a:pt x="33909" y="118618"/>
                  </a:cubicBezTo>
                  <a:lnTo>
                    <a:pt x="22987" y="118618"/>
                  </a:lnTo>
                  <a:close/>
                </a:path>
              </a:pathLst>
            </a:custGeom>
            <a:solidFill>
              <a:srgbClr val="3A414A"/>
            </a:solidFill>
          </p:spPr>
        </p:sp>
        <p:sp>
          <p:nvSpPr>
            <p:cNvPr name="Freeform 71" id="71"/>
            <p:cNvSpPr/>
            <p:nvPr/>
          </p:nvSpPr>
          <p:spPr>
            <a:xfrm>
              <a:off x="1181989" y="234061"/>
              <a:ext cx="84074" cy="87503"/>
            </a:xfrm>
            <a:custGeom>
              <a:avLst/>
              <a:gdLst/>
              <a:ahLst/>
              <a:cxnLst/>
              <a:rect r="r" b="b" t="t" l="l"/>
              <a:pathLst>
                <a:path h="87503" w="84074">
                  <a:moveTo>
                    <a:pt x="71882" y="87503"/>
                  </a:moveTo>
                  <a:lnTo>
                    <a:pt x="61976" y="62103"/>
                  </a:lnTo>
                  <a:lnTo>
                    <a:pt x="22225" y="62103"/>
                  </a:lnTo>
                  <a:lnTo>
                    <a:pt x="12319" y="87503"/>
                  </a:lnTo>
                  <a:lnTo>
                    <a:pt x="0" y="87503"/>
                  </a:lnTo>
                  <a:lnTo>
                    <a:pt x="35687" y="0"/>
                  </a:lnTo>
                  <a:lnTo>
                    <a:pt x="49149" y="0"/>
                  </a:lnTo>
                  <a:lnTo>
                    <a:pt x="84074" y="87503"/>
                  </a:lnTo>
                  <a:lnTo>
                    <a:pt x="72136" y="87503"/>
                  </a:lnTo>
                  <a:close/>
                  <a:moveTo>
                    <a:pt x="58420" y="52578"/>
                  </a:moveTo>
                  <a:lnTo>
                    <a:pt x="41783" y="9144"/>
                  </a:lnTo>
                  <a:cubicBezTo>
                    <a:pt x="37592" y="25019"/>
                    <a:pt x="30861" y="38100"/>
                    <a:pt x="25527" y="52578"/>
                  </a:cubicBezTo>
                  <a:lnTo>
                    <a:pt x="58293" y="52578"/>
                  </a:lnTo>
                  <a:close/>
                </a:path>
              </a:pathLst>
            </a:custGeom>
            <a:solidFill>
              <a:srgbClr val="3A414A"/>
            </a:solidFill>
          </p:spPr>
        </p:sp>
        <p:sp>
          <p:nvSpPr>
            <p:cNvPr name="Freeform 72" id="72"/>
            <p:cNvSpPr/>
            <p:nvPr/>
          </p:nvSpPr>
          <p:spPr>
            <a:xfrm>
              <a:off x="1276731" y="228727"/>
              <a:ext cx="67437" cy="92837"/>
            </a:xfrm>
            <a:custGeom>
              <a:avLst/>
              <a:gdLst/>
              <a:ahLst/>
              <a:cxnLst/>
              <a:rect r="r" b="b" t="t" l="l"/>
              <a:pathLst>
                <a:path h="92837" w="67437">
                  <a:moveTo>
                    <a:pt x="127" y="5334"/>
                  </a:moveTo>
                  <a:cubicBezTo>
                    <a:pt x="30861" y="5715"/>
                    <a:pt x="67437" y="0"/>
                    <a:pt x="67437" y="31750"/>
                  </a:cubicBezTo>
                  <a:cubicBezTo>
                    <a:pt x="67437" y="59309"/>
                    <a:pt x="40259" y="59944"/>
                    <a:pt x="11684" y="58547"/>
                  </a:cubicBezTo>
                  <a:lnTo>
                    <a:pt x="11684" y="75692"/>
                  </a:lnTo>
                  <a:lnTo>
                    <a:pt x="11684" y="92837"/>
                  </a:lnTo>
                  <a:lnTo>
                    <a:pt x="0" y="92837"/>
                  </a:lnTo>
                  <a:lnTo>
                    <a:pt x="0" y="49022"/>
                  </a:lnTo>
                  <a:lnTo>
                    <a:pt x="0" y="5334"/>
                  </a:lnTo>
                  <a:close/>
                  <a:moveTo>
                    <a:pt x="11811" y="49403"/>
                  </a:moveTo>
                  <a:cubicBezTo>
                    <a:pt x="31877" y="49403"/>
                    <a:pt x="55499" y="53340"/>
                    <a:pt x="55499" y="31750"/>
                  </a:cubicBezTo>
                  <a:cubicBezTo>
                    <a:pt x="55499" y="10922"/>
                    <a:pt x="31496" y="15113"/>
                    <a:pt x="11811" y="14859"/>
                  </a:cubicBezTo>
                  <a:lnTo>
                    <a:pt x="11811" y="32131"/>
                  </a:lnTo>
                  <a:lnTo>
                    <a:pt x="11811" y="49403"/>
                  </a:lnTo>
                  <a:close/>
                </a:path>
              </a:pathLst>
            </a:custGeom>
            <a:solidFill>
              <a:srgbClr val="3A414A"/>
            </a:solidFill>
          </p:spPr>
        </p:sp>
        <p:sp>
          <p:nvSpPr>
            <p:cNvPr name="Freeform 73" id="73"/>
            <p:cNvSpPr/>
            <p:nvPr/>
          </p:nvSpPr>
          <p:spPr>
            <a:xfrm>
              <a:off x="1351661" y="229489"/>
              <a:ext cx="33909" cy="118618"/>
            </a:xfrm>
            <a:custGeom>
              <a:avLst/>
              <a:gdLst/>
              <a:ahLst/>
              <a:cxnLst/>
              <a:rect r="r" b="b" t="t" l="l"/>
              <a:pathLst>
                <a:path h="118618" w="33909">
                  <a:moveTo>
                    <a:pt x="10922" y="0"/>
                  </a:moveTo>
                  <a:cubicBezTo>
                    <a:pt x="24384" y="14478"/>
                    <a:pt x="33909" y="32512"/>
                    <a:pt x="33909" y="59309"/>
                  </a:cubicBezTo>
                  <a:cubicBezTo>
                    <a:pt x="33909" y="86106"/>
                    <a:pt x="24384" y="104140"/>
                    <a:pt x="10922" y="118618"/>
                  </a:cubicBezTo>
                  <a:lnTo>
                    <a:pt x="0" y="118618"/>
                  </a:lnTo>
                  <a:cubicBezTo>
                    <a:pt x="13081" y="104140"/>
                    <a:pt x="22606" y="86106"/>
                    <a:pt x="22606" y="59309"/>
                  </a:cubicBezTo>
                  <a:cubicBezTo>
                    <a:pt x="22606" y="32512"/>
                    <a:pt x="13081" y="14478"/>
                    <a:pt x="0" y="0"/>
                  </a:cubicBezTo>
                  <a:lnTo>
                    <a:pt x="10922" y="0"/>
                  </a:lnTo>
                  <a:close/>
                </a:path>
              </a:pathLst>
            </a:custGeom>
            <a:solidFill>
              <a:srgbClr val="3A414A"/>
            </a:solidFill>
          </p:spPr>
        </p:sp>
      </p:grpSp>
      <p:grpSp>
        <p:nvGrpSpPr>
          <p:cNvPr name="Group 74" id="74"/>
          <p:cNvGrpSpPr>
            <a:grpSpLocks noChangeAspect="true"/>
          </p:cNvGrpSpPr>
          <p:nvPr/>
        </p:nvGrpSpPr>
        <p:grpSpPr>
          <a:xfrm rot="0">
            <a:off x="6631616" y="4173448"/>
            <a:ext cx="1504310" cy="519348"/>
            <a:chOff x="0" y="0"/>
            <a:chExt cx="1047407" cy="361607"/>
          </a:xfrm>
        </p:grpSpPr>
        <p:sp>
          <p:nvSpPr>
            <p:cNvPr name="Freeform 75" id="75"/>
            <p:cNvSpPr/>
            <p:nvPr/>
          </p:nvSpPr>
          <p:spPr>
            <a:xfrm>
              <a:off x="66548" y="66548"/>
              <a:ext cx="914400" cy="228600"/>
            </a:xfrm>
            <a:custGeom>
              <a:avLst/>
              <a:gdLst/>
              <a:ahLst/>
              <a:cxnLst/>
              <a:rect r="r" b="b" t="t" l="l"/>
              <a:pathLst>
                <a:path h="228600" w="914400">
                  <a:moveTo>
                    <a:pt x="0" y="34290"/>
                  </a:moveTo>
                  <a:cubicBezTo>
                    <a:pt x="0" y="0"/>
                    <a:pt x="34290" y="0"/>
                    <a:pt x="34290" y="0"/>
                  </a:cubicBezTo>
                  <a:lnTo>
                    <a:pt x="880110" y="0"/>
                  </a:lnTo>
                  <a:cubicBezTo>
                    <a:pt x="914400" y="0"/>
                    <a:pt x="914400" y="34290"/>
                    <a:pt x="914400" y="34290"/>
                  </a:cubicBezTo>
                  <a:lnTo>
                    <a:pt x="914400" y="194310"/>
                  </a:lnTo>
                  <a:cubicBezTo>
                    <a:pt x="914400" y="228600"/>
                    <a:pt x="880110" y="228600"/>
                    <a:pt x="880110" y="228600"/>
                  </a:cubicBezTo>
                  <a:lnTo>
                    <a:pt x="34290" y="228600"/>
                  </a:lnTo>
                  <a:cubicBezTo>
                    <a:pt x="0" y="228600"/>
                    <a:pt x="0" y="194310"/>
                    <a:pt x="0" y="194310"/>
                  </a:cubicBezTo>
                  <a:close/>
                </a:path>
              </a:pathLst>
            </a:custGeom>
            <a:solidFill>
              <a:srgbClr val="FFFFFF"/>
            </a:solidFill>
          </p:spPr>
        </p:sp>
        <p:sp>
          <p:nvSpPr>
            <p:cNvPr name="Freeform 76" id="76"/>
            <p:cNvSpPr/>
            <p:nvPr/>
          </p:nvSpPr>
          <p:spPr>
            <a:xfrm>
              <a:off x="63500" y="63500"/>
              <a:ext cx="920496" cy="234696"/>
            </a:xfrm>
            <a:custGeom>
              <a:avLst/>
              <a:gdLst/>
              <a:ahLst/>
              <a:cxnLst/>
              <a:rect r="r" b="b" t="t" l="l"/>
              <a:pathLst>
                <a:path h="234696" w="920496">
                  <a:moveTo>
                    <a:pt x="127" y="37338"/>
                  </a:moveTo>
                  <a:cubicBezTo>
                    <a:pt x="127" y="0"/>
                    <a:pt x="37719" y="127"/>
                    <a:pt x="37338" y="127"/>
                  </a:cubicBezTo>
                  <a:lnTo>
                    <a:pt x="37338" y="2921"/>
                  </a:lnTo>
                  <a:lnTo>
                    <a:pt x="37338" y="127"/>
                  </a:lnTo>
                  <a:lnTo>
                    <a:pt x="883158" y="127"/>
                  </a:lnTo>
                  <a:lnTo>
                    <a:pt x="883158" y="2921"/>
                  </a:lnTo>
                  <a:lnTo>
                    <a:pt x="883158" y="127"/>
                  </a:lnTo>
                  <a:cubicBezTo>
                    <a:pt x="920496" y="127"/>
                    <a:pt x="920242" y="37719"/>
                    <a:pt x="920242" y="37338"/>
                  </a:cubicBezTo>
                  <a:lnTo>
                    <a:pt x="917448" y="37338"/>
                  </a:lnTo>
                  <a:lnTo>
                    <a:pt x="920242" y="37338"/>
                  </a:lnTo>
                  <a:lnTo>
                    <a:pt x="920242" y="197358"/>
                  </a:lnTo>
                  <a:lnTo>
                    <a:pt x="917448" y="197358"/>
                  </a:lnTo>
                  <a:lnTo>
                    <a:pt x="920242" y="197358"/>
                  </a:lnTo>
                  <a:cubicBezTo>
                    <a:pt x="920242" y="234696"/>
                    <a:pt x="882650" y="234569"/>
                    <a:pt x="883158" y="234569"/>
                  </a:cubicBezTo>
                  <a:lnTo>
                    <a:pt x="883158" y="231775"/>
                  </a:lnTo>
                  <a:lnTo>
                    <a:pt x="883158" y="234569"/>
                  </a:lnTo>
                  <a:lnTo>
                    <a:pt x="37338" y="234569"/>
                  </a:lnTo>
                  <a:lnTo>
                    <a:pt x="37338" y="231775"/>
                  </a:lnTo>
                  <a:lnTo>
                    <a:pt x="37338" y="234569"/>
                  </a:lnTo>
                  <a:cubicBezTo>
                    <a:pt x="0" y="234569"/>
                    <a:pt x="254" y="196977"/>
                    <a:pt x="254" y="197358"/>
                  </a:cubicBezTo>
                  <a:lnTo>
                    <a:pt x="3048" y="197358"/>
                  </a:lnTo>
                  <a:lnTo>
                    <a:pt x="254" y="197358"/>
                  </a:lnTo>
                  <a:lnTo>
                    <a:pt x="254" y="37338"/>
                  </a:lnTo>
                  <a:lnTo>
                    <a:pt x="3048" y="37338"/>
                  </a:lnTo>
                  <a:lnTo>
                    <a:pt x="254" y="37338"/>
                  </a:lnTo>
                  <a:moveTo>
                    <a:pt x="5969" y="37338"/>
                  </a:moveTo>
                  <a:lnTo>
                    <a:pt x="5969" y="197358"/>
                  </a:lnTo>
                  <a:cubicBezTo>
                    <a:pt x="5969" y="197739"/>
                    <a:pt x="6096" y="228854"/>
                    <a:pt x="37338" y="228854"/>
                  </a:cubicBezTo>
                  <a:lnTo>
                    <a:pt x="883158" y="228854"/>
                  </a:lnTo>
                  <a:cubicBezTo>
                    <a:pt x="883539" y="228854"/>
                    <a:pt x="914527" y="228727"/>
                    <a:pt x="914527" y="197358"/>
                  </a:cubicBezTo>
                  <a:lnTo>
                    <a:pt x="914527" y="37338"/>
                  </a:lnTo>
                  <a:cubicBezTo>
                    <a:pt x="914527" y="36957"/>
                    <a:pt x="914400" y="5842"/>
                    <a:pt x="883158" y="5842"/>
                  </a:cubicBezTo>
                  <a:lnTo>
                    <a:pt x="37338" y="5842"/>
                  </a:lnTo>
                  <a:cubicBezTo>
                    <a:pt x="36957" y="5842"/>
                    <a:pt x="5969" y="5969"/>
                    <a:pt x="5969" y="37338"/>
                  </a:cubicBezTo>
                  <a:close/>
                </a:path>
              </a:pathLst>
            </a:custGeom>
            <a:solidFill>
              <a:srgbClr val="3A414A"/>
            </a:solidFill>
          </p:spPr>
        </p:sp>
        <p:sp>
          <p:nvSpPr>
            <p:cNvPr name="Freeform 77" id="77"/>
            <p:cNvSpPr/>
            <p:nvPr/>
          </p:nvSpPr>
          <p:spPr>
            <a:xfrm>
              <a:off x="359664" y="114300"/>
              <a:ext cx="72644" cy="93091"/>
            </a:xfrm>
            <a:custGeom>
              <a:avLst/>
              <a:gdLst/>
              <a:ahLst/>
              <a:cxnLst/>
              <a:rect r="r" b="b" t="t" l="l"/>
              <a:pathLst>
                <a:path h="93091" w="72644">
                  <a:moveTo>
                    <a:pt x="0" y="5588"/>
                  </a:moveTo>
                  <a:cubicBezTo>
                    <a:pt x="32766" y="5969"/>
                    <a:pt x="72644" y="0"/>
                    <a:pt x="72009" y="33401"/>
                  </a:cubicBezTo>
                  <a:cubicBezTo>
                    <a:pt x="71628" y="59817"/>
                    <a:pt x="47625" y="64389"/>
                    <a:pt x="18415" y="62357"/>
                  </a:cubicBezTo>
                  <a:lnTo>
                    <a:pt x="18415" y="77724"/>
                  </a:lnTo>
                  <a:lnTo>
                    <a:pt x="18415" y="93091"/>
                  </a:lnTo>
                  <a:lnTo>
                    <a:pt x="0" y="93091"/>
                  </a:lnTo>
                  <a:lnTo>
                    <a:pt x="0" y="49403"/>
                  </a:lnTo>
                  <a:lnTo>
                    <a:pt x="0" y="5588"/>
                  </a:lnTo>
                  <a:close/>
                  <a:moveTo>
                    <a:pt x="18288" y="48260"/>
                  </a:moveTo>
                  <a:cubicBezTo>
                    <a:pt x="34925" y="48260"/>
                    <a:pt x="53594" y="50673"/>
                    <a:pt x="53594" y="33782"/>
                  </a:cubicBezTo>
                  <a:cubicBezTo>
                    <a:pt x="53594" y="17145"/>
                    <a:pt x="34544" y="20066"/>
                    <a:pt x="18288" y="20066"/>
                  </a:cubicBezTo>
                  <a:lnTo>
                    <a:pt x="18288" y="34163"/>
                  </a:lnTo>
                  <a:lnTo>
                    <a:pt x="18288" y="48260"/>
                  </a:lnTo>
                  <a:close/>
                </a:path>
              </a:pathLst>
            </a:custGeom>
            <a:solidFill>
              <a:srgbClr val="3A414A"/>
            </a:solidFill>
          </p:spPr>
        </p:sp>
        <p:sp>
          <p:nvSpPr>
            <p:cNvPr name="Freeform 78" id="78"/>
            <p:cNvSpPr/>
            <p:nvPr/>
          </p:nvSpPr>
          <p:spPr>
            <a:xfrm>
              <a:off x="440817" y="138938"/>
              <a:ext cx="67691" cy="69850"/>
            </a:xfrm>
            <a:custGeom>
              <a:avLst/>
              <a:gdLst/>
              <a:ahLst/>
              <a:cxnLst/>
              <a:rect r="r" b="b" t="t" l="l"/>
              <a:pathLst>
                <a:path h="69850" w="67691">
                  <a:moveTo>
                    <a:pt x="33782" y="0"/>
                  </a:moveTo>
                  <a:cubicBezTo>
                    <a:pt x="56388" y="0"/>
                    <a:pt x="67691" y="12700"/>
                    <a:pt x="67691" y="34925"/>
                  </a:cubicBezTo>
                  <a:cubicBezTo>
                    <a:pt x="67691" y="57531"/>
                    <a:pt x="55372" y="69850"/>
                    <a:pt x="33528" y="69850"/>
                  </a:cubicBezTo>
                  <a:cubicBezTo>
                    <a:pt x="12065" y="69850"/>
                    <a:pt x="0" y="57150"/>
                    <a:pt x="0" y="34925"/>
                  </a:cubicBezTo>
                  <a:cubicBezTo>
                    <a:pt x="0" y="13081"/>
                    <a:pt x="11938" y="0"/>
                    <a:pt x="33909" y="0"/>
                  </a:cubicBezTo>
                  <a:close/>
                  <a:moveTo>
                    <a:pt x="33401" y="57785"/>
                  </a:moveTo>
                  <a:cubicBezTo>
                    <a:pt x="45720" y="57785"/>
                    <a:pt x="49276" y="47879"/>
                    <a:pt x="49276" y="34798"/>
                  </a:cubicBezTo>
                  <a:cubicBezTo>
                    <a:pt x="49276" y="20701"/>
                    <a:pt x="45720" y="11811"/>
                    <a:pt x="34163" y="11811"/>
                  </a:cubicBezTo>
                  <a:cubicBezTo>
                    <a:pt x="22225" y="11811"/>
                    <a:pt x="18288" y="20955"/>
                    <a:pt x="18288" y="34798"/>
                  </a:cubicBezTo>
                  <a:cubicBezTo>
                    <a:pt x="18288" y="47498"/>
                    <a:pt x="21844" y="57785"/>
                    <a:pt x="33401" y="57785"/>
                  </a:cubicBezTo>
                  <a:close/>
                </a:path>
              </a:pathLst>
            </a:custGeom>
            <a:solidFill>
              <a:srgbClr val="3A414A"/>
            </a:solidFill>
          </p:spPr>
        </p:sp>
        <p:sp>
          <p:nvSpPr>
            <p:cNvPr name="Freeform 79" id="79"/>
            <p:cNvSpPr/>
            <p:nvPr/>
          </p:nvSpPr>
          <p:spPr>
            <a:xfrm>
              <a:off x="518414" y="115189"/>
              <a:ext cx="63754" cy="93472"/>
            </a:xfrm>
            <a:custGeom>
              <a:avLst/>
              <a:gdLst/>
              <a:ahLst/>
              <a:cxnLst/>
              <a:rect r="r" b="b" t="t" l="l"/>
              <a:pathLst>
                <a:path h="93472" w="63754">
                  <a:moveTo>
                    <a:pt x="25654" y="23749"/>
                  </a:moveTo>
                  <a:cubicBezTo>
                    <a:pt x="36576" y="23368"/>
                    <a:pt x="41910" y="29083"/>
                    <a:pt x="46101" y="35687"/>
                  </a:cubicBezTo>
                  <a:lnTo>
                    <a:pt x="45720" y="0"/>
                  </a:lnTo>
                  <a:lnTo>
                    <a:pt x="63373" y="0"/>
                  </a:lnTo>
                  <a:lnTo>
                    <a:pt x="63754" y="92075"/>
                  </a:lnTo>
                  <a:lnTo>
                    <a:pt x="46863" y="92075"/>
                  </a:lnTo>
                  <a:cubicBezTo>
                    <a:pt x="46101" y="88519"/>
                    <a:pt x="46863" y="83947"/>
                    <a:pt x="45847" y="81153"/>
                  </a:cubicBezTo>
                  <a:cubicBezTo>
                    <a:pt x="41910" y="89281"/>
                    <a:pt x="35560" y="93472"/>
                    <a:pt x="24384" y="93472"/>
                  </a:cubicBezTo>
                  <a:cubicBezTo>
                    <a:pt x="6096" y="93472"/>
                    <a:pt x="381" y="77597"/>
                    <a:pt x="0" y="58547"/>
                  </a:cubicBezTo>
                  <a:cubicBezTo>
                    <a:pt x="0" y="38735"/>
                    <a:pt x="6731" y="24384"/>
                    <a:pt x="25781" y="23622"/>
                  </a:cubicBezTo>
                  <a:close/>
                  <a:moveTo>
                    <a:pt x="31623" y="81534"/>
                  </a:moveTo>
                  <a:cubicBezTo>
                    <a:pt x="43307" y="81534"/>
                    <a:pt x="45720" y="70993"/>
                    <a:pt x="46101" y="58293"/>
                  </a:cubicBezTo>
                  <a:cubicBezTo>
                    <a:pt x="46482" y="45212"/>
                    <a:pt x="42926" y="35687"/>
                    <a:pt x="31623" y="35687"/>
                  </a:cubicBezTo>
                  <a:cubicBezTo>
                    <a:pt x="20320" y="35687"/>
                    <a:pt x="18161" y="46228"/>
                    <a:pt x="17907" y="58674"/>
                  </a:cubicBezTo>
                  <a:cubicBezTo>
                    <a:pt x="17907" y="73787"/>
                    <a:pt x="22479" y="81661"/>
                    <a:pt x="31623" y="81661"/>
                  </a:cubicBezTo>
                  <a:close/>
                </a:path>
              </a:pathLst>
            </a:custGeom>
            <a:solidFill>
              <a:srgbClr val="3A414A"/>
            </a:solidFill>
          </p:spPr>
        </p:sp>
        <p:sp>
          <p:nvSpPr>
            <p:cNvPr name="Freeform 80" id="80"/>
            <p:cNvSpPr/>
            <p:nvPr/>
          </p:nvSpPr>
          <p:spPr>
            <a:xfrm>
              <a:off x="633730" y="119888"/>
              <a:ext cx="58801" cy="87503"/>
            </a:xfrm>
            <a:custGeom>
              <a:avLst/>
              <a:gdLst/>
              <a:ahLst/>
              <a:cxnLst/>
              <a:rect r="r" b="b" t="t" l="l"/>
              <a:pathLst>
                <a:path h="87503" w="58801">
                  <a:moveTo>
                    <a:pt x="0" y="87503"/>
                  </a:moveTo>
                  <a:lnTo>
                    <a:pt x="0" y="81026"/>
                  </a:lnTo>
                  <a:lnTo>
                    <a:pt x="0" y="74549"/>
                  </a:lnTo>
                  <a:lnTo>
                    <a:pt x="21463" y="74549"/>
                  </a:lnTo>
                  <a:lnTo>
                    <a:pt x="21463" y="44577"/>
                  </a:lnTo>
                  <a:lnTo>
                    <a:pt x="21463" y="14859"/>
                  </a:lnTo>
                  <a:lnTo>
                    <a:pt x="635" y="27940"/>
                  </a:lnTo>
                  <a:lnTo>
                    <a:pt x="635" y="21209"/>
                  </a:lnTo>
                  <a:lnTo>
                    <a:pt x="635" y="14478"/>
                  </a:lnTo>
                  <a:lnTo>
                    <a:pt x="22479" y="0"/>
                  </a:lnTo>
                  <a:lnTo>
                    <a:pt x="38735" y="0"/>
                  </a:lnTo>
                  <a:lnTo>
                    <a:pt x="38735" y="37211"/>
                  </a:lnTo>
                  <a:lnTo>
                    <a:pt x="38735" y="74422"/>
                  </a:lnTo>
                  <a:lnTo>
                    <a:pt x="58801" y="74422"/>
                  </a:lnTo>
                  <a:lnTo>
                    <a:pt x="58801" y="80899"/>
                  </a:lnTo>
                  <a:lnTo>
                    <a:pt x="58801" y="87376"/>
                  </a:lnTo>
                  <a:lnTo>
                    <a:pt x="0" y="87376"/>
                  </a:lnTo>
                  <a:close/>
                </a:path>
              </a:pathLst>
            </a:custGeom>
            <a:solidFill>
              <a:srgbClr val="3A414A"/>
            </a:solidFill>
          </p:spPr>
        </p:sp>
      </p:grpSp>
      <p:pic>
        <p:nvPicPr>
          <p:cNvPr name="Picture 81" id="81"/>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5981746" y="7279625"/>
            <a:ext cx="2641517" cy="1175784"/>
          </a:xfrm>
          <a:prstGeom prst="rect">
            <a:avLst/>
          </a:prstGeom>
        </p:spPr>
      </p:pic>
      <p:pic>
        <p:nvPicPr>
          <p:cNvPr name="Picture 82" id="82"/>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5956917" y="8551867"/>
            <a:ext cx="2691805" cy="1175990"/>
          </a:xfrm>
          <a:prstGeom prst="rect">
            <a:avLst/>
          </a:prstGeom>
        </p:spPr>
      </p:pic>
      <p:pic>
        <p:nvPicPr>
          <p:cNvPr name="Picture 83" id="83"/>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5956917" y="6006955"/>
            <a:ext cx="2683597" cy="1175784"/>
          </a:xfrm>
          <a:prstGeom prst="rect">
            <a:avLst/>
          </a:prstGeom>
        </p:spPr>
      </p:pic>
      <p:pic>
        <p:nvPicPr>
          <p:cNvPr name="Picture 84" id="84"/>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5956096" y="4759501"/>
            <a:ext cx="2692831" cy="1175990"/>
          </a:xfrm>
          <a:prstGeom prst="rect">
            <a:avLst/>
          </a:prstGeom>
        </p:spPr>
      </p:pic>
      <p:pic>
        <p:nvPicPr>
          <p:cNvPr name="Picture 85" id="85"/>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5995495" y="2087792"/>
            <a:ext cx="2653432" cy="1763683"/>
          </a:xfrm>
          <a:prstGeom prst="rect">
            <a:avLst/>
          </a:prstGeom>
        </p:spPr>
      </p:pic>
      <p:grpSp>
        <p:nvGrpSpPr>
          <p:cNvPr name="Group 86" id="86"/>
          <p:cNvGrpSpPr>
            <a:grpSpLocks noChangeAspect="true"/>
          </p:cNvGrpSpPr>
          <p:nvPr/>
        </p:nvGrpSpPr>
        <p:grpSpPr>
          <a:xfrm rot="0">
            <a:off x="8871774" y="4173448"/>
            <a:ext cx="16635" cy="5499588"/>
            <a:chOff x="0" y="0"/>
            <a:chExt cx="11582" cy="3829202"/>
          </a:xfrm>
        </p:grpSpPr>
        <p:sp>
          <p:nvSpPr>
            <p:cNvPr name="Freeform 87" id="87"/>
            <p:cNvSpPr/>
            <p:nvPr/>
          </p:nvSpPr>
          <p:spPr>
            <a:xfrm>
              <a:off x="0" y="0"/>
              <a:ext cx="11557" cy="3829177"/>
            </a:xfrm>
            <a:custGeom>
              <a:avLst/>
              <a:gdLst/>
              <a:ahLst/>
              <a:cxnLst/>
              <a:rect r="r" b="b" t="t" l="l"/>
              <a:pathLst>
                <a:path h="3829177" w="11557">
                  <a:moveTo>
                    <a:pt x="5715" y="127"/>
                  </a:moveTo>
                  <a:cubicBezTo>
                    <a:pt x="11557" y="127"/>
                    <a:pt x="11430" y="6223"/>
                    <a:pt x="11430" y="5842"/>
                  </a:cubicBezTo>
                  <a:lnTo>
                    <a:pt x="8509" y="5842"/>
                  </a:lnTo>
                  <a:lnTo>
                    <a:pt x="11430" y="5842"/>
                  </a:lnTo>
                  <a:lnTo>
                    <a:pt x="11430" y="3823462"/>
                  </a:lnTo>
                  <a:lnTo>
                    <a:pt x="8509" y="3823462"/>
                  </a:lnTo>
                  <a:lnTo>
                    <a:pt x="11430" y="3823462"/>
                  </a:lnTo>
                  <a:cubicBezTo>
                    <a:pt x="11430" y="3828542"/>
                    <a:pt x="6604" y="3829177"/>
                    <a:pt x="5969" y="3829177"/>
                  </a:cubicBezTo>
                  <a:cubicBezTo>
                    <a:pt x="5842" y="3829177"/>
                    <a:pt x="5715" y="3829177"/>
                    <a:pt x="5715" y="3829177"/>
                  </a:cubicBezTo>
                  <a:lnTo>
                    <a:pt x="5715" y="3826383"/>
                  </a:lnTo>
                  <a:lnTo>
                    <a:pt x="5715" y="3823589"/>
                  </a:lnTo>
                  <a:lnTo>
                    <a:pt x="5715" y="3826383"/>
                  </a:lnTo>
                  <a:lnTo>
                    <a:pt x="5715" y="3829177"/>
                  </a:lnTo>
                  <a:cubicBezTo>
                    <a:pt x="635" y="3829177"/>
                    <a:pt x="0" y="3824351"/>
                    <a:pt x="0" y="3823716"/>
                  </a:cubicBezTo>
                  <a:cubicBezTo>
                    <a:pt x="0" y="3823589"/>
                    <a:pt x="0" y="3823462"/>
                    <a:pt x="0" y="3823462"/>
                  </a:cubicBezTo>
                  <a:lnTo>
                    <a:pt x="2794" y="3823462"/>
                  </a:lnTo>
                  <a:lnTo>
                    <a:pt x="0" y="3823462"/>
                  </a:lnTo>
                  <a:lnTo>
                    <a:pt x="0" y="5842"/>
                  </a:lnTo>
                  <a:lnTo>
                    <a:pt x="2794" y="5842"/>
                  </a:lnTo>
                  <a:lnTo>
                    <a:pt x="0" y="5842"/>
                  </a:lnTo>
                  <a:cubicBezTo>
                    <a:pt x="0" y="0"/>
                    <a:pt x="6096" y="127"/>
                    <a:pt x="5715" y="127"/>
                  </a:cubicBezTo>
                  <a:lnTo>
                    <a:pt x="5715" y="3048"/>
                  </a:lnTo>
                  <a:lnTo>
                    <a:pt x="5715" y="127"/>
                  </a:lnTo>
                  <a:moveTo>
                    <a:pt x="5715" y="5842"/>
                  </a:moveTo>
                  <a:cubicBezTo>
                    <a:pt x="5334" y="5842"/>
                    <a:pt x="5715" y="5969"/>
                    <a:pt x="5715" y="5842"/>
                  </a:cubicBezTo>
                  <a:lnTo>
                    <a:pt x="5715" y="3823462"/>
                  </a:lnTo>
                  <a:cubicBezTo>
                    <a:pt x="5715" y="3823462"/>
                    <a:pt x="5715" y="3823335"/>
                    <a:pt x="5715" y="3823335"/>
                  </a:cubicBezTo>
                  <a:cubicBezTo>
                    <a:pt x="5715" y="3823843"/>
                    <a:pt x="5842" y="3823462"/>
                    <a:pt x="5715" y="3823462"/>
                  </a:cubicBezTo>
                  <a:lnTo>
                    <a:pt x="5715" y="3829177"/>
                  </a:lnTo>
                  <a:lnTo>
                    <a:pt x="5715" y="3823462"/>
                  </a:lnTo>
                  <a:cubicBezTo>
                    <a:pt x="5715" y="3823462"/>
                    <a:pt x="5588" y="3823462"/>
                    <a:pt x="5588" y="3823462"/>
                  </a:cubicBezTo>
                  <a:cubicBezTo>
                    <a:pt x="6096" y="3823462"/>
                    <a:pt x="5715" y="3823335"/>
                    <a:pt x="5715" y="3823462"/>
                  </a:cubicBezTo>
                  <a:lnTo>
                    <a:pt x="5715" y="5842"/>
                  </a:lnTo>
                  <a:cubicBezTo>
                    <a:pt x="5715" y="5461"/>
                    <a:pt x="5588" y="5842"/>
                    <a:pt x="5715" y="5842"/>
                  </a:cubicBezTo>
                  <a:close/>
                </a:path>
              </a:pathLst>
            </a:custGeom>
            <a:solidFill>
              <a:srgbClr val="979EA8"/>
            </a:solidFill>
          </p:spPr>
        </p:sp>
      </p:grpSp>
      <p:pic>
        <p:nvPicPr>
          <p:cNvPr name="Picture 88" id="88"/>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9111257" y="2087792"/>
            <a:ext cx="2653432" cy="1763683"/>
          </a:xfrm>
          <a:prstGeom prst="rect">
            <a:avLst/>
          </a:prstGeom>
        </p:spPr>
      </p:pic>
      <p:grpSp>
        <p:nvGrpSpPr>
          <p:cNvPr name="Group 89" id="89"/>
          <p:cNvGrpSpPr>
            <a:grpSpLocks noChangeAspect="true"/>
          </p:cNvGrpSpPr>
          <p:nvPr/>
        </p:nvGrpSpPr>
        <p:grpSpPr>
          <a:xfrm rot="0">
            <a:off x="9620154" y="4180015"/>
            <a:ext cx="1504310" cy="519348"/>
            <a:chOff x="0" y="0"/>
            <a:chExt cx="1047407" cy="361607"/>
          </a:xfrm>
        </p:grpSpPr>
        <p:sp>
          <p:nvSpPr>
            <p:cNvPr name="Freeform 90" id="90"/>
            <p:cNvSpPr/>
            <p:nvPr/>
          </p:nvSpPr>
          <p:spPr>
            <a:xfrm>
              <a:off x="66548" y="66548"/>
              <a:ext cx="914400" cy="228600"/>
            </a:xfrm>
            <a:custGeom>
              <a:avLst/>
              <a:gdLst/>
              <a:ahLst/>
              <a:cxnLst/>
              <a:rect r="r" b="b" t="t" l="l"/>
              <a:pathLst>
                <a:path h="228600" w="914400">
                  <a:moveTo>
                    <a:pt x="0" y="34290"/>
                  </a:moveTo>
                  <a:cubicBezTo>
                    <a:pt x="0" y="0"/>
                    <a:pt x="34290" y="0"/>
                    <a:pt x="34290" y="0"/>
                  </a:cubicBezTo>
                  <a:lnTo>
                    <a:pt x="880110" y="0"/>
                  </a:lnTo>
                  <a:cubicBezTo>
                    <a:pt x="914400" y="0"/>
                    <a:pt x="914400" y="34290"/>
                    <a:pt x="914400" y="34290"/>
                  </a:cubicBezTo>
                  <a:lnTo>
                    <a:pt x="914400" y="194310"/>
                  </a:lnTo>
                  <a:cubicBezTo>
                    <a:pt x="914400" y="228600"/>
                    <a:pt x="880110" y="228600"/>
                    <a:pt x="880110" y="228600"/>
                  </a:cubicBezTo>
                  <a:lnTo>
                    <a:pt x="34290" y="228600"/>
                  </a:lnTo>
                  <a:cubicBezTo>
                    <a:pt x="0" y="228600"/>
                    <a:pt x="0" y="194310"/>
                    <a:pt x="0" y="194310"/>
                  </a:cubicBezTo>
                  <a:close/>
                </a:path>
              </a:pathLst>
            </a:custGeom>
            <a:solidFill>
              <a:srgbClr val="FFFFFF"/>
            </a:solidFill>
          </p:spPr>
        </p:sp>
        <p:sp>
          <p:nvSpPr>
            <p:cNvPr name="Freeform 91" id="91"/>
            <p:cNvSpPr/>
            <p:nvPr/>
          </p:nvSpPr>
          <p:spPr>
            <a:xfrm>
              <a:off x="63500" y="63500"/>
              <a:ext cx="920496" cy="234696"/>
            </a:xfrm>
            <a:custGeom>
              <a:avLst/>
              <a:gdLst/>
              <a:ahLst/>
              <a:cxnLst/>
              <a:rect r="r" b="b" t="t" l="l"/>
              <a:pathLst>
                <a:path h="234696" w="920496">
                  <a:moveTo>
                    <a:pt x="127" y="37338"/>
                  </a:moveTo>
                  <a:cubicBezTo>
                    <a:pt x="127" y="0"/>
                    <a:pt x="37719" y="127"/>
                    <a:pt x="37338" y="127"/>
                  </a:cubicBezTo>
                  <a:lnTo>
                    <a:pt x="37338" y="2921"/>
                  </a:lnTo>
                  <a:lnTo>
                    <a:pt x="37338" y="127"/>
                  </a:lnTo>
                  <a:lnTo>
                    <a:pt x="883158" y="127"/>
                  </a:lnTo>
                  <a:lnTo>
                    <a:pt x="883158" y="2921"/>
                  </a:lnTo>
                  <a:lnTo>
                    <a:pt x="883158" y="127"/>
                  </a:lnTo>
                  <a:cubicBezTo>
                    <a:pt x="920496" y="127"/>
                    <a:pt x="920369" y="37719"/>
                    <a:pt x="920369" y="37338"/>
                  </a:cubicBezTo>
                  <a:lnTo>
                    <a:pt x="917575" y="37338"/>
                  </a:lnTo>
                  <a:lnTo>
                    <a:pt x="920369" y="37338"/>
                  </a:lnTo>
                  <a:lnTo>
                    <a:pt x="920369" y="197358"/>
                  </a:lnTo>
                  <a:lnTo>
                    <a:pt x="917575" y="197358"/>
                  </a:lnTo>
                  <a:lnTo>
                    <a:pt x="920369" y="197358"/>
                  </a:lnTo>
                  <a:cubicBezTo>
                    <a:pt x="920369" y="234696"/>
                    <a:pt x="882777" y="234569"/>
                    <a:pt x="883158" y="234569"/>
                  </a:cubicBezTo>
                  <a:lnTo>
                    <a:pt x="883158" y="231775"/>
                  </a:lnTo>
                  <a:lnTo>
                    <a:pt x="883158" y="234569"/>
                  </a:lnTo>
                  <a:lnTo>
                    <a:pt x="37338" y="234569"/>
                  </a:lnTo>
                  <a:lnTo>
                    <a:pt x="37338" y="231775"/>
                  </a:lnTo>
                  <a:lnTo>
                    <a:pt x="37338" y="234569"/>
                  </a:lnTo>
                  <a:cubicBezTo>
                    <a:pt x="0" y="234569"/>
                    <a:pt x="127" y="196977"/>
                    <a:pt x="127" y="197358"/>
                  </a:cubicBezTo>
                  <a:lnTo>
                    <a:pt x="2921" y="197358"/>
                  </a:lnTo>
                  <a:lnTo>
                    <a:pt x="127" y="197358"/>
                  </a:lnTo>
                  <a:lnTo>
                    <a:pt x="127" y="37338"/>
                  </a:lnTo>
                  <a:lnTo>
                    <a:pt x="2921" y="37338"/>
                  </a:lnTo>
                  <a:lnTo>
                    <a:pt x="127" y="37338"/>
                  </a:lnTo>
                  <a:moveTo>
                    <a:pt x="5842" y="37338"/>
                  </a:moveTo>
                  <a:lnTo>
                    <a:pt x="5842" y="197358"/>
                  </a:lnTo>
                  <a:cubicBezTo>
                    <a:pt x="5842" y="197739"/>
                    <a:pt x="5969" y="228854"/>
                    <a:pt x="37338" y="228854"/>
                  </a:cubicBezTo>
                  <a:lnTo>
                    <a:pt x="883158" y="228854"/>
                  </a:lnTo>
                  <a:cubicBezTo>
                    <a:pt x="883539" y="228854"/>
                    <a:pt x="914654" y="228727"/>
                    <a:pt x="914654" y="197358"/>
                  </a:cubicBezTo>
                  <a:lnTo>
                    <a:pt x="914654" y="37338"/>
                  </a:lnTo>
                  <a:cubicBezTo>
                    <a:pt x="914654" y="36957"/>
                    <a:pt x="914527" y="5842"/>
                    <a:pt x="883158" y="5842"/>
                  </a:cubicBezTo>
                  <a:lnTo>
                    <a:pt x="37338" y="5842"/>
                  </a:lnTo>
                  <a:cubicBezTo>
                    <a:pt x="36957" y="5842"/>
                    <a:pt x="5842" y="5969"/>
                    <a:pt x="5842" y="37338"/>
                  </a:cubicBezTo>
                  <a:close/>
                </a:path>
              </a:pathLst>
            </a:custGeom>
            <a:solidFill>
              <a:srgbClr val="3A414A"/>
            </a:solidFill>
          </p:spPr>
        </p:sp>
        <p:sp>
          <p:nvSpPr>
            <p:cNvPr name="Freeform 92" id="92"/>
            <p:cNvSpPr/>
            <p:nvPr/>
          </p:nvSpPr>
          <p:spPr>
            <a:xfrm>
              <a:off x="359664" y="114300"/>
              <a:ext cx="72644" cy="93091"/>
            </a:xfrm>
            <a:custGeom>
              <a:avLst/>
              <a:gdLst/>
              <a:ahLst/>
              <a:cxnLst/>
              <a:rect r="r" b="b" t="t" l="l"/>
              <a:pathLst>
                <a:path h="93091" w="72644">
                  <a:moveTo>
                    <a:pt x="0" y="5588"/>
                  </a:moveTo>
                  <a:cubicBezTo>
                    <a:pt x="32766" y="5969"/>
                    <a:pt x="72644" y="0"/>
                    <a:pt x="72009" y="33401"/>
                  </a:cubicBezTo>
                  <a:cubicBezTo>
                    <a:pt x="71628" y="59817"/>
                    <a:pt x="47625" y="64389"/>
                    <a:pt x="18415" y="62357"/>
                  </a:cubicBezTo>
                  <a:lnTo>
                    <a:pt x="18415" y="77724"/>
                  </a:lnTo>
                  <a:lnTo>
                    <a:pt x="18415" y="93091"/>
                  </a:lnTo>
                  <a:lnTo>
                    <a:pt x="0" y="93091"/>
                  </a:lnTo>
                  <a:lnTo>
                    <a:pt x="0" y="49403"/>
                  </a:lnTo>
                  <a:lnTo>
                    <a:pt x="0" y="5588"/>
                  </a:lnTo>
                  <a:close/>
                  <a:moveTo>
                    <a:pt x="18288" y="48260"/>
                  </a:moveTo>
                  <a:cubicBezTo>
                    <a:pt x="34925" y="48260"/>
                    <a:pt x="53594" y="50673"/>
                    <a:pt x="53594" y="33782"/>
                  </a:cubicBezTo>
                  <a:cubicBezTo>
                    <a:pt x="53594" y="17145"/>
                    <a:pt x="34544" y="20066"/>
                    <a:pt x="18288" y="20066"/>
                  </a:cubicBezTo>
                  <a:lnTo>
                    <a:pt x="18288" y="34163"/>
                  </a:lnTo>
                  <a:lnTo>
                    <a:pt x="18288" y="48260"/>
                  </a:lnTo>
                  <a:close/>
                </a:path>
              </a:pathLst>
            </a:custGeom>
            <a:solidFill>
              <a:srgbClr val="3A414A"/>
            </a:solidFill>
          </p:spPr>
        </p:sp>
        <p:sp>
          <p:nvSpPr>
            <p:cNvPr name="Freeform 93" id="93"/>
            <p:cNvSpPr/>
            <p:nvPr/>
          </p:nvSpPr>
          <p:spPr>
            <a:xfrm>
              <a:off x="440817" y="138938"/>
              <a:ext cx="67691" cy="69850"/>
            </a:xfrm>
            <a:custGeom>
              <a:avLst/>
              <a:gdLst/>
              <a:ahLst/>
              <a:cxnLst/>
              <a:rect r="r" b="b" t="t" l="l"/>
              <a:pathLst>
                <a:path h="69850" w="67691">
                  <a:moveTo>
                    <a:pt x="33782" y="0"/>
                  </a:moveTo>
                  <a:cubicBezTo>
                    <a:pt x="56388" y="0"/>
                    <a:pt x="67691" y="12700"/>
                    <a:pt x="67691" y="34925"/>
                  </a:cubicBezTo>
                  <a:cubicBezTo>
                    <a:pt x="67691" y="57531"/>
                    <a:pt x="55372" y="69850"/>
                    <a:pt x="33528" y="69850"/>
                  </a:cubicBezTo>
                  <a:cubicBezTo>
                    <a:pt x="12065" y="69850"/>
                    <a:pt x="0" y="57150"/>
                    <a:pt x="0" y="34925"/>
                  </a:cubicBezTo>
                  <a:cubicBezTo>
                    <a:pt x="0" y="13081"/>
                    <a:pt x="11938" y="0"/>
                    <a:pt x="33909" y="0"/>
                  </a:cubicBezTo>
                  <a:close/>
                  <a:moveTo>
                    <a:pt x="33401" y="57785"/>
                  </a:moveTo>
                  <a:cubicBezTo>
                    <a:pt x="45720" y="57785"/>
                    <a:pt x="49276" y="47879"/>
                    <a:pt x="49276" y="34798"/>
                  </a:cubicBezTo>
                  <a:cubicBezTo>
                    <a:pt x="49276" y="20701"/>
                    <a:pt x="45720" y="11811"/>
                    <a:pt x="34163" y="11811"/>
                  </a:cubicBezTo>
                  <a:cubicBezTo>
                    <a:pt x="22225" y="11811"/>
                    <a:pt x="18288" y="20955"/>
                    <a:pt x="18288" y="34798"/>
                  </a:cubicBezTo>
                  <a:cubicBezTo>
                    <a:pt x="18288" y="47498"/>
                    <a:pt x="21844" y="57785"/>
                    <a:pt x="33401" y="57785"/>
                  </a:cubicBezTo>
                  <a:close/>
                </a:path>
              </a:pathLst>
            </a:custGeom>
            <a:solidFill>
              <a:srgbClr val="3A414A"/>
            </a:solidFill>
          </p:spPr>
        </p:sp>
        <p:sp>
          <p:nvSpPr>
            <p:cNvPr name="Freeform 94" id="94"/>
            <p:cNvSpPr/>
            <p:nvPr/>
          </p:nvSpPr>
          <p:spPr>
            <a:xfrm>
              <a:off x="518414" y="115189"/>
              <a:ext cx="63754" cy="93472"/>
            </a:xfrm>
            <a:custGeom>
              <a:avLst/>
              <a:gdLst/>
              <a:ahLst/>
              <a:cxnLst/>
              <a:rect r="r" b="b" t="t" l="l"/>
              <a:pathLst>
                <a:path h="93472" w="63754">
                  <a:moveTo>
                    <a:pt x="25654" y="23749"/>
                  </a:moveTo>
                  <a:cubicBezTo>
                    <a:pt x="36576" y="23368"/>
                    <a:pt x="41910" y="29083"/>
                    <a:pt x="46101" y="35687"/>
                  </a:cubicBezTo>
                  <a:lnTo>
                    <a:pt x="45720" y="0"/>
                  </a:lnTo>
                  <a:lnTo>
                    <a:pt x="63373" y="0"/>
                  </a:lnTo>
                  <a:lnTo>
                    <a:pt x="63754" y="92075"/>
                  </a:lnTo>
                  <a:lnTo>
                    <a:pt x="46863" y="92075"/>
                  </a:lnTo>
                  <a:cubicBezTo>
                    <a:pt x="46101" y="88519"/>
                    <a:pt x="46863" y="83947"/>
                    <a:pt x="45847" y="81153"/>
                  </a:cubicBezTo>
                  <a:cubicBezTo>
                    <a:pt x="41910" y="89281"/>
                    <a:pt x="35560" y="93472"/>
                    <a:pt x="24384" y="93472"/>
                  </a:cubicBezTo>
                  <a:cubicBezTo>
                    <a:pt x="6096" y="93472"/>
                    <a:pt x="381" y="77597"/>
                    <a:pt x="0" y="58547"/>
                  </a:cubicBezTo>
                  <a:cubicBezTo>
                    <a:pt x="0" y="38735"/>
                    <a:pt x="6731" y="24384"/>
                    <a:pt x="25781" y="23622"/>
                  </a:cubicBezTo>
                  <a:close/>
                  <a:moveTo>
                    <a:pt x="31623" y="81534"/>
                  </a:moveTo>
                  <a:cubicBezTo>
                    <a:pt x="43307" y="81534"/>
                    <a:pt x="45720" y="70993"/>
                    <a:pt x="46101" y="58293"/>
                  </a:cubicBezTo>
                  <a:cubicBezTo>
                    <a:pt x="46482" y="45212"/>
                    <a:pt x="42926" y="35687"/>
                    <a:pt x="31623" y="35687"/>
                  </a:cubicBezTo>
                  <a:cubicBezTo>
                    <a:pt x="20320" y="35687"/>
                    <a:pt x="18161" y="46228"/>
                    <a:pt x="17907" y="58674"/>
                  </a:cubicBezTo>
                  <a:cubicBezTo>
                    <a:pt x="17907" y="73787"/>
                    <a:pt x="22479" y="81661"/>
                    <a:pt x="31623" y="81661"/>
                  </a:cubicBezTo>
                  <a:close/>
                </a:path>
              </a:pathLst>
            </a:custGeom>
            <a:solidFill>
              <a:srgbClr val="3A414A"/>
            </a:solidFill>
          </p:spPr>
        </p:sp>
        <p:sp>
          <p:nvSpPr>
            <p:cNvPr name="Freeform 95" id="95"/>
            <p:cNvSpPr/>
            <p:nvPr/>
          </p:nvSpPr>
          <p:spPr>
            <a:xfrm>
              <a:off x="627634" y="118872"/>
              <a:ext cx="63627" cy="88519"/>
            </a:xfrm>
            <a:custGeom>
              <a:avLst/>
              <a:gdLst/>
              <a:ahLst/>
              <a:cxnLst/>
              <a:rect r="r" b="b" t="t" l="l"/>
              <a:pathLst>
                <a:path h="88519" w="63627">
                  <a:moveTo>
                    <a:pt x="62230" y="24257"/>
                  </a:moveTo>
                  <a:cubicBezTo>
                    <a:pt x="62230" y="51816"/>
                    <a:pt x="32639" y="54610"/>
                    <a:pt x="23114" y="74041"/>
                  </a:cubicBezTo>
                  <a:lnTo>
                    <a:pt x="63627" y="74041"/>
                  </a:lnTo>
                  <a:lnTo>
                    <a:pt x="63627" y="81280"/>
                  </a:lnTo>
                  <a:lnTo>
                    <a:pt x="63627" y="88519"/>
                  </a:lnTo>
                  <a:lnTo>
                    <a:pt x="2159" y="88519"/>
                  </a:lnTo>
                  <a:cubicBezTo>
                    <a:pt x="0" y="52832"/>
                    <a:pt x="37084" y="53213"/>
                    <a:pt x="44450" y="25019"/>
                  </a:cubicBezTo>
                  <a:cubicBezTo>
                    <a:pt x="44831" y="17272"/>
                    <a:pt x="40259" y="14097"/>
                    <a:pt x="32766" y="13716"/>
                  </a:cubicBezTo>
                  <a:cubicBezTo>
                    <a:pt x="24638" y="13716"/>
                    <a:pt x="21463" y="18669"/>
                    <a:pt x="20447" y="25654"/>
                  </a:cubicBezTo>
                  <a:lnTo>
                    <a:pt x="3175" y="24638"/>
                  </a:lnTo>
                  <a:cubicBezTo>
                    <a:pt x="4953" y="8763"/>
                    <a:pt x="14478" y="0"/>
                    <a:pt x="32766" y="0"/>
                  </a:cubicBezTo>
                  <a:cubicBezTo>
                    <a:pt x="50800" y="0"/>
                    <a:pt x="62103" y="7747"/>
                    <a:pt x="62103" y="24384"/>
                  </a:cubicBezTo>
                  <a:close/>
                </a:path>
              </a:pathLst>
            </a:custGeom>
            <a:solidFill>
              <a:srgbClr val="3A414A"/>
            </a:solidFill>
          </p:spPr>
        </p:sp>
      </p:grpSp>
      <p:pic>
        <p:nvPicPr>
          <p:cNvPr name="Picture 96" id="96"/>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9115874" y="5993104"/>
            <a:ext cx="2644198" cy="1175784"/>
          </a:xfrm>
          <a:prstGeom prst="rect">
            <a:avLst/>
          </a:prstGeom>
        </p:spPr>
      </p:pic>
      <p:pic>
        <p:nvPicPr>
          <p:cNvPr name="Picture 97" id="97"/>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0">
            <a:off x="9111257" y="4759501"/>
            <a:ext cx="2653432" cy="1175990"/>
          </a:xfrm>
          <a:prstGeom prst="rect">
            <a:avLst/>
          </a:prstGeom>
        </p:spPr>
      </p:pic>
      <p:pic>
        <p:nvPicPr>
          <p:cNvPr name="Picture 98" id="98"/>
          <p:cNvPicPr>
            <a:picLocks noChangeAspect="true"/>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0" t="0" r="0" b="0"/>
          <a:stretch>
            <a:fillRect/>
          </a:stretch>
        </p:blipFill>
        <p:spPr>
          <a:xfrm flipH="false" flipV="false" rot="0">
            <a:off x="9120491" y="7279625"/>
            <a:ext cx="2644198" cy="1175784"/>
          </a:xfrm>
          <a:prstGeom prst="rect">
            <a:avLst/>
          </a:prstGeom>
        </p:spPr>
      </p:pic>
      <p:pic>
        <p:nvPicPr>
          <p:cNvPr name="Picture 99" id="99"/>
          <p:cNvPicPr>
            <a:picLocks noChangeAspect="true"/>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0" t="0" r="0" b="0"/>
          <a:stretch>
            <a:fillRect/>
          </a:stretch>
        </p:blipFill>
        <p:spPr>
          <a:xfrm flipH="false" flipV="false" rot="0">
            <a:off x="7675456" y="-221406"/>
            <a:ext cx="6090948" cy="1844943"/>
          </a:xfrm>
          <a:prstGeom prst="rect">
            <a:avLst/>
          </a:prstGeom>
        </p:spPr>
      </p:pic>
      <p:grpSp>
        <p:nvGrpSpPr>
          <p:cNvPr name="Group 100" id="100"/>
          <p:cNvGrpSpPr/>
          <p:nvPr/>
        </p:nvGrpSpPr>
        <p:grpSpPr>
          <a:xfrm rot="0">
            <a:off x="11085581" y="495024"/>
            <a:ext cx="3487890" cy="1404394"/>
            <a:chOff x="0" y="0"/>
            <a:chExt cx="812800" cy="327273"/>
          </a:xfrm>
        </p:grpSpPr>
        <p:sp>
          <p:nvSpPr>
            <p:cNvPr name="Freeform 101" id="101"/>
            <p:cNvSpPr/>
            <p:nvPr/>
          </p:nvSpPr>
          <p:spPr>
            <a:xfrm>
              <a:off x="0" y="0"/>
              <a:ext cx="812800" cy="327273"/>
            </a:xfrm>
            <a:custGeom>
              <a:avLst/>
              <a:gdLst/>
              <a:ahLst/>
              <a:cxnLst/>
              <a:rect r="r" b="b" t="t" l="l"/>
              <a:pathLst>
                <a:path h="327273" w="812800">
                  <a:moveTo>
                    <a:pt x="0" y="0"/>
                  </a:moveTo>
                  <a:lnTo>
                    <a:pt x="812800" y="0"/>
                  </a:lnTo>
                  <a:lnTo>
                    <a:pt x="812800" y="327273"/>
                  </a:lnTo>
                  <a:lnTo>
                    <a:pt x="0" y="327273"/>
                  </a:lnTo>
                  <a:close/>
                </a:path>
              </a:pathLst>
            </a:custGeom>
            <a:solidFill>
              <a:srgbClr val="FFFFFF"/>
            </a:solidFill>
          </p:spPr>
        </p:sp>
        <p:sp>
          <p:nvSpPr>
            <p:cNvPr name="TextBox 102" id="102"/>
            <p:cNvSpPr txBox="true"/>
            <p:nvPr/>
          </p:nvSpPr>
          <p:spPr>
            <a:xfrm>
              <a:off x="0" y="-57150"/>
              <a:ext cx="812800" cy="869950"/>
            </a:xfrm>
            <a:prstGeom prst="rect">
              <a:avLst/>
            </a:prstGeom>
          </p:spPr>
          <p:txBody>
            <a:bodyPr anchor="ctr" rtlCol="false" tIns="50800" lIns="50800" bIns="50800" rIns="50800"/>
            <a:lstStyle/>
            <a:p>
              <a:pPr algn="ctr">
                <a:lnSpc>
                  <a:spcPts val="3447"/>
                </a:lnSpc>
              </a:pPr>
            </a:p>
          </p:txBody>
        </p:sp>
      </p:grpSp>
      <p:pic>
        <p:nvPicPr>
          <p:cNvPr name="Picture 103" id="10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9144605" y="8551039"/>
            <a:ext cx="2691805" cy="1175990"/>
          </a:xfrm>
          <a:prstGeom prst="rect">
            <a:avLst/>
          </a:prstGeom>
        </p:spPr>
      </p:pic>
      <p:grpSp>
        <p:nvGrpSpPr>
          <p:cNvPr name="Group 104" id="104"/>
          <p:cNvGrpSpPr/>
          <p:nvPr/>
        </p:nvGrpSpPr>
        <p:grpSpPr>
          <a:xfrm rot="0">
            <a:off x="9737216" y="-210497"/>
            <a:ext cx="2099193" cy="648372"/>
            <a:chOff x="0" y="0"/>
            <a:chExt cx="489185" cy="151093"/>
          </a:xfrm>
        </p:grpSpPr>
        <p:sp>
          <p:nvSpPr>
            <p:cNvPr name="Freeform 105" id="105"/>
            <p:cNvSpPr/>
            <p:nvPr/>
          </p:nvSpPr>
          <p:spPr>
            <a:xfrm>
              <a:off x="0" y="0"/>
              <a:ext cx="489185" cy="151093"/>
            </a:xfrm>
            <a:custGeom>
              <a:avLst/>
              <a:gdLst/>
              <a:ahLst/>
              <a:cxnLst/>
              <a:rect r="r" b="b" t="t" l="l"/>
              <a:pathLst>
                <a:path h="151093" w="489185">
                  <a:moveTo>
                    <a:pt x="0" y="0"/>
                  </a:moveTo>
                  <a:lnTo>
                    <a:pt x="489185" y="0"/>
                  </a:lnTo>
                  <a:lnTo>
                    <a:pt x="489185" y="151093"/>
                  </a:lnTo>
                  <a:lnTo>
                    <a:pt x="0" y="151093"/>
                  </a:lnTo>
                  <a:close/>
                </a:path>
              </a:pathLst>
            </a:custGeom>
            <a:solidFill>
              <a:srgbClr val="FFFFFF"/>
            </a:solidFill>
          </p:spPr>
        </p:sp>
        <p:sp>
          <p:nvSpPr>
            <p:cNvPr name="TextBox 106" id="106"/>
            <p:cNvSpPr txBox="true"/>
            <p:nvPr/>
          </p:nvSpPr>
          <p:spPr>
            <a:xfrm>
              <a:off x="0" y="-57150"/>
              <a:ext cx="812800" cy="869950"/>
            </a:xfrm>
            <a:prstGeom prst="rect">
              <a:avLst/>
            </a:prstGeom>
          </p:spPr>
          <p:txBody>
            <a:bodyPr anchor="ctr" rtlCol="false" tIns="50800" lIns="50800" bIns="50800" rIns="50800"/>
            <a:lstStyle/>
            <a:p>
              <a:pPr algn="ctr">
                <a:lnSpc>
                  <a:spcPts val="3447"/>
                </a:lnSpc>
              </a:pPr>
            </a:p>
          </p:txBody>
        </p:sp>
      </p:grpSp>
      <p:pic>
        <p:nvPicPr>
          <p:cNvPr name="Picture 107" id="107"/>
          <p:cNvPicPr>
            <a:picLocks noChangeAspect="true"/>
          </p:cNvPicPr>
          <p:nvPr/>
        </p:nvPicPr>
        <p:blipFill>
          <a:blip r:embed="rId22"/>
          <a:srcRect l="0" t="2268" r="0" b="2268"/>
          <a:stretch>
            <a:fillRect/>
          </a:stretch>
        </p:blipFill>
        <p:spPr>
          <a:xfrm flipH="false" flipV="false" rot="0">
            <a:off x="13554217" y="9111285"/>
            <a:ext cx="4595351" cy="1047357"/>
          </a:xfrm>
          <a:prstGeom prst="rect">
            <a:avLst/>
          </a:prstGeom>
        </p:spPr>
      </p:pic>
      <p:grpSp>
        <p:nvGrpSpPr>
          <p:cNvPr name="Group 108" id="108"/>
          <p:cNvGrpSpPr/>
          <p:nvPr/>
        </p:nvGrpSpPr>
        <p:grpSpPr>
          <a:xfrm rot="0">
            <a:off x="9243763" y="7780766"/>
            <a:ext cx="2406650" cy="205992"/>
            <a:chOff x="0" y="0"/>
            <a:chExt cx="633850" cy="54253"/>
          </a:xfrm>
        </p:grpSpPr>
        <p:sp>
          <p:nvSpPr>
            <p:cNvPr name="Freeform 109" id="109"/>
            <p:cNvSpPr/>
            <p:nvPr/>
          </p:nvSpPr>
          <p:spPr>
            <a:xfrm>
              <a:off x="0" y="0"/>
              <a:ext cx="633850" cy="54253"/>
            </a:xfrm>
            <a:custGeom>
              <a:avLst/>
              <a:gdLst/>
              <a:ahLst/>
              <a:cxnLst/>
              <a:rect r="r" b="b" t="t" l="l"/>
              <a:pathLst>
                <a:path h="54253" w="633850">
                  <a:moveTo>
                    <a:pt x="0" y="0"/>
                  </a:moveTo>
                  <a:lnTo>
                    <a:pt x="633850" y="0"/>
                  </a:lnTo>
                  <a:lnTo>
                    <a:pt x="633850" y="54253"/>
                  </a:lnTo>
                  <a:lnTo>
                    <a:pt x="0" y="54253"/>
                  </a:lnTo>
                  <a:close/>
                </a:path>
              </a:pathLst>
            </a:custGeom>
            <a:solidFill>
              <a:srgbClr val="FFF0FB"/>
            </a:solidFill>
          </p:spPr>
        </p:sp>
        <p:sp>
          <p:nvSpPr>
            <p:cNvPr name="TextBox 110" id="110"/>
            <p:cNvSpPr txBox="true"/>
            <p:nvPr/>
          </p:nvSpPr>
          <p:spPr>
            <a:xfrm>
              <a:off x="0" y="-57150"/>
              <a:ext cx="812800" cy="869950"/>
            </a:xfrm>
            <a:prstGeom prst="rect">
              <a:avLst/>
            </a:prstGeom>
          </p:spPr>
          <p:txBody>
            <a:bodyPr anchor="ctr" rtlCol="false" tIns="50800" lIns="50800" bIns="50800" rIns="50800"/>
            <a:lstStyle/>
            <a:p>
              <a:pPr algn="ctr">
                <a:lnSpc>
                  <a:spcPts val="3447"/>
                </a:lnSpc>
              </a:pPr>
            </a:p>
          </p:txBody>
        </p:sp>
      </p:grpSp>
      <p:sp>
        <p:nvSpPr>
          <p:cNvPr name="TextBox 111" id="111"/>
          <p:cNvSpPr txBox="true"/>
          <p:nvPr/>
        </p:nvSpPr>
        <p:spPr>
          <a:xfrm rot="0">
            <a:off x="9266617" y="7764794"/>
            <a:ext cx="1454313" cy="190313"/>
          </a:xfrm>
          <a:prstGeom prst="rect">
            <a:avLst/>
          </a:prstGeom>
        </p:spPr>
        <p:txBody>
          <a:bodyPr anchor="t" rtlCol="false" tIns="0" lIns="0" bIns="0" rIns="0">
            <a:spAutoFit/>
          </a:bodyPr>
          <a:lstStyle/>
          <a:p>
            <a:pPr algn="ctr">
              <a:lnSpc>
                <a:spcPts val="1400"/>
              </a:lnSpc>
            </a:pPr>
            <a:r>
              <a:rPr lang="en-US" sz="1000">
                <a:solidFill>
                  <a:srgbClr val="3A414A"/>
                </a:solidFill>
                <a:latin typeface="Arial"/>
              </a:rPr>
              <a:t>colleen@sharpeloans.com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9834" t="0" r="19834" b="0"/>
          <a:stretch>
            <a:fillRect/>
          </a:stretch>
        </p:blipFill>
        <p:spPr>
          <a:xfrm flipH="false" flipV="false" rot="0">
            <a:off x="9029700" y="0"/>
            <a:ext cx="9258300" cy="10562993"/>
          </a:xfrm>
          <a:prstGeom prst="rect">
            <a:avLst/>
          </a:prstGeom>
        </p:spPr>
      </p:pic>
      <p:grpSp>
        <p:nvGrpSpPr>
          <p:cNvPr name="Group 3" id="3"/>
          <p:cNvGrpSpPr/>
          <p:nvPr/>
        </p:nvGrpSpPr>
        <p:grpSpPr>
          <a:xfrm rot="0">
            <a:off x="8141947" y="6878318"/>
            <a:ext cx="1775505" cy="1775505"/>
            <a:chOff x="0" y="0"/>
            <a:chExt cx="1913890" cy="1913890"/>
          </a:xfrm>
        </p:grpSpPr>
        <p:sp>
          <p:nvSpPr>
            <p:cNvPr name="Freeform 4" id="4"/>
            <p:cNvSpPr/>
            <p:nvPr/>
          </p:nvSpPr>
          <p:spPr>
            <a:xfrm>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205B"/>
            </a:solidFill>
          </p:spPr>
        </p:sp>
      </p:grpSp>
      <p:grpSp>
        <p:nvGrpSpPr>
          <p:cNvPr name="Group 5" id="5"/>
          <p:cNvGrpSpPr/>
          <p:nvPr/>
        </p:nvGrpSpPr>
        <p:grpSpPr>
          <a:xfrm rot="0">
            <a:off x="0" y="6878318"/>
            <a:ext cx="328424" cy="1775505"/>
            <a:chOff x="0" y="0"/>
            <a:chExt cx="354022" cy="1913890"/>
          </a:xfrm>
        </p:grpSpPr>
        <p:sp>
          <p:nvSpPr>
            <p:cNvPr name="Freeform 6" id="6"/>
            <p:cNvSpPr/>
            <p:nvPr/>
          </p:nvSpPr>
          <p:spPr>
            <a:xfrm>
              <a:off x="0" y="0"/>
              <a:ext cx="354022" cy="1913890"/>
            </a:xfrm>
            <a:custGeom>
              <a:avLst/>
              <a:gdLst/>
              <a:ahLst/>
              <a:cxnLst/>
              <a:rect r="r" b="b" t="t" l="l"/>
              <a:pathLst>
                <a:path h="1913890" w="354022">
                  <a:moveTo>
                    <a:pt x="0" y="0"/>
                  </a:moveTo>
                  <a:lnTo>
                    <a:pt x="354022" y="0"/>
                  </a:lnTo>
                  <a:lnTo>
                    <a:pt x="354022" y="1913890"/>
                  </a:lnTo>
                  <a:lnTo>
                    <a:pt x="0" y="1913890"/>
                  </a:lnTo>
                  <a:close/>
                </a:path>
              </a:pathLst>
            </a:custGeom>
            <a:solidFill>
              <a:srgbClr val="00205B"/>
            </a:solidFill>
          </p:spPr>
        </p:sp>
      </p:grpSp>
      <p:sp>
        <p:nvSpPr>
          <p:cNvPr name="TextBox 7" id="7"/>
          <p:cNvSpPr txBox="true"/>
          <p:nvPr/>
        </p:nvSpPr>
        <p:spPr>
          <a:xfrm rot="0">
            <a:off x="1028700" y="923925"/>
            <a:ext cx="6876585" cy="1747869"/>
          </a:xfrm>
          <a:prstGeom prst="rect">
            <a:avLst/>
          </a:prstGeom>
        </p:spPr>
        <p:txBody>
          <a:bodyPr anchor="t" rtlCol="false" tIns="0" lIns="0" bIns="0" rIns="0">
            <a:spAutoFit/>
          </a:bodyPr>
          <a:lstStyle/>
          <a:p>
            <a:pPr>
              <a:lnSpc>
                <a:spcPts val="7024"/>
              </a:lnSpc>
            </a:pPr>
            <a:r>
              <a:rPr lang="en-US" sz="5017">
                <a:solidFill>
                  <a:srgbClr val="00205B"/>
                </a:solidFill>
                <a:latin typeface="Nunito Sans Bold"/>
              </a:rPr>
              <a:t>Best Customer Communication</a:t>
            </a:r>
          </a:p>
        </p:txBody>
      </p:sp>
      <p:sp>
        <p:nvSpPr>
          <p:cNvPr name="TextBox 8" id="8"/>
          <p:cNvSpPr txBox="true"/>
          <p:nvPr/>
        </p:nvSpPr>
        <p:spPr>
          <a:xfrm rot="0">
            <a:off x="1028700" y="2871665"/>
            <a:ext cx="7113247" cy="5944711"/>
          </a:xfrm>
          <a:prstGeom prst="rect">
            <a:avLst/>
          </a:prstGeom>
        </p:spPr>
        <p:txBody>
          <a:bodyPr anchor="t" rtlCol="false" tIns="0" lIns="0" bIns="0" rIns="0">
            <a:spAutoFit/>
          </a:bodyPr>
          <a:lstStyle/>
          <a:p>
            <a:pPr>
              <a:lnSpc>
                <a:spcPts val="3639"/>
              </a:lnSpc>
            </a:pPr>
            <a:r>
              <a:rPr lang="en-US" sz="2599">
                <a:solidFill>
                  <a:srgbClr val="000000"/>
                </a:solidFill>
                <a:latin typeface="Nunito Sans Regular"/>
              </a:rPr>
              <a:t>Our team prides itself on the communication we provide throughout the entire buying process. We teach your customers everything about how to be a successful homebuyer!</a:t>
            </a:r>
          </a:p>
          <a:p>
            <a:pPr>
              <a:lnSpc>
                <a:spcPts val="3639"/>
              </a:lnSpc>
            </a:pPr>
          </a:p>
          <a:p>
            <a:pPr marL="561337" indent="-280669" lvl="1">
              <a:lnSpc>
                <a:spcPts val="3639"/>
              </a:lnSpc>
              <a:buFont typeface="Arial"/>
              <a:buChar char="•"/>
            </a:pPr>
            <a:r>
              <a:rPr lang="en-US" sz="2599">
                <a:solidFill>
                  <a:srgbClr val="000000"/>
                </a:solidFill>
                <a:latin typeface="Nunito Sans Regular"/>
              </a:rPr>
              <a:t>Protecting their credit</a:t>
            </a:r>
          </a:p>
          <a:p>
            <a:pPr marL="561337" indent="-280669" lvl="1">
              <a:lnSpc>
                <a:spcPts val="3639"/>
              </a:lnSpc>
              <a:buFont typeface="Arial"/>
              <a:buChar char="•"/>
            </a:pPr>
            <a:r>
              <a:rPr lang="en-US" sz="2599">
                <a:solidFill>
                  <a:srgbClr val="000000"/>
                </a:solidFill>
                <a:latin typeface="Nunito Sans Regular"/>
              </a:rPr>
              <a:t>Complete explanation of lending</a:t>
            </a:r>
          </a:p>
          <a:p>
            <a:pPr marL="561337" indent="-280669" lvl="1">
              <a:lnSpc>
                <a:spcPts val="3639"/>
              </a:lnSpc>
              <a:buFont typeface="Arial"/>
              <a:buChar char="•"/>
            </a:pPr>
            <a:r>
              <a:rPr lang="en-US" sz="2599">
                <a:solidFill>
                  <a:srgbClr val="000000"/>
                </a:solidFill>
                <a:latin typeface="Nunito Sans Regular"/>
              </a:rPr>
              <a:t>Understanding appraisals in this market</a:t>
            </a:r>
          </a:p>
          <a:p>
            <a:pPr marL="561337" indent="-280669" lvl="1">
              <a:lnSpc>
                <a:spcPts val="3639"/>
              </a:lnSpc>
              <a:buFont typeface="Arial"/>
              <a:buChar char="•"/>
            </a:pPr>
            <a:r>
              <a:rPr lang="en-US" sz="2599">
                <a:solidFill>
                  <a:srgbClr val="000000"/>
                </a:solidFill>
                <a:latin typeface="Nunito Sans Regular"/>
              </a:rPr>
              <a:t>Preparing their children for a move</a:t>
            </a:r>
          </a:p>
          <a:p>
            <a:pPr marL="561337" indent="-280669" lvl="1">
              <a:lnSpc>
                <a:spcPts val="3639"/>
              </a:lnSpc>
              <a:buFont typeface="Arial"/>
              <a:buChar char="•"/>
            </a:pPr>
            <a:r>
              <a:rPr lang="en-US" sz="2599">
                <a:solidFill>
                  <a:srgbClr val="000000"/>
                </a:solidFill>
                <a:latin typeface="Nunito Sans Regular"/>
              </a:rPr>
              <a:t>What to bring to closing</a:t>
            </a:r>
          </a:p>
          <a:p>
            <a:pPr marL="561337" indent="-280669" lvl="1">
              <a:lnSpc>
                <a:spcPts val="3639"/>
              </a:lnSpc>
              <a:buFont typeface="Arial"/>
              <a:buChar char="•"/>
            </a:pPr>
            <a:r>
              <a:rPr lang="en-US" sz="2599">
                <a:solidFill>
                  <a:srgbClr val="000000"/>
                </a:solidFill>
                <a:latin typeface="Nunito Sans Regular"/>
              </a:rPr>
              <a:t>What to expect during walk-throughs</a:t>
            </a:r>
          </a:p>
          <a:p>
            <a:pPr marL="561337" indent="-280669" lvl="1">
              <a:lnSpc>
                <a:spcPts val="3639"/>
              </a:lnSpc>
              <a:buFont typeface="Arial"/>
              <a:buChar char="•"/>
            </a:pPr>
            <a:r>
              <a:rPr lang="en-US" sz="2599">
                <a:solidFill>
                  <a:srgbClr val="000000"/>
                </a:solidFill>
                <a:latin typeface="Nunito Sans Regular"/>
              </a:rPr>
              <a:t>How to move into a new home</a:t>
            </a:r>
          </a:p>
          <a:p>
            <a:pPr>
              <a:lnSpc>
                <a:spcPts val="2800"/>
              </a:lnSpc>
            </a:pPr>
          </a:p>
        </p:txBody>
      </p:sp>
      <p:pic>
        <p:nvPicPr>
          <p:cNvPr name="Picture 9" id="9"/>
          <p:cNvPicPr>
            <a:picLocks noChangeAspect="true"/>
          </p:cNvPicPr>
          <p:nvPr/>
        </p:nvPicPr>
        <p:blipFill>
          <a:blip r:embed="rId3"/>
          <a:srcRect l="0" t="2268" r="0" b="2268"/>
          <a:stretch>
            <a:fillRect/>
          </a:stretch>
        </p:blipFill>
        <p:spPr>
          <a:xfrm flipH="false" flipV="false" rot="0">
            <a:off x="13554217" y="9111285"/>
            <a:ext cx="4595351" cy="1047357"/>
          </a:xfrm>
          <a:prstGeom prst="rect">
            <a:avLst/>
          </a:prstGeom>
        </p:spPr>
      </p:pic>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9863" r="0" b="22085"/>
          <a:stretch>
            <a:fillRect/>
          </a:stretch>
        </p:blipFill>
        <p:spPr>
          <a:xfrm flipH="false" flipV="false" rot="0">
            <a:off x="330845" y="2787532"/>
            <a:ext cx="6281495" cy="6673830"/>
          </a:xfrm>
          <a:prstGeom prst="rect">
            <a:avLst/>
          </a:prstGeom>
        </p:spPr>
      </p:pic>
      <p:pic>
        <p:nvPicPr>
          <p:cNvPr name="Picture 3" id="3"/>
          <p:cNvPicPr>
            <a:picLocks noChangeAspect="true"/>
          </p:cNvPicPr>
          <p:nvPr/>
        </p:nvPicPr>
        <p:blipFill>
          <a:blip r:embed="rId3"/>
          <a:srcRect l="0" t="9553" r="0" b="20447"/>
          <a:stretch>
            <a:fillRect/>
          </a:stretch>
        </p:blipFill>
        <p:spPr>
          <a:xfrm flipH="false" flipV="false" rot="0">
            <a:off x="6804008" y="2406670"/>
            <a:ext cx="5353573" cy="7054692"/>
          </a:xfrm>
          <a:prstGeom prst="rect">
            <a:avLst/>
          </a:prstGeom>
        </p:spPr>
      </p:pic>
      <p:pic>
        <p:nvPicPr>
          <p:cNvPr name="Picture 4" id="4"/>
          <p:cNvPicPr>
            <a:picLocks noChangeAspect="true"/>
          </p:cNvPicPr>
          <p:nvPr/>
        </p:nvPicPr>
        <p:blipFill>
          <a:blip r:embed="rId4"/>
          <a:srcRect l="0" t="9449" r="0" b="20860"/>
          <a:stretch>
            <a:fillRect/>
          </a:stretch>
        </p:blipFill>
        <p:spPr>
          <a:xfrm flipH="false" flipV="false" rot="0">
            <a:off x="12551948" y="2233899"/>
            <a:ext cx="5183814" cy="6602399"/>
          </a:xfrm>
          <a:prstGeom prst="rect">
            <a:avLst/>
          </a:prstGeom>
        </p:spPr>
      </p:pic>
      <p:sp>
        <p:nvSpPr>
          <p:cNvPr name="TextBox 5" id="5"/>
          <p:cNvSpPr txBox="true"/>
          <p:nvPr/>
        </p:nvSpPr>
        <p:spPr>
          <a:xfrm rot="0">
            <a:off x="330845" y="484982"/>
            <a:ext cx="7380762" cy="1747796"/>
          </a:xfrm>
          <a:prstGeom prst="rect">
            <a:avLst/>
          </a:prstGeom>
        </p:spPr>
        <p:txBody>
          <a:bodyPr anchor="t" rtlCol="false" tIns="0" lIns="0" bIns="0" rIns="0">
            <a:spAutoFit/>
          </a:bodyPr>
          <a:lstStyle/>
          <a:p>
            <a:pPr>
              <a:lnSpc>
                <a:spcPts val="7027"/>
              </a:lnSpc>
            </a:pPr>
            <a:r>
              <a:rPr lang="en-US" sz="5019">
                <a:solidFill>
                  <a:srgbClr val="00205B"/>
                </a:solidFill>
                <a:latin typeface="Nunito Sans Bold"/>
              </a:rPr>
              <a:t>Updating YOU During the Loan Process</a:t>
            </a:r>
          </a:p>
        </p:txBody>
      </p:sp>
      <p:pic>
        <p:nvPicPr>
          <p:cNvPr name="Picture 6" id="6"/>
          <p:cNvPicPr>
            <a:picLocks noChangeAspect="true"/>
          </p:cNvPicPr>
          <p:nvPr/>
        </p:nvPicPr>
        <p:blipFill>
          <a:blip r:embed="rId5"/>
          <a:srcRect l="0" t="2268" r="0" b="2268"/>
          <a:stretch>
            <a:fillRect/>
          </a:stretch>
        </p:blipFill>
        <p:spPr>
          <a:xfrm flipH="false" flipV="false" rot="0">
            <a:off x="13554217" y="9111285"/>
            <a:ext cx="4595351" cy="1047357"/>
          </a:xfrm>
          <a:prstGeom prst="rect">
            <a:avLst/>
          </a:prstGeom>
        </p:spPr>
      </p:pic>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424"/>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4421396" y="854341"/>
            <a:ext cx="9465685" cy="5675467"/>
          </a:xfrm>
          <a:prstGeom prst="rect">
            <a:avLst/>
          </a:prstGeom>
        </p:spPr>
      </p:pic>
      <p:sp>
        <p:nvSpPr>
          <p:cNvPr name="TextBox 4" id="4"/>
          <p:cNvSpPr txBox="true"/>
          <p:nvPr/>
        </p:nvSpPr>
        <p:spPr>
          <a:xfrm rot="0">
            <a:off x="6542747" y="6812257"/>
            <a:ext cx="5202506" cy="574227"/>
          </a:xfrm>
          <a:prstGeom prst="rect">
            <a:avLst/>
          </a:prstGeom>
        </p:spPr>
        <p:txBody>
          <a:bodyPr anchor="t" rtlCol="false" tIns="0" lIns="0" bIns="0" rIns="0">
            <a:spAutoFit/>
          </a:bodyPr>
          <a:lstStyle/>
          <a:p>
            <a:pPr algn="ctr">
              <a:lnSpc>
                <a:spcPts val="4759"/>
              </a:lnSpc>
            </a:pPr>
            <a:r>
              <a:rPr lang="en-US" sz="3399">
                <a:solidFill>
                  <a:srgbClr val="00205B"/>
                </a:solidFill>
                <a:latin typeface="Nunito Sans Regular Bold"/>
              </a:rPr>
              <a:t>sharpemortgageteam.com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984648" y="3621273"/>
            <a:ext cx="707681" cy="707681"/>
            <a:chOff x="0" y="0"/>
            <a:chExt cx="1913890" cy="1913890"/>
          </a:xfrm>
        </p:grpSpPr>
        <p:sp>
          <p:nvSpPr>
            <p:cNvPr name="Freeform 3" id="3"/>
            <p:cNvSpPr/>
            <p:nvPr/>
          </p:nvSpPr>
          <p:spPr>
            <a:xfrm>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77C8"/>
            </a:solidFill>
          </p:spPr>
        </p:sp>
      </p:grpSp>
      <p:grpSp>
        <p:nvGrpSpPr>
          <p:cNvPr name="Group 4" id="4"/>
          <p:cNvGrpSpPr/>
          <p:nvPr/>
        </p:nvGrpSpPr>
        <p:grpSpPr>
          <a:xfrm rot="0">
            <a:off x="7984648" y="5780852"/>
            <a:ext cx="707681" cy="707681"/>
            <a:chOff x="0" y="0"/>
            <a:chExt cx="1913890" cy="1913890"/>
          </a:xfrm>
        </p:grpSpPr>
        <p:sp>
          <p:nvSpPr>
            <p:cNvPr name="Freeform 5" id="5"/>
            <p:cNvSpPr/>
            <p:nvPr/>
          </p:nvSpPr>
          <p:spPr>
            <a:xfrm>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77C8"/>
            </a:solidFill>
          </p:spPr>
        </p:sp>
      </p:grpSp>
      <p:grpSp>
        <p:nvGrpSpPr>
          <p:cNvPr name="Group 6" id="6"/>
          <p:cNvGrpSpPr/>
          <p:nvPr/>
        </p:nvGrpSpPr>
        <p:grpSpPr>
          <a:xfrm rot="0">
            <a:off x="7984648" y="8116745"/>
            <a:ext cx="707681" cy="707681"/>
            <a:chOff x="0" y="0"/>
            <a:chExt cx="1913890" cy="1913890"/>
          </a:xfrm>
        </p:grpSpPr>
        <p:sp>
          <p:nvSpPr>
            <p:cNvPr name="Freeform 7" id="7"/>
            <p:cNvSpPr/>
            <p:nvPr/>
          </p:nvSpPr>
          <p:spPr>
            <a:xfrm>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77C8"/>
            </a:solidFill>
          </p:spPr>
        </p:sp>
      </p:grpSp>
      <p:pic>
        <p:nvPicPr>
          <p:cNvPr name="Picture 8" id="8"/>
          <p:cNvPicPr>
            <a:picLocks noChangeAspect="true"/>
          </p:cNvPicPr>
          <p:nvPr/>
        </p:nvPicPr>
        <p:blipFill>
          <a:blip r:embed="rId2"/>
          <a:srcRect l="31323" t="0" r="31323" b="0"/>
          <a:stretch>
            <a:fillRect/>
          </a:stretch>
        </p:blipFill>
        <p:spPr>
          <a:xfrm flipH="false" flipV="false" rot="0">
            <a:off x="13875380" y="2696672"/>
            <a:ext cx="3939462" cy="7031158"/>
          </a:xfrm>
          <a:prstGeom prst="rect">
            <a:avLst/>
          </a:prstGeom>
        </p:spPr>
      </p:pic>
      <p:pic>
        <p:nvPicPr>
          <p:cNvPr name="Picture 9" id="9"/>
          <p:cNvPicPr>
            <a:picLocks noChangeAspect="true"/>
          </p:cNvPicPr>
          <p:nvPr/>
        </p:nvPicPr>
        <p:blipFill>
          <a:blip r:embed="rId3"/>
          <a:srcRect l="0" t="10949" r="0" b="451"/>
          <a:stretch>
            <a:fillRect/>
          </a:stretch>
        </p:blipFill>
        <p:spPr>
          <a:xfrm flipH="false" flipV="false" rot="0">
            <a:off x="-117088" y="1283764"/>
            <a:ext cx="7653383" cy="11301410"/>
          </a:xfrm>
          <a:prstGeom prst="rect">
            <a:avLst/>
          </a:prstGeom>
        </p:spPr>
      </p:pic>
      <p:sp>
        <p:nvSpPr>
          <p:cNvPr name="TextBox 10" id="10"/>
          <p:cNvSpPr txBox="true"/>
          <p:nvPr/>
        </p:nvSpPr>
        <p:spPr>
          <a:xfrm rot="0">
            <a:off x="9144000" y="5841196"/>
            <a:ext cx="4057650" cy="1376829"/>
          </a:xfrm>
          <a:prstGeom prst="rect">
            <a:avLst/>
          </a:prstGeom>
        </p:spPr>
        <p:txBody>
          <a:bodyPr anchor="t" rtlCol="false" tIns="0" lIns="0" bIns="0" rIns="0">
            <a:spAutoFit/>
          </a:bodyPr>
          <a:lstStyle/>
          <a:p>
            <a:pPr>
              <a:lnSpc>
                <a:spcPts val="2800"/>
              </a:lnSpc>
            </a:pPr>
            <a:r>
              <a:rPr lang="en-US" sz="2000">
                <a:solidFill>
                  <a:srgbClr val="000000"/>
                </a:solidFill>
                <a:latin typeface="Nunito Sans Regular"/>
              </a:rPr>
              <a:t>We want to help you succeed, so we will be happy to come to your office to give this presentation or others to your agents.</a:t>
            </a:r>
          </a:p>
        </p:txBody>
      </p:sp>
      <p:sp>
        <p:nvSpPr>
          <p:cNvPr name="TextBox 11" id="11"/>
          <p:cNvSpPr txBox="true"/>
          <p:nvPr/>
        </p:nvSpPr>
        <p:spPr>
          <a:xfrm rot="0">
            <a:off x="9144000" y="5308877"/>
            <a:ext cx="4551898" cy="379730"/>
          </a:xfrm>
          <a:prstGeom prst="rect">
            <a:avLst/>
          </a:prstGeom>
        </p:spPr>
        <p:txBody>
          <a:bodyPr anchor="t" rtlCol="false" tIns="0" lIns="0" bIns="0" rIns="0">
            <a:spAutoFit/>
          </a:bodyPr>
          <a:lstStyle/>
          <a:p>
            <a:pPr algn="just">
              <a:lnSpc>
                <a:spcPts val="3219"/>
              </a:lnSpc>
            </a:pPr>
            <a:r>
              <a:rPr lang="en-US" sz="2299">
                <a:solidFill>
                  <a:srgbClr val="000000"/>
                </a:solidFill>
                <a:latin typeface="Nunito Sans Bold"/>
              </a:rPr>
              <a:t>Training &amp; Events</a:t>
            </a:r>
          </a:p>
        </p:txBody>
      </p:sp>
      <p:grpSp>
        <p:nvGrpSpPr>
          <p:cNvPr name="Group 12" id="12"/>
          <p:cNvGrpSpPr/>
          <p:nvPr/>
        </p:nvGrpSpPr>
        <p:grpSpPr>
          <a:xfrm rot="0">
            <a:off x="9144000" y="7836611"/>
            <a:ext cx="4057650" cy="1871048"/>
            <a:chOff x="0" y="0"/>
            <a:chExt cx="5410200" cy="2494731"/>
          </a:xfrm>
        </p:grpSpPr>
        <p:sp>
          <p:nvSpPr>
            <p:cNvPr name="TextBox 13" id="13"/>
            <p:cNvSpPr txBox="true"/>
            <p:nvPr/>
          </p:nvSpPr>
          <p:spPr>
            <a:xfrm rot="0">
              <a:off x="0" y="671659"/>
              <a:ext cx="5410200" cy="1823072"/>
            </a:xfrm>
            <a:prstGeom prst="rect">
              <a:avLst/>
            </a:prstGeom>
          </p:spPr>
          <p:txBody>
            <a:bodyPr anchor="t" rtlCol="false" tIns="0" lIns="0" bIns="0" rIns="0">
              <a:spAutoFit/>
            </a:bodyPr>
            <a:lstStyle/>
            <a:p>
              <a:pPr>
                <a:lnSpc>
                  <a:spcPts val="2800"/>
                </a:lnSpc>
              </a:pPr>
              <a:r>
                <a:rPr lang="en-US" sz="2000">
                  <a:solidFill>
                    <a:srgbClr val="000000"/>
                  </a:solidFill>
                  <a:latin typeface="Nunito Sans Regular"/>
                </a:rPr>
                <a:t>Know a buyer who is 3-6 months away from moving? Let our team prepare them with all the will need to become a successful buyer.</a:t>
              </a:r>
            </a:p>
          </p:txBody>
        </p:sp>
        <p:sp>
          <p:nvSpPr>
            <p:cNvPr name="TextBox 14" id="14"/>
            <p:cNvSpPr txBox="true"/>
            <p:nvPr/>
          </p:nvSpPr>
          <p:spPr>
            <a:xfrm rot="0">
              <a:off x="0" y="-38100"/>
              <a:ext cx="5410200" cy="493607"/>
            </a:xfrm>
            <a:prstGeom prst="rect">
              <a:avLst/>
            </a:prstGeom>
          </p:spPr>
          <p:txBody>
            <a:bodyPr anchor="t" rtlCol="false" tIns="0" lIns="0" bIns="0" rIns="0">
              <a:spAutoFit/>
            </a:bodyPr>
            <a:lstStyle/>
            <a:p>
              <a:pPr algn="just">
                <a:lnSpc>
                  <a:spcPts val="3219"/>
                </a:lnSpc>
              </a:pPr>
              <a:r>
                <a:rPr lang="en-US" sz="2299">
                  <a:solidFill>
                    <a:srgbClr val="000000"/>
                  </a:solidFill>
                  <a:latin typeface="Nunito Sans Bold"/>
                </a:rPr>
                <a:t>Curating Future Deals</a:t>
              </a:r>
            </a:p>
          </p:txBody>
        </p:sp>
      </p:grpSp>
      <p:sp>
        <p:nvSpPr>
          <p:cNvPr name="TextBox 15" id="15"/>
          <p:cNvSpPr txBox="true"/>
          <p:nvPr/>
        </p:nvSpPr>
        <p:spPr>
          <a:xfrm rot="0">
            <a:off x="9144000" y="3681617"/>
            <a:ext cx="4057650" cy="1029447"/>
          </a:xfrm>
          <a:prstGeom prst="rect">
            <a:avLst/>
          </a:prstGeom>
        </p:spPr>
        <p:txBody>
          <a:bodyPr anchor="t" rtlCol="false" tIns="0" lIns="0" bIns="0" rIns="0">
            <a:spAutoFit/>
          </a:bodyPr>
          <a:lstStyle/>
          <a:p>
            <a:pPr>
              <a:lnSpc>
                <a:spcPts val="2800"/>
              </a:lnSpc>
            </a:pPr>
            <a:r>
              <a:rPr lang="en-US" sz="2000">
                <a:solidFill>
                  <a:srgbClr val="000000"/>
                </a:solidFill>
                <a:latin typeface="Nunito Sans Regular"/>
              </a:rPr>
              <a:t>Helping you build your  marketing and business with weekly tips and news</a:t>
            </a:r>
          </a:p>
        </p:txBody>
      </p:sp>
      <p:sp>
        <p:nvSpPr>
          <p:cNvPr name="TextBox 16" id="16"/>
          <p:cNvSpPr txBox="true"/>
          <p:nvPr/>
        </p:nvSpPr>
        <p:spPr>
          <a:xfrm rot="0">
            <a:off x="9144000" y="3149299"/>
            <a:ext cx="4551898" cy="379730"/>
          </a:xfrm>
          <a:prstGeom prst="rect">
            <a:avLst/>
          </a:prstGeom>
        </p:spPr>
        <p:txBody>
          <a:bodyPr anchor="t" rtlCol="false" tIns="0" lIns="0" bIns="0" rIns="0">
            <a:spAutoFit/>
          </a:bodyPr>
          <a:lstStyle/>
          <a:p>
            <a:pPr algn="just">
              <a:lnSpc>
                <a:spcPts val="3219"/>
              </a:lnSpc>
            </a:pPr>
            <a:r>
              <a:rPr lang="en-US" sz="2299">
                <a:solidFill>
                  <a:srgbClr val="000000"/>
                </a:solidFill>
                <a:latin typeface="Nunito Sans Bold"/>
              </a:rPr>
              <a:t>Weekly Realtor Email </a:t>
            </a:r>
          </a:p>
        </p:txBody>
      </p:sp>
      <p:sp>
        <p:nvSpPr>
          <p:cNvPr name="TextBox 17" id="17"/>
          <p:cNvSpPr txBox="true"/>
          <p:nvPr/>
        </p:nvSpPr>
        <p:spPr>
          <a:xfrm rot="0">
            <a:off x="8078223" y="3652850"/>
            <a:ext cx="520530" cy="587376"/>
          </a:xfrm>
          <a:prstGeom prst="rect">
            <a:avLst/>
          </a:prstGeom>
        </p:spPr>
        <p:txBody>
          <a:bodyPr anchor="t" rtlCol="false" tIns="0" lIns="0" bIns="0" rIns="0">
            <a:spAutoFit/>
          </a:bodyPr>
          <a:lstStyle/>
          <a:p>
            <a:pPr algn="ctr">
              <a:lnSpc>
                <a:spcPts val="4899"/>
              </a:lnSpc>
            </a:pPr>
            <a:r>
              <a:rPr lang="en-US" sz="3499">
                <a:solidFill>
                  <a:srgbClr val="FFFFFF"/>
                </a:solidFill>
                <a:latin typeface="Nunito Sans Bold"/>
              </a:rPr>
              <a:t>1</a:t>
            </a:r>
          </a:p>
        </p:txBody>
      </p:sp>
      <p:sp>
        <p:nvSpPr>
          <p:cNvPr name="TextBox 18" id="18"/>
          <p:cNvSpPr txBox="true"/>
          <p:nvPr/>
        </p:nvSpPr>
        <p:spPr>
          <a:xfrm rot="0">
            <a:off x="8078223" y="5812429"/>
            <a:ext cx="520530" cy="587376"/>
          </a:xfrm>
          <a:prstGeom prst="rect">
            <a:avLst/>
          </a:prstGeom>
        </p:spPr>
        <p:txBody>
          <a:bodyPr anchor="t" rtlCol="false" tIns="0" lIns="0" bIns="0" rIns="0">
            <a:spAutoFit/>
          </a:bodyPr>
          <a:lstStyle/>
          <a:p>
            <a:pPr algn="ctr">
              <a:lnSpc>
                <a:spcPts val="4899"/>
              </a:lnSpc>
            </a:pPr>
            <a:r>
              <a:rPr lang="en-US" sz="3499">
                <a:solidFill>
                  <a:srgbClr val="FFFFFF"/>
                </a:solidFill>
                <a:latin typeface="Nunito Sans Bold"/>
              </a:rPr>
              <a:t>2</a:t>
            </a:r>
          </a:p>
        </p:txBody>
      </p:sp>
      <p:sp>
        <p:nvSpPr>
          <p:cNvPr name="TextBox 19" id="19"/>
          <p:cNvSpPr txBox="true"/>
          <p:nvPr/>
        </p:nvSpPr>
        <p:spPr>
          <a:xfrm rot="0">
            <a:off x="8078223" y="8148323"/>
            <a:ext cx="520530" cy="587376"/>
          </a:xfrm>
          <a:prstGeom prst="rect">
            <a:avLst/>
          </a:prstGeom>
        </p:spPr>
        <p:txBody>
          <a:bodyPr anchor="t" rtlCol="false" tIns="0" lIns="0" bIns="0" rIns="0">
            <a:spAutoFit/>
          </a:bodyPr>
          <a:lstStyle/>
          <a:p>
            <a:pPr algn="ctr">
              <a:lnSpc>
                <a:spcPts val="4899"/>
              </a:lnSpc>
            </a:pPr>
            <a:r>
              <a:rPr lang="en-US" sz="3499">
                <a:solidFill>
                  <a:srgbClr val="FFFFFF"/>
                </a:solidFill>
                <a:latin typeface="Nunito Sans Bold"/>
              </a:rPr>
              <a:t>3</a:t>
            </a:r>
          </a:p>
        </p:txBody>
      </p:sp>
      <p:sp>
        <p:nvSpPr>
          <p:cNvPr name="TextBox 20" id="20"/>
          <p:cNvSpPr txBox="true"/>
          <p:nvPr/>
        </p:nvSpPr>
        <p:spPr>
          <a:xfrm rot="0">
            <a:off x="8078223" y="1373074"/>
            <a:ext cx="8803106" cy="862604"/>
          </a:xfrm>
          <a:prstGeom prst="rect">
            <a:avLst/>
          </a:prstGeom>
        </p:spPr>
        <p:txBody>
          <a:bodyPr anchor="t" rtlCol="false" tIns="0" lIns="0" bIns="0" rIns="0">
            <a:spAutoFit/>
          </a:bodyPr>
          <a:lstStyle/>
          <a:p>
            <a:pPr algn="just">
              <a:lnSpc>
                <a:spcPts val="7024"/>
              </a:lnSpc>
            </a:pPr>
            <a:r>
              <a:rPr lang="en-US" sz="5017">
                <a:solidFill>
                  <a:srgbClr val="00205B"/>
                </a:solidFill>
                <a:latin typeface="Nunito Sans Bold"/>
              </a:rPr>
              <a:t>Always here to support YOU</a:t>
            </a:r>
          </a:p>
        </p:txBody>
      </p:sp>
      <p:pic>
        <p:nvPicPr>
          <p:cNvPr name="Picture 21" id="21"/>
          <p:cNvPicPr>
            <a:picLocks noChangeAspect="true"/>
          </p:cNvPicPr>
          <p:nvPr/>
        </p:nvPicPr>
        <p:blipFill>
          <a:blip r:embed="rId4"/>
          <a:srcRect l="0" t="2268" r="0" b="2268"/>
          <a:stretch>
            <a:fillRect/>
          </a:stretch>
        </p:blipFill>
        <p:spPr>
          <a:xfrm flipH="false" flipV="false" rot="0">
            <a:off x="1301242" y="0"/>
            <a:ext cx="4816724" cy="1097812"/>
          </a:xfrm>
          <a:prstGeom prst="rect">
            <a:avLst/>
          </a:prstGeom>
        </p:spPr>
      </p:pic>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187" r="0" b="2187"/>
          <a:stretch>
            <a:fillRect/>
          </a:stretch>
        </p:blipFill>
        <p:spPr>
          <a:xfrm flipH="false" flipV="false" rot="0">
            <a:off x="0" y="0"/>
            <a:ext cx="9144000" cy="10287000"/>
          </a:xfrm>
          <a:prstGeom prst="rect">
            <a:avLst/>
          </a:prstGeom>
        </p:spPr>
      </p:pic>
      <p:grpSp>
        <p:nvGrpSpPr>
          <p:cNvPr name="Group 3" id="3"/>
          <p:cNvGrpSpPr/>
          <p:nvPr/>
        </p:nvGrpSpPr>
        <p:grpSpPr>
          <a:xfrm rot="0">
            <a:off x="10245086" y="8760460"/>
            <a:ext cx="497840" cy="497840"/>
            <a:chOff x="0" y="0"/>
            <a:chExt cx="1913890" cy="1913890"/>
          </a:xfrm>
        </p:grpSpPr>
        <p:sp>
          <p:nvSpPr>
            <p:cNvPr name="Freeform 4" id="4"/>
            <p:cNvSpPr/>
            <p:nvPr/>
          </p:nvSpPr>
          <p:spPr>
            <a:xfrm>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205B"/>
            </a:solidFill>
          </p:spPr>
        </p:sp>
      </p:grpSp>
      <p:grpSp>
        <p:nvGrpSpPr>
          <p:cNvPr name="Group 5" id="5"/>
          <p:cNvGrpSpPr/>
          <p:nvPr/>
        </p:nvGrpSpPr>
        <p:grpSpPr>
          <a:xfrm rot="0">
            <a:off x="10245086" y="7959724"/>
            <a:ext cx="497840" cy="497840"/>
            <a:chOff x="0" y="0"/>
            <a:chExt cx="1913890" cy="1913890"/>
          </a:xfrm>
        </p:grpSpPr>
        <p:sp>
          <p:nvSpPr>
            <p:cNvPr name="Freeform 6" id="6"/>
            <p:cNvSpPr/>
            <p:nvPr/>
          </p:nvSpPr>
          <p:spPr>
            <a:xfrm>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205B"/>
            </a:solidFill>
          </p:spPr>
        </p:sp>
      </p:grpSp>
      <p:grpSp>
        <p:nvGrpSpPr>
          <p:cNvPr name="Group 7" id="7"/>
          <p:cNvGrpSpPr/>
          <p:nvPr/>
        </p:nvGrpSpPr>
        <p:grpSpPr>
          <a:xfrm rot="0">
            <a:off x="10245086" y="7158988"/>
            <a:ext cx="497840" cy="497840"/>
            <a:chOff x="0" y="0"/>
            <a:chExt cx="1913890" cy="1913890"/>
          </a:xfrm>
        </p:grpSpPr>
        <p:sp>
          <p:nvSpPr>
            <p:cNvPr name="Freeform 8" id="8"/>
            <p:cNvSpPr/>
            <p:nvPr/>
          </p:nvSpPr>
          <p:spPr>
            <a:xfrm>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205B"/>
            </a:solidFill>
          </p:spPr>
        </p:sp>
      </p:grpSp>
      <p:grpSp>
        <p:nvGrpSpPr>
          <p:cNvPr name="Group 9" id="9"/>
          <p:cNvGrpSpPr/>
          <p:nvPr/>
        </p:nvGrpSpPr>
        <p:grpSpPr>
          <a:xfrm rot="0">
            <a:off x="10245086" y="6358252"/>
            <a:ext cx="497840" cy="497840"/>
            <a:chOff x="0" y="0"/>
            <a:chExt cx="1913890" cy="1913890"/>
          </a:xfrm>
        </p:grpSpPr>
        <p:sp>
          <p:nvSpPr>
            <p:cNvPr name="Freeform 10" id="10"/>
            <p:cNvSpPr/>
            <p:nvPr/>
          </p:nvSpPr>
          <p:spPr>
            <a:xfrm>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205B"/>
            </a:solidFill>
          </p:spPr>
        </p:sp>
      </p:grpSp>
      <p:grpSp>
        <p:nvGrpSpPr>
          <p:cNvPr name="Group 11" id="11"/>
          <p:cNvGrpSpPr/>
          <p:nvPr/>
        </p:nvGrpSpPr>
        <p:grpSpPr>
          <a:xfrm rot="0">
            <a:off x="13752193" y="6358252"/>
            <a:ext cx="497840" cy="497840"/>
            <a:chOff x="0" y="0"/>
            <a:chExt cx="1913890" cy="1913890"/>
          </a:xfrm>
        </p:grpSpPr>
        <p:sp>
          <p:nvSpPr>
            <p:cNvPr name="Freeform 12" id="12"/>
            <p:cNvSpPr/>
            <p:nvPr/>
          </p:nvSpPr>
          <p:spPr>
            <a:xfrm>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205B"/>
            </a:solidFill>
          </p:spPr>
        </p:sp>
      </p:grpSp>
      <p:grpSp>
        <p:nvGrpSpPr>
          <p:cNvPr name="Group 13" id="13"/>
          <p:cNvGrpSpPr/>
          <p:nvPr/>
        </p:nvGrpSpPr>
        <p:grpSpPr>
          <a:xfrm rot="0">
            <a:off x="13752193" y="7158988"/>
            <a:ext cx="497840" cy="497840"/>
            <a:chOff x="0" y="0"/>
            <a:chExt cx="1913890" cy="1913890"/>
          </a:xfrm>
        </p:grpSpPr>
        <p:sp>
          <p:nvSpPr>
            <p:cNvPr name="Freeform 14" id="14"/>
            <p:cNvSpPr/>
            <p:nvPr/>
          </p:nvSpPr>
          <p:spPr>
            <a:xfrm>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205B"/>
            </a:solidFill>
          </p:spPr>
        </p:sp>
      </p:grpSp>
      <p:grpSp>
        <p:nvGrpSpPr>
          <p:cNvPr name="Group 15" id="15"/>
          <p:cNvGrpSpPr/>
          <p:nvPr/>
        </p:nvGrpSpPr>
        <p:grpSpPr>
          <a:xfrm rot="0">
            <a:off x="13752193" y="7959724"/>
            <a:ext cx="497840" cy="497840"/>
            <a:chOff x="0" y="0"/>
            <a:chExt cx="1913890" cy="1913890"/>
          </a:xfrm>
        </p:grpSpPr>
        <p:sp>
          <p:nvSpPr>
            <p:cNvPr name="Freeform 16" id="16"/>
            <p:cNvSpPr/>
            <p:nvPr/>
          </p:nvSpPr>
          <p:spPr>
            <a:xfrm>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205B"/>
            </a:solidFill>
          </p:spPr>
        </p:sp>
      </p:grpSp>
      <p:grpSp>
        <p:nvGrpSpPr>
          <p:cNvPr name="Group 17" id="17"/>
          <p:cNvGrpSpPr/>
          <p:nvPr/>
        </p:nvGrpSpPr>
        <p:grpSpPr>
          <a:xfrm rot="0">
            <a:off x="13752193" y="8760460"/>
            <a:ext cx="497840" cy="497840"/>
            <a:chOff x="0" y="0"/>
            <a:chExt cx="1913890" cy="1913890"/>
          </a:xfrm>
        </p:grpSpPr>
        <p:sp>
          <p:nvSpPr>
            <p:cNvPr name="Freeform 18" id="18"/>
            <p:cNvSpPr/>
            <p:nvPr/>
          </p:nvSpPr>
          <p:spPr>
            <a:xfrm>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205B"/>
            </a:solidFill>
          </p:spPr>
        </p:sp>
      </p:grpSp>
      <p:grpSp>
        <p:nvGrpSpPr>
          <p:cNvPr name="Group 19" id="19"/>
          <p:cNvGrpSpPr/>
          <p:nvPr/>
        </p:nvGrpSpPr>
        <p:grpSpPr>
          <a:xfrm rot="0">
            <a:off x="0" y="6429979"/>
            <a:ext cx="9144000" cy="2828321"/>
            <a:chOff x="0" y="0"/>
            <a:chExt cx="17012356" cy="5262074"/>
          </a:xfrm>
        </p:grpSpPr>
        <p:sp>
          <p:nvSpPr>
            <p:cNvPr name="Freeform 20" id="20"/>
            <p:cNvSpPr/>
            <p:nvPr/>
          </p:nvSpPr>
          <p:spPr>
            <a:xfrm>
              <a:off x="0" y="0"/>
              <a:ext cx="17012355" cy="5262075"/>
            </a:xfrm>
            <a:custGeom>
              <a:avLst/>
              <a:gdLst/>
              <a:ahLst/>
              <a:cxnLst/>
              <a:rect r="r" b="b" t="t" l="l"/>
              <a:pathLst>
                <a:path h="5262075" w="17012355">
                  <a:moveTo>
                    <a:pt x="0" y="0"/>
                  </a:moveTo>
                  <a:lnTo>
                    <a:pt x="17012355" y="0"/>
                  </a:lnTo>
                  <a:lnTo>
                    <a:pt x="17012355" y="5262075"/>
                  </a:lnTo>
                  <a:lnTo>
                    <a:pt x="0" y="5262075"/>
                  </a:lnTo>
                  <a:close/>
                </a:path>
              </a:pathLst>
            </a:custGeom>
            <a:solidFill>
              <a:srgbClr val="00205B">
                <a:alpha val="84706"/>
              </a:srgbClr>
            </a:solidFill>
          </p:spPr>
        </p:sp>
      </p:grpSp>
      <p:pic>
        <p:nvPicPr>
          <p:cNvPr name="Picture 21" id="21"/>
          <p:cNvPicPr>
            <a:picLocks noChangeAspect="true"/>
          </p:cNvPicPr>
          <p:nvPr/>
        </p:nvPicPr>
        <p:blipFill>
          <a:blip r:embed="rId3"/>
          <a:srcRect l="0" t="2268" r="0" b="2268"/>
          <a:stretch>
            <a:fillRect/>
          </a:stretch>
        </p:blipFill>
        <p:spPr>
          <a:xfrm flipH="false" flipV="false" rot="0">
            <a:off x="13489357" y="152793"/>
            <a:ext cx="4595351" cy="1047357"/>
          </a:xfrm>
          <a:prstGeom prst="rect">
            <a:avLst/>
          </a:prstGeom>
        </p:spPr>
      </p:pic>
      <p:sp>
        <p:nvSpPr>
          <p:cNvPr name="TextBox 22" id="22"/>
          <p:cNvSpPr txBox="true"/>
          <p:nvPr/>
        </p:nvSpPr>
        <p:spPr>
          <a:xfrm rot="0">
            <a:off x="10245086" y="2746859"/>
            <a:ext cx="7014214" cy="2174875"/>
          </a:xfrm>
          <a:prstGeom prst="rect">
            <a:avLst/>
          </a:prstGeom>
        </p:spPr>
        <p:txBody>
          <a:bodyPr anchor="t" rtlCol="false" tIns="0" lIns="0" bIns="0" rIns="0">
            <a:spAutoFit/>
          </a:bodyPr>
          <a:lstStyle/>
          <a:p>
            <a:pPr>
              <a:lnSpc>
                <a:spcPts val="3499"/>
              </a:lnSpc>
            </a:pPr>
            <a:r>
              <a:rPr lang="en-US" sz="2499">
                <a:solidFill>
                  <a:srgbClr val="000000"/>
                </a:solidFill>
                <a:latin typeface="Nunito Sans Regular"/>
              </a:rPr>
              <a:t>Our team is poised to help your customers understand the importance of working with the right lender, the buying power that they have, and representing your brand in the best way possible.</a:t>
            </a:r>
          </a:p>
        </p:txBody>
      </p:sp>
      <p:sp>
        <p:nvSpPr>
          <p:cNvPr name="TextBox 23" id="23"/>
          <p:cNvSpPr txBox="true"/>
          <p:nvPr/>
        </p:nvSpPr>
        <p:spPr>
          <a:xfrm rot="0">
            <a:off x="10245086" y="5354870"/>
            <a:ext cx="7014214" cy="339725"/>
          </a:xfrm>
          <a:prstGeom prst="rect">
            <a:avLst/>
          </a:prstGeom>
        </p:spPr>
        <p:txBody>
          <a:bodyPr anchor="t" rtlCol="false" tIns="0" lIns="0" bIns="0" rIns="0">
            <a:spAutoFit/>
          </a:bodyPr>
          <a:lstStyle/>
          <a:p>
            <a:pPr>
              <a:lnSpc>
                <a:spcPts val="2800"/>
              </a:lnSpc>
            </a:pPr>
            <a:r>
              <a:rPr lang="en-US" sz="2000">
                <a:solidFill>
                  <a:srgbClr val="000000"/>
                </a:solidFill>
                <a:latin typeface="Nunito Sans Regular"/>
              </a:rPr>
              <a:t>Some highlights from today...</a:t>
            </a:r>
          </a:p>
        </p:txBody>
      </p:sp>
      <p:sp>
        <p:nvSpPr>
          <p:cNvPr name="TextBox 24" id="24"/>
          <p:cNvSpPr txBox="true"/>
          <p:nvPr/>
        </p:nvSpPr>
        <p:spPr>
          <a:xfrm rot="0">
            <a:off x="10310915" y="8765728"/>
            <a:ext cx="366183" cy="430154"/>
          </a:xfrm>
          <a:prstGeom prst="rect">
            <a:avLst/>
          </a:prstGeom>
        </p:spPr>
        <p:txBody>
          <a:bodyPr anchor="t" rtlCol="false" tIns="0" lIns="0" bIns="0" rIns="0">
            <a:spAutoFit/>
          </a:bodyPr>
          <a:lstStyle/>
          <a:p>
            <a:pPr algn="ctr">
              <a:lnSpc>
                <a:spcPts val="3447"/>
              </a:lnSpc>
            </a:pPr>
            <a:r>
              <a:rPr lang="en-US" sz="2462">
                <a:solidFill>
                  <a:srgbClr val="FFFFFF"/>
                </a:solidFill>
                <a:latin typeface="Nunito Sans Bold"/>
              </a:rPr>
              <a:t>4</a:t>
            </a:r>
          </a:p>
        </p:txBody>
      </p:sp>
      <p:sp>
        <p:nvSpPr>
          <p:cNvPr name="TextBox 25" id="25"/>
          <p:cNvSpPr txBox="true"/>
          <p:nvPr/>
        </p:nvSpPr>
        <p:spPr>
          <a:xfrm rot="0">
            <a:off x="11037491" y="8820468"/>
            <a:ext cx="2614870" cy="692150"/>
          </a:xfrm>
          <a:prstGeom prst="rect">
            <a:avLst/>
          </a:prstGeom>
        </p:spPr>
        <p:txBody>
          <a:bodyPr anchor="t" rtlCol="false" tIns="0" lIns="0" bIns="0" rIns="0">
            <a:spAutoFit/>
          </a:bodyPr>
          <a:lstStyle/>
          <a:p>
            <a:pPr algn="just">
              <a:lnSpc>
                <a:spcPts val="2800"/>
              </a:lnSpc>
            </a:pPr>
            <a:r>
              <a:rPr lang="en-US" sz="2000">
                <a:solidFill>
                  <a:srgbClr val="000000"/>
                </a:solidFill>
                <a:latin typeface="Nunito Sans Regular"/>
              </a:rPr>
              <a:t>Fantastic Communication</a:t>
            </a:r>
          </a:p>
        </p:txBody>
      </p:sp>
      <p:sp>
        <p:nvSpPr>
          <p:cNvPr name="TextBox 26" id="26"/>
          <p:cNvSpPr txBox="true"/>
          <p:nvPr/>
        </p:nvSpPr>
        <p:spPr>
          <a:xfrm rot="0">
            <a:off x="11037491" y="7999729"/>
            <a:ext cx="2614870" cy="339725"/>
          </a:xfrm>
          <a:prstGeom prst="rect">
            <a:avLst/>
          </a:prstGeom>
        </p:spPr>
        <p:txBody>
          <a:bodyPr anchor="t" rtlCol="false" tIns="0" lIns="0" bIns="0" rIns="0">
            <a:spAutoFit/>
          </a:bodyPr>
          <a:lstStyle/>
          <a:p>
            <a:pPr algn="just">
              <a:lnSpc>
                <a:spcPts val="2800"/>
              </a:lnSpc>
            </a:pPr>
            <a:r>
              <a:rPr lang="en-US" sz="2000">
                <a:solidFill>
                  <a:srgbClr val="000000"/>
                </a:solidFill>
                <a:latin typeface="Nunito Sans Regular"/>
              </a:rPr>
              <a:t>Good Rates</a:t>
            </a:r>
          </a:p>
        </p:txBody>
      </p:sp>
      <p:sp>
        <p:nvSpPr>
          <p:cNvPr name="TextBox 27" id="27"/>
          <p:cNvSpPr txBox="true"/>
          <p:nvPr/>
        </p:nvSpPr>
        <p:spPr>
          <a:xfrm rot="0">
            <a:off x="10310915" y="7964992"/>
            <a:ext cx="366183" cy="430154"/>
          </a:xfrm>
          <a:prstGeom prst="rect">
            <a:avLst/>
          </a:prstGeom>
        </p:spPr>
        <p:txBody>
          <a:bodyPr anchor="t" rtlCol="false" tIns="0" lIns="0" bIns="0" rIns="0">
            <a:spAutoFit/>
          </a:bodyPr>
          <a:lstStyle/>
          <a:p>
            <a:pPr algn="ctr">
              <a:lnSpc>
                <a:spcPts val="3447"/>
              </a:lnSpc>
            </a:pPr>
            <a:r>
              <a:rPr lang="en-US" sz="2462">
                <a:solidFill>
                  <a:srgbClr val="FFFFFF"/>
                </a:solidFill>
                <a:latin typeface="Nunito Sans Bold"/>
              </a:rPr>
              <a:t>3</a:t>
            </a:r>
          </a:p>
        </p:txBody>
      </p:sp>
      <p:sp>
        <p:nvSpPr>
          <p:cNvPr name="TextBox 28" id="28"/>
          <p:cNvSpPr txBox="true"/>
          <p:nvPr/>
        </p:nvSpPr>
        <p:spPr>
          <a:xfrm rot="0">
            <a:off x="10310915" y="7164256"/>
            <a:ext cx="366183" cy="430154"/>
          </a:xfrm>
          <a:prstGeom prst="rect">
            <a:avLst/>
          </a:prstGeom>
        </p:spPr>
        <p:txBody>
          <a:bodyPr anchor="t" rtlCol="false" tIns="0" lIns="0" bIns="0" rIns="0">
            <a:spAutoFit/>
          </a:bodyPr>
          <a:lstStyle/>
          <a:p>
            <a:pPr algn="ctr">
              <a:lnSpc>
                <a:spcPts val="3447"/>
              </a:lnSpc>
            </a:pPr>
            <a:r>
              <a:rPr lang="en-US" sz="2462">
                <a:solidFill>
                  <a:srgbClr val="FFFFFF"/>
                </a:solidFill>
                <a:latin typeface="Nunito Sans Bold"/>
              </a:rPr>
              <a:t>2</a:t>
            </a:r>
          </a:p>
        </p:txBody>
      </p:sp>
      <p:sp>
        <p:nvSpPr>
          <p:cNvPr name="TextBox 29" id="29"/>
          <p:cNvSpPr txBox="true"/>
          <p:nvPr/>
        </p:nvSpPr>
        <p:spPr>
          <a:xfrm rot="0">
            <a:off x="11037491" y="7218995"/>
            <a:ext cx="2614870" cy="339725"/>
          </a:xfrm>
          <a:prstGeom prst="rect">
            <a:avLst/>
          </a:prstGeom>
        </p:spPr>
        <p:txBody>
          <a:bodyPr anchor="t" rtlCol="false" tIns="0" lIns="0" bIns="0" rIns="0">
            <a:spAutoFit/>
          </a:bodyPr>
          <a:lstStyle/>
          <a:p>
            <a:pPr algn="just">
              <a:lnSpc>
                <a:spcPts val="2800"/>
              </a:lnSpc>
            </a:pPr>
            <a:r>
              <a:rPr lang="en-US" sz="2000">
                <a:solidFill>
                  <a:srgbClr val="000000"/>
                </a:solidFill>
                <a:latin typeface="Nunito Sans Regular"/>
              </a:rPr>
              <a:t>Excellent Reputation</a:t>
            </a:r>
          </a:p>
        </p:txBody>
      </p:sp>
      <p:sp>
        <p:nvSpPr>
          <p:cNvPr name="TextBox 30" id="30"/>
          <p:cNvSpPr txBox="true"/>
          <p:nvPr/>
        </p:nvSpPr>
        <p:spPr>
          <a:xfrm rot="0">
            <a:off x="10310915" y="6363520"/>
            <a:ext cx="366183" cy="430154"/>
          </a:xfrm>
          <a:prstGeom prst="rect">
            <a:avLst/>
          </a:prstGeom>
        </p:spPr>
        <p:txBody>
          <a:bodyPr anchor="t" rtlCol="false" tIns="0" lIns="0" bIns="0" rIns="0">
            <a:spAutoFit/>
          </a:bodyPr>
          <a:lstStyle/>
          <a:p>
            <a:pPr algn="ctr">
              <a:lnSpc>
                <a:spcPts val="3447"/>
              </a:lnSpc>
            </a:pPr>
            <a:r>
              <a:rPr lang="en-US" sz="2462">
                <a:solidFill>
                  <a:srgbClr val="FFFFFF"/>
                </a:solidFill>
                <a:latin typeface="Nunito Sans Bold"/>
              </a:rPr>
              <a:t>1</a:t>
            </a:r>
          </a:p>
        </p:txBody>
      </p:sp>
      <p:sp>
        <p:nvSpPr>
          <p:cNvPr name="TextBox 31" id="31"/>
          <p:cNvSpPr txBox="true"/>
          <p:nvPr/>
        </p:nvSpPr>
        <p:spPr>
          <a:xfrm rot="0">
            <a:off x="11037491" y="6418259"/>
            <a:ext cx="2614870" cy="339725"/>
          </a:xfrm>
          <a:prstGeom prst="rect">
            <a:avLst/>
          </a:prstGeom>
        </p:spPr>
        <p:txBody>
          <a:bodyPr anchor="t" rtlCol="false" tIns="0" lIns="0" bIns="0" rIns="0">
            <a:spAutoFit/>
          </a:bodyPr>
          <a:lstStyle/>
          <a:p>
            <a:pPr algn="just">
              <a:lnSpc>
                <a:spcPts val="2800"/>
              </a:lnSpc>
            </a:pPr>
            <a:r>
              <a:rPr lang="en-US" sz="2000">
                <a:solidFill>
                  <a:srgbClr val="000000"/>
                </a:solidFill>
                <a:latin typeface="Nunito Sans Regular"/>
              </a:rPr>
              <a:t>Local Lender</a:t>
            </a:r>
          </a:p>
        </p:txBody>
      </p:sp>
      <p:sp>
        <p:nvSpPr>
          <p:cNvPr name="TextBox 32" id="32"/>
          <p:cNvSpPr txBox="true"/>
          <p:nvPr/>
        </p:nvSpPr>
        <p:spPr>
          <a:xfrm rot="0">
            <a:off x="13818022" y="6363520"/>
            <a:ext cx="366183" cy="430154"/>
          </a:xfrm>
          <a:prstGeom prst="rect">
            <a:avLst/>
          </a:prstGeom>
        </p:spPr>
        <p:txBody>
          <a:bodyPr anchor="t" rtlCol="false" tIns="0" lIns="0" bIns="0" rIns="0">
            <a:spAutoFit/>
          </a:bodyPr>
          <a:lstStyle/>
          <a:p>
            <a:pPr algn="ctr">
              <a:lnSpc>
                <a:spcPts val="3447"/>
              </a:lnSpc>
            </a:pPr>
            <a:r>
              <a:rPr lang="en-US" sz="2462">
                <a:solidFill>
                  <a:srgbClr val="FFFFFF"/>
                </a:solidFill>
                <a:latin typeface="Nunito Sans Bold"/>
              </a:rPr>
              <a:t>5</a:t>
            </a:r>
          </a:p>
        </p:txBody>
      </p:sp>
      <p:sp>
        <p:nvSpPr>
          <p:cNvPr name="TextBox 33" id="33"/>
          <p:cNvSpPr txBox="true"/>
          <p:nvPr/>
        </p:nvSpPr>
        <p:spPr>
          <a:xfrm rot="0">
            <a:off x="14544598" y="6418259"/>
            <a:ext cx="2614870" cy="339725"/>
          </a:xfrm>
          <a:prstGeom prst="rect">
            <a:avLst/>
          </a:prstGeom>
        </p:spPr>
        <p:txBody>
          <a:bodyPr anchor="t" rtlCol="false" tIns="0" lIns="0" bIns="0" rIns="0">
            <a:spAutoFit/>
          </a:bodyPr>
          <a:lstStyle/>
          <a:p>
            <a:pPr algn="just">
              <a:lnSpc>
                <a:spcPts val="2800"/>
              </a:lnSpc>
            </a:pPr>
            <a:r>
              <a:rPr lang="en-US" sz="2000">
                <a:solidFill>
                  <a:srgbClr val="000000"/>
                </a:solidFill>
                <a:latin typeface="Nunito Sans Regular"/>
              </a:rPr>
              <a:t>Backed by Fairway</a:t>
            </a:r>
          </a:p>
        </p:txBody>
      </p:sp>
      <p:sp>
        <p:nvSpPr>
          <p:cNvPr name="TextBox 34" id="34"/>
          <p:cNvSpPr txBox="true"/>
          <p:nvPr/>
        </p:nvSpPr>
        <p:spPr>
          <a:xfrm rot="0">
            <a:off x="13818022" y="7164256"/>
            <a:ext cx="366183" cy="430154"/>
          </a:xfrm>
          <a:prstGeom prst="rect">
            <a:avLst/>
          </a:prstGeom>
        </p:spPr>
        <p:txBody>
          <a:bodyPr anchor="t" rtlCol="false" tIns="0" lIns="0" bIns="0" rIns="0">
            <a:spAutoFit/>
          </a:bodyPr>
          <a:lstStyle/>
          <a:p>
            <a:pPr algn="ctr">
              <a:lnSpc>
                <a:spcPts val="3447"/>
              </a:lnSpc>
            </a:pPr>
            <a:r>
              <a:rPr lang="en-US" sz="2462">
                <a:solidFill>
                  <a:srgbClr val="FFFFFF"/>
                </a:solidFill>
                <a:latin typeface="Nunito Sans Bold"/>
              </a:rPr>
              <a:t>6</a:t>
            </a:r>
          </a:p>
        </p:txBody>
      </p:sp>
      <p:sp>
        <p:nvSpPr>
          <p:cNvPr name="TextBox 35" id="35"/>
          <p:cNvSpPr txBox="true"/>
          <p:nvPr/>
        </p:nvSpPr>
        <p:spPr>
          <a:xfrm rot="0">
            <a:off x="14544598" y="7218995"/>
            <a:ext cx="2614870" cy="339725"/>
          </a:xfrm>
          <a:prstGeom prst="rect">
            <a:avLst/>
          </a:prstGeom>
        </p:spPr>
        <p:txBody>
          <a:bodyPr anchor="t" rtlCol="false" tIns="0" lIns="0" bIns="0" rIns="0">
            <a:spAutoFit/>
          </a:bodyPr>
          <a:lstStyle/>
          <a:p>
            <a:pPr algn="just">
              <a:lnSpc>
                <a:spcPts val="2800"/>
              </a:lnSpc>
            </a:pPr>
            <a:r>
              <a:rPr lang="en-US" sz="2000">
                <a:solidFill>
                  <a:srgbClr val="000000"/>
                </a:solidFill>
                <a:latin typeface="Nunito Sans Regular"/>
              </a:rPr>
              <a:t>Robust Social Media</a:t>
            </a:r>
          </a:p>
        </p:txBody>
      </p:sp>
      <p:sp>
        <p:nvSpPr>
          <p:cNvPr name="TextBox 36" id="36"/>
          <p:cNvSpPr txBox="true"/>
          <p:nvPr/>
        </p:nvSpPr>
        <p:spPr>
          <a:xfrm rot="0">
            <a:off x="13818022" y="7964992"/>
            <a:ext cx="366183" cy="430154"/>
          </a:xfrm>
          <a:prstGeom prst="rect">
            <a:avLst/>
          </a:prstGeom>
        </p:spPr>
        <p:txBody>
          <a:bodyPr anchor="t" rtlCol="false" tIns="0" lIns="0" bIns="0" rIns="0">
            <a:spAutoFit/>
          </a:bodyPr>
          <a:lstStyle/>
          <a:p>
            <a:pPr algn="ctr">
              <a:lnSpc>
                <a:spcPts val="3447"/>
              </a:lnSpc>
            </a:pPr>
            <a:r>
              <a:rPr lang="en-US" sz="2462">
                <a:solidFill>
                  <a:srgbClr val="FFFFFF"/>
                </a:solidFill>
                <a:latin typeface="Nunito Sans Bold"/>
              </a:rPr>
              <a:t>7</a:t>
            </a:r>
          </a:p>
        </p:txBody>
      </p:sp>
      <p:sp>
        <p:nvSpPr>
          <p:cNvPr name="TextBox 37" id="37"/>
          <p:cNvSpPr txBox="true"/>
          <p:nvPr/>
        </p:nvSpPr>
        <p:spPr>
          <a:xfrm rot="0">
            <a:off x="14544598" y="8019731"/>
            <a:ext cx="2614870" cy="339725"/>
          </a:xfrm>
          <a:prstGeom prst="rect">
            <a:avLst/>
          </a:prstGeom>
        </p:spPr>
        <p:txBody>
          <a:bodyPr anchor="t" rtlCol="false" tIns="0" lIns="0" bIns="0" rIns="0">
            <a:spAutoFit/>
          </a:bodyPr>
          <a:lstStyle/>
          <a:p>
            <a:pPr algn="just">
              <a:lnSpc>
                <a:spcPts val="2800"/>
              </a:lnSpc>
            </a:pPr>
            <a:r>
              <a:rPr lang="en-US" sz="2000">
                <a:solidFill>
                  <a:srgbClr val="000000"/>
                </a:solidFill>
                <a:latin typeface="Nunito Sans Regular"/>
              </a:rPr>
              <a:t>Highlights on Website</a:t>
            </a:r>
          </a:p>
        </p:txBody>
      </p:sp>
      <p:sp>
        <p:nvSpPr>
          <p:cNvPr name="TextBox 38" id="38"/>
          <p:cNvSpPr txBox="true"/>
          <p:nvPr/>
        </p:nvSpPr>
        <p:spPr>
          <a:xfrm rot="0">
            <a:off x="13818022" y="8765728"/>
            <a:ext cx="366183" cy="430154"/>
          </a:xfrm>
          <a:prstGeom prst="rect">
            <a:avLst/>
          </a:prstGeom>
        </p:spPr>
        <p:txBody>
          <a:bodyPr anchor="t" rtlCol="false" tIns="0" lIns="0" bIns="0" rIns="0">
            <a:spAutoFit/>
          </a:bodyPr>
          <a:lstStyle/>
          <a:p>
            <a:pPr algn="ctr">
              <a:lnSpc>
                <a:spcPts val="3447"/>
              </a:lnSpc>
            </a:pPr>
            <a:r>
              <a:rPr lang="en-US" sz="2462">
                <a:solidFill>
                  <a:srgbClr val="FFFFFF"/>
                </a:solidFill>
                <a:latin typeface="Nunito Sans Bold"/>
              </a:rPr>
              <a:t>8</a:t>
            </a:r>
          </a:p>
        </p:txBody>
      </p:sp>
      <p:sp>
        <p:nvSpPr>
          <p:cNvPr name="TextBox 39" id="39"/>
          <p:cNvSpPr txBox="true"/>
          <p:nvPr/>
        </p:nvSpPr>
        <p:spPr>
          <a:xfrm rot="0">
            <a:off x="10245086" y="1762125"/>
            <a:ext cx="5541946" cy="720382"/>
          </a:xfrm>
          <a:prstGeom prst="rect">
            <a:avLst/>
          </a:prstGeom>
        </p:spPr>
        <p:txBody>
          <a:bodyPr anchor="t" rtlCol="false" tIns="0" lIns="0" bIns="0" rIns="0">
            <a:spAutoFit/>
          </a:bodyPr>
          <a:lstStyle/>
          <a:p>
            <a:pPr>
              <a:lnSpc>
                <a:spcPts val="5518"/>
              </a:lnSpc>
            </a:pPr>
            <a:r>
              <a:rPr lang="en-US" sz="5017">
                <a:solidFill>
                  <a:srgbClr val="00205B"/>
                </a:solidFill>
                <a:latin typeface="Nunito Sans Bold"/>
              </a:rPr>
              <a:t>Questions?</a:t>
            </a:r>
          </a:p>
        </p:txBody>
      </p:sp>
      <p:sp>
        <p:nvSpPr>
          <p:cNvPr name="TextBox 40" id="40"/>
          <p:cNvSpPr txBox="true"/>
          <p:nvPr/>
        </p:nvSpPr>
        <p:spPr>
          <a:xfrm rot="0">
            <a:off x="0" y="7248524"/>
            <a:ext cx="9144000" cy="1099821"/>
          </a:xfrm>
          <a:prstGeom prst="rect">
            <a:avLst/>
          </a:prstGeom>
        </p:spPr>
        <p:txBody>
          <a:bodyPr anchor="t" rtlCol="false" tIns="0" lIns="0" bIns="0" rIns="0">
            <a:spAutoFit/>
          </a:bodyPr>
          <a:lstStyle/>
          <a:p>
            <a:pPr algn="ctr">
              <a:lnSpc>
                <a:spcPts val="4479"/>
              </a:lnSpc>
              <a:spcBef>
                <a:spcPct val="0"/>
              </a:spcBef>
            </a:pPr>
            <a:r>
              <a:rPr lang="en-US" sz="3199">
                <a:solidFill>
                  <a:srgbClr val="FFFFFF"/>
                </a:solidFill>
                <a:latin typeface="Nunito Sans Regular"/>
              </a:rPr>
              <a:t>"If everyone is moving forward together, then success takes care of itself." – Henry Ford</a:t>
            </a:r>
          </a:p>
        </p:txBody>
      </p:sp>
      <p:sp>
        <p:nvSpPr>
          <p:cNvPr name="TextBox 41" id="41"/>
          <p:cNvSpPr txBox="true"/>
          <p:nvPr/>
        </p:nvSpPr>
        <p:spPr>
          <a:xfrm rot="0">
            <a:off x="14544598" y="8784778"/>
            <a:ext cx="2614870" cy="691970"/>
          </a:xfrm>
          <a:prstGeom prst="rect">
            <a:avLst/>
          </a:prstGeom>
        </p:spPr>
        <p:txBody>
          <a:bodyPr anchor="t" rtlCol="false" tIns="0" lIns="0" bIns="0" rIns="0">
            <a:spAutoFit/>
          </a:bodyPr>
          <a:lstStyle/>
          <a:p>
            <a:pPr>
              <a:lnSpc>
                <a:spcPts val="2800"/>
              </a:lnSpc>
            </a:pPr>
            <a:r>
              <a:rPr lang="en-US" sz="2000">
                <a:solidFill>
                  <a:srgbClr val="000000"/>
                </a:solidFill>
                <a:latin typeface="Nunito Sans Regular"/>
              </a:rPr>
              <a:t>Many Loan Programs for Your Buyers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DAFATcylC_Y</dc:identifier>
  <dcterms:modified xsi:type="dcterms:W3CDTF">2011-08-01T06:04:30Z</dcterms:modified>
  <cp:revision>1</cp:revision>
  <dc:title>SMT Buyer Presentation</dc:title>
</cp:coreProperties>
</file>