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60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2" r:id="rId15"/>
    <p:sldId id="273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7C8"/>
    <a:srgbClr val="7F97AB"/>
    <a:srgbClr val="D3E4F4"/>
    <a:srgbClr val="435562"/>
    <a:srgbClr val="001E62"/>
    <a:srgbClr val="425463"/>
    <a:srgbClr val="374C62"/>
    <a:srgbClr val="1DA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94726"/>
  </p:normalViewPr>
  <p:slideViewPr>
    <p:cSldViewPr snapToGrid="0">
      <p:cViewPr varScale="1">
        <p:scale>
          <a:sx n="116" d="100"/>
          <a:sy n="116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54B9C-82A5-8E42-B1D9-0D0EE82A7DC9}" type="datetimeFigureOut">
              <a:rPr lang="en-US" smtClean="0"/>
              <a:t>4/9/26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5D22F-1FE5-6346-9DB2-855CB8408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0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5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2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63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3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14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2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3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0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6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29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7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5D22F-1FE5-6346-9DB2-855CB84080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5067AB0-69A5-D805-FB11-5029F6765FDE}"/>
              </a:ext>
            </a:extLst>
          </p:cNvPr>
          <p:cNvSpPr/>
          <p:nvPr userDrawn="1"/>
        </p:nvSpPr>
        <p:spPr>
          <a:xfrm>
            <a:off x="3860800" y="0"/>
            <a:ext cx="8331200" cy="5842660"/>
          </a:xfrm>
          <a:custGeom>
            <a:avLst/>
            <a:gdLst>
              <a:gd name="csX0" fmla="*/ 0 w 7823200"/>
              <a:gd name="csY0" fmla="*/ 0 h 5455920"/>
              <a:gd name="csX1" fmla="*/ 5648960 w 7823200"/>
              <a:gd name="csY1" fmla="*/ 5455920 h 5455920"/>
              <a:gd name="csX2" fmla="*/ 7823200 w 7823200"/>
              <a:gd name="csY2" fmla="*/ 3241040 h 5455920"/>
              <a:gd name="csX3" fmla="*/ 7823200 w 7823200"/>
              <a:gd name="csY3" fmla="*/ 10160 h 5455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823200" h="5455920">
                <a:moveTo>
                  <a:pt x="0" y="0"/>
                </a:moveTo>
                <a:lnTo>
                  <a:pt x="5648960" y="5455920"/>
                </a:lnTo>
                <a:lnTo>
                  <a:pt x="7823200" y="3241040"/>
                </a:lnTo>
                <a:lnTo>
                  <a:pt x="7823200" y="10160"/>
                </a:lnTo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17"/>
            </a:stretch>
          </a:blipFill>
          <a:ln>
            <a:noFill/>
          </a:ln>
          <a:effectLst>
            <a:outerShdw blurRad="224331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024C10-F21D-2B75-DD4A-76233B03D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548" y="4311793"/>
            <a:ext cx="6960781" cy="650243"/>
          </a:xfrm>
        </p:spPr>
        <p:txBody>
          <a:bodyPr>
            <a:normAutofit fontScale="90000"/>
          </a:bodyPr>
          <a:lstStyle>
            <a:lvl1pPr>
              <a:defRPr sz="4800" b="1" i="0">
                <a:latin typeface="Aptos ExtraBold" panose="020B00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accent1"/>
                </a:solidFill>
              </a:rPr>
              <a:t>Click to edit Master 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9EA0675-A4AA-D304-2DEE-572DE8D1E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548" y="4962036"/>
            <a:ext cx="6960781" cy="524364"/>
          </a:xfrm>
        </p:spPr>
        <p:txBody>
          <a:bodyPr/>
          <a:lstStyle>
            <a:lvl1pPr>
              <a:buFontTx/>
              <a:buNone/>
              <a:defRPr b="0" i="0">
                <a:latin typeface="Aptos" panose="020B00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0677C8"/>
                </a:solidFill>
              </a:rPr>
              <a:t>Click to edit Master subtitle style</a:t>
            </a:r>
            <a:endParaRPr lang="en-US" dirty="0">
              <a:solidFill>
                <a:srgbClr val="0677C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4D18B-D68D-0075-A3FE-6695737101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2300" y="2921000"/>
            <a:ext cx="3949700" cy="3937000"/>
          </a:xfrm>
          <a:prstGeom prst="rect">
            <a:avLst/>
          </a:prstGeom>
          <a:effectLst>
            <a:outerShdw blurRad="269435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A55CCA-DAC2-42BD-21AC-D4250E1DFB51}"/>
              </a:ext>
            </a:extLst>
          </p:cNvPr>
          <p:cNvSpPr/>
          <p:nvPr userDrawn="1"/>
        </p:nvSpPr>
        <p:spPr>
          <a:xfrm flipH="1">
            <a:off x="9621520" y="0"/>
            <a:ext cx="257048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1DA1F2">
                  <a:alpha val="46172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430B981C-B595-D451-9FFF-A0A0A2CDC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73311" y="5081969"/>
            <a:ext cx="1739718" cy="12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9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5067AB0-69A5-D805-FB11-5029F6765FDE}"/>
              </a:ext>
            </a:extLst>
          </p:cNvPr>
          <p:cNvSpPr/>
          <p:nvPr userDrawn="1"/>
        </p:nvSpPr>
        <p:spPr>
          <a:xfrm flipH="1">
            <a:off x="0" y="0"/>
            <a:ext cx="8214360" cy="5760720"/>
          </a:xfrm>
          <a:custGeom>
            <a:avLst/>
            <a:gdLst>
              <a:gd name="csX0" fmla="*/ 0 w 7823200"/>
              <a:gd name="csY0" fmla="*/ 0 h 5455920"/>
              <a:gd name="csX1" fmla="*/ 5648960 w 7823200"/>
              <a:gd name="csY1" fmla="*/ 5455920 h 5455920"/>
              <a:gd name="csX2" fmla="*/ 7823200 w 7823200"/>
              <a:gd name="csY2" fmla="*/ 3241040 h 5455920"/>
              <a:gd name="csX3" fmla="*/ 7823200 w 7823200"/>
              <a:gd name="csY3" fmla="*/ 10160 h 5455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823200" h="5455920">
                <a:moveTo>
                  <a:pt x="0" y="0"/>
                </a:moveTo>
                <a:lnTo>
                  <a:pt x="5648960" y="5455920"/>
                </a:lnTo>
                <a:lnTo>
                  <a:pt x="7823200" y="3241040"/>
                </a:lnTo>
                <a:lnTo>
                  <a:pt x="7823200" y="10160"/>
                </a:lnTo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17"/>
            </a:stretch>
          </a:blipFill>
          <a:ln>
            <a:noFill/>
          </a:ln>
          <a:effectLst>
            <a:outerShdw blurRad="224331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024C10-F21D-2B75-DD4A-76233B03D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2707" y="4311793"/>
            <a:ext cx="6960781" cy="650243"/>
          </a:xfrm>
        </p:spPr>
        <p:txBody>
          <a:bodyPr>
            <a:normAutofit fontScale="90000"/>
          </a:bodyPr>
          <a:lstStyle>
            <a:lvl1pPr>
              <a:defRPr sz="4800" b="1" i="0">
                <a:latin typeface="Aptos ExtraBold" panose="020B00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accent1"/>
                </a:solidFill>
              </a:rPr>
              <a:t>Click to edit Master 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9EA0675-A4AA-D304-2DEE-572DE8D1E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2708" y="4962036"/>
            <a:ext cx="6960781" cy="524364"/>
          </a:xfrm>
        </p:spPr>
        <p:txBody>
          <a:bodyPr/>
          <a:lstStyle>
            <a:lvl1pPr>
              <a:buFontTx/>
              <a:buNone/>
              <a:defRPr b="0" i="0">
                <a:latin typeface="Aptos" panose="020B00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0677C8"/>
                </a:solidFill>
              </a:rPr>
              <a:t>Click to edit Master subtitle style</a:t>
            </a:r>
            <a:endParaRPr lang="en-US" dirty="0">
              <a:solidFill>
                <a:srgbClr val="0677C8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4D18B-D68D-0075-A3FE-6695737101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0" y="2921000"/>
            <a:ext cx="3949700" cy="3937000"/>
          </a:xfrm>
          <a:prstGeom prst="rect">
            <a:avLst/>
          </a:prstGeom>
          <a:effectLst>
            <a:outerShdw blurRad="269435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965E44-0A8E-6C50-4E74-649CA51356D5}"/>
              </a:ext>
            </a:extLst>
          </p:cNvPr>
          <p:cNvSpPr/>
          <p:nvPr userDrawn="1"/>
        </p:nvSpPr>
        <p:spPr>
          <a:xfrm>
            <a:off x="0" y="0"/>
            <a:ext cx="257048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1DA1F2">
                  <a:alpha val="46172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430B981C-B595-D451-9FFF-A0A0A2CDCF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381" y="5142929"/>
            <a:ext cx="1739718" cy="12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EF7172-CCF9-2998-F1AA-752BF7EADA5B}"/>
              </a:ext>
            </a:extLst>
          </p:cNvPr>
          <p:cNvSpPr/>
          <p:nvPr userDrawn="1"/>
        </p:nvSpPr>
        <p:spPr>
          <a:xfrm>
            <a:off x="10800080" y="6380627"/>
            <a:ext cx="1391920" cy="365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99000">
                <a:srgbClr val="D3E4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5A8DE-06C0-C0AE-87EA-B807EDFFF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4419600" y="0"/>
            <a:ext cx="7772400" cy="5933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EFBD4-23B4-12B3-6D6D-B0E85CB9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5125"/>
            <a:ext cx="10515600" cy="558972"/>
          </a:xfrm>
        </p:spPr>
        <p:txBody>
          <a:bodyPr/>
          <a:lstStyle>
            <a:lvl1pPr>
              <a:defRPr>
                <a:solidFill>
                  <a:srgbClr val="7F97A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92DA-DD02-2181-62D5-BD65C9299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43672"/>
            <a:ext cx="11313160" cy="4933291"/>
          </a:xfrm>
        </p:spPr>
        <p:txBody>
          <a:bodyPr/>
          <a:lstStyle>
            <a:lvl1pPr>
              <a:buNone/>
              <a:defRPr>
                <a:solidFill>
                  <a:srgbClr val="425463"/>
                </a:solidFill>
              </a:defRPr>
            </a:lvl1pPr>
            <a:lvl2pPr>
              <a:defRPr>
                <a:solidFill>
                  <a:srgbClr val="435562"/>
                </a:solidFill>
              </a:defRPr>
            </a:lvl2pPr>
            <a:lvl3pPr>
              <a:defRPr>
                <a:solidFill>
                  <a:srgbClr val="435562"/>
                </a:solidFill>
              </a:defRPr>
            </a:lvl3pPr>
            <a:lvl4pPr>
              <a:defRPr>
                <a:solidFill>
                  <a:srgbClr val="435562"/>
                </a:solidFill>
              </a:defRPr>
            </a:lvl4pPr>
            <a:lvl5pPr>
              <a:defRPr>
                <a:solidFill>
                  <a:srgbClr val="4355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9E69-D6EF-802A-21C7-4F5DE988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47647703-A3D0-3457-18E0-45B4F2DC7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4437" y="319576"/>
            <a:ext cx="590526" cy="604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5B54D0-936F-1766-C9C2-1CB0243FA138}"/>
              </a:ext>
            </a:extLst>
          </p:cNvPr>
          <p:cNvSpPr/>
          <p:nvPr userDrawn="1"/>
        </p:nvSpPr>
        <p:spPr>
          <a:xfrm>
            <a:off x="0" y="365124"/>
            <a:ext cx="431800" cy="558971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FA2E2-0FA7-C9F5-BE00-5B8F5FC5617C}"/>
              </a:ext>
            </a:extLst>
          </p:cNvPr>
          <p:cNvSpPr txBox="1"/>
          <p:nvPr userDrawn="1"/>
        </p:nvSpPr>
        <p:spPr>
          <a:xfrm>
            <a:off x="707820" y="6380627"/>
            <a:ext cx="613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cap="all" dirty="0"/>
              <a:t>NMLS # 134871 | Equal Housing Lender | 950 W. Bethany Drive, Suite 800 - Allen, TX 75013 | **Not a commitment to lend. Not all borrowers will meet the requirements necessary to qualify. | WWW.NMLSCONSUMERACCESS.ORG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83B6BC1-8CFC-7A68-7BC9-6021806AE1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7" y="6311590"/>
            <a:ext cx="357633" cy="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EF7172-CCF9-2998-F1AA-752BF7EADA5B}"/>
              </a:ext>
            </a:extLst>
          </p:cNvPr>
          <p:cNvSpPr/>
          <p:nvPr userDrawn="1"/>
        </p:nvSpPr>
        <p:spPr>
          <a:xfrm>
            <a:off x="10800080" y="6380627"/>
            <a:ext cx="1391920" cy="365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99000">
                <a:srgbClr val="D3E4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5A8DE-06C0-C0AE-87EA-B807EDFFF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4419600" y="0"/>
            <a:ext cx="7772400" cy="5933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2EFBD4-23B4-12B3-6D6D-B0E85CB9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5125"/>
            <a:ext cx="10515600" cy="5589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92DA-DD02-2181-62D5-BD65C9299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43672"/>
            <a:ext cx="5009995" cy="4933291"/>
          </a:xfrm>
        </p:spPr>
        <p:txBody>
          <a:bodyPr/>
          <a:lstStyle>
            <a:lvl1pPr>
              <a:buNone/>
              <a:defRPr>
                <a:solidFill>
                  <a:srgbClr val="435562"/>
                </a:solidFill>
              </a:defRPr>
            </a:lvl1pPr>
            <a:lvl2pPr>
              <a:defRPr>
                <a:solidFill>
                  <a:srgbClr val="435562"/>
                </a:solidFill>
              </a:defRPr>
            </a:lvl2pPr>
            <a:lvl3pPr>
              <a:defRPr>
                <a:solidFill>
                  <a:srgbClr val="435562"/>
                </a:solidFill>
              </a:defRPr>
            </a:lvl3pPr>
            <a:lvl4pPr>
              <a:defRPr>
                <a:solidFill>
                  <a:srgbClr val="435562"/>
                </a:solidFill>
              </a:defRPr>
            </a:lvl4pPr>
            <a:lvl5pPr>
              <a:defRPr>
                <a:solidFill>
                  <a:srgbClr val="4355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9E69-D6EF-802A-21C7-4F5DE988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47647703-A3D0-3457-18E0-45B4F2DC7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4437" y="319576"/>
            <a:ext cx="590526" cy="604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5B54D0-936F-1766-C9C2-1CB0243FA138}"/>
              </a:ext>
            </a:extLst>
          </p:cNvPr>
          <p:cNvSpPr/>
          <p:nvPr userDrawn="1"/>
        </p:nvSpPr>
        <p:spPr>
          <a:xfrm>
            <a:off x="0" y="365124"/>
            <a:ext cx="431800" cy="558971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dancing in a room&#10;&#10;AI-generated content may be incorrect.">
            <a:extLst>
              <a:ext uri="{FF2B5EF4-FFF2-40B4-BE49-F238E27FC236}">
                <a16:creationId xmlns:a16="http://schemas.microsoft.com/office/drawing/2014/main" id="{F3EF8FE3-F29F-793F-73B0-CD6D169F8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8025" y="1289220"/>
            <a:ext cx="5873976" cy="48854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43F7A8-1F13-37D4-A9E9-3D262F203FD1}"/>
              </a:ext>
            </a:extLst>
          </p:cNvPr>
          <p:cNvSpPr/>
          <p:nvPr userDrawn="1"/>
        </p:nvSpPr>
        <p:spPr>
          <a:xfrm>
            <a:off x="9835376" y="1289220"/>
            <a:ext cx="2356624" cy="48854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2FA6C-1BF4-AA39-0339-7B8E690A3728}"/>
              </a:ext>
            </a:extLst>
          </p:cNvPr>
          <p:cNvSpPr txBox="1"/>
          <p:nvPr userDrawn="1"/>
        </p:nvSpPr>
        <p:spPr>
          <a:xfrm>
            <a:off x="707820" y="6380627"/>
            <a:ext cx="613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cap="all" dirty="0"/>
              <a:t>NMLS # 134871 | Equal Housing Lender | 950 W. Bethany Drive, Suite 800 - Allen, TX 75013 | **Not a commitment to lend. Not all borrowers will meet the requirements necessary to qualify. | WWW.NMLSCONSUMERACCESS.ORG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14A97CC-31DB-9A08-8246-EDB3289040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7" y="6311590"/>
            <a:ext cx="357633" cy="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89AF430-988B-C19F-DD6C-76D59A996162}"/>
              </a:ext>
            </a:extLst>
          </p:cNvPr>
          <p:cNvSpPr/>
          <p:nvPr userDrawn="1"/>
        </p:nvSpPr>
        <p:spPr>
          <a:xfrm>
            <a:off x="3891776" y="5576"/>
            <a:ext cx="8300224" cy="5272396"/>
          </a:xfrm>
          <a:custGeom>
            <a:avLst/>
            <a:gdLst>
              <a:gd name="csX0" fmla="*/ 0 w 7728857"/>
              <a:gd name="csY0" fmla="*/ 0 h 4909457"/>
              <a:gd name="csX1" fmla="*/ 5399315 w 7728857"/>
              <a:gd name="csY1" fmla="*/ 4909457 h 4909457"/>
              <a:gd name="csX2" fmla="*/ 7728857 w 7728857"/>
              <a:gd name="csY2" fmla="*/ 2721429 h 4909457"/>
              <a:gd name="csX3" fmla="*/ 7728857 w 7728857"/>
              <a:gd name="csY3" fmla="*/ 0 h 4909457"/>
              <a:gd name="csX4" fmla="*/ 0 w 7728857"/>
              <a:gd name="csY4" fmla="*/ 0 h 49094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28857" h="4909457">
                <a:moveTo>
                  <a:pt x="0" y="0"/>
                </a:moveTo>
                <a:lnTo>
                  <a:pt x="5399315" y="4909457"/>
                </a:lnTo>
                <a:lnTo>
                  <a:pt x="7728857" y="2721429"/>
                </a:lnTo>
                <a:lnTo>
                  <a:pt x="7728857" y="0"/>
                </a:lnTo>
                <a:lnTo>
                  <a:pt x="0" y="0"/>
                </a:lnTo>
                <a:close/>
              </a:path>
            </a:pathLst>
          </a:custGeom>
          <a:solidFill>
            <a:srgbClr val="374C62">
              <a:alpha val="39000"/>
            </a:srgb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BF7F59C-1832-58AD-FEE7-7C0D077D63BA}"/>
              </a:ext>
            </a:extLst>
          </p:cNvPr>
          <p:cNvSpPr/>
          <p:nvPr userDrawn="1"/>
        </p:nvSpPr>
        <p:spPr>
          <a:xfrm>
            <a:off x="7995424" y="2888166"/>
            <a:ext cx="4204010" cy="3969834"/>
          </a:xfrm>
          <a:custGeom>
            <a:avLst/>
            <a:gdLst>
              <a:gd name="csX0" fmla="*/ 4204010 w 4204010"/>
              <a:gd name="csY0" fmla="*/ 0 h 3969834"/>
              <a:gd name="csX1" fmla="*/ 0 w 4204010"/>
              <a:gd name="csY1" fmla="*/ 3969834 h 3969834"/>
              <a:gd name="csX2" fmla="*/ 4192859 w 4204010"/>
              <a:gd name="csY2" fmla="*/ 3969834 h 3969834"/>
              <a:gd name="csX3" fmla="*/ 4204010 w 4204010"/>
              <a:gd name="csY3" fmla="*/ 0 h 39698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204010" h="3969834">
                <a:moveTo>
                  <a:pt x="4204010" y="0"/>
                </a:moveTo>
                <a:lnTo>
                  <a:pt x="0" y="3969834"/>
                </a:lnTo>
                <a:lnTo>
                  <a:pt x="4192859" y="3969834"/>
                </a:lnTo>
                <a:lnTo>
                  <a:pt x="4204010" y="0"/>
                </a:lnTo>
                <a:close/>
              </a:path>
            </a:pathLst>
          </a:custGeom>
          <a:solidFill>
            <a:schemeClr val="bg2">
              <a:lumMod val="9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15845-346A-9CB9-C644-C883028F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770" y="3654743"/>
            <a:ext cx="10515600" cy="91725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1DA1F2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263883-8A56-A33F-2C8E-8EBF01CE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70" y="2127568"/>
            <a:ext cx="10515600" cy="1500187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D8B3D-73B8-4051-109A-1C423B5D5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530" y="2844800"/>
            <a:ext cx="1130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212661-B556-5B67-3162-48FF71817428}"/>
              </a:ext>
            </a:extLst>
          </p:cNvPr>
          <p:cNvSpPr/>
          <p:nvPr userDrawn="1"/>
        </p:nvSpPr>
        <p:spPr>
          <a:xfrm>
            <a:off x="10800080" y="6380627"/>
            <a:ext cx="1391920" cy="365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99000">
                <a:srgbClr val="D3E4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ADF88-B550-4356-C2FE-9DEDB5F1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98578"/>
            <a:ext cx="10515600" cy="558971"/>
          </a:xfrm>
        </p:spPr>
        <p:txBody>
          <a:bodyPr/>
          <a:lstStyle>
            <a:lvl1pPr>
              <a:defRPr>
                <a:solidFill>
                  <a:srgbClr val="7F97A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B3B1-6FFE-E66C-CDE8-315454955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0" y="1476692"/>
            <a:ext cx="5664200" cy="4351338"/>
          </a:xfrm>
        </p:spPr>
        <p:txBody>
          <a:bodyPr/>
          <a:lstStyle>
            <a:lvl1pPr>
              <a:defRPr>
                <a:solidFill>
                  <a:srgbClr val="435562"/>
                </a:solidFill>
              </a:defRPr>
            </a:lvl1pPr>
            <a:lvl2pPr>
              <a:defRPr>
                <a:solidFill>
                  <a:srgbClr val="435562"/>
                </a:solidFill>
              </a:defRPr>
            </a:lvl2pPr>
            <a:lvl3pPr>
              <a:defRPr>
                <a:solidFill>
                  <a:srgbClr val="435562"/>
                </a:solidFill>
              </a:defRPr>
            </a:lvl3pPr>
            <a:lvl4pPr>
              <a:defRPr>
                <a:solidFill>
                  <a:srgbClr val="435562"/>
                </a:solidFill>
              </a:defRPr>
            </a:lvl4pPr>
            <a:lvl5pPr>
              <a:defRPr>
                <a:solidFill>
                  <a:srgbClr val="4355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660CC-0968-0D17-E960-515B4D69C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476692"/>
            <a:ext cx="5664199" cy="4351338"/>
          </a:xfrm>
        </p:spPr>
        <p:txBody>
          <a:bodyPr/>
          <a:lstStyle>
            <a:lvl1pPr>
              <a:defRPr>
                <a:solidFill>
                  <a:srgbClr val="435562"/>
                </a:solidFill>
              </a:defRPr>
            </a:lvl1pPr>
            <a:lvl2pPr>
              <a:defRPr>
                <a:solidFill>
                  <a:srgbClr val="435562"/>
                </a:solidFill>
              </a:defRPr>
            </a:lvl2pPr>
            <a:lvl3pPr>
              <a:defRPr>
                <a:solidFill>
                  <a:srgbClr val="435562"/>
                </a:solidFill>
              </a:defRPr>
            </a:lvl3pPr>
            <a:lvl4pPr>
              <a:defRPr>
                <a:solidFill>
                  <a:srgbClr val="435562"/>
                </a:solidFill>
              </a:defRPr>
            </a:lvl4pPr>
            <a:lvl5pPr>
              <a:defRPr>
                <a:solidFill>
                  <a:srgbClr val="4355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8F0FA-88FC-754D-9113-E60DE910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7C25744C-9625-A64D-4BF7-041DABAE90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437" y="319576"/>
            <a:ext cx="590526" cy="6045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B30649-E6D9-4CC0-6AA2-3FAD28E099C6}"/>
              </a:ext>
            </a:extLst>
          </p:cNvPr>
          <p:cNvSpPr/>
          <p:nvPr userDrawn="1"/>
        </p:nvSpPr>
        <p:spPr>
          <a:xfrm>
            <a:off x="0" y="365124"/>
            <a:ext cx="431800" cy="558971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A92A8-41F7-D5DD-76B0-7684D42440A3}"/>
              </a:ext>
            </a:extLst>
          </p:cNvPr>
          <p:cNvSpPr txBox="1"/>
          <p:nvPr userDrawn="1"/>
        </p:nvSpPr>
        <p:spPr>
          <a:xfrm>
            <a:off x="707820" y="6380627"/>
            <a:ext cx="613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cap="all" dirty="0"/>
              <a:t>NMLS # 134871 | Equal Housing Lender | 950 W. Bethany Drive, Suite 800 - Allen, TX 75013 | **Not a commitment to lend. Not all borrowers will meet the requirements necessary to qualify. | WWW.NMLSCONSUMERACCESS.ORG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C353333-FD0F-E596-4A4A-5E6C76C5C6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7" y="6311590"/>
            <a:ext cx="357633" cy="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7897DC-4826-7252-B422-37A207D21E46}"/>
              </a:ext>
            </a:extLst>
          </p:cNvPr>
          <p:cNvSpPr/>
          <p:nvPr userDrawn="1"/>
        </p:nvSpPr>
        <p:spPr>
          <a:xfrm>
            <a:off x="372429" y="1572322"/>
            <a:ext cx="5426206" cy="423746"/>
          </a:xfrm>
          <a:prstGeom prst="rect">
            <a:avLst/>
          </a:prstGeom>
          <a:solidFill>
            <a:srgbClr val="7F97AB">
              <a:alpha val="202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58ABFA-2592-625C-01A3-0ABF2FDEE854}"/>
              </a:ext>
            </a:extLst>
          </p:cNvPr>
          <p:cNvSpPr/>
          <p:nvPr userDrawn="1"/>
        </p:nvSpPr>
        <p:spPr>
          <a:xfrm>
            <a:off x="10800080" y="6380627"/>
            <a:ext cx="1391920" cy="365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99000">
                <a:srgbClr val="D3E4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B3D50-212A-AAEE-A886-216E4E333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9729"/>
            <a:ext cx="10456228" cy="549276"/>
          </a:xfrm>
        </p:spPr>
        <p:txBody>
          <a:bodyPr/>
          <a:lstStyle>
            <a:lvl1pPr>
              <a:defRPr>
                <a:solidFill>
                  <a:srgbClr val="7F97A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38A4E-AA58-BAAC-A1E7-DC0B3CFEFC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2429" y="1393263"/>
            <a:ext cx="5426206" cy="823912"/>
          </a:xfrm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ALL CAPS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A0BB0-EE34-6520-A6C9-D17CF5D71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429" y="2217175"/>
            <a:ext cx="5426206" cy="3684588"/>
          </a:xfrm>
        </p:spPr>
        <p:txBody>
          <a:bodyPr/>
          <a:lstStyle>
            <a:lvl1pPr>
              <a:defRPr>
                <a:solidFill>
                  <a:srgbClr val="435562"/>
                </a:solidFill>
              </a:defRPr>
            </a:lvl1pPr>
            <a:lvl2pPr>
              <a:defRPr>
                <a:solidFill>
                  <a:srgbClr val="435562"/>
                </a:solidFill>
              </a:defRPr>
            </a:lvl2pPr>
            <a:lvl3pPr>
              <a:defRPr>
                <a:solidFill>
                  <a:srgbClr val="435562"/>
                </a:solidFill>
              </a:defRPr>
            </a:lvl3pPr>
            <a:lvl4pPr>
              <a:defRPr>
                <a:solidFill>
                  <a:srgbClr val="435562"/>
                </a:solidFill>
              </a:defRPr>
            </a:lvl4pPr>
            <a:lvl5pPr>
              <a:defRPr>
                <a:solidFill>
                  <a:srgbClr val="4355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BB6A3-225E-F44B-C7D7-3CB0A927369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89875" y="1393263"/>
            <a:ext cx="5415775" cy="823912"/>
          </a:xfrm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ALL CAPS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0CBD4-F629-E404-A162-25C9B65BD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3367" y="2217175"/>
            <a:ext cx="5415775" cy="3684588"/>
          </a:xfrm>
        </p:spPr>
        <p:txBody>
          <a:bodyPr/>
          <a:lstStyle>
            <a:lvl1pPr>
              <a:defRPr>
                <a:solidFill>
                  <a:srgbClr val="435562"/>
                </a:solidFill>
              </a:defRPr>
            </a:lvl1pPr>
            <a:lvl2pPr>
              <a:defRPr>
                <a:solidFill>
                  <a:srgbClr val="435562"/>
                </a:solidFill>
              </a:defRPr>
            </a:lvl2pPr>
            <a:lvl3pPr>
              <a:defRPr>
                <a:solidFill>
                  <a:srgbClr val="435562"/>
                </a:solidFill>
              </a:defRPr>
            </a:lvl3pPr>
            <a:lvl4pPr>
              <a:defRPr>
                <a:solidFill>
                  <a:srgbClr val="435562"/>
                </a:solidFill>
              </a:defRPr>
            </a:lvl4pPr>
            <a:lvl5pPr>
              <a:defRPr>
                <a:solidFill>
                  <a:srgbClr val="43556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DBE23-E375-F71E-2FBF-FE4EFD56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D0A4BD62-0C0F-9D7F-2164-832FE6D02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437" y="319576"/>
            <a:ext cx="590526" cy="6045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514DD5-48A3-AC56-3152-6C9F6C657B6B}"/>
              </a:ext>
            </a:extLst>
          </p:cNvPr>
          <p:cNvSpPr/>
          <p:nvPr userDrawn="1"/>
        </p:nvSpPr>
        <p:spPr>
          <a:xfrm>
            <a:off x="0" y="365124"/>
            <a:ext cx="431800" cy="558971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D083BE-33AE-CCE6-5507-0F7988AB095A}"/>
              </a:ext>
            </a:extLst>
          </p:cNvPr>
          <p:cNvSpPr/>
          <p:nvPr userDrawn="1"/>
        </p:nvSpPr>
        <p:spPr>
          <a:xfrm>
            <a:off x="6382936" y="1572322"/>
            <a:ext cx="5426206" cy="423746"/>
          </a:xfrm>
          <a:prstGeom prst="rect">
            <a:avLst/>
          </a:prstGeom>
          <a:solidFill>
            <a:srgbClr val="7F97AB">
              <a:alpha val="202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E868D-F168-898C-6EDC-D61D257DC252}"/>
              </a:ext>
            </a:extLst>
          </p:cNvPr>
          <p:cNvSpPr txBox="1"/>
          <p:nvPr userDrawn="1"/>
        </p:nvSpPr>
        <p:spPr>
          <a:xfrm>
            <a:off x="707820" y="6380627"/>
            <a:ext cx="613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cap="all" dirty="0"/>
              <a:t>NMLS # 134871 | Equal Housing Lender | 950 W. Bethany Drive, Suite 800 - Allen, TX 75013 | **Not a commitment to lend. Not all borrowers will meet the requirements necessary to qualify. | WWW.NMLSCONSUMERACCESS.ORG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6468D92-3D17-7812-AE18-F51996C72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7" y="6311590"/>
            <a:ext cx="357633" cy="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0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ADB4DF-5C6F-C810-C88E-F8A338F57F1C}"/>
              </a:ext>
            </a:extLst>
          </p:cNvPr>
          <p:cNvSpPr/>
          <p:nvPr userDrawn="1"/>
        </p:nvSpPr>
        <p:spPr>
          <a:xfrm>
            <a:off x="10800080" y="6380627"/>
            <a:ext cx="1391920" cy="3651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0"/>
                </a:schemeClr>
              </a:gs>
              <a:gs pos="99000">
                <a:srgbClr val="D3E4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E062B-8E64-E4D3-65B0-974DAF9A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F97A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60E73-19B0-B12A-082A-1D776449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241C941A-C637-F7BC-A2F5-643E1C24BA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4437" y="319576"/>
            <a:ext cx="590526" cy="604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13EFD-4645-10D8-17B0-AEA636A9E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</a:blip>
          <a:stretch>
            <a:fillRect/>
          </a:stretch>
        </p:blipFill>
        <p:spPr>
          <a:xfrm flipV="1">
            <a:off x="0" y="1237785"/>
            <a:ext cx="7361520" cy="5620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3C20AC-065E-C7D9-6FFD-890725BD4090}"/>
              </a:ext>
            </a:extLst>
          </p:cNvPr>
          <p:cNvSpPr/>
          <p:nvPr userDrawn="1"/>
        </p:nvSpPr>
        <p:spPr>
          <a:xfrm>
            <a:off x="0" y="365124"/>
            <a:ext cx="431800" cy="558971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EE547-7A8D-5A3C-2684-D624D221DB08}"/>
              </a:ext>
            </a:extLst>
          </p:cNvPr>
          <p:cNvSpPr txBox="1"/>
          <p:nvPr userDrawn="1"/>
        </p:nvSpPr>
        <p:spPr>
          <a:xfrm>
            <a:off x="707820" y="6380627"/>
            <a:ext cx="6134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cap="all" dirty="0"/>
              <a:t>NMLS # 134871 | Equal Housing Lender | 950 W. Bethany Drive, Suite 800 - Allen, TX 75013 | **Not a commitment to lend. Not all borrowers will meet the requirements necessary to qualify. | WWW.NMLSCONSUMERACCESS.ORG</a:t>
            </a:r>
            <a:endParaRPr lang="en-US" sz="800" dirty="0"/>
          </a:p>
          <a:p>
            <a:endParaRPr lang="en-US" sz="800" dirty="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CCC05C9-8C38-F0FB-03AC-6D6D900772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7" y="6311590"/>
            <a:ext cx="357633" cy="3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8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EB8EC-3008-A8BF-6AEC-AFA5204D0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5125"/>
            <a:ext cx="10515600" cy="55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7B531-CD9D-9DC0-BE84-1CDE3BA6D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127760"/>
            <a:ext cx="11313160" cy="5049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5A660-56CC-AB20-2304-EAEAEE41D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63" y="63806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6D8987-3119-9242-AAEA-B93B18D29A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1BC589-84E0-3A84-882A-33DFD0739EA1}"/>
              </a:ext>
            </a:extLst>
          </p:cNvPr>
          <p:cNvSpPr/>
          <p:nvPr userDrawn="1"/>
        </p:nvSpPr>
        <p:spPr>
          <a:xfrm>
            <a:off x="0" y="365124"/>
            <a:ext cx="431800" cy="558971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1" r:id="rId5"/>
    <p:sldLayoutId id="2147483652" r:id="rId6"/>
    <p:sldLayoutId id="2147483653" r:id="rId7"/>
    <p:sldLayoutId id="214748365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F97A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3556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3556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3556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3556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3556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4D5B-DC6A-1356-7BF4-224D035D8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2707" y="5291507"/>
            <a:ext cx="6960781" cy="650243"/>
          </a:xfrm>
        </p:spPr>
        <p:txBody>
          <a:bodyPr>
            <a:noAutofit/>
          </a:bodyPr>
          <a:lstStyle/>
          <a:p>
            <a:pPr>
              <a:lnSpc>
                <a:spcPts val="4160"/>
              </a:lnSpc>
            </a:pPr>
            <a:r>
              <a:rPr lang="en-US" dirty="0"/>
              <a:t>A Better Way to Build.</a:t>
            </a:r>
            <a:br>
              <a:rPr lang="en-US" dirty="0"/>
            </a:br>
            <a:r>
              <a:rPr lang="en-US" dirty="0"/>
              <a:t>One Loan.</a:t>
            </a:r>
            <a:br>
              <a:rPr lang="en-US" dirty="0"/>
            </a:br>
            <a:r>
              <a:rPr lang="en-US" dirty="0"/>
              <a:t>One Closing.</a:t>
            </a:r>
            <a:br>
              <a:rPr lang="en-US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858BA-361F-5E71-3C03-98CA2A318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2707" y="3884350"/>
            <a:ext cx="6960781" cy="524364"/>
          </a:xfrm>
        </p:spPr>
        <p:txBody>
          <a:bodyPr>
            <a:normAutofit/>
          </a:bodyPr>
          <a:lstStyle/>
          <a:p>
            <a:r>
              <a:rPr lang="en-US" sz="2400" dirty="0"/>
              <a:t>HIGHLANDS BUILDER ADVANTAGE</a:t>
            </a:r>
          </a:p>
          <a:p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901C21-9B72-5CEA-61AA-B037CAA622EE}"/>
              </a:ext>
            </a:extLst>
          </p:cNvPr>
          <p:cNvCxnSpPr/>
          <p:nvPr/>
        </p:nvCxnSpPr>
        <p:spPr>
          <a:xfrm>
            <a:off x="4746171" y="4376056"/>
            <a:ext cx="5954486" cy="0"/>
          </a:xfrm>
          <a:prstGeom prst="line">
            <a:avLst/>
          </a:prstGeom>
          <a:ln>
            <a:solidFill>
              <a:srgbClr val="D3E4F4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438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821450"/>
            <a:ext cx="5816599" cy="4987955"/>
          </a:xfrm>
        </p:spPr>
        <p:txBody>
          <a:bodyPr>
            <a:normAutofit/>
          </a:bodyPr>
          <a:lstStyle/>
          <a:p>
            <a:r>
              <a:rPr lang="en-US" b="1" dirty="0"/>
              <a:t>Highlights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Up to 100% financing for eligible veterans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Little to no down payment required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Flexible credit and no prepayment penalty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Closing costs may be limited or financed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Available for purchase, cash-out, and streamline refinance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742262"/>
            <a:ext cx="10515600" cy="5589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One-Time Close Construction Options – </a:t>
            </a:r>
            <a:br>
              <a:rPr lang="en-US" b="1" dirty="0"/>
            </a:br>
            <a:r>
              <a:rPr lang="en-US" b="1" dirty="0">
                <a:solidFill>
                  <a:srgbClr val="0677C8"/>
                </a:solidFill>
              </a:rPr>
              <a:t>VA Loans</a:t>
            </a:r>
            <a:r>
              <a:rPr lang="en-US" dirty="0">
                <a:solidFill>
                  <a:srgbClr val="0677C8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9A20F9-B6D2-9B24-A5B7-7B5722195E20}"/>
              </a:ext>
            </a:extLst>
          </p:cNvPr>
          <p:cNvSpPr/>
          <p:nvPr/>
        </p:nvSpPr>
        <p:spPr>
          <a:xfrm>
            <a:off x="6748041" y="1757797"/>
            <a:ext cx="4780344" cy="4622830"/>
          </a:xfrm>
          <a:prstGeom prst="rect">
            <a:avLst/>
          </a:prstGeom>
          <a:solidFill>
            <a:schemeClr val="accent2">
              <a:alpha val="864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13E2A-C026-9E95-9170-8832C3B18E64}"/>
              </a:ext>
            </a:extLst>
          </p:cNvPr>
          <p:cNvSpPr/>
          <p:nvPr/>
        </p:nvSpPr>
        <p:spPr>
          <a:xfrm>
            <a:off x="6748041" y="1757797"/>
            <a:ext cx="4780344" cy="7076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D3706F-6486-2CAB-25B5-555301AF245B}"/>
              </a:ext>
            </a:extLst>
          </p:cNvPr>
          <p:cNvSpPr txBox="1">
            <a:spLocks/>
          </p:cNvSpPr>
          <p:nvPr/>
        </p:nvSpPr>
        <p:spPr>
          <a:xfrm>
            <a:off x="6931676" y="1898615"/>
            <a:ext cx="4469388" cy="4398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Basic Qualifications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0" indent="-4572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Eligible veteran, active-duty, or qualifying surviving spouse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Certificate of Eligibility (COE) required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Home must be primary residence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Income, credit &amp; property must meet VA and Highlands guidelines</a:t>
            </a:r>
          </a:p>
        </p:txBody>
      </p:sp>
    </p:spTree>
    <p:extLst>
      <p:ext uri="{BB962C8B-B14F-4D97-AF65-F5344CB8AC3E}">
        <p14:creationId xmlns:p14="http://schemas.microsoft.com/office/powerpoint/2010/main" val="3079932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47" y="1231207"/>
            <a:ext cx="10312767" cy="993476"/>
          </a:xfrm>
        </p:spPr>
        <p:txBody>
          <a:bodyPr>
            <a:normAutofit/>
          </a:bodyPr>
          <a:lstStyle/>
          <a:p>
            <a:pPr marL="0" lvl="0" indent="0">
              <a:lnSpc>
                <a:spcPts val="2360"/>
              </a:lnSpc>
            </a:pPr>
            <a:r>
              <a:rPr lang="en-US" dirty="0"/>
              <a:t>Borrower may own land (with or without debt) → Refinance</a:t>
            </a:r>
          </a:p>
          <a:p>
            <a:pPr marL="0" lvl="0" indent="0">
              <a:lnSpc>
                <a:spcPts val="2360"/>
              </a:lnSpc>
            </a:pPr>
            <a:r>
              <a:rPr lang="en-US" dirty="0"/>
              <a:t>Borrower may purchase land as part of the loan → Purchase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Land Equity – Refinance vs. Purchase</a:t>
            </a:r>
            <a:r>
              <a:rPr lang="en-US" dirty="0"/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C1965D-F69A-4705-EC88-033BFB24858C}"/>
              </a:ext>
            </a:extLst>
          </p:cNvPr>
          <p:cNvSpPr txBox="1">
            <a:spLocks/>
          </p:cNvSpPr>
          <p:nvPr/>
        </p:nvSpPr>
        <p:spPr>
          <a:xfrm>
            <a:off x="6324133" y="2228943"/>
            <a:ext cx="5540830" cy="402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2"/>
                </a:solidFill>
              </a:rPr>
              <a:t>FHA/VA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Legally a refinance but processed like a purchase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Purchase price = lot cost + construction total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Lot equity becomes a credit to the borrower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Works similarly to FNMA when enough equity is present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D02A41-D52C-93A7-25F4-67DEB9C69431}"/>
              </a:ext>
            </a:extLst>
          </p:cNvPr>
          <p:cNvSpPr txBox="1">
            <a:spLocks/>
          </p:cNvSpPr>
          <p:nvPr/>
        </p:nvSpPr>
        <p:spPr>
          <a:xfrm>
            <a:off x="431800" y="2228943"/>
            <a:ext cx="5818530" cy="4027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accent2"/>
                </a:solidFill>
              </a:rPr>
              <a:t>Purchase Scenario</a:t>
            </a:r>
            <a:endParaRPr lang="en-US" sz="3800" dirty="0">
              <a:solidFill>
                <a:schemeClr val="accent2"/>
              </a:solidFill>
            </a:endParaRPr>
          </a:p>
          <a:p>
            <a:pPr marL="457200" lvl="0" indent="-45720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US" sz="3800" dirty="0"/>
              <a:t>Purchase price = land cost + </a:t>
            </a:r>
            <a:br>
              <a:rPr lang="en-US" sz="3800" dirty="0"/>
            </a:br>
            <a:r>
              <a:rPr lang="en-US" sz="3800" dirty="0"/>
              <a:t>build cost</a:t>
            </a:r>
          </a:p>
          <a:p>
            <a:pPr marL="457200" lvl="0" indent="-45720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US" sz="3800" dirty="0"/>
              <a:t>Down payment based on total combined cost</a:t>
            </a:r>
          </a:p>
          <a:p>
            <a:pPr>
              <a:lnSpc>
                <a:spcPts val="980"/>
              </a:lnSpc>
            </a:pPr>
            <a:endParaRPr lang="en-US" sz="3800" b="1" dirty="0"/>
          </a:p>
          <a:p>
            <a:r>
              <a:rPr lang="en-US" sz="3800" b="1" dirty="0">
                <a:solidFill>
                  <a:schemeClr val="accent2"/>
                </a:solidFill>
              </a:rPr>
              <a:t>Lot Equity on Refinance (FNMA)</a:t>
            </a:r>
          </a:p>
          <a:p>
            <a:pPr marL="457200" lvl="0" indent="-457200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en-US" sz="3800" dirty="0"/>
              <a:t>Uses final completed value</a:t>
            </a:r>
          </a:p>
          <a:p>
            <a:pPr marL="457200" lvl="0" indent="-457200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en-US" sz="3800" dirty="0"/>
              <a:t>Loan amount up to 95% of value</a:t>
            </a:r>
          </a:p>
          <a:p>
            <a:pPr marL="457200" lvl="0" indent="-457200">
              <a:lnSpc>
                <a:spcPts val="2280"/>
              </a:lnSpc>
              <a:buFont typeface="Arial" panose="020B0604020202020204" pitchFamily="34" charset="0"/>
              <a:buChar char="•"/>
            </a:pPr>
            <a:r>
              <a:rPr lang="en-US" sz="3800" dirty="0"/>
              <a:t>Land debt, build cost, and closing costs may be rolled in</a:t>
            </a:r>
          </a:p>
          <a:p>
            <a:pPr lvl="0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67D72E3-E40A-2BC6-AB87-7E3B7FC918D5}"/>
              </a:ext>
            </a:extLst>
          </p:cNvPr>
          <p:cNvSpPr/>
          <p:nvPr/>
        </p:nvSpPr>
        <p:spPr>
          <a:xfrm rot="5400000">
            <a:off x="578734" y="1231207"/>
            <a:ext cx="263555" cy="22720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447C57E-7A6B-E538-298F-DEC8EE559A15}"/>
              </a:ext>
            </a:extLst>
          </p:cNvPr>
          <p:cNvSpPr/>
          <p:nvPr/>
        </p:nvSpPr>
        <p:spPr>
          <a:xfrm rot="5400000">
            <a:off x="578734" y="1694195"/>
            <a:ext cx="263555" cy="22720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32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346953"/>
            <a:ext cx="11316503" cy="477605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677C8"/>
                </a:solidFill>
              </a:rPr>
              <a:t>Two-Time Close: </a:t>
            </a:r>
            <a:r>
              <a:rPr lang="en-US" b="1" dirty="0"/>
              <a:t>High Risk, High Cost</a:t>
            </a:r>
            <a:endParaRPr lang="en-US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Two sets of closing costs, typically ~2% more of the loan amount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No guarantee the borrower qualifies for the permanent loan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Risk factors outside the borrower’s control:</a:t>
            </a:r>
          </a:p>
          <a:p>
            <a:pPr lvl="1"/>
            <a:r>
              <a:rPr lang="en-US" sz="2000" dirty="0"/>
              <a:t>Job loss or income change</a:t>
            </a:r>
          </a:p>
          <a:p>
            <a:pPr lvl="1"/>
            <a:r>
              <a:rPr lang="en-US" sz="2000" dirty="0"/>
              <a:t>Moving from salary to commission</a:t>
            </a:r>
          </a:p>
          <a:p>
            <a:pPr lvl="1"/>
            <a:r>
              <a:rPr lang="en-US" sz="2000" dirty="0"/>
              <a:t>New debt (car, boat, etc.)</a:t>
            </a:r>
          </a:p>
          <a:p>
            <a:pPr lvl="1"/>
            <a:r>
              <a:rPr lang="en-US" sz="2000" dirty="0"/>
              <a:t>Credit score or income decline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rates rise, borrowers may:</a:t>
            </a:r>
          </a:p>
          <a:p>
            <a:pPr lvl="1"/>
            <a:r>
              <a:rPr lang="en-US" sz="2000" dirty="0"/>
              <a:t>No longer qualify</a:t>
            </a:r>
          </a:p>
          <a:p>
            <a:pPr lvl="1"/>
            <a:r>
              <a:rPr lang="en-US" sz="2000" dirty="0"/>
              <a:t>Be forced into a higher payment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Risk foreclosure after completion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One-Time Close vs. Two-Time Close</a:t>
            </a:r>
            <a:r>
              <a:rPr lang="en-US" dirty="0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681178A-B32E-8203-57B6-BDE4FFE83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6328" y="2313972"/>
            <a:ext cx="3636862" cy="36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1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One-Time Close vs. Two-Time Close</a:t>
            </a:r>
            <a:r>
              <a:rPr lang="en-US" dirty="0"/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EFA554-C114-3551-379B-44EB2EE8FE04}"/>
              </a:ext>
            </a:extLst>
          </p:cNvPr>
          <p:cNvSpPr txBox="1">
            <a:spLocks/>
          </p:cNvSpPr>
          <p:nvPr/>
        </p:nvSpPr>
        <p:spPr>
          <a:xfrm>
            <a:off x="431800" y="1346953"/>
            <a:ext cx="7693628" cy="4370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677C8"/>
                </a:solidFill>
              </a:rPr>
              <a:t>One-Time Close: </a:t>
            </a:r>
            <a:r>
              <a:rPr lang="en-US" b="1" dirty="0"/>
              <a:t>Predictability &amp; Protection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One closing, one set of costs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Qualification locked upfront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Rate and payment have a cap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Worst-case scenario is known from day one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b="1" dirty="0"/>
              <a:t>Still allows a float-down to current market at completion</a:t>
            </a:r>
            <a:endParaRPr lang="en-US" dirty="0"/>
          </a:p>
          <a:p>
            <a:endParaRPr lang="en-US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4B3053D-49B5-69DC-BC7D-79311C832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43228" y="1610569"/>
            <a:ext cx="3636862" cy="36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8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Why One-Time Close Wins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AB37E2-AB32-54BC-2AD0-0CCC296CDEA7}"/>
              </a:ext>
            </a:extLst>
          </p:cNvPr>
          <p:cNvGrpSpPr/>
          <p:nvPr/>
        </p:nvGrpSpPr>
        <p:grpSpPr>
          <a:xfrm>
            <a:off x="431800" y="4340702"/>
            <a:ext cx="11433163" cy="1748308"/>
            <a:chOff x="431800" y="4547567"/>
            <a:chExt cx="11433163" cy="174830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327A8B-93F3-1257-4979-FC154A431FFD}"/>
                </a:ext>
              </a:extLst>
            </p:cNvPr>
            <p:cNvSpPr txBox="1"/>
            <p:nvPr/>
          </p:nvSpPr>
          <p:spPr>
            <a:xfrm>
              <a:off x="431800" y="5110936"/>
              <a:ext cx="1143316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ptos" panose="020B0004020202020204" pitchFamily="34" charset="0"/>
                </a:rPr>
                <a:t>One-Time Close is almost always the better option.</a:t>
              </a:r>
            </a:p>
            <a:p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F34A87-E062-6AA7-521A-F5426106588B}"/>
                </a:ext>
              </a:extLst>
            </p:cNvPr>
            <p:cNvSpPr txBox="1"/>
            <p:nvPr/>
          </p:nvSpPr>
          <p:spPr>
            <a:xfrm>
              <a:off x="1552110" y="4547567"/>
              <a:ext cx="6250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/>
                  </a:solidFill>
                </a:rPr>
                <a:t>[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3419AE-04B9-D43D-7B14-36B28669C3DD}"/>
                </a:ext>
              </a:extLst>
            </p:cNvPr>
            <p:cNvSpPr txBox="1"/>
            <p:nvPr/>
          </p:nvSpPr>
          <p:spPr>
            <a:xfrm rot="10800000">
              <a:off x="10071077" y="4726215"/>
              <a:ext cx="6250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/>
                  </a:solidFill>
                </a:rPr>
                <a:t>[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E94BD3D-843A-1B8C-6407-BA47F5558F72}"/>
              </a:ext>
            </a:extLst>
          </p:cNvPr>
          <p:cNvSpPr txBox="1"/>
          <p:nvPr/>
        </p:nvSpPr>
        <p:spPr>
          <a:xfrm>
            <a:off x="707134" y="2631545"/>
            <a:ext cx="1271434" cy="1200329"/>
          </a:xfrm>
          <a:prstGeom prst="rect">
            <a:avLst/>
          </a:prstGeom>
          <a:noFill/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Lower overall 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E8B3E-CF1D-AB31-5C8C-F0B2B21B6AAA}"/>
              </a:ext>
            </a:extLst>
          </p:cNvPr>
          <p:cNvSpPr txBox="1"/>
          <p:nvPr/>
        </p:nvSpPr>
        <p:spPr>
          <a:xfrm>
            <a:off x="2487792" y="2631545"/>
            <a:ext cx="1876879" cy="1200329"/>
          </a:xfrm>
          <a:prstGeom prst="rect">
            <a:avLst/>
          </a:prstGeom>
          <a:noFill/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/>
              <a:t>Reduced qualification risk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C431F7-2A4A-296A-6568-FEEE4F24C6B2}"/>
              </a:ext>
            </a:extLst>
          </p:cNvPr>
          <p:cNvSpPr txBox="1"/>
          <p:nvPr/>
        </p:nvSpPr>
        <p:spPr>
          <a:xfrm>
            <a:off x="4873895" y="2631544"/>
            <a:ext cx="2119058" cy="1569660"/>
          </a:xfrm>
          <a:prstGeom prst="rect">
            <a:avLst/>
          </a:prstGeom>
          <a:noFill/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/>
              <a:t>Predictable outcomes for buyers and builders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1FD79-7E8B-8818-A96F-00DE8933615B}"/>
              </a:ext>
            </a:extLst>
          </p:cNvPr>
          <p:cNvSpPr txBox="1"/>
          <p:nvPr/>
        </p:nvSpPr>
        <p:spPr>
          <a:xfrm>
            <a:off x="7502177" y="2631545"/>
            <a:ext cx="1726959" cy="1569660"/>
          </a:xfrm>
          <a:prstGeom prst="rect">
            <a:avLst/>
          </a:prstGeom>
          <a:noFill/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/>
              <a:t>Flexibility built into </a:t>
            </a:r>
            <a:br>
              <a:rPr lang="en-US" sz="2400" dirty="0"/>
            </a:br>
            <a:r>
              <a:rPr lang="en-US" sz="2400" dirty="0"/>
              <a:t>the loan 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AC9DD-A0CD-C945-A817-31939953D349}"/>
              </a:ext>
            </a:extLst>
          </p:cNvPr>
          <p:cNvSpPr txBox="1"/>
          <p:nvPr/>
        </p:nvSpPr>
        <p:spPr>
          <a:xfrm>
            <a:off x="9738358" y="2631545"/>
            <a:ext cx="1726959" cy="1569660"/>
          </a:xfrm>
          <a:prstGeom prst="rect">
            <a:avLst/>
          </a:prstGeom>
          <a:noFill/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/>
              <a:t>Designed </a:t>
            </a:r>
            <a:br>
              <a:rPr lang="en-US" sz="2400" dirty="0"/>
            </a:br>
            <a:r>
              <a:rPr lang="en-US" sz="2400" dirty="0"/>
              <a:t>for today’s volatile market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ADA410-4C8E-3873-CA8E-402CD02A6681}"/>
              </a:ext>
            </a:extLst>
          </p:cNvPr>
          <p:cNvGrpSpPr/>
          <p:nvPr/>
        </p:nvGrpSpPr>
        <p:grpSpPr>
          <a:xfrm>
            <a:off x="983873" y="1774438"/>
            <a:ext cx="791582" cy="791582"/>
            <a:chOff x="862849" y="1574157"/>
            <a:chExt cx="791582" cy="791582"/>
          </a:xfrm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797EE9-E1FD-6B4C-BCA3-CE0EC023D885}"/>
                </a:ext>
              </a:extLst>
            </p:cNvPr>
            <p:cNvSpPr/>
            <p:nvPr/>
          </p:nvSpPr>
          <p:spPr>
            <a:xfrm>
              <a:off x="862849" y="1574157"/>
              <a:ext cx="791582" cy="7915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C3D2265-E493-F9F1-3B17-A7AC1304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64247" y="1655983"/>
              <a:ext cx="568471" cy="56847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FD457D-709D-FA0D-0A8A-320D69C61DBD}"/>
              </a:ext>
            </a:extLst>
          </p:cNvPr>
          <p:cNvGrpSpPr/>
          <p:nvPr/>
        </p:nvGrpSpPr>
        <p:grpSpPr>
          <a:xfrm>
            <a:off x="3050417" y="1774438"/>
            <a:ext cx="791582" cy="791582"/>
            <a:chOff x="862849" y="1574157"/>
            <a:chExt cx="791582" cy="791582"/>
          </a:xfrm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4A1551-81DF-7A37-3422-8027231DC1B2}"/>
                </a:ext>
              </a:extLst>
            </p:cNvPr>
            <p:cNvSpPr/>
            <p:nvPr/>
          </p:nvSpPr>
          <p:spPr>
            <a:xfrm>
              <a:off x="862849" y="1574157"/>
              <a:ext cx="791582" cy="7915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4">
              <a:extLst>
                <a:ext uri="{FF2B5EF4-FFF2-40B4-BE49-F238E27FC236}">
                  <a16:creationId xmlns:a16="http://schemas.microsoft.com/office/drawing/2014/main" id="{FF92C646-DC64-8FA8-D9EF-C3D10D1EF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64247" y="1655983"/>
              <a:ext cx="568471" cy="5684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E0D74D-FA00-2022-FDF9-63853ECFA22C}"/>
              </a:ext>
            </a:extLst>
          </p:cNvPr>
          <p:cNvGrpSpPr/>
          <p:nvPr/>
        </p:nvGrpSpPr>
        <p:grpSpPr>
          <a:xfrm>
            <a:off x="5528441" y="1774438"/>
            <a:ext cx="791582" cy="791582"/>
            <a:chOff x="862849" y="1574157"/>
            <a:chExt cx="791582" cy="791582"/>
          </a:xfrm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4F9A2F4-5CFE-2038-A861-A2F54E49CEE1}"/>
                </a:ext>
              </a:extLst>
            </p:cNvPr>
            <p:cNvSpPr/>
            <p:nvPr/>
          </p:nvSpPr>
          <p:spPr>
            <a:xfrm>
              <a:off x="862849" y="1574157"/>
              <a:ext cx="791582" cy="7915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14">
              <a:extLst>
                <a:ext uri="{FF2B5EF4-FFF2-40B4-BE49-F238E27FC236}">
                  <a16:creationId xmlns:a16="http://schemas.microsoft.com/office/drawing/2014/main" id="{3C90E4D0-086B-6C35-05A9-9A3B2CA14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64247" y="1655983"/>
              <a:ext cx="568471" cy="568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25F6DD-55C2-B5A5-9B80-C34275CD35C8}"/>
              </a:ext>
            </a:extLst>
          </p:cNvPr>
          <p:cNvGrpSpPr/>
          <p:nvPr/>
        </p:nvGrpSpPr>
        <p:grpSpPr>
          <a:xfrm>
            <a:off x="7924169" y="1774438"/>
            <a:ext cx="791582" cy="791582"/>
            <a:chOff x="862849" y="1574157"/>
            <a:chExt cx="791582" cy="791582"/>
          </a:xfrm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64F41DE-8C7E-2B83-E1AB-B4C2383A50D9}"/>
                </a:ext>
              </a:extLst>
            </p:cNvPr>
            <p:cNvSpPr/>
            <p:nvPr/>
          </p:nvSpPr>
          <p:spPr>
            <a:xfrm>
              <a:off x="862849" y="1574157"/>
              <a:ext cx="791582" cy="7915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14">
              <a:extLst>
                <a:ext uri="{FF2B5EF4-FFF2-40B4-BE49-F238E27FC236}">
                  <a16:creationId xmlns:a16="http://schemas.microsoft.com/office/drawing/2014/main" id="{E3AFF669-2E9B-0DF6-A66F-B83F44DCC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64247" y="1655983"/>
              <a:ext cx="568471" cy="56847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8EC1C5-BED6-64F8-2057-53BAF26D54E4}"/>
              </a:ext>
            </a:extLst>
          </p:cNvPr>
          <p:cNvGrpSpPr/>
          <p:nvPr/>
        </p:nvGrpSpPr>
        <p:grpSpPr>
          <a:xfrm>
            <a:off x="10164449" y="1774438"/>
            <a:ext cx="791582" cy="791582"/>
            <a:chOff x="862849" y="1574157"/>
            <a:chExt cx="791582" cy="791582"/>
          </a:xfrm>
          <a:effectLst>
            <a:outerShdw blurRad="50800" dist="50800" dir="5400000" sx="19902" sy="19902" algn="ctr" rotWithShape="0">
              <a:srgbClr val="000000">
                <a:alpha val="43137"/>
              </a:srgbClr>
            </a:outerShdw>
          </a:effectLst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CF0437F-2D67-2979-084F-6E8604808A4C}"/>
                </a:ext>
              </a:extLst>
            </p:cNvPr>
            <p:cNvSpPr/>
            <p:nvPr/>
          </p:nvSpPr>
          <p:spPr>
            <a:xfrm>
              <a:off x="862849" y="1574157"/>
              <a:ext cx="791582" cy="7915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Graphic 14">
              <a:extLst>
                <a:ext uri="{FF2B5EF4-FFF2-40B4-BE49-F238E27FC236}">
                  <a16:creationId xmlns:a16="http://schemas.microsoft.com/office/drawing/2014/main" id="{CE257842-5EFD-4541-DF58-ED81FB3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64247" y="1655983"/>
              <a:ext cx="568471" cy="568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78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230838"/>
            <a:ext cx="3920281" cy="5033673"/>
          </a:xfrm>
        </p:spPr>
        <p:txBody>
          <a:bodyPr>
            <a:normAutofit/>
          </a:bodyPr>
          <a:lstStyle/>
          <a:p>
            <a:r>
              <a:rPr lang="en-US" sz="2400" b="1" dirty="0"/>
              <a:t>100% In-House Experience</a:t>
            </a:r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200" dirty="0"/>
              <a:t>No outsourced draw or review processes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200" dirty="0"/>
              <a:t>Same-day wire after inspection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200" dirty="0"/>
              <a:t>Draws completed within 5 business days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200" dirty="0"/>
              <a:t>Same-day response to calls and emails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Concierge Customer Service Department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F6A4B-3610-765E-95D4-F01098D09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261" y="4499184"/>
            <a:ext cx="12178739" cy="176103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EEA67-9381-E118-43E7-7D757CE1A3E9}"/>
              </a:ext>
            </a:extLst>
          </p:cNvPr>
          <p:cNvSpPr txBox="1">
            <a:spLocks/>
          </p:cNvSpPr>
          <p:nvPr/>
        </p:nvSpPr>
        <p:spPr>
          <a:xfrm>
            <a:off x="4587111" y="1230839"/>
            <a:ext cx="3549891" cy="2198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GetBuilt.com</a:t>
            </a:r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Digital draw requests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Full project oversight with real-time updates for borrower &amp; builder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3351FD-1095-0CB2-A0A1-73EDB75CF559}"/>
              </a:ext>
            </a:extLst>
          </p:cNvPr>
          <p:cNvSpPr txBox="1">
            <a:spLocks/>
          </p:cNvSpPr>
          <p:nvPr/>
        </p:nvSpPr>
        <p:spPr>
          <a:xfrm>
            <a:off x="8256286" y="1230839"/>
            <a:ext cx="3549891" cy="2102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Quick Project Close-Out</a:t>
            </a:r>
            <a:endParaRPr lang="en-US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Docs disclosed upfront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Final inspection ordered when builder is ready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7DA58-49F1-7418-F049-2F82E844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52882" y="4946551"/>
            <a:ext cx="2003404" cy="126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7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82E61F-3F31-B11C-2F6B-11E95EBF9430}"/>
              </a:ext>
            </a:extLst>
          </p:cNvPr>
          <p:cNvSpPr/>
          <p:nvPr/>
        </p:nvSpPr>
        <p:spPr>
          <a:xfrm>
            <a:off x="8479971" y="0"/>
            <a:ext cx="371202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DA1F2">
                  <a:alpha val="41526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86B18-D30B-5BD9-1C2C-CF36CDE40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49" y="3429000"/>
            <a:ext cx="6196966" cy="650243"/>
          </a:xfrm>
        </p:spPr>
        <p:txBody>
          <a:bodyPr>
            <a:noAutofit/>
          </a:bodyPr>
          <a:lstStyle/>
          <a:p>
            <a:r>
              <a:rPr lang="en-US" sz="2800" dirty="0"/>
              <a:t>We are here to support you and </a:t>
            </a:r>
            <a:br>
              <a:rPr lang="en-US" sz="2800" dirty="0"/>
            </a:br>
            <a:r>
              <a:rPr lang="en-US" sz="2800" dirty="0"/>
              <a:t>your clients every step of the build!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9BFA7-4449-AAC3-7998-C4AF60451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300" y="2921000"/>
            <a:ext cx="3949700" cy="393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3E3BEA-B123-F876-695B-14CBF26CCCBC}"/>
              </a:ext>
            </a:extLst>
          </p:cNvPr>
          <p:cNvSpPr/>
          <p:nvPr/>
        </p:nvSpPr>
        <p:spPr>
          <a:xfrm>
            <a:off x="0" y="239486"/>
            <a:ext cx="566057" cy="80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F6BCC-A562-1E6F-559B-ED9E98F3482C}"/>
              </a:ext>
            </a:extLst>
          </p:cNvPr>
          <p:cNvSpPr txBox="1"/>
          <p:nvPr/>
        </p:nvSpPr>
        <p:spPr>
          <a:xfrm>
            <a:off x="2067893" y="4322349"/>
            <a:ext cx="5417118" cy="2049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rPr>
              <a:t>Ashley McKenzie-Sharpe</a:t>
            </a: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Aktiv Grotesk" panose="020B0504020202020204" pitchFamily="34" charset="0"/>
                <a:cs typeface="Arial" panose="020B0604020202020204" pitchFamily="34" charset="0"/>
              </a:rPr>
              <a:t>Branch Manager|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NMLS #100776</a:t>
            </a:r>
          </a:p>
          <a:p>
            <a:endParaRPr lang="en-US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(336) 575-9448 </a:t>
            </a: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ashley@sharpeloans.com</a:t>
            </a:r>
          </a:p>
          <a:p>
            <a:pPr lvl="0">
              <a:lnSpc>
                <a:spcPts val="23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www.sharpeloans.com</a:t>
            </a: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2098 Frontis Plaza Blvd.</a:t>
            </a: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Winston-Salem, NC 27103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DB269-7C80-5590-CB8E-2E67FAEBC983}"/>
              </a:ext>
            </a:extLst>
          </p:cNvPr>
          <p:cNvSpPr txBox="1"/>
          <p:nvPr/>
        </p:nvSpPr>
        <p:spPr>
          <a:xfrm>
            <a:off x="706143" y="6523348"/>
            <a:ext cx="7451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 information provided here is for educational purposes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01A8E2-F3D4-0956-27E0-E9B9059802FA}"/>
              </a:ext>
            </a:extLst>
          </p:cNvPr>
          <p:cNvSpPr/>
          <p:nvPr/>
        </p:nvSpPr>
        <p:spPr>
          <a:xfrm>
            <a:off x="790986" y="4372027"/>
            <a:ext cx="1179216" cy="17365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1D2098-763A-8E4B-0429-62DE5EF7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86" y="4347937"/>
            <a:ext cx="1434561" cy="18570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819CF-BC12-8880-98D5-83917A476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409" y="4758695"/>
            <a:ext cx="2026263" cy="2026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513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6626B1F-678F-9065-3BB6-A44865558B34}"/>
              </a:ext>
            </a:extLst>
          </p:cNvPr>
          <p:cNvSpPr/>
          <p:nvPr/>
        </p:nvSpPr>
        <p:spPr>
          <a:xfrm>
            <a:off x="0" y="3684494"/>
            <a:ext cx="12192000" cy="2501153"/>
          </a:xfrm>
          <a:prstGeom prst="rect">
            <a:avLst/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D1406AE-1A73-9027-B1D0-4B5311FD9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21" y="3365758"/>
            <a:ext cx="10775894" cy="3197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6AAD7-A89B-C0A7-69FF-3DDBE56E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01551"/>
            <a:ext cx="10515600" cy="5589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Introduction to Highlands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33733"/>
            <a:ext cx="11313160" cy="2623931"/>
          </a:xfrm>
        </p:spPr>
        <p:txBody>
          <a:bodyPr>
            <a:normAutofit/>
          </a:bodyPr>
          <a:lstStyle/>
          <a:p>
            <a:pPr marL="0" indent="0"/>
            <a:r>
              <a:rPr lang="en-US" b="1" dirty="0"/>
              <a:t>Highlands delivers customized financing solutions for new construction homes.</a:t>
            </a:r>
          </a:p>
          <a:p>
            <a:pPr marL="0" indent="0"/>
            <a:r>
              <a:rPr lang="en-US" sz="2400" dirty="0"/>
              <a:t>Our process combines expert guidance with streamlined technology to create a smooth, predictable experience.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2"/>
                </a:solidFill>
              </a:rPr>
              <a:t>Benefits of Using Highlands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92238-B089-3CF4-AAA4-F3CD244AE27E}"/>
              </a:ext>
            </a:extLst>
          </p:cNvPr>
          <p:cNvSpPr txBox="1"/>
          <p:nvPr/>
        </p:nvSpPr>
        <p:spPr>
          <a:xfrm>
            <a:off x="675992" y="4363834"/>
            <a:ext cx="2219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Transparent loan management</a:t>
            </a:r>
          </a:p>
          <a:p>
            <a:pPr algn="ctr"/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04248-20B4-A7EB-E635-205E0A9ED5AF}"/>
              </a:ext>
            </a:extLst>
          </p:cNvPr>
          <p:cNvSpPr txBox="1"/>
          <p:nvPr/>
        </p:nvSpPr>
        <p:spPr>
          <a:xfrm>
            <a:off x="3837323" y="4502332"/>
            <a:ext cx="186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2"/>
                </a:solidFill>
              </a:rPr>
              <a:t>Expert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7E772-7380-3033-B550-DAACC733BBEE}"/>
              </a:ext>
            </a:extLst>
          </p:cNvPr>
          <p:cNvSpPr txBox="1"/>
          <p:nvPr/>
        </p:nvSpPr>
        <p:spPr>
          <a:xfrm>
            <a:off x="6477820" y="4363117"/>
            <a:ext cx="1868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2"/>
                </a:solidFill>
              </a:rPr>
              <a:t>Fast approval turn-times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342B9A-E3D3-066C-A4F8-8196FD6F4664}"/>
              </a:ext>
            </a:extLst>
          </p:cNvPr>
          <p:cNvSpPr txBox="1"/>
          <p:nvPr/>
        </p:nvSpPr>
        <p:spPr>
          <a:xfrm>
            <a:off x="9121763" y="4502331"/>
            <a:ext cx="186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2"/>
                </a:solidFill>
              </a:rPr>
              <a:t>Seamless support</a:t>
            </a:r>
          </a:p>
        </p:txBody>
      </p:sp>
    </p:spTree>
    <p:extLst>
      <p:ext uri="{BB962C8B-B14F-4D97-AF65-F5344CB8AC3E}">
        <p14:creationId xmlns:p14="http://schemas.microsoft.com/office/powerpoint/2010/main" val="75047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AAD7-A89B-C0A7-69FF-3DDBE56E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14803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[Loan Officer name] at Highlands Residential Mortgage?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763486"/>
            <a:ext cx="11313160" cy="4413477"/>
          </a:xfrm>
        </p:spPr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Personalized solutions for buyers, builders, and investors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Broad product mix: Conventional, FHA, VA, Jumbo, Construction, Investor &amp; more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Streamlined digital application and approval process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Transparent guidance — no surprises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High-touch communication and concierge-level service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Proven systems that support a smooth, stress-free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4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AAD7-A89B-C0A7-69FF-3DDBE56E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Does the One-Time Close Work?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Construction and permanent financing closed together</a:t>
            </a:r>
          </a:p>
          <a:p>
            <a:pPr marL="457200" lvl="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Eliminates re-qualification risk during the build</a:t>
            </a:r>
          </a:p>
          <a:p>
            <a:pPr marL="457200" lvl="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Build on owned land </a:t>
            </a:r>
            <a:r>
              <a:rPr lang="en-US" b="1" dirty="0"/>
              <a:t>or</a:t>
            </a:r>
            <a:r>
              <a:rPr lang="en-US" dirty="0"/>
              <a:t> purchase land at closing</a:t>
            </a:r>
          </a:p>
          <a:p>
            <a:pPr marL="457200" lvl="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Interest-only payments during construction</a:t>
            </a:r>
          </a:p>
          <a:p>
            <a:pPr marL="457200" lvl="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Converts to permanent </a:t>
            </a:r>
            <a:br>
              <a:rPr lang="en-US" dirty="0"/>
            </a:br>
            <a:r>
              <a:rPr lang="en-US" dirty="0"/>
              <a:t>financing at completion</a:t>
            </a:r>
          </a:p>
        </p:txBody>
      </p:sp>
      <p:pic>
        <p:nvPicPr>
          <p:cNvPr id="9" name="Content Placeholder 8" descr="A person and person looking at a piece of paper&#10;&#10;AI-generated content may be incorrect.">
            <a:extLst>
              <a:ext uri="{FF2B5EF4-FFF2-40B4-BE49-F238E27FC236}">
                <a16:creationId xmlns:a16="http://schemas.microsoft.com/office/drawing/2014/main" id="{48BC2139-1882-ECBE-C1A8-A7E86756B7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2" y="1477900"/>
            <a:ext cx="6039090" cy="44251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9F773-DF23-A968-4F04-F5E05560EAA2}"/>
              </a:ext>
            </a:extLst>
          </p:cNvPr>
          <p:cNvSpPr/>
          <p:nvPr/>
        </p:nvSpPr>
        <p:spPr>
          <a:xfrm>
            <a:off x="8912506" y="1476692"/>
            <a:ext cx="3298786" cy="44263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4920"/>
            <a:ext cx="7071659" cy="4987955"/>
          </a:xfrm>
        </p:spPr>
        <p:txBody>
          <a:bodyPr>
            <a:normAutofit lnSpcReduction="10000"/>
          </a:bodyPr>
          <a:lstStyle/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Stick-built, Manufactured, Modular, 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err="1"/>
              <a:t>Barndominiums</a:t>
            </a:r>
            <a:r>
              <a:rPr lang="en-US" dirty="0"/>
              <a:t> allowed</a:t>
            </a:r>
          </a:p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Tear-down rebuilds acceptable</a:t>
            </a:r>
          </a:p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Pre-starts possible (structure matters)</a:t>
            </a:r>
          </a:p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Interest-only payments during construction</a:t>
            </a:r>
          </a:p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“Subject-to” appraisal based on completed value</a:t>
            </a:r>
          </a:p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Appraisal completed upfront</a:t>
            </a:r>
          </a:p>
          <a:p>
            <a:pPr marL="457200" lvl="0" indent="-457200">
              <a:buClr>
                <a:schemeClr val="accent2"/>
              </a:buClr>
              <a:buFont typeface="Wingdings" pitchFamily="2" charset="2"/>
              <a:buChar char="ü"/>
            </a:pPr>
            <a:r>
              <a:rPr lang="en-US" dirty="0"/>
              <a:t>No condos or specialty homes </a:t>
            </a:r>
            <a:br>
              <a:rPr lang="en-US" dirty="0"/>
            </a:br>
            <a:r>
              <a:rPr lang="en-US" dirty="0"/>
              <a:t>(tiny, container,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Important Construction Program Details</a:t>
            </a:r>
            <a:r>
              <a:rPr lang="en-US" dirty="0"/>
              <a:t> </a:t>
            </a:r>
          </a:p>
        </p:txBody>
      </p:sp>
      <p:pic>
        <p:nvPicPr>
          <p:cNvPr id="10" name="Picture 9" descr="A hand holding a piece of paper with a check mark on it&#10;&#10;AI-generated content may be incorrect.">
            <a:extLst>
              <a:ext uri="{FF2B5EF4-FFF2-40B4-BE49-F238E27FC236}">
                <a16:creationId xmlns:a16="http://schemas.microsoft.com/office/drawing/2014/main" id="{B8C069F5-F40F-49E2-15F6-801BE1A3B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565" y="1401721"/>
            <a:ext cx="4728882" cy="46023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95283F-055B-E91B-148E-48FE34737AF5}"/>
              </a:ext>
            </a:extLst>
          </p:cNvPr>
          <p:cNvSpPr/>
          <p:nvPr/>
        </p:nvSpPr>
        <p:spPr>
          <a:xfrm>
            <a:off x="9789458" y="1401721"/>
            <a:ext cx="2421833" cy="460238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2" y="1158384"/>
            <a:ext cx="5008299" cy="498795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Standard Lock </a:t>
            </a:r>
            <a:r>
              <a:rPr lang="en-US" sz="2000" dirty="0">
                <a:solidFill>
                  <a:schemeClr val="accent2"/>
                </a:solidFill>
              </a:rPr>
              <a:t>(Most Common Choice)</a:t>
            </a:r>
            <a:endParaRPr lang="en-US" sz="2000" b="1" dirty="0">
              <a:solidFill>
                <a:schemeClr val="accent2"/>
              </a:solidFill>
            </a:endParaRPr>
          </a:p>
          <a:p>
            <a:pPr>
              <a:lnSpc>
                <a:spcPts val="1440"/>
              </a:lnSpc>
            </a:pPr>
            <a:r>
              <a:rPr lang="en-US" sz="2200" dirty="0">
                <a:solidFill>
                  <a:srgbClr val="7F97AB"/>
                </a:solidFill>
              </a:rPr>
              <a:t>Designed for buyers who can qualify at</a:t>
            </a:r>
          </a:p>
          <a:p>
            <a:pPr>
              <a:lnSpc>
                <a:spcPts val="1440"/>
              </a:lnSpc>
            </a:pPr>
            <a:r>
              <a:rPr lang="en-US" sz="2200" dirty="0">
                <a:solidFill>
                  <a:srgbClr val="7F97AB"/>
                </a:solidFill>
              </a:rPr>
              <a:t>today’s construction rate</a:t>
            </a:r>
            <a:r>
              <a:rPr lang="en-US" sz="2200" i="1" dirty="0">
                <a:solidFill>
                  <a:srgbClr val="7F97AB"/>
                </a:solidFill>
              </a:rPr>
              <a:t>.</a:t>
            </a:r>
            <a:endParaRPr lang="en-US" sz="2200" dirty="0">
              <a:solidFill>
                <a:srgbClr val="7F97AB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Qualify at the higher construction rate upfront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Free float-down option</a:t>
            </a:r>
            <a:r>
              <a:rPr lang="en-US" sz="2000" dirty="0"/>
              <a:t> within 30 days of completion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No non-refundable deposit required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Option to buy the rate down at</a:t>
            </a:r>
            <a:br>
              <a:rPr lang="en-US" sz="2000" dirty="0"/>
            </a:br>
            <a:r>
              <a:rPr lang="en-US" sz="2000" dirty="0"/>
              <a:t>modification if desired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000" dirty="0"/>
              <a:t>Maximum flexibility with no upfront</a:t>
            </a:r>
            <a:br>
              <a:rPr lang="en-US" sz="2000" dirty="0"/>
            </a:br>
            <a:r>
              <a:rPr lang="en-US" sz="2000" dirty="0"/>
              <a:t>commitment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Rate Lock Options: Built for Flexibility</a:t>
            </a:r>
            <a:r>
              <a:rPr lang="en-US" dirty="0"/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D3706F-6486-2CAB-25B5-555301AF245B}"/>
              </a:ext>
            </a:extLst>
          </p:cNvPr>
          <p:cNvSpPr txBox="1">
            <a:spLocks/>
          </p:cNvSpPr>
          <p:nvPr/>
        </p:nvSpPr>
        <p:spPr>
          <a:xfrm>
            <a:off x="5706320" y="1158384"/>
            <a:ext cx="6369139" cy="49879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>
                <a:solidFill>
                  <a:schemeClr val="accent2"/>
                </a:solidFill>
              </a:rPr>
              <a:t>Hard Lock</a:t>
            </a:r>
          </a:p>
          <a:p>
            <a:r>
              <a:rPr lang="en-US" sz="3100" dirty="0">
                <a:solidFill>
                  <a:srgbClr val="7F97AB"/>
                </a:solidFill>
              </a:rPr>
              <a:t>Designed for buyers who need help qualifying.</a:t>
            </a:r>
          </a:p>
          <a:p>
            <a:pPr marL="457200" lvl="0" indent="-4572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/>
              <a:t>Allows borrowers to buy the qualifying rate down</a:t>
            </a:r>
          </a:p>
          <a:p>
            <a:pPr marL="457200" lvl="0" indent="-4572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</a:t>
            </a:r>
            <a:r>
              <a:rPr lang="en-US" b="1" dirty="0"/>
              <a:t>1.5% lower</a:t>
            </a:r>
            <a:r>
              <a:rPr lang="en-US" dirty="0"/>
              <a:t> than the construction rate</a:t>
            </a:r>
          </a:p>
          <a:p>
            <a:pPr marL="457200" lvl="0" indent="-4572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/>
              <a:t>Creates a lower qualification ceiling</a:t>
            </a:r>
          </a:p>
          <a:p>
            <a:pPr marL="457200" lvl="0" indent="-4572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Provides certainty for borrowers close to </a:t>
            </a:r>
            <a:br>
              <a:rPr lang="en-US" dirty="0"/>
            </a:br>
            <a:r>
              <a:rPr lang="en-US" dirty="0"/>
              <a:t>qualification limits</a:t>
            </a:r>
          </a:p>
          <a:p>
            <a:pPr>
              <a:lnSpc>
                <a:spcPct val="20000"/>
              </a:lnSpc>
            </a:pPr>
            <a:r>
              <a:rPr lang="en-US" b="1" dirty="0"/>
              <a:t> </a:t>
            </a:r>
            <a:endParaRPr lang="en-US" dirty="0"/>
          </a:p>
          <a:p>
            <a:r>
              <a:rPr lang="en-US" sz="3400" b="1" dirty="0">
                <a:solidFill>
                  <a:schemeClr val="accent2"/>
                </a:solidFill>
              </a:rPr>
              <a:t>Why This Matters</a:t>
            </a:r>
            <a:endParaRPr lang="en-US" sz="3400" dirty="0">
              <a:solidFill>
                <a:schemeClr val="accent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These options are </a:t>
            </a:r>
            <a:r>
              <a:rPr lang="en-US" b="1" dirty="0"/>
              <a:t>not common in the market</a:t>
            </a:r>
            <a:endParaRPr lang="en-US" dirty="0"/>
          </a:p>
          <a:p>
            <a:pPr marL="457200" lvl="0" indent="-457200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en-US" dirty="0"/>
              <a:t>Most lenders offer </a:t>
            </a:r>
            <a:r>
              <a:rPr lang="en-US" b="1" dirty="0"/>
              <a:t>only one construction </a:t>
            </a:r>
            <a:br>
              <a:rPr lang="en-US" b="1" dirty="0"/>
            </a:br>
            <a:r>
              <a:rPr lang="en-US" b="1" dirty="0"/>
              <a:t>lock strategy</a:t>
            </a:r>
            <a:endParaRPr lang="en-US" dirty="0"/>
          </a:p>
          <a:p>
            <a:pPr marL="457200" lvl="0" indent="-457200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en-US" dirty="0"/>
              <a:t>Highlands provides </a:t>
            </a:r>
            <a:r>
              <a:rPr lang="en-US" b="1" dirty="0"/>
              <a:t>multiple solutions</a:t>
            </a:r>
            <a:r>
              <a:rPr lang="en-US" dirty="0"/>
              <a:t> to meet different borrower needs</a:t>
            </a:r>
          </a:p>
          <a:p>
            <a:pPr marL="457200" lvl="0" indent="-457200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en-US" dirty="0"/>
              <a:t>This flexibility is a </a:t>
            </a:r>
            <a:r>
              <a:rPr lang="en-US" b="1" dirty="0"/>
              <a:t>true competitive advantage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8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Game Plan Strategy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43672"/>
            <a:ext cx="5664200" cy="4933291"/>
          </a:xfrm>
        </p:spPr>
        <p:txBody>
          <a:bodyPr>
            <a:normAutofit fontScale="92500"/>
          </a:bodyPr>
          <a:lstStyle/>
          <a:p>
            <a:pPr>
              <a:lnSpc>
                <a:spcPts val="1920"/>
              </a:lnSpc>
            </a:pPr>
            <a:r>
              <a:rPr lang="en-US" b="1" dirty="0"/>
              <a:t>If Highlands can’t do it, it probably</a:t>
            </a:r>
          </a:p>
          <a:p>
            <a:pPr>
              <a:lnSpc>
                <a:spcPts val="1920"/>
              </a:lnSpc>
            </a:pPr>
            <a:r>
              <a:rPr lang="en-US" b="1" dirty="0"/>
              <a:t>can’t be done.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Expertise in complex construction and OTC structures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Multiple lock strategies to solve qualification challenges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Builder-focused solutions with predictable outcomes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In-house teams collaborating to remove obstacles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A culture of “</a:t>
            </a:r>
            <a:r>
              <a:rPr lang="en-US" b="1" dirty="0"/>
              <a:t>find a way</a:t>
            </a:r>
            <a:r>
              <a:rPr lang="en-US" dirty="0"/>
              <a:t>,” </a:t>
            </a:r>
            <a:br>
              <a:rPr lang="en-US" dirty="0"/>
            </a:br>
            <a:r>
              <a:rPr lang="en-US" dirty="0"/>
              <a:t>not “say no”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757797"/>
            <a:ext cx="5816599" cy="4987955"/>
          </a:xfrm>
        </p:spPr>
        <p:txBody>
          <a:bodyPr>
            <a:normAutofit/>
          </a:bodyPr>
          <a:lstStyle/>
          <a:p>
            <a:r>
              <a:rPr lang="en-US" b="1" dirty="0"/>
              <a:t>Highlights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Down payment as low as 3.5%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More flexible credit guidelines than many conventional loans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Gift funds and up to 6% seller-paid closing costs allowed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Available for purchase or refinance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719112"/>
            <a:ext cx="10515600" cy="5589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One-Time Close Construction Options – </a:t>
            </a:r>
            <a:br>
              <a:rPr lang="en-US" b="1" dirty="0"/>
            </a:br>
            <a:r>
              <a:rPr lang="en-US" b="1" dirty="0">
                <a:solidFill>
                  <a:srgbClr val="0677C8"/>
                </a:solidFill>
              </a:rPr>
              <a:t>FHA Loans</a:t>
            </a:r>
            <a:r>
              <a:rPr lang="en-US" dirty="0">
                <a:solidFill>
                  <a:srgbClr val="0677C8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07443E-E830-36A8-3025-8539B75E90D1}"/>
              </a:ext>
            </a:extLst>
          </p:cNvPr>
          <p:cNvSpPr/>
          <p:nvPr/>
        </p:nvSpPr>
        <p:spPr>
          <a:xfrm>
            <a:off x="6748041" y="1757797"/>
            <a:ext cx="4780344" cy="4237889"/>
          </a:xfrm>
          <a:prstGeom prst="rect">
            <a:avLst/>
          </a:prstGeom>
          <a:solidFill>
            <a:schemeClr val="accent2">
              <a:alpha val="864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87386B-32BB-67DD-E191-D4EDFEAA3B23}"/>
              </a:ext>
            </a:extLst>
          </p:cNvPr>
          <p:cNvSpPr/>
          <p:nvPr/>
        </p:nvSpPr>
        <p:spPr>
          <a:xfrm>
            <a:off x="6748041" y="1757797"/>
            <a:ext cx="4780344" cy="7076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D3706F-6486-2CAB-25B5-555301AF245B}"/>
              </a:ext>
            </a:extLst>
          </p:cNvPr>
          <p:cNvSpPr txBox="1">
            <a:spLocks/>
          </p:cNvSpPr>
          <p:nvPr/>
        </p:nvSpPr>
        <p:spPr>
          <a:xfrm>
            <a:off x="6991109" y="1944547"/>
            <a:ext cx="4421530" cy="3819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Basic Qualifications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0" indent="-4572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Borrower must occupy as primary residence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Verifiable income and employment required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Property must meet FHA appraisal and condition standards</a:t>
            </a:r>
          </a:p>
        </p:txBody>
      </p:sp>
    </p:spTree>
    <p:extLst>
      <p:ext uri="{BB962C8B-B14F-4D97-AF65-F5344CB8AC3E}">
        <p14:creationId xmlns:p14="http://schemas.microsoft.com/office/powerpoint/2010/main" val="280506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77C5-0A2A-9FAB-960A-E49F7029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821450"/>
            <a:ext cx="5816599" cy="4987955"/>
          </a:xfrm>
        </p:spPr>
        <p:txBody>
          <a:bodyPr>
            <a:normAutofit/>
          </a:bodyPr>
          <a:lstStyle/>
          <a:p>
            <a:r>
              <a:rPr lang="en-US" b="1" dirty="0"/>
              <a:t>Highlights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Down payments as low as 3% for eligible buyers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Mortgage insurance can be removed once equity reaches ~20%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Strong credit may deliver better pricing and rates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/>
              <a:t>Available for primary, second homes, and investment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374C-DFCD-BDDD-A3D0-581077D7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D8987-3119-9242-AAEA-B93B18D29A88}" type="slidenum">
              <a:rPr lang="en-US" smtClean="0"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CF1304-29F4-73F8-C0BC-BA9E1ABE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742262"/>
            <a:ext cx="10515600" cy="5589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One-Time Close Construction Options – </a:t>
            </a:r>
            <a:r>
              <a:rPr lang="en-US" b="1" dirty="0">
                <a:solidFill>
                  <a:srgbClr val="0677C8"/>
                </a:solidFill>
              </a:rPr>
              <a:t>Conventional Loans</a:t>
            </a:r>
            <a:endParaRPr lang="en-US" dirty="0">
              <a:solidFill>
                <a:srgbClr val="0677C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234A3-A674-411A-DA30-E683FE3EE109}"/>
              </a:ext>
            </a:extLst>
          </p:cNvPr>
          <p:cNvSpPr/>
          <p:nvPr/>
        </p:nvSpPr>
        <p:spPr>
          <a:xfrm>
            <a:off x="6748041" y="1757797"/>
            <a:ext cx="4780344" cy="4357941"/>
          </a:xfrm>
          <a:prstGeom prst="rect">
            <a:avLst/>
          </a:prstGeom>
          <a:solidFill>
            <a:schemeClr val="accent2">
              <a:alpha val="864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57D95-DE98-806C-7D34-35C03E9E6736}"/>
              </a:ext>
            </a:extLst>
          </p:cNvPr>
          <p:cNvSpPr/>
          <p:nvPr/>
        </p:nvSpPr>
        <p:spPr>
          <a:xfrm>
            <a:off x="6748041" y="1757797"/>
            <a:ext cx="4780344" cy="7076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D3706F-6486-2CAB-25B5-555301AF245B}"/>
              </a:ext>
            </a:extLst>
          </p:cNvPr>
          <p:cNvSpPr txBox="1">
            <a:spLocks/>
          </p:cNvSpPr>
          <p:nvPr/>
        </p:nvSpPr>
        <p:spPr>
          <a:xfrm>
            <a:off x="6979534" y="1932972"/>
            <a:ext cx="4409954" cy="4876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425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3556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Basic Qualifications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0" indent="-4572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Documented income, employment, and assets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Loan amount must be within conforming county limits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Mortgage insurance required with &lt;20%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Must meet conventional appraisal and condition guidelines </a:t>
            </a:r>
          </a:p>
        </p:txBody>
      </p:sp>
    </p:spTree>
    <p:extLst>
      <p:ext uri="{BB962C8B-B14F-4D97-AF65-F5344CB8AC3E}">
        <p14:creationId xmlns:p14="http://schemas.microsoft.com/office/powerpoint/2010/main" val="3037469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GHT BLU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43A60"/>
      </a:accent1>
      <a:accent2>
        <a:srgbClr val="0677C8"/>
      </a:accent2>
      <a:accent3>
        <a:srgbClr val="1CA1F1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TC Presentation" id="{88754472-6A9B-1044-815B-98813B715543}" vid="{1E7D82B5-E20A-0B47-ACE9-8B075F65EF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OTC Presentation Template</Template>
  <TotalTime>63</TotalTime>
  <Words>1062</Words>
  <Application>Microsoft Macintosh PowerPoint</Application>
  <PresentationFormat>Widescreen</PresentationFormat>
  <Paragraphs>189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Aptos ExtraBold</vt:lpstr>
      <vt:lpstr>Arial</vt:lpstr>
      <vt:lpstr>Wingdings</vt:lpstr>
      <vt:lpstr>Office Theme</vt:lpstr>
      <vt:lpstr>A Better Way to Build. One Loan. One Closing. </vt:lpstr>
      <vt:lpstr>Introduction to Highlands</vt:lpstr>
      <vt:lpstr>Why [Loan Officer name] at Highlands Residential Mortgage?</vt:lpstr>
      <vt:lpstr>How Does the One-Time Close Work? </vt:lpstr>
      <vt:lpstr>Important Construction Program Details </vt:lpstr>
      <vt:lpstr>Rate Lock Options: Built for Flexibility </vt:lpstr>
      <vt:lpstr>Game Plan Strategy</vt:lpstr>
      <vt:lpstr>One-Time Close Construction Options –  FHA Loans </vt:lpstr>
      <vt:lpstr>One-Time Close Construction Options – Conventional Loans</vt:lpstr>
      <vt:lpstr>One-Time Close Construction Options –  VA Loans </vt:lpstr>
      <vt:lpstr>Land Equity – Refinance vs. Purchase </vt:lpstr>
      <vt:lpstr>One-Time Close vs. Two-Time Close </vt:lpstr>
      <vt:lpstr>One-Time Close vs. Two-Time Close </vt:lpstr>
      <vt:lpstr>Why One-Time Close Wins</vt:lpstr>
      <vt:lpstr>Concierge Customer Service Department </vt:lpstr>
      <vt:lpstr>We are here to support you and  your clients every step of the build!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Allison Weilbacher</dc:creator>
  <cp:lastModifiedBy>Nannette Haggard</cp:lastModifiedBy>
  <cp:revision>7</cp:revision>
  <dcterms:created xsi:type="dcterms:W3CDTF">2026-01-28T21:33:18Z</dcterms:created>
  <dcterms:modified xsi:type="dcterms:W3CDTF">2026-04-09T14:32:51Z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f750947-506e-44d6-aadd-1a04b360215e_Enabled">
    <vt:lpwstr>true</vt:lpwstr>
  </property>
  <property fmtid="{D5CDD505-2E9C-101B-9397-08002B2CF9AE}" pid="3" name="MSIP_Label_1f750947-506e-44d6-aadd-1a04b360215e_SetDate">
    <vt:lpwstr>2025-12-29T19:20:47Z</vt:lpwstr>
  </property>
  <property fmtid="{D5CDD505-2E9C-101B-9397-08002B2CF9AE}" pid="4" name="MSIP_Label_1f750947-506e-44d6-aadd-1a04b360215e_Method">
    <vt:lpwstr>Privileged</vt:lpwstr>
  </property>
  <property fmtid="{D5CDD505-2E9C-101B-9397-08002B2CF9AE}" pid="5" name="MSIP_Label_1f750947-506e-44d6-aadd-1a04b360215e_Name">
    <vt:lpwstr>General Content</vt:lpwstr>
  </property>
  <property fmtid="{D5CDD505-2E9C-101B-9397-08002B2CF9AE}" pid="6" name="MSIP_Label_1f750947-506e-44d6-aadd-1a04b360215e_SiteId">
    <vt:lpwstr>615a646c-2d45-4a1b-b3c6-5970189da9c4</vt:lpwstr>
  </property>
  <property fmtid="{D5CDD505-2E9C-101B-9397-08002B2CF9AE}" pid="7" name="MSIP_Label_1f750947-506e-44d6-aadd-1a04b360215e_ActionId">
    <vt:lpwstr>e325742f-033c-418d-a9a8-e60faa442066</vt:lpwstr>
  </property>
  <property fmtid="{D5CDD505-2E9C-101B-9397-08002B2CF9AE}" pid="8" name="MSIP_Label_1f750947-506e-44d6-aadd-1a04b360215e_ContentBits">
    <vt:lpwstr>0</vt:lpwstr>
  </property>
  <property fmtid="{D5CDD505-2E9C-101B-9397-08002B2CF9AE}" pid="9" name="MSIP_Label_1f750947-506e-44d6-aadd-1a04b360215e_Tag">
    <vt:lpwstr>50, 0, 1, 1</vt:lpwstr>
  </property>
</Properties>
</file>