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6" r:id="rId3"/>
    <p:sldId id="268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0077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6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D97F-285E-457D-9775-F076FA9DFC54}" type="datetimeFigureOut">
              <a:rPr lang="en-US" smtClean="0"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357-022D-4BC9-9DC2-F3DC1F87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6496050" cy="1981200"/>
          </a:xfrm>
          <a:custGeom>
            <a:avLst/>
            <a:gdLst>
              <a:gd name="connsiteX0" fmla="*/ 0 w 6496050"/>
              <a:gd name="connsiteY0" fmla="*/ 0 h 1981200"/>
              <a:gd name="connsiteX1" fmla="*/ 6496050 w 6496050"/>
              <a:gd name="connsiteY1" fmla="*/ 0 h 1981200"/>
              <a:gd name="connsiteX2" fmla="*/ 6496050 w 6496050"/>
              <a:gd name="connsiteY2" fmla="*/ 1981200 h 1981200"/>
              <a:gd name="connsiteX3" fmla="*/ 0 w 649605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6050" h="1981200">
                <a:moveTo>
                  <a:pt x="0" y="0"/>
                </a:moveTo>
                <a:lnTo>
                  <a:pt x="6496050" y="0"/>
                </a:lnTo>
                <a:lnTo>
                  <a:pt x="6496050" y="1981200"/>
                </a:lnTo>
                <a:lnTo>
                  <a:pt x="0" y="19812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238250"/>
            <a:ext cx="5372100" cy="2724150"/>
          </a:xfrm>
          <a:custGeom>
            <a:avLst/>
            <a:gdLst>
              <a:gd name="connsiteX0" fmla="*/ 0 w 5372100"/>
              <a:gd name="connsiteY0" fmla="*/ 0 h 2724150"/>
              <a:gd name="connsiteX1" fmla="*/ 5372100 w 5372100"/>
              <a:gd name="connsiteY1" fmla="*/ 0 h 2724150"/>
              <a:gd name="connsiteX2" fmla="*/ 5372100 w 5372100"/>
              <a:gd name="connsiteY2" fmla="*/ 2724150 h 2724150"/>
              <a:gd name="connsiteX3" fmla="*/ 0 w 5372100"/>
              <a:gd name="connsiteY3" fmla="*/ 272415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100" h="2724150">
                <a:moveTo>
                  <a:pt x="0" y="0"/>
                </a:moveTo>
                <a:lnTo>
                  <a:pt x="5372100" y="0"/>
                </a:lnTo>
                <a:lnTo>
                  <a:pt x="5372100" y="2724150"/>
                </a:lnTo>
                <a:lnTo>
                  <a:pt x="0" y="27241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81500" y="819150"/>
            <a:ext cx="2895600" cy="6038850"/>
          </a:xfrm>
          <a:custGeom>
            <a:avLst/>
            <a:gdLst>
              <a:gd name="connsiteX0" fmla="*/ 0 w 2895600"/>
              <a:gd name="connsiteY0" fmla="*/ 0 h 6038850"/>
              <a:gd name="connsiteX1" fmla="*/ 2895600 w 2895600"/>
              <a:gd name="connsiteY1" fmla="*/ 0 h 6038850"/>
              <a:gd name="connsiteX2" fmla="*/ 2895600 w 2895600"/>
              <a:gd name="connsiteY2" fmla="*/ 6038850 h 6038850"/>
              <a:gd name="connsiteX3" fmla="*/ 0 w 2895600"/>
              <a:gd name="connsiteY3" fmla="*/ 603885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6038850">
                <a:moveTo>
                  <a:pt x="0" y="0"/>
                </a:moveTo>
                <a:lnTo>
                  <a:pt x="2895600" y="0"/>
                </a:lnTo>
                <a:lnTo>
                  <a:pt x="2895600" y="6038850"/>
                </a:lnTo>
                <a:lnTo>
                  <a:pt x="0" y="60388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2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371600"/>
            <a:ext cx="2914650" cy="2251930"/>
          </a:xfrm>
          <a:custGeom>
            <a:avLst/>
            <a:gdLst>
              <a:gd name="connsiteX0" fmla="*/ 0 w 2914650"/>
              <a:gd name="connsiteY0" fmla="*/ 0 h 2251930"/>
              <a:gd name="connsiteX1" fmla="*/ 2914650 w 2914650"/>
              <a:gd name="connsiteY1" fmla="*/ 0 h 2251930"/>
              <a:gd name="connsiteX2" fmla="*/ 2914650 w 2914650"/>
              <a:gd name="connsiteY2" fmla="*/ 2251930 h 2251930"/>
              <a:gd name="connsiteX3" fmla="*/ 0 w 2914650"/>
              <a:gd name="connsiteY3" fmla="*/ 2251930 h 22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4650" h="2251930">
                <a:moveTo>
                  <a:pt x="0" y="0"/>
                </a:moveTo>
                <a:lnTo>
                  <a:pt x="2914650" y="0"/>
                </a:lnTo>
                <a:lnTo>
                  <a:pt x="2914650" y="2251930"/>
                </a:lnTo>
                <a:lnTo>
                  <a:pt x="0" y="225193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0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48976"/>
            <a:ext cx="9563100" cy="3109024"/>
          </a:xfrm>
          <a:custGeom>
            <a:avLst/>
            <a:gdLst>
              <a:gd name="connsiteX0" fmla="*/ 0 w 9563100"/>
              <a:gd name="connsiteY0" fmla="*/ 0 h 3109024"/>
              <a:gd name="connsiteX1" fmla="*/ 9563100 w 9563100"/>
              <a:gd name="connsiteY1" fmla="*/ 0 h 3109024"/>
              <a:gd name="connsiteX2" fmla="*/ 9563100 w 9563100"/>
              <a:gd name="connsiteY2" fmla="*/ 3109024 h 3109024"/>
              <a:gd name="connsiteX3" fmla="*/ 0 w 9563100"/>
              <a:gd name="connsiteY3" fmla="*/ 3109024 h 31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3100" h="3109024">
                <a:moveTo>
                  <a:pt x="0" y="0"/>
                </a:moveTo>
                <a:lnTo>
                  <a:pt x="9563100" y="0"/>
                </a:lnTo>
                <a:lnTo>
                  <a:pt x="9563100" y="3109024"/>
                </a:lnTo>
                <a:lnTo>
                  <a:pt x="0" y="3109024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2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553200" y="1219200"/>
            <a:ext cx="5638800" cy="5638800"/>
          </a:xfrm>
          <a:custGeom>
            <a:avLst/>
            <a:gdLst>
              <a:gd name="connsiteX0" fmla="*/ 0 w 5638800"/>
              <a:gd name="connsiteY0" fmla="*/ 0 h 5638800"/>
              <a:gd name="connsiteX1" fmla="*/ 5638800 w 5638800"/>
              <a:gd name="connsiteY1" fmla="*/ 0 h 5638800"/>
              <a:gd name="connsiteX2" fmla="*/ 5638800 w 5638800"/>
              <a:gd name="connsiteY2" fmla="*/ 5638800 h 5638800"/>
              <a:gd name="connsiteX3" fmla="*/ 0 w 563880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0" h="5638800">
                <a:moveTo>
                  <a:pt x="0" y="0"/>
                </a:moveTo>
                <a:lnTo>
                  <a:pt x="5638800" y="0"/>
                </a:lnTo>
                <a:lnTo>
                  <a:pt x="5638800" y="5638800"/>
                </a:lnTo>
                <a:lnTo>
                  <a:pt x="0" y="56388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29050" y="4234602"/>
            <a:ext cx="8362950" cy="2623398"/>
          </a:xfrm>
          <a:custGeom>
            <a:avLst/>
            <a:gdLst>
              <a:gd name="connsiteX0" fmla="*/ 0 w 8362950"/>
              <a:gd name="connsiteY0" fmla="*/ 0 h 2623398"/>
              <a:gd name="connsiteX1" fmla="*/ 8362950 w 8362950"/>
              <a:gd name="connsiteY1" fmla="*/ 0 h 2623398"/>
              <a:gd name="connsiteX2" fmla="*/ 8362950 w 8362950"/>
              <a:gd name="connsiteY2" fmla="*/ 2623398 h 2623398"/>
              <a:gd name="connsiteX3" fmla="*/ 0 w 8362950"/>
              <a:gd name="connsiteY3" fmla="*/ 2623398 h 262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2950" h="2623398">
                <a:moveTo>
                  <a:pt x="0" y="0"/>
                </a:moveTo>
                <a:lnTo>
                  <a:pt x="8362950" y="0"/>
                </a:lnTo>
                <a:lnTo>
                  <a:pt x="8362950" y="2623398"/>
                </a:lnTo>
                <a:lnTo>
                  <a:pt x="0" y="2623398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4857750"/>
            <a:ext cx="12192000" cy="2000250"/>
          </a:xfrm>
          <a:custGeom>
            <a:avLst/>
            <a:gdLst>
              <a:gd name="connsiteX0" fmla="*/ 0 w 12192000"/>
              <a:gd name="connsiteY0" fmla="*/ 0 h 2000250"/>
              <a:gd name="connsiteX1" fmla="*/ 12192000 w 12192000"/>
              <a:gd name="connsiteY1" fmla="*/ 0 h 2000250"/>
              <a:gd name="connsiteX2" fmla="*/ 12192000 w 12192000"/>
              <a:gd name="connsiteY2" fmla="*/ 2000250 h 2000250"/>
              <a:gd name="connsiteX3" fmla="*/ 0 w 1219200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000250">
                <a:moveTo>
                  <a:pt x="0" y="0"/>
                </a:moveTo>
                <a:lnTo>
                  <a:pt x="12192000" y="0"/>
                </a:lnTo>
                <a:lnTo>
                  <a:pt x="12192000" y="2000250"/>
                </a:lnTo>
                <a:lnTo>
                  <a:pt x="0" y="20002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2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901" y="971550"/>
            <a:ext cx="4168249" cy="2228850"/>
          </a:xfrm>
          <a:custGeom>
            <a:avLst/>
            <a:gdLst>
              <a:gd name="connsiteX0" fmla="*/ 0 w 4168249"/>
              <a:gd name="connsiteY0" fmla="*/ 0 h 2228850"/>
              <a:gd name="connsiteX1" fmla="*/ 4168249 w 4168249"/>
              <a:gd name="connsiteY1" fmla="*/ 0 h 2228850"/>
              <a:gd name="connsiteX2" fmla="*/ 4168249 w 4168249"/>
              <a:gd name="connsiteY2" fmla="*/ 2228850 h 2228850"/>
              <a:gd name="connsiteX3" fmla="*/ 0 w 4168249"/>
              <a:gd name="connsiteY3" fmla="*/ 222885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8249" h="2228850">
                <a:moveTo>
                  <a:pt x="0" y="0"/>
                </a:moveTo>
                <a:lnTo>
                  <a:pt x="4168249" y="0"/>
                </a:lnTo>
                <a:lnTo>
                  <a:pt x="4168249" y="2228850"/>
                </a:lnTo>
                <a:lnTo>
                  <a:pt x="0" y="22288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039099" y="971550"/>
            <a:ext cx="3749149" cy="2228850"/>
          </a:xfrm>
          <a:custGeom>
            <a:avLst/>
            <a:gdLst>
              <a:gd name="connsiteX0" fmla="*/ 0 w 3749149"/>
              <a:gd name="connsiteY0" fmla="*/ 0 h 2228850"/>
              <a:gd name="connsiteX1" fmla="*/ 3749149 w 3749149"/>
              <a:gd name="connsiteY1" fmla="*/ 0 h 2228850"/>
              <a:gd name="connsiteX2" fmla="*/ 3749149 w 3749149"/>
              <a:gd name="connsiteY2" fmla="*/ 2228850 h 2228850"/>
              <a:gd name="connsiteX3" fmla="*/ 0 w 3749149"/>
              <a:gd name="connsiteY3" fmla="*/ 222885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149" h="2228850">
                <a:moveTo>
                  <a:pt x="0" y="0"/>
                </a:moveTo>
                <a:lnTo>
                  <a:pt x="3749149" y="0"/>
                </a:lnTo>
                <a:lnTo>
                  <a:pt x="3749149" y="2228850"/>
                </a:lnTo>
                <a:lnTo>
                  <a:pt x="0" y="22288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014870" y="2266950"/>
            <a:ext cx="2638511" cy="4591050"/>
          </a:xfrm>
          <a:custGeom>
            <a:avLst/>
            <a:gdLst>
              <a:gd name="connsiteX0" fmla="*/ 0 w 2638511"/>
              <a:gd name="connsiteY0" fmla="*/ 0 h 4591050"/>
              <a:gd name="connsiteX1" fmla="*/ 2638511 w 2638511"/>
              <a:gd name="connsiteY1" fmla="*/ 0 h 4591050"/>
              <a:gd name="connsiteX2" fmla="*/ 2638511 w 2638511"/>
              <a:gd name="connsiteY2" fmla="*/ 4591050 h 4591050"/>
              <a:gd name="connsiteX3" fmla="*/ 0 w 2638511"/>
              <a:gd name="connsiteY3" fmla="*/ 459105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511" h="4591050">
                <a:moveTo>
                  <a:pt x="0" y="0"/>
                </a:moveTo>
                <a:lnTo>
                  <a:pt x="2638511" y="0"/>
                </a:lnTo>
                <a:lnTo>
                  <a:pt x="2638511" y="4591050"/>
                </a:lnTo>
                <a:lnTo>
                  <a:pt x="0" y="45910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039100" y="3586490"/>
            <a:ext cx="2362201" cy="2242810"/>
          </a:xfrm>
          <a:custGeom>
            <a:avLst/>
            <a:gdLst>
              <a:gd name="connsiteX0" fmla="*/ 0 w 2362201"/>
              <a:gd name="connsiteY0" fmla="*/ 0 h 2242810"/>
              <a:gd name="connsiteX1" fmla="*/ 2362201 w 2362201"/>
              <a:gd name="connsiteY1" fmla="*/ 0 h 2242810"/>
              <a:gd name="connsiteX2" fmla="*/ 2362201 w 2362201"/>
              <a:gd name="connsiteY2" fmla="*/ 2242810 h 2242810"/>
              <a:gd name="connsiteX3" fmla="*/ 0 w 2362201"/>
              <a:gd name="connsiteY3" fmla="*/ 2242810 h 224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201" h="2242810">
                <a:moveTo>
                  <a:pt x="0" y="0"/>
                </a:moveTo>
                <a:lnTo>
                  <a:pt x="2362201" y="0"/>
                </a:lnTo>
                <a:lnTo>
                  <a:pt x="2362201" y="2242810"/>
                </a:lnTo>
                <a:lnTo>
                  <a:pt x="0" y="224281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63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460901" y="1666875"/>
            <a:ext cx="3261258" cy="1657350"/>
          </a:xfrm>
          <a:custGeom>
            <a:avLst/>
            <a:gdLst>
              <a:gd name="connsiteX0" fmla="*/ 0 w 3261258"/>
              <a:gd name="connsiteY0" fmla="*/ 0 h 1657350"/>
              <a:gd name="connsiteX1" fmla="*/ 3261258 w 3261258"/>
              <a:gd name="connsiteY1" fmla="*/ 0 h 1657350"/>
              <a:gd name="connsiteX2" fmla="*/ 3261258 w 3261258"/>
              <a:gd name="connsiteY2" fmla="*/ 1657350 h 1657350"/>
              <a:gd name="connsiteX3" fmla="*/ 0 w 3261258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258" h="1657350">
                <a:moveTo>
                  <a:pt x="0" y="0"/>
                </a:moveTo>
                <a:lnTo>
                  <a:pt x="3261258" y="0"/>
                </a:lnTo>
                <a:lnTo>
                  <a:pt x="3261258" y="1657350"/>
                </a:lnTo>
                <a:lnTo>
                  <a:pt x="0" y="16573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963572" y="1666875"/>
            <a:ext cx="2153143" cy="1657350"/>
          </a:xfrm>
          <a:custGeom>
            <a:avLst/>
            <a:gdLst>
              <a:gd name="connsiteX0" fmla="*/ 0 w 2153143"/>
              <a:gd name="connsiteY0" fmla="*/ 0 h 1657350"/>
              <a:gd name="connsiteX1" fmla="*/ 2153143 w 2153143"/>
              <a:gd name="connsiteY1" fmla="*/ 0 h 1657350"/>
              <a:gd name="connsiteX2" fmla="*/ 2153143 w 2153143"/>
              <a:gd name="connsiteY2" fmla="*/ 1657350 h 1657350"/>
              <a:gd name="connsiteX3" fmla="*/ 0 w 2153143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43" h="1657350">
                <a:moveTo>
                  <a:pt x="0" y="0"/>
                </a:moveTo>
                <a:lnTo>
                  <a:pt x="2153143" y="0"/>
                </a:lnTo>
                <a:lnTo>
                  <a:pt x="2153143" y="1657350"/>
                </a:lnTo>
                <a:lnTo>
                  <a:pt x="0" y="16573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358128" y="1666875"/>
            <a:ext cx="1710039" cy="1657350"/>
          </a:xfrm>
          <a:custGeom>
            <a:avLst/>
            <a:gdLst>
              <a:gd name="connsiteX0" fmla="*/ 0 w 1710039"/>
              <a:gd name="connsiteY0" fmla="*/ 0 h 1657350"/>
              <a:gd name="connsiteX1" fmla="*/ 1710039 w 1710039"/>
              <a:gd name="connsiteY1" fmla="*/ 0 h 1657350"/>
              <a:gd name="connsiteX2" fmla="*/ 1710039 w 1710039"/>
              <a:gd name="connsiteY2" fmla="*/ 1657350 h 1657350"/>
              <a:gd name="connsiteX3" fmla="*/ 0 w 1710039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039" h="1657350">
                <a:moveTo>
                  <a:pt x="0" y="0"/>
                </a:moveTo>
                <a:lnTo>
                  <a:pt x="1710039" y="0"/>
                </a:lnTo>
                <a:lnTo>
                  <a:pt x="1710039" y="1657350"/>
                </a:lnTo>
                <a:lnTo>
                  <a:pt x="0" y="16573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5680601" y="3533775"/>
            <a:ext cx="2387566" cy="1657350"/>
          </a:xfrm>
          <a:custGeom>
            <a:avLst/>
            <a:gdLst>
              <a:gd name="connsiteX0" fmla="*/ 0 w 2387566"/>
              <a:gd name="connsiteY0" fmla="*/ 0 h 1657350"/>
              <a:gd name="connsiteX1" fmla="*/ 2387566 w 2387566"/>
              <a:gd name="connsiteY1" fmla="*/ 0 h 1657350"/>
              <a:gd name="connsiteX2" fmla="*/ 2387566 w 2387566"/>
              <a:gd name="connsiteY2" fmla="*/ 1657350 h 1657350"/>
              <a:gd name="connsiteX3" fmla="*/ 0 w 2387566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566" h="1657350">
                <a:moveTo>
                  <a:pt x="0" y="0"/>
                </a:moveTo>
                <a:lnTo>
                  <a:pt x="2387566" y="0"/>
                </a:lnTo>
                <a:lnTo>
                  <a:pt x="2387566" y="1657350"/>
                </a:lnTo>
                <a:lnTo>
                  <a:pt x="0" y="16573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070751" y="3533775"/>
            <a:ext cx="2387566" cy="1657350"/>
          </a:xfrm>
          <a:custGeom>
            <a:avLst/>
            <a:gdLst>
              <a:gd name="connsiteX0" fmla="*/ 0 w 2387566"/>
              <a:gd name="connsiteY0" fmla="*/ 0 h 1657350"/>
              <a:gd name="connsiteX1" fmla="*/ 2387566 w 2387566"/>
              <a:gd name="connsiteY1" fmla="*/ 0 h 1657350"/>
              <a:gd name="connsiteX2" fmla="*/ 2387566 w 2387566"/>
              <a:gd name="connsiteY2" fmla="*/ 1657350 h 1657350"/>
              <a:gd name="connsiteX3" fmla="*/ 0 w 2387566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566" h="1657350">
                <a:moveTo>
                  <a:pt x="0" y="0"/>
                </a:moveTo>
                <a:lnTo>
                  <a:pt x="2387566" y="0"/>
                </a:lnTo>
                <a:lnTo>
                  <a:pt x="2387566" y="1657350"/>
                </a:lnTo>
                <a:lnTo>
                  <a:pt x="0" y="16573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60901" y="3533775"/>
            <a:ext cx="2387566" cy="1657350"/>
          </a:xfrm>
          <a:custGeom>
            <a:avLst/>
            <a:gdLst>
              <a:gd name="connsiteX0" fmla="*/ 0 w 2387566"/>
              <a:gd name="connsiteY0" fmla="*/ 0 h 1657350"/>
              <a:gd name="connsiteX1" fmla="*/ 2387566 w 2387566"/>
              <a:gd name="connsiteY1" fmla="*/ 0 h 1657350"/>
              <a:gd name="connsiteX2" fmla="*/ 2387566 w 2387566"/>
              <a:gd name="connsiteY2" fmla="*/ 1657350 h 1657350"/>
              <a:gd name="connsiteX3" fmla="*/ 0 w 2387566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566" h="1657350">
                <a:moveTo>
                  <a:pt x="0" y="0"/>
                </a:moveTo>
                <a:lnTo>
                  <a:pt x="2387566" y="0"/>
                </a:lnTo>
                <a:lnTo>
                  <a:pt x="2387566" y="1657350"/>
                </a:lnTo>
                <a:lnTo>
                  <a:pt x="0" y="16573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6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04887" y="885825"/>
            <a:ext cx="10182225" cy="5086350"/>
          </a:xfr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593329" y="1504950"/>
            <a:ext cx="5388621" cy="2800350"/>
          </a:xfrm>
          <a:custGeom>
            <a:avLst/>
            <a:gdLst>
              <a:gd name="connsiteX0" fmla="*/ 0 w 5388621"/>
              <a:gd name="connsiteY0" fmla="*/ 0 h 2800350"/>
              <a:gd name="connsiteX1" fmla="*/ 5388621 w 5388621"/>
              <a:gd name="connsiteY1" fmla="*/ 0 h 2800350"/>
              <a:gd name="connsiteX2" fmla="*/ 5388621 w 5388621"/>
              <a:gd name="connsiteY2" fmla="*/ 2800350 h 2800350"/>
              <a:gd name="connsiteX3" fmla="*/ 0 w 5388621"/>
              <a:gd name="connsiteY3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621" h="2800350">
                <a:moveTo>
                  <a:pt x="0" y="0"/>
                </a:moveTo>
                <a:lnTo>
                  <a:pt x="5388621" y="0"/>
                </a:lnTo>
                <a:lnTo>
                  <a:pt x="5388621" y="2800350"/>
                </a:lnTo>
                <a:lnTo>
                  <a:pt x="0" y="28003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210550" y="1504950"/>
            <a:ext cx="3981450" cy="2800350"/>
          </a:xfrm>
          <a:custGeom>
            <a:avLst/>
            <a:gdLst>
              <a:gd name="connsiteX0" fmla="*/ 0 w 3981450"/>
              <a:gd name="connsiteY0" fmla="*/ 0 h 2800350"/>
              <a:gd name="connsiteX1" fmla="*/ 3981450 w 3981450"/>
              <a:gd name="connsiteY1" fmla="*/ 0 h 2800350"/>
              <a:gd name="connsiteX2" fmla="*/ 3981450 w 3981450"/>
              <a:gd name="connsiteY2" fmla="*/ 2800350 h 2800350"/>
              <a:gd name="connsiteX3" fmla="*/ 0 w 3981450"/>
              <a:gd name="connsiteY3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1450" h="2800350">
                <a:moveTo>
                  <a:pt x="0" y="0"/>
                </a:moveTo>
                <a:lnTo>
                  <a:pt x="3981450" y="0"/>
                </a:lnTo>
                <a:lnTo>
                  <a:pt x="3981450" y="2800350"/>
                </a:lnTo>
                <a:lnTo>
                  <a:pt x="0" y="28003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08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-21584" y="1943100"/>
            <a:ext cx="4038600" cy="2552700"/>
          </a:xfrm>
          <a:custGeom>
            <a:avLst/>
            <a:gdLst>
              <a:gd name="connsiteX0" fmla="*/ 0 w 4038600"/>
              <a:gd name="connsiteY0" fmla="*/ 0 h 2552700"/>
              <a:gd name="connsiteX1" fmla="*/ 4038600 w 4038600"/>
              <a:gd name="connsiteY1" fmla="*/ 0 h 2552700"/>
              <a:gd name="connsiteX2" fmla="*/ 4038600 w 4038600"/>
              <a:gd name="connsiteY2" fmla="*/ 2552700 h 2552700"/>
              <a:gd name="connsiteX3" fmla="*/ 0 w 4038600"/>
              <a:gd name="connsiteY3" fmla="*/ 255270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552700">
                <a:moveTo>
                  <a:pt x="0" y="0"/>
                </a:moveTo>
                <a:lnTo>
                  <a:pt x="4038600" y="0"/>
                </a:lnTo>
                <a:lnTo>
                  <a:pt x="4038600" y="2552700"/>
                </a:lnTo>
                <a:lnTo>
                  <a:pt x="0" y="25527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188466" y="1943100"/>
            <a:ext cx="2190750" cy="2552700"/>
          </a:xfrm>
          <a:custGeom>
            <a:avLst/>
            <a:gdLst>
              <a:gd name="connsiteX0" fmla="*/ 0 w 2190750"/>
              <a:gd name="connsiteY0" fmla="*/ 0 h 2552700"/>
              <a:gd name="connsiteX1" fmla="*/ 2190750 w 2190750"/>
              <a:gd name="connsiteY1" fmla="*/ 0 h 2552700"/>
              <a:gd name="connsiteX2" fmla="*/ 2190750 w 2190750"/>
              <a:gd name="connsiteY2" fmla="*/ 2552700 h 2552700"/>
              <a:gd name="connsiteX3" fmla="*/ 0 w 2190750"/>
              <a:gd name="connsiteY3" fmla="*/ 255270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2552700">
                <a:moveTo>
                  <a:pt x="0" y="0"/>
                </a:moveTo>
                <a:lnTo>
                  <a:pt x="2190750" y="0"/>
                </a:lnTo>
                <a:lnTo>
                  <a:pt x="2190750" y="2552700"/>
                </a:lnTo>
                <a:lnTo>
                  <a:pt x="0" y="25527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550666" y="1943100"/>
            <a:ext cx="2190750" cy="2552700"/>
          </a:xfrm>
          <a:custGeom>
            <a:avLst/>
            <a:gdLst>
              <a:gd name="connsiteX0" fmla="*/ 0 w 2190750"/>
              <a:gd name="connsiteY0" fmla="*/ 0 h 2552700"/>
              <a:gd name="connsiteX1" fmla="*/ 2190750 w 2190750"/>
              <a:gd name="connsiteY1" fmla="*/ 0 h 2552700"/>
              <a:gd name="connsiteX2" fmla="*/ 2190750 w 2190750"/>
              <a:gd name="connsiteY2" fmla="*/ 2552700 h 2552700"/>
              <a:gd name="connsiteX3" fmla="*/ 0 w 2190750"/>
              <a:gd name="connsiteY3" fmla="*/ 255270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2552700">
                <a:moveTo>
                  <a:pt x="0" y="0"/>
                </a:moveTo>
                <a:lnTo>
                  <a:pt x="2190750" y="0"/>
                </a:lnTo>
                <a:lnTo>
                  <a:pt x="2190750" y="2552700"/>
                </a:lnTo>
                <a:lnTo>
                  <a:pt x="0" y="25527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99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5999" y="857250"/>
            <a:ext cx="5280661" cy="5143500"/>
          </a:xfrm>
          <a:custGeom>
            <a:avLst/>
            <a:gdLst>
              <a:gd name="connsiteX0" fmla="*/ 0 w 5280661"/>
              <a:gd name="connsiteY0" fmla="*/ 0 h 5143500"/>
              <a:gd name="connsiteX1" fmla="*/ 5280661 w 5280661"/>
              <a:gd name="connsiteY1" fmla="*/ 0 h 5143500"/>
              <a:gd name="connsiteX2" fmla="*/ 5280661 w 5280661"/>
              <a:gd name="connsiteY2" fmla="*/ 5143500 h 5143500"/>
              <a:gd name="connsiteX3" fmla="*/ 0 w 528066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0661" h="5143500">
                <a:moveTo>
                  <a:pt x="0" y="0"/>
                </a:moveTo>
                <a:lnTo>
                  <a:pt x="5280661" y="0"/>
                </a:lnTo>
                <a:lnTo>
                  <a:pt x="5280661" y="5143500"/>
                </a:lnTo>
                <a:lnTo>
                  <a:pt x="0" y="51435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01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895350"/>
            <a:ext cx="3657600" cy="5962650"/>
          </a:xfrm>
          <a:custGeom>
            <a:avLst/>
            <a:gdLst>
              <a:gd name="connsiteX0" fmla="*/ 0 w 3657600"/>
              <a:gd name="connsiteY0" fmla="*/ 0 h 5962650"/>
              <a:gd name="connsiteX1" fmla="*/ 3657600 w 3657600"/>
              <a:gd name="connsiteY1" fmla="*/ 0 h 5962650"/>
              <a:gd name="connsiteX2" fmla="*/ 3657600 w 3657600"/>
              <a:gd name="connsiteY2" fmla="*/ 5962650 h 5962650"/>
              <a:gd name="connsiteX3" fmla="*/ 0 w 3657600"/>
              <a:gd name="connsiteY3" fmla="*/ 596265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5962650">
                <a:moveTo>
                  <a:pt x="0" y="0"/>
                </a:moveTo>
                <a:lnTo>
                  <a:pt x="3657600" y="0"/>
                </a:lnTo>
                <a:lnTo>
                  <a:pt x="3657600" y="5962650"/>
                </a:lnTo>
                <a:lnTo>
                  <a:pt x="0" y="59626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95750" y="895350"/>
            <a:ext cx="3657600" cy="5962650"/>
          </a:xfrm>
          <a:custGeom>
            <a:avLst/>
            <a:gdLst>
              <a:gd name="connsiteX0" fmla="*/ 0 w 3657600"/>
              <a:gd name="connsiteY0" fmla="*/ 0 h 5962650"/>
              <a:gd name="connsiteX1" fmla="*/ 3657600 w 3657600"/>
              <a:gd name="connsiteY1" fmla="*/ 0 h 5962650"/>
              <a:gd name="connsiteX2" fmla="*/ 3657600 w 3657600"/>
              <a:gd name="connsiteY2" fmla="*/ 5962650 h 5962650"/>
              <a:gd name="connsiteX3" fmla="*/ 0 w 3657600"/>
              <a:gd name="connsiteY3" fmla="*/ 596265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5962650">
                <a:moveTo>
                  <a:pt x="0" y="0"/>
                </a:moveTo>
                <a:lnTo>
                  <a:pt x="3657600" y="0"/>
                </a:lnTo>
                <a:lnTo>
                  <a:pt x="3657600" y="5962650"/>
                </a:lnTo>
                <a:lnTo>
                  <a:pt x="0" y="59626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6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952500"/>
            <a:ext cx="4362450" cy="1981200"/>
          </a:xfrm>
          <a:custGeom>
            <a:avLst/>
            <a:gdLst>
              <a:gd name="connsiteX0" fmla="*/ 0 w 4362450"/>
              <a:gd name="connsiteY0" fmla="*/ 0 h 1981200"/>
              <a:gd name="connsiteX1" fmla="*/ 4362450 w 4362450"/>
              <a:gd name="connsiteY1" fmla="*/ 0 h 1981200"/>
              <a:gd name="connsiteX2" fmla="*/ 4362450 w 4362450"/>
              <a:gd name="connsiteY2" fmla="*/ 1981200 h 1981200"/>
              <a:gd name="connsiteX3" fmla="*/ 0 w 436245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1981200">
                <a:moveTo>
                  <a:pt x="0" y="0"/>
                </a:moveTo>
                <a:lnTo>
                  <a:pt x="4362450" y="0"/>
                </a:lnTo>
                <a:lnTo>
                  <a:pt x="4362450" y="1981200"/>
                </a:lnTo>
                <a:lnTo>
                  <a:pt x="0" y="19812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582150" y="952500"/>
            <a:ext cx="2609850" cy="3429000"/>
          </a:xfrm>
          <a:custGeom>
            <a:avLst/>
            <a:gdLst>
              <a:gd name="connsiteX0" fmla="*/ 0 w 2609850"/>
              <a:gd name="connsiteY0" fmla="*/ 0 h 3429000"/>
              <a:gd name="connsiteX1" fmla="*/ 2609850 w 2609850"/>
              <a:gd name="connsiteY1" fmla="*/ 0 h 3429000"/>
              <a:gd name="connsiteX2" fmla="*/ 2609850 w 2609850"/>
              <a:gd name="connsiteY2" fmla="*/ 3429000 h 3429000"/>
              <a:gd name="connsiteX3" fmla="*/ 0 w 26098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3429000">
                <a:moveTo>
                  <a:pt x="0" y="0"/>
                </a:moveTo>
                <a:lnTo>
                  <a:pt x="2609850" y="0"/>
                </a:lnTo>
                <a:lnTo>
                  <a:pt x="2609850" y="3429000"/>
                </a:lnTo>
                <a:lnTo>
                  <a:pt x="0" y="34290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34050" y="4933950"/>
            <a:ext cx="3086100" cy="1981200"/>
          </a:xfrm>
          <a:custGeom>
            <a:avLst/>
            <a:gdLst>
              <a:gd name="connsiteX0" fmla="*/ 0 w 3086100"/>
              <a:gd name="connsiteY0" fmla="*/ 0 h 1981200"/>
              <a:gd name="connsiteX1" fmla="*/ 3086100 w 3086100"/>
              <a:gd name="connsiteY1" fmla="*/ 0 h 1981200"/>
              <a:gd name="connsiteX2" fmla="*/ 3086100 w 3086100"/>
              <a:gd name="connsiteY2" fmla="*/ 1981200 h 1981200"/>
              <a:gd name="connsiteX3" fmla="*/ 0 w 308610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100" h="1981200">
                <a:moveTo>
                  <a:pt x="0" y="0"/>
                </a:moveTo>
                <a:lnTo>
                  <a:pt x="3086100" y="0"/>
                </a:lnTo>
                <a:lnTo>
                  <a:pt x="3086100" y="1981200"/>
                </a:lnTo>
                <a:lnTo>
                  <a:pt x="0" y="19812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7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86250" y="1543050"/>
            <a:ext cx="4400550" cy="3771900"/>
          </a:xfrm>
          <a:custGeom>
            <a:avLst/>
            <a:gdLst>
              <a:gd name="connsiteX0" fmla="*/ 0 w 4400550"/>
              <a:gd name="connsiteY0" fmla="*/ 0 h 3771900"/>
              <a:gd name="connsiteX1" fmla="*/ 4400550 w 4400550"/>
              <a:gd name="connsiteY1" fmla="*/ 0 h 3771900"/>
              <a:gd name="connsiteX2" fmla="*/ 4400550 w 4400550"/>
              <a:gd name="connsiteY2" fmla="*/ 3771900 h 3771900"/>
              <a:gd name="connsiteX3" fmla="*/ 0 w 4400550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0550" h="3771900">
                <a:moveTo>
                  <a:pt x="0" y="0"/>
                </a:moveTo>
                <a:lnTo>
                  <a:pt x="4400550" y="0"/>
                </a:lnTo>
                <a:lnTo>
                  <a:pt x="4400550" y="3771900"/>
                </a:lnTo>
                <a:lnTo>
                  <a:pt x="0" y="37719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03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10940" y="1238250"/>
            <a:ext cx="2340621" cy="4381500"/>
          </a:xfrm>
          <a:custGeom>
            <a:avLst/>
            <a:gdLst>
              <a:gd name="connsiteX0" fmla="*/ 0 w 2340621"/>
              <a:gd name="connsiteY0" fmla="*/ 0 h 4381500"/>
              <a:gd name="connsiteX1" fmla="*/ 2340621 w 2340621"/>
              <a:gd name="connsiteY1" fmla="*/ 0 h 4381500"/>
              <a:gd name="connsiteX2" fmla="*/ 2340621 w 2340621"/>
              <a:gd name="connsiteY2" fmla="*/ 4381500 h 4381500"/>
              <a:gd name="connsiteX3" fmla="*/ 0 w 2340621"/>
              <a:gd name="connsiteY3" fmla="*/ 438150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21" h="4381500">
                <a:moveTo>
                  <a:pt x="0" y="0"/>
                </a:moveTo>
                <a:lnTo>
                  <a:pt x="2340621" y="0"/>
                </a:lnTo>
                <a:lnTo>
                  <a:pt x="2340621" y="4381500"/>
                </a:lnTo>
                <a:lnTo>
                  <a:pt x="0" y="43815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3687440" y="1238250"/>
            <a:ext cx="2340621" cy="4381500"/>
          </a:xfrm>
          <a:custGeom>
            <a:avLst/>
            <a:gdLst>
              <a:gd name="connsiteX0" fmla="*/ 0 w 2340621"/>
              <a:gd name="connsiteY0" fmla="*/ 0 h 4381500"/>
              <a:gd name="connsiteX1" fmla="*/ 2340621 w 2340621"/>
              <a:gd name="connsiteY1" fmla="*/ 0 h 4381500"/>
              <a:gd name="connsiteX2" fmla="*/ 2340621 w 2340621"/>
              <a:gd name="connsiteY2" fmla="*/ 4381500 h 4381500"/>
              <a:gd name="connsiteX3" fmla="*/ 0 w 2340621"/>
              <a:gd name="connsiteY3" fmla="*/ 438150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21" h="4381500">
                <a:moveTo>
                  <a:pt x="0" y="0"/>
                </a:moveTo>
                <a:lnTo>
                  <a:pt x="2340621" y="0"/>
                </a:lnTo>
                <a:lnTo>
                  <a:pt x="2340621" y="4381500"/>
                </a:lnTo>
                <a:lnTo>
                  <a:pt x="0" y="43815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163940" y="1238250"/>
            <a:ext cx="2340621" cy="4381500"/>
          </a:xfrm>
          <a:custGeom>
            <a:avLst/>
            <a:gdLst>
              <a:gd name="connsiteX0" fmla="*/ 0 w 2340621"/>
              <a:gd name="connsiteY0" fmla="*/ 0 h 4381500"/>
              <a:gd name="connsiteX1" fmla="*/ 2340621 w 2340621"/>
              <a:gd name="connsiteY1" fmla="*/ 0 h 4381500"/>
              <a:gd name="connsiteX2" fmla="*/ 2340621 w 2340621"/>
              <a:gd name="connsiteY2" fmla="*/ 4381500 h 4381500"/>
              <a:gd name="connsiteX3" fmla="*/ 0 w 2340621"/>
              <a:gd name="connsiteY3" fmla="*/ 438150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21" h="4381500">
                <a:moveTo>
                  <a:pt x="0" y="0"/>
                </a:moveTo>
                <a:lnTo>
                  <a:pt x="2340621" y="0"/>
                </a:lnTo>
                <a:lnTo>
                  <a:pt x="2340621" y="4381500"/>
                </a:lnTo>
                <a:lnTo>
                  <a:pt x="0" y="43815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640440" y="1238250"/>
            <a:ext cx="2340621" cy="4381500"/>
          </a:xfrm>
          <a:custGeom>
            <a:avLst/>
            <a:gdLst>
              <a:gd name="connsiteX0" fmla="*/ 0 w 2340621"/>
              <a:gd name="connsiteY0" fmla="*/ 0 h 4381500"/>
              <a:gd name="connsiteX1" fmla="*/ 2340621 w 2340621"/>
              <a:gd name="connsiteY1" fmla="*/ 0 h 4381500"/>
              <a:gd name="connsiteX2" fmla="*/ 2340621 w 2340621"/>
              <a:gd name="connsiteY2" fmla="*/ 4381500 h 4381500"/>
              <a:gd name="connsiteX3" fmla="*/ 0 w 2340621"/>
              <a:gd name="connsiteY3" fmla="*/ 438150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21" h="4381500">
                <a:moveTo>
                  <a:pt x="0" y="0"/>
                </a:moveTo>
                <a:lnTo>
                  <a:pt x="2340621" y="0"/>
                </a:lnTo>
                <a:lnTo>
                  <a:pt x="2340621" y="4381500"/>
                </a:lnTo>
                <a:lnTo>
                  <a:pt x="0" y="43815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4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1171575"/>
            <a:ext cx="4095750" cy="4514850"/>
          </a:xfrm>
          <a:custGeom>
            <a:avLst/>
            <a:gdLst>
              <a:gd name="connsiteX0" fmla="*/ 0 w 4095750"/>
              <a:gd name="connsiteY0" fmla="*/ 0 h 4514850"/>
              <a:gd name="connsiteX1" fmla="*/ 4095750 w 4095750"/>
              <a:gd name="connsiteY1" fmla="*/ 0 h 4514850"/>
              <a:gd name="connsiteX2" fmla="*/ 4095750 w 4095750"/>
              <a:gd name="connsiteY2" fmla="*/ 4514850 h 4514850"/>
              <a:gd name="connsiteX3" fmla="*/ 0 w 4095750"/>
              <a:gd name="connsiteY3" fmla="*/ 4514850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4514850">
                <a:moveTo>
                  <a:pt x="0" y="0"/>
                </a:moveTo>
                <a:lnTo>
                  <a:pt x="4095750" y="0"/>
                </a:lnTo>
                <a:lnTo>
                  <a:pt x="4095750" y="4514850"/>
                </a:lnTo>
                <a:lnTo>
                  <a:pt x="0" y="45148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34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9525" y="914400"/>
            <a:ext cx="3257550" cy="5029200"/>
          </a:xfrm>
          <a:custGeom>
            <a:avLst/>
            <a:gdLst>
              <a:gd name="connsiteX0" fmla="*/ 0 w 3257550"/>
              <a:gd name="connsiteY0" fmla="*/ 0 h 5029200"/>
              <a:gd name="connsiteX1" fmla="*/ 3257550 w 3257550"/>
              <a:gd name="connsiteY1" fmla="*/ 0 h 5029200"/>
              <a:gd name="connsiteX2" fmla="*/ 3257550 w 3257550"/>
              <a:gd name="connsiteY2" fmla="*/ 5029200 h 5029200"/>
              <a:gd name="connsiteX3" fmla="*/ 0 w 325755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5029200">
                <a:moveTo>
                  <a:pt x="0" y="0"/>
                </a:moveTo>
                <a:lnTo>
                  <a:pt x="3257550" y="0"/>
                </a:lnTo>
                <a:lnTo>
                  <a:pt x="3257550" y="5029200"/>
                </a:lnTo>
                <a:lnTo>
                  <a:pt x="0" y="50292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4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877" y="1314451"/>
            <a:ext cx="2238001" cy="2238001"/>
          </a:xfrm>
          <a:custGeom>
            <a:avLst/>
            <a:gdLst>
              <a:gd name="connsiteX0" fmla="*/ 0 w 2238001"/>
              <a:gd name="connsiteY0" fmla="*/ 0 h 2238001"/>
              <a:gd name="connsiteX1" fmla="*/ 2238001 w 2238001"/>
              <a:gd name="connsiteY1" fmla="*/ 0 h 2238001"/>
              <a:gd name="connsiteX2" fmla="*/ 2238001 w 2238001"/>
              <a:gd name="connsiteY2" fmla="*/ 2238001 h 2238001"/>
              <a:gd name="connsiteX3" fmla="*/ 0 w 2238001"/>
              <a:gd name="connsiteY3" fmla="*/ 2238001 h 223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001" h="2238001">
                <a:moveTo>
                  <a:pt x="0" y="0"/>
                </a:moveTo>
                <a:lnTo>
                  <a:pt x="2238001" y="0"/>
                </a:lnTo>
                <a:lnTo>
                  <a:pt x="2238001" y="2238001"/>
                </a:lnTo>
                <a:lnTo>
                  <a:pt x="0" y="2238001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46327" y="1314451"/>
            <a:ext cx="2238001" cy="2238001"/>
          </a:xfrm>
          <a:custGeom>
            <a:avLst/>
            <a:gdLst>
              <a:gd name="connsiteX0" fmla="*/ 0 w 2238001"/>
              <a:gd name="connsiteY0" fmla="*/ 0 h 2238001"/>
              <a:gd name="connsiteX1" fmla="*/ 2238001 w 2238001"/>
              <a:gd name="connsiteY1" fmla="*/ 0 h 2238001"/>
              <a:gd name="connsiteX2" fmla="*/ 2238001 w 2238001"/>
              <a:gd name="connsiteY2" fmla="*/ 2238001 h 2238001"/>
              <a:gd name="connsiteX3" fmla="*/ 0 w 2238001"/>
              <a:gd name="connsiteY3" fmla="*/ 2238001 h 223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001" h="2238001">
                <a:moveTo>
                  <a:pt x="0" y="0"/>
                </a:moveTo>
                <a:lnTo>
                  <a:pt x="2238001" y="0"/>
                </a:lnTo>
                <a:lnTo>
                  <a:pt x="2238001" y="2238001"/>
                </a:lnTo>
                <a:lnTo>
                  <a:pt x="0" y="2238001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603777" y="1314451"/>
            <a:ext cx="2238001" cy="2238001"/>
          </a:xfrm>
          <a:custGeom>
            <a:avLst/>
            <a:gdLst>
              <a:gd name="connsiteX0" fmla="*/ 0 w 2238001"/>
              <a:gd name="connsiteY0" fmla="*/ 0 h 2238001"/>
              <a:gd name="connsiteX1" fmla="*/ 2238001 w 2238001"/>
              <a:gd name="connsiteY1" fmla="*/ 0 h 2238001"/>
              <a:gd name="connsiteX2" fmla="*/ 2238001 w 2238001"/>
              <a:gd name="connsiteY2" fmla="*/ 2238001 h 2238001"/>
              <a:gd name="connsiteX3" fmla="*/ 0 w 2238001"/>
              <a:gd name="connsiteY3" fmla="*/ 2238001 h 223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001" h="2238001">
                <a:moveTo>
                  <a:pt x="0" y="0"/>
                </a:moveTo>
                <a:lnTo>
                  <a:pt x="2238001" y="0"/>
                </a:lnTo>
                <a:lnTo>
                  <a:pt x="2238001" y="2238001"/>
                </a:lnTo>
                <a:lnTo>
                  <a:pt x="0" y="2238001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1085850"/>
            <a:ext cx="6096000" cy="5772150"/>
          </a:xfrm>
          <a:custGeom>
            <a:avLst/>
            <a:gdLst>
              <a:gd name="connsiteX0" fmla="*/ 0 w 6096000"/>
              <a:gd name="connsiteY0" fmla="*/ 0 h 5772150"/>
              <a:gd name="connsiteX1" fmla="*/ 6096000 w 6096000"/>
              <a:gd name="connsiteY1" fmla="*/ 0 h 5772150"/>
              <a:gd name="connsiteX2" fmla="*/ 6096000 w 6096000"/>
              <a:gd name="connsiteY2" fmla="*/ 5772150 h 5772150"/>
              <a:gd name="connsiteX3" fmla="*/ 0 w 6096000"/>
              <a:gd name="connsiteY3" fmla="*/ 5772150 h 57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150">
                <a:moveTo>
                  <a:pt x="0" y="0"/>
                </a:moveTo>
                <a:lnTo>
                  <a:pt x="6096000" y="0"/>
                </a:lnTo>
                <a:lnTo>
                  <a:pt x="6096000" y="5772150"/>
                </a:lnTo>
                <a:lnTo>
                  <a:pt x="0" y="57721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1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" y="1766888"/>
            <a:ext cx="5111750" cy="3135312"/>
          </a:xfrm>
          <a:custGeom>
            <a:avLst/>
            <a:gdLst>
              <a:gd name="connsiteX0" fmla="*/ 0 w 4400550"/>
              <a:gd name="connsiteY0" fmla="*/ 0 h 3771900"/>
              <a:gd name="connsiteX1" fmla="*/ 4400550 w 4400550"/>
              <a:gd name="connsiteY1" fmla="*/ 0 h 3771900"/>
              <a:gd name="connsiteX2" fmla="*/ 4400550 w 4400550"/>
              <a:gd name="connsiteY2" fmla="*/ 3771900 h 3771900"/>
              <a:gd name="connsiteX3" fmla="*/ 0 w 4400550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0550" h="3771900">
                <a:moveTo>
                  <a:pt x="0" y="0"/>
                </a:moveTo>
                <a:lnTo>
                  <a:pt x="4400550" y="0"/>
                </a:lnTo>
                <a:lnTo>
                  <a:pt x="4400550" y="3771900"/>
                </a:lnTo>
                <a:lnTo>
                  <a:pt x="0" y="37719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903954"/>
            <a:ext cx="6343649" cy="3303639"/>
          </a:xfrm>
          <a:custGeom>
            <a:avLst/>
            <a:gdLst>
              <a:gd name="connsiteX0" fmla="*/ 0 w 6343649"/>
              <a:gd name="connsiteY0" fmla="*/ 0 h 3303639"/>
              <a:gd name="connsiteX1" fmla="*/ 6343649 w 6343649"/>
              <a:gd name="connsiteY1" fmla="*/ 0 h 3303639"/>
              <a:gd name="connsiteX2" fmla="*/ 6343649 w 6343649"/>
              <a:gd name="connsiteY2" fmla="*/ 3303639 h 3303639"/>
              <a:gd name="connsiteX3" fmla="*/ 0 w 6343649"/>
              <a:gd name="connsiteY3" fmla="*/ 3303639 h 33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3649" h="3303639">
                <a:moveTo>
                  <a:pt x="0" y="0"/>
                </a:moveTo>
                <a:lnTo>
                  <a:pt x="6343649" y="0"/>
                </a:lnTo>
                <a:lnTo>
                  <a:pt x="6343649" y="3303639"/>
                </a:lnTo>
                <a:lnTo>
                  <a:pt x="0" y="3303639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1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05300" y="1162050"/>
            <a:ext cx="3581400" cy="4400550"/>
          </a:xfrm>
          <a:custGeom>
            <a:avLst/>
            <a:gdLst>
              <a:gd name="connsiteX0" fmla="*/ 0 w 3581400"/>
              <a:gd name="connsiteY0" fmla="*/ 0 h 4400550"/>
              <a:gd name="connsiteX1" fmla="*/ 3581400 w 3581400"/>
              <a:gd name="connsiteY1" fmla="*/ 0 h 4400550"/>
              <a:gd name="connsiteX2" fmla="*/ 3581400 w 3581400"/>
              <a:gd name="connsiteY2" fmla="*/ 4400550 h 4400550"/>
              <a:gd name="connsiteX3" fmla="*/ 0 w 3581400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4400550">
                <a:moveTo>
                  <a:pt x="0" y="0"/>
                </a:moveTo>
                <a:lnTo>
                  <a:pt x="3581400" y="0"/>
                </a:lnTo>
                <a:lnTo>
                  <a:pt x="3581400" y="4400550"/>
                </a:lnTo>
                <a:lnTo>
                  <a:pt x="0" y="44005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95850" y="1123950"/>
            <a:ext cx="7296150" cy="5734050"/>
          </a:xfrm>
          <a:custGeom>
            <a:avLst/>
            <a:gdLst>
              <a:gd name="connsiteX0" fmla="*/ 0 w 7296150"/>
              <a:gd name="connsiteY0" fmla="*/ 0 h 5734050"/>
              <a:gd name="connsiteX1" fmla="*/ 7296150 w 7296150"/>
              <a:gd name="connsiteY1" fmla="*/ 0 h 5734050"/>
              <a:gd name="connsiteX2" fmla="*/ 7296150 w 7296150"/>
              <a:gd name="connsiteY2" fmla="*/ 5734050 h 5734050"/>
              <a:gd name="connsiteX3" fmla="*/ 0 w 7296150"/>
              <a:gd name="connsiteY3" fmla="*/ 5734050 h 573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6150" h="5734050">
                <a:moveTo>
                  <a:pt x="0" y="0"/>
                </a:moveTo>
                <a:lnTo>
                  <a:pt x="7296150" y="0"/>
                </a:lnTo>
                <a:lnTo>
                  <a:pt x="7296150" y="5734050"/>
                </a:lnTo>
                <a:lnTo>
                  <a:pt x="0" y="57340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1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5202" y="1562100"/>
            <a:ext cx="3958699" cy="5295900"/>
          </a:xfrm>
          <a:custGeom>
            <a:avLst/>
            <a:gdLst>
              <a:gd name="connsiteX0" fmla="*/ 0 w 3958699"/>
              <a:gd name="connsiteY0" fmla="*/ 0 h 5295900"/>
              <a:gd name="connsiteX1" fmla="*/ 3958699 w 3958699"/>
              <a:gd name="connsiteY1" fmla="*/ 0 h 5295900"/>
              <a:gd name="connsiteX2" fmla="*/ 3958699 w 3958699"/>
              <a:gd name="connsiteY2" fmla="*/ 5295900 h 5295900"/>
              <a:gd name="connsiteX3" fmla="*/ 0 w 3958699"/>
              <a:gd name="connsiteY3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8699" h="5295900">
                <a:moveTo>
                  <a:pt x="0" y="0"/>
                </a:moveTo>
                <a:lnTo>
                  <a:pt x="3958699" y="0"/>
                </a:lnTo>
                <a:lnTo>
                  <a:pt x="3958699" y="5295900"/>
                </a:lnTo>
                <a:lnTo>
                  <a:pt x="0" y="52959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93330" y="1162050"/>
            <a:ext cx="5198121" cy="3200400"/>
          </a:xfrm>
          <a:custGeom>
            <a:avLst/>
            <a:gdLst>
              <a:gd name="connsiteX0" fmla="*/ 0 w 5198121"/>
              <a:gd name="connsiteY0" fmla="*/ 0 h 3200400"/>
              <a:gd name="connsiteX1" fmla="*/ 5198121 w 5198121"/>
              <a:gd name="connsiteY1" fmla="*/ 0 h 3200400"/>
              <a:gd name="connsiteX2" fmla="*/ 5198121 w 5198121"/>
              <a:gd name="connsiteY2" fmla="*/ 3200400 h 3200400"/>
              <a:gd name="connsiteX3" fmla="*/ 0 w 5198121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121" h="3200400">
                <a:moveTo>
                  <a:pt x="0" y="0"/>
                </a:moveTo>
                <a:lnTo>
                  <a:pt x="5198121" y="0"/>
                </a:lnTo>
                <a:lnTo>
                  <a:pt x="5198121" y="3200400"/>
                </a:lnTo>
                <a:lnTo>
                  <a:pt x="0" y="32004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39292" y="1095375"/>
            <a:ext cx="4385208" cy="4667250"/>
          </a:xfrm>
          <a:custGeom>
            <a:avLst/>
            <a:gdLst>
              <a:gd name="connsiteX0" fmla="*/ 0 w 4385208"/>
              <a:gd name="connsiteY0" fmla="*/ 0 h 4667250"/>
              <a:gd name="connsiteX1" fmla="*/ 4385208 w 4385208"/>
              <a:gd name="connsiteY1" fmla="*/ 0 h 4667250"/>
              <a:gd name="connsiteX2" fmla="*/ 4385208 w 4385208"/>
              <a:gd name="connsiteY2" fmla="*/ 4667250 h 4667250"/>
              <a:gd name="connsiteX3" fmla="*/ 0 w 4385208"/>
              <a:gd name="connsiteY3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208" h="4667250">
                <a:moveTo>
                  <a:pt x="0" y="0"/>
                </a:moveTo>
                <a:lnTo>
                  <a:pt x="4385208" y="0"/>
                </a:lnTo>
                <a:lnTo>
                  <a:pt x="4385208" y="4667250"/>
                </a:lnTo>
                <a:lnTo>
                  <a:pt x="0" y="46672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ED97F-285E-457D-9775-F076FA9DFC54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4357-022D-4BC9-9DC2-F3DC1F87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8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59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60" r:id="rId25"/>
    <p:sldLayoutId id="2147483681" r:id="rId26"/>
    <p:sldLayoutId id="2147483682" r:id="rId27"/>
    <p:sldLayoutId id="2147483683" r:id="rId28"/>
    <p:sldLayoutId id="2147483684" r:id="rId29"/>
    <p:sldLayoutId id="214748366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 with diagonal lines&#10;&#10;Description automatically generated">
            <a:extLst>
              <a:ext uri="{FF2B5EF4-FFF2-40B4-BE49-F238E27FC236}">
                <a16:creationId xmlns:a16="http://schemas.microsoft.com/office/drawing/2014/main" id="{24B0811B-FBCA-156C-416D-838F4E4B2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919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6012" y="4054804"/>
            <a:ext cx="10939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Product Highlights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A5B9EF-AB64-0A77-0B6B-6BEEC4BF967F}"/>
              </a:ext>
            </a:extLst>
          </p:cNvPr>
          <p:cNvCxnSpPr/>
          <p:nvPr/>
        </p:nvCxnSpPr>
        <p:spPr>
          <a:xfrm>
            <a:off x="935740" y="3662524"/>
            <a:ext cx="98023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E02326-E8B7-3988-6D2A-0B5BEC3D8477}"/>
              </a:ext>
            </a:extLst>
          </p:cNvPr>
          <p:cNvSpPr txBox="1"/>
          <p:nvPr/>
        </p:nvSpPr>
        <p:spPr>
          <a:xfrm>
            <a:off x="3038655" y="3261586"/>
            <a:ext cx="6111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467C798-BDE7-15C5-F087-A2FA2D85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3E5C1-05F2-AAF7-E2F4-DA9D14EFE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09" y="1285505"/>
            <a:ext cx="8486660" cy="24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2CE6-CAF1-5178-F247-900B24B95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FB89F64-E491-D970-497A-A6CDA1CEA7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912" y="1562100"/>
            <a:ext cx="3958699" cy="5295900"/>
          </a:xfr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4AFC3F-0E59-BEB1-3039-A2A64C4C5758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F26C293-915A-EF67-BFD4-CF5FD045A73E}"/>
              </a:ext>
            </a:extLst>
          </p:cNvPr>
          <p:cNvSpPr/>
          <p:nvPr/>
        </p:nvSpPr>
        <p:spPr>
          <a:xfrm>
            <a:off x="362693" y="927750"/>
            <a:ext cx="7937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Non-QM &amp; Specialty Lending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F91AD-A552-55FE-49DD-EFAB0593BAA5}"/>
              </a:ext>
            </a:extLst>
          </p:cNvPr>
          <p:cNvSpPr/>
          <p:nvPr/>
        </p:nvSpPr>
        <p:spPr>
          <a:xfrm>
            <a:off x="4605862" y="2205588"/>
            <a:ext cx="748453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5B"/>
                </a:solidFill>
                <a:latin typeface="Century Gothic" panose="020B0502020202020204" pitchFamily="34" charset="0"/>
              </a:rPr>
              <a:t>Designed for buyers who don’t fit traditional underwriting—self-employed, complex income, and investor scenarios.</a:t>
            </a:r>
          </a:p>
          <a:p>
            <a:endParaRPr lang="en-US" sz="1900" b="1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Bank statement income options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(e.g., 12–24 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DSCR investor programs </a:t>
            </a:r>
          </a:p>
          <a:p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     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(including short-term rental scenarios in some cases)</a:t>
            </a:r>
          </a:p>
          <a:p>
            <a:endParaRPr lang="en-US" sz="14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Asset utilization / asset depletion qualifying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ITIN borrowers and foreign national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Condo/condotel and non-warrantable options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6CA93-3B24-CBD6-7FB9-A34255181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2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F0EC1-15A8-A11E-2699-5FDF90DF8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0EAEEAB-766E-EF0D-17CC-43A633E714C9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4FCFCDD-D25D-B4C2-9939-D36AEF7480B2}"/>
              </a:ext>
            </a:extLst>
          </p:cNvPr>
          <p:cNvSpPr/>
          <p:nvPr/>
        </p:nvSpPr>
        <p:spPr>
          <a:xfrm>
            <a:off x="362694" y="792048"/>
            <a:ext cx="7937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Down Payment Assistance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7E790C-A426-FF14-CA0D-FBF8379D6EB7}"/>
              </a:ext>
            </a:extLst>
          </p:cNvPr>
          <p:cNvSpPr/>
          <p:nvPr/>
        </p:nvSpPr>
        <p:spPr>
          <a:xfrm>
            <a:off x="362694" y="2154058"/>
            <a:ext cx="706101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205B"/>
                </a:solidFill>
                <a:latin typeface="Century Gothic" panose="020B0502020202020204" pitchFamily="34" charset="0"/>
              </a:rPr>
              <a:t>Down payment support can unlock homeownership sooner, especially for first-time and moderate-income buyers, when paired with the right program and eligibility.</a:t>
            </a:r>
          </a:p>
          <a:p>
            <a:pPr lvl="0"/>
            <a:endParaRPr lang="en-US" b="1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State/local DPA options may be available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(eligibility varies)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HomeReady Credit: $2,500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(where eligible)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Chenoa FHA and Essex FHA DPA options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(program dependent)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Eligibility requires early screening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(income, location, program rules)</a:t>
            </a:r>
            <a:endParaRPr lang="en-US" dirty="0">
              <a:solidFill>
                <a:srgbClr val="00205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399A5C-FE99-2155-DB28-BF8791F84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619543" y="1431985"/>
            <a:ext cx="4113205" cy="5426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B50FB-34B3-1724-2729-22CEAEE81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7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6C7EB-0F7E-9228-847F-814DE84C6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3DE7AC-519A-3F5D-E45E-54A112E2D55C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16ED481-CE47-C448-699A-F0E2F1FD35A6}"/>
              </a:ext>
            </a:extLst>
          </p:cNvPr>
          <p:cNvSpPr/>
          <p:nvPr/>
        </p:nvSpPr>
        <p:spPr>
          <a:xfrm>
            <a:off x="353457" y="797545"/>
            <a:ext cx="7937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Additional Product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6853F-EABB-D751-5B3D-E16D7A503D5A}"/>
              </a:ext>
            </a:extLst>
          </p:cNvPr>
          <p:cNvSpPr/>
          <p:nvPr/>
        </p:nvSpPr>
        <p:spPr>
          <a:xfrm>
            <a:off x="6356851" y="2891981"/>
            <a:ext cx="554882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5B"/>
                </a:solidFill>
                <a:latin typeface="Century Gothic" panose="020B0502020202020204" pitchFamily="34" charset="0"/>
              </a:rPr>
              <a:t>Affordable / niche programs: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HUD REO $100 Down, FHA Good Neighbor Next Door, HUD 184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(where eligible)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5B"/>
                </a:solidFill>
                <a:latin typeface="Century Gothic" panose="020B0502020202020204" pitchFamily="34" charset="0"/>
              </a:rPr>
              <a:t>Other buyer/property scenarios: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ITIN, Hobby Farms, Singlewide &amp; Multi-Wide Manufactured Housing, Family Opportunity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751FCF-BD8B-EA8D-5F45-0ED66FE9F8B5}"/>
              </a:ext>
            </a:extLst>
          </p:cNvPr>
          <p:cNvSpPr/>
          <p:nvPr/>
        </p:nvSpPr>
        <p:spPr>
          <a:xfrm>
            <a:off x="438912" y="2891981"/>
            <a:ext cx="565708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5B"/>
                </a:solidFill>
                <a:latin typeface="Century Gothic" panose="020B0502020202020204" pitchFamily="34" charset="0"/>
              </a:rPr>
              <a:t>Payment / pricing tools: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Temporary Buydowns (Conventional), Investor Paid MI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(where available),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Rate Drop Pledge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5B"/>
                </a:solidFill>
                <a:latin typeface="Century Gothic" panose="020B0502020202020204" pitchFamily="34" charset="0"/>
              </a:rPr>
              <a:t>Broker / specialty property types: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Mixed Use, Co-Ops, Graduated Payment, Unique Homes, Vacant Land, 2nd Liens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(availability varies)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5B"/>
                </a:solidFill>
                <a:latin typeface="Century Gothic" panose="020B0502020202020204" pitchFamily="34" charset="0"/>
              </a:rPr>
              <a:t>Investor &amp; expanded qualifying: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DSCR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(including 5–8 units where available</a:t>
            </a:r>
            <a:r>
              <a:rPr lang="en-US" sz="1100" dirty="0">
                <a:solidFill>
                  <a:srgbClr val="00205B"/>
                </a:solidFill>
                <a:latin typeface="Century Gothic" panose="020B0502020202020204" pitchFamily="34" charset="0"/>
              </a:rPr>
              <a:t>),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Written VOE Income Only, No-Ratio options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(where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5B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1C314-434A-AACE-E449-DD229702477D}"/>
              </a:ext>
            </a:extLst>
          </p:cNvPr>
          <p:cNvSpPr txBox="1"/>
          <p:nvPr/>
        </p:nvSpPr>
        <p:spPr>
          <a:xfrm>
            <a:off x="353457" y="1722547"/>
            <a:ext cx="1099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5B"/>
                </a:solidFill>
              </a:rPr>
              <a:t>Extra tools to help more buyers qualify—especially when the property or borrower doesn’t fit standard guidelines.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E49BA-BBE1-4FD9-7396-BD1DA89D3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B61E6-F953-08D9-ACE5-C35E20D7C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F5EBA82-E98C-E9E0-8C90-30329748FC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B2B07E-DF25-A365-76E9-7662AD416A82}"/>
              </a:ext>
            </a:extLst>
          </p:cNvPr>
          <p:cNvCxnSpPr>
            <a:cxnSpLocks/>
          </p:cNvCxnSpPr>
          <p:nvPr/>
        </p:nvCxnSpPr>
        <p:spPr>
          <a:xfrm>
            <a:off x="0" y="5961178"/>
            <a:ext cx="12192000" cy="0"/>
          </a:xfrm>
          <a:prstGeom prst="line">
            <a:avLst/>
          </a:prstGeom>
          <a:ln w="19050">
            <a:solidFill>
              <a:srgbClr val="002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389A0E7-597C-0435-0660-27A346D3B9C2}"/>
              </a:ext>
            </a:extLst>
          </p:cNvPr>
          <p:cNvSpPr/>
          <p:nvPr/>
        </p:nvSpPr>
        <p:spPr>
          <a:xfrm>
            <a:off x="4730355" y="2155235"/>
            <a:ext cx="6411382" cy="234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5B"/>
                </a:solidFill>
                <a:latin typeface="Century Gothic" panose="020B0502020202020204" pitchFamily="34" charset="0"/>
              </a:rPr>
              <a:t>C: </a:t>
            </a: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(336) 575-9448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Ashley@SharpeLoans.com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www.Sharpeloans.com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2098 Frontis Plaza Blvd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Winston Salem, NC 27103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7291F-2AB8-95FC-2E0B-168554455150}"/>
              </a:ext>
            </a:extLst>
          </p:cNvPr>
          <p:cNvSpPr txBox="1"/>
          <p:nvPr/>
        </p:nvSpPr>
        <p:spPr>
          <a:xfrm>
            <a:off x="373093" y="6152813"/>
            <a:ext cx="11024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5B"/>
                </a:solidFill>
              </a:rPr>
              <a:t>NMLS # 134871 | EQUAL HOUSING LENDER | 950 W. BETHANY DRIVE, SUITE 800 - ALLEN, TX 75013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CA1A0-AE45-0941-B64C-455885B6388F}"/>
              </a:ext>
            </a:extLst>
          </p:cNvPr>
          <p:cNvSpPr/>
          <p:nvPr/>
        </p:nvSpPr>
        <p:spPr>
          <a:xfrm>
            <a:off x="4663018" y="833006"/>
            <a:ext cx="654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7C8"/>
                </a:solidFill>
                <a:latin typeface="Century Gothic" panose="020B0502020202020204" pitchFamily="34" charset="0"/>
              </a:rPr>
              <a:t>Ashley McKenzie-Sharpe</a:t>
            </a:r>
          </a:p>
        </p:txBody>
      </p:sp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A203894D-D346-E553-8F8E-6A4B586A0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1620" y="1636201"/>
            <a:ext cx="2828251" cy="28282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B76443-8F71-9EB5-9D51-6BEBBA5CBA11}"/>
              </a:ext>
            </a:extLst>
          </p:cNvPr>
          <p:cNvSpPr/>
          <p:nvPr/>
        </p:nvSpPr>
        <p:spPr>
          <a:xfrm>
            <a:off x="1589186" y="820925"/>
            <a:ext cx="2911980" cy="3762454"/>
          </a:xfrm>
          <a:prstGeom prst="rect">
            <a:avLst/>
          </a:prstGeom>
          <a:solidFill>
            <a:srgbClr val="0020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C7EAEF-A982-C264-3229-583DE257C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620" y="934210"/>
            <a:ext cx="2727113" cy="35302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C6016C-348F-CADB-0817-A135BAF78D89}"/>
              </a:ext>
            </a:extLst>
          </p:cNvPr>
          <p:cNvSpPr txBox="1"/>
          <p:nvPr/>
        </p:nvSpPr>
        <p:spPr>
          <a:xfrm>
            <a:off x="4727673" y="1502838"/>
            <a:ext cx="6094562" cy="392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dirty="0">
                <a:solidFill>
                  <a:srgbClr val="00205B"/>
                </a:solidFill>
                <a:latin typeface="Century Gothic" panose="020B0502020202020204" pitchFamily="34" charset="0"/>
              </a:rPr>
              <a:t>Branch Manager– NMLS #100776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EE72CC-9D8D-E2E6-A6DF-F8D5E026D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9" y="5258225"/>
            <a:ext cx="3706348" cy="104822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45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 with diagonal lines&#10;&#10;Description automatically generated">
            <a:extLst>
              <a:ext uri="{FF2B5EF4-FFF2-40B4-BE49-F238E27FC236}">
                <a16:creationId xmlns:a16="http://schemas.microsoft.com/office/drawing/2014/main" id="{3C693C25-F0AE-09AB-E296-AC204EA391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91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0D133B-38A7-710F-7479-7DE2EE032CB0}"/>
              </a:ext>
            </a:extLst>
          </p:cNvPr>
          <p:cNvSpPr/>
          <p:nvPr/>
        </p:nvSpPr>
        <p:spPr>
          <a:xfrm>
            <a:off x="0" y="224564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40F29-5B8A-1825-47F7-69A382267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1" y="3613531"/>
            <a:ext cx="8660677" cy="24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7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person, human face, clothing, wall&#10;&#10;Description automatically generated">
            <a:extLst>
              <a:ext uri="{FF2B5EF4-FFF2-40B4-BE49-F238E27FC236}">
                <a16:creationId xmlns:a16="http://schemas.microsoft.com/office/drawing/2014/main" id="{C097F09D-050A-0383-F080-4EA458870A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74861" y="1522303"/>
            <a:ext cx="4057887" cy="498602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DE66A-40FC-B68C-2756-02E8DEB65BC0}"/>
              </a:ext>
            </a:extLst>
          </p:cNvPr>
          <p:cNvSpPr/>
          <p:nvPr/>
        </p:nvSpPr>
        <p:spPr>
          <a:xfrm>
            <a:off x="438912" y="2260987"/>
            <a:ext cx="6375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At Highlands Residential Mortgage, our difference is simple: we put people first. Every transaction is more than a mortgage—it’s a milestone in someone’s life. That’s why we’ve built a culture centered on service, trust, and long-lasting partnerships.</a:t>
            </a:r>
          </a:p>
          <a:p>
            <a:endParaRPr lang="en-US" dirty="0">
              <a:solidFill>
                <a:srgbClr val="00205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2EA30E-61F6-2593-3AE4-904809D1410F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307203A-41C8-1487-80B5-0747CDBE5512}"/>
              </a:ext>
            </a:extLst>
          </p:cNvPr>
          <p:cNvSpPr/>
          <p:nvPr/>
        </p:nvSpPr>
        <p:spPr>
          <a:xfrm>
            <a:off x="371931" y="859995"/>
            <a:ext cx="7937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Mortgages Aren’t One-Size-Fits-All!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58F45-2E5A-5F95-C46F-61391BED5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2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room with white doors and windows&#10;&#10;Description automatically generated with low confidence">
            <a:extLst>
              <a:ext uri="{FF2B5EF4-FFF2-40B4-BE49-F238E27FC236}">
                <a16:creationId xmlns:a16="http://schemas.microsoft.com/office/drawing/2014/main" id="{CEBD8D0C-F871-51E7-E2C4-9F04853EC8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912" y="1562100"/>
            <a:ext cx="3958699" cy="5295900"/>
          </a:xfr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5FE9DA-92C9-273E-DA63-13713C0A3A96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70BE80A-7461-A85F-61D9-3CAF10E08CB5}"/>
              </a:ext>
            </a:extLst>
          </p:cNvPr>
          <p:cNvSpPr/>
          <p:nvPr/>
        </p:nvSpPr>
        <p:spPr>
          <a:xfrm>
            <a:off x="353458" y="699571"/>
            <a:ext cx="7937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Conventional Loans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35A5C-4AD6-6125-87F1-CED444D3A112}"/>
              </a:ext>
            </a:extLst>
          </p:cNvPr>
          <p:cNvSpPr/>
          <p:nvPr/>
        </p:nvSpPr>
        <p:spPr>
          <a:xfrm>
            <a:off x="4909727" y="2461944"/>
            <a:ext cx="696774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900" b="1" dirty="0">
                <a:solidFill>
                  <a:srgbClr val="00205B"/>
                </a:solidFill>
                <a:latin typeface="Century Gothic" panose="020B0502020202020204" pitchFamily="34" charset="0"/>
              </a:rPr>
              <a:t>Great for borrowers with solid credit and stable income who want flexible terms and competitive pricing with down payment options as low as 3% down.</a:t>
            </a:r>
          </a:p>
          <a:p>
            <a:pPr lvl="0"/>
            <a:endParaRPr lang="en-US" sz="2000" b="1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Temporary Buydowns: 3/2/1, 2/1, 1/0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(where eligible)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10–30 year fixed; SOFR ARMs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(3/6, 5/6, 7/6, 10/6)</a:t>
            </a:r>
            <a:endParaRPr lang="en-US" sz="20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Purchase &amp; refinance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Down payments as low as 3%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(guidelines apply)</a:t>
            </a:r>
            <a:endParaRPr lang="en-US" sz="20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MI options vary 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(monthly/single/split)</a:t>
            </a:r>
            <a:endParaRPr lang="en-US" sz="2000" dirty="0">
              <a:solidFill>
                <a:srgbClr val="00205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A4502-EE81-34E9-D6A7-8734056B8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8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C8D0-0A78-30B1-ECB5-18EEDC94D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00337DA-564B-8333-BBE2-399582B4049F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A51B4A0-D772-1DA2-8BAC-33353227E18B}"/>
              </a:ext>
            </a:extLst>
          </p:cNvPr>
          <p:cNvSpPr/>
          <p:nvPr/>
        </p:nvSpPr>
        <p:spPr>
          <a:xfrm>
            <a:off x="316512" y="597829"/>
            <a:ext cx="7937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VA Loans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95238-6AE9-8E06-7A1A-FCE6D37C8E79}"/>
              </a:ext>
            </a:extLst>
          </p:cNvPr>
          <p:cNvSpPr/>
          <p:nvPr/>
        </p:nvSpPr>
        <p:spPr>
          <a:xfrm>
            <a:off x="256886" y="1844196"/>
            <a:ext cx="71445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00205B"/>
                </a:solidFill>
                <a:latin typeface="Century Gothic" panose="020B0502020202020204" pitchFamily="34" charset="0"/>
              </a:rPr>
              <a:t>VA financing helps eligible service members and veterans buy with exceptional benefits often with little to no money down and no monthly mortgage insurance.</a:t>
            </a:r>
          </a:p>
          <a:p>
            <a:pPr lvl="1"/>
            <a:endParaRPr lang="en-US" b="1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5B"/>
                </a:solidFill>
                <a:latin typeface="Century Gothic" panose="020B0502020202020204" pitchFamily="34" charset="0"/>
              </a:rPr>
              <a:t>15–30 year fixed-rate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5B"/>
                </a:solidFill>
                <a:latin typeface="Century Gothic" panose="020B0502020202020204" pitchFamily="34" charset="0"/>
              </a:rPr>
              <a:t>3/1 and 5/1 CMT ARMs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5B"/>
                </a:solidFill>
                <a:latin typeface="Century Gothic" panose="020B0502020202020204" pitchFamily="34" charset="0"/>
              </a:rPr>
              <a:t>Purchase, IRRRL, and cash-out refinance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5B"/>
                </a:solidFill>
                <a:latin typeface="Century Gothic" panose="020B0502020202020204" pitchFamily="34" charset="0"/>
              </a:rPr>
              <a:t>100% financing for eligible borrowers (guidelines apply)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5B"/>
                </a:solidFill>
                <a:latin typeface="Century Gothic" panose="020B0502020202020204" pitchFamily="34" charset="0"/>
              </a:rPr>
              <a:t>No monthly mortgage insurance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5B"/>
                </a:solidFill>
                <a:latin typeface="Century Gothic" panose="020B0502020202020204" pitchFamily="34" charset="0"/>
              </a:rPr>
              <a:t>Can finance the VA Funding Fee (if applicable)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5B"/>
                </a:solidFill>
                <a:latin typeface="Century Gothic" panose="020B0502020202020204" pitchFamily="34" charset="0"/>
              </a:rPr>
              <a:t>VA Jumbo Loan Amounts Allowed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C657F-59B5-D69A-4E9F-E267A0E18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7"/>
          <a:stretch>
            <a:fillRect/>
          </a:stretch>
        </p:blipFill>
        <p:spPr>
          <a:xfrm>
            <a:off x="7619543" y="1431985"/>
            <a:ext cx="4113205" cy="5426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A94F2-1890-B590-8B70-E2CB8DB93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3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E9F85-5004-276D-22BE-2E960624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D9AD00-0D6B-B65A-B46E-714A5AB2938A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4569114-E805-CC83-E4D5-AB3FB9361666}"/>
              </a:ext>
            </a:extLst>
          </p:cNvPr>
          <p:cNvSpPr/>
          <p:nvPr/>
        </p:nvSpPr>
        <p:spPr>
          <a:xfrm>
            <a:off x="316512" y="597829"/>
            <a:ext cx="7937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FHA Loans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10849-BDA2-5956-ADA9-F1EA255B9643}"/>
              </a:ext>
            </a:extLst>
          </p:cNvPr>
          <p:cNvSpPr/>
          <p:nvPr/>
        </p:nvSpPr>
        <p:spPr>
          <a:xfrm>
            <a:off x="316511" y="2090691"/>
            <a:ext cx="65123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00205B"/>
                </a:solidFill>
                <a:latin typeface="Century Gothic" panose="020B0502020202020204" pitchFamily="34" charset="0"/>
              </a:rPr>
              <a:t>FHA is designed to make homeownership more accessible with flexible qualifying and a low-down payment option.</a:t>
            </a:r>
          </a:p>
          <a:p>
            <a:pPr lvl="1"/>
            <a:endParaRPr lang="en-US" b="1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15-30 Year Fixed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As little as 3.5% 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Up to 6% seller-paid closing costs (per FHA limits)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Gift funds permitted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FHA 203(k) renovation option and 203(h) disaster program (where eligible)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59437-14A8-F5CF-C6C8-9F1C21721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543" y="1431985"/>
            <a:ext cx="4113205" cy="5426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CBF04-5236-0B62-E630-F746140EA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8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EB14-7BCA-BFB5-37A0-C66115842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9C3676-252F-648E-9544-BECDD073D3F8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7BCA63C-1EF8-FCD6-95D6-A9DC7999C4C4}"/>
              </a:ext>
            </a:extLst>
          </p:cNvPr>
          <p:cNvSpPr/>
          <p:nvPr/>
        </p:nvSpPr>
        <p:spPr>
          <a:xfrm>
            <a:off x="316512" y="597829"/>
            <a:ext cx="7937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USDA Loans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AEC92E-6F1F-7C6E-7308-99991AE7E625}"/>
              </a:ext>
            </a:extLst>
          </p:cNvPr>
          <p:cNvSpPr/>
          <p:nvPr/>
        </p:nvSpPr>
        <p:spPr>
          <a:xfrm>
            <a:off x="4913134" y="2369889"/>
            <a:ext cx="68196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205B"/>
                </a:solidFill>
                <a:latin typeface="Century Gothic" panose="020B0502020202020204" pitchFamily="34" charset="0"/>
              </a:rPr>
              <a:t>USDA loans help eligible buyers purchase in qualified rural/suburban areas with 0% down and affordable terms.</a:t>
            </a:r>
          </a:p>
          <a:p>
            <a:pPr lvl="0"/>
            <a:endParaRPr lang="en-US" b="1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Zero down payment for eligible borrowers/properties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30-year term option common for affordability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6% seller concessions may be permitted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(program limits apply)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Gift funds allowed for closing costs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Eligibility includes income and location guidelines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Refinance options available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(where eligible)</a:t>
            </a:r>
            <a:endParaRPr lang="en-US" dirty="0">
              <a:solidFill>
                <a:srgbClr val="00205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EC11B725-54FD-9547-0C6E-03636E724A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912" y="1562100"/>
            <a:ext cx="3958699" cy="52959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DC0826-9E03-A2CB-99B9-5DE162E30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6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0F437-8928-0683-6128-1D7A249C7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A5A91E-E460-ECC0-13CF-B858BC2736E5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B5AC17-2122-7689-5453-DD7C9DE76C69}"/>
              </a:ext>
            </a:extLst>
          </p:cNvPr>
          <p:cNvSpPr/>
          <p:nvPr/>
        </p:nvSpPr>
        <p:spPr>
          <a:xfrm>
            <a:off x="316512" y="597829"/>
            <a:ext cx="7937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Renovation/Construction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72BFCB-B39C-E823-5FCD-01172D95743B}"/>
              </a:ext>
            </a:extLst>
          </p:cNvPr>
          <p:cNvSpPr/>
          <p:nvPr/>
        </p:nvSpPr>
        <p:spPr>
          <a:xfrm>
            <a:off x="438912" y="1538786"/>
            <a:ext cx="69871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00205B"/>
                </a:solidFill>
                <a:latin typeface="Century Gothic" panose="020B0502020202020204" pitchFamily="34" charset="0"/>
              </a:rPr>
              <a:t>Whether the buyer is renovating, purchasing a fixer, or building a custom home, we help structure financing early so draws, change orders, and timelines don’t derail the close.</a:t>
            </a:r>
          </a:p>
          <a:p>
            <a:pPr lvl="0"/>
            <a:endParaRPr lang="en-US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Renovation options: FHA 203(k) (Limited/Standard) and FNMA </a:t>
            </a:r>
            <a:r>
              <a:rPr lang="en-US" sz="1600" dirty="0" err="1">
                <a:solidFill>
                  <a:srgbClr val="00205B"/>
                </a:solidFill>
                <a:latin typeface="Century Gothic" panose="020B0502020202020204" pitchFamily="34" charset="0"/>
              </a:rPr>
              <a:t>HomeStyle</a:t>
            </a: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® </a:t>
            </a:r>
            <a:r>
              <a:rPr lang="en-US" sz="1200" dirty="0">
                <a:solidFill>
                  <a:srgbClr val="00205B"/>
                </a:solidFill>
                <a:latin typeface="Century Gothic" panose="020B0502020202020204" pitchFamily="34" charset="0"/>
              </a:rPr>
              <a:t>(where eligible)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Typical renovations: kitchens/baths, roof/windows, HVAC/plumbing/electrical systems, additions </a:t>
            </a:r>
            <a:r>
              <a:rPr lang="en-US" sz="1200" dirty="0">
                <a:solidFill>
                  <a:srgbClr val="00205B"/>
                </a:solidFill>
                <a:latin typeface="Century Gothic" panose="020B0502020202020204" pitchFamily="34" charset="0"/>
              </a:rPr>
              <a:t>(guidelines apply)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Custom build support: align early on builder docs, draw schedule, inspections, and change orders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Keep contract-to-close predictable with upfront expectations on timeline + documentation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Scenario desk support to confirm the best lane before the buyer gets deep into selections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3BE989-DA77-7E59-A43F-F595AAFB7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9543" y="1431985"/>
            <a:ext cx="4113205" cy="5426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F8893-6459-2C9F-7AA8-BE19AB612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22F3F-8D15-CCF9-C0D8-1577C7F05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8E28880-F943-3810-5B1C-762A9119B6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912" y="1562100"/>
            <a:ext cx="3958699" cy="5295900"/>
          </a:xfr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F25D8F-F84C-847E-7F9B-199861D36E3E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3C38ACC-9B13-DAF1-DB18-A44DD4EDBC6D}"/>
              </a:ext>
            </a:extLst>
          </p:cNvPr>
          <p:cNvSpPr/>
          <p:nvPr/>
        </p:nvSpPr>
        <p:spPr>
          <a:xfrm>
            <a:off x="316512" y="597829"/>
            <a:ext cx="7937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Doctor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9405D-7D8C-7A7B-5EC4-444275005885}"/>
              </a:ext>
            </a:extLst>
          </p:cNvPr>
          <p:cNvSpPr/>
          <p:nvPr/>
        </p:nvSpPr>
        <p:spPr>
          <a:xfrm>
            <a:off x="5243057" y="1986608"/>
            <a:ext cx="68103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5B"/>
                </a:solidFill>
                <a:latin typeface="Century Gothic" panose="020B0502020202020204" pitchFamily="34" charset="0"/>
              </a:rPr>
              <a:t>Built for medical professionals who may have strong earning potential but unique early-career challenges—like student loan debt or new employment contracts.</a:t>
            </a:r>
          </a:p>
          <a:p>
            <a:endParaRPr lang="en-US" b="1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205B"/>
                </a:solidFill>
                <a:latin typeface="Century Gothic" panose="020B0502020202020204" pitchFamily="34" charset="0"/>
              </a:rPr>
              <a:t>Eligible designations include</a:t>
            </a:r>
            <a:r>
              <a:rPr lang="en-US" sz="2000" dirty="0">
                <a:solidFill>
                  <a:srgbClr val="00205B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US" sz="12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MD/DO/DDS/DMD/PharmD/VMD/DPM/CRNA + residents/fellows/interns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(guidelines apply)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Up to 100% LTV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Minimum FICO 680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Maximum loan amount up to $2,000,000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(program parameters)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MI not required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0F4AD-D74A-EFA5-96BF-60D6139D4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6CCC9-1726-91EA-C903-564EDE8D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AED9E84-7279-690C-D7D8-280860632126}"/>
              </a:ext>
            </a:extLst>
          </p:cNvPr>
          <p:cNvCxnSpPr>
            <a:cxnSpLocks/>
          </p:cNvCxnSpPr>
          <p:nvPr/>
        </p:nvCxnSpPr>
        <p:spPr>
          <a:xfrm>
            <a:off x="438912" y="1321660"/>
            <a:ext cx="11293836" cy="0"/>
          </a:xfrm>
          <a:prstGeom prst="line">
            <a:avLst/>
          </a:prstGeom>
          <a:ln w="127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D25CD77-29C5-38CC-15AA-738673DB2FBC}"/>
              </a:ext>
            </a:extLst>
          </p:cNvPr>
          <p:cNvSpPr/>
          <p:nvPr/>
        </p:nvSpPr>
        <p:spPr>
          <a:xfrm>
            <a:off x="353457" y="889844"/>
            <a:ext cx="7937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7C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Non-Conforming/Jumbo Loans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73E5EB-CEA5-344D-6818-B2C74E163F98}"/>
              </a:ext>
            </a:extLst>
          </p:cNvPr>
          <p:cNvSpPr/>
          <p:nvPr/>
        </p:nvSpPr>
        <p:spPr>
          <a:xfrm>
            <a:off x="770263" y="1843021"/>
            <a:ext cx="648028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205B"/>
                </a:solidFill>
                <a:latin typeface="Century Gothic" panose="020B0502020202020204" pitchFamily="34" charset="0"/>
              </a:rPr>
              <a:t>For borrowers who need higher loan amounts or more flexible underwriting than standard agency guidelines—while still maintaining strong structure and documentation.</a:t>
            </a:r>
          </a:p>
          <a:p>
            <a:pPr lvl="0"/>
            <a:endParaRPr lang="en-US" b="1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Fixed &amp; ARM options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(interest-only on select programs)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Higher loan amounts for luxury and high-cost markets </a:t>
            </a:r>
            <a:r>
              <a:rPr lang="en-US" sz="1400" dirty="0">
                <a:solidFill>
                  <a:srgbClr val="00205B"/>
                </a:solidFill>
                <a:latin typeface="Century Gothic" panose="020B0502020202020204" pitchFamily="34" charset="0"/>
              </a:rPr>
              <a:t>(program dependent)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Minimum FICO / LTV / DTI vary by product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5B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B"/>
                </a:solidFill>
                <a:latin typeface="Century Gothic" panose="020B0502020202020204" pitchFamily="34" charset="0"/>
              </a:rPr>
              <a:t>Asset-based qualification options may be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65EDE-91FB-E2DD-5586-2D4CEC641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9"/>
          <a:stretch>
            <a:fillRect/>
          </a:stretch>
        </p:blipFill>
        <p:spPr>
          <a:xfrm>
            <a:off x="7619543" y="1431985"/>
            <a:ext cx="4113205" cy="5426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A00E04-1BF2-C92B-738C-902A8F349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09" y="273431"/>
            <a:ext cx="3706348" cy="1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9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S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D7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se">
      <a:majorFont>
        <a:latin typeface="Merriweath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928</Words>
  <Application>Microsoft Macintosh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Merriweather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Nannette Haggard</cp:lastModifiedBy>
  <cp:revision>89</cp:revision>
  <dcterms:created xsi:type="dcterms:W3CDTF">2020-05-05T08:29:31Z</dcterms:created>
  <dcterms:modified xsi:type="dcterms:W3CDTF">2026-04-09T14:37:01Z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750947-506e-44d6-aadd-1a04b360215e_Enabled">
    <vt:lpwstr>true</vt:lpwstr>
  </property>
  <property fmtid="{D5CDD505-2E9C-101B-9397-08002B2CF9AE}" pid="3" name="MSIP_Label_1f750947-506e-44d6-aadd-1a04b360215e_SetDate">
    <vt:lpwstr>2023-06-02T19:12:17Z</vt:lpwstr>
  </property>
  <property fmtid="{D5CDD505-2E9C-101B-9397-08002B2CF9AE}" pid="4" name="MSIP_Label_1f750947-506e-44d6-aadd-1a04b360215e_Method">
    <vt:lpwstr>Standard</vt:lpwstr>
  </property>
  <property fmtid="{D5CDD505-2E9C-101B-9397-08002B2CF9AE}" pid="5" name="MSIP_Label_1f750947-506e-44d6-aadd-1a04b360215e_Name">
    <vt:lpwstr>General Content</vt:lpwstr>
  </property>
  <property fmtid="{D5CDD505-2E9C-101B-9397-08002B2CF9AE}" pid="6" name="MSIP_Label_1f750947-506e-44d6-aadd-1a04b360215e_SiteId">
    <vt:lpwstr>615a646c-2d45-4a1b-b3c6-5970189da9c4</vt:lpwstr>
  </property>
  <property fmtid="{D5CDD505-2E9C-101B-9397-08002B2CF9AE}" pid="7" name="MSIP_Label_1f750947-506e-44d6-aadd-1a04b360215e_ActionId">
    <vt:lpwstr>c799b1bd-3c22-4bae-b94a-b76c62e4ae2c</vt:lpwstr>
  </property>
  <property fmtid="{D5CDD505-2E9C-101B-9397-08002B2CF9AE}" pid="8" name="MSIP_Label_1f750947-506e-44d6-aadd-1a04b360215e_ContentBits">
    <vt:lpwstr>0</vt:lpwstr>
  </property>
</Properties>
</file>