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77C8"/>
    <a:srgbClr val="00C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1986" autoAdjust="0"/>
  </p:normalViewPr>
  <p:slideViewPr>
    <p:cSldViewPr snapToGrid="0">
      <p:cViewPr varScale="1">
        <p:scale>
          <a:sx n="112" d="100"/>
          <a:sy n="112" d="100"/>
        </p:scale>
        <p:origin x="1064"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92AAE-E069-4356-BFE7-33175DC83991}"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2EB99-1349-47AA-BE5C-8BB96C7A5CC3}" type="slidenum">
              <a:rPr lang="en-US" smtClean="0"/>
              <a:t>‹#›</a:t>
            </a:fld>
            <a:endParaRPr lang="en-US"/>
          </a:p>
        </p:txBody>
      </p:sp>
    </p:spTree>
    <p:extLst>
      <p:ext uri="{BB962C8B-B14F-4D97-AF65-F5344CB8AC3E}">
        <p14:creationId xmlns:p14="http://schemas.microsoft.com/office/powerpoint/2010/main" val="131189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URW Form" panose="00000500000000000000" pitchFamily="50" charset="0"/>
              </a:rPr>
              <a:t>Licensed real estate agents have seen it all, and their experience with property transactions will be extremely useful when you start looking at homes for purchase.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21E1F"/>
              </a:solidFill>
              <a:latin typeface="URW Form"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URW Form" panose="00000500000000000000" pitchFamily="50" charset="0"/>
              </a:rPr>
              <a:t>Real Estate Agents are experts at researching homes that meet your personal and budget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21E1F"/>
              </a:solidFill>
              <a:latin typeface="URW Form"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URW Form" panose="00000500000000000000" pitchFamily="50" charset="0"/>
              </a:rPr>
              <a:t>Real Estate Agents are armed with resources to help you make the best offer on a home you want to purchase, including any repairs or inspections that may need to be negotiated and/or included. </a:t>
            </a:r>
          </a:p>
          <a:p>
            <a:endParaRPr lang="en-US" dirty="0"/>
          </a:p>
          <a:p>
            <a:r>
              <a:rPr lang="en-US" sz="1200" b="0" i="0" u="none" strike="noStrike" baseline="0" dirty="0">
                <a:solidFill>
                  <a:srgbClr val="221E1F"/>
                </a:solidFill>
                <a:latin typeface="URW Form" panose="00000500000000000000" pitchFamily="50" charset="0"/>
              </a:rPr>
              <a:t>Real Estate Agents are well-versed in property contract writing and negotiating. They understand the in’s and out’s of any sales agreement you will potentially sign and can help you avoid any pitfalls (and make sure you’re getting what you pay for)!</a:t>
            </a:r>
            <a:endParaRPr lang="en-US" dirty="0"/>
          </a:p>
        </p:txBody>
      </p:sp>
      <p:sp>
        <p:nvSpPr>
          <p:cNvPr id="4" name="Slide Number Placeholder 3"/>
          <p:cNvSpPr>
            <a:spLocks noGrp="1"/>
          </p:cNvSpPr>
          <p:nvPr>
            <p:ph type="sldNum" sz="quarter" idx="5"/>
          </p:nvPr>
        </p:nvSpPr>
        <p:spPr/>
        <p:txBody>
          <a:bodyPr/>
          <a:lstStyle/>
          <a:p>
            <a:fld id="{B632EB99-1349-47AA-BE5C-8BB96C7A5CC3}" type="slidenum">
              <a:rPr lang="en-US" smtClean="0"/>
              <a:t>8</a:t>
            </a:fld>
            <a:endParaRPr lang="en-US"/>
          </a:p>
        </p:txBody>
      </p:sp>
    </p:spTree>
    <p:extLst>
      <p:ext uri="{BB962C8B-B14F-4D97-AF65-F5344CB8AC3E}">
        <p14:creationId xmlns:p14="http://schemas.microsoft.com/office/powerpoint/2010/main" val="213064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8F1E8-9A72-6177-4045-3B89FB30B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7DBF3-7A88-163B-F202-DE64C4144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6B2F2-262D-5AD9-82E3-E424826E72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41C603C-F6AE-4B9E-F57E-577158BD8E1A}"/>
              </a:ext>
            </a:extLst>
          </p:cNvPr>
          <p:cNvSpPr>
            <a:spLocks noGrp="1"/>
          </p:cNvSpPr>
          <p:nvPr>
            <p:ph type="sldNum" sz="quarter" idx="5"/>
          </p:nvPr>
        </p:nvSpPr>
        <p:spPr/>
        <p:txBody>
          <a:bodyPr/>
          <a:lstStyle/>
          <a:p>
            <a:fld id="{B632EB99-1349-47AA-BE5C-8BB96C7A5CC3}" type="slidenum">
              <a:rPr lang="en-US" smtClean="0"/>
              <a:t>11</a:t>
            </a:fld>
            <a:endParaRPr lang="en-US"/>
          </a:p>
        </p:txBody>
      </p:sp>
    </p:spTree>
    <p:extLst>
      <p:ext uri="{BB962C8B-B14F-4D97-AF65-F5344CB8AC3E}">
        <p14:creationId xmlns:p14="http://schemas.microsoft.com/office/powerpoint/2010/main" val="2248574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DB68-AB5C-2174-F74A-436E2B9AD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30817-338C-E47C-0778-CC0E3C6A3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4EA33-149F-8073-2F5D-B6ED3A7E9B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4F83C08-D81B-3E6B-44A9-EBE4BA102F0A}"/>
              </a:ext>
            </a:extLst>
          </p:cNvPr>
          <p:cNvSpPr>
            <a:spLocks noGrp="1"/>
          </p:cNvSpPr>
          <p:nvPr>
            <p:ph type="sldNum" sz="quarter" idx="5"/>
          </p:nvPr>
        </p:nvSpPr>
        <p:spPr/>
        <p:txBody>
          <a:bodyPr/>
          <a:lstStyle/>
          <a:p>
            <a:fld id="{B632EB99-1349-47AA-BE5C-8BB96C7A5CC3}" type="slidenum">
              <a:rPr lang="en-US" smtClean="0"/>
              <a:t>13</a:t>
            </a:fld>
            <a:endParaRPr lang="en-US"/>
          </a:p>
        </p:txBody>
      </p:sp>
    </p:spTree>
    <p:extLst>
      <p:ext uri="{BB962C8B-B14F-4D97-AF65-F5344CB8AC3E}">
        <p14:creationId xmlns:p14="http://schemas.microsoft.com/office/powerpoint/2010/main" val="262503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8318-CB11-7E59-FD95-576F0C8DD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891CF-8481-CA1A-8C24-2FE9007A4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8DB46-443A-EC69-0233-0160E9C455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4E851C8-6911-2560-8B9B-E1E0657640CF}"/>
              </a:ext>
            </a:extLst>
          </p:cNvPr>
          <p:cNvSpPr>
            <a:spLocks noGrp="1"/>
          </p:cNvSpPr>
          <p:nvPr>
            <p:ph type="sldNum" sz="quarter" idx="5"/>
          </p:nvPr>
        </p:nvSpPr>
        <p:spPr/>
        <p:txBody>
          <a:bodyPr/>
          <a:lstStyle/>
          <a:p>
            <a:fld id="{B632EB99-1349-47AA-BE5C-8BB96C7A5CC3}" type="slidenum">
              <a:rPr lang="en-US" smtClean="0"/>
              <a:t>14</a:t>
            </a:fld>
            <a:endParaRPr lang="en-US"/>
          </a:p>
        </p:txBody>
      </p:sp>
    </p:spTree>
    <p:extLst>
      <p:ext uri="{BB962C8B-B14F-4D97-AF65-F5344CB8AC3E}">
        <p14:creationId xmlns:p14="http://schemas.microsoft.com/office/powerpoint/2010/main" val="211578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6C0FB-2C08-5A3C-F605-69EF5C77A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A974D-CA19-BB0C-BA9B-EEFEE53C3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9158A-430C-6DC1-D360-196EE7855C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4C366ED-B145-F388-D714-38F8A136FC0B}"/>
              </a:ext>
            </a:extLst>
          </p:cNvPr>
          <p:cNvSpPr>
            <a:spLocks noGrp="1"/>
          </p:cNvSpPr>
          <p:nvPr>
            <p:ph type="sldNum" sz="quarter" idx="5"/>
          </p:nvPr>
        </p:nvSpPr>
        <p:spPr/>
        <p:txBody>
          <a:bodyPr/>
          <a:lstStyle/>
          <a:p>
            <a:fld id="{B632EB99-1349-47AA-BE5C-8BB96C7A5CC3}" type="slidenum">
              <a:rPr lang="en-US" smtClean="0"/>
              <a:t>17</a:t>
            </a:fld>
            <a:endParaRPr lang="en-US"/>
          </a:p>
        </p:txBody>
      </p:sp>
    </p:spTree>
    <p:extLst>
      <p:ext uri="{BB962C8B-B14F-4D97-AF65-F5344CB8AC3E}">
        <p14:creationId xmlns:p14="http://schemas.microsoft.com/office/powerpoint/2010/main" val="405319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99BB-40DB-07AF-80F5-8648819EAD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D267-9CBA-46AD-B2DE-523A3CA32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BE36B-3F5E-E013-EEDA-11BB1FB6F320}"/>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98492B6E-AC47-2323-0E36-806065069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3C858-82EA-7964-30C2-FE785BAE554A}"/>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2848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6258-E14E-21F8-DC90-3BACB1364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3A5B4-D3E8-4328-D845-96EFC01B8E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7919F-9CEB-B607-F106-9EA9BD44F6D1}"/>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DA22B549-12E1-F500-B6F1-75965C7F7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1BF07-FBD7-8967-532C-672706356E4E}"/>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101677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44F98-0E77-02A3-68E5-32FF7662C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44030C-9840-25E5-EFD3-70E9AE4A2A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B8964-96AC-90C8-0384-AE1AFD863272}"/>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CF7A0C4E-30AC-A222-3302-57BE38AEF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59CA4-25FD-60FA-76A7-76458B5B517B}"/>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251541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1F91-AFD0-169E-D2D6-58C8F0892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A899D-88CC-F0A2-6F91-46233951C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FA5CA-7C03-BC2D-EFC5-1B2B3B39C489}"/>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CD7C1B20-FBCF-E660-18C4-CB1193731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B1893-749F-A6FE-EC61-A44BD6DED737}"/>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49356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A482-60E7-058D-11F4-2FF32145AE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D3A1F9-C133-2BA7-008D-D8C863C606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39B29-8F72-9900-14A4-45F3B85FA1DA}"/>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8546E113-A411-035E-57E0-657DBA923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BA3FB-2720-A823-17D2-5CCACBBB6023}"/>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488738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D574-B272-CA81-E4CF-20BAFFD3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49ECB-F8BB-186C-325C-8FA9400AEE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4E0BA-D1D9-018B-8473-0785F80E4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E0F99-03F5-BABA-0B1F-E72D5F9D9BF7}"/>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6" name="Footer Placeholder 5">
            <a:extLst>
              <a:ext uri="{FF2B5EF4-FFF2-40B4-BE49-F238E27FC236}">
                <a16:creationId xmlns:a16="http://schemas.microsoft.com/office/drawing/2014/main" id="{F94CA14D-E6AF-9DF9-2889-60CB98D40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24D8B-51ED-6F33-139E-4994F2EE3EC3}"/>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375256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C608-130D-3903-2304-0CBA339BD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FB9715-412E-988E-85BE-E98A274308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E455D-C5DA-A126-CFB4-80B32228D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549B8-FC8B-31FF-4C22-98033AA9DF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D2897B-0694-7606-327C-3ECE03E35D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60666F-26AD-A0C3-D604-3A5470B23A55}"/>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8" name="Footer Placeholder 7">
            <a:extLst>
              <a:ext uri="{FF2B5EF4-FFF2-40B4-BE49-F238E27FC236}">
                <a16:creationId xmlns:a16="http://schemas.microsoft.com/office/drawing/2014/main" id="{70D039A5-A146-D7C2-AAC7-F356CE92BD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5B9E42-BB3A-ACA4-E8D7-FF6B52E249A4}"/>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234572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CE62-4A0E-020F-D089-6A28994ECD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5CAEA-52B8-44F1-5A4D-27630AA40DD9}"/>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4" name="Footer Placeholder 3">
            <a:extLst>
              <a:ext uri="{FF2B5EF4-FFF2-40B4-BE49-F238E27FC236}">
                <a16:creationId xmlns:a16="http://schemas.microsoft.com/office/drawing/2014/main" id="{E4C1EBE6-9C99-C8E3-14CA-762955FE0A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24FD6-0F32-43EC-2AEB-A320A0FDA13F}"/>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302536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27C82-0B2E-DC20-9CFB-AAA27D6ACD02}"/>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3" name="Footer Placeholder 2">
            <a:extLst>
              <a:ext uri="{FF2B5EF4-FFF2-40B4-BE49-F238E27FC236}">
                <a16:creationId xmlns:a16="http://schemas.microsoft.com/office/drawing/2014/main" id="{2B66D263-B08A-C080-C59B-734316006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0AA4EB-F4F7-ADC9-3CE7-FBA9457F96B9}"/>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160429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BB65-0986-8FDB-C30E-0DAF4AAD4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4B084-1E9F-8C32-8A55-889AC8CB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2F0A36-673E-E3D7-D78D-3678542B9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7C9CB-71C4-E6F3-AB87-7E8B8ADFC440}"/>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6" name="Footer Placeholder 5">
            <a:extLst>
              <a:ext uri="{FF2B5EF4-FFF2-40B4-BE49-F238E27FC236}">
                <a16:creationId xmlns:a16="http://schemas.microsoft.com/office/drawing/2014/main" id="{02240427-C8D0-52BC-023E-72BE3F588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A63A5-9859-E8D1-01B8-3630016F8E17}"/>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224349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5F4-4F9F-CA6A-8094-F28DDC138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E00A7B-4689-C8F4-C17F-5398B7F87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F67108-2ADD-E703-5348-4E21CA67C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67DA0-6B24-0383-661A-65D0ED167996}"/>
              </a:ext>
            </a:extLst>
          </p:cNvPr>
          <p:cNvSpPr>
            <a:spLocks noGrp="1"/>
          </p:cNvSpPr>
          <p:nvPr>
            <p:ph type="dt" sz="half" idx="10"/>
          </p:nvPr>
        </p:nvSpPr>
        <p:spPr/>
        <p:txBody>
          <a:bodyPr/>
          <a:lstStyle/>
          <a:p>
            <a:fld id="{94BD8D0D-C5E6-4938-8EFE-A541B320097F}" type="datetimeFigureOut">
              <a:rPr lang="en-US" smtClean="0"/>
              <a:t>4/9/26</a:t>
            </a:fld>
            <a:endParaRPr lang="en-US"/>
          </a:p>
        </p:txBody>
      </p:sp>
      <p:sp>
        <p:nvSpPr>
          <p:cNvPr id="6" name="Footer Placeholder 5">
            <a:extLst>
              <a:ext uri="{FF2B5EF4-FFF2-40B4-BE49-F238E27FC236}">
                <a16:creationId xmlns:a16="http://schemas.microsoft.com/office/drawing/2014/main" id="{16DB97F0-0FE1-6D5F-D4E7-490604188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FE7D9-73AA-DB86-C128-7B1B20273861}"/>
              </a:ext>
            </a:extLst>
          </p:cNvPr>
          <p:cNvSpPr>
            <a:spLocks noGrp="1"/>
          </p:cNvSpPr>
          <p:nvPr>
            <p:ph type="sldNum" sz="quarter" idx="12"/>
          </p:nvPr>
        </p:nvSpPr>
        <p:spPr/>
        <p:txBody>
          <a:bodyPr/>
          <a:lstStyle/>
          <a:p>
            <a:fld id="{A13E9E08-504C-4FC5-BD5B-76F65372AB34}" type="slidenum">
              <a:rPr lang="en-US" smtClean="0"/>
              <a:t>‹#›</a:t>
            </a:fld>
            <a:endParaRPr lang="en-US"/>
          </a:p>
        </p:txBody>
      </p:sp>
    </p:spTree>
    <p:extLst>
      <p:ext uri="{BB962C8B-B14F-4D97-AF65-F5344CB8AC3E}">
        <p14:creationId xmlns:p14="http://schemas.microsoft.com/office/powerpoint/2010/main" val="377364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EBF1A-E329-25BE-AF46-9505EFBD1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2967C-F64E-5E7D-6A45-6F7F10BA1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BCA1B-44EF-FB6D-C03C-33D5C60E2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BD8D0D-C5E6-4938-8EFE-A541B320097F}" type="datetimeFigureOut">
              <a:rPr lang="en-US" smtClean="0"/>
              <a:t>4/9/26</a:t>
            </a:fld>
            <a:endParaRPr lang="en-US"/>
          </a:p>
        </p:txBody>
      </p:sp>
      <p:sp>
        <p:nvSpPr>
          <p:cNvPr id="5" name="Footer Placeholder 4">
            <a:extLst>
              <a:ext uri="{FF2B5EF4-FFF2-40B4-BE49-F238E27FC236}">
                <a16:creationId xmlns:a16="http://schemas.microsoft.com/office/drawing/2014/main" id="{E60E50D7-D166-1557-F42D-0516A442A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574D32-9857-BB3E-37D2-A44F920DF9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3E9E08-504C-4FC5-BD5B-76F65372AB34}" type="slidenum">
              <a:rPr lang="en-US" smtClean="0"/>
              <a:t>‹#›</a:t>
            </a:fld>
            <a:endParaRPr lang="en-US"/>
          </a:p>
        </p:txBody>
      </p:sp>
    </p:spTree>
    <p:extLst>
      <p:ext uri="{BB962C8B-B14F-4D97-AF65-F5344CB8AC3E}">
        <p14:creationId xmlns:p14="http://schemas.microsoft.com/office/powerpoint/2010/main" val="181964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DA811-F69B-6256-DF0E-66807C532D4C}"/>
              </a:ext>
            </a:extLst>
          </p:cNvPr>
          <p:cNvPicPr>
            <a:picLocks noChangeAspect="1"/>
          </p:cNvPicPr>
          <p:nvPr/>
        </p:nvPicPr>
        <p:blipFill>
          <a:blip r:embed="rId2"/>
          <a:stretch>
            <a:fillRect/>
          </a:stretch>
        </p:blipFill>
        <p:spPr>
          <a:xfrm>
            <a:off x="10467" y="0"/>
            <a:ext cx="12171066" cy="6858000"/>
          </a:xfrm>
          <a:prstGeom prst="rect">
            <a:avLst/>
          </a:prstGeom>
        </p:spPr>
      </p:pic>
      <p:sp>
        <p:nvSpPr>
          <p:cNvPr id="6" name="Rectangle 5">
            <a:extLst>
              <a:ext uri="{FF2B5EF4-FFF2-40B4-BE49-F238E27FC236}">
                <a16:creationId xmlns:a16="http://schemas.microsoft.com/office/drawing/2014/main" id="{FEDB5D10-F582-BE89-BEFE-64021FE15541}"/>
              </a:ext>
            </a:extLst>
          </p:cNvPr>
          <p:cNvSpPr/>
          <p:nvPr/>
        </p:nvSpPr>
        <p:spPr>
          <a:xfrm>
            <a:off x="0" y="1981200"/>
            <a:ext cx="9563100" cy="4626990"/>
          </a:xfrm>
          <a:prstGeom prst="rect">
            <a:avLst/>
          </a:prstGeom>
          <a:solidFill>
            <a:srgbClr val="00205B">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B856C0-764B-7686-F332-3EF1FDE1406B}"/>
              </a:ext>
            </a:extLst>
          </p:cNvPr>
          <p:cNvSpPr txBox="1"/>
          <p:nvPr/>
        </p:nvSpPr>
        <p:spPr>
          <a:xfrm>
            <a:off x="752573" y="2228671"/>
            <a:ext cx="8248650" cy="2400657"/>
          </a:xfrm>
          <a:prstGeom prst="rect">
            <a:avLst/>
          </a:prstGeom>
          <a:noFill/>
        </p:spPr>
        <p:txBody>
          <a:bodyPr wrap="square" rtlCol="0">
            <a:spAutoFit/>
          </a:bodyPr>
          <a:lstStyle/>
          <a:p>
            <a:r>
              <a:rPr lang="en-US" sz="5000" b="1" dirty="0">
                <a:solidFill>
                  <a:schemeClr val="bg1"/>
                </a:solidFill>
              </a:rPr>
              <a:t>BUYING YOUR FIRST HOME:</a:t>
            </a:r>
          </a:p>
          <a:p>
            <a:r>
              <a:rPr lang="en-US" sz="5000" dirty="0">
                <a:solidFill>
                  <a:schemeClr val="bg1"/>
                </a:solidFill>
              </a:rPr>
              <a:t>A STEP-BY-STEP GUIDE FOR</a:t>
            </a:r>
          </a:p>
          <a:p>
            <a:r>
              <a:rPr lang="en-US" sz="5000" dirty="0">
                <a:solidFill>
                  <a:schemeClr val="bg1"/>
                </a:solidFill>
              </a:rPr>
              <a:t>FIRST-TIME HOMEBUYERS</a:t>
            </a:r>
          </a:p>
        </p:txBody>
      </p:sp>
      <p:pic>
        <p:nvPicPr>
          <p:cNvPr id="4" name="Picture 3">
            <a:extLst>
              <a:ext uri="{FF2B5EF4-FFF2-40B4-BE49-F238E27FC236}">
                <a16:creationId xmlns:a16="http://schemas.microsoft.com/office/drawing/2014/main" id="{A3900393-96D5-E180-52C1-CBC0BA71DA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971" y="4734282"/>
            <a:ext cx="5477619" cy="1549181"/>
          </a:xfrm>
          <a:prstGeom prst="rect">
            <a:avLst/>
          </a:prstGeom>
        </p:spPr>
      </p:pic>
    </p:spTree>
    <p:extLst>
      <p:ext uri="{BB962C8B-B14F-4D97-AF65-F5344CB8AC3E}">
        <p14:creationId xmlns:p14="http://schemas.microsoft.com/office/powerpoint/2010/main" val="178799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EE7FFC-69A7-9143-CF2A-BAD49354388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A620869-711E-4E62-FF2C-7356C1E5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9B0BFF-1B01-7FDD-2F4E-82C14E0F6D43}"/>
              </a:ext>
            </a:extLst>
          </p:cNvPr>
          <p:cNvSpPr/>
          <p:nvPr/>
        </p:nvSpPr>
        <p:spPr>
          <a:xfrm>
            <a:off x="0" y="323850"/>
            <a:ext cx="8447314"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DB584E-226E-3B83-FA76-B8AA33AD265B}"/>
              </a:ext>
            </a:extLst>
          </p:cNvPr>
          <p:cNvSpPr txBox="1"/>
          <p:nvPr/>
        </p:nvSpPr>
        <p:spPr>
          <a:xfrm>
            <a:off x="642195" y="360074"/>
            <a:ext cx="7268091" cy="584775"/>
          </a:xfrm>
          <a:prstGeom prst="rect">
            <a:avLst/>
          </a:prstGeom>
          <a:noFill/>
        </p:spPr>
        <p:txBody>
          <a:bodyPr wrap="square" rtlCol="0">
            <a:spAutoFit/>
          </a:bodyPr>
          <a:lstStyle/>
          <a:p>
            <a:r>
              <a:rPr lang="en-US" sz="3200" dirty="0">
                <a:solidFill>
                  <a:schemeClr val="bg1"/>
                </a:solidFill>
              </a:rPr>
              <a:t>PRE-QUALIFICATION VS PRE-APPROVAL</a:t>
            </a:r>
          </a:p>
        </p:txBody>
      </p:sp>
      <p:sp>
        <p:nvSpPr>
          <p:cNvPr id="5" name="TextBox 4">
            <a:extLst>
              <a:ext uri="{FF2B5EF4-FFF2-40B4-BE49-F238E27FC236}">
                <a16:creationId xmlns:a16="http://schemas.microsoft.com/office/drawing/2014/main" id="{3182BADA-F2CD-1F05-61C7-88864EDBF94B}"/>
              </a:ext>
            </a:extLst>
          </p:cNvPr>
          <p:cNvSpPr txBox="1"/>
          <p:nvPr/>
        </p:nvSpPr>
        <p:spPr>
          <a:xfrm>
            <a:off x="783772" y="1304925"/>
            <a:ext cx="10493828" cy="892552"/>
          </a:xfrm>
          <a:prstGeom prst="rect">
            <a:avLst/>
          </a:prstGeom>
          <a:noFill/>
        </p:spPr>
        <p:txBody>
          <a:bodyPr wrap="square">
            <a:spAutoFit/>
          </a:bodyPr>
          <a:lstStyle/>
          <a:p>
            <a:pPr algn="ctr"/>
            <a:r>
              <a:rPr lang="en-US" sz="2600" b="1" i="0" u="none" strike="noStrike" baseline="0" dirty="0">
                <a:solidFill>
                  <a:srgbClr val="00205B"/>
                </a:solidFill>
              </a:rPr>
              <a:t>BELOW ARE KEY FACTORS THAT YOUR LENDER WILL CONSIDER WHEN QUALIFYING A BORROWER FOR A MORTGAGE LOAN.</a:t>
            </a:r>
            <a:endParaRPr lang="en-US" sz="2600" dirty="0">
              <a:solidFill>
                <a:srgbClr val="00205B"/>
              </a:solidFill>
            </a:endParaRPr>
          </a:p>
        </p:txBody>
      </p:sp>
      <p:pic>
        <p:nvPicPr>
          <p:cNvPr id="11" name="Picture 10">
            <a:extLst>
              <a:ext uri="{FF2B5EF4-FFF2-40B4-BE49-F238E27FC236}">
                <a16:creationId xmlns:a16="http://schemas.microsoft.com/office/drawing/2014/main" id="{0B89F8C6-854D-A47D-67D5-6203416FB72C}"/>
              </a:ext>
            </a:extLst>
          </p:cNvPr>
          <p:cNvPicPr>
            <a:picLocks noChangeAspect="1"/>
          </p:cNvPicPr>
          <p:nvPr/>
        </p:nvPicPr>
        <p:blipFill>
          <a:blip r:embed="rId2"/>
          <a:stretch>
            <a:fillRect/>
          </a:stretch>
        </p:blipFill>
        <p:spPr>
          <a:xfrm>
            <a:off x="2094941" y="2452551"/>
            <a:ext cx="8002117" cy="1952898"/>
          </a:xfrm>
          <a:prstGeom prst="rect">
            <a:avLst/>
          </a:prstGeom>
        </p:spPr>
      </p:pic>
      <p:pic>
        <p:nvPicPr>
          <p:cNvPr id="14" name="Picture 13">
            <a:extLst>
              <a:ext uri="{FF2B5EF4-FFF2-40B4-BE49-F238E27FC236}">
                <a16:creationId xmlns:a16="http://schemas.microsoft.com/office/drawing/2014/main" id="{8184CCDE-5B3C-7B39-27CE-3E98D27A934D}"/>
              </a:ext>
            </a:extLst>
          </p:cNvPr>
          <p:cNvPicPr>
            <a:picLocks noChangeAspect="1"/>
          </p:cNvPicPr>
          <p:nvPr/>
        </p:nvPicPr>
        <p:blipFill>
          <a:blip r:embed="rId3"/>
          <a:stretch>
            <a:fillRect/>
          </a:stretch>
        </p:blipFill>
        <p:spPr>
          <a:xfrm>
            <a:off x="2123520" y="4524167"/>
            <a:ext cx="7973538" cy="1933845"/>
          </a:xfrm>
          <a:prstGeom prst="rect">
            <a:avLst/>
          </a:prstGeom>
        </p:spPr>
      </p:pic>
    </p:spTree>
    <p:extLst>
      <p:ext uri="{BB962C8B-B14F-4D97-AF65-F5344CB8AC3E}">
        <p14:creationId xmlns:p14="http://schemas.microsoft.com/office/powerpoint/2010/main" val="134276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22D6-6027-93A3-5E2F-0FBBC41E77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366720-78B9-25D9-05C6-EB40E1C0EBE7}"/>
              </a:ext>
            </a:extLst>
          </p:cNvPr>
          <p:cNvSpPr/>
          <p:nvPr/>
        </p:nvSpPr>
        <p:spPr>
          <a:xfrm>
            <a:off x="3875313" y="323850"/>
            <a:ext cx="8335737"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ECF336-156E-9BFF-BDF4-3EFD4CB334FE}"/>
              </a:ext>
            </a:extLst>
          </p:cNvPr>
          <p:cNvSpPr txBox="1"/>
          <p:nvPr/>
        </p:nvSpPr>
        <p:spPr>
          <a:xfrm>
            <a:off x="4804229" y="360074"/>
            <a:ext cx="6635296" cy="584775"/>
          </a:xfrm>
          <a:prstGeom prst="rect">
            <a:avLst/>
          </a:prstGeom>
          <a:noFill/>
        </p:spPr>
        <p:txBody>
          <a:bodyPr wrap="square" rtlCol="0">
            <a:spAutoFit/>
          </a:bodyPr>
          <a:lstStyle/>
          <a:p>
            <a:r>
              <a:rPr lang="en-US" sz="3200" dirty="0">
                <a:solidFill>
                  <a:schemeClr val="bg1"/>
                </a:solidFill>
              </a:rPr>
              <a:t>FINDING THE RIGHT LOAN FOR YOU</a:t>
            </a:r>
          </a:p>
        </p:txBody>
      </p:sp>
      <p:pic>
        <p:nvPicPr>
          <p:cNvPr id="6" name="Picture 5">
            <a:extLst>
              <a:ext uri="{FF2B5EF4-FFF2-40B4-BE49-F238E27FC236}">
                <a16:creationId xmlns:a16="http://schemas.microsoft.com/office/drawing/2014/main" id="{77860C1B-496B-CC22-9860-C09F7E0CE0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029" y="1301787"/>
            <a:ext cx="5646057" cy="5368826"/>
          </a:xfrm>
          <a:prstGeom prst="rect">
            <a:avLst/>
          </a:prstGeom>
        </p:spPr>
      </p:pic>
      <p:sp>
        <p:nvSpPr>
          <p:cNvPr id="9" name="TextBox 8">
            <a:extLst>
              <a:ext uri="{FF2B5EF4-FFF2-40B4-BE49-F238E27FC236}">
                <a16:creationId xmlns:a16="http://schemas.microsoft.com/office/drawing/2014/main" id="{8AE9203B-47E3-38B8-7A1B-098AE0AABBD2}"/>
              </a:ext>
            </a:extLst>
          </p:cNvPr>
          <p:cNvSpPr txBox="1"/>
          <p:nvPr/>
        </p:nvSpPr>
        <p:spPr>
          <a:xfrm>
            <a:off x="6364177" y="1701886"/>
            <a:ext cx="5457036" cy="2862322"/>
          </a:xfrm>
          <a:prstGeom prst="rect">
            <a:avLst/>
          </a:prstGeom>
          <a:noFill/>
        </p:spPr>
        <p:txBody>
          <a:bodyPr wrap="square">
            <a:spAutoFit/>
          </a:bodyPr>
          <a:lstStyle/>
          <a:p>
            <a:r>
              <a:rPr lang="en-US" sz="1800" b="0" i="0" u="none" strike="noStrike" baseline="0" dirty="0">
                <a:solidFill>
                  <a:srgbClr val="00205B"/>
                </a:solidFill>
              </a:rPr>
              <a:t>Highlands Residential Mortgage offers the perfect mix of products, pricing, and superior customer service to make your home financing experience the best it can possibly be! </a:t>
            </a:r>
          </a:p>
          <a:p>
            <a:endParaRPr lang="en-US" dirty="0">
              <a:solidFill>
                <a:srgbClr val="00205B"/>
              </a:solidFill>
            </a:endParaRPr>
          </a:p>
          <a:p>
            <a:r>
              <a:rPr lang="en-US" sz="1800" b="0" i="0" u="none" strike="noStrike" baseline="0" dirty="0">
                <a:solidFill>
                  <a:srgbClr val="00205B"/>
                </a:solidFill>
              </a:rPr>
              <a:t>Whether you’re looking for your first home, dream home or investment property, or if you’re interested in refinancing an existing loan, your Loan Originator will work with you to help identify the ideal program for your lifestyle!</a:t>
            </a:r>
            <a:endParaRPr lang="en-US" dirty="0">
              <a:solidFill>
                <a:srgbClr val="00205B"/>
              </a:solidFill>
            </a:endParaRPr>
          </a:p>
        </p:txBody>
      </p:sp>
      <p:sp>
        <p:nvSpPr>
          <p:cNvPr id="11" name="TextBox 10">
            <a:extLst>
              <a:ext uri="{FF2B5EF4-FFF2-40B4-BE49-F238E27FC236}">
                <a16:creationId xmlns:a16="http://schemas.microsoft.com/office/drawing/2014/main" id="{DAE70702-6ED4-1784-5B33-7D57214B5445}"/>
              </a:ext>
            </a:extLst>
          </p:cNvPr>
          <p:cNvSpPr txBox="1"/>
          <p:nvPr/>
        </p:nvSpPr>
        <p:spPr>
          <a:xfrm>
            <a:off x="6458445" y="4926801"/>
            <a:ext cx="5523023" cy="938719"/>
          </a:xfrm>
          <a:prstGeom prst="rect">
            <a:avLst/>
          </a:prstGeom>
          <a:noFill/>
        </p:spPr>
        <p:txBody>
          <a:bodyPr wrap="square">
            <a:spAutoFit/>
          </a:bodyPr>
          <a:lstStyle/>
          <a:p>
            <a:r>
              <a:rPr lang="en-US" sz="1100" b="1" i="0" u="none" strike="noStrike" baseline="0" dirty="0">
                <a:solidFill>
                  <a:srgbClr val="221E1F"/>
                </a:solidFill>
              </a:rPr>
              <a:t>*Loans are subject to credit and property approval; certain restrictions and conditions apply.</a:t>
            </a:r>
          </a:p>
          <a:p>
            <a:endParaRPr lang="en-US" sz="1100" b="1" i="0" u="none" strike="noStrike" baseline="0" dirty="0">
              <a:solidFill>
                <a:srgbClr val="221E1F"/>
              </a:solidFill>
            </a:endParaRPr>
          </a:p>
          <a:p>
            <a:r>
              <a:rPr lang="en-US" sz="1100" b="1" i="0" u="none" strike="noStrike" baseline="0" dirty="0">
                <a:solidFill>
                  <a:srgbClr val="221E1F"/>
                </a:solidFill>
              </a:rPr>
              <a:t>Mortgage Insurance (MI) is dependent on LTV and program requirements.</a:t>
            </a:r>
          </a:p>
          <a:p>
            <a:r>
              <a:rPr lang="en-US" sz="1100" b="1" i="0" u="none" strike="noStrike" baseline="0" dirty="0">
                <a:solidFill>
                  <a:srgbClr val="221E1F"/>
                </a:solidFill>
              </a:rPr>
              <a:t>Programs and guidelines are subject to change without notice. Rates change daily.</a:t>
            </a:r>
            <a:endParaRPr lang="en-US" sz="1100" b="1" dirty="0"/>
          </a:p>
        </p:txBody>
      </p:sp>
    </p:spTree>
    <p:extLst>
      <p:ext uri="{BB962C8B-B14F-4D97-AF65-F5344CB8AC3E}">
        <p14:creationId xmlns:p14="http://schemas.microsoft.com/office/powerpoint/2010/main" val="47141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614EB8-C663-0EE5-1C25-8B58ED0CCB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D884F6-3E14-23E5-7057-3C2DFCF9330D}"/>
              </a:ext>
            </a:extLst>
          </p:cNvPr>
          <p:cNvPicPr>
            <a:picLocks noChangeAspect="1"/>
          </p:cNvPicPr>
          <p:nvPr/>
        </p:nvPicPr>
        <p:blipFill>
          <a:blip r:embed="rId2"/>
          <a:stretch>
            <a:fillRect/>
          </a:stretch>
        </p:blipFill>
        <p:spPr>
          <a:xfrm>
            <a:off x="0" y="7099"/>
            <a:ext cx="12192000" cy="6843801"/>
          </a:xfrm>
          <a:prstGeom prst="rect">
            <a:avLst/>
          </a:prstGeom>
        </p:spPr>
      </p:pic>
      <p:sp>
        <p:nvSpPr>
          <p:cNvPr id="10" name="Rectangle 9">
            <a:extLst>
              <a:ext uri="{FF2B5EF4-FFF2-40B4-BE49-F238E27FC236}">
                <a16:creationId xmlns:a16="http://schemas.microsoft.com/office/drawing/2014/main" id="{1849CFD6-A435-DD39-F1FB-384051ACB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D9DC3F7C-6094-313F-72F0-6D3AAD32F9A3}"/>
              </a:ext>
            </a:extLst>
          </p:cNvPr>
          <p:cNvSpPr/>
          <p:nvPr/>
        </p:nvSpPr>
        <p:spPr>
          <a:xfrm>
            <a:off x="0" y="323850"/>
            <a:ext cx="5297714"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1D1A07-53DD-34A9-C13F-FB28921C7E1A}"/>
              </a:ext>
            </a:extLst>
          </p:cNvPr>
          <p:cNvSpPr txBox="1"/>
          <p:nvPr/>
        </p:nvSpPr>
        <p:spPr>
          <a:xfrm>
            <a:off x="642195" y="360074"/>
            <a:ext cx="4452319" cy="646331"/>
          </a:xfrm>
          <a:prstGeom prst="rect">
            <a:avLst/>
          </a:prstGeom>
          <a:noFill/>
        </p:spPr>
        <p:txBody>
          <a:bodyPr wrap="square" rtlCol="0">
            <a:spAutoFit/>
          </a:bodyPr>
          <a:lstStyle/>
          <a:p>
            <a:r>
              <a:rPr lang="en-US" sz="3600" dirty="0">
                <a:solidFill>
                  <a:schemeClr val="bg1"/>
                </a:solidFill>
              </a:rPr>
              <a:t>DOs AND DON’Ts</a:t>
            </a:r>
          </a:p>
        </p:txBody>
      </p:sp>
      <p:sp>
        <p:nvSpPr>
          <p:cNvPr id="8" name="TextBox 7">
            <a:extLst>
              <a:ext uri="{FF2B5EF4-FFF2-40B4-BE49-F238E27FC236}">
                <a16:creationId xmlns:a16="http://schemas.microsoft.com/office/drawing/2014/main" id="{A55E94B4-0210-BE75-3BE9-6047A45B01F2}"/>
              </a:ext>
            </a:extLst>
          </p:cNvPr>
          <p:cNvSpPr txBox="1"/>
          <p:nvPr/>
        </p:nvSpPr>
        <p:spPr>
          <a:xfrm>
            <a:off x="642196" y="1642109"/>
            <a:ext cx="5105462" cy="4678204"/>
          </a:xfrm>
          <a:prstGeom prst="rect">
            <a:avLst/>
          </a:prstGeom>
          <a:noFill/>
        </p:spPr>
        <p:txBody>
          <a:bodyPr wrap="square">
            <a:spAutoFit/>
          </a:bodyPr>
          <a:lstStyle/>
          <a:p>
            <a:r>
              <a:rPr lang="en-US" sz="2800" b="1" i="0" u="none" strike="noStrike" baseline="0" dirty="0">
                <a:solidFill>
                  <a:srgbClr val="001F5B"/>
                </a:solidFill>
              </a:rPr>
              <a:t>DO</a:t>
            </a:r>
          </a:p>
          <a:p>
            <a:endParaRPr lang="en-US" sz="2800" b="0" i="0" u="none" strike="noStrike" baseline="0" dirty="0">
              <a:solidFill>
                <a:srgbClr val="001F5B"/>
              </a:solidFill>
            </a:endParaRPr>
          </a:p>
          <a:p>
            <a:pPr marL="342900" indent="-342900">
              <a:buFont typeface="+mj-lt"/>
              <a:buAutoNum type="arabicPeriod"/>
            </a:pPr>
            <a:r>
              <a:rPr lang="en-US" sz="2200" b="0" i="0" u="none" strike="noStrike" baseline="0" dirty="0">
                <a:solidFill>
                  <a:srgbClr val="221E1F"/>
                </a:solidFill>
              </a:rPr>
              <a:t>Ask questions</a:t>
            </a:r>
          </a:p>
          <a:p>
            <a:pPr marL="342900" indent="-342900">
              <a:buFont typeface="+mj-lt"/>
              <a:buAutoNum type="arabicPeriod"/>
            </a:pPr>
            <a:r>
              <a:rPr lang="en-US" sz="2200" b="0" i="0" u="none" strike="noStrike" baseline="0" dirty="0">
                <a:solidFill>
                  <a:srgbClr val="221E1F"/>
                </a:solidFill>
              </a:rPr>
              <a:t>Keep your original paycheck stubs and bank statements</a:t>
            </a:r>
          </a:p>
          <a:p>
            <a:pPr marL="342900" indent="-342900">
              <a:buFont typeface="+mj-lt"/>
              <a:buAutoNum type="arabicPeriod"/>
            </a:pPr>
            <a:r>
              <a:rPr lang="en-US" sz="2200" b="0" i="0" u="none" strike="noStrike" baseline="0" dirty="0">
                <a:solidFill>
                  <a:srgbClr val="221E1F"/>
                </a:solidFill>
              </a:rPr>
              <a:t>Provide documentation for the sale of your current home (if applicable)</a:t>
            </a:r>
          </a:p>
          <a:p>
            <a:pPr marL="342900" indent="-342900">
              <a:buFont typeface="+mj-lt"/>
              <a:buAutoNum type="arabicPeriod"/>
            </a:pPr>
            <a:r>
              <a:rPr lang="en-US" sz="2200" b="0" i="0" u="none" strike="noStrike" baseline="0" dirty="0">
                <a:solidFill>
                  <a:srgbClr val="221E1F"/>
                </a:solidFill>
              </a:rPr>
              <a:t>Let me know if you will receive a gift of funds or need a power of attorney</a:t>
            </a:r>
          </a:p>
          <a:p>
            <a:pPr marL="342900" indent="-342900">
              <a:buFont typeface="+mj-lt"/>
              <a:buAutoNum type="arabicPeriod"/>
            </a:pPr>
            <a:r>
              <a:rPr lang="en-US" sz="2200" b="0" i="0" u="none" strike="noStrike" baseline="0" dirty="0">
                <a:solidFill>
                  <a:srgbClr val="221E1F"/>
                </a:solidFill>
              </a:rPr>
              <a:t>Let us know if your employment changes</a:t>
            </a:r>
          </a:p>
          <a:p>
            <a:pPr marL="342900" indent="-342900">
              <a:buFont typeface="+mj-lt"/>
              <a:buAutoNum type="arabicPeriod"/>
            </a:pPr>
            <a:r>
              <a:rPr lang="en-US" sz="2200" b="0" i="0" u="none" strike="noStrike" baseline="0" dirty="0">
                <a:solidFill>
                  <a:srgbClr val="221E1F"/>
                </a:solidFill>
              </a:rPr>
              <a:t>Notify me if your marital status changes</a:t>
            </a:r>
          </a:p>
        </p:txBody>
      </p:sp>
      <p:sp>
        <p:nvSpPr>
          <p:cNvPr id="12" name="TextBox 11">
            <a:extLst>
              <a:ext uri="{FF2B5EF4-FFF2-40B4-BE49-F238E27FC236}">
                <a16:creationId xmlns:a16="http://schemas.microsoft.com/office/drawing/2014/main" id="{059DD9A7-DC77-B9F0-8AFF-96B08FB3B4DD}"/>
              </a:ext>
            </a:extLst>
          </p:cNvPr>
          <p:cNvSpPr txBox="1"/>
          <p:nvPr/>
        </p:nvSpPr>
        <p:spPr>
          <a:xfrm>
            <a:off x="6735147" y="1642109"/>
            <a:ext cx="4814658" cy="4001095"/>
          </a:xfrm>
          <a:prstGeom prst="rect">
            <a:avLst/>
          </a:prstGeom>
          <a:noFill/>
        </p:spPr>
        <p:txBody>
          <a:bodyPr wrap="square">
            <a:spAutoFit/>
          </a:bodyPr>
          <a:lstStyle/>
          <a:p>
            <a:r>
              <a:rPr lang="en-US" sz="2800" b="1" i="0" u="none" strike="noStrike" baseline="0" dirty="0">
                <a:solidFill>
                  <a:srgbClr val="001F5B"/>
                </a:solidFill>
              </a:rPr>
              <a:t>DON’T</a:t>
            </a:r>
          </a:p>
          <a:p>
            <a:endParaRPr lang="en-US" sz="2800" b="0" i="0" u="none" strike="noStrike" baseline="0" dirty="0">
              <a:solidFill>
                <a:srgbClr val="001F5B"/>
              </a:solidFill>
            </a:endParaRPr>
          </a:p>
          <a:p>
            <a:pPr marL="342900" indent="-342900">
              <a:buFont typeface="+mj-lt"/>
              <a:buAutoNum type="arabicPeriod"/>
            </a:pPr>
            <a:r>
              <a:rPr lang="en-US" sz="2200" b="0" i="0" u="none" strike="noStrike" baseline="0" dirty="0">
                <a:solidFill>
                  <a:srgbClr val="221E1F"/>
                </a:solidFill>
              </a:rPr>
              <a:t>Change jobs</a:t>
            </a:r>
          </a:p>
          <a:p>
            <a:pPr marL="342900" indent="-342900">
              <a:buFont typeface="+mj-lt"/>
              <a:buAutoNum type="arabicPeriod"/>
            </a:pPr>
            <a:r>
              <a:rPr lang="en-US" sz="2200" b="0" i="0" u="none" strike="noStrike" baseline="0" dirty="0">
                <a:solidFill>
                  <a:srgbClr val="221E1F"/>
                </a:solidFill>
              </a:rPr>
              <a:t>Buy a car or make any major purchases</a:t>
            </a:r>
          </a:p>
          <a:p>
            <a:pPr marL="342900" indent="-342900">
              <a:buFont typeface="+mj-lt"/>
              <a:buAutoNum type="arabicPeriod"/>
            </a:pPr>
            <a:r>
              <a:rPr lang="en-US" sz="2200" b="0" i="0" u="none" strike="noStrike" baseline="0" dirty="0">
                <a:solidFill>
                  <a:srgbClr val="221E1F"/>
                </a:solidFill>
              </a:rPr>
              <a:t>Deposit any funny money (cash-at-home cannot be used)</a:t>
            </a:r>
          </a:p>
          <a:p>
            <a:pPr marL="342900" indent="-342900">
              <a:buFont typeface="+mj-lt"/>
              <a:buAutoNum type="arabicPeriod"/>
            </a:pPr>
            <a:r>
              <a:rPr lang="en-US" sz="2200" b="0" i="0" u="none" strike="noStrike" baseline="0" dirty="0">
                <a:solidFill>
                  <a:srgbClr val="221E1F"/>
                </a:solidFill>
              </a:rPr>
              <a:t>Get a credit card cash advance</a:t>
            </a:r>
          </a:p>
          <a:p>
            <a:pPr marL="342900" indent="-342900">
              <a:buFont typeface="+mj-lt"/>
              <a:buAutoNum type="arabicPeriod"/>
            </a:pPr>
            <a:r>
              <a:rPr lang="en-US" sz="2200" b="0" i="0" u="none" strike="noStrike" baseline="0" dirty="0">
                <a:solidFill>
                  <a:srgbClr val="221E1F"/>
                </a:solidFill>
              </a:rPr>
              <a:t>Close or open any new lines of credit</a:t>
            </a:r>
          </a:p>
          <a:p>
            <a:pPr marL="342900" indent="-342900">
              <a:buFont typeface="+mj-lt"/>
              <a:buAutoNum type="arabicPeriod"/>
            </a:pPr>
            <a:r>
              <a:rPr lang="en-US" sz="2200" b="0" i="0" u="none" strike="noStrike" baseline="0" dirty="0">
                <a:solidFill>
                  <a:srgbClr val="221E1F"/>
                </a:solidFill>
              </a:rPr>
              <a:t>Change your closing date</a:t>
            </a:r>
          </a:p>
        </p:txBody>
      </p:sp>
    </p:spTree>
    <p:extLst>
      <p:ext uri="{BB962C8B-B14F-4D97-AF65-F5344CB8AC3E}">
        <p14:creationId xmlns:p14="http://schemas.microsoft.com/office/powerpoint/2010/main" val="181308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44CC-C9FF-6F81-A0A3-A44562525F1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44F760C-5657-AB81-93F7-972BC306793A}"/>
              </a:ext>
            </a:extLst>
          </p:cNvPr>
          <p:cNvPicPr>
            <a:picLocks noChangeAspect="1"/>
          </p:cNvPicPr>
          <p:nvPr/>
        </p:nvPicPr>
        <p:blipFill>
          <a:blip r:embed="rId3"/>
          <a:stretch>
            <a:fillRect/>
          </a:stretch>
        </p:blipFill>
        <p:spPr>
          <a:xfrm>
            <a:off x="9321334" y="0"/>
            <a:ext cx="2118191" cy="6858000"/>
          </a:xfrm>
          <a:prstGeom prst="rect">
            <a:avLst/>
          </a:prstGeom>
        </p:spPr>
      </p:pic>
      <p:sp>
        <p:nvSpPr>
          <p:cNvPr id="4" name="Rectangle 3">
            <a:extLst>
              <a:ext uri="{FF2B5EF4-FFF2-40B4-BE49-F238E27FC236}">
                <a16:creationId xmlns:a16="http://schemas.microsoft.com/office/drawing/2014/main" id="{3E2B7CF6-473D-EC09-6361-D01D4A9BD81C}"/>
              </a:ext>
            </a:extLst>
          </p:cNvPr>
          <p:cNvSpPr/>
          <p:nvPr/>
        </p:nvSpPr>
        <p:spPr>
          <a:xfrm>
            <a:off x="4615543" y="323850"/>
            <a:ext cx="7595507"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B370F1-A3B6-5E02-0D70-2AE8DDCE1934}"/>
              </a:ext>
            </a:extLst>
          </p:cNvPr>
          <p:cNvSpPr txBox="1"/>
          <p:nvPr/>
        </p:nvSpPr>
        <p:spPr>
          <a:xfrm>
            <a:off x="5181600" y="360074"/>
            <a:ext cx="6257925" cy="646331"/>
          </a:xfrm>
          <a:prstGeom prst="rect">
            <a:avLst/>
          </a:prstGeom>
          <a:noFill/>
        </p:spPr>
        <p:txBody>
          <a:bodyPr wrap="square" rtlCol="0">
            <a:spAutoFit/>
          </a:bodyPr>
          <a:lstStyle/>
          <a:p>
            <a:r>
              <a:rPr lang="en-US" sz="3600" dirty="0">
                <a:solidFill>
                  <a:schemeClr val="bg1"/>
                </a:solidFill>
              </a:rPr>
              <a:t>DOCUMENTATION CHECKLIST</a:t>
            </a:r>
          </a:p>
        </p:txBody>
      </p:sp>
      <p:sp>
        <p:nvSpPr>
          <p:cNvPr id="9" name="TextBox 8">
            <a:extLst>
              <a:ext uri="{FF2B5EF4-FFF2-40B4-BE49-F238E27FC236}">
                <a16:creationId xmlns:a16="http://schemas.microsoft.com/office/drawing/2014/main" id="{52DCB40C-92CB-8F9D-217B-C735E531F033}"/>
              </a:ext>
            </a:extLst>
          </p:cNvPr>
          <p:cNvSpPr txBox="1"/>
          <p:nvPr/>
        </p:nvSpPr>
        <p:spPr>
          <a:xfrm>
            <a:off x="959077" y="1728458"/>
            <a:ext cx="7454219" cy="3970318"/>
          </a:xfrm>
          <a:prstGeom prst="rect">
            <a:avLst/>
          </a:prstGeom>
          <a:noFill/>
        </p:spPr>
        <p:txBody>
          <a:bodyPr wrap="square">
            <a:spAutoFit/>
          </a:bodyPr>
          <a:lstStyle/>
          <a:p>
            <a:r>
              <a:rPr lang="en-US" sz="2800" dirty="0">
                <a:solidFill>
                  <a:srgbClr val="00205B"/>
                </a:solidFill>
              </a:rPr>
              <a:t>Knowing what documentation you will need for your mortgage transaction can help smooth the process and reduce your stress! </a:t>
            </a:r>
          </a:p>
          <a:p>
            <a:endParaRPr lang="en-US" sz="2800" dirty="0">
              <a:solidFill>
                <a:srgbClr val="00205B"/>
              </a:solidFill>
            </a:endParaRPr>
          </a:p>
          <a:p>
            <a:r>
              <a:rPr lang="en-US" sz="2800" dirty="0">
                <a:solidFill>
                  <a:srgbClr val="00205B"/>
                </a:solidFill>
              </a:rPr>
              <a:t>We’ve outlined common documentation required for mortgage loans. Note that not all will be required, depending on your scenario. Please check with your Loan Originator if you have any questions.</a:t>
            </a:r>
          </a:p>
        </p:txBody>
      </p:sp>
    </p:spTree>
    <p:extLst>
      <p:ext uri="{BB962C8B-B14F-4D97-AF65-F5344CB8AC3E}">
        <p14:creationId xmlns:p14="http://schemas.microsoft.com/office/powerpoint/2010/main" val="299010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313E-F8E5-CF15-D75F-DAC9826B91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5517FD-75AD-9A30-A0EC-9E8CC25D3CBD}"/>
              </a:ext>
            </a:extLst>
          </p:cNvPr>
          <p:cNvSpPr/>
          <p:nvPr/>
        </p:nvSpPr>
        <p:spPr>
          <a:xfrm>
            <a:off x="4615543" y="323850"/>
            <a:ext cx="7595507"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A1ECEB-837E-84A0-7E08-0BF40B383E35}"/>
              </a:ext>
            </a:extLst>
          </p:cNvPr>
          <p:cNvSpPr txBox="1"/>
          <p:nvPr/>
        </p:nvSpPr>
        <p:spPr>
          <a:xfrm>
            <a:off x="5181600" y="360074"/>
            <a:ext cx="6257925" cy="646331"/>
          </a:xfrm>
          <a:prstGeom prst="rect">
            <a:avLst/>
          </a:prstGeom>
          <a:noFill/>
        </p:spPr>
        <p:txBody>
          <a:bodyPr wrap="square" rtlCol="0">
            <a:spAutoFit/>
          </a:bodyPr>
          <a:lstStyle/>
          <a:p>
            <a:r>
              <a:rPr lang="en-US" sz="3600" dirty="0">
                <a:solidFill>
                  <a:schemeClr val="bg1"/>
                </a:solidFill>
              </a:rPr>
              <a:t>DOCUMENTATION CHECKLIST</a:t>
            </a:r>
          </a:p>
        </p:txBody>
      </p:sp>
      <p:sp>
        <p:nvSpPr>
          <p:cNvPr id="9" name="TextBox 8">
            <a:extLst>
              <a:ext uri="{FF2B5EF4-FFF2-40B4-BE49-F238E27FC236}">
                <a16:creationId xmlns:a16="http://schemas.microsoft.com/office/drawing/2014/main" id="{8E909415-6846-1DB4-E1CB-735601FB9527}"/>
              </a:ext>
            </a:extLst>
          </p:cNvPr>
          <p:cNvSpPr txBox="1"/>
          <p:nvPr/>
        </p:nvSpPr>
        <p:spPr>
          <a:xfrm>
            <a:off x="420911" y="1631851"/>
            <a:ext cx="5384800" cy="4093428"/>
          </a:xfrm>
          <a:prstGeom prst="rect">
            <a:avLst/>
          </a:prstGeom>
          <a:noFill/>
        </p:spPr>
        <p:txBody>
          <a:bodyPr wrap="square">
            <a:spAutoFit/>
          </a:bodyPr>
          <a:lstStyle/>
          <a:p>
            <a:r>
              <a:rPr lang="en-US" sz="2000" b="1" dirty="0">
                <a:solidFill>
                  <a:srgbClr val="00205B"/>
                </a:solidFill>
              </a:rPr>
              <a:t>INCOME DOCUMENTAITON (W2 Employee)</a:t>
            </a:r>
          </a:p>
          <a:p>
            <a:pPr marL="342900" indent="-342900">
              <a:buFont typeface="Arial" panose="020B0604020202020204" pitchFamily="34" charset="0"/>
              <a:buChar char="•"/>
            </a:pPr>
            <a:r>
              <a:rPr lang="en-US" sz="2000" dirty="0"/>
              <a:t>Most Recent 2 years of Tax Returns</a:t>
            </a:r>
          </a:p>
          <a:p>
            <a:pPr marL="342900" indent="-342900">
              <a:buFont typeface="Arial" panose="020B0604020202020204" pitchFamily="34" charset="0"/>
              <a:buChar char="•"/>
            </a:pPr>
            <a:r>
              <a:rPr lang="en-US" sz="2000" dirty="0"/>
              <a:t>2 Years of W2s</a:t>
            </a:r>
          </a:p>
          <a:p>
            <a:pPr marL="342900" indent="-342900">
              <a:buFont typeface="Arial" panose="020B0604020202020204" pitchFamily="34" charset="0"/>
              <a:buChar char="•"/>
            </a:pPr>
            <a:r>
              <a:rPr lang="en-US" sz="2000" dirty="0"/>
              <a:t>2 Paystubs (Most Recent)</a:t>
            </a:r>
          </a:p>
          <a:p>
            <a:endParaRPr lang="en-US" sz="2000" dirty="0"/>
          </a:p>
          <a:p>
            <a:r>
              <a:rPr lang="en-US" sz="2000" b="1" dirty="0">
                <a:solidFill>
                  <a:srgbClr val="00205B"/>
                </a:solidFill>
              </a:rPr>
              <a:t>ASSET DOCUMENTATION</a:t>
            </a:r>
          </a:p>
          <a:p>
            <a:pPr marL="342900" indent="-342900">
              <a:buFont typeface="Arial" panose="020B0604020202020204" pitchFamily="34" charset="0"/>
              <a:buChar char="•"/>
            </a:pPr>
            <a:r>
              <a:rPr lang="en-US" sz="2000" dirty="0"/>
              <a:t>Most Recent Bank Statements</a:t>
            </a:r>
          </a:p>
          <a:p>
            <a:pPr marL="800100" lvl="1" indent="-342900">
              <a:buFont typeface="Arial" panose="020B0604020202020204" pitchFamily="34" charset="0"/>
              <a:buChar char="•"/>
            </a:pPr>
            <a:r>
              <a:rPr lang="en-US" sz="2000" dirty="0"/>
              <a:t>All Pages of All Accounts </a:t>
            </a:r>
            <a:br>
              <a:rPr lang="en-US" sz="2000" dirty="0"/>
            </a:br>
            <a:r>
              <a:rPr lang="en-US" sz="2000" dirty="0"/>
              <a:t>(Borrower and Co-Borrower)</a:t>
            </a:r>
          </a:p>
          <a:p>
            <a:pPr marL="342900" indent="-342900">
              <a:buFont typeface="Arial" panose="020B0604020202020204" pitchFamily="34" charset="0"/>
              <a:buChar char="•"/>
            </a:pPr>
            <a:r>
              <a:rPr lang="en-US" sz="2000" dirty="0"/>
              <a:t>Most Recent Investment Acccount Statements</a:t>
            </a:r>
          </a:p>
          <a:p>
            <a:pPr marL="800100" lvl="1" indent="-342900">
              <a:buFont typeface="Arial" panose="020B0604020202020204" pitchFamily="34" charset="0"/>
              <a:buChar char="•"/>
            </a:pPr>
            <a:r>
              <a:rPr lang="en-US" sz="2000" dirty="0"/>
              <a:t>All Pages of All Accounts </a:t>
            </a:r>
            <a:br>
              <a:rPr lang="en-US" sz="2000" dirty="0"/>
            </a:br>
            <a:r>
              <a:rPr lang="en-US" sz="2000" dirty="0"/>
              <a:t>(Borrower and Co-Borrower)</a:t>
            </a:r>
          </a:p>
        </p:txBody>
      </p:sp>
      <p:sp>
        <p:nvSpPr>
          <p:cNvPr id="2" name="TextBox 1">
            <a:extLst>
              <a:ext uri="{FF2B5EF4-FFF2-40B4-BE49-F238E27FC236}">
                <a16:creationId xmlns:a16="http://schemas.microsoft.com/office/drawing/2014/main" id="{B42178B5-8CB9-F438-AA1E-25A72991AC50}"/>
              </a:ext>
            </a:extLst>
          </p:cNvPr>
          <p:cNvSpPr txBox="1"/>
          <p:nvPr/>
        </p:nvSpPr>
        <p:spPr>
          <a:xfrm>
            <a:off x="6350002" y="1486711"/>
            <a:ext cx="5384800" cy="5232202"/>
          </a:xfrm>
          <a:prstGeom prst="rect">
            <a:avLst/>
          </a:prstGeom>
          <a:noFill/>
        </p:spPr>
        <p:txBody>
          <a:bodyPr wrap="square">
            <a:spAutoFit/>
          </a:bodyPr>
          <a:lstStyle/>
          <a:p>
            <a:r>
              <a:rPr lang="en-US" sz="2000" b="1" dirty="0">
                <a:solidFill>
                  <a:srgbClr val="00205B"/>
                </a:solidFill>
              </a:rPr>
              <a:t>SCHEUDULE OF REAL ESTATE</a:t>
            </a:r>
          </a:p>
          <a:p>
            <a:r>
              <a:rPr lang="en-US" sz="1400" dirty="0"/>
              <a:t>(Please provide information for all properties currently owned.)</a:t>
            </a:r>
          </a:p>
          <a:p>
            <a:pPr marL="342900" indent="-342900">
              <a:buFont typeface="Arial" panose="020B0604020202020204" pitchFamily="34" charset="0"/>
              <a:buChar char="•"/>
            </a:pPr>
            <a:r>
              <a:rPr lang="en-US" sz="2000" dirty="0"/>
              <a:t>Recent Mortgage Statement for Current Residence</a:t>
            </a:r>
          </a:p>
          <a:p>
            <a:pPr marL="342900" indent="-342900">
              <a:buFont typeface="Arial" panose="020B0604020202020204" pitchFamily="34" charset="0"/>
              <a:buChar char="•"/>
            </a:pPr>
            <a:r>
              <a:rPr lang="en-US" sz="2000" dirty="0"/>
              <a:t>Copy of Your Homeowners’ Insurance</a:t>
            </a:r>
          </a:p>
          <a:p>
            <a:pPr marL="342900" indent="-342900">
              <a:buFont typeface="Arial" panose="020B0604020202020204" pitchFamily="34" charset="0"/>
              <a:buChar char="•"/>
            </a:pPr>
            <a:r>
              <a:rPr lang="en-US" sz="2000" dirty="0"/>
              <a:t>Recent Property Tax Bill</a:t>
            </a:r>
          </a:p>
          <a:p>
            <a:pPr marL="342900" indent="-342900">
              <a:buFont typeface="Arial" panose="020B0604020202020204" pitchFamily="34" charset="0"/>
              <a:buChar char="•"/>
            </a:pPr>
            <a:r>
              <a:rPr lang="en-US" sz="2000" dirty="0"/>
              <a:t>Property Lease (if rented with 2 year landlord history</a:t>
            </a:r>
          </a:p>
          <a:p>
            <a:pPr marL="342900" indent="-342900">
              <a:buFont typeface="Arial" panose="020B0604020202020204" pitchFamily="34" charset="0"/>
              <a:buChar char="•"/>
            </a:pPr>
            <a:r>
              <a:rPr lang="en-US" sz="2000" dirty="0"/>
              <a:t>HOA Information (Monthly Payments)</a:t>
            </a:r>
          </a:p>
          <a:p>
            <a:endParaRPr lang="en-US" sz="2000" b="1" dirty="0"/>
          </a:p>
          <a:p>
            <a:r>
              <a:rPr lang="en-US" sz="2000" b="1" dirty="0">
                <a:solidFill>
                  <a:srgbClr val="00205B"/>
                </a:solidFill>
              </a:rPr>
              <a:t>IF APPLICABLE</a:t>
            </a:r>
          </a:p>
          <a:p>
            <a:pPr marL="342900" indent="-342900">
              <a:buFont typeface="Arial" panose="020B0604020202020204" pitchFamily="34" charset="0"/>
              <a:buChar char="•"/>
            </a:pPr>
            <a:r>
              <a:rPr lang="en-US" sz="2000" dirty="0"/>
              <a:t>DD214 (If Using VA Loan)</a:t>
            </a:r>
          </a:p>
          <a:p>
            <a:pPr marL="342900" indent="-342900">
              <a:buFont typeface="Arial" panose="020B0604020202020204" pitchFamily="34" charset="0"/>
              <a:buChar char="•"/>
            </a:pPr>
            <a:r>
              <a:rPr lang="en-US" sz="2000" dirty="0"/>
              <a:t>Bankruptcy Discharge Papers (All Pages)</a:t>
            </a:r>
          </a:p>
          <a:p>
            <a:pPr marL="342900" indent="-342900">
              <a:buFont typeface="Arial" panose="020B0604020202020204" pitchFamily="34" charset="0"/>
              <a:buChar char="•"/>
            </a:pPr>
            <a:r>
              <a:rPr lang="en-US" sz="2000" dirty="0"/>
              <a:t>Gift Letter / Gift Documentation</a:t>
            </a:r>
          </a:p>
          <a:p>
            <a:pPr marL="342900" indent="-342900">
              <a:buFont typeface="Arial" panose="020B0604020202020204" pitchFamily="34" charset="0"/>
              <a:buChar char="•"/>
            </a:pPr>
            <a:r>
              <a:rPr lang="en-US" sz="2000" dirty="0"/>
              <a:t>Divorce Decree or Legal Separation Agreement, Including Child Support Agreement Documentation</a:t>
            </a:r>
          </a:p>
        </p:txBody>
      </p:sp>
    </p:spTree>
    <p:extLst>
      <p:ext uri="{BB962C8B-B14F-4D97-AF65-F5344CB8AC3E}">
        <p14:creationId xmlns:p14="http://schemas.microsoft.com/office/powerpoint/2010/main" val="4149185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298EB9-6C55-F66A-F4F4-6BDF0808BB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6C080EC-8808-873F-01F6-8BCC50043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C8C1516C-D75E-BDE4-F615-AC4BDEDBB006}"/>
              </a:ext>
            </a:extLst>
          </p:cNvPr>
          <p:cNvSpPr/>
          <p:nvPr/>
        </p:nvSpPr>
        <p:spPr>
          <a:xfrm>
            <a:off x="0" y="323850"/>
            <a:ext cx="4876800"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FC00B4-C4B3-C2F9-A8FD-889EE7AB7920}"/>
              </a:ext>
            </a:extLst>
          </p:cNvPr>
          <p:cNvSpPr txBox="1"/>
          <p:nvPr/>
        </p:nvSpPr>
        <p:spPr>
          <a:xfrm>
            <a:off x="642195" y="360074"/>
            <a:ext cx="4452319" cy="646331"/>
          </a:xfrm>
          <a:prstGeom prst="rect">
            <a:avLst/>
          </a:prstGeom>
          <a:noFill/>
        </p:spPr>
        <p:txBody>
          <a:bodyPr wrap="square" rtlCol="0">
            <a:spAutoFit/>
          </a:bodyPr>
          <a:lstStyle/>
          <a:p>
            <a:r>
              <a:rPr lang="en-US" sz="3600" dirty="0">
                <a:solidFill>
                  <a:schemeClr val="bg1"/>
                </a:solidFill>
              </a:rPr>
              <a:t>CLOSING DAY</a:t>
            </a:r>
          </a:p>
        </p:txBody>
      </p:sp>
      <p:sp>
        <p:nvSpPr>
          <p:cNvPr id="2" name="Rectangle 1">
            <a:extLst>
              <a:ext uri="{FF2B5EF4-FFF2-40B4-BE49-F238E27FC236}">
                <a16:creationId xmlns:a16="http://schemas.microsoft.com/office/drawing/2014/main" id="{4F8CE4D9-062F-524B-9FD9-E753CB06CBB6}"/>
              </a:ext>
            </a:extLst>
          </p:cNvPr>
          <p:cNvSpPr/>
          <p:nvPr/>
        </p:nvSpPr>
        <p:spPr>
          <a:xfrm>
            <a:off x="0" y="1335317"/>
            <a:ext cx="12192000" cy="526143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060F9E-CE3D-FAF6-3488-708756B4B442}"/>
              </a:ext>
            </a:extLst>
          </p:cNvPr>
          <p:cNvSpPr txBox="1"/>
          <p:nvPr/>
        </p:nvSpPr>
        <p:spPr>
          <a:xfrm>
            <a:off x="714765" y="1638026"/>
            <a:ext cx="10098376" cy="4431983"/>
          </a:xfrm>
          <a:prstGeom prst="rect">
            <a:avLst/>
          </a:prstGeom>
          <a:noFill/>
        </p:spPr>
        <p:txBody>
          <a:bodyPr wrap="square">
            <a:spAutoFit/>
          </a:bodyPr>
          <a:lstStyle/>
          <a:p>
            <a:r>
              <a:rPr lang="en-US" sz="2400" b="1" i="0" u="none" strike="noStrike" baseline="0" dirty="0">
                <a:solidFill>
                  <a:srgbClr val="FFFFFF"/>
                </a:solidFill>
              </a:rPr>
              <a:t>PRE-CLOSING CHECKLIST</a:t>
            </a:r>
          </a:p>
          <a:p>
            <a:endParaRPr lang="en-US" sz="2400" b="0" i="0" u="none" strike="noStrike" baseline="0" dirty="0">
              <a:solidFill>
                <a:srgbClr val="FFFFFF"/>
              </a:solidFill>
            </a:endParaRPr>
          </a:p>
          <a:p>
            <a:pPr marL="285750" indent="-285750">
              <a:buFont typeface="Arial" panose="020B0604020202020204" pitchFamily="34" charset="0"/>
              <a:buChar char="•"/>
            </a:pPr>
            <a:r>
              <a:rPr lang="en-US" b="0" i="0" u="none" strike="noStrike" baseline="0" dirty="0">
                <a:solidFill>
                  <a:srgbClr val="FFFFFF"/>
                </a:solidFill>
              </a:rPr>
              <a:t>Contact your closing agent to confirm closing location and review any special instructions or items that are needed at the closing table</a:t>
            </a:r>
            <a:br>
              <a:rPr lang="en-US" b="0" i="0" u="none" strike="noStrike" baseline="0" dirty="0">
                <a:solidFill>
                  <a:srgbClr val="FFFFFF"/>
                </a:solidFill>
              </a:rPr>
            </a:br>
            <a:endParaRPr lang="en-US" b="0" i="0" u="none" strike="noStrike" baseline="0" dirty="0">
              <a:solidFill>
                <a:srgbClr val="FFFFFF"/>
              </a:solidFill>
            </a:endParaRPr>
          </a:p>
          <a:p>
            <a:pPr marL="285750" indent="-285750">
              <a:buFont typeface="Arial" panose="020B0604020202020204" pitchFamily="34" charset="0"/>
              <a:buChar char="•"/>
            </a:pPr>
            <a:r>
              <a:rPr lang="en-US" b="0" i="0" u="none" strike="noStrike" baseline="0" dirty="0">
                <a:solidFill>
                  <a:srgbClr val="FFFFFF"/>
                </a:solidFill>
              </a:rPr>
              <a:t>Review your closing documents prior to closing day to ensure there are no errors and make notes of any questions or concerns you have regarding the information listed</a:t>
            </a:r>
            <a:br>
              <a:rPr lang="en-US" b="0" i="0" u="none" strike="noStrike" baseline="0" dirty="0">
                <a:solidFill>
                  <a:srgbClr val="FFFFFF"/>
                </a:solidFill>
              </a:rPr>
            </a:br>
            <a:endParaRPr lang="en-US" b="0" i="0" u="none" strike="noStrike" baseline="0" dirty="0">
              <a:solidFill>
                <a:srgbClr val="FFFFFF"/>
              </a:solidFill>
            </a:endParaRPr>
          </a:p>
          <a:p>
            <a:pPr marL="285750" indent="-285750">
              <a:buFont typeface="Arial" panose="020B0604020202020204" pitchFamily="34" charset="0"/>
              <a:buChar char="•"/>
            </a:pPr>
            <a:r>
              <a:rPr lang="en-US" b="0" i="0" u="none" strike="noStrike" baseline="0" dirty="0">
                <a:solidFill>
                  <a:srgbClr val="FFFFFF"/>
                </a:solidFill>
              </a:rPr>
              <a:t>Double-check all the information (spelling, numbers, names, etc.) small mistakes can lead into bigger problems down the road.</a:t>
            </a:r>
            <a:br>
              <a:rPr lang="en-US" b="0" i="0" u="none" strike="noStrike" baseline="0" dirty="0">
                <a:solidFill>
                  <a:srgbClr val="FFFFFF"/>
                </a:solidFill>
              </a:rPr>
            </a:br>
            <a:endParaRPr lang="en-US" b="0" i="0" u="none" strike="noStrike" baseline="0" dirty="0">
              <a:solidFill>
                <a:srgbClr val="FFFFFF"/>
              </a:solidFill>
            </a:endParaRPr>
          </a:p>
          <a:p>
            <a:pPr marL="285750" indent="-285750">
              <a:buFont typeface="Arial" panose="020B0604020202020204" pitchFamily="34" charset="0"/>
              <a:buChar char="•"/>
            </a:pPr>
            <a:r>
              <a:rPr lang="en-US" b="0" i="0" u="none" strike="noStrike" baseline="0" dirty="0">
                <a:solidFill>
                  <a:srgbClr val="FFFFFF"/>
                </a:solidFill>
              </a:rPr>
              <a:t>Review seller responsibilities with a walkthrough checklist to make sure any repairs or changes have been made prior to closing</a:t>
            </a:r>
            <a:br>
              <a:rPr lang="en-US" b="0" i="0" u="none" strike="noStrike" baseline="0" dirty="0">
                <a:solidFill>
                  <a:srgbClr val="FFFFFF"/>
                </a:solidFill>
              </a:rPr>
            </a:br>
            <a:endParaRPr lang="en-US" b="0" i="0" u="none" strike="noStrike" baseline="0" dirty="0">
              <a:solidFill>
                <a:srgbClr val="FFFFFF"/>
              </a:solidFill>
            </a:endParaRPr>
          </a:p>
          <a:p>
            <a:pPr marL="285750" indent="-285750">
              <a:buFont typeface="Arial" panose="020B0604020202020204" pitchFamily="34" charset="0"/>
              <a:buChar char="•"/>
            </a:pPr>
            <a:r>
              <a:rPr lang="en-US" b="0" i="0" u="none" strike="noStrike" baseline="0" dirty="0">
                <a:solidFill>
                  <a:srgbClr val="FFFFFF"/>
                </a:solidFill>
              </a:rPr>
              <a:t>Review closing costs required on closing day</a:t>
            </a:r>
            <a:endParaRPr lang="en-US" sz="2000" b="0" i="0" u="none" strike="noStrike" baseline="0" dirty="0">
              <a:solidFill>
                <a:srgbClr val="FFFFFF"/>
              </a:solidFill>
            </a:endParaRPr>
          </a:p>
        </p:txBody>
      </p:sp>
    </p:spTree>
    <p:extLst>
      <p:ext uri="{BB962C8B-B14F-4D97-AF65-F5344CB8AC3E}">
        <p14:creationId xmlns:p14="http://schemas.microsoft.com/office/powerpoint/2010/main" val="255345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DA3057-41FA-0649-D708-74EAC840DBE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6A56ADF-89A8-D4F8-278F-4DAD8873D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E32BE5FF-50BA-9A27-A240-DDCF708B33A3}"/>
              </a:ext>
            </a:extLst>
          </p:cNvPr>
          <p:cNvSpPr/>
          <p:nvPr/>
        </p:nvSpPr>
        <p:spPr>
          <a:xfrm>
            <a:off x="0" y="323850"/>
            <a:ext cx="4876800"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C3E378-D8B1-B171-1EF2-D53B07CDA586}"/>
              </a:ext>
            </a:extLst>
          </p:cNvPr>
          <p:cNvSpPr txBox="1"/>
          <p:nvPr/>
        </p:nvSpPr>
        <p:spPr>
          <a:xfrm>
            <a:off x="642195" y="360074"/>
            <a:ext cx="4452319" cy="646331"/>
          </a:xfrm>
          <a:prstGeom prst="rect">
            <a:avLst/>
          </a:prstGeom>
          <a:noFill/>
        </p:spPr>
        <p:txBody>
          <a:bodyPr wrap="square" rtlCol="0">
            <a:spAutoFit/>
          </a:bodyPr>
          <a:lstStyle/>
          <a:p>
            <a:r>
              <a:rPr lang="en-US" sz="3600" dirty="0">
                <a:solidFill>
                  <a:schemeClr val="bg1"/>
                </a:solidFill>
              </a:rPr>
              <a:t>CLOSING DAY</a:t>
            </a:r>
          </a:p>
        </p:txBody>
      </p:sp>
      <p:sp>
        <p:nvSpPr>
          <p:cNvPr id="9" name="TextBox 8">
            <a:extLst>
              <a:ext uri="{FF2B5EF4-FFF2-40B4-BE49-F238E27FC236}">
                <a16:creationId xmlns:a16="http://schemas.microsoft.com/office/drawing/2014/main" id="{F1B6B1C8-014B-4A0D-0F8A-9EE28F3AD43B}"/>
              </a:ext>
            </a:extLst>
          </p:cNvPr>
          <p:cNvSpPr txBox="1"/>
          <p:nvPr/>
        </p:nvSpPr>
        <p:spPr>
          <a:xfrm>
            <a:off x="642195" y="1886976"/>
            <a:ext cx="5036457" cy="2677656"/>
          </a:xfrm>
          <a:prstGeom prst="rect">
            <a:avLst/>
          </a:prstGeom>
          <a:noFill/>
        </p:spPr>
        <p:txBody>
          <a:bodyPr wrap="square" rtlCol="0">
            <a:spAutoFit/>
          </a:bodyPr>
          <a:lstStyle/>
          <a:p>
            <a:r>
              <a:rPr lang="en-US" sz="2800" b="1" dirty="0">
                <a:solidFill>
                  <a:srgbClr val="00205B"/>
                </a:solidFill>
              </a:rPr>
              <a:t>WHAT TO BRING TO CLOSING</a:t>
            </a:r>
            <a:br>
              <a:rPr lang="en-US" sz="2800" b="1" dirty="0"/>
            </a:br>
            <a:endParaRPr lang="en-US" sz="2800" b="1" dirty="0"/>
          </a:p>
          <a:p>
            <a:pPr marL="457200" indent="-457200">
              <a:buFont typeface="Arial" panose="020B0604020202020204" pitchFamily="34" charset="0"/>
              <a:buChar char="•"/>
            </a:pPr>
            <a:r>
              <a:rPr lang="en-US" sz="2800" dirty="0"/>
              <a:t>Photo ID</a:t>
            </a:r>
          </a:p>
          <a:p>
            <a:pPr marL="457200" indent="-457200">
              <a:buFont typeface="Arial" panose="020B0604020202020204" pitchFamily="34" charset="0"/>
              <a:buChar char="•"/>
            </a:pPr>
            <a:r>
              <a:rPr lang="en-US" sz="2800" dirty="0"/>
              <a:t>Cashier’s Check</a:t>
            </a:r>
          </a:p>
          <a:p>
            <a:pPr marL="457200" indent="-457200">
              <a:buFont typeface="Arial" panose="020B0604020202020204" pitchFamily="34" charset="0"/>
              <a:buChar char="•"/>
            </a:pPr>
            <a:r>
              <a:rPr lang="en-US" sz="2800" dirty="0"/>
              <a:t>Closing Disclosures</a:t>
            </a:r>
          </a:p>
          <a:p>
            <a:pPr marL="457200" indent="-457200">
              <a:buFont typeface="Arial" panose="020B0604020202020204" pitchFamily="34" charset="0"/>
              <a:buChar char="•"/>
            </a:pPr>
            <a:r>
              <a:rPr lang="en-US" sz="2800" dirty="0"/>
              <a:t>Proof of Insurance</a:t>
            </a:r>
          </a:p>
        </p:txBody>
      </p:sp>
      <p:sp>
        <p:nvSpPr>
          <p:cNvPr id="13" name="TextBox 12">
            <a:extLst>
              <a:ext uri="{FF2B5EF4-FFF2-40B4-BE49-F238E27FC236}">
                <a16:creationId xmlns:a16="http://schemas.microsoft.com/office/drawing/2014/main" id="{1EAF5FFA-9303-239D-C81D-558094CC3DB8}"/>
              </a:ext>
            </a:extLst>
          </p:cNvPr>
          <p:cNvSpPr txBox="1"/>
          <p:nvPr/>
        </p:nvSpPr>
        <p:spPr>
          <a:xfrm>
            <a:off x="6208424" y="1886976"/>
            <a:ext cx="5036457" cy="3539430"/>
          </a:xfrm>
          <a:prstGeom prst="rect">
            <a:avLst/>
          </a:prstGeom>
          <a:noFill/>
        </p:spPr>
        <p:txBody>
          <a:bodyPr wrap="square" rtlCol="0">
            <a:spAutoFit/>
          </a:bodyPr>
          <a:lstStyle/>
          <a:p>
            <a:r>
              <a:rPr lang="en-US" sz="2800" b="1" dirty="0">
                <a:solidFill>
                  <a:srgbClr val="00205B"/>
                </a:solidFill>
              </a:rPr>
              <a:t>POST CLOSING REMINDERS</a:t>
            </a:r>
            <a:br>
              <a:rPr lang="en-US" sz="2800" b="1" dirty="0"/>
            </a:br>
            <a:endParaRPr lang="en-US" sz="2800" b="1" dirty="0"/>
          </a:p>
          <a:p>
            <a:pPr marL="457200" indent="-457200">
              <a:buFont typeface="Arial" panose="020B0604020202020204" pitchFamily="34" charset="0"/>
              <a:buChar char="•"/>
            </a:pPr>
            <a:r>
              <a:rPr lang="en-US" sz="2400" dirty="0"/>
              <a:t>Make sure all accounts with your address have been updated</a:t>
            </a:r>
          </a:p>
          <a:p>
            <a:pPr marL="457200" indent="-457200">
              <a:buFont typeface="Arial" panose="020B0604020202020204" pitchFamily="34" charset="0"/>
              <a:buChar char="•"/>
            </a:pPr>
            <a:r>
              <a:rPr lang="en-US" sz="2400" dirty="0"/>
              <a:t>Confirm all utilities have been set up and are prepared to transfer on closing day</a:t>
            </a:r>
          </a:p>
          <a:p>
            <a:pPr marL="457200" indent="-457200">
              <a:buFont typeface="Arial" panose="020B0604020202020204" pitchFamily="34" charset="0"/>
              <a:buChar char="•"/>
            </a:pPr>
            <a:r>
              <a:rPr lang="en-US" sz="2400" dirty="0"/>
              <a:t>Prepare a cleaning plan before furniture is moved in</a:t>
            </a:r>
          </a:p>
        </p:txBody>
      </p:sp>
      <p:sp>
        <p:nvSpPr>
          <p:cNvPr id="14" name="TextBox 13">
            <a:extLst>
              <a:ext uri="{FF2B5EF4-FFF2-40B4-BE49-F238E27FC236}">
                <a16:creationId xmlns:a16="http://schemas.microsoft.com/office/drawing/2014/main" id="{E2609D5B-3F78-9109-B8D6-C46E9697550F}"/>
              </a:ext>
            </a:extLst>
          </p:cNvPr>
          <p:cNvSpPr txBox="1"/>
          <p:nvPr/>
        </p:nvSpPr>
        <p:spPr>
          <a:xfrm>
            <a:off x="642195" y="5743722"/>
            <a:ext cx="10602686" cy="707886"/>
          </a:xfrm>
          <a:prstGeom prst="rect">
            <a:avLst/>
          </a:prstGeom>
          <a:noFill/>
        </p:spPr>
        <p:txBody>
          <a:bodyPr wrap="square" rtlCol="0">
            <a:spAutoFit/>
          </a:bodyPr>
          <a:lstStyle/>
          <a:p>
            <a:r>
              <a:rPr lang="en-US" sz="2000" b="1" dirty="0">
                <a:solidFill>
                  <a:srgbClr val="00205B"/>
                </a:solidFill>
              </a:rPr>
              <a:t>BOTTOM LINE: </a:t>
            </a:r>
          </a:p>
          <a:p>
            <a:r>
              <a:rPr lang="en-US" sz="2000" dirty="0"/>
              <a:t>The more prepared you are for closing day, the more you get to enjoy closing on your new home!</a:t>
            </a:r>
          </a:p>
        </p:txBody>
      </p:sp>
    </p:spTree>
    <p:extLst>
      <p:ext uri="{BB962C8B-B14F-4D97-AF65-F5344CB8AC3E}">
        <p14:creationId xmlns:p14="http://schemas.microsoft.com/office/powerpoint/2010/main" val="52655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DCD0-8225-ADA0-72F9-27B7D4446C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B84E7D-D57F-4770-6432-3BBC28793AE6}"/>
              </a:ext>
            </a:extLst>
          </p:cNvPr>
          <p:cNvSpPr/>
          <p:nvPr/>
        </p:nvSpPr>
        <p:spPr>
          <a:xfrm>
            <a:off x="3367314" y="323850"/>
            <a:ext cx="8843736"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4D2A4E-A981-A8F9-AD67-817469AEB40F}"/>
              </a:ext>
            </a:extLst>
          </p:cNvPr>
          <p:cNvSpPr txBox="1"/>
          <p:nvPr/>
        </p:nvSpPr>
        <p:spPr>
          <a:xfrm>
            <a:off x="4194630" y="360074"/>
            <a:ext cx="7244896" cy="646331"/>
          </a:xfrm>
          <a:prstGeom prst="rect">
            <a:avLst/>
          </a:prstGeom>
          <a:noFill/>
        </p:spPr>
        <p:txBody>
          <a:bodyPr wrap="square" rtlCol="0">
            <a:spAutoFit/>
          </a:bodyPr>
          <a:lstStyle/>
          <a:p>
            <a:r>
              <a:rPr lang="en-US" sz="3600" dirty="0">
                <a:solidFill>
                  <a:schemeClr val="bg1"/>
                </a:solidFill>
              </a:rPr>
              <a:t>A HIGHER STANDARD OF LENDING</a:t>
            </a:r>
          </a:p>
        </p:txBody>
      </p:sp>
      <p:sp>
        <p:nvSpPr>
          <p:cNvPr id="8" name="TextBox 7">
            <a:extLst>
              <a:ext uri="{FF2B5EF4-FFF2-40B4-BE49-F238E27FC236}">
                <a16:creationId xmlns:a16="http://schemas.microsoft.com/office/drawing/2014/main" id="{F760AACF-6205-8DEC-918B-BC0059FDC1DE}"/>
              </a:ext>
            </a:extLst>
          </p:cNvPr>
          <p:cNvSpPr txBox="1"/>
          <p:nvPr/>
        </p:nvSpPr>
        <p:spPr>
          <a:xfrm>
            <a:off x="433632" y="1365863"/>
            <a:ext cx="11348719" cy="1477328"/>
          </a:xfrm>
          <a:prstGeom prst="rect">
            <a:avLst/>
          </a:prstGeom>
          <a:noFill/>
        </p:spPr>
        <p:txBody>
          <a:bodyPr wrap="square">
            <a:spAutoFit/>
          </a:bodyPr>
          <a:lstStyle/>
          <a:p>
            <a:pPr algn="ctr"/>
            <a:r>
              <a:rPr lang="en-US" b="1" i="0" u="none" strike="noStrike" baseline="0" dirty="0">
                <a:solidFill>
                  <a:srgbClr val="001F5B"/>
                </a:solidFill>
              </a:rPr>
              <a:t>When you work with our team, from your initial application all the way through closing, you can have confidence that you will be informed and supported every step of the way.</a:t>
            </a:r>
          </a:p>
          <a:p>
            <a:pPr algn="ctr"/>
            <a:endParaRPr lang="en-US" b="1" dirty="0">
              <a:solidFill>
                <a:srgbClr val="001F5B"/>
              </a:solidFill>
            </a:endParaRPr>
          </a:p>
          <a:p>
            <a:pPr algn="ctr"/>
            <a:r>
              <a:rPr lang="en-US" b="1" dirty="0">
                <a:solidFill>
                  <a:srgbClr val="001F5B"/>
                </a:solidFill>
              </a:rPr>
              <a:t>Providing “A Higher Standard of Lending” means honesty, integrity, and award-winning customer service that you can count on throughout the mortgage process. Are you ready to get started?</a:t>
            </a:r>
            <a:endParaRPr lang="en-US" dirty="0"/>
          </a:p>
        </p:txBody>
      </p:sp>
      <p:sp>
        <p:nvSpPr>
          <p:cNvPr id="23" name="TextBox 22">
            <a:extLst>
              <a:ext uri="{FF2B5EF4-FFF2-40B4-BE49-F238E27FC236}">
                <a16:creationId xmlns:a16="http://schemas.microsoft.com/office/drawing/2014/main" id="{1D3F1074-0747-1487-B69F-738E288487F4}"/>
              </a:ext>
            </a:extLst>
          </p:cNvPr>
          <p:cNvSpPr txBox="1"/>
          <p:nvPr/>
        </p:nvSpPr>
        <p:spPr>
          <a:xfrm>
            <a:off x="532650" y="6059758"/>
            <a:ext cx="11183260" cy="600164"/>
          </a:xfrm>
          <a:prstGeom prst="rect">
            <a:avLst/>
          </a:prstGeom>
          <a:noFill/>
        </p:spPr>
        <p:txBody>
          <a:bodyPr wrap="square">
            <a:spAutoFit/>
          </a:bodyPr>
          <a:lstStyle/>
          <a:p>
            <a:pPr marR="440"/>
            <a:r>
              <a:rPr lang="en-US" sz="1100" b="0" i="0" u="none" strike="noStrike" baseline="0" dirty="0">
                <a:solidFill>
                  <a:schemeClr val="tx2">
                    <a:lumMod val="90000"/>
                    <a:lumOff val="10000"/>
                  </a:schemeClr>
                </a:solidFill>
                <a:latin typeface="URW Form Light" panose="00000400000000000000" pitchFamily="50" charset="0"/>
              </a:rPr>
              <a:t>Highlands Residential Mortgage NMLS 134871 | An Equal Housing Lender</a:t>
            </a:r>
          </a:p>
          <a:p>
            <a:pPr marR="440"/>
            <a:r>
              <a:rPr lang="en-US" sz="1100" b="0" i="0" u="none" strike="noStrike" baseline="0" dirty="0">
                <a:solidFill>
                  <a:schemeClr val="tx2">
                    <a:lumMod val="90000"/>
                    <a:lumOff val="10000"/>
                  </a:schemeClr>
                </a:solidFill>
                <a:latin typeface="URW Form Light" panose="00000400000000000000" pitchFamily="50" charset="0"/>
              </a:rPr>
              <a:t>This is not a commitment to lend. This offer is subject to verification of borrower qualifications, property evaluations, and credit approval. Not all borrowers will meet the requirements necessary to qualify. Loans are subject to credit and property approval; certain restrictions and conditions apply. Programs and guidelines are subject to change without notice. Rates change daily</a:t>
            </a:r>
          </a:p>
        </p:txBody>
      </p:sp>
      <p:pic>
        <p:nvPicPr>
          <p:cNvPr id="3" name="Graphic 2" descr="Female Profile with solid fill">
            <a:extLst>
              <a:ext uri="{FF2B5EF4-FFF2-40B4-BE49-F238E27FC236}">
                <a16:creationId xmlns:a16="http://schemas.microsoft.com/office/drawing/2014/main" id="{918FFFDE-B322-898F-DCDD-0800D0A621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176" y="3839585"/>
            <a:ext cx="1664739" cy="1834199"/>
          </a:xfrm>
          <a:prstGeom prst="rect">
            <a:avLst/>
          </a:prstGeom>
        </p:spPr>
      </p:pic>
      <p:pic>
        <p:nvPicPr>
          <p:cNvPr id="6" name="Picture 5">
            <a:extLst>
              <a:ext uri="{FF2B5EF4-FFF2-40B4-BE49-F238E27FC236}">
                <a16:creationId xmlns:a16="http://schemas.microsoft.com/office/drawing/2014/main" id="{D64EAE29-90B7-96D0-A0F5-37CC456086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650" y="3429000"/>
            <a:ext cx="1730823" cy="224054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BF380A20-7D7E-7C85-D18E-07EF979DF7F8}"/>
              </a:ext>
            </a:extLst>
          </p:cNvPr>
          <p:cNvSpPr/>
          <p:nvPr/>
        </p:nvSpPr>
        <p:spPr>
          <a:xfrm>
            <a:off x="2395999" y="4192219"/>
            <a:ext cx="4106488" cy="1477328"/>
          </a:xfrm>
          <a:prstGeom prst="rect">
            <a:avLst/>
          </a:prstGeom>
        </p:spPr>
        <p:txBody>
          <a:bodyPr wrap="square">
            <a:spAutoFit/>
          </a:bodyPr>
          <a:lstStyle/>
          <a:p>
            <a:r>
              <a:rPr lang="en-US" b="1" dirty="0">
                <a:solidFill>
                  <a:srgbClr val="00205B"/>
                </a:solidFill>
              </a:rPr>
              <a:t>C: </a:t>
            </a:r>
            <a:r>
              <a:rPr lang="en-US" dirty="0">
                <a:solidFill>
                  <a:srgbClr val="00205B"/>
                </a:solidFill>
              </a:rPr>
              <a:t>(336) 575-9448</a:t>
            </a:r>
          </a:p>
          <a:p>
            <a:r>
              <a:rPr lang="en-US" dirty="0">
                <a:solidFill>
                  <a:srgbClr val="00205B"/>
                </a:solidFill>
              </a:rPr>
              <a:t>Ashley@SharpeLoans.com</a:t>
            </a:r>
          </a:p>
          <a:p>
            <a:r>
              <a:rPr lang="en-US" dirty="0">
                <a:solidFill>
                  <a:srgbClr val="00205B"/>
                </a:solidFill>
              </a:rPr>
              <a:t>www.Sharpeloans.com</a:t>
            </a:r>
          </a:p>
          <a:p>
            <a:r>
              <a:rPr lang="en-US" dirty="0">
                <a:solidFill>
                  <a:srgbClr val="00205B"/>
                </a:solidFill>
              </a:rPr>
              <a:t>2098 Frontis Plaza Blvd</a:t>
            </a:r>
          </a:p>
          <a:p>
            <a:r>
              <a:rPr lang="en-US" dirty="0">
                <a:solidFill>
                  <a:srgbClr val="00205B"/>
                </a:solidFill>
              </a:rPr>
              <a:t>Winston Salem, NC 27103</a:t>
            </a:r>
          </a:p>
        </p:txBody>
      </p:sp>
      <p:sp>
        <p:nvSpPr>
          <p:cNvPr id="7" name="Rectangle 6">
            <a:extLst>
              <a:ext uri="{FF2B5EF4-FFF2-40B4-BE49-F238E27FC236}">
                <a16:creationId xmlns:a16="http://schemas.microsoft.com/office/drawing/2014/main" id="{473C5ABD-6563-A6A0-468D-2DFBBD985E99}"/>
              </a:ext>
            </a:extLst>
          </p:cNvPr>
          <p:cNvSpPr/>
          <p:nvPr/>
        </p:nvSpPr>
        <p:spPr>
          <a:xfrm>
            <a:off x="2397390" y="3295621"/>
            <a:ext cx="5278889" cy="523220"/>
          </a:xfrm>
          <a:prstGeom prst="rect">
            <a:avLst/>
          </a:prstGeom>
        </p:spPr>
        <p:txBody>
          <a:bodyPr wrap="square">
            <a:spAutoFit/>
          </a:bodyPr>
          <a:lstStyle/>
          <a:p>
            <a:pPr lvl="0"/>
            <a:r>
              <a:rPr lang="en-US" sz="2800" b="1" dirty="0">
                <a:solidFill>
                  <a:srgbClr val="0077C8"/>
                </a:solidFill>
              </a:rPr>
              <a:t>Ashley McKenzie-Sharpe</a:t>
            </a:r>
          </a:p>
        </p:txBody>
      </p:sp>
      <p:sp>
        <p:nvSpPr>
          <p:cNvPr id="9" name="TextBox 8">
            <a:extLst>
              <a:ext uri="{FF2B5EF4-FFF2-40B4-BE49-F238E27FC236}">
                <a16:creationId xmlns:a16="http://schemas.microsoft.com/office/drawing/2014/main" id="{8814D60F-6A2A-1BF9-E760-44235A48CDA4}"/>
              </a:ext>
            </a:extLst>
          </p:cNvPr>
          <p:cNvSpPr txBox="1"/>
          <p:nvPr/>
        </p:nvSpPr>
        <p:spPr>
          <a:xfrm>
            <a:off x="2395999" y="3685832"/>
            <a:ext cx="6094562" cy="387286"/>
          </a:xfrm>
          <a:prstGeom prst="rect">
            <a:avLst/>
          </a:prstGeom>
          <a:noFill/>
        </p:spPr>
        <p:txBody>
          <a:bodyPr wrap="square">
            <a:spAutoFit/>
          </a:bodyPr>
          <a:lstStyle/>
          <a:p>
            <a:pPr lvl="0">
              <a:lnSpc>
                <a:spcPts val="2300"/>
              </a:lnSpc>
            </a:pPr>
            <a:r>
              <a:rPr lang="en-US" sz="2000" dirty="0">
                <a:solidFill>
                  <a:srgbClr val="00205B"/>
                </a:solidFill>
              </a:rPr>
              <a:t>Branch Manager– NMLS #100776</a:t>
            </a:r>
          </a:p>
        </p:txBody>
      </p:sp>
      <p:pic>
        <p:nvPicPr>
          <p:cNvPr id="11" name="Picture 10">
            <a:extLst>
              <a:ext uri="{FF2B5EF4-FFF2-40B4-BE49-F238E27FC236}">
                <a16:creationId xmlns:a16="http://schemas.microsoft.com/office/drawing/2014/main" id="{37FD1F89-CFF8-5A57-D34B-E91105735B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16743" y="4125643"/>
            <a:ext cx="5665609" cy="16023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04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988E0-0C2E-B546-FC1E-72FD7D301310}"/>
              </a:ext>
            </a:extLst>
          </p:cNvPr>
          <p:cNvPicPr>
            <a:picLocks noChangeAspect="1"/>
          </p:cNvPicPr>
          <p:nvPr/>
        </p:nvPicPr>
        <p:blipFill>
          <a:blip r:embed="rId2"/>
          <a:stretch>
            <a:fillRect/>
          </a:stretch>
        </p:blipFill>
        <p:spPr>
          <a:xfrm>
            <a:off x="642196" y="0"/>
            <a:ext cx="1345077" cy="6858000"/>
          </a:xfrm>
          <a:prstGeom prst="rect">
            <a:avLst/>
          </a:prstGeom>
        </p:spPr>
      </p:pic>
      <p:sp>
        <p:nvSpPr>
          <p:cNvPr id="6" name="TextBox 5">
            <a:extLst>
              <a:ext uri="{FF2B5EF4-FFF2-40B4-BE49-F238E27FC236}">
                <a16:creationId xmlns:a16="http://schemas.microsoft.com/office/drawing/2014/main" id="{B19F3122-B29B-0600-42A2-1603DC4F5F67}"/>
              </a:ext>
            </a:extLst>
          </p:cNvPr>
          <p:cNvSpPr txBox="1"/>
          <p:nvPr/>
        </p:nvSpPr>
        <p:spPr>
          <a:xfrm>
            <a:off x="3895725" y="1733550"/>
            <a:ext cx="668655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5B"/>
                </a:solidFill>
              </a:rPr>
              <a:t>Buying vs Renting </a:t>
            </a:r>
          </a:p>
          <a:p>
            <a:pPr marL="285750" indent="-285750">
              <a:buFont typeface="Arial" panose="020B0604020202020204" pitchFamily="34" charset="0"/>
              <a:buChar char="•"/>
            </a:pPr>
            <a:r>
              <a:rPr lang="en-US" sz="2800" dirty="0">
                <a:solidFill>
                  <a:srgbClr val="00205B"/>
                </a:solidFill>
              </a:rPr>
              <a:t>Homebuyer’s Road Map </a:t>
            </a:r>
          </a:p>
          <a:p>
            <a:pPr marL="285750" indent="-285750">
              <a:buFont typeface="Arial" panose="020B0604020202020204" pitchFamily="34" charset="0"/>
              <a:buChar char="•"/>
            </a:pPr>
            <a:r>
              <a:rPr lang="en-US" sz="2800" dirty="0">
                <a:solidFill>
                  <a:srgbClr val="00205B"/>
                </a:solidFill>
              </a:rPr>
              <a:t>Who are the Players? </a:t>
            </a:r>
          </a:p>
          <a:p>
            <a:pPr marL="285750" indent="-285750">
              <a:buFont typeface="Arial" panose="020B0604020202020204" pitchFamily="34" charset="0"/>
              <a:buChar char="•"/>
            </a:pPr>
            <a:r>
              <a:rPr lang="en-US" sz="2800" dirty="0">
                <a:solidFill>
                  <a:srgbClr val="00205B"/>
                </a:solidFill>
              </a:rPr>
              <a:t>Why Use A Realtor </a:t>
            </a:r>
          </a:p>
          <a:p>
            <a:pPr marL="285750" indent="-285750">
              <a:buFont typeface="Arial" panose="020B0604020202020204" pitchFamily="34" charset="0"/>
              <a:buChar char="•"/>
            </a:pPr>
            <a:r>
              <a:rPr lang="en-US" sz="2800" dirty="0">
                <a:solidFill>
                  <a:srgbClr val="00205B"/>
                </a:solidFill>
              </a:rPr>
              <a:t>Prequalification vs Preapproval </a:t>
            </a:r>
          </a:p>
          <a:p>
            <a:pPr marL="285750" indent="-285750">
              <a:buFont typeface="Arial" panose="020B0604020202020204" pitchFamily="34" charset="0"/>
              <a:buChar char="•"/>
            </a:pPr>
            <a:r>
              <a:rPr lang="en-US" sz="2800" dirty="0">
                <a:solidFill>
                  <a:srgbClr val="00205B"/>
                </a:solidFill>
              </a:rPr>
              <a:t>Finding the Right Loan for You </a:t>
            </a:r>
          </a:p>
          <a:p>
            <a:pPr marL="285750" indent="-285750">
              <a:buFont typeface="Arial" panose="020B0604020202020204" pitchFamily="34" charset="0"/>
              <a:buChar char="•"/>
            </a:pPr>
            <a:r>
              <a:rPr lang="en-US" sz="2800" dirty="0">
                <a:solidFill>
                  <a:srgbClr val="00205B"/>
                </a:solidFill>
              </a:rPr>
              <a:t>Dos and Don’ts </a:t>
            </a:r>
          </a:p>
          <a:p>
            <a:pPr marL="285750" indent="-285750">
              <a:buFont typeface="Arial" panose="020B0604020202020204" pitchFamily="34" charset="0"/>
              <a:buChar char="•"/>
            </a:pPr>
            <a:r>
              <a:rPr lang="en-US" sz="2800" dirty="0">
                <a:solidFill>
                  <a:srgbClr val="00205B"/>
                </a:solidFill>
              </a:rPr>
              <a:t>Documentation Checklist </a:t>
            </a:r>
          </a:p>
          <a:p>
            <a:pPr marL="285750" indent="-285750">
              <a:buFont typeface="Arial" panose="020B0604020202020204" pitchFamily="34" charset="0"/>
              <a:buChar char="•"/>
            </a:pPr>
            <a:r>
              <a:rPr lang="en-US" sz="2800" dirty="0">
                <a:solidFill>
                  <a:srgbClr val="00205B"/>
                </a:solidFill>
              </a:rPr>
              <a:t>Closing Day</a:t>
            </a:r>
          </a:p>
        </p:txBody>
      </p:sp>
      <p:sp>
        <p:nvSpPr>
          <p:cNvPr id="7" name="Rectangle 6">
            <a:extLst>
              <a:ext uri="{FF2B5EF4-FFF2-40B4-BE49-F238E27FC236}">
                <a16:creationId xmlns:a16="http://schemas.microsoft.com/office/drawing/2014/main" id="{CAB67E33-E8B0-CB46-8D94-04ACFDCA04C8}"/>
              </a:ext>
            </a:extLst>
          </p:cNvPr>
          <p:cNvSpPr/>
          <p:nvPr/>
        </p:nvSpPr>
        <p:spPr>
          <a:xfrm>
            <a:off x="0" y="323850"/>
            <a:ext cx="5438775"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3E0751C-B630-17A9-62F2-890B44F09339}"/>
              </a:ext>
            </a:extLst>
          </p:cNvPr>
          <p:cNvSpPr txBox="1"/>
          <p:nvPr/>
        </p:nvSpPr>
        <p:spPr>
          <a:xfrm>
            <a:off x="642196" y="323850"/>
            <a:ext cx="4025054" cy="646331"/>
          </a:xfrm>
          <a:prstGeom prst="rect">
            <a:avLst/>
          </a:prstGeom>
          <a:noFill/>
        </p:spPr>
        <p:txBody>
          <a:bodyPr wrap="square" rtlCol="0">
            <a:spAutoFit/>
          </a:bodyPr>
          <a:lstStyle/>
          <a:p>
            <a:r>
              <a:rPr lang="en-US" sz="3600" dirty="0">
                <a:solidFill>
                  <a:schemeClr val="bg1"/>
                </a:solidFill>
              </a:rPr>
              <a:t>AGENDA</a:t>
            </a:r>
          </a:p>
        </p:txBody>
      </p:sp>
    </p:spTree>
    <p:extLst>
      <p:ext uri="{BB962C8B-B14F-4D97-AF65-F5344CB8AC3E}">
        <p14:creationId xmlns:p14="http://schemas.microsoft.com/office/powerpoint/2010/main" val="371757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8CB196-DD9D-40B1-BB53-266DDFBCAC52}"/>
              </a:ext>
            </a:extLst>
          </p:cNvPr>
          <p:cNvSpPr txBox="1"/>
          <p:nvPr/>
        </p:nvSpPr>
        <p:spPr>
          <a:xfrm>
            <a:off x="561974" y="410260"/>
            <a:ext cx="10506075" cy="954107"/>
          </a:xfrm>
          <a:prstGeom prst="rect">
            <a:avLst/>
          </a:prstGeom>
          <a:noFill/>
        </p:spPr>
        <p:txBody>
          <a:bodyPr wrap="square">
            <a:spAutoFit/>
          </a:bodyPr>
          <a:lstStyle/>
          <a:p>
            <a:r>
              <a:rPr lang="en-US" sz="2800" b="1" i="0" u="none" strike="noStrike" baseline="0" dirty="0">
                <a:solidFill>
                  <a:srgbClr val="0077C7"/>
                </a:solidFill>
                <a:latin typeface="Aptos" panose="020B0004020202020204" pitchFamily="34" charset="0"/>
              </a:rPr>
              <a:t>MOVING CAN BE </a:t>
            </a:r>
            <a:r>
              <a:rPr lang="en-US" sz="2800" b="1" i="1" u="none" strike="noStrike" baseline="0" dirty="0">
                <a:solidFill>
                  <a:srgbClr val="00205B"/>
                </a:solidFill>
                <a:latin typeface="Aptos" panose="020B0004020202020204" pitchFamily="34" charset="0"/>
              </a:rPr>
              <a:t>STRESSFUL</a:t>
            </a:r>
            <a:r>
              <a:rPr lang="en-US" sz="2800" b="1" i="0" u="none" strike="noStrike" baseline="0" dirty="0">
                <a:solidFill>
                  <a:srgbClr val="0077C7"/>
                </a:solidFill>
                <a:latin typeface="Aptos" panose="020B0004020202020204" pitchFamily="34" charset="0"/>
              </a:rPr>
              <a:t>, </a:t>
            </a:r>
          </a:p>
          <a:p>
            <a:r>
              <a:rPr lang="en-US" sz="2800" b="1" i="0" u="none" strike="noStrike" baseline="0" dirty="0">
                <a:solidFill>
                  <a:srgbClr val="0077C7"/>
                </a:solidFill>
                <a:latin typeface="Aptos" panose="020B0004020202020204" pitchFamily="34" charset="0"/>
              </a:rPr>
              <a:t>BUT GETTING A MORTGAGE DOESN’T HAVE TO BE! </a:t>
            </a:r>
            <a:endParaRPr lang="en-US" sz="2800" b="1" dirty="0">
              <a:latin typeface="Aptos" panose="020B0004020202020204" pitchFamily="34" charset="0"/>
            </a:endParaRPr>
          </a:p>
        </p:txBody>
      </p:sp>
      <p:sp>
        <p:nvSpPr>
          <p:cNvPr id="7" name="TextBox 6">
            <a:extLst>
              <a:ext uri="{FF2B5EF4-FFF2-40B4-BE49-F238E27FC236}">
                <a16:creationId xmlns:a16="http://schemas.microsoft.com/office/drawing/2014/main" id="{D6C89A69-B5F2-BEFE-4C3C-52AC6DAED903}"/>
              </a:ext>
            </a:extLst>
          </p:cNvPr>
          <p:cNvSpPr txBox="1"/>
          <p:nvPr/>
        </p:nvSpPr>
        <p:spPr>
          <a:xfrm>
            <a:off x="477132" y="1756024"/>
            <a:ext cx="6291313" cy="3693319"/>
          </a:xfrm>
          <a:prstGeom prst="rect">
            <a:avLst/>
          </a:prstGeom>
          <a:noFill/>
        </p:spPr>
        <p:txBody>
          <a:bodyPr wrap="square">
            <a:spAutoFit/>
          </a:bodyPr>
          <a:lstStyle/>
          <a:p>
            <a:r>
              <a:rPr lang="en-US" sz="1800" b="0" i="0" u="none" strike="noStrike" baseline="0" dirty="0">
                <a:solidFill>
                  <a:srgbClr val="001F5B"/>
                </a:solidFill>
                <a:latin typeface="URW Form Light" panose="00000400000000000000" pitchFamily="50" charset="0"/>
              </a:rPr>
              <a:t>Helping families achieve their dreams of homeownership is my passion! I personalize my service to help you meet your financial goals and provide you with the resources and education so you can make confident, informed financial decisions. Whether you are a first-time homebuyer, repeat buyer or looking to expand your real estate portfolio with investment properties, I will guide you from application to close. </a:t>
            </a:r>
          </a:p>
          <a:p>
            <a:endParaRPr lang="en-US" sz="1800" b="0" i="0" u="none" strike="noStrike" baseline="0" dirty="0">
              <a:solidFill>
                <a:srgbClr val="001F5B"/>
              </a:solidFill>
              <a:latin typeface="URW Form Light" panose="00000400000000000000" pitchFamily="50" charset="0"/>
            </a:endParaRPr>
          </a:p>
          <a:p>
            <a:r>
              <a:rPr lang="en-US" sz="1800" b="0" i="0" u="none" strike="noStrike" baseline="0" dirty="0">
                <a:solidFill>
                  <a:srgbClr val="001F5B"/>
                </a:solidFill>
                <a:latin typeface="URW Form Light" panose="00000400000000000000" pitchFamily="50" charset="0"/>
              </a:rPr>
              <a:t>Buying a home is the single most important investment you will ever make. Although it can be intimidating, I am dedicated to making the process a positive and rewarding experience for you. I am honored by the opportunity to earn your business, and I look forward to serving you. </a:t>
            </a:r>
            <a:endParaRPr lang="en-US" dirty="0"/>
          </a:p>
        </p:txBody>
      </p:sp>
      <p:pic>
        <p:nvPicPr>
          <p:cNvPr id="9" name="Picture 8">
            <a:extLst>
              <a:ext uri="{FF2B5EF4-FFF2-40B4-BE49-F238E27FC236}">
                <a16:creationId xmlns:a16="http://schemas.microsoft.com/office/drawing/2014/main" id="{8BC4F19A-0C9C-435B-21B0-0ED82D9603F9}"/>
              </a:ext>
            </a:extLst>
          </p:cNvPr>
          <p:cNvPicPr>
            <a:picLocks noChangeAspect="1"/>
          </p:cNvPicPr>
          <p:nvPr/>
        </p:nvPicPr>
        <p:blipFill>
          <a:blip r:embed="rId2"/>
          <a:stretch>
            <a:fillRect/>
          </a:stretch>
        </p:blipFill>
        <p:spPr>
          <a:xfrm>
            <a:off x="7160516" y="2419349"/>
            <a:ext cx="5041009" cy="2366671"/>
          </a:xfrm>
          <a:prstGeom prst="rect">
            <a:avLst/>
          </a:prstGeom>
        </p:spPr>
      </p:pic>
    </p:spTree>
    <p:extLst>
      <p:ext uri="{BB962C8B-B14F-4D97-AF65-F5344CB8AC3E}">
        <p14:creationId xmlns:p14="http://schemas.microsoft.com/office/powerpoint/2010/main" val="116362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86234-E5B8-5533-1013-6AC7E94CCD56}"/>
              </a:ext>
            </a:extLst>
          </p:cNvPr>
          <p:cNvPicPr>
            <a:picLocks noChangeAspect="1"/>
          </p:cNvPicPr>
          <p:nvPr/>
        </p:nvPicPr>
        <p:blipFill>
          <a:blip r:embed="rId2"/>
          <a:stretch>
            <a:fillRect/>
          </a:stretch>
        </p:blipFill>
        <p:spPr>
          <a:xfrm>
            <a:off x="0" y="4440"/>
            <a:ext cx="12192000" cy="6849119"/>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0393AD22-DE20-12FF-513D-0E4315E4C714}"/>
              </a:ext>
            </a:extLst>
          </p:cNvPr>
          <p:cNvSpPr/>
          <p:nvPr/>
        </p:nvSpPr>
        <p:spPr>
          <a:xfrm>
            <a:off x="0" y="323850"/>
            <a:ext cx="5438775"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FBD744-0C69-2BAA-9E0F-0505215D0523}"/>
              </a:ext>
            </a:extLst>
          </p:cNvPr>
          <p:cNvSpPr txBox="1"/>
          <p:nvPr/>
        </p:nvSpPr>
        <p:spPr>
          <a:xfrm>
            <a:off x="642195" y="323850"/>
            <a:ext cx="4510829" cy="646331"/>
          </a:xfrm>
          <a:prstGeom prst="rect">
            <a:avLst/>
          </a:prstGeom>
          <a:noFill/>
        </p:spPr>
        <p:txBody>
          <a:bodyPr wrap="square" rtlCol="0">
            <a:spAutoFit/>
          </a:bodyPr>
          <a:lstStyle/>
          <a:p>
            <a:r>
              <a:rPr lang="en-US" sz="3600" dirty="0">
                <a:solidFill>
                  <a:schemeClr val="bg1"/>
                </a:solidFill>
              </a:rPr>
              <a:t>BUYING VS RENTING</a:t>
            </a:r>
          </a:p>
        </p:txBody>
      </p:sp>
      <p:sp>
        <p:nvSpPr>
          <p:cNvPr id="9" name="TextBox 8">
            <a:extLst>
              <a:ext uri="{FF2B5EF4-FFF2-40B4-BE49-F238E27FC236}">
                <a16:creationId xmlns:a16="http://schemas.microsoft.com/office/drawing/2014/main" id="{F4554287-1919-CDE2-F827-AC1762117C07}"/>
              </a:ext>
            </a:extLst>
          </p:cNvPr>
          <p:cNvSpPr txBox="1"/>
          <p:nvPr/>
        </p:nvSpPr>
        <p:spPr>
          <a:xfrm>
            <a:off x="442913" y="1336804"/>
            <a:ext cx="5233987" cy="4678204"/>
          </a:xfrm>
          <a:prstGeom prst="rect">
            <a:avLst/>
          </a:prstGeom>
          <a:noFill/>
        </p:spPr>
        <p:txBody>
          <a:bodyPr wrap="square">
            <a:spAutoFit/>
          </a:bodyPr>
          <a:lstStyle/>
          <a:p>
            <a:pPr algn="l"/>
            <a:endParaRPr lang="en-US" sz="2000" b="0" i="0" u="none" strike="noStrike" baseline="0" dirty="0">
              <a:solidFill>
                <a:srgbClr val="000000"/>
              </a:solidFill>
              <a:latin typeface="Aptos" panose="020B0004020202020204" pitchFamily="34" charset="0"/>
            </a:endParaRPr>
          </a:p>
          <a:p>
            <a:r>
              <a:rPr lang="en-US" sz="3600" b="1" i="0" u="none" strike="noStrike" baseline="0" dirty="0">
                <a:solidFill>
                  <a:srgbClr val="001F5B"/>
                </a:solidFill>
                <a:latin typeface="Aptos" panose="020B0004020202020204" pitchFamily="34" charset="0"/>
              </a:rPr>
              <a:t>BUYING </a:t>
            </a:r>
          </a:p>
          <a:p>
            <a:endParaRPr lang="en-US" sz="1600" b="0" i="0" u="none" strike="noStrike" baseline="0" dirty="0">
              <a:solidFill>
                <a:srgbClr val="001F5B"/>
              </a:solidFill>
              <a:latin typeface="Aptos" panose="020B0004020202020204" pitchFamily="34" charset="0"/>
            </a:endParaRPr>
          </a:p>
          <a:p>
            <a:pPr marL="342900" indent="-342900">
              <a:buFont typeface="+mj-lt"/>
              <a:buAutoNum type="arabicPeriod"/>
            </a:pPr>
            <a:r>
              <a:rPr lang="en-US" sz="1600" b="0" i="0" u="none" strike="noStrike" baseline="0" dirty="0">
                <a:solidFill>
                  <a:srgbClr val="221E1F"/>
                </a:solidFill>
                <a:latin typeface="Aptos" panose="020B0004020202020204" pitchFamily="34" charset="0"/>
              </a:rPr>
              <a:t>Stability: When you buy a home, you control how long you live there and if you have a fixed-rate loan, have predictable payments </a:t>
            </a:r>
          </a:p>
          <a:p>
            <a:pPr marL="342900" indent="-342900">
              <a:buFont typeface="+mj-lt"/>
              <a:buAutoNum type="arabicPeriod"/>
            </a:pPr>
            <a:r>
              <a:rPr lang="en-US" sz="1600" b="0" i="0" u="none" strike="noStrike" baseline="0" dirty="0">
                <a:solidFill>
                  <a:srgbClr val="221E1F"/>
                </a:solidFill>
                <a:latin typeface="Aptos" panose="020B0004020202020204" pitchFamily="34" charset="0"/>
              </a:rPr>
              <a:t>Pride of Ownership: You can make your home your own by decorating it to suit your style! You can also gain a sense of belonging in your community. </a:t>
            </a:r>
          </a:p>
          <a:p>
            <a:pPr marL="342900" indent="-342900">
              <a:buFont typeface="+mj-lt"/>
              <a:buAutoNum type="arabicPeriod"/>
            </a:pPr>
            <a:r>
              <a:rPr lang="en-US" sz="1600" b="0" i="0" u="none" strike="noStrike" baseline="0" dirty="0">
                <a:solidFill>
                  <a:srgbClr val="221E1F"/>
                </a:solidFill>
                <a:latin typeface="Aptos" panose="020B0004020202020204" pitchFamily="34" charset="0"/>
              </a:rPr>
              <a:t>Investment in the Future: As you make payments and your property value appreciates, you begin to build equity and set a foundation for long-term financial growth! </a:t>
            </a:r>
          </a:p>
          <a:p>
            <a:pPr marL="342900" indent="-342900">
              <a:buFont typeface="+mj-lt"/>
              <a:buAutoNum type="arabicPeriod"/>
            </a:pPr>
            <a:r>
              <a:rPr lang="en-US" sz="1600" b="0" i="0" u="none" strike="noStrike" baseline="0" dirty="0">
                <a:solidFill>
                  <a:srgbClr val="221E1F"/>
                </a:solidFill>
                <a:latin typeface="Aptos" panose="020B0004020202020204" pitchFamily="34" charset="0"/>
              </a:rPr>
              <a:t>Tax Benefits*: Often, homeowners can be eligible to deduct mortgage insurance and/ or property tax costs from their income tax. </a:t>
            </a:r>
          </a:p>
          <a:p>
            <a:endParaRPr lang="en-US" sz="1800" b="0" i="0" u="none" strike="noStrike" baseline="0" dirty="0">
              <a:solidFill>
                <a:srgbClr val="221E1F"/>
              </a:solidFill>
              <a:latin typeface="Aptos" panose="020B0004020202020204" pitchFamily="34" charset="0"/>
            </a:endParaRPr>
          </a:p>
        </p:txBody>
      </p:sp>
      <p:sp>
        <p:nvSpPr>
          <p:cNvPr id="12" name="TextBox 11">
            <a:extLst>
              <a:ext uri="{FF2B5EF4-FFF2-40B4-BE49-F238E27FC236}">
                <a16:creationId xmlns:a16="http://schemas.microsoft.com/office/drawing/2014/main" id="{29795C40-BB59-B467-9C13-82281835AA27}"/>
              </a:ext>
            </a:extLst>
          </p:cNvPr>
          <p:cNvSpPr txBox="1"/>
          <p:nvPr/>
        </p:nvSpPr>
        <p:spPr>
          <a:xfrm>
            <a:off x="6019800" y="1336804"/>
            <a:ext cx="6096000" cy="3385542"/>
          </a:xfrm>
          <a:prstGeom prst="rect">
            <a:avLst/>
          </a:prstGeom>
          <a:noFill/>
        </p:spPr>
        <p:txBody>
          <a:bodyPr wrap="square">
            <a:spAutoFit/>
          </a:bodyPr>
          <a:lstStyle/>
          <a:p>
            <a:pPr algn="l"/>
            <a:endParaRPr lang="en-US" sz="2000" b="0" i="0" u="none" strike="noStrike" baseline="0" dirty="0">
              <a:solidFill>
                <a:srgbClr val="000000"/>
              </a:solidFill>
            </a:endParaRPr>
          </a:p>
          <a:p>
            <a:r>
              <a:rPr lang="en-US" sz="3600" b="1" i="0" u="none" strike="noStrike" baseline="0" dirty="0">
                <a:solidFill>
                  <a:srgbClr val="001F5B"/>
                </a:solidFill>
              </a:rPr>
              <a:t>RENTING </a:t>
            </a:r>
          </a:p>
          <a:p>
            <a:endParaRPr lang="en-US" sz="1400" b="0" i="0" u="none" strike="noStrike" baseline="0" dirty="0">
              <a:solidFill>
                <a:srgbClr val="001F5B"/>
              </a:solidFill>
            </a:endParaRPr>
          </a:p>
          <a:p>
            <a:pPr marL="342900" indent="-342900">
              <a:buFont typeface="+mj-lt"/>
              <a:buAutoNum type="arabicPeriod"/>
            </a:pPr>
            <a:r>
              <a:rPr lang="en-US" sz="1600" b="0" i="0" u="none" strike="noStrike" baseline="0" dirty="0">
                <a:solidFill>
                  <a:srgbClr val="221E1F"/>
                </a:solidFill>
              </a:rPr>
              <a:t>Rent rates are determined by the landlord and can change yearly! Also, your landlord can choose to sell at any time, potentially affecting your ability to continue to stay in the home. </a:t>
            </a:r>
          </a:p>
          <a:p>
            <a:pPr marL="342900" indent="-342900">
              <a:buFont typeface="+mj-lt"/>
              <a:buAutoNum type="arabicPeriod"/>
            </a:pPr>
            <a:r>
              <a:rPr lang="en-US" sz="1600" b="0" i="0" u="none" strike="noStrike" baseline="0" dirty="0">
                <a:solidFill>
                  <a:srgbClr val="221E1F"/>
                </a:solidFill>
              </a:rPr>
              <a:t>Typically, you have limited creative freedom in a rental. This means painting, remodels, and even outdoor space updates can be off-limits. </a:t>
            </a:r>
          </a:p>
          <a:p>
            <a:pPr marL="342900" indent="-342900">
              <a:buFont typeface="+mj-lt"/>
              <a:buAutoNum type="arabicPeriod"/>
            </a:pPr>
            <a:r>
              <a:rPr lang="en-US" sz="1600" b="0" i="0" u="none" strike="noStrike" baseline="0" dirty="0">
                <a:solidFill>
                  <a:srgbClr val="221E1F"/>
                </a:solidFill>
              </a:rPr>
              <a:t>Any rental payments you make go to your landlord. You cannot build any equity in a renting situation. </a:t>
            </a:r>
          </a:p>
          <a:p>
            <a:pPr marL="342900" indent="-342900">
              <a:buFont typeface="+mj-lt"/>
              <a:buAutoNum type="arabicPeriod"/>
            </a:pPr>
            <a:r>
              <a:rPr lang="en-US" sz="1600" b="0" i="0" u="none" strike="noStrike" baseline="0" dirty="0">
                <a:solidFill>
                  <a:srgbClr val="221E1F"/>
                </a:solidFill>
              </a:rPr>
              <a:t>There are no tax benefits for renters. </a:t>
            </a:r>
          </a:p>
        </p:txBody>
      </p:sp>
      <p:sp>
        <p:nvSpPr>
          <p:cNvPr id="4" name="TextBox 3">
            <a:extLst>
              <a:ext uri="{FF2B5EF4-FFF2-40B4-BE49-F238E27FC236}">
                <a16:creationId xmlns:a16="http://schemas.microsoft.com/office/drawing/2014/main" id="{FA530CEA-AB26-5593-6EB6-5D077CD059F9}"/>
              </a:ext>
            </a:extLst>
          </p:cNvPr>
          <p:cNvSpPr txBox="1"/>
          <p:nvPr/>
        </p:nvSpPr>
        <p:spPr>
          <a:xfrm>
            <a:off x="812080" y="5707231"/>
            <a:ext cx="5036270" cy="307777"/>
          </a:xfrm>
          <a:prstGeom prst="rect">
            <a:avLst/>
          </a:prstGeom>
          <a:noFill/>
        </p:spPr>
        <p:txBody>
          <a:bodyPr wrap="square">
            <a:spAutoFit/>
          </a:bodyPr>
          <a:lstStyle/>
          <a:p>
            <a:r>
              <a:rPr lang="en-US" sz="1400" b="1" i="0" u="none" strike="noStrike" baseline="0" dirty="0">
                <a:solidFill>
                  <a:srgbClr val="221E1F"/>
                </a:solidFill>
                <a:latin typeface="Aptos" panose="020B0004020202020204" pitchFamily="34" charset="0"/>
              </a:rPr>
              <a:t>*Consult with a tax professional for more details. </a:t>
            </a:r>
            <a:endParaRPr lang="en-US" sz="1400" b="1" dirty="0">
              <a:latin typeface="Aptos" panose="020B0004020202020204" pitchFamily="34" charset="0"/>
            </a:endParaRPr>
          </a:p>
        </p:txBody>
      </p:sp>
    </p:spTree>
    <p:extLst>
      <p:ext uri="{BB962C8B-B14F-4D97-AF65-F5344CB8AC3E}">
        <p14:creationId xmlns:p14="http://schemas.microsoft.com/office/powerpoint/2010/main" val="209981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6DD81E-EF52-EE8D-9230-7180378E20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D124D8-2D8F-F2EB-D739-3F622986F0EA}"/>
              </a:ext>
            </a:extLst>
          </p:cNvPr>
          <p:cNvPicPr>
            <a:picLocks noChangeAspect="1"/>
          </p:cNvPicPr>
          <p:nvPr/>
        </p:nvPicPr>
        <p:blipFill>
          <a:blip r:embed="rId2"/>
          <a:stretch>
            <a:fillRect/>
          </a:stretch>
        </p:blipFill>
        <p:spPr>
          <a:xfrm>
            <a:off x="0" y="4440"/>
            <a:ext cx="12192000" cy="6849119"/>
          </a:xfrm>
          <a:prstGeom prst="rect">
            <a:avLst/>
          </a:prstGeom>
        </p:spPr>
      </p:pic>
      <p:sp>
        <p:nvSpPr>
          <p:cNvPr id="10" name="Rectangle 9">
            <a:extLst>
              <a:ext uri="{FF2B5EF4-FFF2-40B4-BE49-F238E27FC236}">
                <a16:creationId xmlns:a16="http://schemas.microsoft.com/office/drawing/2014/main" id="{4C85611F-B8D9-1ED8-A502-BEF15EDCF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DE356485-A846-4E74-D367-87620981A64C}"/>
              </a:ext>
            </a:extLst>
          </p:cNvPr>
          <p:cNvSpPr/>
          <p:nvPr/>
        </p:nvSpPr>
        <p:spPr>
          <a:xfrm>
            <a:off x="0" y="323850"/>
            <a:ext cx="5438775"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D3EB3F-5491-4259-3712-801ED7599E64}"/>
              </a:ext>
            </a:extLst>
          </p:cNvPr>
          <p:cNvSpPr txBox="1"/>
          <p:nvPr/>
        </p:nvSpPr>
        <p:spPr>
          <a:xfrm>
            <a:off x="642195" y="323850"/>
            <a:ext cx="4510829" cy="646331"/>
          </a:xfrm>
          <a:prstGeom prst="rect">
            <a:avLst/>
          </a:prstGeom>
          <a:noFill/>
        </p:spPr>
        <p:txBody>
          <a:bodyPr wrap="square" rtlCol="0">
            <a:spAutoFit/>
          </a:bodyPr>
          <a:lstStyle/>
          <a:p>
            <a:r>
              <a:rPr lang="en-US" sz="3600" dirty="0">
                <a:solidFill>
                  <a:schemeClr val="bg1"/>
                </a:solidFill>
              </a:rPr>
              <a:t>BUYING VS RENTING</a:t>
            </a:r>
          </a:p>
        </p:txBody>
      </p:sp>
      <p:graphicFrame>
        <p:nvGraphicFramePr>
          <p:cNvPr id="4" name="Table 3">
            <a:extLst>
              <a:ext uri="{FF2B5EF4-FFF2-40B4-BE49-F238E27FC236}">
                <a16:creationId xmlns:a16="http://schemas.microsoft.com/office/drawing/2014/main" id="{2F75E20F-8FBD-F538-A401-73026B98B0BD}"/>
              </a:ext>
            </a:extLst>
          </p:cNvPr>
          <p:cNvGraphicFramePr>
            <a:graphicFrameLocks noGrp="1"/>
          </p:cNvGraphicFramePr>
          <p:nvPr>
            <p:extLst>
              <p:ext uri="{D42A27DB-BD31-4B8C-83A1-F6EECF244321}">
                <p14:modId xmlns:p14="http://schemas.microsoft.com/office/powerpoint/2010/main" val="1727760874"/>
              </p:ext>
            </p:extLst>
          </p:nvPr>
        </p:nvGraphicFramePr>
        <p:xfrm>
          <a:off x="708024" y="2379077"/>
          <a:ext cx="5969001" cy="2595880"/>
        </p:xfrm>
        <a:graphic>
          <a:graphicData uri="http://schemas.openxmlformats.org/drawingml/2006/table">
            <a:tbl>
              <a:tblPr firstRow="1" bandRow="1">
                <a:tableStyleId>{D27102A9-8310-4765-A935-A1911B00CA55}</a:tableStyleId>
              </a:tblPr>
              <a:tblGrid>
                <a:gridCol w="1454151">
                  <a:extLst>
                    <a:ext uri="{9D8B030D-6E8A-4147-A177-3AD203B41FA5}">
                      <a16:colId xmlns:a16="http://schemas.microsoft.com/office/drawing/2014/main" val="1140820805"/>
                    </a:ext>
                  </a:extLst>
                </a:gridCol>
                <a:gridCol w="1381125">
                  <a:extLst>
                    <a:ext uri="{9D8B030D-6E8A-4147-A177-3AD203B41FA5}">
                      <a16:colId xmlns:a16="http://schemas.microsoft.com/office/drawing/2014/main" val="2466736293"/>
                    </a:ext>
                  </a:extLst>
                </a:gridCol>
                <a:gridCol w="1685925">
                  <a:extLst>
                    <a:ext uri="{9D8B030D-6E8A-4147-A177-3AD203B41FA5}">
                      <a16:colId xmlns:a16="http://schemas.microsoft.com/office/drawing/2014/main" val="561424142"/>
                    </a:ext>
                  </a:extLst>
                </a:gridCol>
                <a:gridCol w="1447800">
                  <a:extLst>
                    <a:ext uri="{9D8B030D-6E8A-4147-A177-3AD203B41FA5}">
                      <a16:colId xmlns:a16="http://schemas.microsoft.com/office/drawing/2014/main" val="3503453649"/>
                    </a:ext>
                  </a:extLst>
                </a:gridCol>
              </a:tblGrid>
              <a:tr h="370840">
                <a:tc>
                  <a:txBody>
                    <a:bodyPr/>
                    <a:lstStyle/>
                    <a:p>
                      <a:pPr algn="ctr"/>
                      <a:r>
                        <a:rPr lang="en-US" dirty="0">
                          <a:solidFill>
                            <a:srgbClr val="00205B"/>
                          </a:solidFill>
                        </a:rPr>
                        <a:t>Rent</a:t>
                      </a:r>
                    </a:p>
                  </a:txBody>
                  <a:tcPr/>
                </a:tc>
                <a:tc>
                  <a:txBody>
                    <a:bodyPr/>
                    <a:lstStyle/>
                    <a:p>
                      <a:pPr algn="ctr"/>
                      <a:r>
                        <a:rPr lang="en-US" dirty="0">
                          <a:solidFill>
                            <a:srgbClr val="00205B"/>
                          </a:solidFill>
                        </a:rPr>
                        <a:t>1 Year</a:t>
                      </a:r>
                    </a:p>
                  </a:txBody>
                  <a:tcPr/>
                </a:tc>
                <a:tc>
                  <a:txBody>
                    <a:bodyPr/>
                    <a:lstStyle/>
                    <a:p>
                      <a:pPr algn="ctr"/>
                      <a:r>
                        <a:rPr lang="en-US" dirty="0">
                          <a:solidFill>
                            <a:srgbClr val="00205B"/>
                          </a:solidFill>
                        </a:rPr>
                        <a:t>5 Years</a:t>
                      </a:r>
                    </a:p>
                  </a:txBody>
                  <a:tcPr/>
                </a:tc>
                <a:tc>
                  <a:txBody>
                    <a:bodyPr/>
                    <a:lstStyle/>
                    <a:p>
                      <a:pPr algn="ctr"/>
                      <a:r>
                        <a:rPr lang="en-US" dirty="0">
                          <a:solidFill>
                            <a:srgbClr val="00205B"/>
                          </a:solidFill>
                        </a:rPr>
                        <a:t>10 Years</a:t>
                      </a:r>
                    </a:p>
                  </a:txBody>
                  <a:tcPr/>
                </a:tc>
                <a:extLst>
                  <a:ext uri="{0D108BD9-81ED-4DB2-BD59-A6C34878D82A}">
                    <a16:rowId xmlns:a16="http://schemas.microsoft.com/office/drawing/2014/main" val="117906021"/>
                  </a:ext>
                </a:extLst>
              </a:tr>
              <a:tr h="370840">
                <a:tc>
                  <a:txBody>
                    <a:bodyPr/>
                    <a:lstStyle/>
                    <a:p>
                      <a:pPr algn="ctr"/>
                      <a:r>
                        <a:rPr lang="en-US" dirty="0">
                          <a:solidFill>
                            <a:srgbClr val="00205B"/>
                          </a:solidFill>
                        </a:rPr>
                        <a:t>$1,000</a:t>
                      </a:r>
                    </a:p>
                  </a:txBody>
                  <a:tcPr/>
                </a:tc>
                <a:tc>
                  <a:txBody>
                    <a:bodyPr/>
                    <a:lstStyle/>
                    <a:p>
                      <a:pPr algn="ctr"/>
                      <a:r>
                        <a:rPr lang="en-US" dirty="0">
                          <a:solidFill>
                            <a:srgbClr val="00205B"/>
                          </a:solidFill>
                        </a:rPr>
                        <a:t>$12,000</a:t>
                      </a:r>
                    </a:p>
                  </a:txBody>
                  <a:tcPr/>
                </a:tc>
                <a:tc>
                  <a:txBody>
                    <a:bodyPr/>
                    <a:lstStyle/>
                    <a:p>
                      <a:pPr algn="ctr"/>
                      <a:r>
                        <a:rPr lang="en-US" dirty="0">
                          <a:solidFill>
                            <a:srgbClr val="00205B"/>
                          </a:solidFill>
                        </a:rPr>
                        <a:t>$60,000</a:t>
                      </a:r>
                    </a:p>
                  </a:txBody>
                  <a:tcPr/>
                </a:tc>
                <a:tc>
                  <a:txBody>
                    <a:bodyPr/>
                    <a:lstStyle/>
                    <a:p>
                      <a:pPr algn="ctr"/>
                      <a:r>
                        <a:rPr lang="en-US" dirty="0">
                          <a:solidFill>
                            <a:srgbClr val="00205B"/>
                          </a:solidFill>
                        </a:rPr>
                        <a:t>$120,000</a:t>
                      </a:r>
                    </a:p>
                  </a:txBody>
                  <a:tcPr/>
                </a:tc>
                <a:extLst>
                  <a:ext uri="{0D108BD9-81ED-4DB2-BD59-A6C34878D82A}">
                    <a16:rowId xmlns:a16="http://schemas.microsoft.com/office/drawing/2014/main" val="3777835820"/>
                  </a:ext>
                </a:extLst>
              </a:tr>
              <a:tr h="370840">
                <a:tc>
                  <a:txBody>
                    <a:bodyPr/>
                    <a:lstStyle/>
                    <a:p>
                      <a:pPr algn="ctr"/>
                      <a:r>
                        <a:rPr lang="en-US" dirty="0">
                          <a:solidFill>
                            <a:srgbClr val="00205B"/>
                          </a:solidFill>
                        </a:rPr>
                        <a:t>$1,250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$75,000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$150,000</a:t>
                      </a:r>
                    </a:p>
                  </a:txBody>
                  <a:tcPr/>
                </a:tc>
                <a:extLst>
                  <a:ext uri="{0D108BD9-81ED-4DB2-BD59-A6C34878D82A}">
                    <a16:rowId xmlns:a16="http://schemas.microsoft.com/office/drawing/2014/main" val="1028961313"/>
                  </a:ext>
                </a:extLst>
              </a:tr>
              <a:tr h="370840">
                <a:tc>
                  <a:txBody>
                    <a:bodyPr/>
                    <a:lstStyle/>
                    <a:p>
                      <a:pPr algn="ctr"/>
                      <a:r>
                        <a:rPr lang="en-US" dirty="0">
                          <a:solidFill>
                            <a:srgbClr val="00205B"/>
                          </a:solidFill>
                        </a:rPr>
                        <a:t>$1,500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$18,000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$90,000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$180,000</a:t>
                      </a:r>
                    </a:p>
                  </a:txBody>
                  <a:tcPr/>
                </a:tc>
                <a:extLst>
                  <a:ext uri="{0D108BD9-81ED-4DB2-BD59-A6C34878D82A}">
                    <a16:rowId xmlns:a16="http://schemas.microsoft.com/office/drawing/2014/main" val="3735168022"/>
                  </a:ext>
                </a:extLst>
              </a:tr>
              <a:tr h="370840">
                <a:tc>
                  <a:txBody>
                    <a:bodyPr/>
                    <a:lstStyle/>
                    <a:p>
                      <a:pPr algn="ctr"/>
                      <a:r>
                        <a:rPr lang="en-US" dirty="0">
                          <a:solidFill>
                            <a:srgbClr val="00205B"/>
                          </a:solidFill>
                        </a:rPr>
                        <a:t>$1,750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$21,000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$105,000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$210,000</a:t>
                      </a:r>
                    </a:p>
                  </a:txBody>
                  <a:tcPr/>
                </a:tc>
                <a:extLst>
                  <a:ext uri="{0D108BD9-81ED-4DB2-BD59-A6C34878D82A}">
                    <a16:rowId xmlns:a16="http://schemas.microsoft.com/office/drawing/2014/main" val="3379520618"/>
                  </a:ext>
                </a:extLst>
              </a:tr>
              <a:tr h="370840">
                <a:tc>
                  <a:txBody>
                    <a:bodyPr/>
                    <a:lstStyle/>
                    <a:p>
                      <a:pPr algn="ctr"/>
                      <a:r>
                        <a:rPr lang="en-US" dirty="0">
                          <a:solidFill>
                            <a:srgbClr val="00205B"/>
                          </a:solidFill>
                        </a:rPr>
                        <a:t>$2,000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$24,000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$120,000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$240,000</a:t>
                      </a:r>
                    </a:p>
                  </a:txBody>
                  <a:tcPr/>
                </a:tc>
                <a:extLst>
                  <a:ext uri="{0D108BD9-81ED-4DB2-BD59-A6C34878D82A}">
                    <a16:rowId xmlns:a16="http://schemas.microsoft.com/office/drawing/2014/main" val="265937189"/>
                  </a:ext>
                </a:extLst>
              </a:tr>
              <a:tr h="370840">
                <a:tc>
                  <a:txBody>
                    <a:bodyPr/>
                    <a:lstStyle/>
                    <a:p>
                      <a:pPr algn="ctr"/>
                      <a:r>
                        <a:rPr lang="en-US" dirty="0">
                          <a:solidFill>
                            <a:srgbClr val="00205B"/>
                          </a:solidFill>
                        </a:rPr>
                        <a:t>$2,500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$30,000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$150,000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5B"/>
                          </a:solidFill>
                        </a:rPr>
                        <a:t>$300,000</a:t>
                      </a:r>
                    </a:p>
                  </a:txBody>
                  <a:tcPr/>
                </a:tc>
                <a:extLst>
                  <a:ext uri="{0D108BD9-81ED-4DB2-BD59-A6C34878D82A}">
                    <a16:rowId xmlns:a16="http://schemas.microsoft.com/office/drawing/2014/main" val="3987690175"/>
                  </a:ext>
                </a:extLst>
              </a:tr>
            </a:tbl>
          </a:graphicData>
        </a:graphic>
      </p:graphicFrame>
      <p:sp>
        <p:nvSpPr>
          <p:cNvPr id="11" name="TextBox 10">
            <a:extLst>
              <a:ext uri="{FF2B5EF4-FFF2-40B4-BE49-F238E27FC236}">
                <a16:creationId xmlns:a16="http://schemas.microsoft.com/office/drawing/2014/main" id="{A12DB284-0A1F-17DD-9759-6A751069B2AB}"/>
              </a:ext>
            </a:extLst>
          </p:cNvPr>
          <p:cNvSpPr txBox="1"/>
          <p:nvPr/>
        </p:nvSpPr>
        <p:spPr>
          <a:xfrm>
            <a:off x="7496175" y="1952566"/>
            <a:ext cx="4353318" cy="2769989"/>
          </a:xfrm>
          <a:prstGeom prst="rect">
            <a:avLst/>
          </a:prstGeom>
          <a:noFill/>
        </p:spPr>
        <p:txBody>
          <a:bodyPr wrap="square">
            <a:spAutoFit/>
          </a:bodyPr>
          <a:lstStyle/>
          <a:p>
            <a:pPr algn="l"/>
            <a:endParaRPr lang="en-US" sz="1400" b="0" i="0" u="none" strike="noStrike" baseline="0" dirty="0">
              <a:solidFill>
                <a:srgbClr val="000000"/>
              </a:solidFill>
              <a:latin typeface="Aptos" panose="020B0004020202020204" pitchFamily="34" charset="0"/>
            </a:endParaRPr>
          </a:p>
          <a:p>
            <a:r>
              <a:rPr lang="en-US" sz="3200" b="0" i="0" u="none" strike="noStrike" baseline="0" dirty="0">
                <a:solidFill>
                  <a:srgbClr val="001F5B"/>
                </a:solidFill>
                <a:latin typeface="Aptos" panose="020B0004020202020204" pitchFamily="34" charset="0"/>
              </a:rPr>
              <a:t>THINK OF HOW MUCH YOU SPENT ON RENT THAT COULD HAVE BEEN BUILDING </a:t>
            </a:r>
            <a:r>
              <a:rPr lang="en-US" sz="3200" b="1" i="0" u="none" strike="noStrike" baseline="0" dirty="0">
                <a:solidFill>
                  <a:srgbClr val="0077C7"/>
                </a:solidFill>
                <a:latin typeface="Aptos" panose="020B0004020202020204" pitchFamily="34" charset="0"/>
              </a:rPr>
              <a:t>YOUR HOME EQUITY! </a:t>
            </a:r>
            <a:endParaRPr lang="en-US" sz="3200" dirty="0">
              <a:latin typeface="Aptos" panose="020B0004020202020204" pitchFamily="34" charset="0"/>
            </a:endParaRPr>
          </a:p>
        </p:txBody>
      </p:sp>
    </p:spTree>
    <p:extLst>
      <p:ext uri="{BB962C8B-B14F-4D97-AF65-F5344CB8AC3E}">
        <p14:creationId xmlns:p14="http://schemas.microsoft.com/office/powerpoint/2010/main" val="58517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FE70A3-E2E5-B3DD-E6C1-E4ED429D3A95}"/>
              </a:ext>
            </a:extLst>
          </p:cNvPr>
          <p:cNvSpPr/>
          <p:nvPr/>
        </p:nvSpPr>
        <p:spPr>
          <a:xfrm>
            <a:off x="5810251" y="323850"/>
            <a:ext cx="6400800"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9B6E02-0DB8-0808-907D-7259B95D4CD6}"/>
              </a:ext>
            </a:extLst>
          </p:cNvPr>
          <p:cNvSpPr txBox="1"/>
          <p:nvPr/>
        </p:nvSpPr>
        <p:spPr>
          <a:xfrm>
            <a:off x="6324600" y="360074"/>
            <a:ext cx="5114925" cy="584775"/>
          </a:xfrm>
          <a:prstGeom prst="rect">
            <a:avLst/>
          </a:prstGeom>
          <a:noFill/>
        </p:spPr>
        <p:txBody>
          <a:bodyPr wrap="square" rtlCol="0">
            <a:spAutoFit/>
          </a:bodyPr>
          <a:lstStyle/>
          <a:p>
            <a:r>
              <a:rPr lang="en-US" sz="3200" dirty="0">
                <a:solidFill>
                  <a:schemeClr val="bg1"/>
                </a:solidFill>
              </a:rPr>
              <a:t>HOMEBUYER’S ROAD MAP</a:t>
            </a:r>
          </a:p>
        </p:txBody>
      </p:sp>
      <p:pic>
        <p:nvPicPr>
          <p:cNvPr id="7" name="Picture 6">
            <a:extLst>
              <a:ext uri="{FF2B5EF4-FFF2-40B4-BE49-F238E27FC236}">
                <a16:creationId xmlns:a16="http://schemas.microsoft.com/office/drawing/2014/main" id="{A925CA60-7612-F761-8AE0-B0C113BBE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233" y="2028825"/>
            <a:ext cx="5645767" cy="4210050"/>
          </a:xfrm>
          <a:prstGeom prst="rect">
            <a:avLst/>
          </a:prstGeom>
        </p:spPr>
      </p:pic>
      <p:sp>
        <p:nvSpPr>
          <p:cNvPr id="9" name="TextBox 8">
            <a:extLst>
              <a:ext uri="{FF2B5EF4-FFF2-40B4-BE49-F238E27FC236}">
                <a16:creationId xmlns:a16="http://schemas.microsoft.com/office/drawing/2014/main" id="{4A477BD2-E4C4-0BEE-750F-D4BBB47762A2}"/>
              </a:ext>
            </a:extLst>
          </p:cNvPr>
          <p:cNvSpPr txBox="1"/>
          <p:nvPr/>
        </p:nvSpPr>
        <p:spPr>
          <a:xfrm>
            <a:off x="527534" y="1353112"/>
            <a:ext cx="5491163" cy="584775"/>
          </a:xfrm>
          <a:prstGeom prst="rect">
            <a:avLst/>
          </a:prstGeom>
          <a:noFill/>
        </p:spPr>
        <p:txBody>
          <a:bodyPr wrap="square">
            <a:spAutoFit/>
          </a:bodyPr>
          <a:lstStyle/>
          <a:p>
            <a:r>
              <a:rPr lang="en-US" sz="1600" b="0" i="0" u="none" strike="noStrike" baseline="0" dirty="0">
                <a:solidFill>
                  <a:srgbClr val="00205B"/>
                </a:solidFill>
              </a:rPr>
              <a:t>Your step-by-step guide to finding your dream home, from </a:t>
            </a:r>
          </a:p>
          <a:p>
            <a:r>
              <a:rPr lang="en-US" sz="1600" b="0" i="0" u="none" strike="noStrike" baseline="0" dirty="0">
                <a:solidFill>
                  <a:srgbClr val="00205B"/>
                </a:solidFill>
              </a:rPr>
              <a:t>pre-qualification to moving day!</a:t>
            </a:r>
            <a:endParaRPr lang="en-US" sz="1600" dirty="0">
              <a:solidFill>
                <a:srgbClr val="00205B"/>
              </a:solidFill>
            </a:endParaRPr>
          </a:p>
        </p:txBody>
      </p:sp>
      <p:sp>
        <p:nvSpPr>
          <p:cNvPr id="12" name="Rectangle 11">
            <a:extLst>
              <a:ext uri="{FF2B5EF4-FFF2-40B4-BE49-F238E27FC236}">
                <a16:creationId xmlns:a16="http://schemas.microsoft.com/office/drawing/2014/main" id="{872EB79C-97F0-5403-086C-5E5709B8BA90}"/>
              </a:ext>
            </a:extLst>
          </p:cNvPr>
          <p:cNvSpPr/>
          <p:nvPr/>
        </p:nvSpPr>
        <p:spPr>
          <a:xfrm>
            <a:off x="6867525" y="1743075"/>
            <a:ext cx="5324475" cy="3838575"/>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AA7E62-F756-8796-E7B1-18FE4CFB48C1}"/>
              </a:ext>
            </a:extLst>
          </p:cNvPr>
          <p:cNvSpPr txBox="1"/>
          <p:nvPr/>
        </p:nvSpPr>
        <p:spPr>
          <a:xfrm>
            <a:off x="6986588" y="1724025"/>
            <a:ext cx="5086349" cy="3693319"/>
          </a:xfrm>
          <a:prstGeom prst="rect">
            <a:avLst/>
          </a:prstGeom>
          <a:noFill/>
        </p:spPr>
        <p:txBody>
          <a:bodyPr wrap="square">
            <a:spAutoFit/>
          </a:bodyPr>
          <a:lstStyle/>
          <a:p>
            <a:pPr algn="l"/>
            <a:endParaRPr lang="en-US" sz="1600" b="0" i="0" u="none" strike="noStrike" baseline="0" dirty="0">
              <a:solidFill>
                <a:srgbClr val="00205B"/>
              </a:solidFill>
            </a:endParaRPr>
          </a:p>
          <a:p>
            <a:r>
              <a:rPr lang="en-US" b="0" i="0" u="none" strike="noStrike" baseline="0" dirty="0">
                <a:solidFill>
                  <a:schemeClr val="bg1"/>
                </a:solidFill>
              </a:rPr>
              <a:t>STEP 1 DETAILS </a:t>
            </a:r>
            <a:r>
              <a:rPr lang="en-US" sz="1400" b="0" i="0" u="none" strike="noStrike" baseline="0" dirty="0">
                <a:solidFill>
                  <a:schemeClr val="bg1"/>
                </a:solidFill>
              </a:rPr>
              <a:t> </a:t>
            </a:r>
          </a:p>
          <a:p>
            <a:r>
              <a:rPr lang="en-US" sz="1400" b="0" i="0" u="none" strike="noStrike" baseline="0" dirty="0">
                <a:solidFill>
                  <a:schemeClr val="bg1"/>
                </a:solidFill>
              </a:rPr>
              <a:t>Meet with your mortgage professional to: determine the type of loan you will be using, determine your desired purchase price, loan costs and monthly payment, understand the financial benefits of home ownership and understand what to expect throughout the home buying process. </a:t>
            </a:r>
          </a:p>
          <a:p>
            <a:endParaRPr lang="en-US" sz="1400" dirty="0">
              <a:solidFill>
                <a:schemeClr val="bg1"/>
              </a:solidFill>
            </a:endParaRPr>
          </a:p>
          <a:p>
            <a:endParaRPr lang="en-US" sz="1400" b="0" i="0" u="none" strike="noStrike" baseline="0" dirty="0">
              <a:solidFill>
                <a:schemeClr val="bg1"/>
              </a:solidFill>
            </a:endParaRPr>
          </a:p>
          <a:p>
            <a:r>
              <a:rPr lang="en-US" b="0" i="0" u="none" strike="noStrike" baseline="0" dirty="0">
                <a:solidFill>
                  <a:schemeClr val="bg1"/>
                </a:solidFill>
              </a:rPr>
              <a:t>STEP 2 DETAILS </a:t>
            </a:r>
            <a:endParaRPr lang="en-US" sz="1400" b="0" i="0" u="none" strike="noStrike" baseline="0" dirty="0">
              <a:solidFill>
                <a:schemeClr val="bg1"/>
              </a:solidFill>
            </a:endParaRPr>
          </a:p>
          <a:p>
            <a:r>
              <a:rPr lang="en-US" sz="1400" b="0" i="0" u="none" strike="noStrike" baseline="0" dirty="0">
                <a:solidFill>
                  <a:schemeClr val="bg1"/>
                </a:solidFill>
              </a:rPr>
              <a:t>Identify a Realtor to help you: find suitable homes in your area and schedule visits into those homes for your consideration, negotiate the terms of your offer(s), help you navigate through your legal aspects and contractual requirements and protect you from potential hazards throughout your home buying process. </a:t>
            </a:r>
            <a:endParaRPr lang="en-US" sz="1400" dirty="0">
              <a:solidFill>
                <a:schemeClr val="bg1"/>
              </a:solidFill>
            </a:endParaRPr>
          </a:p>
        </p:txBody>
      </p:sp>
    </p:spTree>
    <p:extLst>
      <p:ext uri="{BB962C8B-B14F-4D97-AF65-F5344CB8AC3E}">
        <p14:creationId xmlns:p14="http://schemas.microsoft.com/office/powerpoint/2010/main" val="62109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C7A82-22E1-BF5F-0071-49E76B6C1C8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CB29AB9-A9EF-3607-76A2-47EE0B62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6179DE17-EB3B-60D8-D163-4D35E0756624}"/>
              </a:ext>
            </a:extLst>
          </p:cNvPr>
          <p:cNvSpPr/>
          <p:nvPr/>
        </p:nvSpPr>
        <p:spPr>
          <a:xfrm>
            <a:off x="0" y="323850"/>
            <a:ext cx="5438775"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236C03-4621-19CC-5B94-76BE79F253BA}"/>
              </a:ext>
            </a:extLst>
          </p:cNvPr>
          <p:cNvSpPr txBox="1"/>
          <p:nvPr/>
        </p:nvSpPr>
        <p:spPr>
          <a:xfrm>
            <a:off x="642195" y="360074"/>
            <a:ext cx="4510829" cy="584775"/>
          </a:xfrm>
          <a:prstGeom prst="rect">
            <a:avLst/>
          </a:prstGeom>
          <a:noFill/>
        </p:spPr>
        <p:txBody>
          <a:bodyPr wrap="square" rtlCol="0">
            <a:spAutoFit/>
          </a:bodyPr>
          <a:lstStyle/>
          <a:p>
            <a:r>
              <a:rPr lang="en-US" sz="3200" dirty="0">
                <a:solidFill>
                  <a:schemeClr val="bg1"/>
                </a:solidFill>
              </a:rPr>
              <a:t>WHO ARE THE PLAYERS</a:t>
            </a:r>
          </a:p>
        </p:txBody>
      </p:sp>
      <p:sp>
        <p:nvSpPr>
          <p:cNvPr id="2" name="TextBox 1">
            <a:extLst>
              <a:ext uri="{FF2B5EF4-FFF2-40B4-BE49-F238E27FC236}">
                <a16:creationId xmlns:a16="http://schemas.microsoft.com/office/drawing/2014/main" id="{F09F7FB1-DA7F-589B-94AD-1CAB3D5DB2F4}"/>
              </a:ext>
            </a:extLst>
          </p:cNvPr>
          <p:cNvSpPr txBox="1"/>
          <p:nvPr/>
        </p:nvSpPr>
        <p:spPr>
          <a:xfrm>
            <a:off x="642195" y="981073"/>
            <a:ext cx="4510829" cy="523220"/>
          </a:xfrm>
          <a:prstGeom prst="rect">
            <a:avLst/>
          </a:prstGeom>
          <a:noFill/>
        </p:spPr>
        <p:txBody>
          <a:bodyPr wrap="square" rtlCol="0">
            <a:spAutoFit/>
          </a:bodyPr>
          <a:lstStyle/>
          <a:p>
            <a:r>
              <a:rPr lang="en-US" sz="2800" dirty="0">
                <a:solidFill>
                  <a:srgbClr val="00205B"/>
                </a:solidFill>
              </a:rPr>
              <a:t>AND WHAT DO THEY DO?</a:t>
            </a:r>
          </a:p>
        </p:txBody>
      </p:sp>
      <p:pic>
        <p:nvPicPr>
          <p:cNvPr id="8" name="Picture 7">
            <a:extLst>
              <a:ext uri="{FF2B5EF4-FFF2-40B4-BE49-F238E27FC236}">
                <a16:creationId xmlns:a16="http://schemas.microsoft.com/office/drawing/2014/main" id="{9CEEEE6D-1BD7-8DFF-A6CF-86D36A40FF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1001" y="1654921"/>
            <a:ext cx="6801407" cy="4691185"/>
          </a:xfrm>
          <a:prstGeom prst="rect">
            <a:avLst/>
          </a:prstGeom>
        </p:spPr>
      </p:pic>
      <p:pic>
        <p:nvPicPr>
          <p:cNvPr id="12" name="Picture 11">
            <a:extLst>
              <a:ext uri="{FF2B5EF4-FFF2-40B4-BE49-F238E27FC236}">
                <a16:creationId xmlns:a16="http://schemas.microsoft.com/office/drawing/2014/main" id="{644FA540-E4C7-3995-CA49-2A8263BA96D4}"/>
              </a:ext>
            </a:extLst>
          </p:cNvPr>
          <p:cNvPicPr>
            <a:picLocks noChangeAspect="1"/>
          </p:cNvPicPr>
          <p:nvPr/>
        </p:nvPicPr>
        <p:blipFill>
          <a:blip r:embed="rId3"/>
          <a:srcRect l="15788" r="25271"/>
          <a:stretch>
            <a:fillRect/>
          </a:stretch>
        </p:blipFill>
        <p:spPr>
          <a:xfrm>
            <a:off x="-1" y="2066953"/>
            <a:ext cx="5012935" cy="3867122"/>
          </a:xfrm>
          <a:prstGeom prst="rect">
            <a:avLst/>
          </a:prstGeom>
        </p:spPr>
      </p:pic>
    </p:spTree>
    <p:extLst>
      <p:ext uri="{BB962C8B-B14F-4D97-AF65-F5344CB8AC3E}">
        <p14:creationId xmlns:p14="http://schemas.microsoft.com/office/powerpoint/2010/main" val="197983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BBDA-2B56-CB1E-B475-68BEE757EF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C42B69E-DDEE-A2E4-0313-736BA5533672}"/>
              </a:ext>
            </a:extLst>
          </p:cNvPr>
          <p:cNvPicPr>
            <a:picLocks noChangeAspect="1"/>
          </p:cNvPicPr>
          <p:nvPr/>
        </p:nvPicPr>
        <p:blipFill>
          <a:blip r:embed="rId3"/>
          <a:stretch>
            <a:fillRect/>
          </a:stretch>
        </p:blipFill>
        <p:spPr>
          <a:xfrm>
            <a:off x="0" y="5024"/>
            <a:ext cx="12192000" cy="6847951"/>
          </a:xfrm>
          <a:prstGeom prst="rect">
            <a:avLst/>
          </a:prstGeom>
        </p:spPr>
      </p:pic>
      <p:sp>
        <p:nvSpPr>
          <p:cNvPr id="4" name="Rectangle 3">
            <a:extLst>
              <a:ext uri="{FF2B5EF4-FFF2-40B4-BE49-F238E27FC236}">
                <a16:creationId xmlns:a16="http://schemas.microsoft.com/office/drawing/2014/main" id="{7B671ABF-7CE7-DE30-2F73-D2C4F6890A66}"/>
              </a:ext>
            </a:extLst>
          </p:cNvPr>
          <p:cNvSpPr/>
          <p:nvPr/>
        </p:nvSpPr>
        <p:spPr>
          <a:xfrm>
            <a:off x="2962275" y="323850"/>
            <a:ext cx="9248776"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428CAB-16A5-364B-B9B9-148B7EED8297}"/>
              </a:ext>
            </a:extLst>
          </p:cNvPr>
          <p:cNvSpPr txBox="1"/>
          <p:nvPr/>
        </p:nvSpPr>
        <p:spPr>
          <a:xfrm>
            <a:off x="3543300" y="360074"/>
            <a:ext cx="7896225" cy="553998"/>
          </a:xfrm>
          <a:prstGeom prst="rect">
            <a:avLst/>
          </a:prstGeom>
          <a:noFill/>
        </p:spPr>
        <p:txBody>
          <a:bodyPr wrap="square" rtlCol="0">
            <a:spAutoFit/>
          </a:bodyPr>
          <a:lstStyle/>
          <a:p>
            <a:r>
              <a:rPr lang="en-US" sz="3000" dirty="0">
                <a:solidFill>
                  <a:schemeClr val="bg1"/>
                </a:solidFill>
              </a:rPr>
              <a:t>WHY USE A REALTOR WHEN BUYING A HOME</a:t>
            </a:r>
          </a:p>
        </p:txBody>
      </p:sp>
      <p:sp>
        <p:nvSpPr>
          <p:cNvPr id="8" name="TextBox 7">
            <a:extLst>
              <a:ext uri="{FF2B5EF4-FFF2-40B4-BE49-F238E27FC236}">
                <a16:creationId xmlns:a16="http://schemas.microsoft.com/office/drawing/2014/main" id="{24FD44BA-1DBD-6B33-A612-3C9F7C72BB31}"/>
              </a:ext>
            </a:extLst>
          </p:cNvPr>
          <p:cNvSpPr txBox="1"/>
          <p:nvPr/>
        </p:nvSpPr>
        <p:spPr>
          <a:xfrm>
            <a:off x="1211943" y="1553725"/>
            <a:ext cx="9768113" cy="4524315"/>
          </a:xfrm>
          <a:prstGeom prst="rect">
            <a:avLst/>
          </a:prstGeom>
          <a:noFill/>
        </p:spPr>
        <p:txBody>
          <a:bodyPr wrap="square">
            <a:spAutoFit/>
          </a:bodyPr>
          <a:lstStyle/>
          <a:p>
            <a:r>
              <a:rPr lang="en-US" sz="2400" b="1" i="0" u="none" strike="noStrike" baseline="0" dirty="0">
                <a:solidFill>
                  <a:srgbClr val="001F5B"/>
                </a:solidFill>
              </a:rPr>
              <a:t>Since buying or selling a home is likely the largest financial transaction a person might make in their lifetime, having an expert real estate agent represent you is critical! </a:t>
            </a:r>
          </a:p>
          <a:p>
            <a:endParaRPr lang="en-US" sz="2400" b="0" i="0" u="none" strike="noStrike" baseline="0" dirty="0">
              <a:solidFill>
                <a:srgbClr val="001F5B"/>
              </a:solidFill>
            </a:endParaRPr>
          </a:p>
          <a:p>
            <a:r>
              <a:rPr lang="en-US" sz="2400" b="1" i="0" u="none" strike="noStrike" baseline="0" dirty="0">
                <a:solidFill>
                  <a:srgbClr val="001F5B"/>
                </a:solidFill>
              </a:rPr>
              <a:t>Benefits to working with a Real Estate Agent include: </a:t>
            </a:r>
          </a:p>
          <a:p>
            <a:endParaRPr lang="en-US" sz="2400" b="0" i="0" u="none" strike="noStrike" baseline="0" dirty="0">
              <a:solidFill>
                <a:srgbClr val="001F5B"/>
              </a:solidFill>
            </a:endParaRPr>
          </a:p>
          <a:p>
            <a:pPr marL="285750" indent="-285750">
              <a:buFont typeface="Arial" panose="020B0604020202020204" pitchFamily="34" charset="0"/>
              <a:buChar char="•"/>
            </a:pPr>
            <a:r>
              <a:rPr lang="en-US" sz="2400" b="0" i="0" u="none" strike="noStrike" baseline="0" dirty="0">
                <a:solidFill>
                  <a:srgbClr val="221E1F"/>
                </a:solidFill>
              </a:rPr>
              <a:t>Expert advice to avoid common homebuying mistakes! </a:t>
            </a:r>
          </a:p>
          <a:p>
            <a:pPr marL="285750" indent="-285750">
              <a:buFont typeface="Arial" panose="020B0604020202020204" pitchFamily="34" charset="0"/>
              <a:buChar char="•"/>
            </a:pPr>
            <a:r>
              <a:rPr lang="en-US" sz="2400" b="0" i="0" u="none" strike="noStrike" baseline="0" dirty="0">
                <a:solidFill>
                  <a:srgbClr val="221E1F"/>
                </a:solidFill>
              </a:rPr>
              <a:t>They have access to the MLS (Multiple Listing Service), understand the local markets, and can help you narrow down your search to find the right fit.  </a:t>
            </a:r>
          </a:p>
          <a:p>
            <a:pPr marL="285750" indent="-285750">
              <a:buFont typeface="Arial" panose="020B0604020202020204" pitchFamily="34" charset="0"/>
              <a:buChar char="•"/>
            </a:pPr>
            <a:r>
              <a:rPr lang="en-US" sz="2400" b="0" i="0" u="none" strike="noStrike" baseline="0" dirty="0">
                <a:solidFill>
                  <a:srgbClr val="221E1F"/>
                </a:solidFill>
              </a:rPr>
              <a:t>Purchase negotiations! </a:t>
            </a:r>
          </a:p>
          <a:p>
            <a:pPr marL="285750" indent="-285750">
              <a:buFont typeface="Arial" panose="020B0604020202020204" pitchFamily="34" charset="0"/>
              <a:buChar char="•"/>
            </a:pPr>
            <a:r>
              <a:rPr lang="en-US" sz="2400" b="0" i="0" u="none" strike="noStrike" baseline="0" dirty="0">
                <a:solidFill>
                  <a:srgbClr val="221E1F"/>
                </a:solidFill>
              </a:rPr>
              <a:t>They help you navigate the contracts and addendums! </a:t>
            </a:r>
            <a:endParaRPr lang="en-US" sz="2400" dirty="0"/>
          </a:p>
        </p:txBody>
      </p:sp>
    </p:spTree>
    <p:extLst>
      <p:ext uri="{BB962C8B-B14F-4D97-AF65-F5344CB8AC3E}">
        <p14:creationId xmlns:p14="http://schemas.microsoft.com/office/powerpoint/2010/main" val="1581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1A1469-9D36-EB0A-3303-1B81783BDC7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97E3A5F-C49D-9D67-877B-429A04063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F6DD3E0F-0BCF-9325-8B4E-805088758DD2}"/>
              </a:ext>
            </a:extLst>
          </p:cNvPr>
          <p:cNvSpPr/>
          <p:nvPr/>
        </p:nvSpPr>
        <p:spPr>
          <a:xfrm>
            <a:off x="0" y="323850"/>
            <a:ext cx="8447314" cy="657225"/>
          </a:xfrm>
          <a:prstGeom prst="rect">
            <a:avLst/>
          </a:prstGeom>
          <a:solidFill>
            <a:srgbClr val="007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21405A-FD1D-1683-DD9F-E4DCB7D75929}"/>
              </a:ext>
            </a:extLst>
          </p:cNvPr>
          <p:cNvSpPr txBox="1"/>
          <p:nvPr/>
        </p:nvSpPr>
        <p:spPr>
          <a:xfrm>
            <a:off x="642195" y="360074"/>
            <a:ext cx="7268091" cy="584775"/>
          </a:xfrm>
          <a:prstGeom prst="rect">
            <a:avLst/>
          </a:prstGeom>
          <a:noFill/>
        </p:spPr>
        <p:txBody>
          <a:bodyPr wrap="square" rtlCol="0">
            <a:spAutoFit/>
          </a:bodyPr>
          <a:lstStyle/>
          <a:p>
            <a:r>
              <a:rPr lang="en-US" sz="3200" dirty="0">
                <a:solidFill>
                  <a:schemeClr val="bg1"/>
                </a:solidFill>
              </a:rPr>
              <a:t>PRE-QUALIFICATION VS PRE-APPROVAL</a:t>
            </a:r>
          </a:p>
        </p:txBody>
      </p:sp>
      <p:sp>
        <p:nvSpPr>
          <p:cNvPr id="3" name="TextBox 2">
            <a:extLst>
              <a:ext uri="{FF2B5EF4-FFF2-40B4-BE49-F238E27FC236}">
                <a16:creationId xmlns:a16="http://schemas.microsoft.com/office/drawing/2014/main" id="{B03EAB7B-031A-CA18-5241-5F2BDF54AEC1}"/>
              </a:ext>
            </a:extLst>
          </p:cNvPr>
          <p:cNvSpPr txBox="1"/>
          <p:nvPr/>
        </p:nvSpPr>
        <p:spPr>
          <a:xfrm>
            <a:off x="852652" y="2007446"/>
            <a:ext cx="4706319" cy="646331"/>
          </a:xfrm>
          <a:prstGeom prst="rect">
            <a:avLst/>
          </a:prstGeom>
          <a:solidFill>
            <a:srgbClr val="0077C8"/>
          </a:solidFill>
        </p:spPr>
        <p:txBody>
          <a:bodyPr wrap="square" rtlCol="0">
            <a:spAutoFit/>
          </a:bodyPr>
          <a:lstStyle/>
          <a:p>
            <a:pPr algn="ctr"/>
            <a:r>
              <a:rPr lang="en-US" sz="3600" b="1" dirty="0">
                <a:solidFill>
                  <a:schemeClr val="bg1"/>
                </a:solidFill>
              </a:rPr>
              <a:t>PRE-QUALIFICATION </a:t>
            </a:r>
          </a:p>
        </p:txBody>
      </p:sp>
      <p:sp>
        <p:nvSpPr>
          <p:cNvPr id="4" name="TextBox 3">
            <a:extLst>
              <a:ext uri="{FF2B5EF4-FFF2-40B4-BE49-F238E27FC236}">
                <a16:creationId xmlns:a16="http://schemas.microsoft.com/office/drawing/2014/main" id="{C5E8D1D6-CBE9-4981-FE06-914FDAA183CD}"/>
              </a:ext>
            </a:extLst>
          </p:cNvPr>
          <p:cNvSpPr txBox="1"/>
          <p:nvPr/>
        </p:nvSpPr>
        <p:spPr>
          <a:xfrm>
            <a:off x="6410099" y="2007446"/>
            <a:ext cx="4706319" cy="646331"/>
          </a:xfrm>
          <a:prstGeom prst="rect">
            <a:avLst/>
          </a:prstGeom>
          <a:solidFill>
            <a:srgbClr val="00205B"/>
          </a:solidFill>
        </p:spPr>
        <p:txBody>
          <a:bodyPr wrap="square" rtlCol="0">
            <a:spAutoFit/>
          </a:bodyPr>
          <a:lstStyle/>
          <a:p>
            <a:pPr algn="ctr"/>
            <a:r>
              <a:rPr lang="en-US" sz="3600" b="1" dirty="0">
                <a:solidFill>
                  <a:schemeClr val="bg1"/>
                </a:solidFill>
              </a:rPr>
              <a:t>PRE-APPROVAL </a:t>
            </a:r>
          </a:p>
        </p:txBody>
      </p:sp>
      <p:sp>
        <p:nvSpPr>
          <p:cNvPr id="9" name="TextBox 8">
            <a:extLst>
              <a:ext uri="{FF2B5EF4-FFF2-40B4-BE49-F238E27FC236}">
                <a16:creationId xmlns:a16="http://schemas.microsoft.com/office/drawing/2014/main" id="{EBF73D25-F007-198A-75C4-1854D3808B97}"/>
              </a:ext>
            </a:extLst>
          </p:cNvPr>
          <p:cNvSpPr txBox="1"/>
          <p:nvPr/>
        </p:nvSpPr>
        <p:spPr>
          <a:xfrm>
            <a:off x="852652" y="3064595"/>
            <a:ext cx="4706319" cy="1938992"/>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baseline="0" dirty="0">
                <a:solidFill>
                  <a:srgbClr val="00205B"/>
                </a:solidFill>
              </a:rPr>
              <a:t>Provides a “ballpark” estimate of your buying power</a:t>
            </a:r>
          </a:p>
          <a:p>
            <a:pPr marL="285750" indent="-285750">
              <a:buFont typeface="Arial" panose="020B0604020202020204" pitchFamily="34" charset="0"/>
              <a:buChar char="•"/>
            </a:pPr>
            <a:r>
              <a:rPr lang="en-US" sz="2400" b="0" i="0" u="none" strike="noStrike" baseline="0" dirty="0">
                <a:solidFill>
                  <a:srgbClr val="00205B"/>
                </a:solidFill>
              </a:rPr>
              <a:t>Is based on summary information of your income and assets</a:t>
            </a:r>
          </a:p>
        </p:txBody>
      </p:sp>
      <p:sp>
        <p:nvSpPr>
          <p:cNvPr id="13" name="TextBox 12">
            <a:extLst>
              <a:ext uri="{FF2B5EF4-FFF2-40B4-BE49-F238E27FC236}">
                <a16:creationId xmlns:a16="http://schemas.microsoft.com/office/drawing/2014/main" id="{96AEA28D-362E-3F01-A56D-5AED94E6996F}"/>
              </a:ext>
            </a:extLst>
          </p:cNvPr>
          <p:cNvSpPr txBox="1"/>
          <p:nvPr/>
        </p:nvSpPr>
        <p:spPr>
          <a:xfrm>
            <a:off x="6362228" y="3064595"/>
            <a:ext cx="4754190" cy="1938992"/>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baseline="0" dirty="0">
                <a:solidFill>
                  <a:srgbClr val="00205B"/>
                </a:solidFill>
              </a:rPr>
              <a:t>Provides proof to real estate agents and sellers you’re pre-approved fora specific loan</a:t>
            </a:r>
          </a:p>
          <a:p>
            <a:pPr marL="285750" indent="-285750">
              <a:buFont typeface="Arial" panose="020B0604020202020204" pitchFamily="34" charset="0"/>
              <a:buChar char="•"/>
            </a:pPr>
            <a:r>
              <a:rPr lang="en-US" sz="2400" b="0" i="0" u="none" strike="noStrike" baseline="0" dirty="0">
                <a:solidFill>
                  <a:srgbClr val="00205B"/>
                </a:solidFill>
              </a:rPr>
              <a:t>Is based on verification of your income, credit and assets</a:t>
            </a:r>
          </a:p>
        </p:txBody>
      </p:sp>
      <p:cxnSp>
        <p:nvCxnSpPr>
          <p:cNvPr id="15" name="Straight Connector 14">
            <a:extLst>
              <a:ext uri="{FF2B5EF4-FFF2-40B4-BE49-F238E27FC236}">
                <a16:creationId xmlns:a16="http://schemas.microsoft.com/office/drawing/2014/main" id="{8164B235-7C85-6E28-877A-231D26A8C4F1}"/>
              </a:ext>
            </a:extLst>
          </p:cNvPr>
          <p:cNvCxnSpPr/>
          <p:nvPr/>
        </p:nvCxnSpPr>
        <p:spPr>
          <a:xfrm>
            <a:off x="852652" y="5863771"/>
            <a:ext cx="10263766" cy="0"/>
          </a:xfrm>
          <a:prstGeom prst="line">
            <a:avLst/>
          </a:prstGeom>
          <a:ln w="53975" cap="rnd" cmpd="sng">
            <a:solidFill>
              <a:srgbClr val="0077C8"/>
            </a:solidFill>
            <a:prstDash val="sysDot"/>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540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TotalTime>
  <Words>1683</Words>
  <Application>Microsoft Macintosh PowerPoint</Application>
  <PresentationFormat>Widescreen</PresentationFormat>
  <Paragraphs>193</Paragraphs>
  <Slides>17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URW Form</vt:lpstr>
      <vt:lpstr>URW Form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Hammond</dc:creator>
  <cp:lastModifiedBy>Nannette Haggard</cp:lastModifiedBy>
  <cp:revision>10</cp:revision>
  <dcterms:created xsi:type="dcterms:W3CDTF">2026-02-18T16:54:04Z</dcterms:created>
  <dcterms:modified xsi:type="dcterms:W3CDTF">2026-04-09T14:37:59Z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f750947-506e-44d6-aadd-1a04b360215e_Enabled">
    <vt:lpwstr>true</vt:lpwstr>
  </property>
  <property fmtid="{D5CDD505-2E9C-101B-9397-08002B2CF9AE}" pid="3" name="MSIP_Label_1f750947-506e-44d6-aadd-1a04b360215e_SetDate">
    <vt:lpwstr>2026-02-18T20:18:18Z</vt:lpwstr>
  </property>
  <property fmtid="{D5CDD505-2E9C-101B-9397-08002B2CF9AE}" pid="4" name="MSIP_Label_1f750947-506e-44d6-aadd-1a04b360215e_Method">
    <vt:lpwstr>Standard</vt:lpwstr>
  </property>
  <property fmtid="{D5CDD505-2E9C-101B-9397-08002B2CF9AE}" pid="5" name="MSIP_Label_1f750947-506e-44d6-aadd-1a04b360215e_Name">
    <vt:lpwstr>General Content</vt:lpwstr>
  </property>
  <property fmtid="{D5CDD505-2E9C-101B-9397-08002B2CF9AE}" pid="6" name="MSIP_Label_1f750947-506e-44d6-aadd-1a04b360215e_SiteId">
    <vt:lpwstr>615a646c-2d45-4a1b-b3c6-5970189da9c4</vt:lpwstr>
  </property>
  <property fmtid="{D5CDD505-2E9C-101B-9397-08002B2CF9AE}" pid="7" name="MSIP_Label_1f750947-506e-44d6-aadd-1a04b360215e_ActionId">
    <vt:lpwstr>9432a22e-0110-4b15-8fdb-3099d3dec818</vt:lpwstr>
  </property>
  <property fmtid="{D5CDD505-2E9C-101B-9397-08002B2CF9AE}" pid="8" name="MSIP_Label_1f750947-506e-44d6-aadd-1a04b360215e_ContentBits">
    <vt:lpwstr>0</vt:lpwstr>
  </property>
  <property fmtid="{D5CDD505-2E9C-101B-9397-08002B2CF9AE}" pid="9" name="MSIP_Label_1f750947-506e-44d6-aadd-1a04b360215e_Tag">
    <vt:lpwstr>10, 3, 0, 1</vt:lpwstr>
  </property>
</Properties>
</file>