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0" r:id="rId3"/>
    <p:sldId id="301" r:id="rId4"/>
    <p:sldId id="302" r:id="rId5"/>
    <p:sldId id="257" r:id="rId6"/>
    <p:sldId id="314" r:id="rId7"/>
    <p:sldId id="295" r:id="rId8"/>
    <p:sldId id="258" r:id="rId9"/>
    <p:sldId id="304" r:id="rId10"/>
    <p:sldId id="259" r:id="rId11"/>
    <p:sldId id="260" r:id="rId12"/>
    <p:sldId id="316" r:id="rId13"/>
    <p:sldId id="284" r:id="rId14"/>
    <p:sldId id="263" r:id="rId15"/>
    <p:sldId id="264" r:id="rId16"/>
    <p:sldId id="265" r:id="rId17"/>
    <p:sldId id="285" r:id="rId18"/>
    <p:sldId id="299" r:id="rId19"/>
    <p:sldId id="267" r:id="rId20"/>
    <p:sldId id="273" r:id="rId21"/>
    <p:sldId id="268" r:id="rId22"/>
    <p:sldId id="269" r:id="rId23"/>
    <p:sldId id="287" r:id="rId24"/>
    <p:sldId id="305" r:id="rId25"/>
    <p:sldId id="270" r:id="rId26"/>
    <p:sldId id="271" r:id="rId27"/>
    <p:sldId id="272" r:id="rId28"/>
    <p:sldId id="274" r:id="rId29"/>
    <p:sldId id="306" r:id="rId30"/>
    <p:sldId id="315" r:id="rId31"/>
    <p:sldId id="276" r:id="rId32"/>
    <p:sldId id="277" r:id="rId33"/>
    <p:sldId id="278" r:id="rId34"/>
    <p:sldId id="317" r:id="rId35"/>
    <p:sldId id="307" r:id="rId36"/>
    <p:sldId id="279" r:id="rId37"/>
    <p:sldId id="280" r:id="rId38"/>
    <p:sldId id="281" r:id="rId39"/>
    <p:sldId id="283" r:id="rId40"/>
    <p:sldId id="30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C2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17" autoAdjust="0"/>
    <p:restoredTop sz="86364" autoAdjust="0"/>
  </p:normalViewPr>
  <p:slideViewPr>
    <p:cSldViewPr snapToGrid="0" snapToObjects="1">
      <p:cViewPr varScale="1">
        <p:scale>
          <a:sx n="105" d="100"/>
          <a:sy n="105" d="100"/>
        </p:scale>
        <p:origin x="1016" y="184"/>
      </p:cViewPr>
      <p:guideLst>
        <p:guide orient="horz" pos="2160"/>
        <p:guide pos="3840"/>
      </p:guideLst>
    </p:cSldViewPr>
  </p:slideViewPr>
  <p:outlineViewPr>
    <p:cViewPr>
      <p:scale>
        <a:sx n="33" d="100"/>
        <a:sy n="33" d="100"/>
      </p:scale>
      <p:origin x="0" y="177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964AA-9F0B-2F46-9ACF-19BC0204B9D4}" type="datetimeFigureOut">
              <a:rPr lang="en-US" smtClean="0"/>
              <a:pPr/>
              <a:t>7/14/25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AD6C13-AA0F-BF41-A876-19850BCC62FB}" type="slidenum">
              <a:rPr lang="en-US" smtClean="0"/>
              <a:pPr/>
              <a:t>‹#›</a:t>
            </a:fld>
            <a:endParaRPr lang="en-US"/>
          </a:p>
        </p:txBody>
      </p:sp>
    </p:spTree>
    <p:extLst>
      <p:ext uri="{BB962C8B-B14F-4D97-AF65-F5344CB8AC3E}">
        <p14:creationId xmlns:p14="http://schemas.microsoft.com/office/powerpoint/2010/main" val="654284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AD6C13-AA0F-BF41-A876-19850BCC62FB}" type="slidenum">
              <a:rPr lang="en-US" smtClean="0"/>
              <a:pPr/>
              <a:t>4</a:t>
            </a:fld>
            <a:endParaRPr lang="en-US"/>
          </a:p>
        </p:txBody>
      </p:sp>
    </p:spTree>
    <p:extLst>
      <p:ext uri="{BB962C8B-B14F-4D97-AF65-F5344CB8AC3E}">
        <p14:creationId xmlns:p14="http://schemas.microsoft.com/office/powerpoint/2010/main" val="2630441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AD6C13-AA0F-BF41-A876-19850BCC62FB}" type="slidenum">
              <a:rPr lang="en-US" smtClean="0"/>
              <a:pPr/>
              <a:t>5</a:t>
            </a:fld>
            <a:endParaRPr lang="en-US"/>
          </a:p>
        </p:txBody>
      </p:sp>
    </p:spTree>
    <p:extLst>
      <p:ext uri="{BB962C8B-B14F-4D97-AF65-F5344CB8AC3E}">
        <p14:creationId xmlns:p14="http://schemas.microsoft.com/office/powerpoint/2010/main" val="404869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AD6C13-AA0F-BF41-A876-19850BCC62FB}" type="slidenum">
              <a:rPr lang="en-US" smtClean="0"/>
              <a:pPr/>
              <a:t>13</a:t>
            </a:fld>
            <a:endParaRPr lang="en-US"/>
          </a:p>
        </p:txBody>
      </p:sp>
    </p:spTree>
    <p:extLst>
      <p:ext uri="{BB962C8B-B14F-4D97-AF65-F5344CB8AC3E}">
        <p14:creationId xmlns:p14="http://schemas.microsoft.com/office/powerpoint/2010/main" val="179980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AD6C13-AA0F-BF41-A876-19850BCC62FB}"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AD6C13-AA0F-BF41-A876-19850BCC62FB}" type="slidenum">
              <a:rPr lang="en-US" smtClean="0"/>
              <a:pPr/>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AD6C13-AA0F-BF41-A876-19850BCC62FB}" type="slidenum">
              <a:rPr lang="en-US" smtClean="0"/>
              <a:pPr/>
              <a:t>35</a:t>
            </a:fld>
            <a:endParaRPr lang="en-US"/>
          </a:p>
        </p:txBody>
      </p:sp>
    </p:spTree>
    <p:extLst>
      <p:ext uri="{BB962C8B-B14F-4D97-AF65-F5344CB8AC3E}">
        <p14:creationId xmlns:p14="http://schemas.microsoft.com/office/powerpoint/2010/main" val="133681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AD6C13-AA0F-BF41-A876-19850BCC62FB}" type="slidenum">
              <a:rPr lang="en-US" smtClean="0"/>
              <a:pPr/>
              <a:t>36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AD6C13-AA0F-BF41-A876-19850BCC62FB}" type="slidenum">
              <a:rPr lang="en-US" smtClean="0"/>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pPr/>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pPr/>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pPr/>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pPr/>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pPr/>
              <a:t>7/14/25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pPr/>
              <a:t>7/14/25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pPr/>
              <a:t>7/14/25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7/14/25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7/14/25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7/14/25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7/14/25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fV054mK3oYM?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tif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zD-9IRcRF4A?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www.youtube.com/embed/Epd4HF4qT1U?list=PLhyUoxqf9UEYg2CtP8PApoblw8KgMjPJ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iff"/><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_B3hbxfQbTg?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36" b="15942"/>
          <a:stretch/>
        </p:blipFill>
        <p:spPr>
          <a:xfrm>
            <a:off x="0" y="-2"/>
            <a:ext cx="12192000" cy="6828967"/>
          </a:xfrm>
          <a:prstGeom prst="rect">
            <a:avLst/>
          </a:prstGeom>
        </p:spPr>
      </p:pic>
      <p:sp>
        <p:nvSpPr>
          <p:cNvPr id="4" name="Title 1"/>
          <p:cNvSpPr txBox="1">
            <a:spLocks/>
          </p:cNvSpPr>
          <p:nvPr/>
        </p:nvSpPr>
        <p:spPr>
          <a:xfrm>
            <a:off x="1" y="1501419"/>
            <a:ext cx="12192000" cy="3166996"/>
          </a:xfrm>
          <a:prstGeom prst="rect">
            <a:avLst/>
          </a:prstGeom>
        </p:spPr>
        <p:txBody>
          <a:bodyPr vert="horz" lIns="91440" tIns="45720" rIns="91440" bIns="45720" rtlCol="0" anchor="ctr">
            <a:noAutofit/>
          </a:bodyPr>
          <a:lstStyle/>
          <a:p>
            <a:pPr algn="ctr">
              <a:spcBef>
                <a:spcPct val="0"/>
              </a:spcBef>
              <a:defRPr/>
            </a:pPr>
            <a:r>
              <a:rPr lang="en-US" sz="8000" dirty="0">
                <a:ln w="12700" cap="flat" cmpd="sng" algn="ctr">
                  <a:solidFill>
                    <a:srgbClr val="000000"/>
                  </a:solidFill>
                  <a:prstDash val="solid"/>
                  <a:round/>
                  <a:headEnd type="none" w="med" len="med"/>
                  <a:tailEnd type="none" w="med" len="med"/>
                </a:ln>
                <a:solidFill>
                  <a:schemeClr val="tx1">
                    <a:lumMod val="85000"/>
                  </a:schemeClr>
                </a:solidFill>
                <a:effectLst>
                  <a:outerShdw blurRad="38100" dist="50800" dir="2700000" algn="tl">
                    <a:schemeClr val="bg1">
                      <a:lumMod val="65000"/>
                      <a:lumOff val="35000"/>
                    </a:schemeClr>
                  </a:outerShdw>
                </a:effectLst>
                <a:latin typeface="Arial" panose="020B0604020202020204" pitchFamily="34" charset="0"/>
                <a:ea typeface="+mj-ea"/>
                <a:cs typeface="Arial" panose="020B0604020202020204" pitchFamily="34" charset="0"/>
              </a:rPr>
              <a:t>Spirit Empowered</a:t>
            </a:r>
          </a:p>
        </p:txBody>
      </p:sp>
      <p:sp>
        <p:nvSpPr>
          <p:cNvPr id="5" name="TextBox 4"/>
          <p:cNvSpPr txBox="1"/>
          <p:nvPr/>
        </p:nvSpPr>
        <p:spPr>
          <a:xfrm>
            <a:off x="0" y="4213019"/>
            <a:ext cx="12192000" cy="584775"/>
          </a:xfrm>
          <a:prstGeom prst="rect">
            <a:avLst/>
          </a:prstGeom>
          <a:noFill/>
        </p:spPr>
        <p:txBody>
          <a:bodyPr wrap="square" rtlCol="0">
            <a:spAutoFit/>
          </a:bodyPr>
          <a:lstStyle/>
          <a:p>
            <a:pPr algn="ctr"/>
            <a:r>
              <a:rPr lang="en-US" sz="3200" dirty="0">
                <a:ln w="12700" cap="flat" cmpd="sng" algn="ctr">
                  <a:solidFill>
                    <a:srgbClr val="000000"/>
                  </a:solidFill>
                  <a:prstDash val="solid"/>
                  <a:round/>
                  <a:headEnd type="none" w="med" len="med"/>
                  <a:tailEnd type="none" w="med" len="med"/>
                </a:ln>
                <a:effectLst>
                  <a:outerShdw blurRad="38100" dist="50800" dir="2700000" algn="tl">
                    <a:schemeClr val="bg1"/>
                  </a:outerShdw>
                </a:effectLst>
                <a:latin typeface="Arial" panose="020B0604020202020204" pitchFamily="34" charset="0"/>
                <a:cs typeface="Arial" panose="020B0604020202020204" pitchFamily="34" charset="0"/>
              </a:rPr>
              <a:t>Discovering Genuine Spiritual Power and its Impact</a:t>
            </a:r>
          </a:p>
        </p:txBody>
      </p:sp>
      <p:cxnSp>
        <p:nvCxnSpPr>
          <p:cNvPr id="3" name="Straight Connector 2">
            <a:extLst>
              <a:ext uri="{FF2B5EF4-FFF2-40B4-BE49-F238E27FC236}">
                <a16:creationId xmlns:a16="http://schemas.microsoft.com/office/drawing/2014/main" id="{F014C7E8-2B2F-0EAC-3063-5EB97ECAC2FF}"/>
              </a:ext>
            </a:extLst>
          </p:cNvPr>
          <p:cNvCxnSpPr>
            <a:cxnSpLocks/>
          </p:cNvCxnSpPr>
          <p:nvPr/>
        </p:nvCxnSpPr>
        <p:spPr>
          <a:xfrm>
            <a:off x="1869141" y="3824881"/>
            <a:ext cx="85792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31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cuments\Images\jesus3.jpg"/>
          <p:cNvPicPr>
            <a:picLocks noGrp="1" noChangeAspect="1" noChangeArrowheads="1"/>
          </p:cNvPicPr>
          <p:nvPr>
            <p:ph idx="1"/>
          </p:nvPr>
        </p:nvPicPr>
        <p:blipFill rotWithShape="1">
          <a:blip r:embed="rId2"/>
          <a:srcRect l="5844" t="11662" r="21073" b="21200"/>
          <a:stretch/>
        </p:blipFill>
        <p:spPr bwMode="auto">
          <a:xfrm>
            <a:off x="0" y="0"/>
            <a:ext cx="12192000" cy="6858002"/>
          </a:xfrm>
          <a:prstGeom prst="rect">
            <a:avLst/>
          </a:prstGeom>
          <a:noFill/>
        </p:spPr>
      </p:pic>
      <p:sp>
        <p:nvSpPr>
          <p:cNvPr id="6" name="Title 1"/>
          <p:cNvSpPr txBox="1">
            <a:spLocks/>
          </p:cNvSpPr>
          <p:nvPr/>
        </p:nvSpPr>
        <p:spPr>
          <a:xfrm>
            <a:off x="1524000" y="2285243"/>
            <a:ext cx="9144000" cy="1801724"/>
          </a:xfrm>
          <a:prstGeom prst="rect">
            <a:avLst/>
          </a:prstGeom>
        </p:spPr>
        <p:txBody>
          <a:bodyPr vert="horz" lIns="91440" tIns="45720" rIns="91440" bIns="45720" rtlCol="0" anchor="ctr">
            <a:norm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How was God involved with people in the Bible? </a:t>
            </a:r>
          </a:p>
        </p:txBody>
      </p:sp>
    </p:spTree>
    <p:extLst>
      <p:ext uri="{BB962C8B-B14F-4D97-AF65-F5344CB8AC3E}">
        <p14:creationId xmlns:p14="http://schemas.microsoft.com/office/powerpoint/2010/main" val="895643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2477" b="12573"/>
          <a:stretch/>
        </p:blipFill>
        <p:spPr>
          <a:xfrm>
            <a:off x="0" y="0"/>
            <a:ext cx="12191999" cy="6858000"/>
          </a:xfrm>
          <a:prstGeom prst="rect">
            <a:avLst/>
          </a:prstGeom>
        </p:spPr>
      </p:pic>
      <p:pic>
        <p:nvPicPr>
          <p:cNvPr id="9" name="Picture 8"/>
          <p:cNvPicPr>
            <a:picLocks noChangeAspect="1"/>
          </p:cNvPicPr>
          <p:nvPr/>
        </p:nvPicPr>
        <p:blipFill rotWithShape="1">
          <a:blip r:embed="rId3"/>
          <a:srcRect l="5774" r="401"/>
          <a:stretch/>
        </p:blipFill>
        <p:spPr>
          <a:xfrm>
            <a:off x="0" y="0"/>
            <a:ext cx="12191999" cy="6865423"/>
          </a:xfrm>
          <a:prstGeom prst="rect">
            <a:avLst/>
          </a:prstGeom>
        </p:spPr>
      </p:pic>
      <p:pic>
        <p:nvPicPr>
          <p:cNvPr id="8" name="Picture 7"/>
          <p:cNvPicPr>
            <a:picLocks noChangeAspect="1"/>
          </p:cNvPicPr>
          <p:nvPr/>
        </p:nvPicPr>
        <p:blipFill rotWithShape="1">
          <a:blip r:embed="rId4"/>
          <a:srcRect t="10724" b="31447"/>
          <a:stretch/>
        </p:blipFill>
        <p:spPr>
          <a:xfrm>
            <a:off x="1" y="0"/>
            <a:ext cx="12191998" cy="6865423"/>
          </a:xfrm>
          <a:prstGeom prst="rect">
            <a:avLst/>
          </a:prstGeom>
        </p:spPr>
      </p:pic>
      <p:sp>
        <p:nvSpPr>
          <p:cNvPr id="4" name="Title 1"/>
          <p:cNvSpPr txBox="1">
            <a:spLocks/>
          </p:cNvSpPr>
          <p:nvPr/>
        </p:nvSpPr>
        <p:spPr>
          <a:xfrm>
            <a:off x="1524001" y="184024"/>
            <a:ext cx="9144001" cy="1713115"/>
          </a:xfrm>
          <a:prstGeom prst="rect">
            <a:avLst/>
          </a:prstGeom>
        </p:spPr>
        <p:txBody>
          <a:bodyPr vert="horz" lIns="91440" tIns="45720" rIns="91440" bIns="45720" rtlCol="0" anchor="ctr">
            <a:normAutofit lnSpcReduction="10000"/>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How dose God use His supernatural powers? </a:t>
            </a:r>
          </a:p>
        </p:txBody>
      </p:sp>
      <p:sp>
        <p:nvSpPr>
          <p:cNvPr id="11" name="Title 1"/>
          <p:cNvSpPr txBox="1">
            <a:spLocks/>
          </p:cNvSpPr>
          <p:nvPr/>
        </p:nvSpPr>
        <p:spPr>
          <a:xfrm>
            <a:off x="1524000" y="2340824"/>
            <a:ext cx="9144001" cy="1713115"/>
          </a:xfrm>
          <a:prstGeom prst="rect">
            <a:avLst/>
          </a:prstGeom>
        </p:spPr>
        <p:txBody>
          <a:bodyPr vert="horz" lIns="91440" tIns="45720" rIns="91440" bIns="45720" rtlCol="0" anchor="t">
            <a:norm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76200" dir="2700000" algn="tl">
                    <a:srgbClr val="000000"/>
                  </a:outerShdw>
                </a:effectLst>
                <a:latin typeface="Arial" panose="020B0604020202020204" pitchFamily="34" charset="0"/>
                <a:ea typeface="+mj-ea"/>
                <a:cs typeface="Arial" panose="020B0604020202020204" pitchFamily="34" charset="0"/>
              </a:rPr>
              <a:t> </a:t>
            </a:r>
            <a:r>
              <a:rPr lang="en-US" sz="4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1. The greatest supernatural event 	of all time </a:t>
            </a:r>
          </a:p>
        </p:txBody>
      </p:sp>
      <p:sp>
        <p:nvSpPr>
          <p:cNvPr id="12" name="Title 1"/>
          <p:cNvSpPr txBox="1">
            <a:spLocks/>
          </p:cNvSpPr>
          <p:nvPr/>
        </p:nvSpPr>
        <p:spPr>
          <a:xfrm>
            <a:off x="1524002" y="4093155"/>
            <a:ext cx="9144001" cy="2048068"/>
          </a:xfrm>
          <a:prstGeom prst="rect">
            <a:avLst/>
          </a:prstGeom>
        </p:spPr>
        <p:txBody>
          <a:bodyPr vert="horz" lIns="91440" tIns="45720" rIns="91440" bIns="45720" rtlCol="0" anchor="t">
            <a:norm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 2. We need spiritual power to 	continue being a Christian</a:t>
            </a:r>
          </a:p>
        </p:txBody>
      </p:sp>
    </p:spTree>
    <p:extLst>
      <p:ext uri="{BB962C8B-B14F-4D97-AF65-F5344CB8AC3E}">
        <p14:creationId xmlns:p14="http://schemas.microsoft.com/office/powerpoint/2010/main" val="9738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0-#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Lessons From The Land (Garden Tomb)">
            <a:hlinkClick r:id="" action="ppaction://media"/>
            <a:extLst>
              <a:ext uri="{FF2B5EF4-FFF2-40B4-BE49-F238E27FC236}">
                <a16:creationId xmlns:a16="http://schemas.microsoft.com/office/drawing/2014/main" id="{914F8704-869C-C2D2-59FB-CC6287CCDC24}"/>
              </a:ext>
            </a:extLst>
          </p:cNvPr>
          <p:cNvPicPr>
            <a:picLocks noRot="1" noChangeAspect="1"/>
          </p:cNvPicPr>
          <p:nvPr>
            <a:videoFile r:link="rId1"/>
          </p:nvPr>
        </p:nvPicPr>
        <p:blipFill>
          <a:blip r:embed="rId3"/>
          <a:stretch>
            <a:fillRect/>
          </a:stretch>
        </p:blipFill>
        <p:spPr>
          <a:xfrm>
            <a:off x="0" y="-30480"/>
            <a:ext cx="12192000" cy="6888480"/>
          </a:xfrm>
          <a:prstGeom prst="rect">
            <a:avLst/>
          </a:prstGeom>
        </p:spPr>
      </p:pic>
    </p:spTree>
    <p:extLst>
      <p:ext uri="{BB962C8B-B14F-4D97-AF65-F5344CB8AC3E}">
        <p14:creationId xmlns:p14="http://schemas.microsoft.com/office/powerpoint/2010/main" val="1771400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wner\Documents\Images\road-to-nowhere.jpg"/>
          <p:cNvPicPr>
            <a:picLocks noGrp="1" noChangeAspect="1" noChangeArrowheads="1"/>
          </p:cNvPicPr>
          <p:nvPr>
            <p:ph idx="1"/>
          </p:nvPr>
        </p:nvPicPr>
        <p:blipFill rotWithShape="1">
          <a:blip r:embed="rId3"/>
          <a:srcRect t="3653" r="4780"/>
          <a:stretch/>
        </p:blipFill>
        <p:spPr bwMode="auto">
          <a:xfrm>
            <a:off x="0" y="1"/>
            <a:ext cx="12192000" cy="6857999"/>
          </a:xfrm>
          <a:prstGeom prst="rect">
            <a:avLst/>
          </a:prstGeom>
          <a:noFill/>
        </p:spPr>
      </p:pic>
      <p:sp>
        <p:nvSpPr>
          <p:cNvPr id="5" name="Title 1"/>
          <p:cNvSpPr txBox="1">
            <a:spLocks/>
          </p:cNvSpPr>
          <p:nvPr/>
        </p:nvSpPr>
        <p:spPr>
          <a:xfrm>
            <a:off x="1619980" y="277587"/>
            <a:ext cx="8952040" cy="1778619"/>
          </a:xfrm>
          <a:prstGeom prst="rect">
            <a:avLst/>
          </a:prstGeom>
        </p:spPr>
        <p:txBody>
          <a:bodyPr vert="horz" lIns="91440" tIns="45720" rIns="91440" bIns="45720" rtlCol="0" anchor="ctr">
            <a:norm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What are God’s plans for the future?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ocuments\Images\beamof-light.jpg"/>
          <p:cNvPicPr>
            <a:picLocks noChangeAspect="1" noChangeArrowheads="1"/>
          </p:cNvPicPr>
          <p:nvPr/>
        </p:nvPicPr>
        <p:blipFill>
          <a:blip r:embed="rId3"/>
          <a:srcRect b="7703"/>
          <a:stretch>
            <a:fillRect/>
          </a:stretch>
        </p:blipFill>
        <p:spPr bwMode="auto">
          <a:xfrm>
            <a:off x="3146073" y="531748"/>
            <a:ext cx="5672455" cy="6326252"/>
          </a:xfrm>
          <a:prstGeom prst="rect">
            <a:avLst/>
          </a:prstGeom>
          <a:noFill/>
        </p:spPr>
      </p:pic>
      <p:sp>
        <p:nvSpPr>
          <p:cNvPr id="6" name="Title 1"/>
          <p:cNvSpPr txBox="1">
            <a:spLocks/>
          </p:cNvSpPr>
          <p:nvPr/>
        </p:nvSpPr>
        <p:spPr>
          <a:xfrm>
            <a:off x="446315" y="100844"/>
            <a:ext cx="9144000" cy="1191766"/>
          </a:xfrm>
          <a:prstGeom prst="rect">
            <a:avLst/>
          </a:prstGeom>
        </p:spPr>
        <p:txBody>
          <a:bodyPr vert="horz" lIns="91440" tIns="45720" rIns="91440" bIns="45720" rtlCol="0" anchor="ctr">
            <a:normAutofit/>
          </a:bodyPr>
          <a:lstStyle/>
          <a:p>
            <a:pPr>
              <a:spcBef>
                <a:spcPct val="0"/>
              </a:spcBef>
              <a:defRPr/>
            </a:pPr>
            <a:r>
              <a:rPr lang="en-US" sz="66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lumMod val="65000"/>
                      <a:lumOff val="35000"/>
                    </a:schemeClr>
                  </a:outerShdw>
                </a:effectLst>
                <a:latin typeface="Arial" panose="020B0604020202020204" pitchFamily="34" charset="0"/>
                <a:ea typeface="+mj-ea"/>
                <a:cs typeface="Arial" panose="020B0604020202020204" pitchFamily="34" charset="0"/>
              </a:rPr>
              <a:t>Chapter 2</a:t>
            </a:r>
          </a:p>
        </p:txBody>
      </p:sp>
      <p:sp>
        <p:nvSpPr>
          <p:cNvPr id="7" name="TextBox 6"/>
          <p:cNvSpPr txBox="1"/>
          <p:nvPr/>
        </p:nvSpPr>
        <p:spPr>
          <a:xfrm>
            <a:off x="8082643" y="3852949"/>
            <a:ext cx="3346505" cy="2308324"/>
          </a:xfrm>
          <a:prstGeom prst="rect">
            <a:avLst/>
          </a:prstGeom>
          <a:noFill/>
        </p:spPr>
        <p:txBody>
          <a:bodyPr wrap="square" rtlCol="0">
            <a:spAutoFit/>
          </a:bodyPr>
          <a:lstStyle/>
          <a:p>
            <a:pPr algn="ctr"/>
            <a:r>
              <a:rPr lang="en-US" sz="3600" dirty="0">
                <a:ln w="12700" cap="flat" cmpd="sng" algn="ctr">
                  <a:solidFill>
                    <a:srgbClr val="000000"/>
                  </a:solidFill>
                  <a:prstDash val="solid"/>
                  <a:round/>
                  <a:headEnd type="none" w="med" len="med"/>
                  <a:tailEnd type="none" w="med" len="med"/>
                </a:ln>
                <a:effectLst>
                  <a:outerShdw blurRad="38100" dist="50800" dir="2700000" algn="tl">
                    <a:schemeClr val="bg1">
                      <a:lumMod val="65000"/>
                      <a:lumOff val="35000"/>
                    </a:schemeClr>
                  </a:outerShdw>
                </a:effectLst>
                <a:latin typeface="Arial" panose="020B0604020202020204" pitchFamily="34" charset="0"/>
                <a:cs typeface="Arial" panose="020B0604020202020204" pitchFamily="34" charset="0"/>
              </a:rPr>
              <a:t>The characteristics of true spiritual power </a:t>
            </a:r>
          </a:p>
        </p:txBody>
      </p:sp>
    </p:spTree>
    <p:extLst>
      <p:ext uri="{BB962C8B-B14F-4D97-AF65-F5344CB8AC3E}">
        <p14:creationId xmlns:p14="http://schemas.microsoft.com/office/powerpoint/2010/main" val="560537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cuments\Images\Lakeside-Prophecy-Fulfilled-210612.jpg"/>
          <p:cNvPicPr>
            <a:picLocks noGrp="1" noChangeAspect="1" noChangeArrowheads="1"/>
          </p:cNvPicPr>
          <p:nvPr>
            <p:ph idx="1"/>
          </p:nvPr>
        </p:nvPicPr>
        <p:blipFill rotWithShape="1">
          <a:blip r:embed="rId2"/>
          <a:srcRect l="164" b="4087"/>
          <a:stretch/>
        </p:blipFill>
        <p:spPr bwMode="auto">
          <a:xfrm>
            <a:off x="6505127" y="1423051"/>
            <a:ext cx="5686873" cy="5434949"/>
          </a:xfrm>
          <a:prstGeom prst="rect">
            <a:avLst/>
          </a:prstGeom>
          <a:noFill/>
        </p:spPr>
      </p:pic>
      <p:sp>
        <p:nvSpPr>
          <p:cNvPr id="4" name="Title 1"/>
          <p:cNvSpPr txBox="1">
            <a:spLocks/>
          </p:cNvSpPr>
          <p:nvPr/>
        </p:nvSpPr>
        <p:spPr>
          <a:xfrm>
            <a:off x="726015" y="-457201"/>
            <a:ext cx="9805913" cy="3027489"/>
          </a:xfrm>
          <a:prstGeom prst="rect">
            <a:avLst/>
          </a:prstGeom>
        </p:spPr>
        <p:txBody>
          <a:bodyPr vert="horz" lIns="91440" tIns="45720" rIns="91440" bIns="45720" rtlCol="0" anchor="ctr">
            <a:normAutofit/>
          </a:bodyPr>
          <a:lstStyle/>
          <a:p>
            <a:pP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The reality of being spiritually </a:t>
            </a:r>
          </a:p>
          <a:p>
            <a:pP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weak</a:t>
            </a:r>
          </a:p>
        </p:txBody>
      </p:sp>
      <p:cxnSp>
        <p:nvCxnSpPr>
          <p:cNvPr id="6" name="Straight Connector 5"/>
          <p:cNvCxnSpPr>
            <a:cxnSpLocks/>
          </p:cNvCxnSpPr>
          <p:nvPr/>
        </p:nvCxnSpPr>
        <p:spPr>
          <a:xfrm>
            <a:off x="6503539" y="1381799"/>
            <a:ext cx="5688461" cy="0"/>
          </a:xfrm>
          <a:prstGeom prst="line">
            <a:avLst/>
          </a:prstGeom>
          <a:ln w="57150" cap="flat" cmpd="sng" algn="ctr">
            <a:solidFill>
              <a:schemeClr val="tx1"/>
            </a:solidFill>
            <a:prstDash val="solid"/>
            <a:round/>
            <a:headEnd type="none" w="med" len="med"/>
            <a:tailEnd type="none" w="med" len="med"/>
          </a:ln>
          <a:effectLst>
            <a:outerShdw blurRad="127000" dist="63500" dir="2880000">
              <a:srgbClr val="FFFFFF"/>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flipV="1">
            <a:off x="6503539" y="1423051"/>
            <a:ext cx="0" cy="5456091"/>
          </a:xfrm>
          <a:prstGeom prst="line">
            <a:avLst/>
          </a:prstGeom>
          <a:ln w="57150" cap="flat" cmpd="sng" algn="ctr">
            <a:solidFill>
              <a:schemeClr val="tx1"/>
            </a:solidFill>
            <a:prstDash val="solid"/>
            <a:round/>
            <a:headEnd type="none" w="med" len="med"/>
            <a:tailEnd type="none" w="med" len="med"/>
          </a:ln>
          <a:effectLst>
            <a:outerShdw blurRad="127000" dist="63500" dir="2880000">
              <a:srgbClr val="FFFFFF"/>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6953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4" accel="50000" decel="5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2491" y="-287968"/>
            <a:ext cx="10386633" cy="1875566"/>
          </a:xfrm>
          <a:prstGeom prst="rect">
            <a:avLst/>
          </a:prstGeom>
        </p:spPr>
        <p:txBody>
          <a:bodyPr vert="horz" lIns="91440" tIns="45720" rIns="91440" bIns="45720" rtlCol="0" anchor="ctr">
            <a:normAutofit/>
          </a:bodyPr>
          <a:lstStyle/>
          <a:p>
            <a:pP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What is </a:t>
            </a:r>
            <a:r>
              <a:rPr lang="en-US" sz="540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true spiritual </a:t>
            </a: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power?</a:t>
            </a:r>
          </a:p>
        </p:txBody>
      </p:sp>
      <p:pic>
        <p:nvPicPr>
          <p:cNvPr id="8" name="Picture 7"/>
          <p:cNvPicPr>
            <a:picLocks noChangeAspect="1"/>
          </p:cNvPicPr>
          <p:nvPr/>
        </p:nvPicPr>
        <p:blipFill>
          <a:blip r:embed="rId2"/>
          <a:stretch>
            <a:fillRect/>
          </a:stretch>
        </p:blipFill>
        <p:spPr>
          <a:xfrm>
            <a:off x="5280489" y="1392299"/>
            <a:ext cx="6911511" cy="5465701"/>
          </a:xfrm>
          <a:prstGeom prst="rect">
            <a:avLst/>
          </a:prstGeom>
        </p:spPr>
      </p:pic>
      <p:cxnSp>
        <p:nvCxnSpPr>
          <p:cNvPr id="9" name="Straight Connector 8"/>
          <p:cNvCxnSpPr>
            <a:cxnSpLocks/>
          </p:cNvCxnSpPr>
          <p:nvPr/>
        </p:nvCxnSpPr>
        <p:spPr>
          <a:xfrm flipV="1">
            <a:off x="5280489" y="1350822"/>
            <a:ext cx="6911511" cy="41477"/>
          </a:xfrm>
          <a:prstGeom prst="line">
            <a:avLst/>
          </a:prstGeom>
          <a:ln w="57150" cap="flat" cmpd="sng" algn="ctr">
            <a:solidFill>
              <a:schemeClr val="tx1"/>
            </a:solidFill>
            <a:prstDash val="solid"/>
            <a:round/>
            <a:headEnd type="none" w="med" len="med"/>
            <a:tailEnd type="none" w="med" len="med"/>
          </a:ln>
          <a:effectLst>
            <a:outerShdw blurRad="127000" dist="63500" dir="2880000">
              <a:srgbClr val="FFFFFF"/>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p:cNvCxnSpPr>
          <p:nvPr/>
        </p:nvCxnSpPr>
        <p:spPr>
          <a:xfrm flipV="1">
            <a:off x="5252617" y="1371560"/>
            <a:ext cx="0" cy="5486440"/>
          </a:xfrm>
          <a:prstGeom prst="line">
            <a:avLst/>
          </a:prstGeom>
          <a:ln w="57150" cap="flat" cmpd="sng" algn="ctr">
            <a:solidFill>
              <a:schemeClr val="tx1"/>
            </a:solidFill>
            <a:prstDash val="solid"/>
            <a:round/>
            <a:headEnd type="none" w="med" len="med"/>
            <a:tailEnd type="none" w="med" len="med"/>
          </a:ln>
          <a:effectLst>
            <a:outerShdw blurRad="127000" dist="63500" dir="2880000">
              <a:srgbClr val="FFFFFF"/>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1883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4" accel="50000" decel="5000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wner\Documents\Images\the-ripple-effect-of-tears3.jpg"/>
          <p:cNvPicPr>
            <a:picLocks noChangeAspect="1" noChangeArrowheads="1"/>
          </p:cNvPicPr>
          <p:nvPr/>
        </p:nvPicPr>
        <p:blipFill rotWithShape="1">
          <a:blip r:embed="rId2"/>
          <a:srcRect l="2285" t="3109"/>
          <a:stretch/>
        </p:blipFill>
        <p:spPr bwMode="auto">
          <a:xfrm>
            <a:off x="1719945" y="440833"/>
            <a:ext cx="10472055" cy="641716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761958" y="2785403"/>
            <a:ext cx="184731"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rotWithShape="1">
          <a:blip r:embed="rId3"/>
          <a:srcRect t="48175" b="9637"/>
          <a:stretch/>
        </p:blipFill>
        <p:spPr>
          <a:xfrm>
            <a:off x="0" y="0"/>
            <a:ext cx="12192000" cy="6858002"/>
          </a:xfrm>
          <a:prstGeom prst="rect">
            <a:avLst/>
          </a:prstGeom>
        </p:spPr>
      </p:pic>
      <p:pic>
        <p:nvPicPr>
          <p:cNvPr id="10" name="Picture 9"/>
          <p:cNvPicPr>
            <a:picLocks noChangeAspect="1"/>
          </p:cNvPicPr>
          <p:nvPr/>
        </p:nvPicPr>
        <p:blipFill rotWithShape="1">
          <a:blip r:embed="rId4"/>
          <a:srcRect l="347" t="2631" b="13262"/>
          <a:stretch/>
        </p:blipFill>
        <p:spPr>
          <a:xfrm>
            <a:off x="-2" y="0"/>
            <a:ext cx="12192000" cy="6857999"/>
          </a:xfrm>
          <a:prstGeom prst="rect">
            <a:avLst/>
          </a:prstGeom>
        </p:spPr>
      </p:pic>
      <p:sp>
        <p:nvSpPr>
          <p:cNvPr id="5" name="Title 1"/>
          <p:cNvSpPr txBox="1">
            <a:spLocks/>
          </p:cNvSpPr>
          <p:nvPr/>
        </p:nvSpPr>
        <p:spPr>
          <a:xfrm>
            <a:off x="-2" y="1"/>
            <a:ext cx="12192001" cy="1851239"/>
          </a:xfrm>
          <a:prstGeom prst="rect">
            <a:avLst/>
          </a:prstGeom>
        </p:spPr>
        <p:txBody>
          <a:bodyPr vert="horz" lIns="91440" tIns="45720" rIns="91440" bIns="45720" rtlCol="0" anchor="ctr">
            <a:norm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lumMod val="75000"/>
                      <a:lumOff val="25000"/>
                    </a:schemeClr>
                  </a:outerShdw>
                </a:effectLst>
                <a:latin typeface="Arial" panose="020B0604020202020204" pitchFamily="34" charset="0"/>
                <a:ea typeface="+mj-ea"/>
                <a:cs typeface="Arial" panose="020B0604020202020204" pitchFamily="34" charset="0"/>
              </a:rPr>
              <a:t>What does it mean to be spiritually strong?</a:t>
            </a:r>
          </a:p>
        </p:txBody>
      </p:sp>
      <p:sp>
        <p:nvSpPr>
          <p:cNvPr id="6" name="Title 1"/>
          <p:cNvSpPr txBox="1">
            <a:spLocks/>
          </p:cNvSpPr>
          <p:nvPr/>
        </p:nvSpPr>
        <p:spPr>
          <a:xfrm>
            <a:off x="1523998" y="1837793"/>
            <a:ext cx="10667993" cy="221683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404040"/>
                  </a:outerShdw>
                </a:effectLst>
                <a:latin typeface="Arial" panose="020B0604020202020204" pitchFamily="34" charset="0"/>
                <a:ea typeface="+mj-ea"/>
                <a:cs typeface="Arial" panose="020B0604020202020204" pitchFamily="34" charset="0"/>
              </a:rPr>
              <a:t> 1. You have made a deep commitment to 	live for Jesus</a:t>
            </a:r>
          </a:p>
        </p:txBody>
      </p:sp>
      <p:sp>
        <p:nvSpPr>
          <p:cNvPr id="7" name="Title 1"/>
          <p:cNvSpPr txBox="1">
            <a:spLocks/>
          </p:cNvSpPr>
          <p:nvPr/>
        </p:nvSpPr>
        <p:spPr>
          <a:xfrm>
            <a:off x="1523998" y="3410304"/>
            <a:ext cx="10667995" cy="221683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404040"/>
                  </a:outerShdw>
                </a:effectLst>
                <a:latin typeface="Arial" panose="020B0604020202020204" pitchFamily="34" charset="0"/>
                <a:ea typeface="+mj-ea"/>
                <a:cs typeface="Arial" panose="020B0604020202020204" pitchFamily="34" charset="0"/>
              </a:rPr>
              <a:t> 2. Make your decisions after looking 	at what the Bible tells 	you to do</a:t>
            </a:r>
          </a:p>
        </p:txBody>
      </p:sp>
      <p:sp>
        <p:nvSpPr>
          <p:cNvPr id="2" name="Title 1">
            <a:extLst>
              <a:ext uri="{FF2B5EF4-FFF2-40B4-BE49-F238E27FC236}">
                <a16:creationId xmlns:a16="http://schemas.microsoft.com/office/drawing/2014/main" id="{96A8B610-CF82-99AA-950D-7590B8EC5C85}"/>
              </a:ext>
            </a:extLst>
          </p:cNvPr>
          <p:cNvSpPr txBox="1">
            <a:spLocks/>
          </p:cNvSpPr>
          <p:nvPr/>
        </p:nvSpPr>
        <p:spPr>
          <a:xfrm>
            <a:off x="1523996" y="5061540"/>
            <a:ext cx="10667995" cy="221683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404040"/>
                  </a:outerShdw>
                </a:effectLst>
                <a:latin typeface="Arial" panose="020B0604020202020204" pitchFamily="34" charset="0"/>
                <a:ea typeface="+mj-ea"/>
                <a:cs typeface="Arial" panose="020B0604020202020204" pitchFamily="34" charset="0"/>
              </a:rPr>
              <a:t> 3. Prayer is an important part of 	your life</a:t>
            </a:r>
          </a:p>
        </p:txBody>
      </p:sp>
      <p:sp>
        <p:nvSpPr>
          <p:cNvPr id="3" name="Title 1">
            <a:extLst>
              <a:ext uri="{FF2B5EF4-FFF2-40B4-BE49-F238E27FC236}">
                <a16:creationId xmlns:a16="http://schemas.microsoft.com/office/drawing/2014/main" id="{A26267A7-C107-EAB6-D34A-D6CB072F4FDF}"/>
              </a:ext>
            </a:extLst>
          </p:cNvPr>
          <p:cNvSpPr txBox="1">
            <a:spLocks/>
          </p:cNvSpPr>
          <p:nvPr/>
        </p:nvSpPr>
        <p:spPr>
          <a:xfrm>
            <a:off x="1523987" y="6100195"/>
            <a:ext cx="10667995" cy="221683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404040"/>
                  </a:outerShdw>
                </a:effectLst>
                <a:latin typeface="Arial" panose="020B0604020202020204" pitchFamily="34" charset="0"/>
                <a:ea typeface="+mj-ea"/>
                <a:cs typeface="Arial" panose="020B0604020202020204" pitchFamily="34" charset="0"/>
              </a:rPr>
              <a:t> 4. Listen to God through your spirit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2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0-#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0-#ppt_w/2"/>
                                          </p:val>
                                        </p:tav>
                                        <p:tav tm="100000">
                                          <p:val>
                                            <p:strVal val="#ppt_x"/>
                                          </p:val>
                                        </p:tav>
                                      </p:tavLst>
                                    </p:anim>
                                    <p:anim calcmode="lin" valueType="num">
                                      <p:cBhvr additive="base">
                                        <p:cTn id="3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0-#ppt_w/2"/>
                                          </p:val>
                                        </p:tav>
                                        <p:tav tm="100000">
                                          <p:val>
                                            <p:strVal val="#ppt_x"/>
                                          </p:val>
                                        </p:tav>
                                      </p:tavLst>
                                    </p:anim>
                                    <p:anim calcmode="lin" valueType="num">
                                      <p:cBhvr additive="base">
                                        <p:cTn id="4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t="12364" b="12927"/>
          <a:stretch/>
        </p:blipFill>
        <p:spPr>
          <a:xfrm>
            <a:off x="24993" y="20310"/>
            <a:ext cx="12167007" cy="6817380"/>
          </a:xfrm>
          <a:prstGeom prst="rect">
            <a:avLst/>
          </a:prstGeom>
        </p:spPr>
      </p:pic>
      <p:sp>
        <p:nvSpPr>
          <p:cNvPr id="33" name="Rectangle 32"/>
          <p:cNvSpPr/>
          <p:nvPr/>
        </p:nvSpPr>
        <p:spPr>
          <a:xfrm>
            <a:off x="24993" y="0"/>
            <a:ext cx="12142014" cy="688076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3"/>
          <a:srcRect t="14784" b="20219"/>
          <a:stretch/>
        </p:blipFill>
        <p:spPr>
          <a:xfrm>
            <a:off x="3735411" y="21539"/>
            <a:ext cx="8469086" cy="6880770"/>
          </a:xfrm>
          <a:prstGeom prst="rect">
            <a:avLst/>
          </a:prstGeom>
        </p:spPr>
      </p:pic>
      <p:pic>
        <p:nvPicPr>
          <p:cNvPr id="9" name="Picture 8"/>
          <p:cNvPicPr>
            <a:picLocks noChangeAspect="1"/>
          </p:cNvPicPr>
          <p:nvPr/>
        </p:nvPicPr>
        <p:blipFill rotWithShape="1">
          <a:blip r:embed="rId4"/>
          <a:srcRect l="160" t="7693" b="8414"/>
          <a:stretch/>
        </p:blipFill>
        <p:spPr>
          <a:xfrm>
            <a:off x="24993" y="20311"/>
            <a:ext cx="12167007" cy="6837689"/>
          </a:xfrm>
          <a:prstGeom prst="rect">
            <a:avLst/>
          </a:prstGeom>
        </p:spPr>
      </p:pic>
      <p:sp>
        <p:nvSpPr>
          <p:cNvPr id="10" name="Title 1"/>
          <p:cNvSpPr txBox="1">
            <a:spLocks/>
          </p:cNvSpPr>
          <p:nvPr/>
        </p:nvSpPr>
        <p:spPr>
          <a:xfrm>
            <a:off x="1524002" y="2007803"/>
            <a:ext cx="10643005" cy="1591761"/>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 5. You love God more than other people 	or things</a:t>
            </a:r>
          </a:p>
        </p:txBody>
      </p:sp>
      <p:sp>
        <p:nvSpPr>
          <p:cNvPr id="11" name="Title 1"/>
          <p:cNvSpPr txBox="1">
            <a:spLocks/>
          </p:cNvSpPr>
          <p:nvPr/>
        </p:nvSpPr>
        <p:spPr>
          <a:xfrm>
            <a:off x="1523997" y="3682020"/>
            <a:ext cx="10680500" cy="157859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6. You have learned how to overcome 	temptations to sin</a:t>
            </a:r>
          </a:p>
        </p:txBody>
      </p:sp>
      <p:sp>
        <p:nvSpPr>
          <p:cNvPr id="12" name="Title 1"/>
          <p:cNvSpPr txBox="1">
            <a:spLocks/>
          </p:cNvSpPr>
          <p:nvPr/>
        </p:nvSpPr>
        <p:spPr>
          <a:xfrm>
            <a:off x="1524002" y="5334573"/>
            <a:ext cx="10643005" cy="160973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 7. Your life shows the fruit of the Holy 	Spirit</a:t>
            </a:r>
          </a:p>
        </p:txBody>
      </p:sp>
      <p:sp>
        <p:nvSpPr>
          <p:cNvPr id="13" name="Title 1"/>
          <p:cNvSpPr txBox="1">
            <a:spLocks/>
          </p:cNvSpPr>
          <p:nvPr/>
        </p:nvSpPr>
        <p:spPr>
          <a:xfrm>
            <a:off x="0" y="1"/>
            <a:ext cx="12167005" cy="1851239"/>
          </a:xfrm>
          <a:prstGeom prst="rect">
            <a:avLst/>
          </a:prstGeom>
        </p:spPr>
        <p:txBody>
          <a:bodyPr vert="horz" lIns="91440" tIns="45720" rIns="91440" bIns="45720" rtlCol="0" anchor="ctr">
            <a:norm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What does it mean to be spiritually strong?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0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0-#ppt_w/2"/>
                                          </p:val>
                                        </p:tav>
                                        <p:tav tm="100000">
                                          <p:val>
                                            <p:strVal val="#ppt_x"/>
                                          </p:val>
                                        </p:tav>
                                      </p:tavLst>
                                    </p:anim>
                                    <p:anim calcmode="lin" valueType="num">
                                      <p:cBhvr additive="base">
                                        <p:cTn id="31" dur="10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Owner\Documents\Images\smoke-and-mirrors.jpg"/>
          <p:cNvPicPr>
            <a:picLocks noGrp="1" noChangeAspect="1" noChangeArrowheads="1"/>
          </p:cNvPicPr>
          <p:nvPr>
            <p:ph idx="1"/>
          </p:nvPr>
        </p:nvPicPr>
        <p:blipFill rotWithShape="1">
          <a:blip r:embed="rId2"/>
          <a:srcRect t="16362" b="21847"/>
          <a:stretch/>
        </p:blipFill>
        <p:spPr bwMode="auto">
          <a:xfrm>
            <a:off x="0" y="1175656"/>
            <a:ext cx="12192000" cy="5682343"/>
          </a:xfrm>
          <a:prstGeom prst="rect">
            <a:avLst/>
          </a:prstGeom>
          <a:noFill/>
        </p:spPr>
      </p:pic>
      <p:sp>
        <p:nvSpPr>
          <p:cNvPr id="4" name="Title 1"/>
          <p:cNvSpPr txBox="1">
            <a:spLocks/>
          </p:cNvSpPr>
          <p:nvPr/>
        </p:nvSpPr>
        <p:spPr>
          <a:xfrm>
            <a:off x="1524002" y="1"/>
            <a:ext cx="9143998" cy="1851239"/>
          </a:xfrm>
          <a:prstGeom prst="rect">
            <a:avLst/>
          </a:prstGeom>
        </p:spPr>
        <p:txBody>
          <a:bodyPr vert="horz" lIns="91440" tIns="45720" rIns="91440" bIns="45720" rtlCol="0" anchor="ctr">
            <a:norm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lumMod val="65000"/>
                      <a:lumOff val="35000"/>
                    </a:schemeClr>
                  </a:outerShdw>
                </a:effectLst>
                <a:latin typeface="Arial" panose="020B0604020202020204" pitchFamily="34" charset="0"/>
                <a:ea typeface="+mj-ea"/>
                <a:cs typeface="Arial" panose="020B0604020202020204" pitchFamily="34" charset="0"/>
              </a:rPr>
              <a:t>Don’t try to imitate God’s power</a:t>
            </a:r>
          </a:p>
        </p:txBody>
      </p:sp>
    </p:spTree>
    <p:extLst>
      <p:ext uri="{BB962C8B-B14F-4D97-AF65-F5344CB8AC3E}">
        <p14:creationId xmlns:p14="http://schemas.microsoft.com/office/powerpoint/2010/main" val="1691993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935" r="246" b="1182"/>
          <a:stretch/>
        </p:blipFill>
        <p:spPr>
          <a:xfrm>
            <a:off x="0" y="0"/>
            <a:ext cx="12191999" cy="6858000"/>
          </a:xfrm>
          <a:prstGeom prst="rect">
            <a:avLst/>
          </a:prstGeom>
        </p:spPr>
      </p:pic>
      <p:sp>
        <p:nvSpPr>
          <p:cNvPr id="4" name="Content Placeholder 2"/>
          <p:cNvSpPr txBox="1">
            <a:spLocks/>
          </p:cNvSpPr>
          <p:nvPr/>
        </p:nvSpPr>
        <p:spPr>
          <a:xfrm>
            <a:off x="1524000" y="604068"/>
            <a:ext cx="9144000" cy="1146386"/>
          </a:xfrm>
          <a:prstGeom prst="rect">
            <a:avLst/>
          </a:prstGeom>
        </p:spPr>
        <p:txBody>
          <a:bodyPr vert="horz" lIns="91440" tIns="45720" rIns="91440" bIns="45720" rtlCol="0">
            <a:noAutofit/>
          </a:bodyPr>
          <a:lstStyle/>
          <a:p>
            <a:pPr marL="514350" indent="-514350" algn="ctr">
              <a:spcBef>
                <a:spcPct val="20000"/>
              </a:spcBef>
              <a:defRPr/>
            </a:pPr>
            <a:r>
              <a:rPr lang="en-US" sz="4400" dirty="0">
                <a:ln w="12700" cap="flat" cmpd="sng" algn="ctr">
                  <a:solidFill>
                    <a:schemeClr val="bg1"/>
                  </a:solidFill>
                  <a:prstDash val="solid"/>
                  <a:round/>
                  <a:headEnd type="none" w="med" len="med"/>
                  <a:tailEnd type="none" w="med" len="med"/>
                </a:ln>
                <a:effectLst>
                  <a:outerShdw blurRad="38100" dist="63500" dir="2700000">
                    <a:srgbClr val="000000"/>
                  </a:outerShdw>
                </a:effectLst>
                <a:latin typeface="Arial" panose="020B0604020202020204" pitchFamily="34" charset="0"/>
                <a:cs typeface="Arial" panose="020B0604020202020204" pitchFamily="34" charset="0"/>
              </a:rPr>
              <a:t>2 Peter 1:3</a:t>
            </a:r>
          </a:p>
        </p:txBody>
      </p:sp>
      <p:sp>
        <p:nvSpPr>
          <p:cNvPr id="5" name="Title 1"/>
          <p:cNvSpPr>
            <a:spLocks noGrp="1"/>
          </p:cNvSpPr>
          <p:nvPr>
            <p:ph type="title"/>
          </p:nvPr>
        </p:nvSpPr>
        <p:spPr>
          <a:xfrm>
            <a:off x="1026292" y="737634"/>
            <a:ext cx="10374772" cy="4855057"/>
          </a:xfrm>
        </p:spPr>
        <p:txBody>
          <a:bodyPr>
            <a:noAutofit/>
          </a:bodyPr>
          <a:lstStyle/>
          <a:p>
            <a:r>
              <a:rPr lang="en-US" dirty="0">
                <a:ln>
                  <a:solidFill>
                    <a:srgbClr val="000000"/>
                  </a:solidFill>
                </a:ln>
                <a:effectLst>
                  <a:outerShdw blurRad="38100" dist="63500" dir="2940000" algn="bl" rotWithShape="0">
                    <a:schemeClr val="bg1"/>
                  </a:outerShdw>
                </a:effectLst>
                <a:latin typeface="Arial" panose="020B0604020202020204" pitchFamily="34" charset="0"/>
                <a:cs typeface="Arial" panose="020B0604020202020204" pitchFamily="34" charset="0"/>
              </a:rPr>
              <a:t>His divine power has given us everything we need for a godly life through our knowledge of him who called us by his own glory and goodness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12500" b="12500"/>
          <a:stretch/>
        </p:blipFill>
        <p:spPr>
          <a:xfrm>
            <a:off x="-1" y="0"/>
            <a:ext cx="12192001" cy="6857999"/>
          </a:xfrm>
          <a:prstGeom prst="rect">
            <a:avLst/>
          </a:prstGeom>
        </p:spPr>
      </p:pic>
      <p:sp>
        <p:nvSpPr>
          <p:cNvPr id="6" name="Title 1"/>
          <p:cNvSpPr txBox="1">
            <a:spLocks/>
          </p:cNvSpPr>
          <p:nvPr/>
        </p:nvSpPr>
        <p:spPr>
          <a:xfrm>
            <a:off x="1045027" y="7415"/>
            <a:ext cx="10101943" cy="1851239"/>
          </a:xfrm>
          <a:prstGeom prst="rect">
            <a:avLst/>
          </a:prstGeom>
        </p:spPr>
        <p:txBody>
          <a:bodyPr vert="horz" lIns="91440" tIns="45720" rIns="91440" bIns="45720" rtlCol="0" anchor="ctr">
            <a:norm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Four keys to the life of spiritual power</a:t>
            </a:r>
          </a:p>
        </p:txBody>
      </p:sp>
      <p:sp>
        <p:nvSpPr>
          <p:cNvPr id="8" name="Title 1"/>
          <p:cNvSpPr txBox="1">
            <a:spLocks/>
          </p:cNvSpPr>
          <p:nvPr/>
        </p:nvSpPr>
        <p:spPr>
          <a:xfrm>
            <a:off x="1524004" y="2046367"/>
            <a:ext cx="9144001" cy="143572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1. Belief</a:t>
            </a:r>
          </a:p>
        </p:txBody>
      </p:sp>
      <p:sp>
        <p:nvSpPr>
          <p:cNvPr id="9" name="Title 1"/>
          <p:cNvSpPr txBox="1">
            <a:spLocks/>
          </p:cNvSpPr>
          <p:nvPr/>
        </p:nvSpPr>
        <p:spPr>
          <a:xfrm>
            <a:off x="1524004" y="3109680"/>
            <a:ext cx="9144001" cy="143572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2. Trust</a:t>
            </a:r>
          </a:p>
        </p:txBody>
      </p:sp>
      <p:sp>
        <p:nvSpPr>
          <p:cNvPr id="10" name="Title 1"/>
          <p:cNvSpPr txBox="1">
            <a:spLocks/>
          </p:cNvSpPr>
          <p:nvPr/>
        </p:nvSpPr>
        <p:spPr>
          <a:xfrm>
            <a:off x="1524004" y="4132908"/>
            <a:ext cx="9144001" cy="143572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 3. Hope</a:t>
            </a:r>
          </a:p>
        </p:txBody>
      </p:sp>
      <p:sp>
        <p:nvSpPr>
          <p:cNvPr id="11" name="Title 1"/>
          <p:cNvSpPr txBox="1">
            <a:spLocks/>
          </p:cNvSpPr>
          <p:nvPr/>
        </p:nvSpPr>
        <p:spPr>
          <a:xfrm>
            <a:off x="1524004" y="5283272"/>
            <a:ext cx="9144001" cy="1003229"/>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 4. Faith</a:t>
            </a:r>
          </a:p>
        </p:txBody>
      </p:sp>
    </p:spTree>
    <p:extLst>
      <p:ext uri="{BB962C8B-B14F-4D97-AF65-F5344CB8AC3E}">
        <p14:creationId xmlns:p14="http://schemas.microsoft.com/office/powerpoint/2010/main" val="2102785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0-#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accel="50000" decel="5000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accel="50000" decel="5000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000" fill="hold"/>
                                        <p:tgtEl>
                                          <p:spTgt spid="10"/>
                                        </p:tgtEl>
                                        <p:attrNameLst>
                                          <p:attrName>ppt_x</p:attrName>
                                        </p:attrNameLst>
                                      </p:cBhvr>
                                      <p:tavLst>
                                        <p:tav tm="0">
                                          <p:val>
                                            <p:strVal val="0-#ppt_w/2"/>
                                          </p:val>
                                        </p:tav>
                                        <p:tav tm="100000">
                                          <p:val>
                                            <p:strVal val="#ppt_x"/>
                                          </p:val>
                                        </p:tav>
                                      </p:tavLst>
                                    </p:anim>
                                    <p:anim calcmode="lin" valueType="num">
                                      <p:cBhvr additive="base">
                                        <p:cTn id="3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accel="50000" decel="5000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wner\Documents\Images\holding_hands-1418.jpg"/>
          <p:cNvPicPr>
            <a:picLocks noGrp="1" noChangeAspect="1" noChangeArrowheads="1"/>
          </p:cNvPicPr>
          <p:nvPr>
            <p:ph idx="1"/>
          </p:nvPr>
        </p:nvPicPr>
        <p:blipFill rotWithShape="1">
          <a:blip r:embed="rId2"/>
          <a:srcRect l="442" t="11246" b="16772"/>
          <a:stretch/>
        </p:blipFill>
        <p:spPr bwMode="auto">
          <a:xfrm>
            <a:off x="0" y="0"/>
            <a:ext cx="12192000" cy="6858000"/>
          </a:xfrm>
          <a:prstGeom prst="rect">
            <a:avLst/>
          </a:prstGeom>
          <a:noFill/>
        </p:spPr>
      </p:pic>
      <p:sp>
        <p:nvSpPr>
          <p:cNvPr id="4" name="Title 1"/>
          <p:cNvSpPr txBox="1">
            <a:spLocks/>
          </p:cNvSpPr>
          <p:nvPr/>
        </p:nvSpPr>
        <p:spPr>
          <a:xfrm>
            <a:off x="1583870" y="339669"/>
            <a:ext cx="9084127" cy="2599210"/>
          </a:xfrm>
          <a:prstGeom prst="rect">
            <a:avLst/>
          </a:prstGeom>
        </p:spPr>
        <p:txBody>
          <a:bodyPr vert="horz" lIns="91440" tIns="45720" rIns="91440" bIns="45720" rtlCol="0" anchor="ctr">
            <a:norm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The relationship between these 4 keys to spiritual power</a:t>
            </a:r>
          </a:p>
        </p:txBody>
      </p:sp>
    </p:spTree>
    <p:extLst>
      <p:ext uri="{BB962C8B-B14F-4D97-AF65-F5344CB8AC3E}">
        <p14:creationId xmlns:p14="http://schemas.microsoft.com/office/powerpoint/2010/main" val="3415283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31" t="8932" r="381" b="6840"/>
          <a:stretch/>
        </p:blipFill>
        <p:spPr>
          <a:xfrm>
            <a:off x="1" y="-1"/>
            <a:ext cx="12192000" cy="6856337"/>
          </a:xfrm>
          <a:prstGeom prst="rect">
            <a:avLst/>
          </a:prstGeom>
        </p:spPr>
      </p:pic>
      <p:pic>
        <p:nvPicPr>
          <p:cNvPr id="11" name="Picture 10"/>
          <p:cNvPicPr>
            <a:picLocks noChangeAspect="1"/>
          </p:cNvPicPr>
          <p:nvPr/>
        </p:nvPicPr>
        <p:blipFill rotWithShape="1">
          <a:blip r:embed="rId3"/>
          <a:srcRect t="34344" b="9492"/>
          <a:stretch/>
        </p:blipFill>
        <p:spPr>
          <a:xfrm>
            <a:off x="0" y="-1665"/>
            <a:ext cx="12213777" cy="6859665"/>
          </a:xfrm>
          <a:prstGeom prst="rect">
            <a:avLst/>
          </a:prstGeom>
        </p:spPr>
      </p:pic>
      <p:pic>
        <p:nvPicPr>
          <p:cNvPr id="15" name="Picture 14"/>
          <p:cNvPicPr>
            <a:picLocks noChangeAspect="1"/>
          </p:cNvPicPr>
          <p:nvPr/>
        </p:nvPicPr>
        <p:blipFill rotWithShape="1">
          <a:blip r:embed="rId4"/>
          <a:srcRect l="128" t="8302" r="516" b="5752"/>
          <a:stretch/>
        </p:blipFill>
        <p:spPr>
          <a:xfrm>
            <a:off x="0" y="0"/>
            <a:ext cx="12194179" cy="6856336"/>
          </a:xfrm>
          <a:prstGeom prst="rect">
            <a:avLst/>
          </a:prstGeom>
        </p:spPr>
      </p:pic>
      <p:pic>
        <p:nvPicPr>
          <p:cNvPr id="22" name="Picture 21"/>
          <p:cNvPicPr>
            <a:picLocks noChangeAspect="1"/>
          </p:cNvPicPr>
          <p:nvPr/>
        </p:nvPicPr>
        <p:blipFill rotWithShape="1">
          <a:blip r:embed="rId5"/>
          <a:srcRect l="1950" t="9571" r="1781" b="9953"/>
          <a:stretch/>
        </p:blipFill>
        <p:spPr>
          <a:xfrm>
            <a:off x="-21775" y="1"/>
            <a:ext cx="12213530" cy="6856336"/>
          </a:xfrm>
          <a:prstGeom prst="rect">
            <a:avLst/>
          </a:prstGeom>
        </p:spPr>
      </p:pic>
      <p:pic>
        <p:nvPicPr>
          <p:cNvPr id="28" name="Picture 27"/>
          <p:cNvPicPr>
            <a:picLocks noChangeAspect="1"/>
          </p:cNvPicPr>
          <p:nvPr/>
        </p:nvPicPr>
        <p:blipFill rotWithShape="1">
          <a:blip r:embed="rId6"/>
          <a:srcRect t="17702" b="16180"/>
          <a:stretch/>
        </p:blipFill>
        <p:spPr>
          <a:xfrm>
            <a:off x="0" y="0"/>
            <a:ext cx="12213530" cy="6856336"/>
          </a:xfrm>
          <a:prstGeom prst="rect">
            <a:avLst/>
          </a:prstGeom>
          <a:noFill/>
          <a:ln>
            <a:noFill/>
          </a:ln>
        </p:spPr>
      </p:pic>
      <p:sp>
        <p:nvSpPr>
          <p:cNvPr id="23" name="Title 1"/>
          <p:cNvSpPr txBox="1">
            <a:spLocks/>
          </p:cNvSpPr>
          <p:nvPr/>
        </p:nvSpPr>
        <p:spPr>
          <a:xfrm>
            <a:off x="1524004" y="2436759"/>
            <a:ext cx="9144001" cy="143572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76200" dist="38100" dir="2700000" algn="tl">
                    <a:schemeClr val="bg1"/>
                  </a:outerShdw>
                </a:effectLst>
                <a:latin typeface="Arial" panose="020B0604020202020204" pitchFamily="34" charset="0"/>
                <a:ea typeface="+mj-ea"/>
                <a:cs typeface="Arial" panose="020B0604020202020204" pitchFamily="34" charset="0"/>
              </a:rPr>
              <a:t> 1. </a:t>
            </a: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Becoming a Christian</a:t>
            </a:r>
          </a:p>
        </p:txBody>
      </p:sp>
      <p:sp>
        <p:nvSpPr>
          <p:cNvPr id="24" name="Title 1"/>
          <p:cNvSpPr txBox="1">
            <a:spLocks/>
          </p:cNvSpPr>
          <p:nvPr/>
        </p:nvSpPr>
        <p:spPr>
          <a:xfrm>
            <a:off x="1524004" y="3482095"/>
            <a:ext cx="9144001" cy="143572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 2. To keep on being a Christian</a:t>
            </a:r>
          </a:p>
        </p:txBody>
      </p:sp>
      <p:sp>
        <p:nvSpPr>
          <p:cNvPr id="25" name="Title 1"/>
          <p:cNvSpPr txBox="1">
            <a:spLocks/>
          </p:cNvSpPr>
          <p:nvPr/>
        </p:nvSpPr>
        <p:spPr>
          <a:xfrm>
            <a:off x="1524004" y="4704408"/>
            <a:ext cx="9144001" cy="143572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3. To do God’s will</a:t>
            </a:r>
          </a:p>
        </p:txBody>
      </p:sp>
      <p:sp>
        <p:nvSpPr>
          <p:cNvPr id="26" name="Title 1"/>
          <p:cNvSpPr txBox="1">
            <a:spLocks/>
          </p:cNvSpPr>
          <p:nvPr/>
        </p:nvSpPr>
        <p:spPr>
          <a:xfrm>
            <a:off x="1523997" y="0"/>
            <a:ext cx="9143998" cy="2244772"/>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Where we can use spiritual power in our lives</a:t>
            </a:r>
          </a:p>
        </p:txBody>
      </p:sp>
      <p:sp>
        <p:nvSpPr>
          <p:cNvPr id="27" name="Title 1"/>
          <p:cNvSpPr txBox="1">
            <a:spLocks/>
          </p:cNvSpPr>
          <p:nvPr/>
        </p:nvSpPr>
        <p:spPr>
          <a:xfrm>
            <a:off x="1523995" y="5907295"/>
            <a:ext cx="9144001" cy="950705"/>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 4. To have power over sin</a:t>
            </a:r>
          </a:p>
        </p:txBody>
      </p:sp>
    </p:spTree>
    <p:extLst>
      <p:ext uri="{BB962C8B-B14F-4D97-AF65-F5344CB8AC3E}">
        <p14:creationId xmlns:p14="http://schemas.microsoft.com/office/powerpoint/2010/main" val="2220713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0-#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0-#ppt_w/2"/>
                                          </p:val>
                                        </p:tav>
                                        <p:tav tm="100000">
                                          <p:val>
                                            <p:strVal val="#ppt_x"/>
                                          </p:val>
                                        </p:tav>
                                      </p:tavLst>
                                    </p:anim>
                                    <p:anim calcmode="lin" valueType="num">
                                      <p:cBhvr additive="base">
                                        <p:cTn id="28" dur="10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0-#ppt_w/2"/>
                                          </p:val>
                                        </p:tav>
                                        <p:tav tm="100000">
                                          <p:val>
                                            <p:strVal val="#ppt_x"/>
                                          </p:val>
                                        </p:tav>
                                      </p:tavLst>
                                    </p:anim>
                                    <p:anim calcmode="lin" valueType="num">
                                      <p:cBhvr additive="base">
                                        <p:cTn id="38" dur="1000" fill="hold"/>
                                        <p:tgtEl>
                                          <p:spTgt spid="25"/>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accel="50000" decel="5000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1000" fill="hold"/>
                                        <p:tgtEl>
                                          <p:spTgt spid="27"/>
                                        </p:tgtEl>
                                        <p:attrNameLst>
                                          <p:attrName>ppt_x</p:attrName>
                                        </p:attrNameLst>
                                      </p:cBhvr>
                                      <p:tavLst>
                                        <p:tav tm="0">
                                          <p:val>
                                            <p:strVal val="0-#ppt_w/2"/>
                                          </p:val>
                                        </p:tav>
                                        <p:tav tm="100000">
                                          <p:val>
                                            <p:strVal val="#ppt_x"/>
                                          </p:val>
                                        </p:tav>
                                      </p:tavLst>
                                    </p:anim>
                                    <p:anim calcmode="lin" valueType="num">
                                      <p:cBhvr additive="base">
                                        <p:cTn id="48" dur="1000" fill="hold"/>
                                        <p:tgtEl>
                                          <p:spTgt spid="27"/>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5580" b="9419"/>
          <a:stretch/>
        </p:blipFill>
        <p:spPr>
          <a:xfrm>
            <a:off x="0" y="-1"/>
            <a:ext cx="12191999" cy="6857999"/>
          </a:xfrm>
          <a:prstGeom prst="rect">
            <a:avLst/>
          </a:prstGeom>
        </p:spPr>
      </p:pic>
      <p:pic>
        <p:nvPicPr>
          <p:cNvPr id="12" name="Picture 11"/>
          <p:cNvPicPr>
            <a:picLocks noChangeAspect="1"/>
          </p:cNvPicPr>
          <p:nvPr/>
        </p:nvPicPr>
        <p:blipFill rotWithShape="1">
          <a:blip r:embed="rId3"/>
          <a:srcRect t="12690" b="12625"/>
          <a:stretch/>
        </p:blipFill>
        <p:spPr>
          <a:xfrm>
            <a:off x="-1" y="-1"/>
            <a:ext cx="12209497" cy="6857999"/>
          </a:xfrm>
          <a:prstGeom prst="rect">
            <a:avLst/>
          </a:prstGeom>
        </p:spPr>
      </p:pic>
      <p:pic>
        <p:nvPicPr>
          <p:cNvPr id="14" name="Picture 13"/>
          <p:cNvPicPr>
            <a:picLocks noChangeAspect="1"/>
          </p:cNvPicPr>
          <p:nvPr/>
        </p:nvPicPr>
        <p:blipFill rotWithShape="1">
          <a:blip r:embed="rId4"/>
          <a:srcRect t="51853" b="10751"/>
          <a:stretch/>
        </p:blipFill>
        <p:spPr>
          <a:xfrm>
            <a:off x="0" y="15693"/>
            <a:ext cx="12192000" cy="6857999"/>
          </a:xfrm>
          <a:prstGeom prst="rect">
            <a:avLst/>
          </a:prstGeom>
        </p:spPr>
      </p:pic>
      <p:sp>
        <p:nvSpPr>
          <p:cNvPr id="6" name="Title 1"/>
          <p:cNvSpPr txBox="1">
            <a:spLocks/>
          </p:cNvSpPr>
          <p:nvPr/>
        </p:nvSpPr>
        <p:spPr>
          <a:xfrm>
            <a:off x="1524004" y="2481064"/>
            <a:ext cx="9144001" cy="143572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262626"/>
                  </a:outerShdw>
                </a:effectLst>
                <a:latin typeface="Arial" panose="020B0604020202020204" pitchFamily="34" charset="0"/>
                <a:ea typeface="+mj-ea"/>
                <a:cs typeface="Arial" panose="020B0604020202020204" pitchFamily="34" charset="0"/>
              </a:rPr>
              <a:t> 5. To go through trials &amp; problems</a:t>
            </a:r>
          </a:p>
        </p:txBody>
      </p:sp>
      <p:sp>
        <p:nvSpPr>
          <p:cNvPr id="7" name="Title 1"/>
          <p:cNvSpPr txBox="1">
            <a:spLocks/>
          </p:cNvSpPr>
          <p:nvPr/>
        </p:nvSpPr>
        <p:spPr>
          <a:xfrm>
            <a:off x="1524004" y="3654233"/>
            <a:ext cx="9144001" cy="143572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262626"/>
                  </a:outerShdw>
                </a:effectLst>
                <a:latin typeface="Arial" panose="020B0604020202020204" pitchFamily="34" charset="0"/>
                <a:ea typeface="+mj-ea"/>
                <a:cs typeface="Arial" panose="020B0604020202020204" pitchFamily="34" charset="0"/>
              </a:rPr>
              <a:t> 6. Healing</a:t>
            </a:r>
          </a:p>
        </p:txBody>
      </p:sp>
      <p:sp>
        <p:nvSpPr>
          <p:cNvPr id="9" name="Title 1"/>
          <p:cNvSpPr txBox="1">
            <a:spLocks/>
          </p:cNvSpPr>
          <p:nvPr/>
        </p:nvSpPr>
        <p:spPr>
          <a:xfrm>
            <a:off x="1524000" y="2"/>
            <a:ext cx="9143998" cy="2274306"/>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262626"/>
                  </a:outerShdw>
                </a:effectLst>
                <a:latin typeface="Arial" panose="020B0604020202020204" pitchFamily="34" charset="0"/>
                <a:ea typeface="+mj-ea"/>
                <a:cs typeface="Arial" panose="020B0604020202020204" pitchFamily="34" charset="0"/>
              </a:rPr>
              <a:t>Where we can use spiritual power in our lives</a:t>
            </a:r>
          </a:p>
        </p:txBody>
      </p:sp>
      <p:sp>
        <p:nvSpPr>
          <p:cNvPr id="10" name="Title 1"/>
          <p:cNvSpPr txBox="1">
            <a:spLocks/>
          </p:cNvSpPr>
          <p:nvPr/>
        </p:nvSpPr>
        <p:spPr>
          <a:xfrm>
            <a:off x="1524004" y="4779570"/>
            <a:ext cx="9144001" cy="1523457"/>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262626"/>
                  </a:outerShdw>
                </a:effectLst>
                <a:latin typeface="Arial" panose="020B0604020202020204" pitchFamily="34" charset="0"/>
                <a:ea typeface="+mj-ea"/>
                <a:cs typeface="Arial" panose="020B0604020202020204" pitchFamily="34" charset="0"/>
              </a:rPr>
              <a:t> 7. To overcome temptation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9" t="6445" r="216" b="9198"/>
          <a:stretch/>
        </p:blipFill>
        <p:spPr>
          <a:xfrm>
            <a:off x="0" y="10761"/>
            <a:ext cx="12192000" cy="6836478"/>
          </a:xfrm>
          <a:prstGeom prst="rect">
            <a:avLst/>
          </a:prstGeom>
        </p:spPr>
      </p:pic>
      <p:pic>
        <p:nvPicPr>
          <p:cNvPr id="9" name="Picture 8"/>
          <p:cNvPicPr>
            <a:picLocks noChangeAspect="1"/>
          </p:cNvPicPr>
          <p:nvPr/>
        </p:nvPicPr>
        <p:blipFill rotWithShape="1">
          <a:blip r:embed="rId3"/>
          <a:srcRect t="10676" r="719"/>
          <a:stretch/>
        </p:blipFill>
        <p:spPr>
          <a:xfrm>
            <a:off x="0" y="21523"/>
            <a:ext cx="12192000" cy="6836478"/>
          </a:xfrm>
          <a:prstGeom prst="rect">
            <a:avLst/>
          </a:prstGeom>
        </p:spPr>
      </p:pic>
      <p:sp>
        <p:nvSpPr>
          <p:cNvPr id="6" name="Title 1"/>
          <p:cNvSpPr txBox="1">
            <a:spLocks/>
          </p:cNvSpPr>
          <p:nvPr/>
        </p:nvSpPr>
        <p:spPr>
          <a:xfrm>
            <a:off x="1524001" y="4054368"/>
            <a:ext cx="9144001" cy="2185699"/>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595959"/>
                  </a:outerShdw>
                </a:effectLst>
                <a:latin typeface="Arial" panose="020B0604020202020204" pitchFamily="34" charset="0"/>
                <a:ea typeface="+mj-ea"/>
                <a:cs typeface="Arial" panose="020B0604020202020204" pitchFamily="34" charset="0"/>
              </a:rPr>
              <a:t> </a:t>
            </a: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9. For present needs. You cannot 	store up faith for future needs</a:t>
            </a:r>
          </a:p>
        </p:txBody>
      </p:sp>
      <p:sp>
        <p:nvSpPr>
          <p:cNvPr id="7" name="Title 1"/>
          <p:cNvSpPr txBox="1">
            <a:spLocks/>
          </p:cNvSpPr>
          <p:nvPr/>
        </p:nvSpPr>
        <p:spPr>
          <a:xfrm>
            <a:off x="1524000" y="2"/>
            <a:ext cx="9143998" cy="2244771"/>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Where we can use spiritual power in our lives</a:t>
            </a:r>
          </a:p>
        </p:txBody>
      </p:sp>
      <p:sp>
        <p:nvSpPr>
          <p:cNvPr id="4" name="Title 1"/>
          <p:cNvSpPr txBox="1">
            <a:spLocks/>
          </p:cNvSpPr>
          <p:nvPr/>
        </p:nvSpPr>
        <p:spPr>
          <a:xfrm>
            <a:off x="1524001" y="2677412"/>
            <a:ext cx="9144001" cy="1114036"/>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 8. To obey God’s laws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Owner\Documents\Images\neuron.jpg"/>
          <p:cNvPicPr>
            <a:picLocks noChangeAspect="1" noChangeArrowheads="1"/>
          </p:cNvPicPr>
          <p:nvPr/>
        </p:nvPicPr>
        <p:blipFill rotWithShape="1">
          <a:blip r:embed="rId3"/>
          <a:srcRect t="12500" r="1041" b="12500"/>
          <a:stretch/>
        </p:blipFill>
        <p:spPr bwMode="auto">
          <a:xfrm>
            <a:off x="0" y="0"/>
            <a:ext cx="12192000" cy="6858000"/>
          </a:xfrm>
          <a:prstGeom prst="rect">
            <a:avLst/>
          </a:prstGeom>
          <a:noFill/>
        </p:spPr>
      </p:pic>
      <p:sp>
        <p:nvSpPr>
          <p:cNvPr id="6" name="Title 1"/>
          <p:cNvSpPr txBox="1">
            <a:spLocks/>
          </p:cNvSpPr>
          <p:nvPr/>
        </p:nvSpPr>
        <p:spPr>
          <a:xfrm>
            <a:off x="1181101" y="270180"/>
            <a:ext cx="9144000" cy="1191766"/>
          </a:xfrm>
          <a:prstGeom prst="rect">
            <a:avLst/>
          </a:prstGeom>
        </p:spPr>
        <p:txBody>
          <a:bodyPr vert="horz" lIns="91440" tIns="45720" rIns="91440" bIns="45720" rtlCol="0" anchor="ctr">
            <a:normAutofit/>
          </a:bodyPr>
          <a:lstStyle/>
          <a:p>
            <a:pPr>
              <a:spcBef>
                <a:spcPct val="0"/>
              </a:spcBef>
              <a:defRPr/>
            </a:pPr>
            <a:r>
              <a:rPr lang="en-US" sz="66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lumMod val="65000"/>
                      <a:lumOff val="35000"/>
                    </a:schemeClr>
                  </a:outerShdw>
                </a:effectLst>
                <a:latin typeface="Arial" panose="020B0604020202020204" pitchFamily="34" charset="0"/>
                <a:ea typeface="+mj-ea"/>
                <a:cs typeface="Arial" panose="020B0604020202020204" pitchFamily="34" charset="0"/>
              </a:rPr>
              <a:t>Chapter 3</a:t>
            </a:r>
          </a:p>
        </p:txBody>
      </p:sp>
      <p:sp>
        <p:nvSpPr>
          <p:cNvPr id="8" name="TextBox 7"/>
          <p:cNvSpPr txBox="1"/>
          <p:nvPr/>
        </p:nvSpPr>
        <p:spPr>
          <a:xfrm>
            <a:off x="8877040" y="3985028"/>
            <a:ext cx="2011899" cy="2308324"/>
          </a:xfrm>
          <a:prstGeom prst="rect">
            <a:avLst/>
          </a:prstGeom>
          <a:noFill/>
        </p:spPr>
        <p:txBody>
          <a:bodyPr wrap="square" rtlCol="0">
            <a:spAutoFit/>
          </a:bodyPr>
          <a:lstStyle/>
          <a:p>
            <a:pPr algn="ctr"/>
            <a:r>
              <a:rPr lang="en-US" sz="3600" dirty="0">
                <a:ln w="12700" cap="flat" cmpd="sng" algn="ctr">
                  <a:solidFill>
                    <a:srgbClr val="000000"/>
                  </a:solidFill>
                  <a:prstDash val="solid"/>
                  <a:round/>
                  <a:headEnd type="none" w="med" len="med"/>
                  <a:tailEnd type="none" w="med" len="med"/>
                </a:ln>
                <a:effectLst>
                  <a:outerShdw blurRad="38100" dist="50800" dir="2700000" algn="tl">
                    <a:schemeClr val="bg1">
                      <a:lumMod val="65000"/>
                      <a:lumOff val="35000"/>
                    </a:schemeClr>
                  </a:outerShdw>
                </a:effectLst>
                <a:latin typeface="Arial" panose="020B0604020202020204" pitchFamily="34" charset="0"/>
                <a:cs typeface="Arial" panose="020B0604020202020204" pitchFamily="34" charset="0"/>
              </a:rPr>
              <a:t>How to get spiritual power </a:t>
            </a:r>
          </a:p>
        </p:txBody>
      </p:sp>
    </p:spTree>
    <p:extLst>
      <p:ext uri="{BB962C8B-B14F-4D97-AF65-F5344CB8AC3E}">
        <p14:creationId xmlns:p14="http://schemas.microsoft.com/office/powerpoint/2010/main" val="2358957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560" r="84" b="6010"/>
          <a:stretch/>
        </p:blipFill>
        <p:spPr>
          <a:xfrm>
            <a:off x="0" y="0"/>
            <a:ext cx="12195645" cy="6857999"/>
          </a:xfrm>
          <a:prstGeom prst="rect">
            <a:avLst/>
          </a:prstGeom>
        </p:spPr>
      </p:pic>
      <p:sp>
        <p:nvSpPr>
          <p:cNvPr id="4" name="Title 1"/>
          <p:cNvSpPr txBox="1">
            <a:spLocks/>
          </p:cNvSpPr>
          <p:nvPr/>
        </p:nvSpPr>
        <p:spPr>
          <a:xfrm>
            <a:off x="1524000" y="1"/>
            <a:ext cx="9143998" cy="2948549"/>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Don’t seek to be a spiritual superstar specializing in miracles</a:t>
            </a:r>
          </a:p>
        </p:txBody>
      </p:sp>
    </p:spTree>
    <p:extLst>
      <p:ext uri="{BB962C8B-B14F-4D97-AF65-F5344CB8AC3E}">
        <p14:creationId xmlns:p14="http://schemas.microsoft.com/office/powerpoint/2010/main" val="11452294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733" r="9290"/>
          <a:stretch/>
        </p:blipFill>
        <p:spPr>
          <a:xfrm>
            <a:off x="0" y="1"/>
            <a:ext cx="12192000" cy="6846054"/>
          </a:xfrm>
          <a:prstGeom prst="rect">
            <a:avLst/>
          </a:prstGeom>
        </p:spPr>
      </p:pic>
      <p:sp>
        <p:nvSpPr>
          <p:cNvPr id="5" name="Title 1"/>
          <p:cNvSpPr txBox="1">
            <a:spLocks/>
          </p:cNvSpPr>
          <p:nvPr/>
        </p:nvSpPr>
        <p:spPr>
          <a:xfrm>
            <a:off x="1524001" y="244931"/>
            <a:ext cx="9143998" cy="2008479"/>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It takes time and work to develop spiritual power</a:t>
            </a:r>
          </a:p>
        </p:txBody>
      </p:sp>
    </p:spTree>
    <p:extLst>
      <p:ext uri="{BB962C8B-B14F-4D97-AF65-F5344CB8AC3E}">
        <p14:creationId xmlns:p14="http://schemas.microsoft.com/office/powerpoint/2010/main" val="3266167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r="626"/>
          <a:stretch/>
        </p:blipFill>
        <p:spPr>
          <a:xfrm>
            <a:off x="0" y="0"/>
            <a:ext cx="12192000" cy="6870584"/>
          </a:xfrm>
          <a:prstGeom prst="rect">
            <a:avLst/>
          </a:prstGeom>
        </p:spPr>
      </p:pic>
      <p:pic>
        <p:nvPicPr>
          <p:cNvPr id="11" name="Picture 10"/>
          <p:cNvPicPr>
            <a:picLocks noChangeAspect="1"/>
          </p:cNvPicPr>
          <p:nvPr/>
        </p:nvPicPr>
        <p:blipFill>
          <a:blip r:embed="rId3"/>
          <a:stretch>
            <a:fillRect/>
          </a:stretch>
        </p:blipFill>
        <p:spPr>
          <a:xfrm>
            <a:off x="3047999" y="-4"/>
            <a:ext cx="9144001" cy="6858003"/>
          </a:xfrm>
          <a:prstGeom prst="rect">
            <a:avLst/>
          </a:prstGeom>
        </p:spPr>
      </p:pic>
      <p:pic>
        <p:nvPicPr>
          <p:cNvPr id="13" name="Picture 12"/>
          <p:cNvPicPr>
            <a:picLocks noChangeAspect="1"/>
          </p:cNvPicPr>
          <p:nvPr/>
        </p:nvPicPr>
        <p:blipFill rotWithShape="1">
          <a:blip r:embed="rId4"/>
          <a:srcRect t="12981" b="25891"/>
          <a:stretch/>
        </p:blipFill>
        <p:spPr>
          <a:xfrm>
            <a:off x="0" y="0"/>
            <a:ext cx="12192000" cy="6870584"/>
          </a:xfrm>
          <a:prstGeom prst="rect">
            <a:avLst/>
          </a:prstGeom>
        </p:spPr>
      </p:pic>
      <p:pic>
        <p:nvPicPr>
          <p:cNvPr id="14" name="Picture 13"/>
          <p:cNvPicPr>
            <a:picLocks noChangeAspect="1"/>
          </p:cNvPicPr>
          <p:nvPr/>
        </p:nvPicPr>
        <p:blipFill rotWithShape="1">
          <a:blip r:embed="rId5"/>
          <a:srcRect l="484" t="7910" r="876" b="3379"/>
          <a:stretch/>
        </p:blipFill>
        <p:spPr>
          <a:xfrm>
            <a:off x="0" y="0"/>
            <a:ext cx="12192000" cy="6858000"/>
          </a:xfrm>
          <a:prstGeom prst="rect">
            <a:avLst/>
          </a:prstGeom>
        </p:spPr>
      </p:pic>
      <p:sp>
        <p:nvSpPr>
          <p:cNvPr id="4" name="Title 1"/>
          <p:cNvSpPr txBox="1">
            <a:spLocks/>
          </p:cNvSpPr>
          <p:nvPr/>
        </p:nvSpPr>
        <p:spPr>
          <a:xfrm>
            <a:off x="1524003" y="1"/>
            <a:ext cx="9143998" cy="2008479"/>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lumMod val="75000"/>
                      <a:lumOff val="25000"/>
                    </a:schemeClr>
                  </a:outerShdw>
                </a:effectLst>
                <a:latin typeface="Arial" panose="020B0604020202020204" pitchFamily="34" charset="0"/>
                <a:ea typeface="+mj-ea"/>
                <a:cs typeface="Arial" panose="020B0604020202020204" pitchFamily="34" charset="0"/>
              </a:rPr>
              <a:t>Basic steps to developing spiritual power</a:t>
            </a:r>
          </a:p>
        </p:txBody>
      </p:sp>
      <p:sp>
        <p:nvSpPr>
          <p:cNvPr id="7" name="Title 1"/>
          <p:cNvSpPr txBox="1">
            <a:spLocks/>
          </p:cNvSpPr>
          <p:nvPr/>
        </p:nvSpPr>
        <p:spPr>
          <a:xfrm>
            <a:off x="1524001" y="2392454"/>
            <a:ext cx="9144001" cy="1462056"/>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404040"/>
                  </a:outerShdw>
                </a:effectLst>
                <a:latin typeface="Arial" panose="020B0604020202020204" pitchFamily="34" charset="0"/>
                <a:ea typeface="+mj-ea"/>
                <a:cs typeface="Arial" panose="020B0604020202020204" pitchFamily="34" charset="0"/>
              </a:rPr>
              <a:t> 1. Become a Christian </a:t>
            </a:r>
          </a:p>
        </p:txBody>
      </p:sp>
      <p:sp>
        <p:nvSpPr>
          <p:cNvPr id="8" name="Title 1"/>
          <p:cNvSpPr txBox="1">
            <a:spLocks/>
          </p:cNvSpPr>
          <p:nvPr/>
        </p:nvSpPr>
        <p:spPr>
          <a:xfrm>
            <a:off x="1524001" y="3322853"/>
            <a:ext cx="9144001" cy="1462056"/>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a:t>
            </a: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lumMod val="75000"/>
                      <a:lumOff val="25000"/>
                    </a:schemeClr>
                  </a:outerShdw>
                </a:effectLst>
                <a:latin typeface="Arial" panose="020B0604020202020204" pitchFamily="34" charset="0"/>
                <a:ea typeface="+mj-ea"/>
                <a:cs typeface="Arial" panose="020B0604020202020204" pitchFamily="34" charset="0"/>
              </a:rPr>
              <a:t>2. Draw closer to God </a:t>
            </a:r>
          </a:p>
        </p:txBody>
      </p:sp>
      <p:sp>
        <p:nvSpPr>
          <p:cNvPr id="9" name="Title 1"/>
          <p:cNvSpPr txBox="1">
            <a:spLocks/>
          </p:cNvSpPr>
          <p:nvPr/>
        </p:nvSpPr>
        <p:spPr>
          <a:xfrm>
            <a:off x="1524001" y="4341862"/>
            <a:ext cx="9144001" cy="1181460"/>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404040"/>
                  </a:outerShdw>
                </a:effectLst>
                <a:latin typeface="Arial" panose="020B0604020202020204" pitchFamily="34" charset="0"/>
                <a:ea typeface="+mj-ea"/>
                <a:cs typeface="Arial" panose="020B0604020202020204" pitchFamily="34" charset="0"/>
              </a:rPr>
              <a:t> 3. Obedience</a:t>
            </a:r>
          </a:p>
        </p:txBody>
      </p:sp>
      <p:sp>
        <p:nvSpPr>
          <p:cNvPr id="10" name="Title 1"/>
          <p:cNvSpPr txBox="1">
            <a:spLocks/>
          </p:cNvSpPr>
          <p:nvPr/>
        </p:nvSpPr>
        <p:spPr>
          <a:xfrm>
            <a:off x="1524001" y="5346102"/>
            <a:ext cx="9399813" cy="151189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a:t>
            </a: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404040"/>
                  </a:outerShdw>
                </a:effectLst>
                <a:latin typeface="Arial" panose="020B0604020202020204" pitchFamily="34" charset="0"/>
                <a:ea typeface="+mj-ea"/>
                <a:cs typeface="Arial" panose="020B0604020202020204" pitchFamily="34" charset="0"/>
              </a:rPr>
              <a:t>4. Prepare yourself to receive God’s 	spiritual power</a:t>
            </a:r>
          </a:p>
        </p:txBody>
      </p:sp>
    </p:spTree>
    <p:extLst>
      <p:ext uri="{BB962C8B-B14F-4D97-AF65-F5344CB8AC3E}">
        <p14:creationId xmlns:p14="http://schemas.microsoft.com/office/powerpoint/2010/main" val="4131756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accel="50000" decel="5000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decel="5000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0-#ppt_w/2"/>
                                          </p:val>
                                        </p:tav>
                                        <p:tav tm="100000">
                                          <p:val>
                                            <p:strVal val="#ppt_x"/>
                                          </p:val>
                                        </p:tav>
                                      </p:tavLst>
                                    </p:anim>
                                    <p:anim calcmode="lin" valueType="num">
                                      <p:cBhvr additive="base">
                                        <p:cTn id="34" dur="1000" fill="hold"/>
                                        <p:tgtEl>
                                          <p:spTgt spid="9"/>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0-#ppt_w/2"/>
                                          </p:val>
                                        </p:tav>
                                        <p:tav tm="100000">
                                          <p:val>
                                            <p:strVal val="#ppt_x"/>
                                          </p:val>
                                        </p:tav>
                                      </p:tavLst>
                                    </p:anim>
                                    <p:anim calcmode="lin" valueType="num">
                                      <p:cBhvr additive="base">
                                        <p:cTn id="44" dur="10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440" r="-396"/>
          <a:stretch/>
        </p:blipFill>
        <p:spPr>
          <a:xfrm>
            <a:off x="0" y="-3134"/>
            <a:ext cx="12192000" cy="6861134"/>
          </a:xfrm>
          <a:prstGeom prst="rect">
            <a:avLst/>
          </a:prstGeom>
        </p:spPr>
      </p:pic>
      <p:pic>
        <p:nvPicPr>
          <p:cNvPr id="10" name="Picture 9"/>
          <p:cNvPicPr>
            <a:picLocks noChangeAspect="1"/>
          </p:cNvPicPr>
          <p:nvPr/>
        </p:nvPicPr>
        <p:blipFill rotWithShape="1">
          <a:blip r:embed="rId3"/>
          <a:srcRect t="19145" b="15518"/>
          <a:stretch/>
        </p:blipFill>
        <p:spPr>
          <a:xfrm>
            <a:off x="23840" y="0"/>
            <a:ext cx="12169723" cy="6858000"/>
          </a:xfrm>
          <a:prstGeom prst="rect">
            <a:avLst/>
          </a:prstGeom>
        </p:spPr>
      </p:pic>
      <p:pic>
        <p:nvPicPr>
          <p:cNvPr id="12" name="Picture 11"/>
          <p:cNvPicPr>
            <a:picLocks noChangeAspect="1"/>
          </p:cNvPicPr>
          <p:nvPr/>
        </p:nvPicPr>
        <p:blipFill rotWithShape="1">
          <a:blip r:embed="rId4"/>
          <a:srcRect l="-268" t="8482" r="910"/>
          <a:stretch/>
        </p:blipFill>
        <p:spPr>
          <a:xfrm>
            <a:off x="0" y="0"/>
            <a:ext cx="12168160" cy="6861138"/>
          </a:xfrm>
          <a:prstGeom prst="rect">
            <a:avLst/>
          </a:prstGeom>
        </p:spPr>
      </p:pic>
      <p:pic>
        <p:nvPicPr>
          <p:cNvPr id="9" name="Picture 8"/>
          <p:cNvPicPr>
            <a:picLocks noChangeAspect="1"/>
          </p:cNvPicPr>
          <p:nvPr/>
        </p:nvPicPr>
        <p:blipFill rotWithShape="1">
          <a:blip r:embed="rId5"/>
          <a:srcRect t="12972" b="12154"/>
          <a:stretch/>
        </p:blipFill>
        <p:spPr>
          <a:xfrm>
            <a:off x="23840" y="-3135"/>
            <a:ext cx="12168160" cy="6858001"/>
          </a:xfrm>
          <a:prstGeom prst="rect">
            <a:avLst/>
          </a:prstGeom>
        </p:spPr>
      </p:pic>
      <p:sp>
        <p:nvSpPr>
          <p:cNvPr id="4" name="Title 1"/>
          <p:cNvSpPr txBox="1">
            <a:spLocks/>
          </p:cNvSpPr>
          <p:nvPr/>
        </p:nvSpPr>
        <p:spPr>
          <a:xfrm>
            <a:off x="1524001" y="2274308"/>
            <a:ext cx="9144001" cy="113715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76200" dist="38100" dir="2700000" algn="tl">
                    <a:schemeClr val="bg1"/>
                  </a:outerShdw>
                </a:effectLst>
                <a:latin typeface="Arial" panose="020B0604020202020204" pitchFamily="34" charset="0"/>
                <a:ea typeface="+mj-ea"/>
                <a:cs typeface="Arial" panose="020B0604020202020204" pitchFamily="34" charset="0"/>
              </a:rPr>
              <a:t> </a:t>
            </a: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5. Prayer</a:t>
            </a:r>
          </a:p>
        </p:txBody>
      </p:sp>
      <p:sp>
        <p:nvSpPr>
          <p:cNvPr id="6" name="Title 1"/>
          <p:cNvSpPr txBox="1">
            <a:spLocks/>
          </p:cNvSpPr>
          <p:nvPr/>
        </p:nvSpPr>
        <p:spPr>
          <a:xfrm>
            <a:off x="1524000" y="3219477"/>
            <a:ext cx="9144001" cy="1343911"/>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 6. Learn from your tests and 	problems</a:t>
            </a:r>
          </a:p>
        </p:txBody>
      </p:sp>
      <p:sp>
        <p:nvSpPr>
          <p:cNvPr id="7" name="Title 1"/>
          <p:cNvSpPr txBox="1">
            <a:spLocks/>
          </p:cNvSpPr>
          <p:nvPr/>
        </p:nvSpPr>
        <p:spPr>
          <a:xfrm>
            <a:off x="1524004" y="4821828"/>
            <a:ext cx="9144001" cy="113715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50800" dist="50800" dir="2700000" algn="tl">
                    <a:srgbClr val="000000"/>
                  </a:outerShdw>
                </a:effectLst>
                <a:latin typeface="Arial" panose="020B0604020202020204" pitchFamily="34" charset="0"/>
                <a:ea typeface="+mj-ea"/>
                <a:cs typeface="Arial" panose="020B0604020202020204" pitchFamily="34" charset="0"/>
              </a:rPr>
              <a:t> 7. Fasting</a:t>
            </a:r>
          </a:p>
        </p:txBody>
      </p:sp>
      <p:sp>
        <p:nvSpPr>
          <p:cNvPr id="8" name="Title 1"/>
          <p:cNvSpPr txBox="1">
            <a:spLocks/>
          </p:cNvSpPr>
          <p:nvPr/>
        </p:nvSpPr>
        <p:spPr>
          <a:xfrm>
            <a:off x="1524000" y="5958982"/>
            <a:ext cx="9144001" cy="899018"/>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8. Praise &amp; Worship</a:t>
            </a:r>
          </a:p>
        </p:txBody>
      </p:sp>
      <p:sp>
        <p:nvSpPr>
          <p:cNvPr id="13" name="Title 1"/>
          <p:cNvSpPr txBox="1">
            <a:spLocks/>
          </p:cNvSpPr>
          <p:nvPr/>
        </p:nvSpPr>
        <p:spPr>
          <a:xfrm>
            <a:off x="1524003" y="1"/>
            <a:ext cx="9143998" cy="2008479"/>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lumMod val="75000"/>
                      <a:lumOff val="25000"/>
                    </a:schemeClr>
                  </a:outerShdw>
                </a:effectLst>
                <a:latin typeface="Arial" panose="020B0604020202020204" pitchFamily="34" charset="0"/>
                <a:ea typeface="+mj-ea"/>
                <a:cs typeface="Arial" panose="020B0604020202020204" pitchFamily="34" charset="0"/>
              </a:rPr>
              <a:t>Basic steps to developing spiritual power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0-#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0-#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3A2DD4-5A2F-9E4F-851E-7340404A81BC}"/>
              </a:ext>
            </a:extLst>
          </p:cNvPr>
          <p:cNvPicPr>
            <a:picLocks noChangeAspect="1"/>
          </p:cNvPicPr>
          <p:nvPr/>
        </p:nvPicPr>
        <p:blipFill rotWithShape="1">
          <a:blip r:embed="rId2"/>
          <a:srcRect l="935" r="246" b="1182"/>
          <a:stretch/>
        </p:blipFill>
        <p:spPr>
          <a:xfrm>
            <a:off x="0" y="0"/>
            <a:ext cx="12191999" cy="6858000"/>
          </a:xfrm>
          <a:prstGeom prst="rect">
            <a:avLst/>
          </a:prstGeom>
        </p:spPr>
      </p:pic>
      <p:sp>
        <p:nvSpPr>
          <p:cNvPr id="4" name="Content Placeholder 2"/>
          <p:cNvSpPr txBox="1">
            <a:spLocks/>
          </p:cNvSpPr>
          <p:nvPr/>
        </p:nvSpPr>
        <p:spPr>
          <a:xfrm>
            <a:off x="1524000" y="522423"/>
            <a:ext cx="9144000" cy="1146386"/>
          </a:xfrm>
          <a:prstGeom prst="rect">
            <a:avLst/>
          </a:prstGeom>
        </p:spPr>
        <p:txBody>
          <a:bodyPr vert="horz" lIns="91440" tIns="45720" rIns="91440" bIns="45720" rtlCol="0">
            <a:noAutofit/>
          </a:bodyPr>
          <a:lstStyle/>
          <a:p>
            <a:pPr marL="514350" indent="-514350" algn="ctr">
              <a:spcBef>
                <a:spcPct val="20000"/>
              </a:spcBef>
              <a:defRPr/>
            </a:pPr>
            <a:r>
              <a:rPr lang="en-US" sz="4400" dirty="0">
                <a:ln w="12700" cap="flat" cmpd="sng" algn="ctr">
                  <a:solidFill>
                    <a:schemeClr val="bg1"/>
                  </a:solidFill>
                  <a:prstDash val="solid"/>
                  <a:round/>
                  <a:headEnd type="none" w="med" len="med"/>
                  <a:tailEnd type="none" w="med" len="med"/>
                </a:ln>
                <a:effectLst>
                  <a:outerShdw blurRad="38100" dist="63500" dir="2700000">
                    <a:srgbClr val="000000"/>
                  </a:outerShdw>
                </a:effectLst>
                <a:latin typeface="Arial" panose="020B0604020202020204" pitchFamily="34" charset="0"/>
                <a:cs typeface="Arial" panose="020B0604020202020204" pitchFamily="34" charset="0"/>
              </a:rPr>
              <a:t>James 1:2-4</a:t>
            </a:r>
          </a:p>
        </p:txBody>
      </p:sp>
      <p:sp>
        <p:nvSpPr>
          <p:cNvPr id="5" name="Title 1"/>
          <p:cNvSpPr>
            <a:spLocks noGrp="1"/>
          </p:cNvSpPr>
          <p:nvPr>
            <p:ph type="title"/>
          </p:nvPr>
        </p:nvSpPr>
        <p:spPr>
          <a:xfrm>
            <a:off x="1524002" y="1668809"/>
            <a:ext cx="9143998" cy="4855057"/>
          </a:xfrm>
        </p:spPr>
        <p:txBody>
          <a:bodyPr>
            <a:noAutofit/>
          </a:bodyPr>
          <a:lstStyle/>
          <a:p>
            <a:r>
              <a:rPr lang="en-US" dirty="0">
                <a:ln>
                  <a:solidFill>
                    <a:srgbClr val="000000"/>
                  </a:solidFill>
                </a:ln>
                <a:effectLst>
                  <a:outerShdw blurRad="38100" dist="63500" dir="2940000" algn="bl" rotWithShape="0">
                    <a:schemeClr val="bg1"/>
                  </a:outerShdw>
                </a:effectLst>
                <a:latin typeface="Arial" panose="020B0604020202020204" pitchFamily="34" charset="0"/>
                <a:cs typeface="Arial" panose="020B0604020202020204" pitchFamily="34" charset="0"/>
              </a:rPr>
              <a:t>Brothers, count it all joy when you fall into various trials, knowing that the testing of your faith produces patience. But let patience have its perfect work, that you may be perfect and complete, lacking nothing.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Lessons From The Land (Phillipi)">
            <a:hlinkClick r:id="" action="ppaction://media"/>
            <a:extLst>
              <a:ext uri="{FF2B5EF4-FFF2-40B4-BE49-F238E27FC236}">
                <a16:creationId xmlns:a16="http://schemas.microsoft.com/office/drawing/2014/main" id="{B0D9BF32-803F-B047-A48D-A2B032CD9DD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4676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0"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wner\Documents\Images\Planting_Seeds_by_mzdinolatino.jpg"/>
          <p:cNvPicPr>
            <a:picLocks noGrp="1" noChangeAspect="1" noChangeArrowheads="1"/>
          </p:cNvPicPr>
          <p:nvPr>
            <p:ph idx="1"/>
          </p:nvPr>
        </p:nvPicPr>
        <p:blipFill rotWithShape="1">
          <a:blip r:embed="rId2"/>
          <a:srcRect t="8677"/>
          <a:stretch/>
        </p:blipFill>
        <p:spPr bwMode="auto">
          <a:xfrm>
            <a:off x="0" y="0"/>
            <a:ext cx="12192000" cy="6858000"/>
          </a:xfrm>
          <a:prstGeom prst="rect">
            <a:avLst/>
          </a:prstGeom>
          <a:noFill/>
        </p:spPr>
      </p:pic>
      <p:sp>
        <p:nvSpPr>
          <p:cNvPr id="5" name="Title 1"/>
          <p:cNvSpPr txBox="1">
            <a:spLocks/>
          </p:cNvSpPr>
          <p:nvPr/>
        </p:nvSpPr>
        <p:spPr>
          <a:xfrm>
            <a:off x="-957943" y="163287"/>
            <a:ext cx="9143998" cy="1225765"/>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So where do I start?</a:t>
            </a:r>
          </a:p>
        </p:txBody>
      </p:sp>
    </p:spTree>
    <p:extLst>
      <p:ext uri="{BB962C8B-B14F-4D97-AF65-F5344CB8AC3E}">
        <p14:creationId xmlns:p14="http://schemas.microsoft.com/office/powerpoint/2010/main" val="3194564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wner\Documents\Images\smoke-mirrors-3.jpg"/>
          <p:cNvPicPr>
            <a:picLocks noChangeAspect="1" noChangeArrowheads="1"/>
          </p:cNvPicPr>
          <p:nvPr/>
        </p:nvPicPr>
        <p:blipFill rotWithShape="1">
          <a:blip r:embed="rId2"/>
          <a:srcRect l="-91" t="4448" r="208" b="9247"/>
          <a:stretch/>
        </p:blipFill>
        <p:spPr bwMode="auto">
          <a:xfrm>
            <a:off x="-11178" y="0"/>
            <a:ext cx="12203177" cy="6858000"/>
          </a:xfrm>
          <a:prstGeom prst="rect">
            <a:avLst/>
          </a:prstGeom>
          <a:noFill/>
        </p:spPr>
      </p:pic>
      <p:sp>
        <p:nvSpPr>
          <p:cNvPr id="6" name="Title 1"/>
          <p:cNvSpPr txBox="1">
            <a:spLocks/>
          </p:cNvSpPr>
          <p:nvPr/>
        </p:nvSpPr>
        <p:spPr>
          <a:xfrm>
            <a:off x="1524002" y="321183"/>
            <a:ext cx="8948346" cy="1191766"/>
          </a:xfrm>
          <a:prstGeom prst="rect">
            <a:avLst/>
          </a:prstGeom>
        </p:spPr>
        <p:txBody>
          <a:bodyPr vert="horz" lIns="91440" tIns="45720" rIns="91440" bIns="45720" rtlCol="0" anchor="ctr">
            <a:normAutofit/>
          </a:bodyPr>
          <a:lstStyle/>
          <a:p>
            <a:pPr algn="ctr">
              <a:spcBef>
                <a:spcPct val="0"/>
              </a:spcBef>
              <a:defRPr/>
            </a:pPr>
            <a:r>
              <a:rPr lang="en-US" sz="66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Chapter 4</a:t>
            </a:r>
          </a:p>
        </p:txBody>
      </p:sp>
      <p:sp>
        <p:nvSpPr>
          <p:cNvPr id="8" name="TextBox 7"/>
          <p:cNvSpPr txBox="1"/>
          <p:nvPr/>
        </p:nvSpPr>
        <p:spPr>
          <a:xfrm>
            <a:off x="1524002" y="4740605"/>
            <a:ext cx="9143998" cy="1200329"/>
          </a:xfrm>
          <a:prstGeom prst="rect">
            <a:avLst/>
          </a:prstGeom>
          <a:noFill/>
        </p:spPr>
        <p:txBody>
          <a:bodyPr wrap="square" rtlCol="0">
            <a:spAutoFit/>
          </a:bodyPr>
          <a:lstStyle/>
          <a:p>
            <a:pPr algn="ctr"/>
            <a:r>
              <a:rPr lang="en-US" sz="3600" dirty="0">
                <a:ln w="12700" cap="flat" cmpd="sng" algn="ctr">
                  <a:solidFill>
                    <a:srgbClr val="000000"/>
                  </a:solidFill>
                  <a:prstDash val="solid"/>
                  <a:round/>
                  <a:headEnd type="none" w="med" len="med"/>
                  <a:tailEnd type="none" w="med" len="med"/>
                </a:ln>
                <a:effectLst>
                  <a:outerShdw blurRad="38100" dist="50800" dir="2700000" algn="tl">
                    <a:srgbClr val="000000"/>
                  </a:outerShdw>
                </a:effectLst>
                <a:latin typeface="Arial" panose="020B0604020202020204" pitchFamily="34" charset="0"/>
                <a:cs typeface="Arial" panose="020B0604020202020204" pitchFamily="34" charset="0"/>
              </a:rPr>
              <a:t>True spiritual power vs.</a:t>
            </a:r>
          </a:p>
          <a:p>
            <a:pPr algn="ctr"/>
            <a:r>
              <a:rPr lang="en-US" sz="3600" dirty="0">
                <a:ln w="12700" cap="flat" cmpd="sng" algn="ctr">
                  <a:solidFill>
                    <a:srgbClr val="000000"/>
                  </a:solidFill>
                  <a:prstDash val="solid"/>
                  <a:round/>
                  <a:headEnd type="none" w="med" len="med"/>
                  <a:tailEnd type="none" w="med" len="med"/>
                </a:ln>
                <a:effectLst>
                  <a:outerShdw blurRad="38100" dist="50800" dir="2700000" algn="tl">
                    <a:srgbClr val="000000"/>
                  </a:outerShdw>
                </a:effectLst>
                <a:latin typeface="Arial" panose="020B0604020202020204" pitchFamily="34" charset="0"/>
                <a:cs typeface="Arial" panose="020B0604020202020204" pitchFamily="34" charset="0"/>
              </a:rPr>
              <a:t>Counterfeits </a:t>
            </a:r>
          </a:p>
        </p:txBody>
      </p:sp>
    </p:spTree>
    <p:extLst>
      <p:ext uri="{BB962C8B-B14F-4D97-AF65-F5344CB8AC3E}">
        <p14:creationId xmlns:p14="http://schemas.microsoft.com/office/powerpoint/2010/main" val="3673831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2000"/>
                                        <p:tgtEl>
                                          <p:spTgt spid="4098"/>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wner\Documents\Images\deviantart.jpg"/>
          <p:cNvPicPr>
            <a:picLocks noChangeAspect="1" noChangeArrowheads="1"/>
          </p:cNvPicPr>
          <p:nvPr/>
        </p:nvPicPr>
        <p:blipFill rotWithShape="1">
          <a:blip r:embed="rId2"/>
          <a:srcRect l="6018" t="17036" r="5169" b="14174"/>
          <a:stretch/>
        </p:blipFill>
        <p:spPr bwMode="auto">
          <a:xfrm>
            <a:off x="0" y="0"/>
            <a:ext cx="12166326" cy="6858000"/>
          </a:xfrm>
          <a:prstGeom prst="rect">
            <a:avLst/>
          </a:prstGeom>
          <a:noFill/>
        </p:spPr>
      </p:pic>
      <p:sp>
        <p:nvSpPr>
          <p:cNvPr id="5" name="Title 1"/>
          <p:cNvSpPr txBox="1">
            <a:spLocks/>
          </p:cNvSpPr>
          <p:nvPr/>
        </p:nvSpPr>
        <p:spPr>
          <a:xfrm>
            <a:off x="1524000" y="4312326"/>
            <a:ext cx="9143998" cy="2545675"/>
          </a:xfrm>
          <a:prstGeom prst="rect">
            <a:avLst/>
          </a:prstGeom>
        </p:spPr>
        <p:txBody>
          <a:bodyPr vert="horz" lIns="91440" tIns="45720" rIns="91440" bIns="45720" rtlCol="0" anchor="ctr">
            <a:noAutofit/>
          </a:bodyPr>
          <a:lstStyle/>
          <a:p>
            <a:pP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God’s power vs. </a:t>
            </a:r>
          </a:p>
          <a:p>
            <a:pP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	Satan’s power vs.</a:t>
            </a:r>
          </a:p>
          <a:p>
            <a:pP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				Human power</a:t>
            </a:r>
          </a:p>
        </p:txBody>
      </p:sp>
    </p:spTree>
    <p:extLst>
      <p:ext uri="{BB962C8B-B14F-4D97-AF65-F5344CB8AC3E}">
        <p14:creationId xmlns:p14="http://schemas.microsoft.com/office/powerpoint/2010/main" val="4233417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Lessons From The Land (Herodiumn)">
            <a:hlinkClick r:id="" action="ppaction://media"/>
            <a:extLst>
              <a:ext uri="{FF2B5EF4-FFF2-40B4-BE49-F238E27FC236}">
                <a16:creationId xmlns:a16="http://schemas.microsoft.com/office/drawing/2014/main" id="{58F4ACD1-97B2-380B-6C78-15E1BD79CB86}"/>
              </a:ext>
            </a:extLst>
          </p:cNvPr>
          <p:cNvPicPr>
            <a:picLocks noGrp="1" noRot="1" noChangeAspect="1"/>
          </p:cNvPicPr>
          <p:nvPr>
            <p:ph idx="1"/>
            <a:videoFile r:link="rId1"/>
          </p:nvPr>
        </p:nvPicPr>
        <p:blipFill>
          <a:blip r:embed="rId3"/>
          <a:stretch>
            <a:fillRect/>
          </a:stretch>
        </p:blipFill>
        <p:spPr>
          <a:xfrm>
            <a:off x="-26894" y="-13447"/>
            <a:ext cx="12328408" cy="6965576"/>
          </a:xfrm>
          <a:prstGeom prst="rect">
            <a:avLst/>
          </a:prstGeom>
        </p:spPr>
      </p:pic>
    </p:spTree>
    <p:extLst>
      <p:ext uri="{BB962C8B-B14F-4D97-AF65-F5344CB8AC3E}">
        <p14:creationId xmlns:p14="http://schemas.microsoft.com/office/powerpoint/2010/main" val="3400357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523999" y="-14940"/>
            <a:ext cx="9144001" cy="6872942"/>
          </a:xfrm>
          <a:prstGeom prst="rect">
            <a:avLst/>
          </a:prstGeom>
        </p:spPr>
      </p:pic>
      <p:pic>
        <p:nvPicPr>
          <p:cNvPr id="10" name="Picture 9"/>
          <p:cNvPicPr>
            <a:picLocks noChangeAspect="1"/>
          </p:cNvPicPr>
          <p:nvPr/>
        </p:nvPicPr>
        <p:blipFill rotWithShape="1">
          <a:blip r:embed="rId4"/>
          <a:srcRect l="7853" r="8510" b="37106"/>
          <a:stretch/>
        </p:blipFill>
        <p:spPr>
          <a:xfrm>
            <a:off x="48986" y="0"/>
            <a:ext cx="12143014" cy="6858003"/>
          </a:xfrm>
          <a:prstGeom prst="rect">
            <a:avLst/>
          </a:prstGeom>
        </p:spPr>
      </p:pic>
      <p:pic>
        <p:nvPicPr>
          <p:cNvPr id="11" name="Picture 10"/>
          <p:cNvPicPr>
            <a:picLocks noChangeAspect="1"/>
          </p:cNvPicPr>
          <p:nvPr/>
        </p:nvPicPr>
        <p:blipFill rotWithShape="1">
          <a:blip r:embed="rId5"/>
          <a:srcRect l="306" t="14338" r="-93"/>
          <a:stretch/>
        </p:blipFill>
        <p:spPr>
          <a:xfrm>
            <a:off x="-1" y="1"/>
            <a:ext cx="12192001" cy="6843056"/>
          </a:xfrm>
          <a:prstGeom prst="rect">
            <a:avLst/>
          </a:prstGeom>
        </p:spPr>
      </p:pic>
      <p:sp>
        <p:nvSpPr>
          <p:cNvPr id="4" name="Title 1"/>
          <p:cNvSpPr txBox="1">
            <a:spLocks/>
          </p:cNvSpPr>
          <p:nvPr/>
        </p:nvSpPr>
        <p:spPr>
          <a:xfrm>
            <a:off x="1524000" y="1178061"/>
            <a:ext cx="9144001" cy="197894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595959"/>
                  </a:outerShdw>
                </a:effectLst>
                <a:latin typeface="Arial" panose="020B0604020202020204" pitchFamily="34" charset="0"/>
                <a:ea typeface="+mj-ea"/>
                <a:cs typeface="Arial" panose="020B0604020202020204" pitchFamily="34" charset="0"/>
              </a:rPr>
              <a:t> 1. You must choose the master of 	your life</a:t>
            </a:r>
          </a:p>
        </p:txBody>
      </p:sp>
      <p:sp>
        <p:nvSpPr>
          <p:cNvPr id="5" name="Title 1"/>
          <p:cNvSpPr txBox="1">
            <a:spLocks/>
          </p:cNvSpPr>
          <p:nvPr/>
        </p:nvSpPr>
        <p:spPr>
          <a:xfrm>
            <a:off x="1524000" y="3157005"/>
            <a:ext cx="9144001" cy="197894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595959"/>
                  </a:outerShdw>
                </a:effectLst>
                <a:latin typeface="Arial" panose="020B0604020202020204" pitchFamily="34" charset="0"/>
                <a:ea typeface="+mj-ea"/>
                <a:cs typeface="Arial" panose="020B0604020202020204" pitchFamily="34" charset="0"/>
              </a:rPr>
              <a:t> 2. Is God’s power real?</a:t>
            </a:r>
          </a:p>
        </p:txBody>
      </p:sp>
      <p:sp>
        <p:nvSpPr>
          <p:cNvPr id="6" name="Title 1"/>
          <p:cNvSpPr txBox="1">
            <a:spLocks/>
          </p:cNvSpPr>
          <p:nvPr/>
        </p:nvSpPr>
        <p:spPr>
          <a:xfrm>
            <a:off x="1524000" y="4523695"/>
            <a:ext cx="9144001" cy="1556203"/>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595959"/>
                  </a:outerShdw>
                </a:effectLst>
                <a:latin typeface="Arial" panose="020B0604020202020204" pitchFamily="34" charset="0"/>
                <a:ea typeface="+mj-ea"/>
                <a:cs typeface="Arial" panose="020B0604020202020204" pitchFamily="34" charset="0"/>
              </a:rPr>
              <a:t> 3. The power within you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0-#ppt_w/2"/>
                                          </p:val>
                                        </p:tav>
                                        <p:tav tm="100000">
                                          <p:val>
                                            <p:strVal val="#ppt_x"/>
                                          </p:val>
                                        </p:tav>
                                      </p:tavLst>
                                    </p:anim>
                                    <p:anim calcmode="lin" valueType="num">
                                      <p:cBhvr additive="base">
                                        <p:cTn id="28" dur="10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424" t="13112" b="3461"/>
          <a:stretch/>
        </p:blipFill>
        <p:spPr>
          <a:xfrm>
            <a:off x="9928" y="48987"/>
            <a:ext cx="12182072" cy="6804304"/>
          </a:xfrm>
          <a:prstGeom prst="rect">
            <a:avLst/>
          </a:prstGeom>
        </p:spPr>
      </p:pic>
      <p:pic>
        <p:nvPicPr>
          <p:cNvPr id="6" name="Picture 5"/>
          <p:cNvPicPr>
            <a:picLocks noChangeAspect="1"/>
          </p:cNvPicPr>
          <p:nvPr/>
        </p:nvPicPr>
        <p:blipFill rotWithShape="1">
          <a:blip r:embed="rId4"/>
          <a:srcRect t="11607" b="19296"/>
          <a:stretch/>
        </p:blipFill>
        <p:spPr>
          <a:xfrm>
            <a:off x="0" y="0"/>
            <a:ext cx="12213772" cy="6804304"/>
          </a:xfrm>
          <a:prstGeom prst="rect">
            <a:avLst/>
          </a:prstGeom>
        </p:spPr>
      </p:pic>
      <p:pic>
        <p:nvPicPr>
          <p:cNvPr id="9" name="Picture 8"/>
          <p:cNvPicPr>
            <a:picLocks noChangeAspect="1"/>
          </p:cNvPicPr>
          <p:nvPr/>
        </p:nvPicPr>
        <p:blipFill rotWithShape="1">
          <a:blip r:embed="rId5">
            <a:alphaModFix amt="79000"/>
          </a:blip>
          <a:srcRect l="1" t="19015" r="248" b="5473"/>
          <a:stretch/>
        </p:blipFill>
        <p:spPr>
          <a:xfrm>
            <a:off x="-18981" y="48987"/>
            <a:ext cx="12251733" cy="6809013"/>
          </a:xfrm>
          <a:prstGeom prst="rect">
            <a:avLst/>
          </a:prstGeom>
        </p:spPr>
      </p:pic>
      <p:pic>
        <p:nvPicPr>
          <p:cNvPr id="14" name="Picture 13"/>
          <p:cNvPicPr>
            <a:picLocks noChangeAspect="1"/>
          </p:cNvPicPr>
          <p:nvPr/>
        </p:nvPicPr>
        <p:blipFill rotWithShape="1">
          <a:blip r:embed="rId6"/>
          <a:srcRect l="2098" t="25527" r="2624"/>
          <a:stretch/>
        </p:blipFill>
        <p:spPr>
          <a:xfrm>
            <a:off x="-11845" y="0"/>
            <a:ext cx="12251733" cy="6858001"/>
          </a:xfrm>
          <a:prstGeom prst="rect">
            <a:avLst/>
          </a:prstGeom>
        </p:spPr>
      </p:pic>
      <p:sp>
        <p:nvSpPr>
          <p:cNvPr id="8" name="Title 1"/>
          <p:cNvSpPr txBox="1">
            <a:spLocks/>
          </p:cNvSpPr>
          <p:nvPr/>
        </p:nvSpPr>
        <p:spPr>
          <a:xfrm>
            <a:off x="1524002" y="1"/>
            <a:ext cx="9143998" cy="2545675"/>
          </a:xfrm>
          <a:prstGeom prst="rect">
            <a:avLst/>
          </a:prstGeom>
        </p:spPr>
        <p:txBody>
          <a:bodyPr vert="horz" lIns="91440" tIns="45720" rIns="91440" bIns="45720" rtlCol="0" anchor="t">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Satan wants to confuse you with counterfeit experiences</a:t>
            </a:r>
          </a:p>
        </p:txBody>
      </p:sp>
      <p:sp>
        <p:nvSpPr>
          <p:cNvPr id="3" name="Title 1"/>
          <p:cNvSpPr txBox="1">
            <a:spLocks/>
          </p:cNvSpPr>
          <p:nvPr/>
        </p:nvSpPr>
        <p:spPr>
          <a:xfrm>
            <a:off x="1524010" y="2249523"/>
            <a:ext cx="9840676" cy="197894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1. Satan has a counterfeit 	substitute for every good thing God 	has for your life</a:t>
            </a:r>
          </a:p>
        </p:txBody>
      </p:sp>
      <p:sp>
        <p:nvSpPr>
          <p:cNvPr id="4" name="Title 1"/>
          <p:cNvSpPr txBox="1">
            <a:spLocks/>
          </p:cNvSpPr>
          <p:nvPr/>
        </p:nvSpPr>
        <p:spPr>
          <a:xfrm>
            <a:off x="1524010" y="4988895"/>
            <a:ext cx="9144001" cy="1246070"/>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2. Faith vs. Presumption  </a:t>
            </a:r>
          </a:p>
        </p:txBody>
      </p:sp>
    </p:spTree>
    <p:extLst>
      <p:ext uri="{BB962C8B-B14F-4D97-AF65-F5344CB8AC3E}">
        <p14:creationId xmlns:p14="http://schemas.microsoft.com/office/powerpoint/2010/main" val="2264181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3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0-#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wner\Documents\Images\School-teacher-in-classro-001.jpg"/>
          <p:cNvPicPr>
            <a:picLocks noGrp="1" noChangeAspect="1" noChangeArrowheads="1"/>
          </p:cNvPicPr>
          <p:nvPr>
            <p:ph idx="1"/>
          </p:nvPr>
        </p:nvPicPr>
        <p:blipFill rotWithShape="1">
          <a:blip r:embed="rId2"/>
          <a:srcRect l="-448" t="7321" r="313" b="7321"/>
          <a:stretch/>
        </p:blipFill>
        <p:spPr bwMode="auto">
          <a:xfrm>
            <a:off x="-1" y="0"/>
            <a:ext cx="12172653" cy="6858000"/>
          </a:xfrm>
          <a:prstGeom prst="rect">
            <a:avLst/>
          </a:prstGeom>
          <a:noFill/>
        </p:spPr>
      </p:pic>
      <p:pic>
        <p:nvPicPr>
          <p:cNvPr id="5" name="Picture 2" descr="C:\Users\Owner\Documents\Images\Cross-on-cool-sky-picture-copy22.jpg"/>
          <p:cNvPicPr>
            <a:picLocks noChangeAspect="1" noChangeArrowheads="1"/>
          </p:cNvPicPr>
          <p:nvPr/>
        </p:nvPicPr>
        <p:blipFill rotWithShape="1">
          <a:blip r:embed="rId3" cstate="print"/>
          <a:srcRect t="12361" b="12520"/>
          <a:stretch/>
        </p:blipFill>
        <p:spPr bwMode="auto">
          <a:xfrm>
            <a:off x="1" y="1"/>
            <a:ext cx="12172651" cy="6858000"/>
          </a:xfrm>
          <a:prstGeom prst="rect">
            <a:avLst/>
          </a:prstGeom>
          <a:noFill/>
        </p:spPr>
      </p:pic>
      <p:sp>
        <p:nvSpPr>
          <p:cNvPr id="7" name="Title 1"/>
          <p:cNvSpPr txBox="1">
            <a:spLocks/>
          </p:cNvSpPr>
          <p:nvPr/>
        </p:nvSpPr>
        <p:spPr>
          <a:xfrm>
            <a:off x="1524002" y="478371"/>
            <a:ext cx="9143998" cy="1237161"/>
          </a:xfrm>
          <a:prstGeom prst="rect">
            <a:avLst/>
          </a:prstGeom>
        </p:spPr>
        <p:txBody>
          <a:bodyPr vert="horz" lIns="91440" tIns="45720" rIns="91440" bIns="45720" rtlCol="0" anchor="t">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Errors in faith teaching today</a:t>
            </a:r>
          </a:p>
        </p:txBody>
      </p:sp>
      <p:sp>
        <p:nvSpPr>
          <p:cNvPr id="8" name="Title 1"/>
          <p:cNvSpPr txBox="1">
            <a:spLocks/>
          </p:cNvSpPr>
          <p:nvPr/>
        </p:nvSpPr>
        <p:spPr>
          <a:xfrm>
            <a:off x="1524000" y="2170930"/>
            <a:ext cx="9144001" cy="1934639"/>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chemeClr val="bg1"/>
                  </a:outerShdw>
                </a:effectLst>
                <a:latin typeface="Arial" panose="020B0604020202020204" pitchFamily="34" charset="0"/>
                <a:ea typeface="+mj-ea"/>
                <a:cs typeface="Arial" panose="020B0604020202020204" pitchFamily="34" charset="0"/>
              </a:rPr>
              <a:t> 1. Is there a difference between 	faith and belief?</a:t>
            </a:r>
          </a:p>
        </p:txBody>
      </p:sp>
    </p:spTree>
    <p:extLst>
      <p:ext uri="{BB962C8B-B14F-4D97-AF65-F5344CB8AC3E}">
        <p14:creationId xmlns:p14="http://schemas.microsoft.com/office/powerpoint/2010/main" val="2909668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0-#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43" r="-438"/>
          <a:stretch/>
        </p:blipFill>
        <p:spPr>
          <a:xfrm>
            <a:off x="0" y="13318"/>
            <a:ext cx="12192000" cy="6844682"/>
          </a:xfrm>
          <a:prstGeom prst="rect">
            <a:avLst/>
          </a:prstGeom>
        </p:spPr>
      </p:pic>
      <p:sp>
        <p:nvSpPr>
          <p:cNvPr id="5" name="Title 1"/>
          <p:cNvSpPr txBox="1">
            <a:spLocks/>
          </p:cNvSpPr>
          <p:nvPr/>
        </p:nvSpPr>
        <p:spPr>
          <a:xfrm>
            <a:off x="1524004" y="341256"/>
            <a:ext cx="9144001" cy="1401396"/>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 Belief- agreeing with the facts</a:t>
            </a:r>
          </a:p>
        </p:txBody>
      </p:sp>
      <p:sp>
        <p:nvSpPr>
          <p:cNvPr id="6" name="Title 1"/>
          <p:cNvSpPr txBox="1">
            <a:spLocks/>
          </p:cNvSpPr>
          <p:nvPr/>
        </p:nvSpPr>
        <p:spPr>
          <a:xfrm>
            <a:off x="1524004" y="1491592"/>
            <a:ext cx="9144001" cy="172788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76200" dist="38100" dir="2700000" algn="tl">
                    <a:srgbClr val="000000"/>
                  </a:outerShdw>
                </a:effectLst>
                <a:latin typeface="Arial" panose="020B0604020202020204" pitchFamily="34" charset="0"/>
                <a:ea typeface="+mj-ea"/>
                <a:cs typeface="Arial" panose="020B0604020202020204" pitchFamily="34" charset="0"/>
              </a:rPr>
              <a:t> </a:t>
            </a: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Trust- having confidence in another 		person or thing</a:t>
            </a:r>
          </a:p>
        </p:txBody>
      </p:sp>
      <p:sp>
        <p:nvSpPr>
          <p:cNvPr id="7" name="Title 1"/>
          <p:cNvSpPr txBox="1">
            <a:spLocks/>
          </p:cNvSpPr>
          <p:nvPr/>
        </p:nvSpPr>
        <p:spPr>
          <a:xfrm>
            <a:off x="1524004" y="3219476"/>
            <a:ext cx="9144001" cy="1401396"/>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Handwriting - Dakota"/>
                <a:ea typeface="+mj-ea"/>
                <a:cs typeface="Handwriting - Dakota"/>
              </a:rPr>
              <a:t> </a:t>
            </a: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Hope- expecting something to 			happen in the future</a:t>
            </a:r>
          </a:p>
        </p:txBody>
      </p:sp>
      <p:sp>
        <p:nvSpPr>
          <p:cNvPr id="8" name="Title 1"/>
          <p:cNvSpPr txBox="1">
            <a:spLocks/>
          </p:cNvSpPr>
          <p:nvPr/>
        </p:nvSpPr>
        <p:spPr>
          <a:xfrm>
            <a:off x="1524004" y="4932591"/>
            <a:ext cx="10667996" cy="1401396"/>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00000"/>
                  </a:outerShdw>
                </a:effectLst>
                <a:latin typeface="Arial" panose="020B0604020202020204" pitchFamily="34" charset="0"/>
                <a:ea typeface="+mj-ea"/>
                <a:cs typeface="Arial" panose="020B0604020202020204" pitchFamily="34" charset="0"/>
              </a:rPr>
              <a:t>Faith- a power from God that 	always 			leads to action</a:t>
            </a:r>
          </a:p>
        </p:txBody>
      </p:sp>
    </p:spTree>
    <p:extLst>
      <p:ext uri="{BB962C8B-B14F-4D97-AF65-F5344CB8AC3E}">
        <p14:creationId xmlns:p14="http://schemas.microsoft.com/office/powerpoint/2010/main" val="3127440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accel="50000" decel="5000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accel="50000" decel="5000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0-#ppt_w/2"/>
                                          </p:val>
                                        </p:tav>
                                        <p:tav tm="100000">
                                          <p:val>
                                            <p:strVal val="#ppt_x"/>
                                          </p:val>
                                        </p:tav>
                                      </p:tavLst>
                                    </p:anim>
                                    <p:anim calcmode="lin" valueType="num">
                                      <p:cBhvr additive="base">
                                        <p:cTn id="3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Owner\Documents\Images\Cross-on-cool-sky-picture-copy22.jpg"/>
          <p:cNvPicPr>
            <a:picLocks noGrp="1" noChangeAspect="1" noChangeArrowheads="1"/>
          </p:cNvPicPr>
          <p:nvPr>
            <p:ph idx="1"/>
          </p:nvPr>
        </p:nvPicPr>
        <p:blipFill rotWithShape="1">
          <a:blip r:embed="rId3" cstate="print"/>
          <a:srcRect t="12500" b="12500"/>
          <a:stretch/>
        </p:blipFill>
        <p:spPr bwMode="auto">
          <a:xfrm>
            <a:off x="-3" y="0"/>
            <a:ext cx="12192003" cy="6858000"/>
          </a:xfrm>
          <a:prstGeom prst="rect">
            <a:avLst/>
          </a:prstGeom>
          <a:noFill/>
        </p:spPr>
      </p:pic>
      <p:pic>
        <p:nvPicPr>
          <p:cNvPr id="8" name="Picture 7"/>
          <p:cNvPicPr>
            <a:picLocks noChangeAspect="1"/>
          </p:cNvPicPr>
          <p:nvPr/>
        </p:nvPicPr>
        <p:blipFill rotWithShape="1">
          <a:blip r:embed="rId4"/>
          <a:srcRect t="12485" r="-83" b="3018"/>
          <a:stretch/>
        </p:blipFill>
        <p:spPr>
          <a:xfrm>
            <a:off x="0" y="1"/>
            <a:ext cx="12206578" cy="6858000"/>
          </a:xfrm>
          <a:prstGeom prst="rect">
            <a:avLst/>
          </a:prstGeom>
        </p:spPr>
      </p:pic>
      <p:pic>
        <p:nvPicPr>
          <p:cNvPr id="13" name="Picture 12"/>
          <p:cNvPicPr>
            <a:picLocks noChangeAspect="1"/>
          </p:cNvPicPr>
          <p:nvPr/>
        </p:nvPicPr>
        <p:blipFill rotWithShape="1">
          <a:blip r:embed="rId5"/>
          <a:srcRect l="616" r="-14"/>
          <a:stretch/>
        </p:blipFill>
        <p:spPr>
          <a:xfrm>
            <a:off x="0" y="0"/>
            <a:ext cx="12206581" cy="6877144"/>
          </a:xfrm>
          <a:prstGeom prst="rect">
            <a:avLst/>
          </a:prstGeom>
        </p:spPr>
      </p:pic>
      <p:sp>
        <p:nvSpPr>
          <p:cNvPr id="9" name="Title 1"/>
          <p:cNvSpPr txBox="1">
            <a:spLocks/>
          </p:cNvSpPr>
          <p:nvPr/>
        </p:nvSpPr>
        <p:spPr>
          <a:xfrm>
            <a:off x="1524003" y="3751133"/>
            <a:ext cx="9144001" cy="1934639"/>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 2. Faith words are locked into 	knowledge of God’s Word</a:t>
            </a:r>
          </a:p>
        </p:txBody>
      </p:sp>
      <p:sp>
        <p:nvSpPr>
          <p:cNvPr id="10" name="Title 1"/>
          <p:cNvSpPr txBox="1">
            <a:spLocks/>
          </p:cNvSpPr>
          <p:nvPr/>
        </p:nvSpPr>
        <p:spPr>
          <a:xfrm>
            <a:off x="1524002" y="478369"/>
            <a:ext cx="9143998" cy="1692562"/>
          </a:xfrm>
          <a:prstGeom prst="rect">
            <a:avLst/>
          </a:prstGeom>
        </p:spPr>
        <p:txBody>
          <a:bodyPr vert="horz" lIns="91440" tIns="45720" rIns="91440" bIns="45720" rtlCol="0" anchor="t">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Errors in faith teaching today</a:t>
            </a:r>
          </a:p>
        </p:txBody>
      </p:sp>
      <p:sp>
        <p:nvSpPr>
          <p:cNvPr id="11" name="Title 1"/>
          <p:cNvSpPr txBox="1">
            <a:spLocks/>
          </p:cNvSpPr>
          <p:nvPr/>
        </p:nvSpPr>
        <p:spPr>
          <a:xfrm>
            <a:off x="1524003" y="1875567"/>
            <a:ext cx="9144001" cy="1934639"/>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 1. Is there a difference between 	faith and belief?</a:t>
            </a:r>
          </a:p>
        </p:txBody>
      </p:sp>
      <p:sp>
        <p:nvSpPr>
          <p:cNvPr id="12" name="Title 1"/>
          <p:cNvSpPr txBox="1">
            <a:spLocks/>
          </p:cNvSpPr>
          <p:nvPr/>
        </p:nvSpPr>
        <p:spPr>
          <a:xfrm>
            <a:off x="1524000" y="5493785"/>
            <a:ext cx="9144001" cy="1172229"/>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 3. What is faith action?</a:t>
            </a:r>
          </a:p>
        </p:txBody>
      </p:sp>
    </p:spTree>
    <p:extLst>
      <p:ext uri="{BB962C8B-B14F-4D97-AF65-F5344CB8AC3E}">
        <p14:creationId xmlns:p14="http://schemas.microsoft.com/office/powerpoint/2010/main" val="2248978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0-#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15503" r="1274" b="5261"/>
          <a:stretch/>
        </p:blipFill>
        <p:spPr>
          <a:xfrm>
            <a:off x="3978890" y="1119539"/>
            <a:ext cx="7551480" cy="5740049"/>
          </a:xfrm>
          <a:prstGeom prst="rect">
            <a:avLst/>
          </a:prstGeom>
        </p:spPr>
      </p:pic>
      <p:sp>
        <p:nvSpPr>
          <p:cNvPr id="10" name="Title 1"/>
          <p:cNvSpPr txBox="1">
            <a:spLocks/>
          </p:cNvSpPr>
          <p:nvPr/>
        </p:nvSpPr>
        <p:spPr>
          <a:xfrm>
            <a:off x="595025" y="-69320"/>
            <a:ext cx="8863441" cy="1191766"/>
          </a:xfrm>
          <a:prstGeom prst="rect">
            <a:avLst/>
          </a:prstGeom>
        </p:spPr>
        <p:txBody>
          <a:bodyPr vert="horz" lIns="91440" tIns="45720" rIns="91440" bIns="45720" rtlCol="0" anchor="ctr">
            <a:normAutofit/>
          </a:bodyPr>
          <a:lstStyle/>
          <a:p>
            <a:pPr>
              <a:spcBef>
                <a:spcPct val="0"/>
              </a:spcBef>
              <a:defRPr/>
            </a:pPr>
            <a:r>
              <a:rPr lang="en-US" sz="60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lumMod val="65000"/>
                      <a:lumOff val="35000"/>
                    </a:schemeClr>
                  </a:outerShdw>
                </a:effectLst>
                <a:latin typeface="Arial" panose="020B0604020202020204" pitchFamily="34" charset="0"/>
                <a:ea typeface="+mj-ea"/>
                <a:cs typeface="Arial" panose="020B0604020202020204" pitchFamily="34" charset="0"/>
              </a:rPr>
              <a:t>Chapter 1</a:t>
            </a:r>
          </a:p>
        </p:txBody>
      </p:sp>
      <p:cxnSp>
        <p:nvCxnSpPr>
          <p:cNvPr id="5" name="Straight Connector 4"/>
          <p:cNvCxnSpPr>
            <a:cxnSpLocks/>
          </p:cNvCxnSpPr>
          <p:nvPr/>
        </p:nvCxnSpPr>
        <p:spPr>
          <a:xfrm flipV="1">
            <a:off x="0" y="1117952"/>
            <a:ext cx="12192000" cy="1587"/>
          </a:xfrm>
          <a:prstGeom prst="line">
            <a:avLst/>
          </a:prstGeom>
          <a:ln w="57150" cap="flat" cmpd="sng" algn="ctr">
            <a:solidFill>
              <a:schemeClr val="tx1"/>
            </a:solidFill>
            <a:prstDash val="solid"/>
            <a:round/>
            <a:headEnd type="none" w="med" len="med"/>
            <a:tailEnd type="none" w="med" len="med"/>
          </a:ln>
          <a:effectLst>
            <a:outerShdw blurRad="127000" dist="63500" dir="2700000">
              <a:schemeClr val="bg1">
                <a:lumMod val="65000"/>
                <a:lumOff val="35000"/>
              </a:schemeClr>
            </a:outerShd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24935" y="1518711"/>
            <a:ext cx="737950" cy="5078314"/>
          </a:xfrm>
          <a:prstGeom prst="rect">
            <a:avLst/>
          </a:prstGeom>
          <a:noFill/>
        </p:spPr>
        <p:txBody>
          <a:bodyPr wrap="square" rtlCol="0">
            <a:spAutoFit/>
          </a:bodyPr>
          <a:lstStyle/>
          <a:p>
            <a:pPr algn="ctr"/>
            <a:r>
              <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rPr>
              <a:t>G</a:t>
            </a: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rPr>
              <a:t>o</a:t>
            </a:r>
            <a:endPar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rPr>
              <a:t>d</a:t>
            </a:r>
            <a:endPar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rPr>
              <a:t>s</a:t>
            </a:r>
            <a:endPar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endParaRPr>
          </a:p>
          <a:p>
            <a:pPr algn="ctr"/>
            <a:endPar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rPr>
              <a:t>r</a:t>
            </a:r>
            <a:endPar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rPr>
              <a:t>o</a:t>
            </a:r>
            <a:endPar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rPr>
              <a:t>l</a:t>
            </a:r>
            <a:endPar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rPr>
              <a:t>e</a:t>
            </a:r>
            <a:endParaRPr lang="en-US" sz="3600" dirty="0">
              <a:ln w="12700" cap="flat" cmpd="sng" algn="ctr">
                <a:solidFill>
                  <a:srgbClr val="000000"/>
                </a:solidFill>
                <a:prstDash val="solid"/>
                <a:round/>
                <a:headEnd type="none" w="med" len="med"/>
                <a:tailEnd type="none" w="med" len="med"/>
              </a:ln>
              <a:effectLst>
                <a:outerShdw blurRad="38100" dist="63500" dir="2700000" algn="tl">
                  <a:schemeClr val="bg1">
                    <a:lumMod val="65000"/>
                    <a:lumOff val="35000"/>
                  </a:schemeClr>
                </a:outerShdw>
              </a:effectLst>
              <a:latin typeface="Arial" panose="020B0604020202020204" pitchFamily="34" charset="0"/>
              <a:cs typeface="Arial" panose="020B0604020202020204" pitchFamily="34" charset="0"/>
            </a:endParaRPr>
          </a:p>
        </p:txBody>
      </p:sp>
      <p:cxnSp>
        <p:nvCxnSpPr>
          <p:cNvPr id="13" name="Straight Connector 12"/>
          <p:cNvCxnSpPr>
            <a:cxnSpLocks/>
          </p:cNvCxnSpPr>
          <p:nvPr/>
        </p:nvCxnSpPr>
        <p:spPr>
          <a:xfrm>
            <a:off x="1591507" y="1122446"/>
            <a:ext cx="0" cy="5735554"/>
          </a:xfrm>
          <a:prstGeom prst="line">
            <a:avLst/>
          </a:prstGeom>
          <a:ln w="57150" cap="flat" cmpd="sng" algn="ctr">
            <a:solidFill>
              <a:schemeClr val="tx1"/>
            </a:solidFill>
            <a:prstDash val="solid"/>
            <a:round/>
            <a:headEnd type="none" w="med" len="med"/>
            <a:tailEnd type="none" w="med" len="med"/>
          </a:ln>
          <a:effectLst>
            <a:outerShdw blurRad="127000" dist="63500" dir="2700000">
              <a:schemeClr val="bg1">
                <a:lumMod val="65000"/>
                <a:lumOff val="35000"/>
              </a:scheme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881740" y="2192327"/>
            <a:ext cx="737950" cy="3416320"/>
          </a:xfrm>
          <a:prstGeom prst="rect">
            <a:avLst/>
          </a:prstGeom>
          <a:noFill/>
        </p:spPr>
        <p:txBody>
          <a:bodyPr wrap="square" rtlCol="0">
            <a:spAutoFit/>
          </a:bodyPr>
          <a:lstStyle/>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i</a:t>
            </a: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n</a:t>
            </a: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a:p>
            <a:pPr algn="ct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a:p>
            <a:pPr algn="ctr"/>
            <a:r>
              <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o</a:t>
            </a: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u</a:t>
            </a: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r</a:t>
            </a: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p:txBody>
      </p:sp>
      <p:sp>
        <p:nvSpPr>
          <p:cNvPr id="17" name="TextBox 16"/>
          <p:cNvSpPr txBox="1"/>
          <p:nvPr/>
        </p:nvSpPr>
        <p:spPr>
          <a:xfrm>
            <a:off x="3885845" y="3878448"/>
            <a:ext cx="737950" cy="2862322"/>
          </a:xfrm>
          <a:prstGeom prst="rect">
            <a:avLst/>
          </a:prstGeom>
          <a:noFill/>
        </p:spPr>
        <p:txBody>
          <a:bodyPr wrap="square" rtlCol="0">
            <a:spAutoFit/>
          </a:bodyPr>
          <a:lstStyle/>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w</a:t>
            </a: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o</a:t>
            </a: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r</a:t>
            </a: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a:p>
            <a:pPr algn="ctr"/>
            <a:r>
              <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l</a:t>
            </a:r>
          </a:p>
          <a:p>
            <a:pPr algn="ctr"/>
            <a:r>
              <a:rPr lang="en-US" sz="3600" dirty="0" err="1">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rPr>
              <a:t>d</a:t>
            </a:r>
            <a:endParaRPr lang="en-US" sz="3600" dirty="0">
              <a:ln w="12700" cap="flat" cmpd="sng" algn="ctr">
                <a:solidFill>
                  <a:srgbClr val="000000"/>
                </a:solidFill>
                <a:prstDash val="solid"/>
                <a:round/>
                <a:headEnd type="none" w="med" len="med"/>
                <a:tailEnd type="none" w="med" len="med"/>
              </a:ln>
              <a:effectLst>
                <a:outerShdw blurRad="38100" dist="63500" dir="2700000" algn="tl">
                  <a:srgbClr val="595959"/>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563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2" presetClass="entr" presetSubtype="8" accel="50000" decel="5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000"/>
                                        <p:tgtEl>
                                          <p:spTgt spid="11"/>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1000"/>
                                        <p:tgtEl>
                                          <p:spTgt spid="16"/>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590" t="364" r="15631" b="16631"/>
          <a:stretch/>
        </p:blipFill>
        <p:spPr>
          <a:xfrm>
            <a:off x="1" y="0"/>
            <a:ext cx="12192000" cy="6857999"/>
          </a:xfrm>
          <a:prstGeom prst="rect">
            <a:avLst/>
          </a:prstGeom>
        </p:spPr>
      </p:pic>
      <p:pic>
        <p:nvPicPr>
          <p:cNvPr id="11" name="Picture 10"/>
          <p:cNvPicPr>
            <a:picLocks noChangeAspect="1"/>
          </p:cNvPicPr>
          <p:nvPr/>
        </p:nvPicPr>
        <p:blipFill rotWithShape="1">
          <a:blip r:embed="rId3"/>
          <a:srcRect t="19299" b="24288"/>
          <a:stretch/>
        </p:blipFill>
        <p:spPr>
          <a:xfrm>
            <a:off x="0" y="0"/>
            <a:ext cx="12191999" cy="6858000"/>
          </a:xfrm>
          <a:prstGeom prst="rect">
            <a:avLst/>
          </a:prstGeom>
        </p:spPr>
      </p:pic>
      <p:pic>
        <p:nvPicPr>
          <p:cNvPr id="13" name="Picture 12"/>
          <p:cNvPicPr>
            <a:picLocks noChangeAspect="1"/>
          </p:cNvPicPr>
          <p:nvPr/>
        </p:nvPicPr>
        <p:blipFill rotWithShape="1">
          <a:blip r:embed="rId4"/>
          <a:srcRect t="8433" r="44" b="16600"/>
          <a:stretch/>
        </p:blipFill>
        <p:spPr>
          <a:xfrm>
            <a:off x="-31934" y="-1"/>
            <a:ext cx="12223934" cy="6858001"/>
          </a:xfrm>
          <a:prstGeom prst="rect">
            <a:avLst/>
          </a:prstGeom>
        </p:spPr>
      </p:pic>
      <p:sp>
        <p:nvSpPr>
          <p:cNvPr id="4" name="Title 1"/>
          <p:cNvSpPr txBox="1">
            <a:spLocks/>
          </p:cNvSpPr>
          <p:nvPr/>
        </p:nvSpPr>
        <p:spPr>
          <a:xfrm>
            <a:off x="1524002" y="461874"/>
            <a:ext cx="9143998" cy="1709057"/>
          </a:xfrm>
          <a:prstGeom prst="rect">
            <a:avLst/>
          </a:prstGeom>
        </p:spPr>
        <p:txBody>
          <a:bodyPr vert="horz" lIns="91440" tIns="45720" rIns="91440" bIns="45720" rtlCol="0" anchor="t">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lumMod val="95000"/>
                      <a:lumOff val="5000"/>
                    </a:schemeClr>
                  </a:outerShdw>
                </a:effectLst>
                <a:latin typeface="Arial" panose="020B0604020202020204" pitchFamily="34" charset="0"/>
                <a:ea typeface="+mj-ea"/>
                <a:cs typeface="Arial" panose="020B0604020202020204" pitchFamily="34" charset="0"/>
              </a:rPr>
              <a:t>Errors in faith teaching today</a:t>
            </a:r>
          </a:p>
        </p:txBody>
      </p:sp>
      <p:sp>
        <p:nvSpPr>
          <p:cNvPr id="5" name="Title 1"/>
          <p:cNvSpPr txBox="1">
            <a:spLocks/>
          </p:cNvSpPr>
          <p:nvPr/>
        </p:nvSpPr>
        <p:spPr>
          <a:xfrm>
            <a:off x="1524003" y="2170932"/>
            <a:ext cx="9144001" cy="1594969"/>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D0D0D"/>
                  </a:outerShdw>
                </a:effectLst>
                <a:latin typeface="Arial" panose="020B0604020202020204" pitchFamily="34" charset="0"/>
                <a:ea typeface="+mj-ea"/>
                <a:cs typeface="Arial" panose="020B0604020202020204" pitchFamily="34" charset="0"/>
              </a:rPr>
              <a:t> 4. Doubt and negative confessions</a:t>
            </a:r>
          </a:p>
        </p:txBody>
      </p:sp>
      <p:sp>
        <p:nvSpPr>
          <p:cNvPr id="6" name="Title 1"/>
          <p:cNvSpPr txBox="1">
            <a:spLocks/>
          </p:cNvSpPr>
          <p:nvPr/>
        </p:nvSpPr>
        <p:spPr>
          <a:xfrm>
            <a:off x="1474344" y="3371773"/>
            <a:ext cx="9144001" cy="1172229"/>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D0D0D"/>
                  </a:outerShdw>
                </a:effectLst>
                <a:latin typeface="Arial" panose="020B0604020202020204" pitchFamily="34" charset="0"/>
                <a:ea typeface="+mj-ea"/>
                <a:cs typeface="Arial" panose="020B0604020202020204" pitchFamily="34" charset="0"/>
              </a:rPr>
              <a:t> 5. Is using medicine wrong?</a:t>
            </a:r>
          </a:p>
        </p:txBody>
      </p:sp>
      <p:sp>
        <p:nvSpPr>
          <p:cNvPr id="7" name="Title 1"/>
          <p:cNvSpPr txBox="1">
            <a:spLocks/>
          </p:cNvSpPr>
          <p:nvPr/>
        </p:nvSpPr>
        <p:spPr>
          <a:xfrm>
            <a:off x="1524000" y="4771156"/>
            <a:ext cx="9144001" cy="1575484"/>
          </a:xfrm>
          <a:prstGeom prst="rect">
            <a:avLst/>
          </a:prstGeom>
        </p:spPr>
        <p:txBody>
          <a:bodyPr vert="horz" lIns="91440" tIns="45720" rIns="91440" bIns="45720" rtlCol="0" anchor="t">
            <a:noAutofit/>
          </a:bodyPr>
          <a:lstStyle/>
          <a:p>
            <a:pPr>
              <a:spcBef>
                <a:spcPct val="0"/>
              </a:spcBef>
              <a:defRPr/>
            </a:pPr>
            <a:r>
              <a:rPr lang="en-US" sz="4400" dirty="0">
                <a:ln w="12700" cap="flat" cmpd="sng" algn="ctr">
                  <a:solidFill>
                    <a:srgbClr val="000000"/>
                  </a:solidFill>
                  <a:prstDash val="solid"/>
                  <a:round/>
                  <a:headEnd type="none" w="med" len="med"/>
                  <a:tailEnd type="none" w="med" len="med"/>
                </a:ln>
                <a:solidFill>
                  <a:srgbClr val="FFFFFF"/>
                </a:solidFill>
                <a:effectLst>
                  <a:outerShdw blurRad="38100" dist="50800" dir="2700000" algn="tl">
                    <a:srgbClr val="0D0D0D"/>
                  </a:outerShdw>
                </a:effectLst>
                <a:latin typeface="Arial" panose="020B0604020202020204" pitchFamily="34" charset="0"/>
                <a:ea typeface="+mj-ea"/>
                <a:cs typeface="Arial" panose="020B0604020202020204" pitchFamily="34" charset="0"/>
              </a:rPr>
              <a:t> 6. Is God bound to the words in the 	Bible?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0-#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wner\Documents\Images\god1.jpg"/>
          <p:cNvPicPr>
            <a:picLocks noGrp="1" noChangeAspect="1" noChangeArrowheads="1"/>
          </p:cNvPicPr>
          <p:nvPr>
            <p:ph idx="1"/>
          </p:nvPr>
        </p:nvPicPr>
        <p:blipFill rotWithShape="1">
          <a:blip r:embed="rId3"/>
          <a:srcRect l="11545" t="11979" b="21184"/>
          <a:stretch/>
        </p:blipFill>
        <p:spPr bwMode="auto">
          <a:xfrm>
            <a:off x="0" y="-27038"/>
            <a:ext cx="12192000" cy="6885038"/>
          </a:xfrm>
          <a:prstGeom prst="rect">
            <a:avLst/>
          </a:prstGeom>
          <a:noFill/>
        </p:spPr>
      </p:pic>
      <p:pic>
        <p:nvPicPr>
          <p:cNvPr id="5" name="Picture 4"/>
          <p:cNvPicPr>
            <a:picLocks noChangeAspect="1"/>
          </p:cNvPicPr>
          <p:nvPr/>
        </p:nvPicPr>
        <p:blipFill rotWithShape="1">
          <a:blip r:embed="rId4"/>
          <a:srcRect l="14952" t="9275" r="18080" b="15385"/>
          <a:stretch/>
        </p:blipFill>
        <p:spPr>
          <a:xfrm>
            <a:off x="0" y="-27038"/>
            <a:ext cx="12192000" cy="6885039"/>
          </a:xfrm>
          <a:prstGeom prst="rect">
            <a:avLst/>
          </a:prstGeom>
        </p:spPr>
      </p:pic>
      <p:pic>
        <p:nvPicPr>
          <p:cNvPr id="10" name="Picture 9"/>
          <p:cNvPicPr>
            <a:picLocks noChangeAspect="1"/>
          </p:cNvPicPr>
          <p:nvPr/>
        </p:nvPicPr>
        <p:blipFill rotWithShape="1">
          <a:blip r:embed="rId5"/>
          <a:srcRect t="2386" b="38923"/>
          <a:stretch/>
        </p:blipFill>
        <p:spPr>
          <a:xfrm>
            <a:off x="0" y="-27039"/>
            <a:ext cx="12207704" cy="6885039"/>
          </a:xfrm>
          <a:prstGeom prst="rect">
            <a:avLst/>
          </a:prstGeom>
        </p:spPr>
      </p:pic>
      <p:pic>
        <p:nvPicPr>
          <p:cNvPr id="13" name="Picture 12"/>
          <p:cNvPicPr>
            <a:picLocks noChangeAspect="1"/>
          </p:cNvPicPr>
          <p:nvPr/>
        </p:nvPicPr>
        <p:blipFill rotWithShape="1">
          <a:blip r:embed="rId6"/>
          <a:srcRect l="1957" r="-134" b="33926"/>
          <a:stretch/>
        </p:blipFill>
        <p:spPr>
          <a:xfrm>
            <a:off x="15704" y="-35907"/>
            <a:ext cx="12192000" cy="6893907"/>
          </a:xfrm>
          <a:prstGeom prst="rect">
            <a:avLst/>
          </a:prstGeom>
        </p:spPr>
      </p:pic>
      <p:pic>
        <p:nvPicPr>
          <p:cNvPr id="14" name="Picture 13"/>
          <p:cNvPicPr>
            <a:picLocks noChangeAspect="1"/>
          </p:cNvPicPr>
          <p:nvPr/>
        </p:nvPicPr>
        <p:blipFill rotWithShape="1">
          <a:blip r:embed="rId7"/>
          <a:srcRect t="7902" b="36204"/>
          <a:stretch/>
        </p:blipFill>
        <p:spPr>
          <a:xfrm>
            <a:off x="0" y="-35908"/>
            <a:ext cx="12213773" cy="6913487"/>
          </a:xfrm>
          <a:prstGeom prst="rect">
            <a:avLst/>
          </a:prstGeom>
        </p:spPr>
      </p:pic>
      <p:pic>
        <p:nvPicPr>
          <p:cNvPr id="16" name="Picture 15"/>
          <p:cNvPicPr>
            <a:picLocks noChangeAspect="1"/>
          </p:cNvPicPr>
          <p:nvPr/>
        </p:nvPicPr>
        <p:blipFill rotWithShape="1">
          <a:blip r:embed="rId8"/>
          <a:srcRect t="19027" b="35256"/>
          <a:stretch/>
        </p:blipFill>
        <p:spPr>
          <a:xfrm>
            <a:off x="-21773" y="-35909"/>
            <a:ext cx="12192000" cy="6923277"/>
          </a:xfrm>
          <a:prstGeom prst="rect">
            <a:avLst/>
          </a:prstGeom>
        </p:spPr>
      </p:pic>
      <p:sp>
        <p:nvSpPr>
          <p:cNvPr id="17" name="Title 1"/>
          <p:cNvSpPr txBox="1">
            <a:spLocks/>
          </p:cNvSpPr>
          <p:nvPr/>
        </p:nvSpPr>
        <p:spPr>
          <a:xfrm>
            <a:off x="1524000" y="5208452"/>
            <a:ext cx="9144000" cy="1649549"/>
          </a:xfrm>
          <a:prstGeom prst="rect">
            <a:avLst/>
          </a:prstGeom>
        </p:spPr>
        <p:txBody>
          <a:bodyPr vert="horz" lIns="91440" tIns="45720" rIns="91440" bIns="45720" rtlCol="0" anchor="ctr">
            <a:no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What do people today think about God?</a:t>
            </a:r>
          </a:p>
        </p:txBody>
      </p:sp>
    </p:spTree>
    <p:extLst>
      <p:ext uri="{BB962C8B-B14F-4D97-AF65-F5344CB8AC3E}">
        <p14:creationId xmlns:p14="http://schemas.microsoft.com/office/powerpoint/2010/main" val="1794020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2000"/>
                                        <p:tgtEl>
                                          <p:spTgt spid="3074"/>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par>
                          <p:cTn id="24" fill="hold">
                            <p:stCondLst>
                              <p:cond delay="11000"/>
                            </p:stCondLst>
                            <p:childTnLst>
                              <p:par>
                                <p:cTn id="25" presetID="10" presetClass="entr" presetSubtype="0" fill="hold" nodeType="after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Word On The Street (Spiritual Power New Orleans)">
            <a:hlinkClick r:id="" action="ppaction://media"/>
            <a:extLst>
              <a:ext uri="{FF2B5EF4-FFF2-40B4-BE49-F238E27FC236}">
                <a16:creationId xmlns:a16="http://schemas.microsoft.com/office/drawing/2014/main" id="{BB8EC056-8458-9A4A-B9ED-34FF1E913EE5}"/>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0"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061" b="3584"/>
          <a:stretch/>
        </p:blipFill>
        <p:spPr>
          <a:xfrm>
            <a:off x="3931995" y="1457976"/>
            <a:ext cx="8260005" cy="5400023"/>
          </a:xfrm>
          <a:prstGeom prst="rect">
            <a:avLst/>
          </a:prstGeom>
        </p:spPr>
      </p:pic>
      <p:cxnSp>
        <p:nvCxnSpPr>
          <p:cNvPr id="5" name="Straight Connector 4"/>
          <p:cNvCxnSpPr>
            <a:cxnSpLocks/>
          </p:cNvCxnSpPr>
          <p:nvPr/>
        </p:nvCxnSpPr>
        <p:spPr>
          <a:xfrm>
            <a:off x="3931995" y="1405678"/>
            <a:ext cx="8260005" cy="0"/>
          </a:xfrm>
          <a:prstGeom prst="line">
            <a:avLst/>
          </a:prstGeom>
          <a:ln w="57150" cap="flat" cmpd="sng" algn="ctr">
            <a:solidFill>
              <a:schemeClr val="tx1"/>
            </a:solidFill>
            <a:prstDash val="solid"/>
            <a:round/>
            <a:headEnd type="none" w="med" len="med"/>
            <a:tailEnd type="none" w="med" len="med"/>
          </a:ln>
          <a:effectLst>
            <a:outerShdw blurRad="127000" dist="63500" dir="2880000">
              <a:srgbClr val="FFFFFF"/>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flipV="1">
            <a:off x="3931995" y="1457977"/>
            <a:ext cx="0" cy="5400022"/>
          </a:xfrm>
          <a:prstGeom prst="line">
            <a:avLst/>
          </a:prstGeom>
          <a:ln w="57150" cap="flat" cmpd="sng" algn="ctr">
            <a:solidFill>
              <a:schemeClr val="tx1"/>
            </a:solidFill>
            <a:prstDash val="solid"/>
            <a:round/>
            <a:headEnd type="none" w="med" len="med"/>
            <a:tailEnd type="none" w="med" len="med"/>
          </a:ln>
          <a:effectLst>
            <a:outerShdw blurRad="127000" dist="63500" dir="2880000">
              <a:srgbClr val="FFFFFF"/>
            </a:outerShdw>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559351" y="24550"/>
            <a:ext cx="8807388" cy="1407278"/>
          </a:xfrm>
          <a:prstGeom prst="rect">
            <a:avLst/>
          </a:prstGeom>
        </p:spPr>
        <p:txBody>
          <a:bodyPr vert="horz" lIns="91440" tIns="45720" rIns="91440" bIns="45720" rtlCol="0" anchor="ctr">
            <a:normAutofit/>
          </a:bodyPr>
          <a:lstStyle/>
          <a:p>
            <a:pP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595959"/>
                  </a:outerShdw>
                </a:effectLst>
                <a:latin typeface="Arial" panose="020B0604020202020204" pitchFamily="34" charset="0"/>
                <a:ea typeface="+mj-ea"/>
                <a:cs typeface="Arial" panose="020B0604020202020204" pitchFamily="34" charset="0"/>
              </a:rPr>
              <a:t>The God of creation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4" accel="50000" decel="5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cuments\Images\flat,550x550,075,f.jpg"/>
          <p:cNvPicPr>
            <a:picLocks noChangeAspect="1" noChangeArrowheads="1"/>
          </p:cNvPicPr>
          <p:nvPr/>
        </p:nvPicPr>
        <p:blipFill rotWithShape="1">
          <a:blip r:embed="rId2"/>
          <a:srcRect t="25028"/>
          <a:stretch/>
        </p:blipFill>
        <p:spPr bwMode="auto">
          <a:xfrm>
            <a:off x="0" y="0"/>
            <a:ext cx="12192000" cy="6858002"/>
          </a:xfrm>
          <a:prstGeom prst="rect">
            <a:avLst/>
          </a:prstGeom>
          <a:noFill/>
        </p:spPr>
      </p:pic>
      <p:sp>
        <p:nvSpPr>
          <p:cNvPr id="5" name="Title 1"/>
          <p:cNvSpPr txBox="1">
            <a:spLocks/>
          </p:cNvSpPr>
          <p:nvPr/>
        </p:nvSpPr>
        <p:spPr>
          <a:xfrm>
            <a:off x="523763" y="567021"/>
            <a:ext cx="8807388" cy="1407278"/>
          </a:xfrm>
          <a:prstGeom prst="rect">
            <a:avLst/>
          </a:prstGeom>
        </p:spPr>
        <p:txBody>
          <a:bodyPr vert="horz" lIns="91440" tIns="45720" rIns="91440" bIns="45720" rtlCol="0" anchor="ctr">
            <a:normAutofit/>
          </a:bodyPr>
          <a:lstStyle/>
          <a:p>
            <a:pP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chemeClr val="bg1"/>
                  </a:outerShdw>
                </a:effectLst>
                <a:latin typeface="Arial" panose="020B0604020202020204" pitchFamily="34" charset="0"/>
                <a:ea typeface="+mj-ea"/>
                <a:cs typeface="Arial" panose="020B0604020202020204" pitchFamily="34" charset="0"/>
              </a:rPr>
              <a:t>The laws of nature </a:t>
            </a:r>
          </a:p>
        </p:txBody>
      </p:sp>
    </p:spTree>
    <p:extLst>
      <p:ext uri="{BB962C8B-B14F-4D97-AF65-F5344CB8AC3E}">
        <p14:creationId xmlns:p14="http://schemas.microsoft.com/office/powerpoint/2010/main" val="19504919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2" t="10288" r="68"/>
          <a:stretch/>
        </p:blipFill>
        <p:spPr>
          <a:xfrm>
            <a:off x="0" y="0"/>
            <a:ext cx="12192000" cy="6858000"/>
          </a:xfrm>
          <a:prstGeom prst="rect">
            <a:avLst/>
          </a:prstGeom>
        </p:spPr>
      </p:pic>
      <p:sp>
        <p:nvSpPr>
          <p:cNvPr id="4" name="Title 1"/>
          <p:cNvSpPr txBox="1">
            <a:spLocks/>
          </p:cNvSpPr>
          <p:nvPr/>
        </p:nvSpPr>
        <p:spPr>
          <a:xfrm>
            <a:off x="1524000" y="354439"/>
            <a:ext cx="9144000" cy="3485305"/>
          </a:xfrm>
          <a:prstGeom prst="rect">
            <a:avLst/>
          </a:prstGeom>
        </p:spPr>
        <p:txBody>
          <a:bodyPr vert="horz" lIns="91440" tIns="45720" rIns="91440" bIns="45720" rtlCol="0" anchor="ctr">
            <a:normAutofit/>
          </a:bodyPr>
          <a:lstStyle/>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What makes </a:t>
            </a:r>
          </a:p>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something </a:t>
            </a:r>
          </a:p>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supernatural</a:t>
            </a:r>
          </a:p>
          <a:p>
            <a:pPr algn="ctr">
              <a:spcBef>
                <a:spcPct val="0"/>
              </a:spcBef>
              <a:defRPr/>
            </a:pPr>
            <a:r>
              <a:rPr lang="en-US" sz="5400" dirty="0">
                <a:ln w="12700" cap="flat" cmpd="sng" algn="ctr">
                  <a:solidFill>
                    <a:srgbClr val="000000"/>
                  </a:solidFill>
                  <a:prstDash val="solid"/>
                  <a:round/>
                  <a:headEnd type="none" w="med" len="med"/>
                  <a:tailEnd type="none" w="med" len="med"/>
                </a:ln>
                <a:solidFill>
                  <a:srgbClr val="FFFFFF"/>
                </a:solidFill>
                <a:effectLst>
                  <a:outerShdw blurRad="38100" dist="63500" dir="2700000" algn="tl">
                    <a:srgbClr val="000000"/>
                  </a:outerShdw>
                </a:effectLst>
                <a:latin typeface="Arial" panose="020B0604020202020204" pitchFamily="34" charset="0"/>
                <a:ea typeface="+mj-ea"/>
                <a:cs typeface="Arial" panose="020B0604020202020204"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4163</TotalTime>
  <Words>764</Words>
  <Application>Microsoft Macintosh PowerPoint</Application>
  <PresentationFormat>Widescreen</PresentationFormat>
  <Paragraphs>121</Paragraphs>
  <Slides>40</Slides>
  <Notes>8</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Handwriting - Dakota</vt:lpstr>
      <vt:lpstr> Black </vt:lpstr>
      <vt:lpstr>PowerPoint Presentation</vt:lpstr>
      <vt:lpstr>His divine power has given us everything we need for a godly life through our knowledge of him who called us by his own glory and goodness</vt:lpstr>
      <vt:lpstr>Brothers, count it all joy when you fall into various trials, knowing that the testing of your faith produces patience. But let patience have its perfect work, that you may be perfect and complete, lacking nothing.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 Power and the Supernatural</dc:title>
  <dc:creator>Evan Shorey</dc:creator>
  <cp:lastModifiedBy>Loren Shreffler</cp:lastModifiedBy>
  <cp:revision>152</cp:revision>
  <dcterms:created xsi:type="dcterms:W3CDTF">2019-07-24T17:38:33Z</dcterms:created>
  <dcterms:modified xsi:type="dcterms:W3CDTF">2025-07-14T18:06:02Z</dcterms:modified>
</cp:coreProperties>
</file>