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63" r:id="rId3"/>
    <p:sldId id="266" r:id="rId4"/>
    <p:sldId id="259" r:id="rId5"/>
    <p:sldId id="260" r:id="rId6"/>
    <p:sldId id="261" r:id="rId7"/>
    <p:sldId id="262" r:id="rId8"/>
    <p:sldId id="279" r:id="rId9"/>
    <p:sldId id="265" r:id="rId10"/>
    <p:sldId id="267" r:id="rId11"/>
    <p:sldId id="268" r:id="rId12"/>
    <p:sldId id="269" r:id="rId13"/>
    <p:sldId id="270" r:id="rId14"/>
    <p:sldId id="280" r:id="rId15"/>
    <p:sldId id="272" r:id="rId16"/>
    <p:sldId id="273" r:id="rId17"/>
    <p:sldId id="300" r:id="rId18"/>
    <p:sldId id="276" r:id="rId19"/>
    <p:sldId id="281" r:id="rId20"/>
    <p:sldId id="282" r:id="rId21"/>
    <p:sldId id="285" r:id="rId22"/>
    <p:sldId id="284" r:id="rId23"/>
    <p:sldId id="289" r:id="rId24"/>
    <p:sldId id="296" r:id="rId25"/>
    <p:sldId id="290" r:id="rId26"/>
    <p:sldId id="297" r:id="rId27"/>
    <p:sldId id="291" r:id="rId28"/>
    <p:sldId id="292" r:id="rId29"/>
    <p:sldId id="294" r:id="rId30"/>
    <p:sldId id="293" r:id="rId31"/>
    <p:sldId id="295" r:id="rId3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9AF"/>
    <a:srgbClr val="E0C734"/>
    <a:srgbClr val="272262"/>
    <a:srgbClr val="BCB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5" autoAdjust="0"/>
    <p:restoredTop sz="88366" autoAdjust="0"/>
  </p:normalViewPr>
  <p:slideViewPr>
    <p:cSldViewPr snapToGrid="0">
      <p:cViewPr varScale="1">
        <p:scale>
          <a:sx n="49" d="100"/>
          <a:sy n="49" d="100"/>
        </p:scale>
        <p:origin x="60" y="618"/>
      </p:cViewPr>
      <p:guideLst/>
    </p:cSldViewPr>
  </p:slideViewPr>
  <p:outlineViewPr>
    <p:cViewPr>
      <p:scale>
        <a:sx n="33" d="100"/>
        <a:sy n="33" d="100"/>
      </p:scale>
      <p:origin x="0" y="-8322"/>
    </p:cViewPr>
  </p:outlineViewPr>
  <p:notesTextViewPr>
    <p:cViewPr>
      <p:scale>
        <a:sx n="3" d="2"/>
        <a:sy n="3" d="2"/>
      </p:scale>
      <p:origin x="0" y="0"/>
    </p:cViewPr>
  </p:notesTextViewPr>
  <p:sorterViewPr>
    <p:cViewPr>
      <p:scale>
        <a:sx n="100" d="100"/>
        <a:sy n="100" d="100"/>
      </p:scale>
      <p:origin x="0" y="-5676"/>
    </p:cViewPr>
  </p:sorterViewPr>
  <p:notesViewPr>
    <p:cSldViewPr snapToGrid="0">
      <p:cViewPr varScale="1">
        <p:scale>
          <a:sx n="72" d="100"/>
          <a:sy n="72" d="100"/>
        </p:scale>
        <p:origin x="1380"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3D230-20E7-4A02-94B0-5BD75EFE9B4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16C3A3F5-6A8F-4078-82A5-5317B1D2A262}">
      <dgm:prSet phldrT="[Text]" phldr="0"/>
      <dgm:spPr/>
      <dgm:t>
        <a:bodyPr/>
        <a:lstStyle/>
        <a:p>
          <a:r>
            <a:rPr lang="en-US" dirty="0"/>
            <a:t>Teamwork</a:t>
          </a:r>
        </a:p>
      </dgm:t>
    </dgm:pt>
    <dgm:pt modelId="{7A9F609D-A68B-4E1C-B771-942B4B101194}" type="parTrans" cxnId="{F1442C72-81AE-432E-AE79-4206088D6345}">
      <dgm:prSet/>
      <dgm:spPr/>
      <dgm:t>
        <a:bodyPr/>
        <a:lstStyle/>
        <a:p>
          <a:endParaRPr lang="en-US"/>
        </a:p>
      </dgm:t>
    </dgm:pt>
    <dgm:pt modelId="{31B1BDD7-0184-44E9-9F3B-321D3BA046CC}" type="sibTrans" cxnId="{F1442C72-81AE-432E-AE79-4206088D6345}">
      <dgm:prSet/>
      <dgm:spPr/>
      <dgm:t>
        <a:bodyPr/>
        <a:lstStyle/>
        <a:p>
          <a:endParaRPr lang="en-US"/>
        </a:p>
      </dgm:t>
    </dgm:pt>
    <dgm:pt modelId="{EA9E91AC-EA01-4DF1-9D5F-8250F7F0E424}">
      <dgm:prSet phldrT="[Text]" phldr="0"/>
      <dgm:spPr/>
      <dgm:t>
        <a:bodyPr/>
        <a:lstStyle/>
        <a:p>
          <a:r>
            <a:rPr lang="en-US" dirty="0"/>
            <a:t>Trust</a:t>
          </a:r>
        </a:p>
      </dgm:t>
    </dgm:pt>
    <dgm:pt modelId="{23D55203-5849-4AF8-A122-F6EDF1596648}" type="parTrans" cxnId="{9F820375-16C1-487E-B2D5-17C481246220}">
      <dgm:prSet/>
      <dgm:spPr/>
      <dgm:t>
        <a:bodyPr/>
        <a:lstStyle/>
        <a:p>
          <a:endParaRPr lang="en-US"/>
        </a:p>
      </dgm:t>
    </dgm:pt>
    <dgm:pt modelId="{4CFE1ABC-6793-4674-A96F-B423C6CE2913}" type="sibTrans" cxnId="{9F820375-16C1-487E-B2D5-17C481246220}">
      <dgm:prSet/>
      <dgm:spPr/>
      <dgm:t>
        <a:bodyPr/>
        <a:lstStyle/>
        <a:p>
          <a:endParaRPr lang="en-US"/>
        </a:p>
      </dgm:t>
    </dgm:pt>
    <dgm:pt modelId="{EE479551-DAF4-4EB3-9865-19A36CEEBD7B}">
      <dgm:prSet phldrT="[Text]" phldr="0"/>
      <dgm:spPr/>
      <dgm:t>
        <a:bodyPr/>
        <a:lstStyle/>
        <a:p>
          <a:r>
            <a:rPr lang="en-US" dirty="0"/>
            <a:t>Innovation</a:t>
          </a:r>
        </a:p>
      </dgm:t>
    </dgm:pt>
    <dgm:pt modelId="{18239053-A155-488A-A4F6-FF12F386D02B}" type="parTrans" cxnId="{5C365E15-E7EC-4CF7-9DBB-EEF3C87005C0}">
      <dgm:prSet/>
      <dgm:spPr/>
      <dgm:t>
        <a:bodyPr/>
        <a:lstStyle/>
        <a:p>
          <a:endParaRPr lang="en-US"/>
        </a:p>
      </dgm:t>
    </dgm:pt>
    <dgm:pt modelId="{115AD9C1-46FC-456C-8EC8-68BF73A65D2F}" type="sibTrans" cxnId="{5C365E15-E7EC-4CF7-9DBB-EEF3C87005C0}">
      <dgm:prSet/>
      <dgm:spPr/>
      <dgm:t>
        <a:bodyPr/>
        <a:lstStyle/>
        <a:p>
          <a:endParaRPr lang="en-US"/>
        </a:p>
      </dgm:t>
    </dgm:pt>
    <dgm:pt modelId="{A3E2DFD7-399A-4C4E-B060-7BE47B6CBF5A}" type="pres">
      <dgm:prSet presAssocID="{2D43D230-20E7-4A02-94B0-5BD75EFE9B45}" presName="compositeShape" presStyleCnt="0">
        <dgm:presLayoutVars>
          <dgm:chMax val="7"/>
          <dgm:dir/>
          <dgm:resizeHandles val="exact"/>
        </dgm:presLayoutVars>
      </dgm:prSet>
      <dgm:spPr/>
    </dgm:pt>
    <dgm:pt modelId="{709BE7FD-C368-4947-8DD0-D0C2FA983B62}" type="pres">
      <dgm:prSet presAssocID="{16C3A3F5-6A8F-4078-82A5-5317B1D2A262}" presName="circ1" presStyleLbl="vennNode1" presStyleIdx="0" presStyleCnt="3"/>
      <dgm:spPr/>
    </dgm:pt>
    <dgm:pt modelId="{96D1CD44-465C-4A04-A91B-51554D37CEB9}" type="pres">
      <dgm:prSet presAssocID="{16C3A3F5-6A8F-4078-82A5-5317B1D2A262}" presName="circ1Tx" presStyleLbl="revTx" presStyleIdx="0" presStyleCnt="0">
        <dgm:presLayoutVars>
          <dgm:chMax val="0"/>
          <dgm:chPref val="0"/>
          <dgm:bulletEnabled val="1"/>
        </dgm:presLayoutVars>
      </dgm:prSet>
      <dgm:spPr/>
    </dgm:pt>
    <dgm:pt modelId="{CFD1ACB7-79CA-448A-9DC0-628A0A045D7B}" type="pres">
      <dgm:prSet presAssocID="{EA9E91AC-EA01-4DF1-9D5F-8250F7F0E424}" presName="circ2" presStyleLbl="vennNode1" presStyleIdx="1" presStyleCnt="3"/>
      <dgm:spPr/>
    </dgm:pt>
    <dgm:pt modelId="{9A82BFBF-93F6-4389-AA02-CD71DB167730}" type="pres">
      <dgm:prSet presAssocID="{EA9E91AC-EA01-4DF1-9D5F-8250F7F0E424}" presName="circ2Tx" presStyleLbl="revTx" presStyleIdx="0" presStyleCnt="0">
        <dgm:presLayoutVars>
          <dgm:chMax val="0"/>
          <dgm:chPref val="0"/>
          <dgm:bulletEnabled val="1"/>
        </dgm:presLayoutVars>
      </dgm:prSet>
      <dgm:spPr/>
    </dgm:pt>
    <dgm:pt modelId="{99BECA46-5831-43FF-BEC6-BFBD40D0A5EE}" type="pres">
      <dgm:prSet presAssocID="{EE479551-DAF4-4EB3-9865-19A36CEEBD7B}" presName="circ3" presStyleLbl="vennNode1" presStyleIdx="2" presStyleCnt="3"/>
      <dgm:spPr/>
    </dgm:pt>
    <dgm:pt modelId="{652C9CE6-9297-460F-ACC6-94E3C1C0A778}" type="pres">
      <dgm:prSet presAssocID="{EE479551-DAF4-4EB3-9865-19A36CEEBD7B}" presName="circ3Tx" presStyleLbl="revTx" presStyleIdx="0" presStyleCnt="0">
        <dgm:presLayoutVars>
          <dgm:chMax val="0"/>
          <dgm:chPref val="0"/>
          <dgm:bulletEnabled val="1"/>
        </dgm:presLayoutVars>
      </dgm:prSet>
      <dgm:spPr/>
    </dgm:pt>
  </dgm:ptLst>
  <dgm:cxnLst>
    <dgm:cxn modelId="{34CA3201-E88E-471E-B9E6-B00EC3B662DD}" type="presOf" srcId="{EA9E91AC-EA01-4DF1-9D5F-8250F7F0E424}" destId="{CFD1ACB7-79CA-448A-9DC0-628A0A045D7B}" srcOrd="0" destOrd="0" presId="urn:microsoft.com/office/officeart/2005/8/layout/venn1"/>
    <dgm:cxn modelId="{E857A90E-5713-4352-8D16-118C9D041D2F}" type="presOf" srcId="{16C3A3F5-6A8F-4078-82A5-5317B1D2A262}" destId="{709BE7FD-C368-4947-8DD0-D0C2FA983B62}" srcOrd="0" destOrd="0" presId="urn:microsoft.com/office/officeart/2005/8/layout/venn1"/>
    <dgm:cxn modelId="{5C365E15-E7EC-4CF7-9DBB-EEF3C87005C0}" srcId="{2D43D230-20E7-4A02-94B0-5BD75EFE9B45}" destId="{EE479551-DAF4-4EB3-9865-19A36CEEBD7B}" srcOrd="2" destOrd="0" parTransId="{18239053-A155-488A-A4F6-FF12F386D02B}" sibTransId="{115AD9C1-46FC-456C-8EC8-68BF73A65D2F}"/>
    <dgm:cxn modelId="{C693016A-3546-45D3-96A9-A8E5868E46EB}" type="presOf" srcId="{2D43D230-20E7-4A02-94B0-5BD75EFE9B45}" destId="{A3E2DFD7-399A-4C4E-B060-7BE47B6CBF5A}" srcOrd="0" destOrd="0" presId="urn:microsoft.com/office/officeart/2005/8/layout/venn1"/>
    <dgm:cxn modelId="{C1B6DD51-6917-474B-8443-6CDD57E9583B}" type="presOf" srcId="{EE479551-DAF4-4EB3-9865-19A36CEEBD7B}" destId="{652C9CE6-9297-460F-ACC6-94E3C1C0A778}" srcOrd="1" destOrd="0" presId="urn:microsoft.com/office/officeart/2005/8/layout/venn1"/>
    <dgm:cxn modelId="{F1442C72-81AE-432E-AE79-4206088D6345}" srcId="{2D43D230-20E7-4A02-94B0-5BD75EFE9B45}" destId="{16C3A3F5-6A8F-4078-82A5-5317B1D2A262}" srcOrd="0" destOrd="0" parTransId="{7A9F609D-A68B-4E1C-B771-942B4B101194}" sibTransId="{31B1BDD7-0184-44E9-9F3B-321D3BA046CC}"/>
    <dgm:cxn modelId="{9F820375-16C1-487E-B2D5-17C481246220}" srcId="{2D43D230-20E7-4A02-94B0-5BD75EFE9B45}" destId="{EA9E91AC-EA01-4DF1-9D5F-8250F7F0E424}" srcOrd="1" destOrd="0" parTransId="{23D55203-5849-4AF8-A122-F6EDF1596648}" sibTransId="{4CFE1ABC-6793-4674-A96F-B423C6CE2913}"/>
    <dgm:cxn modelId="{5FF544C9-993C-477B-88B1-F3F403E35B26}" type="presOf" srcId="{16C3A3F5-6A8F-4078-82A5-5317B1D2A262}" destId="{96D1CD44-465C-4A04-A91B-51554D37CEB9}" srcOrd="1" destOrd="0" presId="urn:microsoft.com/office/officeart/2005/8/layout/venn1"/>
    <dgm:cxn modelId="{646FC2D0-71A6-4AEE-BE68-2E73263C6B57}" type="presOf" srcId="{EA9E91AC-EA01-4DF1-9D5F-8250F7F0E424}" destId="{9A82BFBF-93F6-4389-AA02-CD71DB167730}" srcOrd="1" destOrd="0" presId="urn:microsoft.com/office/officeart/2005/8/layout/venn1"/>
    <dgm:cxn modelId="{F289D5D8-CAF5-4760-838C-D9E14772C18A}" type="presOf" srcId="{EE479551-DAF4-4EB3-9865-19A36CEEBD7B}" destId="{99BECA46-5831-43FF-BEC6-BFBD40D0A5EE}" srcOrd="0" destOrd="0" presId="urn:microsoft.com/office/officeart/2005/8/layout/venn1"/>
    <dgm:cxn modelId="{7517E0B5-4FAE-435C-AA6E-DDD4AB1C9B14}" type="presParOf" srcId="{A3E2DFD7-399A-4C4E-B060-7BE47B6CBF5A}" destId="{709BE7FD-C368-4947-8DD0-D0C2FA983B62}" srcOrd="0" destOrd="0" presId="urn:microsoft.com/office/officeart/2005/8/layout/venn1"/>
    <dgm:cxn modelId="{702632D6-015C-49ED-8855-2E6B00BD60C5}" type="presParOf" srcId="{A3E2DFD7-399A-4C4E-B060-7BE47B6CBF5A}" destId="{96D1CD44-465C-4A04-A91B-51554D37CEB9}" srcOrd="1" destOrd="0" presId="urn:microsoft.com/office/officeart/2005/8/layout/venn1"/>
    <dgm:cxn modelId="{4E0EE904-B86C-4915-8E6C-64738FDFCF3D}" type="presParOf" srcId="{A3E2DFD7-399A-4C4E-B060-7BE47B6CBF5A}" destId="{CFD1ACB7-79CA-448A-9DC0-628A0A045D7B}" srcOrd="2" destOrd="0" presId="urn:microsoft.com/office/officeart/2005/8/layout/venn1"/>
    <dgm:cxn modelId="{6287181B-F5CC-465F-84E0-E85596D77F4F}" type="presParOf" srcId="{A3E2DFD7-399A-4C4E-B060-7BE47B6CBF5A}" destId="{9A82BFBF-93F6-4389-AA02-CD71DB167730}" srcOrd="3" destOrd="0" presId="urn:microsoft.com/office/officeart/2005/8/layout/venn1"/>
    <dgm:cxn modelId="{D33BF15E-F0FF-4544-8DEF-9D2792B0C5BF}" type="presParOf" srcId="{A3E2DFD7-399A-4C4E-B060-7BE47B6CBF5A}" destId="{99BECA46-5831-43FF-BEC6-BFBD40D0A5EE}" srcOrd="4" destOrd="0" presId="urn:microsoft.com/office/officeart/2005/8/layout/venn1"/>
    <dgm:cxn modelId="{22370D31-3F5D-4435-9252-889CBB921558}" type="presParOf" srcId="{A3E2DFD7-399A-4C4E-B060-7BE47B6CBF5A}" destId="{652C9CE6-9297-460F-ACC6-94E3C1C0A778}"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BE7FD-C368-4947-8DD0-D0C2FA983B62}">
      <dsp:nvSpPr>
        <dsp:cNvPr id="0" name=""/>
        <dsp:cNvSpPr/>
      </dsp:nvSpPr>
      <dsp:spPr>
        <a:xfrm>
          <a:off x="512342" y="64802"/>
          <a:ext cx="1340749" cy="134074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Teamwork</a:t>
          </a:r>
        </a:p>
      </dsp:txBody>
      <dsp:txXfrm>
        <a:off x="691108" y="299434"/>
        <a:ext cx="983216" cy="603337"/>
      </dsp:txXfrm>
    </dsp:sp>
    <dsp:sp modelId="{CFD1ACB7-79CA-448A-9DC0-628A0A045D7B}">
      <dsp:nvSpPr>
        <dsp:cNvPr id="0" name=""/>
        <dsp:cNvSpPr/>
      </dsp:nvSpPr>
      <dsp:spPr>
        <a:xfrm>
          <a:off x="996129" y="902771"/>
          <a:ext cx="1340749" cy="134074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Trust</a:t>
          </a:r>
        </a:p>
      </dsp:txBody>
      <dsp:txXfrm>
        <a:off x="1406175" y="1249131"/>
        <a:ext cx="804449" cy="737412"/>
      </dsp:txXfrm>
    </dsp:sp>
    <dsp:sp modelId="{99BECA46-5831-43FF-BEC6-BFBD40D0A5EE}">
      <dsp:nvSpPr>
        <dsp:cNvPr id="0" name=""/>
        <dsp:cNvSpPr/>
      </dsp:nvSpPr>
      <dsp:spPr>
        <a:xfrm>
          <a:off x="28555" y="902771"/>
          <a:ext cx="1340749" cy="134074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Innovation</a:t>
          </a:r>
        </a:p>
      </dsp:txBody>
      <dsp:txXfrm>
        <a:off x="154808" y="1249131"/>
        <a:ext cx="804449" cy="7374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0T18:22:09.832"/>
    </inkml:context>
    <inkml:brush xml:id="br0">
      <inkml:brushProperty name="width" value="0.035" units="cm"/>
      <inkml:brushProperty name="height" value="0.03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07C019A-A10A-4241-999B-98DA67C1A3B4}" type="datetimeFigureOut">
              <a:rPr lang="en-US" smtClean="0"/>
              <a:t>2/17/2026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6D0E233-3EF8-4CA8-A067-965B0569A886}" type="slidenum">
              <a:rPr lang="en-US" smtClean="0"/>
              <a:t>‹#›</a:t>
            </a:fld>
            <a:endParaRPr lang="en-US"/>
          </a:p>
        </p:txBody>
      </p:sp>
    </p:spTree>
    <p:extLst>
      <p:ext uri="{BB962C8B-B14F-4D97-AF65-F5344CB8AC3E}">
        <p14:creationId xmlns:p14="http://schemas.microsoft.com/office/powerpoint/2010/main" val="111067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baseline="0" dirty="0"/>
              <a:t>Welcome everyone. </a:t>
            </a:r>
          </a:p>
          <a:p>
            <a:endParaRPr lang="en-US" sz="4800" baseline="0" dirty="0"/>
          </a:p>
          <a:p>
            <a:pPr defTabSz="966612">
              <a:defRPr/>
            </a:pPr>
            <a:r>
              <a:rPr lang="en-US" sz="4800" baseline="0" dirty="0"/>
              <a:t>What does the term strategic planning bring to mind?</a:t>
            </a:r>
          </a:p>
          <a:p>
            <a:pPr defTabSz="966612">
              <a:defRPr/>
            </a:pPr>
            <a:endParaRPr lang="en-US" sz="4800" baseline="0" dirty="0"/>
          </a:p>
          <a:p>
            <a:r>
              <a:rPr lang="en-US" sz="4800" baseline="0" dirty="0"/>
              <a:t>Who here has participated in a strategic planning process?</a:t>
            </a:r>
          </a:p>
          <a:p>
            <a:endParaRPr lang="en-US" sz="4800" baseline="0" dirty="0"/>
          </a:p>
          <a:p>
            <a:pPr defTabSz="966612">
              <a:defRPr/>
            </a:pPr>
            <a:r>
              <a:rPr lang="en-US" sz="4800" baseline="0" dirty="0"/>
              <a:t>Strategic Planning is a process.</a:t>
            </a:r>
          </a:p>
          <a:p>
            <a:endParaRPr lang="en-US" dirty="0"/>
          </a:p>
        </p:txBody>
      </p:sp>
      <p:sp>
        <p:nvSpPr>
          <p:cNvPr id="4" name="Slide Number Placeholder 3"/>
          <p:cNvSpPr>
            <a:spLocks noGrp="1"/>
          </p:cNvSpPr>
          <p:nvPr>
            <p:ph type="sldNum" sz="quarter" idx="5"/>
          </p:nvPr>
        </p:nvSpPr>
        <p:spPr/>
        <p:txBody>
          <a:bodyPr/>
          <a:lstStyle/>
          <a:p>
            <a:fld id="{36D0E233-3EF8-4CA8-A067-965B0569A886}" type="slidenum">
              <a:rPr lang="en-US" smtClean="0"/>
              <a:t>1</a:t>
            </a:fld>
            <a:endParaRPr lang="en-US"/>
          </a:p>
        </p:txBody>
      </p:sp>
    </p:spTree>
    <p:extLst>
      <p:ext uri="{BB962C8B-B14F-4D97-AF65-F5344CB8AC3E}">
        <p14:creationId xmlns:p14="http://schemas.microsoft.com/office/powerpoint/2010/main" val="1742514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survived all the firefighting, the unknowns, the gotchas.</a:t>
            </a:r>
          </a:p>
          <a:p>
            <a:endParaRPr lang="en-US" dirty="0"/>
          </a:p>
          <a:p>
            <a:r>
              <a:rPr lang="en-US" dirty="0"/>
              <a:t>You have developed a routine that you operate in and begin to feel like you have the bases covered.</a:t>
            </a:r>
          </a:p>
          <a:p>
            <a:endParaRPr lang="en-US" dirty="0"/>
          </a:p>
          <a:p>
            <a:r>
              <a:rPr lang="en-US" dirty="0"/>
              <a:t>You’re probably still small enough that personal interaction with your employees is enough to  gain alignment, ensure clarity, set directions, and see some progress.</a:t>
            </a:r>
          </a:p>
          <a:p>
            <a:endParaRPr lang="en-US" dirty="0"/>
          </a:p>
          <a:p>
            <a:r>
              <a:rPr lang="en-US" dirty="0"/>
              <a:t>Owner dependency is still very high, with the owner making nearly every decision.</a:t>
            </a:r>
          </a:p>
          <a:p>
            <a:endParaRPr lang="en-US" dirty="0"/>
          </a:p>
          <a:p>
            <a:r>
              <a:rPr lang="en-US" dirty="0"/>
              <a:t>This is the stage that you start dreaming about, contemplating and planning for growing the business.</a:t>
            </a:r>
          </a:p>
          <a:p>
            <a:endParaRPr lang="en-US" dirty="0"/>
          </a:p>
          <a:p>
            <a:r>
              <a:rPr lang="en-US" dirty="0"/>
              <a:t>This is the stage that Vision, Mission, and Values become extremely important to avoiding Business Drift</a:t>
            </a:r>
          </a:p>
          <a:p>
            <a:endParaRPr lang="en-US" dirty="0"/>
          </a:p>
          <a:p>
            <a:r>
              <a:rPr lang="en-US" dirty="0"/>
              <a:t>It is also the stage that many owner/founders stagnate.  They avoid proactive planning for the much more familiar react and respond.</a:t>
            </a:r>
          </a:p>
        </p:txBody>
      </p:sp>
      <p:sp>
        <p:nvSpPr>
          <p:cNvPr id="4" name="Slide Number Placeholder 3"/>
          <p:cNvSpPr>
            <a:spLocks noGrp="1"/>
          </p:cNvSpPr>
          <p:nvPr>
            <p:ph type="sldNum" sz="quarter" idx="5"/>
          </p:nvPr>
        </p:nvSpPr>
        <p:spPr/>
        <p:txBody>
          <a:bodyPr/>
          <a:lstStyle/>
          <a:p>
            <a:fld id="{36D0E233-3EF8-4CA8-A067-965B0569A886}" type="slidenum">
              <a:rPr lang="en-US" smtClean="0"/>
              <a:t>10</a:t>
            </a:fld>
            <a:endParaRPr lang="en-US"/>
          </a:p>
        </p:txBody>
      </p:sp>
    </p:spTree>
    <p:extLst>
      <p:ext uri="{BB962C8B-B14F-4D97-AF65-F5344CB8AC3E}">
        <p14:creationId xmlns:p14="http://schemas.microsoft.com/office/powerpoint/2010/main" val="45013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time when delegation to department heads/supervisors is critical to freeing up time for the owner/founder to work on the business instead of in the business.</a:t>
            </a:r>
          </a:p>
          <a:p>
            <a:endParaRPr lang="en-US" dirty="0"/>
          </a:p>
          <a:p>
            <a:r>
              <a:rPr lang="en-US" dirty="0"/>
              <a:t>At the beginning of this stage the owner/founder is calling the shots relative to direction and doing all the business planning solo.</a:t>
            </a:r>
          </a:p>
          <a:p>
            <a:endParaRPr lang="en-US" dirty="0"/>
          </a:p>
          <a:p>
            <a:r>
              <a:rPr lang="en-US" dirty="0"/>
              <a:t>Communicating goals and  plans to key individuals is probably happening.</a:t>
            </a:r>
          </a:p>
          <a:p>
            <a:endParaRPr lang="en-US" dirty="0"/>
          </a:p>
          <a:p>
            <a:r>
              <a:rPr lang="en-US" dirty="0"/>
              <a:t>Growth can still be hit or miss, depending on how effective you are in your planning efforts, and how much you are actually delegating.</a:t>
            </a:r>
          </a:p>
          <a:p>
            <a:endParaRPr lang="en-US" dirty="0"/>
          </a:p>
          <a:p>
            <a:r>
              <a:rPr lang="en-US" dirty="0"/>
              <a:t>This is the stage where some form of strategic planning is implemented.</a:t>
            </a:r>
          </a:p>
        </p:txBody>
      </p:sp>
      <p:sp>
        <p:nvSpPr>
          <p:cNvPr id="4" name="Slide Number Placeholder 3"/>
          <p:cNvSpPr>
            <a:spLocks noGrp="1"/>
          </p:cNvSpPr>
          <p:nvPr>
            <p:ph type="sldNum" sz="quarter" idx="5"/>
          </p:nvPr>
        </p:nvSpPr>
        <p:spPr/>
        <p:txBody>
          <a:bodyPr/>
          <a:lstStyle/>
          <a:p>
            <a:fld id="{36D0E233-3EF8-4CA8-A067-965B0569A886}" type="slidenum">
              <a:rPr lang="en-US" smtClean="0"/>
              <a:t>11</a:t>
            </a:fld>
            <a:endParaRPr lang="en-US"/>
          </a:p>
        </p:txBody>
      </p:sp>
    </p:spTree>
    <p:extLst>
      <p:ext uri="{BB962C8B-B14F-4D97-AF65-F5344CB8AC3E}">
        <p14:creationId xmlns:p14="http://schemas.microsoft.com/office/powerpoint/2010/main" val="373127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departments, divisions etc. typically have autonomy and authority.</a:t>
            </a:r>
          </a:p>
          <a:p>
            <a:endParaRPr lang="en-US" dirty="0"/>
          </a:p>
          <a:p>
            <a:r>
              <a:rPr lang="en-US" dirty="0"/>
              <a:t>A robust budgeting process is probably in place.</a:t>
            </a:r>
          </a:p>
          <a:p>
            <a:endParaRPr lang="en-US" dirty="0"/>
          </a:p>
          <a:p>
            <a:r>
              <a:rPr lang="en-US" dirty="0"/>
              <a:t>Strategic planning is in place, and essential to ensure that autonomy and authority are not only aligned with the Vison Mission Values,  but also that budgets, tasks and schedules all support the Goals and Objectives of the organization.</a:t>
            </a:r>
          </a:p>
          <a:p>
            <a:endParaRPr lang="en-US" dirty="0"/>
          </a:p>
        </p:txBody>
      </p:sp>
      <p:sp>
        <p:nvSpPr>
          <p:cNvPr id="4" name="Slide Number Placeholder 3"/>
          <p:cNvSpPr>
            <a:spLocks noGrp="1"/>
          </p:cNvSpPr>
          <p:nvPr>
            <p:ph type="sldNum" sz="quarter" idx="5"/>
          </p:nvPr>
        </p:nvSpPr>
        <p:spPr/>
        <p:txBody>
          <a:bodyPr/>
          <a:lstStyle/>
          <a:p>
            <a:fld id="{36D0E233-3EF8-4CA8-A067-965B0569A886}" type="slidenum">
              <a:rPr lang="en-US" smtClean="0"/>
              <a:t>12</a:t>
            </a:fld>
            <a:endParaRPr lang="en-US"/>
          </a:p>
        </p:txBody>
      </p:sp>
    </p:spTree>
    <p:extLst>
      <p:ext uri="{BB962C8B-B14F-4D97-AF65-F5344CB8AC3E}">
        <p14:creationId xmlns:p14="http://schemas.microsoft.com/office/powerpoint/2010/main" val="191806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Sale of the company to a competitor or complementary company (talk about Applied Energy Systems)</a:t>
            </a:r>
          </a:p>
          <a:p>
            <a:endParaRPr lang="en-US" dirty="0"/>
          </a:p>
          <a:p>
            <a:r>
              <a:rPr lang="en-US" dirty="0"/>
              <a:t>It could be a generational transition of ownership/leadership  (talk about Skyline Products)</a:t>
            </a:r>
          </a:p>
          <a:p>
            <a:endParaRPr lang="en-US" dirty="0"/>
          </a:p>
          <a:p>
            <a:pPr defTabSz="966612">
              <a:defRPr/>
            </a:pPr>
            <a:r>
              <a:rPr lang="en-US" dirty="0"/>
              <a:t>It could be that the company is happy where its at and how its operating and just stays in that lane</a:t>
            </a:r>
          </a:p>
          <a:p>
            <a:pPr defTabSz="966612">
              <a:defRPr/>
            </a:pPr>
            <a:endParaRPr lang="en-US" dirty="0"/>
          </a:p>
          <a:p>
            <a:pPr defTabSz="966612">
              <a:defRPr/>
            </a:pPr>
            <a:r>
              <a:rPr lang="en-US" dirty="0"/>
              <a:t>This stage is where it can all fall apart, or move to even bigger and better things, such as getting venture funding for exponential growth or going public.</a:t>
            </a:r>
          </a:p>
          <a:p>
            <a:endParaRPr lang="en-US" dirty="0"/>
          </a:p>
        </p:txBody>
      </p:sp>
      <p:sp>
        <p:nvSpPr>
          <p:cNvPr id="4" name="Slide Number Placeholder 3"/>
          <p:cNvSpPr>
            <a:spLocks noGrp="1"/>
          </p:cNvSpPr>
          <p:nvPr>
            <p:ph type="sldNum" sz="quarter" idx="5"/>
          </p:nvPr>
        </p:nvSpPr>
        <p:spPr/>
        <p:txBody>
          <a:bodyPr/>
          <a:lstStyle/>
          <a:p>
            <a:fld id="{36D0E233-3EF8-4CA8-A067-965B0569A886}" type="slidenum">
              <a:rPr lang="en-US" smtClean="0"/>
              <a:t>13</a:t>
            </a:fld>
            <a:endParaRPr lang="en-US"/>
          </a:p>
        </p:txBody>
      </p:sp>
    </p:spTree>
    <p:extLst>
      <p:ext uri="{BB962C8B-B14F-4D97-AF65-F5344CB8AC3E}">
        <p14:creationId xmlns:p14="http://schemas.microsoft.com/office/powerpoint/2010/main" val="1591579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8106C-92C6-93FB-315F-1C14276E9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765D6-16ED-C6B2-5E71-BD3B7B304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E9FF0-730E-17BD-4677-20771C50D1C1}"/>
              </a:ext>
            </a:extLst>
          </p:cNvPr>
          <p:cNvSpPr>
            <a:spLocks noGrp="1"/>
          </p:cNvSpPr>
          <p:nvPr>
            <p:ph type="body" idx="1"/>
          </p:nvPr>
        </p:nvSpPr>
        <p:spPr/>
        <p:txBody>
          <a:bodyPr/>
          <a:lstStyle/>
          <a:p>
            <a:r>
              <a:rPr lang="en-US" dirty="0"/>
              <a:t>Show of hands…</a:t>
            </a:r>
          </a:p>
          <a:p>
            <a:r>
              <a:rPr lang="en-US" dirty="0"/>
              <a:t>Startup/survival</a:t>
            </a:r>
          </a:p>
          <a:p>
            <a:r>
              <a:rPr lang="en-US" dirty="0"/>
              <a:t>Stability</a:t>
            </a:r>
          </a:p>
          <a:p>
            <a:r>
              <a:rPr lang="en-US" dirty="0"/>
              <a:t>Growth</a:t>
            </a:r>
          </a:p>
          <a:p>
            <a:r>
              <a:rPr lang="en-US" dirty="0"/>
              <a:t>Maturity/Optimization</a:t>
            </a:r>
          </a:p>
          <a:p>
            <a:r>
              <a:rPr lang="en-US" dirty="0"/>
              <a:t>Transition</a:t>
            </a:r>
          </a:p>
        </p:txBody>
      </p:sp>
      <p:sp>
        <p:nvSpPr>
          <p:cNvPr id="4" name="Slide Number Placeholder 3">
            <a:extLst>
              <a:ext uri="{FF2B5EF4-FFF2-40B4-BE49-F238E27FC236}">
                <a16:creationId xmlns:a16="http://schemas.microsoft.com/office/drawing/2014/main" id="{96022C2F-FF89-DAE5-BF46-AB6724855624}"/>
              </a:ext>
            </a:extLst>
          </p:cNvPr>
          <p:cNvSpPr>
            <a:spLocks noGrp="1"/>
          </p:cNvSpPr>
          <p:nvPr>
            <p:ph type="sldNum" sz="quarter" idx="5"/>
          </p:nvPr>
        </p:nvSpPr>
        <p:spPr/>
        <p:txBody>
          <a:bodyPr/>
          <a:lstStyle/>
          <a:p>
            <a:fld id="{36D0E233-3EF8-4CA8-A067-965B0569A886}" type="slidenum">
              <a:rPr lang="en-US" smtClean="0"/>
              <a:t>14</a:t>
            </a:fld>
            <a:endParaRPr lang="en-US"/>
          </a:p>
        </p:txBody>
      </p:sp>
    </p:spTree>
    <p:extLst>
      <p:ext uri="{BB962C8B-B14F-4D97-AF65-F5344CB8AC3E}">
        <p14:creationId xmlns:p14="http://schemas.microsoft.com/office/powerpoint/2010/main" val="3332585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where you are on the growth curve, you can only benefit from having good Vision Mission Values in place.</a:t>
            </a:r>
          </a:p>
          <a:p>
            <a:endParaRPr lang="en-US" dirty="0"/>
          </a:p>
          <a:p>
            <a:r>
              <a:rPr lang="en-US" dirty="0"/>
              <a:t>The pyramid represents how goals and objectives are supportive of your Vision, Mission and Values.</a:t>
            </a:r>
          </a:p>
          <a:p>
            <a:endParaRPr lang="en-US" dirty="0"/>
          </a:p>
          <a:p>
            <a:r>
              <a:rPr lang="en-US" dirty="0"/>
              <a:t>If you can’t align goals and objectives to something in your Vision, Mission and Values, they will eventually lead to misalignment and drift.   (United Airlines)</a:t>
            </a:r>
          </a:p>
          <a:p>
            <a:endParaRPr lang="en-US" dirty="0"/>
          </a:p>
        </p:txBody>
      </p:sp>
      <p:sp>
        <p:nvSpPr>
          <p:cNvPr id="4" name="Slide Number Placeholder 3"/>
          <p:cNvSpPr>
            <a:spLocks noGrp="1"/>
          </p:cNvSpPr>
          <p:nvPr>
            <p:ph type="sldNum" sz="quarter" idx="5"/>
          </p:nvPr>
        </p:nvSpPr>
        <p:spPr/>
        <p:txBody>
          <a:bodyPr/>
          <a:lstStyle/>
          <a:p>
            <a:fld id="{36D0E233-3EF8-4CA8-A067-965B0569A886}" type="slidenum">
              <a:rPr lang="en-US" smtClean="0"/>
              <a:t>15</a:t>
            </a:fld>
            <a:endParaRPr lang="en-US"/>
          </a:p>
        </p:txBody>
      </p:sp>
    </p:spTree>
    <p:extLst>
      <p:ext uri="{BB962C8B-B14F-4D97-AF65-F5344CB8AC3E}">
        <p14:creationId xmlns:p14="http://schemas.microsoft.com/office/powerpoint/2010/main" val="2411725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work hand in hand to guide not only the direction the company will take, they will also influence nearly every decision made regardless of where in the hierarchy that decision is being addressed.</a:t>
            </a:r>
          </a:p>
          <a:p>
            <a:endParaRPr lang="en-US" dirty="0"/>
          </a:p>
          <a:p>
            <a:r>
              <a:rPr lang="en-US" dirty="0"/>
              <a:t>How it works?  Asking how that decision will support Vision, Mission and Values supports alignment in your organization.</a:t>
            </a:r>
          </a:p>
          <a:p>
            <a:endParaRPr lang="en-US" dirty="0"/>
          </a:p>
          <a:p>
            <a:r>
              <a:rPr lang="en-US" dirty="0"/>
              <a:t>Your Vision, Mission and Values should hold true regardless of the stage your company is in or is transitioning through.</a:t>
            </a:r>
          </a:p>
          <a:p>
            <a:endParaRPr lang="en-US" dirty="0"/>
          </a:p>
          <a:p>
            <a:r>
              <a:rPr lang="en-US" dirty="0"/>
              <a:t>Doesn’t mean your company’s Vision Mission and Values can’t or won’t change but that should not be something that happens often.  (Lift Jack anecdote)</a:t>
            </a:r>
          </a:p>
          <a:p>
            <a:endParaRPr lang="en-US" dirty="0"/>
          </a:p>
          <a:p>
            <a:r>
              <a:rPr lang="en-US" dirty="0"/>
              <a:t>They should mean something to you, should reflect who you are as a person, your expectations of the future and what you expect from your employees.</a:t>
            </a:r>
          </a:p>
          <a:p>
            <a:endParaRPr lang="en-US" dirty="0"/>
          </a:p>
          <a:p>
            <a:r>
              <a:rPr lang="en-US" dirty="0"/>
              <a:t>Your Vision, Mission and Values </a:t>
            </a:r>
          </a:p>
          <a:p>
            <a:r>
              <a:rPr lang="en-US" dirty="0"/>
              <a:t>	- reviewed by all in your company on a regular basis to enhance alignment and minimize drift.  (Raytheon)</a:t>
            </a:r>
          </a:p>
          <a:p>
            <a:r>
              <a:rPr lang="en-US" dirty="0"/>
              <a:t>	- used to vet new hires to enhance alignment and minimize drift. (Plant)</a:t>
            </a:r>
          </a:p>
          <a:p>
            <a:r>
              <a:rPr lang="en-US" dirty="0"/>
              <a:t>	- when published become one of the first ways customers or clients get to know-like-trust you and your brand.    (Surface Science anecdote)</a:t>
            </a:r>
          </a:p>
          <a:p>
            <a:endParaRPr lang="en-US" dirty="0"/>
          </a:p>
        </p:txBody>
      </p:sp>
      <p:sp>
        <p:nvSpPr>
          <p:cNvPr id="4" name="Slide Number Placeholder 3"/>
          <p:cNvSpPr>
            <a:spLocks noGrp="1"/>
          </p:cNvSpPr>
          <p:nvPr>
            <p:ph type="sldNum" sz="quarter" idx="5"/>
          </p:nvPr>
        </p:nvSpPr>
        <p:spPr/>
        <p:txBody>
          <a:bodyPr/>
          <a:lstStyle/>
          <a:p>
            <a:fld id="{36D0E233-3EF8-4CA8-A067-965B0569A886}" type="slidenum">
              <a:rPr lang="en-US" smtClean="0"/>
              <a:t>16</a:t>
            </a:fld>
            <a:endParaRPr lang="en-US"/>
          </a:p>
        </p:txBody>
      </p:sp>
    </p:spTree>
    <p:extLst>
      <p:ext uri="{BB962C8B-B14F-4D97-AF65-F5344CB8AC3E}">
        <p14:creationId xmlns:p14="http://schemas.microsoft.com/office/powerpoint/2010/main" val="1248647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362F5-F5D8-6C9E-6B1E-7E6BA7182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EF288-09A2-790D-559A-FDE7FF800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193EC-A4BF-E4FA-EC3D-13E104C2BE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597EF-1189-2BA3-6D41-27EF491031DD}"/>
              </a:ext>
            </a:extLst>
          </p:cNvPr>
          <p:cNvSpPr>
            <a:spLocks noGrp="1"/>
          </p:cNvSpPr>
          <p:nvPr>
            <p:ph type="sldNum" sz="quarter" idx="5"/>
          </p:nvPr>
        </p:nvSpPr>
        <p:spPr/>
        <p:txBody>
          <a:bodyPr/>
          <a:lstStyle/>
          <a:p>
            <a:fld id="{36D0E233-3EF8-4CA8-A067-965B0569A886}" type="slidenum">
              <a:rPr lang="en-US" smtClean="0"/>
              <a:t>17</a:t>
            </a:fld>
            <a:endParaRPr lang="en-US"/>
          </a:p>
        </p:txBody>
      </p:sp>
    </p:spTree>
    <p:extLst>
      <p:ext uri="{BB962C8B-B14F-4D97-AF65-F5344CB8AC3E}">
        <p14:creationId xmlns:p14="http://schemas.microsoft.com/office/powerpoint/2010/main" val="1564335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Growing your business can be viewed as a project utilizing typical project management tools.</a:t>
            </a:r>
          </a:p>
          <a:p>
            <a:endParaRPr lang="en-US" dirty="0"/>
          </a:p>
          <a:p>
            <a:r>
              <a:rPr lang="en-US" dirty="0"/>
              <a:t>Anyone familiar with PMI, the Project Management Institute?</a:t>
            </a:r>
          </a:p>
          <a:p>
            <a:endParaRPr lang="en-US" dirty="0"/>
          </a:p>
          <a:p>
            <a:r>
              <a:rPr lang="en-US" dirty="0"/>
              <a:t>Goals and objectives need to be identified and put on a timeline.  </a:t>
            </a:r>
          </a:p>
          <a:p>
            <a:endParaRPr lang="en-US" dirty="0"/>
          </a:p>
          <a:p>
            <a:r>
              <a:rPr lang="en-US" dirty="0"/>
              <a:t>Tracking progress in meeting those goals and objectives helps with alignment and clarity, as well as completion on time and on budget.</a:t>
            </a:r>
          </a:p>
          <a:p>
            <a:endParaRPr lang="en-US" dirty="0"/>
          </a:p>
          <a:p>
            <a:r>
              <a:rPr lang="en-US" dirty="0"/>
              <a:t>Again with project management in mind, assigning responsibility to meet objectives and periodically reporting on progress facilitates accountability. (AES anecdote)</a:t>
            </a:r>
          </a:p>
          <a:p>
            <a:endParaRPr lang="en-US" dirty="0"/>
          </a:p>
          <a:p>
            <a:r>
              <a:rPr lang="en-US" dirty="0"/>
              <a:t>Goals and objectives without accountability is really just wishful thinking.</a:t>
            </a:r>
          </a:p>
          <a:p>
            <a:endParaRPr lang="en-US" dirty="0"/>
          </a:p>
          <a:p>
            <a:r>
              <a:rPr lang="en-US" dirty="0"/>
              <a:t>Remember that in general, people pay attention and work on things that are publicly tracked. (days since last injury)</a:t>
            </a:r>
          </a:p>
          <a:p>
            <a:endParaRPr lang="en-US" dirty="0"/>
          </a:p>
          <a:p>
            <a:endParaRPr lang="en-US" dirty="0"/>
          </a:p>
          <a:p>
            <a:endParaRPr lang="en-US" dirty="0"/>
          </a:p>
          <a:p>
            <a:r>
              <a:rPr lang="en-US" dirty="0"/>
              <a:t>Having goals defined, and objectives determined, all with targeted dates for completion, allows you to measure and track your success in reaching your goals. </a:t>
            </a:r>
          </a:p>
          <a:p>
            <a:endParaRPr lang="en-US" dirty="0"/>
          </a:p>
          <a:p>
            <a:r>
              <a:rPr lang="en-US" dirty="0"/>
              <a:t>Like the pictures, in football, the vision is winning the Superbowl, the mission is excellence in all facets of the game, the goal is to win the game you’re playing, the objective is to score more points than your opponent, the strategy is threefold, more takeaways, fewer penalties, and a game plan exploits the opponent’s known or perceived weaknesses.  </a:t>
            </a:r>
          </a:p>
          <a:p>
            <a:endParaRPr lang="en-US" dirty="0"/>
          </a:p>
        </p:txBody>
      </p:sp>
      <p:sp>
        <p:nvSpPr>
          <p:cNvPr id="4" name="Slide Number Placeholder 3"/>
          <p:cNvSpPr>
            <a:spLocks noGrp="1"/>
          </p:cNvSpPr>
          <p:nvPr>
            <p:ph type="sldNum" sz="quarter" idx="5"/>
          </p:nvPr>
        </p:nvSpPr>
        <p:spPr/>
        <p:txBody>
          <a:bodyPr/>
          <a:lstStyle/>
          <a:p>
            <a:fld id="{36D0E233-3EF8-4CA8-A067-965B0569A886}" type="slidenum">
              <a:rPr lang="en-US" smtClean="0"/>
              <a:t>18</a:t>
            </a:fld>
            <a:endParaRPr lang="en-US"/>
          </a:p>
        </p:txBody>
      </p:sp>
    </p:spTree>
    <p:extLst>
      <p:ext uri="{BB962C8B-B14F-4D97-AF65-F5344CB8AC3E}">
        <p14:creationId xmlns:p14="http://schemas.microsoft.com/office/powerpoint/2010/main" val="49407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8A69B-20A3-E3B4-4397-866038922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3561C-429D-8FA1-51FC-0EF396217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2B81D-D733-2F8F-4239-98571E4ED4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2B58CB-30FA-0010-E350-D9A3C5290F37}"/>
              </a:ext>
            </a:extLst>
          </p:cNvPr>
          <p:cNvSpPr>
            <a:spLocks noGrp="1"/>
          </p:cNvSpPr>
          <p:nvPr>
            <p:ph type="sldNum" sz="quarter" idx="5"/>
          </p:nvPr>
        </p:nvSpPr>
        <p:spPr/>
        <p:txBody>
          <a:bodyPr/>
          <a:lstStyle/>
          <a:p>
            <a:fld id="{36D0E233-3EF8-4CA8-A067-965B0569A886}" type="slidenum">
              <a:rPr lang="en-US" smtClean="0"/>
              <a:t>19</a:t>
            </a:fld>
            <a:endParaRPr lang="en-US"/>
          </a:p>
        </p:txBody>
      </p:sp>
    </p:spTree>
    <p:extLst>
      <p:ext uri="{BB962C8B-B14F-4D97-AF65-F5344CB8AC3E}">
        <p14:creationId xmlns:p14="http://schemas.microsoft.com/office/powerpoint/2010/main" val="373887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strategic planning matters and how it will help you out in growing your business.</a:t>
            </a:r>
          </a:p>
          <a:p>
            <a:endParaRPr lang="en-US" dirty="0"/>
          </a:p>
          <a:p>
            <a:r>
              <a:rPr lang="en-US" dirty="0"/>
              <a:t>Why identify the growth stage?  Because not all things are good to implement from the get go.  </a:t>
            </a:r>
          </a:p>
          <a:p>
            <a:endParaRPr lang="en-US" dirty="0"/>
          </a:p>
          <a:p>
            <a:r>
              <a:rPr lang="en-US" dirty="0"/>
              <a:t>Clarity is essential for decision making, and critical for any planning effort.</a:t>
            </a:r>
          </a:p>
          <a:p>
            <a:endParaRPr lang="en-US" dirty="0"/>
          </a:p>
          <a:p>
            <a:r>
              <a:rPr lang="en-US" dirty="0"/>
              <a:t>Strategic planning is a tool, a process to keep everyone focused on achieving results.</a:t>
            </a:r>
          </a:p>
          <a:p>
            <a:endParaRPr lang="en-US" dirty="0"/>
          </a:p>
          <a:p>
            <a:r>
              <a:rPr lang="en-US" dirty="0"/>
              <a:t>We’ll review some prerequisites that help guide the process and go thru steps that help execute strategic planning.</a:t>
            </a:r>
          </a:p>
        </p:txBody>
      </p:sp>
      <p:sp>
        <p:nvSpPr>
          <p:cNvPr id="4" name="Slide Number Placeholder 3"/>
          <p:cNvSpPr>
            <a:spLocks noGrp="1"/>
          </p:cNvSpPr>
          <p:nvPr>
            <p:ph type="sldNum" sz="quarter" idx="5"/>
          </p:nvPr>
        </p:nvSpPr>
        <p:spPr/>
        <p:txBody>
          <a:bodyPr/>
          <a:lstStyle/>
          <a:p>
            <a:fld id="{36D0E233-3EF8-4CA8-A067-965B0569A886}" type="slidenum">
              <a:rPr lang="en-US" smtClean="0"/>
              <a:t>2</a:t>
            </a:fld>
            <a:endParaRPr lang="en-US"/>
          </a:p>
        </p:txBody>
      </p:sp>
    </p:spTree>
    <p:extLst>
      <p:ext uri="{BB962C8B-B14F-4D97-AF65-F5344CB8AC3E}">
        <p14:creationId xmlns:p14="http://schemas.microsoft.com/office/powerpoint/2010/main" val="233575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C58AE-AD4F-ADB2-364A-3FD6AA3D6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761C5-EE52-82A8-E90B-3D2C9A74D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8AD29-C136-B376-92F3-1B28587F1FCD}"/>
              </a:ext>
            </a:extLst>
          </p:cNvPr>
          <p:cNvSpPr>
            <a:spLocks noGrp="1"/>
          </p:cNvSpPr>
          <p:nvPr>
            <p:ph type="body" idx="1"/>
          </p:nvPr>
        </p:nvSpPr>
        <p:spPr/>
        <p:txBody>
          <a:bodyPr/>
          <a:lstStyle/>
          <a:p>
            <a:r>
              <a:rPr lang="en-US" dirty="0"/>
              <a:t>Strategic Planning is a process to identify the goals and objectives to grow your business, develop strategize and execute plans that results in meeting those goals and objectives.</a:t>
            </a:r>
          </a:p>
          <a:p>
            <a:endParaRPr lang="en-US" dirty="0"/>
          </a:p>
          <a:p>
            <a:r>
              <a:rPr lang="en-US" dirty="0"/>
              <a:t>Depending on your growth stage it can be an individual or group effort.</a:t>
            </a:r>
          </a:p>
          <a:p>
            <a:endParaRPr lang="en-US" dirty="0"/>
          </a:p>
          <a:p>
            <a:r>
              <a:rPr lang="en-US" dirty="0"/>
              <a:t>Strategic Planning can be applied to the business as a whole, a department or a specific function.</a:t>
            </a:r>
          </a:p>
          <a:p>
            <a:endParaRPr lang="en-US" dirty="0"/>
          </a:p>
          <a:p>
            <a:r>
              <a:rPr lang="en-US" dirty="0"/>
              <a:t>It is traditionally focused on longer term goals but can be applied to shorter term goals as well.</a:t>
            </a:r>
          </a:p>
          <a:p>
            <a:endParaRPr lang="en-US" dirty="0"/>
          </a:p>
          <a:p>
            <a:r>
              <a:rPr lang="en-US" dirty="0"/>
              <a:t>The “strategic” part of strategic planning is that all facets of your organization are involved in setting the goals, objectives and strategies that support the long-term desires outlined in your Vision/Mission.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A75B772-BAC2-37E4-AE43-E77371353E4B}"/>
              </a:ext>
            </a:extLst>
          </p:cNvPr>
          <p:cNvSpPr>
            <a:spLocks noGrp="1"/>
          </p:cNvSpPr>
          <p:nvPr>
            <p:ph type="sldNum" sz="quarter" idx="5"/>
          </p:nvPr>
        </p:nvSpPr>
        <p:spPr/>
        <p:txBody>
          <a:bodyPr/>
          <a:lstStyle/>
          <a:p>
            <a:fld id="{36D0E233-3EF8-4CA8-A067-965B0569A886}" type="slidenum">
              <a:rPr lang="en-US" smtClean="0"/>
              <a:t>20</a:t>
            </a:fld>
            <a:endParaRPr lang="en-US"/>
          </a:p>
        </p:txBody>
      </p:sp>
    </p:spTree>
    <p:extLst>
      <p:ext uri="{BB962C8B-B14F-4D97-AF65-F5344CB8AC3E}">
        <p14:creationId xmlns:p14="http://schemas.microsoft.com/office/powerpoint/2010/main" val="2729901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A1880-74EF-E851-5094-B1995B879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069F6-5FBD-03BB-F919-320E6A6CAD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D3674-2E3B-2DAF-467B-AD21693D43EB}"/>
              </a:ext>
            </a:extLst>
          </p:cNvPr>
          <p:cNvSpPr>
            <a:spLocks noGrp="1"/>
          </p:cNvSpPr>
          <p:nvPr>
            <p:ph type="body" idx="1"/>
          </p:nvPr>
        </p:nvSpPr>
        <p:spPr/>
        <p:txBody>
          <a:bodyPr/>
          <a:lstStyle/>
          <a:p>
            <a:r>
              <a:rPr lang="en-US" dirty="0"/>
              <a:t>You have linear processes in your organization</a:t>
            </a:r>
          </a:p>
          <a:p>
            <a:r>
              <a:rPr lang="en-US" dirty="0"/>
              <a:t>-Sales process takes it from a contact to a PO.  </a:t>
            </a:r>
          </a:p>
          <a:p>
            <a:r>
              <a:rPr lang="en-US" dirty="0"/>
              <a:t>-Operations takes it from a PO to shipping.   </a:t>
            </a:r>
          </a:p>
          <a:p>
            <a:r>
              <a:rPr lang="en-US" dirty="0"/>
              <a:t>-Accounting takes it from an invoice to money in the bank.  </a:t>
            </a:r>
          </a:p>
          <a:p>
            <a:endParaRPr lang="en-US" dirty="0"/>
          </a:p>
          <a:p>
            <a:r>
              <a:rPr lang="en-US" dirty="0"/>
              <a:t>These are all pass-through processes.  Strategic planning is a continuous process that facilitates the planning and execution required to meet your objectives and ultimately your goals.</a:t>
            </a:r>
          </a:p>
          <a:p>
            <a:pPr defTabSz="966612">
              <a:defRPr/>
            </a:pPr>
            <a:endParaRPr lang="en-US" dirty="0"/>
          </a:p>
          <a:p>
            <a:pPr defTabSz="966612">
              <a:defRPr/>
            </a:pPr>
            <a:r>
              <a:rPr lang="en-US" dirty="0"/>
              <a:t>You develop goals by assessing where you are now and defining where you want to be. The deeper you assess where you are, compared to where you want to be will bring clarity to goal setting.</a:t>
            </a:r>
          </a:p>
          <a:p>
            <a:endParaRPr lang="en-US" dirty="0"/>
          </a:p>
          <a:p>
            <a:endParaRPr lang="en-US" dirty="0"/>
          </a:p>
          <a:p>
            <a:r>
              <a:rPr lang="en-US" dirty="0"/>
              <a:t>The process starts with the top 1-3 goals you determined from analyzing where you are and where you want to be.  Gap analysis.</a:t>
            </a:r>
          </a:p>
          <a:p>
            <a:endParaRPr lang="en-US" dirty="0"/>
          </a:p>
          <a:p>
            <a:pPr defTabSz="966612">
              <a:defRPr/>
            </a:pPr>
            <a:r>
              <a:rPr lang="en-US" dirty="0"/>
              <a:t>Develop and prioritize strategies to achieve your goal. There are 10 viable ways to accomplish anything, some cost less, some are quicker, some are short term and some are long term. </a:t>
            </a:r>
          </a:p>
          <a:p>
            <a:pPr defTabSz="966612">
              <a:defRPr/>
            </a:pPr>
            <a:endParaRPr lang="en-US" dirty="0"/>
          </a:p>
          <a:p>
            <a:pPr defTabSz="966612">
              <a:defRPr/>
            </a:pPr>
            <a:r>
              <a:rPr lang="en-US" dirty="0"/>
              <a:t>Strategies are team efforts. Discussing the various strategies with all perspectives participating will lead to the best 2 or 3 becoming evident to all.</a:t>
            </a:r>
          </a:p>
          <a:p>
            <a:pPr defTabSz="966612">
              <a:defRPr/>
            </a:pPr>
            <a:endParaRPr lang="en-US" dirty="0"/>
          </a:p>
          <a:p>
            <a:pPr defTabSz="966612">
              <a:defRPr/>
            </a:pPr>
            <a:r>
              <a:rPr lang="en-US" dirty="0"/>
              <a:t>Actions are individual or departmental efforts.  (Engineering anecdote, define by committee design alone)</a:t>
            </a:r>
          </a:p>
          <a:p>
            <a:pPr defTabSz="966612">
              <a:defRPr/>
            </a:pPr>
            <a:endParaRPr lang="en-US" dirty="0"/>
          </a:p>
          <a:p>
            <a:endParaRPr lang="en-US" dirty="0"/>
          </a:p>
          <a:p>
            <a:endParaRPr lang="en-US" dirty="0"/>
          </a:p>
          <a:p>
            <a:r>
              <a:rPr lang="en-US" dirty="0"/>
              <a:t>Develop action plans that support your top strategy</a:t>
            </a:r>
          </a:p>
          <a:p>
            <a:endParaRPr lang="en-US" dirty="0"/>
          </a:p>
          <a:p>
            <a:r>
              <a:rPr lang="en-US" dirty="0"/>
              <a:t>Execute the action plans </a:t>
            </a:r>
          </a:p>
          <a:p>
            <a:endParaRPr lang="en-US" dirty="0"/>
          </a:p>
          <a:p>
            <a:pPr defTabSz="966612">
              <a:defRPr/>
            </a:pPr>
            <a:r>
              <a:rPr lang="en-US" dirty="0"/>
              <a:t>Metrics and reporting is necessary to gauge level of success. Monitor performance and review results as a group. </a:t>
            </a:r>
          </a:p>
          <a:p>
            <a:endParaRPr lang="en-US" dirty="0"/>
          </a:p>
          <a:p>
            <a:endParaRPr lang="en-US" dirty="0"/>
          </a:p>
          <a:p>
            <a:r>
              <a:rPr lang="en-US" dirty="0"/>
              <a:t>After the agreed upon time decide if you want to tweak the strategy/plan, abandon that strategy and pick the next one, or call it completed and pick the next goal.</a:t>
            </a:r>
          </a:p>
        </p:txBody>
      </p:sp>
      <p:sp>
        <p:nvSpPr>
          <p:cNvPr id="4" name="Slide Number Placeholder 3">
            <a:extLst>
              <a:ext uri="{FF2B5EF4-FFF2-40B4-BE49-F238E27FC236}">
                <a16:creationId xmlns:a16="http://schemas.microsoft.com/office/drawing/2014/main" id="{7331FA89-FA77-3575-20BA-9CC3B83EBF59}"/>
              </a:ext>
            </a:extLst>
          </p:cNvPr>
          <p:cNvSpPr>
            <a:spLocks noGrp="1"/>
          </p:cNvSpPr>
          <p:nvPr>
            <p:ph type="sldNum" sz="quarter" idx="5"/>
          </p:nvPr>
        </p:nvSpPr>
        <p:spPr/>
        <p:txBody>
          <a:bodyPr/>
          <a:lstStyle/>
          <a:p>
            <a:fld id="{36D0E233-3EF8-4CA8-A067-965B0569A886}" type="slidenum">
              <a:rPr lang="en-US" smtClean="0"/>
              <a:t>21</a:t>
            </a:fld>
            <a:endParaRPr lang="en-US"/>
          </a:p>
        </p:txBody>
      </p:sp>
    </p:spTree>
    <p:extLst>
      <p:ext uri="{BB962C8B-B14F-4D97-AF65-F5344CB8AC3E}">
        <p14:creationId xmlns:p14="http://schemas.microsoft.com/office/powerpoint/2010/main" val="131012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38C82-2ABA-48CA-DBF6-AD88DA6FD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52880-188C-1163-7CAC-E40470EBA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7E906-B49E-D391-DC92-B6E4E0FA09DA}"/>
              </a:ext>
            </a:extLst>
          </p:cNvPr>
          <p:cNvSpPr>
            <a:spLocks noGrp="1"/>
          </p:cNvSpPr>
          <p:nvPr>
            <p:ph type="body" idx="1"/>
          </p:nvPr>
        </p:nvSpPr>
        <p:spPr/>
        <p:txBody>
          <a:bodyPr/>
          <a:lstStyle/>
          <a:p>
            <a:endParaRPr lang="en-US" dirty="0"/>
          </a:p>
          <a:p>
            <a:r>
              <a:rPr lang="en-US" dirty="0"/>
              <a:t>We’ve reviewed the importance and purpose of having clear Vision, Mission and Values statements.  It is in words what is important to you and extends to your company. Its is the basis of Clarity and Alignment</a:t>
            </a:r>
          </a:p>
          <a:p>
            <a:endParaRPr lang="en-US" dirty="0"/>
          </a:p>
          <a:p>
            <a:pPr defTabSz="966612">
              <a:defRPr/>
            </a:pPr>
            <a:r>
              <a:rPr lang="en-US" dirty="0"/>
              <a:t>There is no reason why the sales manager, ops manager accounting manager and HR manager cannot also be in the strategic planning ‘department’ with the GM or Owner/Founder as strategic planning manager.</a:t>
            </a:r>
          </a:p>
          <a:p>
            <a:endParaRPr lang="en-US" dirty="0"/>
          </a:p>
        </p:txBody>
      </p:sp>
      <p:sp>
        <p:nvSpPr>
          <p:cNvPr id="4" name="Slide Number Placeholder 3">
            <a:extLst>
              <a:ext uri="{FF2B5EF4-FFF2-40B4-BE49-F238E27FC236}">
                <a16:creationId xmlns:a16="http://schemas.microsoft.com/office/drawing/2014/main" id="{0165D3E4-DA0D-684E-FF84-C26ACA6ABA78}"/>
              </a:ext>
            </a:extLst>
          </p:cNvPr>
          <p:cNvSpPr>
            <a:spLocks noGrp="1"/>
          </p:cNvSpPr>
          <p:nvPr>
            <p:ph type="sldNum" sz="quarter" idx="5"/>
          </p:nvPr>
        </p:nvSpPr>
        <p:spPr/>
        <p:txBody>
          <a:bodyPr/>
          <a:lstStyle/>
          <a:p>
            <a:fld id="{36D0E233-3EF8-4CA8-A067-965B0569A886}" type="slidenum">
              <a:rPr lang="en-US" smtClean="0"/>
              <a:t>22</a:t>
            </a:fld>
            <a:endParaRPr lang="en-US"/>
          </a:p>
        </p:txBody>
      </p:sp>
    </p:spTree>
    <p:extLst>
      <p:ext uri="{BB962C8B-B14F-4D97-AF65-F5344CB8AC3E}">
        <p14:creationId xmlns:p14="http://schemas.microsoft.com/office/powerpoint/2010/main" val="590749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24C3C-4476-DD43-AB7F-D2FD66EA1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18BE-A55A-95C9-2C9F-6910198A7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95359-3881-342F-58BE-7E5B7AFF5F88}"/>
              </a:ext>
            </a:extLst>
          </p:cNvPr>
          <p:cNvSpPr>
            <a:spLocks noGrp="1"/>
          </p:cNvSpPr>
          <p:nvPr>
            <p:ph type="body" idx="1"/>
          </p:nvPr>
        </p:nvSpPr>
        <p:spPr/>
        <p:txBody>
          <a:bodyPr/>
          <a:lstStyle/>
          <a:p>
            <a:r>
              <a:rPr lang="en-US" dirty="0"/>
              <a:t>You can’t plan a trip if you don’t know where you’re starting from and where you want to go.  Same with your business. </a:t>
            </a:r>
          </a:p>
          <a:p>
            <a:endParaRPr lang="en-US" dirty="0"/>
          </a:p>
          <a:p>
            <a:r>
              <a:rPr lang="en-US" dirty="0"/>
              <a:t>Analysis of where you are includes all the usual things every owner/founder tracks like revenue &amp; profitability,  It should also include where you are good and where you aren’t.  These can be everything from internal processes to market segment performance, to reputation in the market. Could include manpower loading, efficiencies, scrap rate, warranty returns, bad reviews.</a:t>
            </a:r>
          </a:p>
          <a:p>
            <a:endParaRPr lang="en-US" dirty="0"/>
          </a:p>
          <a:p>
            <a:r>
              <a:rPr lang="en-US" dirty="0"/>
              <a:t>Done as a group, defining where you want to be both internally and externally provides clarity and enhances alignment.</a:t>
            </a:r>
          </a:p>
          <a:p>
            <a:endParaRPr lang="en-US" dirty="0"/>
          </a:p>
          <a:p>
            <a:r>
              <a:rPr lang="en-US" dirty="0"/>
              <a:t>Knowing where you’re doing good and where you aren’t prevents killing the healthy chicken to make soup for the sick chicken.  </a:t>
            </a:r>
          </a:p>
        </p:txBody>
      </p:sp>
      <p:sp>
        <p:nvSpPr>
          <p:cNvPr id="4" name="Slide Number Placeholder 3">
            <a:extLst>
              <a:ext uri="{FF2B5EF4-FFF2-40B4-BE49-F238E27FC236}">
                <a16:creationId xmlns:a16="http://schemas.microsoft.com/office/drawing/2014/main" id="{F8B60190-0519-42EC-3E35-4B286EC1B266}"/>
              </a:ext>
            </a:extLst>
          </p:cNvPr>
          <p:cNvSpPr>
            <a:spLocks noGrp="1"/>
          </p:cNvSpPr>
          <p:nvPr>
            <p:ph type="sldNum" sz="quarter" idx="5"/>
          </p:nvPr>
        </p:nvSpPr>
        <p:spPr/>
        <p:txBody>
          <a:bodyPr/>
          <a:lstStyle/>
          <a:p>
            <a:fld id="{36D0E233-3EF8-4CA8-A067-965B0569A886}" type="slidenum">
              <a:rPr lang="en-US" smtClean="0"/>
              <a:t>23</a:t>
            </a:fld>
            <a:endParaRPr lang="en-US"/>
          </a:p>
        </p:txBody>
      </p:sp>
    </p:spTree>
    <p:extLst>
      <p:ext uri="{BB962C8B-B14F-4D97-AF65-F5344CB8AC3E}">
        <p14:creationId xmlns:p14="http://schemas.microsoft.com/office/powerpoint/2010/main" val="795154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FFE0D-741B-0163-FC9E-F135A9959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C5FED-AB3D-05DE-73CA-E81171DEF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DE0BF-7ECC-BE56-EB11-A3827B36EAAF}"/>
              </a:ext>
            </a:extLst>
          </p:cNvPr>
          <p:cNvSpPr>
            <a:spLocks noGrp="1"/>
          </p:cNvSpPr>
          <p:nvPr>
            <p:ph type="body" idx="1"/>
          </p:nvPr>
        </p:nvSpPr>
        <p:spPr/>
        <p:txBody>
          <a:bodyPr/>
          <a:lstStyle/>
          <a:p>
            <a:r>
              <a:rPr lang="en-US" dirty="0"/>
              <a:t>Discuss the reasons why you aren’t now where you want to be.</a:t>
            </a:r>
          </a:p>
          <a:p>
            <a:endParaRPr lang="en-US" dirty="0"/>
          </a:p>
          <a:p>
            <a:r>
              <a:rPr lang="en-US" dirty="0"/>
              <a:t>Start brainstorming some goals that will address the now and future discrepancies.</a:t>
            </a:r>
          </a:p>
          <a:p>
            <a:endParaRPr lang="en-US" dirty="0"/>
          </a:p>
          <a:p>
            <a:r>
              <a:rPr lang="en-US" dirty="0"/>
              <a:t>Define the shorter term or supporting objectives that will support reaching the goal.</a:t>
            </a:r>
          </a:p>
          <a:p>
            <a:endParaRPr lang="en-US" dirty="0"/>
          </a:p>
          <a:p>
            <a:r>
              <a:rPr lang="en-US" dirty="0"/>
              <a:t>Alignment with Vision Mission and Values helps weed out the off the wall stuff.</a:t>
            </a:r>
          </a:p>
          <a:p>
            <a:endParaRPr lang="en-US" dirty="0"/>
          </a:p>
          <a:p>
            <a:r>
              <a:rPr lang="en-US" dirty="0"/>
              <a:t>Prioritizing will identify your top goal to tackle first and which to work on next when you reach that goal.</a:t>
            </a:r>
          </a:p>
          <a:p>
            <a:endParaRPr lang="en-US" dirty="0"/>
          </a:p>
          <a:p>
            <a:r>
              <a:rPr lang="en-US" dirty="0"/>
              <a:t>Resource limitations will tell you that you can’t do it all at once, minimizing what you work on helps with alignment.  This shouldn’t limit you in the number of goals you want to achieve, it simply puts the goals in priority order starting with most beneficial or what needs to be done first to support longer term goals</a:t>
            </a:r>
          </a:p>
          <a:p>
            <a:endParaRPr lang="en-US" dirty="0"/>
          </a:p>
          <a:p>
            <a:pPr defTabSz="966612">
              <a:defRPr/>
            </a:pPr>
            <a:r>
              <a:rPr lang="en-US" dirty="0"/>
              <a:t>When everyone has input, all viewpoints are heard and considered, which helps with buy in.</a:t>
            </a:r>
          </a:p>
          <a:p>
            <a:endParaRPr lang="en-US" dirty="0"/>
          </a:p>
        </p:txBody>
      </p:sp>
      <p:sp>
        <p:nvSpPr>
          <p:cNvPr id="4" name="Slide Number Placeholder 3">
            <a:extLst>
              <a:ext uri="{FF2B5EF4-FFF2-40B4-BE49-F238E27FC236}">
                <a16:creationId xmlns:a16="http://schemas.microsoft.com/office/drawing/2014/main" id="{26E68090-6659-CE9D-B414-3D5AD5F551A1}"/>
              </a:ext>
            </a:extLst>
          </p:cNvPr>
          <p:cNvSpPr>
            <a:spLocks noGrp="1"/>
          </p:cNvSpPr>
          <p:nvPr>
            <p:ph type="sldNum" sz="quarter" idx="5"/>
          </p:nvPr>
        </p:nvSpPr>
        <p:spPr/>
        <p:txBody>
          <a:bodyPr/>
          <a:lstStyle/>
          <a:p>
            <a:fld id="{36D0E233-3EF8-4CA8-A067-965B0569A886}" type="slidenum">
              <a:rPr lang="en-US" smtClean="0"/>
              <a:t>24</a:t>
            </a:fld>
            <a:endParaRPr lang="en-US"/>
          </a:p>
        </p:txBody>
      </p:sp>
    </p:spTree>
    <p:extLst>
      <p:ext uri="{BB962C8B-B14F-4D97-AF65-F5344CB8AC3E}">
        <p14:creationId xmlns:p14="http://schemas.microsoft.com/office/powerpoint/2010/main" val="1740093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EF25E-155B-A42C-BAB4-BBBDAB552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D1C99-3744-04F0-B8D3-EDA42926D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E8D4D-CC3B-1C3E-4595-2C9D4A903B0B}"/>
              </a:ext>
            </a:extLst>
          </p:cNvPr>
          <p:cNvSpPr>
            <a:spLocks noGrp="1"/>
          </p:cNvSpPr>
          <p:nvPr>
            <p:ph type="body" idx="1"/>
          </p:nvPr>
        </p:nvSpPr>
        <p:spPr/>
        <p:txBody>
          <a:bodyPr/>
          <a:lstStyle/>
          <a:p>
            <a:endParaRPr lang="en-US" dirty="0"/>
          </a:p>
          <a:p>
            <a:r>
              <a:rPr lang="en-US" dirty="0"/>
              <a:t>Nothing is out of bounds.  Free flow of consciousness.  Reason is, one idea might spark someone else to offer a better one.</a:t>
            </a:r>
          </a:p>
          <a:p>
            <a:endParaRPr lang="en-US" dirty="0"/>
          </a:p>
          <a:p>
            <a:r>
              <a:rPr lang="en-US" dirty="0"/>
              <a:t>Develop a list of strategies This is where you can use the ‘how does this fit into our vision mission values?’ to quell emotional responses.</a:t>
            </a:r>
          </a:p>
          <a:p>
            <a:endParaRPr lang="en-US" dirty="0"/>
          </a:p>
          <a:p>
            <a:r>
              <a:rPr lang="en-US" dirty="0"/>
              <a:t>Prioritizing will identify your top 3 and what to work on next if the decision is to abandon.</a:t>
            </a:r>
          </a:p>
          <a:p>
            <a:endParaRPr lang="en-US" dirty="0"/>
          </a:p>
          <a:p>
            <a:r>
              <a:rPr lang="en-US" dirty="0"/>
              <a:t>Save all the work.  You have a lot of time (money) invested in strategic planning meetings and if you eventually abandon a strategy for whatever reason you want to quickly pick up where you left off and decide if the remaining strategies are still viable without starting the process from brainstorming.</a:t>
            </a:r>
          </a:p>
          <a:p>
            <a:endParaRPr lang="en-US" dirty="0"/>
          </a:p>
          <a:p>
            <a:endParaRPr lang="en-US" dirty="0"/>
          </a:p>
        </p:txBody>
      </p:sp>
      <p:sp>
        <p:nvSpPr>
          <p:cNvPr id="4" name="Slide Number Placeholder 3">
            <a:extLst>
              <a:ext uri="{FF2B5EF4-FFF2-40B4-BE49-F238E27FC236}">
                <a16:creationId xmlns:a16="http://schemas.microsoft.com/office/drawing/2014/main" id="{C7425B67-D36C-9B9F-FFBF-7024A4D7A521}"/>
              </a:ext>
            </a:extLst>
          </p:cNvPr>
          <p:cNvSpPr>
            <a:spLocks noGrp="1"/>
          </p:cNvSpPr>
          <p:nvPr>
            <p:ph type="sldNum" sz="quarter" idx="5"/>
          </p:nvPr>
        </p:nvSpPr>
        <p:spPr/>
        <p:txBody>
          <a:bodyPr/>
          <a:lstStyle/>
          <a:p>
            <a:fld id="{36D0E233-3EF8-4CA8-A067-965B0569A886}" type="slidenum">
              <a:rPr lang="en-US" smtClean="0"/>
              <a:t>25</a:t>
            </a:fld>
            <a:endParaRPr lang="en-US"/>
          </a:p>
        </p:txBody>
      </p:sp>
    </p:spTree>
    <p:extLst>
      <p:ext uri="{BB962C8B-B14F-4D97-AF65-F5344CB8AC3E}">
        <p14:creationId xmlns:p14="http://schemas.microsoft.com/office/powerpoint/2010/main" val="3718120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D6D48-CC34-127F-623E-FBE9B6762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0AEFA-39F2-4A96-497A-49E6E87D8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115A1-FAD3-D287-0A25-C2E4B64739E9}"/>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A338E131-5961-9444-869A-FC70D13DCCFE}"/>
              </a:ext>
            </a:extLst>
          </p:cNvPr>
          <p:cNvSpPr>
            <a:spLocks noGrp="1"/>
          </p:cNvSpPr>
          <p:nvPr>
            <p:ph type="sldNum" sz="quarter" idx="5"/>
          </p:nvPr>
        </p:nvSpPr>
        <p:spPr/>
        <p:txBody>
          <a:bodyPr/>
          <a:lstStyle/>
          <a:p>
            <a:fld id="{36D0E233-3EF8-4CA8-A067-965B0569A886}" type="slidenum">
              <a:rPr lang="en-US" smtClean="0"/>
              <a:t>26</a:t>
            </a:fld>
            <a:endParaRPr lang="en-US"/>
          </a:p>
        </p:txBody>
      </p:sp>
    </p:spTree>
    <p:extLst>
      <p:ext uri="{BB962C8B-B14F-4D97-AF65-F5344CB8AC3E}">
        <p14:creationId xmlns:p14="http://schemas.microsoft.com/office/powerpoint/2010/main" val="4283185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ACC3C-B786-3E1A-8F56-618A03366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DB269-F4B7-8A61-8789-C6A85A07F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1D21B-BF1A-6381-1DCB-6162C50D0FE1}"/>
              </a:ext>
            </a:extLst>
          </p:cNvPr>
          <p:cNvSpPr>
            <a:spLocks noGrp="1"/>
          </p:cNvSpPr>
          <p:nvPr>
            <p:ph type="body" idx="1"/>
          </p:nvPr>
        </p:nvSpPr>
        <p:spPr/>
        <p:txBody>
          <a:bodyPr/>
          <a:lstStyle/>
          <a:p>
            <a:endParaRPr lang="en-US" dirty="0"/>
          </a:p>
          <a:p>
            <a:r>
              <a:rPr lang="en-US" dirty="0"/>
              <a:t>The goal/strategy lead is typically the cognizant department head.  If its company-wide it would be the GM or owner/founder</a:t>
            </a:r>
          </a:p>
          <a:p>
            <a:endParaRPr lang="en-US" dirty="0"/>
          </a:p>
        </p:txBody>
      </p:sp>
      <p:sp>
        <p:nvSpPr>
          <p:cNvPr id="4" name="Slide Number Placeholder 3">
            <a:extLst>
              <a:ext uri="{FF2B5EF4-FFF2-40B4-BE49-F238E27FC236}">
                <a16:creationId xmlns:a16="http://schemas.microsoft.com/office/drawing/2014/main" id="{A43793F8-E59A-AAFD-9C82-C2354AC29519}"/>
              </a:ext>
            </a:extLst>
          </p:cNvPr>
          <p:cNvSpPr>
            <a:spLocks noGrp="1"/>
          </p:cNvSpPr>
          <p:nvPr>
            <p:ph type="sldNum" sz="quarter" idx="5"/>
          </p:nvPr>
        </p:nvSpPr>
        <p:spPr/>
        <p:txBody>
          <a:bodyPr/>
          <a:lstStyle/>
          <a:p>
            <a:fld id="{36D0E233-3EF8-4CA8-A067-965B0569A886}" type="slidenum">
              <a:rPr lang="en-US" smtClean="0"/>
              <a:t>27</a:t>
            </a:fld>
            <a:endParaRPr lang="en-US"/>
          </a:p>
        </p:txBody>
      </p:sp>
    </p:spTree>
    <p:extLst>
      <p:ext uri="{BB962C8B-B14F-4D97-AF65-F5344CB8AC3E}">
        <p14:creationId xmlns:p14="http://schemas.microsoft.com/office/powerpoint/2010/main" val="3234984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E4AF9-5A21-590B-2019-21483419B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2AE24-12EB-CC72-F023-943D5DC6BD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AEE58-21E3-5696-DBEE-AC4F84406280}"/>
              </a:ext>
            </a:extLst>
          </p:cNvPr>
          <p:cNvSpPr>
            <a:spLocks noGrp="1"/>
          </p:cNvSpPr>
          <p:nvPr>
            <p:ph type="body" idx="1"/>
          </p:nvPr>
        </p:nvSpPr>
        <p:spPr/>
        <p:txBody>
          <a:bodyPr/>
          <a:lstStyle/>
          <a:p>
            <a:endParaRPr lang="en-US" dirty="0"/>
          </a:p>
          <a:p>
            <a:r>
              <a:rPr lang="en-US" dirty="0"/>
              <a:t>Strategic planning is a long game. Quarterly meetings give time to collect meaningful data and over time show trends that help with the continue/abandon decision.</a:t>
            </a:r>
          </a:p>
          <a:p>
            <a:endParaRPr lang="en-US" dirty="0"/>
          </a:p>
          <a:p>
            <a:r>
              <a:rPr lang="en-US" dirty="0"/>
              <a:t>As you work with any strategic planning process the more you do the quicker it goes. So the time sink that it was to implement diminishes.</a:t>
            </a:r>
          </a:p>
          <a:p>
            <a:endParaRPr lang="en-US" dirty="0"/>
          </a:p>
        </p:txBody>
      </p:sp>
      <p:sp>
        <p:nvSpPr>
          <p:cNvPr id="4" name="Slide Number Placeholder 3">
            <a:extLst>
              <a:ext uri="{FF2B5EF4-FFF2-40B4-BE49-F238E27FC236}">
                <a16:creationId xmlns:a16="http://schemas.microsoft.com/office/drawing/2014/main" id="{767A347E-7888-34D5-92E0-AF7476101995}"/>
              </a:ext>
            </a:extLst>
          </p:cNvPr>
          <p:cNvSpPr>
            <a:spLocks noGrp="1"/>
          </p:cNvSpPr>
          <p:nvPr>
            <p:ph type="sldNum" sz="quarter" idx="5"/>
          </p:nvPr>
        </p:nvSpPr>
        <p:spPr/>
        <p:txBody>
          <a:bodyPr/>
          <a:lstStyle/>
          <a:p>
            <a:fld id="{36D0E233-3EF8-4CA8-A067-965B0569A886}" type="slidenum">
              <a:rPr lang="en-US" smtClean="0"/>
              <a:t>28</a:t>
            </a:fld>
            <a:endParaRPr lang="en-US"/>
          </a:p>
        </p:txBody>
      </p:sp>
    </p:spTree>
    <p:extLst>
      <p:ext uri="{BB962C8B-B14F-4D97-AF65-F5344CB8AC3E}">
        <p14:creationId xmlns:p14="http://schemas.microsoft.com/office/powerpoint/2010/main" val="493301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B2E0A-6B12-52E8-2D44-A435C277B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56E22-DA8E-667C-4990-712A478B1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C7691-93F3-D7E8-4381-DDDE6D61A2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0EB06C-3C55-6F4B-1CC9-7F2B0A34522E}"/>
              </a:ext>
            </a:extLst>
          </p:cNvPr>
          <p:cNvSpPr>
            <a:spLocks noGrp="1"/>
          </p:cNvSpPr>
          <p:nvPr>
            <p:ph type="sldNum" sz="quarter" idx="5"/>
          </p:nvPr>
        </p:nvSpPr>
        <p:spPr/>
        <p:txBody>
          <a:bodyPr/>
          <a:lstStyle/>
          <a:p>
            <a:fld id="{36D0E233-3EF8-4CA8-A067-965B0569A886}" type="slidenum">
              <a:rPr lang="en-US" smtClean="0"/>
              <a:t>29</a:t>
            </a:fld>
            <a:endParaRPr lang="en-US"/>
          </a:p>
        </p:txBody>
      </p:sp>
    </p:spTree>
    <p:extLst>
      <p:ext uri="{BB962C8B-B14F-4D97-AF65-F5344CB8AC3E}">
        <p14:creationId xmlns:p14="http://schemas.microsoft.com/office/powerpoint/2010/main" val="359426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Relate the Alice in Wonderland story</a:t>
            </a:r>
          </a:p>
          <a:p>
            <a:pPr defTabSz="966612">
              <a:defRPr/>
            </a:pPr>
            <a:r>
              <a:rPr lang="en-US" dirty="0"/>
              <a:t>Which path should I take?</a:t>
            </a:r>
          </a:p>
          <a:p>
            <a:pPr defTabSz="966612">
              <a:defRPr/>
            </a:pPr>
            <a:r>
              <a:rPr lang="en-US" dirty="0"/>
              <a:t>Where do want to go?</a:t>
            </a:r>
          </a:p>
          <a:p>
            <a:pPr defTabSz="966612">
              <a:defRPr/>
            </a:pPr>
            <a:r>
              <a:rPr lang="en-US" dirty="0"/>
              <a:t>I don’t know.</a:t>
            </a:r>
          </a:p>
          <a:p>
            <a:pPr defTabSz="966612">
              <a:defRPr/>
            </a:pPr>
            <a:endParaRPr lang="en-US" dirty="0"/>
          </a:p>
          <a:p>
            <a:pPr defTabSz="966612">
              <a:defRPr/>
            </a:pPr>
            <a:r>
              <a:rPr lang="en-US" dirty="0"/>
              <a:t>Strategic planning answers the “where do you want to go question which will help guide you to selecting the best path to go down.</a:t>
            </a:r>
          </a:p>
        </p:txBody>
      </p:sp>
      <p:sp>
        <p:nvSpPr>
          <p:cNvPr id="4" name="Slide Number Placeholder 3"/>
          <p:cNvSpPr>
            <a:spLocks noGrp="1"/>
          </p:cNvSpPr>
          <p:nvPr>
            <p:ph type="sldNum" sz="quarter" idx="5"/>
          </p:nvPr>
        </p:nvSpPr>
        <p:spPr/>
        <p:txBody>
          <a:bodyPr/>
          <a:lstStyle/>
          <a:p>
            <a:fld id="{36D0E233-3EF8-4CA8-A067-965B0569A886}" type="slidenum">
              <a:rPr lang="en-US" smtClean="0"/>
              <a:t>3</a:t>
            </a:fld>
            <a:endParaRPr lang="en-US"/>
          </a:p>
        </p:txBody>
      </p:sp>
    </p:spTree>
    <p:extLst>
      <p:ext uri="{BB962C8B-B14F-4D97-AF65-F5344CB8AC3E}">
        <p14:creationId xmlns:p14="http://schemas.microsoft.com/office/powerpoint/2010/main" val="2524729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A73C-B55F-8705-6D5B-67877696D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E3C0F-425A-C61E-2BB0-6F1238D7D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9A17F-545A-A760-EF78-D75734B5CCF4}"/>
              </a:ext>
            </a:extLst>
          </p:cNvPr>
          <p:cNvSpPr>
            <a:spLocks noGrp="1"/>
          </p:cNvSpPr>
          <p:nvPr>
            <p:ph type="body" idx="1"/>
          </p:nvPr>
        </p:nvSpPr>
        <p:spPr/>
        <p:txBody>
          <a:bodyPr/>
          <a:lstStyle/>
          <a:p>
            <a:r>
              <a:rPr lang="en-US" dirty="0"/>
              <a:t>Are you as owner/founder a visionary or manager?  Every company that wants to grow needs both.  </a:t>
            </a:r>
          </a:p>
          <a:p>
            <a:endParaRPr lang="en-US" dirty="0"/>
          </a:p>
          <a:p>
            <a:r>
              <a:rPr lang="en-US" dirty="0"/>
              <a:t>It can, and often is the same individual in the survival and stability stages.</a:t>
            </a:r>
          </a:p>
          <a:p>
            <a:endParaRPr lang="en-US" dirty="0"/>
          </a:p>
          <a:p>
            <a:r>
              <a:rPr lang="en-US" dirty="0"/>
              <a:t>A strategic planning process can be very helpful when you are filling both roles.</a:t>
            </a:r>
          </a:p>
          <a:p>
            <a:r>
              <a:rPr lang="en-US" dirty="0"/>
              <a:t>	</a:t>
            </a:r>
          </a:p>
          <a:p>
            <a:r>
              <a:rPr lang="en-US" dirty="0"/>
              <a:t>Strategic planning can shorten the time it takes for the horse and rider to become one.</a:t>
            </a:r>
          </a:p>
          <a:p>
            <a:endParaRPr lang="en-US" dirty="0"/>
          </a:p>
          <a:p>
            <a:r>
              <a:rPr lang="en-US" dirty="0"/>
              <a:t>The takeaways….</a:t>
            </a:r>
          </a:p>
          <a:p>
            <a:r>
              <a:rPr lang="en-US" dirty="0"/>
              <a:t>You are never too small to benefit from good Vision, Mission and Values statements.</a:t>
            </a:r>
          </a:p>
          <a:p>
            <a:r>
              <a:rPr lang="en-US" dirty="0"/>
              <a:t>If you aren’t ready to implement a strategic planning process, be cognizant of  the difference between strategic &amp; proactive, vs reacting and responding.</a:t>
            </a:r>
          </a:p>
          <a:p>
            <a:r>
              <a:rPr lang="en-US" dirty="0"/>
              <a:t> </a:t>
            </a:r>
          </a:p>
          <a:p>
            <a:endParaRPr lang="en-US" dirty="0"/>
          </a:p>
        </p:txBody>
      </p:sp>
      <p:sp>
        <p:nvSpPr>
          <p:cNvPr id="4" name="Slide Number Placeholder 3">
            <a:extLst>
              <a:ext uri="{FF2B5EF4-FFF2-40B4-BE49-F238E27FC236}">
                <a16:creationId xmlns:a16="http://schemas.microsoft.com/office/drawing/2014/main" id="{5B712594-7E55-8484-4A6C-D81434BD6560}"/>
              </a:ext>
            </a:extLst>
          </p:cNvPr>
          <p:cNvSpPr>
            <a:spLocks noGrp="1"/>
          </p:cNvSpPr>
          <p:nvPr>
            <p:ph type="sldNum" sz="quarter" idx="5"/>
          </p:nvPr>
        </p:nvSpPr>
        <p:spPr/>
        <p:txBody>
          <a:bodyPr/>
          <a:lstStyle/>
          <a:p>
            <a:fld id="{36D0E233-3EF8-4CA8-A067-965B0569A886}" type="slidenum">
              <a:rPr lang="en-US" smtClean="0"/>
              <a:t>30</a:t>
            </a:fld>
            <a:endParaRPr lang="en-US"/>
          </a:p>
        </p:txBody>
      </p:sp>
    </p:spTree>
    <p:extLst>
      <p:ext uri="{BB962C8B-B14F-4D97-AF65-F5344CB8AC3E}">
        <p14:creationId xmlns:p14="http://schemas.microsoft.com/office/powerpoint/2010/main" val="1913159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9A81-ED4B-0530-8AA1-ACE5A5AC9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25467-8EB7-10A9-75E0-9DF67DA52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CE239-E7BD-5102-1FD0-AF83659EE33F}"/>
              </a:ext>
            </a:extLst>
          </p:cNvPr>
          <p:cNvSpPr>
            <a:spLocks noGrp="1"/>
          </p:cNvSpPr>
          <p:nvPr>
            <p:ph type="body" idx="1"/>
          </p:nvPr>
        </p:nvSpPr>
        <p:spPr/>
        <p:txBody>
          <a:bodyPr/>
          <a:lstStyle/>
          <a:p>
            <a:r>
              <a:rPr lang="en-US" dirty="0"/>
              <a:t>Any questions?</a:t>
            </a:r>
          </a:p>
          <a:p>
            <a:endParaRPr lang="en-US" dirty="0"/>
          </a:p>
        </p:txBody>
      </p:sp>
      <p:sp>
        <p:nvSpPr>
          <p:cNvPr id="4" name="Slide Number Placeholder 3">
            <a:extLst>
              <a:ext uri="{FF2B5EF4-FFF2-40B4-BE49-F238E27FC236}">
                <a16:creationId xmlns:a16="http://schemas.microsoft.com/office/drawing/2014/main" id="{058267BB-CBF2-1F7A-FE14-09A138F5D07B}"/>
              </a:ext>
            </a:extLst>
          </p:cNvPr>
          <p:cNvSpPr>
            <a:spLocks noGrp="1"/>
          </p:cNvSpPr>
          <p:nvPr>
            <p:ph type="sldNum" sz="quarter" idx="5"/>
          </p:nvPr>
        </p:nvSpPr>
        <p:spPr/>
        <p:txBody>
          <a:bodyPr/>
          <a:lstStyle/>
          <a:p>
            <a:fld id="{36D0E233-3EF8-4CA8-A067-965B0569A886}" type="slidenum">
              <a:rPr lang="en-US" smtClean="0"/>
              <a:t>31</a:t>
            </a:fld>
            <a:endParaRPr lang="en-US"/>
          </a:p>
        </p:txBody>
      </p:sp>
    </p:spTree>
    <p:extLst>
      <p:ext uri="{BB962C8B-B14F-4D97-AF65-F5344CB8AC3E}">
        <p14:creationId xmlns:p14="http://schemas.microsoft.com/office/powerpoint/2010/main" val="352763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planning allows everyone in the organization to see the same future.</a:t>
            </a:r>
          </a:p>
          <a:p>
            <a:endParaRPr lang="en-US" dirty="0"/>
          </a:p>
          <a:p>
            <a:r>
              <a:rPr lang="en-US" dirty="0"/>
              <a:t>Without a strategic planning how can you tell everyone is even looking in the same direction, let alone seeing what you see on the horizon.</a:t>
            </a:r>
          </a:p>
          <a:p>
            <a:endParaRPr lang="en-US" dirty="0"/>
          </a:p>
          <a:p>
            <a:r>
              <a:rPr lang="en-US" dirty="0"/>
              <a:t>(</a:t>
            </a:r>
            <a:r>
              <a:rPr lang="en-US" dirty="0" err="1"/>
              <a:t>Consarc</a:t>
            </a:r>
            <a:r>
              <a:rPr lang="en-US" dirty="0"/>
              <a:t> story)</a:t>
            </a:r>
          </a:p>
          <a:p>
            <a:endParaRPr lang="en-US" dirty="0"/>
          </a:p>
        </p:txBody>
      </p:sp>
      <p:sp>
        <p:nvSpPr>
          <p:cNvPr id="4" name="Slide Number Placeholder 3"/>
          <p:cNvSpPr>
            <a:spLocks noGrp="1"/>
          </p:cNvSpPr>
          <p:nvPr>
            <p:ph type="sldNum" sz="quarter" idx="5"/>
          </p:nvPr>
        </p:nvSpPr>
        <p:spPr/>
        <p:txBody>
          <a:bodyPr/>
          <a:lstStyle/>
          <a:p>
            <a:fld id="{36D0E233-3EF8-4CA8-A067-965B0569A886}" type="slidenum">
              <a:rPr lang="en-US" smtClean="0"/>
              <a:t>4</a:t>
            </a:fld>
            <a:endParaRPr lang="en-US"/>
          </a:p>
        </p:txBody>
      </p:sp>
    </p:spTree>
    <p:extLst>
      <p:ext uri="{BB962C8B-B14F-4D97-AF65-F5344CB8AC3E}">
        <p14:creationId xmlns:p14="http://schemas.microsoft.com/office/powerpoint/2010/main" val="394221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everyone sees the same future and is privy to the strategies, plans, goals and objectives, alignment of efforts is easy to achieve.</a:t>
            </a:r>
          </a:p>
          <a:p>
            <a:endParaRPr lang="en-US" dirty="0"/>
          </a:p>
        </p:txBody>
      </p:sp>
      <p:sp>
        <p:nvSpPr>
          <p:cNvPr id="4" name="Slide Number Placeholder 3"/>
          <p:cNvSpPr>
            <a:spLocks noGrp="1"/>
          </p:cNvSpPr>
          <p:nvPr>
            <p:ph type="sldNum" sz="quarter" idx="5"/>
          </p:nvPr>
        </p:nvSpPr>
        <p:spPr/>
        <p:txBody>
          <a:bodyPr/>
          <a:lstStyle/>
          <a:p>
            <a:fld id="{36D0E233-3EF8-4CA8-A067-965B0569A886}" type="slidenum">
              <a:rPr lang="en-US" smtClean="0"/>
              <a:t>5</a:t>
            </a:fld>
            <a:endParaRPr lang="en-US"/>
          </a:p>
        </p:txBody>
      </p:sp>
    </p:spTree>
    <p:extLst>
      <p:ext uri="{BB962C8B-B14F-4D97-AF65-F5344CB8AC3E}">
        <p14:creationId xmlns:p14="http://schemas.microsoft.com/office/powerpoint/2010/main" val="175110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strategies in place to meet goals and objectives is the transition from react and respond mode to proactive planning mode.</a:t>
            </a:r>
          </a:p>
          <a:p>
            <a:endParaRPr lang="en-US" dirty="0"/>
          </a:p>
          <a:p>
            <a:r>
              <a:rPr lang="en-US" dirty="0"/>
              <a:t>React and respond mode, while essential in the beginning is not a scalable mode of operation.</a:t>
            </a:r>
          </a:p>
        </p:txBody>
      </p:sp>
      <p:sp>
        <p:nvSpPr>
          <p:cNvPr id="4" name="Slide Number Placeholder 3"/>
          <p:cNvSpPr>
            <a:spLocks noGrp="1"/>
          </p:cNvSpPr>
          <p:nvPr>
            <p:ph type="sldNum" sz="quarter" idx="5"/>
          </p:nvPr>
        </p:nvSpPr>
        <p:spPr/>
        <p:txBody>
          <a:bodyPr/>
          <a:lstStyle/>
          <a:p>
            <a:fld id="{36D0E233-3EF8-4CA8-A067-965B0569A886}" type="slidenum">
              <a:rPr lang="en-US" smtClean="0"/>
              <a:t>6</a:t>
            </a:fld>
            <a:endParaRPr lang="en-US"/>
          </a:p>
        </p:txBody>
      </p:sp>
    </p:spTree>
    <p:extLst>
      <p:ext uri="{BB962C8B-B14F-4D97-AF65-F5344CB8AC3E}">
        <p14:creationId xmlns:p14="http://schemas.microsoft.com/office/powerpoint/2010/main" val="51540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planning is the tool that your organization uses to bring to fruition Aristotle’s observation that “the whole is more than the sum of the parts”.  It ends the feeling of being busy all day and no sense of accomplishment.</a:t>
            </a:r>
          </a:p>
        </p:txBody>
      </p:sp>
      <p:sp>
        <p:nvSpPr>
          <p:cNvPr id="4" name="Slide Number Placeholder 3"/>
          <p:cNvSpPr>
            <a:spLocks noGrp="1"/>
          </p:cNvSpPr>
          <p:nvPr>
            <p:ph type="sldNum" sz="quarter" idx="5"/>
          </p:nvPr>
        </p:nvSpPr>
        <p:spPr/>
        <p:txBody>
          <a:bodyPr/>
          <a:lstStyle/>
          <a:p>
            <a:fld id="{36D0E233-3EF8-4CA8-A067-965B0569A886}" type="slidenum">
              <a:rPr lang="en-US" smtClean="0"/>
              <a:t>7</a:t>
            </a:fld>
            <a:endParaRPr lang="en-US"/>
          </a:p>
        </p:txBody>
      </p:sp>
    </p:spTree>
    <p:extLst>
      <p:ext uri="{BB962C8B-B14F-4D97-AF65-F5344CB8AC3E}">
        <p14:creationId xmlns:p14="http://schemas.microsoft.com/office/powerpoint/2010/main" val="286117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0E233-3EF8-4CA8-A067-965B0569A886}" type="slidenum">
              <a:rPr lang="en-US" smtClean="0"/>
              <a:t>8</a:t>
            </a:fld>
            <a:endParaRPr lang="en-US"/>
          </a:p>
        </p:txBody>
      </p:sp>
    </p:spTree>
    <p:extLst>
      <p:ext uri="{BB962C8B-B14F-4D97-AF65-F5344CB8AC3E}">
        <p14:creationId xmlns:p14="http://schemas.microsoft.com/office/powerpoint/2010/main" val="166363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typically the me, myself and I stage. </a:t>
            </a:r>
          </a:p>
          <a:p>
            <a:endParaRPr lang="en-US" dirty="0"/>
          </a:p>
          <a:p>
            <a:r>
              <a:rPr lang="en-US" dirty="0"/>
              <a:t>A lot of time is spent in generating awareness and interest.  Know-Like-Trust</a:t>
            </a:r>
          </a:p>
          <a:p>
            <a:endParaRPr lang="en-US" dirty="0"/>
          </a:p>
          <a:p>
            <a:r>
              <a:rPr lang="en-US" dirty="0"/>
              <a:t>Even </a:t>
            </a:r>
            <a:r>
              <a:rPr lang="en-US" dirty="0" err="1"/>
              <a:t>tho</a:t>
            </a:r>
            <a:r>
              <a:rPr lang="en-US" dirty="0"/>
              <a:t> you may have a Vision and  Mission in your mind, you still operate more in react and respond mode</a:t>
            </a:r>
          </a:p>
          <a:p>
            <a:endParaRPr lang="en-US" dirty="0"/>
          </a:p>
          <a:p>
            <a:r>
              <a:rPr lang="en-US" dirty="0"/>
              <a:t>Why?  Because cash flow is the objective.</a:t>
            </a:r>
          </a:p>
        </p:txBody>
      </p:sp>
      <p:sp>
        <p:nvSpPr>
          <p:cNvPr id="4" name="Slide Number Placeholder 3"/>
          <p:cNvSpPr>
            <a:spLocks noGrp="1"/>
          </p:cNvSpPr>
          <p:nvPr>
            <p:ph type="sldNum" sz="quarter" idx="5"/>
          </p:nvPr>
        </p:nvSpPr>
        <p:spPr/>
        <p:txBody>
          <a:bodyPr/>
          <a:lstStyle/>
          <a:p>
            <a:fld id="{36D0E233-3EF8-4CA8-A067-965B0569A886}" type="slidenum">
              <a:rPr lang="en-US" smtClean="0"/>
              <a:t>9</a:t>
            </a:fld>
            <a:endParaRPr lang="en-US"/>
          </a:p>
        </p:txBody>
      </p:sp>
    </p:spTree>
    <p:extLst>
      <p:ext uri="{BB962C8B-B14F-4D97-AF65-F5344CB8AC3E}">
        <p14:creationId xmlns:p14="http://schemas.microsoft.com/office/powerpoint/2010/main" val="394962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2/17/2026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jpe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8.jpe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hyperlink" Target="http://www.chatgpt.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hatgpt.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hyperlink" Target="Storyboard%201.ppt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Storyboard%201.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customXml" Target="../ink/ink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8D44-0E1B-A756-C1B1-0BF370CF4CB7}"/>
              </a:ext>
            </a:extLst>
          </p:cNvPr>
          <p:cNvSpPr>
            <a:spLocks noGrp="1"/>
          </p:cNvSpPr>
          <p:nvPr>
            <p:ph type="ctrTitle"/>
          </p:nvPr>
        </p:nvSpPr>
        <p:spPr>
          <a:xfrm>
            <a:off x="1227179" y="605905"/>
            <a:ext cx="7766936" cy="2601220"/>
          </a:xfrm>
        </p:spPr>
        <p:txBody>
          <a:bodyPr/>
          <a:lstStyle/>
          <a:p>
            <a:pPr algn="ctr"/>
            <a:r>
              <a:rPr lang="en-US" dirty="0">
                <a:solidFill>
                  <a:srgbClr val="272262"/>
                </a:solidFill>
              </a:rPr>
              <a:t>Strategic Planning </a:t>
            </a:r>
            <a:br>
              <a:rPr lang="en-US" dirty="0">
                <a:solidFill>
                  <a:srgbClr val="272262"/>
                </a:solidFill>
              </a:rPr>
            </a:br>
            <a:r>
              <a:rPr lang="en-US" dirty="0">
                <a:solidFill>
                  <a:srgbClr val="272262"/>
                </a:solidFill>
              </a:rPr>
              <a:t>for </a:t>
            </a:r>
            <a:br>
              <a:rPr lang="en-US" dirty="0">
                <a:solidFill>
                  <a:srgbClr val="272262"/>
                </a:solidFill>
              </a:rPr>
            </a:br>
            <a:r>
              <a:rPr lang="en-US" dirty="0">
                <a:solidFill>
                  <a:srgbClr val="272262"/>
                </a:solidFill>
              </a:rPr>
              <a:t>Business Growth</a:t>
            </a:r>
          </a:p>
        </p:txBody>
      </p:sp>
      <p:sp>
        <p:nvSpPr>
          <p:cNvPr id="3" name="Subtitle 2">
            <a:extLst>
              <a:ext uri="{FF2B5EF4-FFF2-40B4-BE49-F238E27FC236}">
                <a16:creationId xmlns:a16="http://schemas.microsoft.com/office/drawing/2014/main" id="{D1AC5F95-9299-42E5-6712-3F9325A48951}"/>
              </a:ext>
            </a:extLst>
          </p:cNvPr>
          <p:cNvSpPr>
            <a:spLocks noGrp="1"/>
          </p:cNvSpPr>
          <p:nvPr>
            <p:ph type="subTitle" idx="1"/>
          </p:nvPr>
        </p:nvSpPr>
        <p:spPr>
          <a:xfrm>
            <a:off x="771118" y="3551077"/>
            <a:ext cx="8945757" cy="1096899"/>
          </a:xfrm>
        </p:spPr>
        <p:txBody>
          <a:bodyPr>
            <a:noAutofit/>
          </a:bodyPr>
          <a:lstStyle/>
          <a:p>
            <a:pPr algn="ctr"/>
            <a:r>
              <a:rPr lang="en-US" sz="3600" dirty="0">
                <a:solidFill>
                  <a:srgbClr val="BCBDC4"/>
                </a:solidFill>
              </a:rPr>
              <a:t>From Vision to Action</a:t>
            </a:r>
          </a:p>
        </p:txBody>
      </p:sp>
      <p:sp>
        <p:nvSpPr>
          <p:cNvPr id="4" name="TextBox 3">
            <a:extLst>
              <a:ext uri="{FF2B5EF4-FFF2-40B4-BE49-F238E27FC236}">
                <a16:creationId xmlns:a16="http://schemas.microsoft.com/office/drawing/2014/main" id="{B09643D1-C3D4-D92D-2136-3AB930273AB1}"/>
              </a:ext>
            </a:extLst>
          </p:cNvPr>
          <p:cNvSpPr txBox="1"/>
          <p:nvPr/>
        </p:nvSpPr>
        <p:spPr>
          <a:xfrm>
            <a:off x="9074445" y="6550223"/>
            <a:ext cx="3117555" cy="307777"/>
          </a:xfrm>
          <a:prstGeom prst="rect">
            <a:avLst/>
          </a:prstGeom>
          <a:noFill/>
        </p:spPr>
        <p:txBody>
          <a:bodyPr wrap="square" rtlCol="0">
            <a:spAutoFit/>
          </a:bodyPr>
          <a:lstStyle/>
          <a:p>
            <a:r>
              <a:rPr lang="en-US" sz="1400" dirty="0"/>
              <a:t>© 2026  UBI Business Consulting LLC</a:t>
            </a:r>
          </a:p>
        </p:txBody>
      </p:sp>
      <p:grpSp>
        <p:nvGrpSpPr>
          <p:cNvPr id="8" name="Group 7">
            <a:extLst>
              <a:ext uri="{FF2B5EF4-FFF2-40B4-BE49-F238E27FC236}">
                <a16:creationId xmlns:a16="http://schemas.microsoft.com/office/drawing/2014/main" id="{257E1F50-895F-B782-CE8E-9026120958E9}"/>
              </a:ext>
            </a:extLst>
          </p:cNvPr>
          <p:cNvGrpSpPr>
            <a:grpSpLocks noChangeAspect="1"/>
          </p:cNvGrpSpPr>
          <p:nvPr/>
        </p:nvGrpSpPr>
        <p:grpSpPr>
          <a:xfrm>
            <a:off x="3838685" y="5958154"/>
            <a:ext cx="2543924" cy="715179"/>
            <a:chOff x="-8782050" y="952500"/>
            <a:chExt cx="10096500" cy="2838450"/>
          </a:xfrm>
        </p:grpSpPr>
        <p:sp>
          <p:nvSpPr>
            <p:cNvPr id="7" name="Rectangle 6">
              <a:extLst>
                <a:ext uri="{FF2B5EF4-FFF2-40B4-BE49-F238E27FC236}">
                  <a16:creationId xmlns:a16="http://schemas.microsoft.com/office/drawing/2014/main" id="{605BF1A2-F6C2-0865-283C-0B222D3CA948}"/>
                </a:ext>
              </a:extLst>
            </p:cNvPr>
            <p:cNvSpPr/>
            <p:nvPr/>
          </p:nvSpPr>
          <p:spPr>
            <a:xfrm>
              <a:off x="-8782050" y="952500"/>
              <a:ext cx="10096500" cy="2838450"/>
            </a:xfrm>
            <a:prstGeom prst="rect">
              <a:avLst/>
            </a:prstGeom>
            <a:solidFill>
              <a:srgbClr val="272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ite abstract background with faint vertical lines.">
              <a:extLst>
                <a:ext uri="{FF2B5EF4-FFF2-40B4-BE49-F238E27FC236}">
                  <a16:creationId xmlns:a16="http://schemas.microsoft.com/office/drawing/2014/main" id="{D980202F-806B-BFAB-F6AB-FDEC665AC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046" y="1154373"/>
              <a:ext cx="9705975" cy="245745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a:extLst>
              <a:ext uri="{FF2B5EF4-FFF2-40B4-BE49-F238E27FC236}">
                <a16:creationId xmlns:a16="http://schemas.microsoft.com/office/drawing/2014/main" id="{A6D22349-4F00-72F5-5D5D-5AA4FA26F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73" y="5835044"/>
            <a:ext cx="1804394" cy="7151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B5923B-A3F1-6ABB-D0FC-6EEC97468BC0}"/>
              </a:ext>
            </a:extLst>
          </p:cNvPr>
          <p:cNvSpPr txBox="1"/>
          <p:nvPr/>
        </p:nvSpPr>
        <p:spPr>
          <a:xfrm>
            <a:off x="3068878" y="5118398"/>
            <a:ext cx="4083537" cy="523220"/>
          </a:xfrm>
          <a:prstGeom prst="rect">
            <a:avLst/>
          </a:prstGeom>
          <a:noFill/>
        </p:spPr>
        <p:txBody>
          <a:bodyPr wrap="square" rtlCol="0">
            <a:spAutoFit/>
          </a:bodyPr>
          <a:lstStyle/>
          <a:p>
            <a:pPr algn="ctr"/>
            <a:r>
              <a:rPr lang="en-US" sz="2800" dirty="0"/>
              <a:t>March 11,  2026</a:t>
            </a:r>
          </a:p>
        </p:txBody>
      </p:sp>
    </p:spTree>
    <p:extLst>
      <p:ext uri="{BB962C8B-B14F-4D97-AF65-F5344CB8AC3E}">
        <p14:creationId xmlns:p14="http://schemas.microsoft.com/office/powerpoint/2010/main" val="3999684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03A9B-7B29-2740-2F69-787A94BEF6EA}"/>
            </a:ext>
          </a:extLst>
        </p:cNvPr>
        <p:cNvGrpSpPr/>
        <p:nvPr/>
      </p:nvGrpSpPr>
      <p:grpSpPr>
        <a:xfrm>
          <a:off x="0" y="0"/>
          <a:ext cx="0" cy="0"/>
          <a:chOff x="0" y="0"/>
          <a:chExt cx="0" cy="0"/>
        </a:xfrm>
      </p:grpSpPr>
      <p:pic>
        <p:nvPicPr>
          <p:cNvPr id="8194" name="Picture 2" descr="Stability Strategies - hmhub">
            <a:extLst>
              <a:ext uri="{FF2B5EF4-FFF2-40B4-BE49-F238E27FC236}">
                <a16:creationId xmlns:a16="http://schemas.microsoft.com/office/drawing/2014/main" id="{4CAF862D-87A1-2FD9-F477-72E3383B71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22" r="7473"/>
          <a:stretch>
            <a:fillRect/>
          </a:stretch>
        </p:blipFill>
        <p:spPr bwMode="auto">
          <a:xfrm>
            <a:off x="934508" y="3611878"/>
            <a:ext cx="3068913" cy="25343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EA705E-5C38-E9F4-0208-C895C1197E5E}"/>
              </a:ext>
            </a:extLst>
          </p:cNvPr>
          <p:cNvSpPr>
            <a:spLocks noGrp="1"/>
          </p:cNvSpPr>
          <p:nvPr>
            <p:ph type="title"/>
          </p:nvPr>
        </p:nvSpPr>
        <p:spPr/>
        <p:txBody>
          <a:bodyPr/>
          <a:lstStyle/>
          <a:p>
            <a:r>
              <a:rPr lang="en-US" dirty="0"/>
              <a:t>Company Growth Stages</a:t>
            </a:r>
          </a:p>
        </p:txBody>
      </p:sp>
      <p:sp>
        <p:nvSpPr>
          <p:cNvPr id="3" name="Content Placeholder 2">
            <a:extLst>
              <a:ext uri="{FF2B5EF4-FFF2-40B4-BE49-F238E27FC236}">
                <a16:creationId xmlns:a16="http://schemas.microsoft.com/office/drawing/2014/main" id="{0011E1C0-2ABF-D17D-DC28-1DA3B3D4BBF3}"/>
              </a:ext>
            </a:extLst>
          </p:cNvPr>
          <p:cNvSpPr>
            <a:spLocks noGrp="1"/>
          </p:cNvSpPr>
          <p:nvPr>
            <p:ph idx="1"/>
          </p:nvPr>
        </p:nvSpPr>
        <p:spPr>
          <a:xfrm>
            <a:off x="677334" y="1586952"/>
            <a:ext cx="8596668" cy="4587316"/>
          </a:xfrm>
        </p:spPr>
        <p:txBody>
          <a:bodyPr>
            <a:normAutofit/>
          </a:bodyPr>
          <a:lstStyle/>
          <a:p>
            <a:r>
              <a:rPr lang="en-US" sz="3200" dirty="0">
                <a:solidFill>
                  <a:schemeClr val="bg1">
                    <a:lumMod val="65000"/>
                  </a:schemeClr>
                </a:solidFill>
              </a:rPr>
              <a:t>Startup / Survival</a:t>
            </a:r>
          </a:p>
          <a:p>
            <a:r>
              <a:rPr lang="en-US" sz="3200" b="1" u="sng" dirty="0"/>
              <a:t>Stability</a:t>
            </a:r>
          </a:p>
          <a:p>
            <a:pPr marL="457200" lvl="1" indent="0">
              <a:buNone/>
            </a:pPr>
            <a:endParaRPr lang="en-US" sz="3000" dirty="0"/>
          </a:p>
        </p:txBody>
      </p:sp>
      <p:cxnSp>
        <p:nvCxnSpPr>
          <p:cNvPr id="6" name="Straight Connector 5">
            <a:extLst>
              <a:ext uri="{FF2B5EF4-FFF2-40B4-BE49-F238E27FC236}">
                <a16:creationId xmlns:a16="http://schemas.microsoft.com/office/drawing/2014/main" id="{DCD8EF35-CE79-2218-183C-54B7FD61555C}"/>
              </a:ext>
            </a:extLst>
          </p:cNvPr>
          <p:cNvCxnSpPr/>
          <p:nvPr/>
        </p:nvCxnSpPr>
        <p:spPr>
          <a:xfrm>
            <a:off x="4975668" y="6174268"/>
            <a:ext cx="4866601" cy="0"/>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2299199-0912-C41B-B10F-83C07E31B3B4}"/>
              </a:ext>
            </a:extLst>
          </p:cNvPr>
          <p:cNvCxnSpPr>
            <a:cxnSpLocks/>
          </p:cNvCxnSpPr>
          <p:nvPr/>
        </p:nvCxnSpPr>
        <p:spPr>
          <a:xfrm flipV="1">
            <a:off x="4671753" y="1700903"/>
            <a:ext cx="0" cy="4173312"/>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A5987C-AFD3-3C69-AE1D-C1B1F71DF10B}"/>
              </a:ext>
            </a:extLst>
          </p:cNvPr>
          <p:cNvCxnSpPr/>
          <p:nvPr/>
        </p:nvCxnSpPr>
        <p:spPr>
          <a:xfrm flipV="1">
            <a:off x="6119553" y="4446171"/>
            <a:ext cx="0" cy="172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37D9D0-3D28-56E7-B75D-01B8F7C076FF}"/>
              </a:ext>
            </a:extLst>
          </p:cNvPr>
          <p:cNvCxnSpPr/>
          <p:nvPr/>
        </p:nvCxnSpPr>
        <p:spPr>
          <a:xfrm flipV="1">
            <a:off x="7205403" y="4446171"/>
            <a:ext cx="0" cy="172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8FBC75-4B76-12BA-9A9C-0547282381E1}"/>
              </a:ext>
            </a:extLst>
          </p:cNvPr>
          <p:cNvCxnSpPr>
            <a:cxnSpLocks/>
          </p:cNvCxnSpPr>
          <p:nvPr/>
        </p:nvCxnSpPr>
        <p:spPr>
          <a:xfrm flipV="1">
            <a:off x="8157903" y="2266950"/>
            <a:ext cx="0" cy="390731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0BAC1E4-1B41-7BEA-35B3-A612E33C4F2B}"/>
              </a:ext>
            </a:extLst>
          </p:cNvPr>
          <p:cNvSpPr/>
          <p:nvPr/>
        </p:nvSpPr>
        <p:spPr>
          <a:xfrm>
            <a:off x="8877300" y="2266950"/>
            <a:ext cx="964968" cy="343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B4A1773-CEAD-B3B3-BC68-01751394B823}"/>
              </a:ext>
            </a:extLst>
          </p:cNvPr>
          <p:cNvCxnSpPr>
            <a:cxnSpLocks/>
          </p:cNvCxnSpPr>
          <p:nvPr/>
        </p:nvCxnSpPr>
        <p:spPr>
          <a:xfrm flipV="1">
            <a:off x="9278505" y="2266950"/>
            <a:ext cx="0" cy="3907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4EACDD-E3C7-667A-E4E0-8D93CE54D200}"/>
              </a:ext>
            </a:extLst>
          </p:cNvPr>
          <p:cNvCxnSpPr>
            <a:cxnSpLocks/>
          </p:cNvCxnSpPr>
          <p:nvPr/>
        </p:nvCxnSpPr>
        <p:spPr>
          <a:xfrm>
            <a:off x="6119553" y="6474941"/>
            <a:ext cx="1085850"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2D15EA-FC4C-8759-20C6-BF4630F6B10E}"/>
              </a:ext>
            </a:extLst>
          </p:cNvPr>
          <p:cNvCxnSpPr>
            <a:cxnSpLocks/>
            <a:stCxn id="22" idx="18"/>
          </p:cNvCxnSpPr>
          <p:nvPr/>
        </p:nvCxnSpPr>
        <p:spPr>
          <a:xfrm flipV="1">
            <a:off x="9289997" y="2426334"/>
            <a:ext cx="2094283" cy="1821"/>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50E5C0E0-7DC1-864E-DE5D-29B321DC715A}"/>
              </a:ext>
            </a:extLst>
          </p:cNvPr>
          <p:cNvSpPr/>
          <p:nvPr/>
        </p:nvSpPr>
        <p:spPr>
          <a:xfrm>
            <a:off x="8876107" y="2426334"/>
            <a:ext cx="1441094" cy="1185544"/>
          </a:xfrm>
          <a:prstGeom prst="arc">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1E4AC4C1-F0A5-F8CD-7512-32FF81979F64}"/>
              </a:ext>
            </a:extLst>
          </p:cNvPr>
          <p:cNvSpPr/>
          <p:nvPr/>
        </p:nvSpPr>
        <p:spPr>
          <a:xfrm rot="5400000">
            <a:off x="8953700" y="1081652"/>
            <a:ext cx="1104796" cy="1584567"/>
          </a:xfrm>
          <a:prstGeom prst="arc">
            <a:avLst>
              <a:gd name="adj1" fmla="val 16220199"/>
              <a:gd name="adj2" fmla="val 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Shape 21">
            <a:extLst>
              <a:ext uri="{FF2B5EF4-FFF2-40B4-BE49-F238E27FC236}">
                <a16:creationId xmlns:a16="http://schemas.microsoft.com/office/drawing/2014/main" id="{B823A663-46A1-42AB-1789-AF3BA25C6CF2}"/>
              </a:ext>
            </a:extLst>
          </p:cNvPr>
          <p:cNvSpPr/>
          <p:nvPr/>
        </p:nvSpPr>
        <p:spPr>
          <a:xfrm>
            <a:off x="4956202" y="2425198"/>
            <a:ext cx="4333795" cy="3437720"/>
          </a:xfrm>
          <a:custGeom>
            <a:avLst/>
            <a:gdLst>
              <a:gd name="csX0" fmla="*/ 0 w 4333795"/>
              <a:gd name="csY0" fmla="*/ 3437720 h 3437720"/>
              <a:gd name="csX1" fmla="*/ 422622 w 4333795"/>
              <a:gd name="csY1" fmla="*/ 3337827 h 3437720"/>
              <a:gd name="csX2" fmla="*/ 791455 w 4333795"/>
              <a:gd name="csY2" fmla="*/ 3199515 h 3437720"/>
              <a:gd name="csX3" fmla="*/ 1144921 w 4333795"/>
              <a:gd name="csY3" fmla="*/ 2961310 h 3437720"/>
              <a:gd name="csX4" fmla="*/ 1283233 w 4333795"/>
              <a:gd name="csY4" fmla="*/ 2684684 h 3437720"/>
              <a:gd name="csX5" fmla="*/ 1421546 w 4333795"/>
              <a:gd name="csY5" fmla="*/ 2600160 h 3437720"/>
              <a:gd name="csX6" fmla="*/ 1882588 w 4333795"/>
              <a:gd name="csY6" fmla="*/ 2577108 h 3437720"/>
              <a:gd name="csX7" fmla="*/ 2220685 w 4333795"/>
              <a:gd name="csY7" fmla="*/ 2523320 h 3437720"/>
              <a:gd name="csX8" fmla="*/ 2435838 w 4333795"/>
              <a:gd name="csY8" fmla="*/ 2062278 h 3437720"/>
              <a:gd name="csX9" fmla="*/ 2604887 w 4333795"/>
              <a:gd name="csY9" fmla="*/ 2016173 h 3437720"/>
              <a:gd name="csX10" fmla="*/ 2743200 w 4333795"/>
              <a:gd name="csY10" fmla="*/ 1462923 h 3437720"/>
              <a:gd name="csX11" fmla="*/ 2896880 w 4333795"/>
              <a:gd name="csY11" fmla="*/ 1432187 h 3437720"/>
              <a:gd name="csX12" fmla="*/ 2966037 w 4333795"/>
              <a:gd name="csY12" fmla="*/ 809780 h 3437720"/>
              <a:gd name="csX13" fmla="*/ 3096665 w 4333795"/>
              <a:gd name="csY13" fmla="*/ 533155 h 3437720"/>
              <a:gd name="csX14" fmla="*/ 3281082 w 4333795"/>
              <a:gd name="csY14" fmla="*/ 302634 h 3437720"/>
              <a:gd name="csX15" fmla="*/ 3519287 w 4333795"/>
              <a:gd name="csY15" fmla="*/ 125901 h 3437720"/>
              <a:gd name="csX16" fmla="*/ 3742124 w 4333795"/>
              <a:gd name="csY16" fmla="*/ 33693 h 3437720"/>
              <a:gd name="csX17" fmla="*/ 4003381 w 4333795"/>
              <a:gd name="csY17" fmla="*/ 2957 h 3437720"/>
              <a:gd name="csX18" fmla="*/ 4333795 w 4333795"/>
              <a:gd name="csY18" fmla="*/ 2957 h 34377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333795" h="3437720">
                <a:moveTo>
                  <a:pt x="0" y="3437720"/>
                </a:moveTo>
                <a:cubicBezTo>
                  <a:pt x="145356" y="3407624"/>
                  <a:pt x="290713" y="3377528"/>
                  <a:pt x="422622" y="3337827"/>
                </a:cubicBezTo>
                <a:cubicBezTo>
                  <a:pt x="554531" y="3298126"/>
                  <a:pt x="671072" y="3262268"/>
                  <a:pt x="791455" y="3199515"/>
                </a:cubicBezTo>
                <a:cubicBezTo>
                  <a:pt x="911838" y="3136762"/>
                  <a:pt x="1062958" y="3047115"/>
                  <a:pt x="1144921" y="2961310"/>
                </a:cubicBezTo>
                <a:cubicBezTo>
                  <a:pt x="1226884" y="2875505"/>
                  <a:pt x="1237129" y="2744875"/>
                  <a:pt x="1283233" y="2684684"/>
                </a:cubicBezTo>
                <a:cubicBezTo>
                  <a:pt x="1329337" y="2624493"/>
                  <a:pt x="1321654" y="2618089"/>
                  <a:pt x="1421546" y="2600160"/>
                </a:cubicBezTo>
                <a:cubicBezTo>
                  <a:pt x="1521438" y="2582231"/>
                  <a:pt x="1749398" y="2589915"/>
                  <a:pt x="1882588" y="2577108"/>
                </a:cubicBezTo>
                <a:cubicBezTo>
                  <a:pt x="2015778" y="2564301"/>
                  <a:pt x="2128477" y="2609125"/>
                  <a:pt x="2220685" y="2523320"/>
                </a:cubicBezTo>
                <a:cubicBezTo>
                  <a:pt x="2312893" y="2437515"/>
                  <a:pt x="2371804" y="2146802"/>
                  <a:pt x="2435838" y="2062278"/>
                </a:cubicBezTo>
                <a:cubicBezTo>
                  <a:pt x="2499872" y="1977754"/>
                  <a:pt x="2553660" y="2116065"/>
                  <a:pt x="2604887" y="2016173"/>
                </a:cubicBezTo>
                <a:cubicBezTo>
                  <a:pt x="2656114" y="1916281"/>
                  <a:pt x="2694535" y="1560254"/>
                  <a:pt x="2743200" y="1462923"/>
                </a:cubicBezTo>
                <a:cubicBezTo>
                  <a:pt x="2791865" y="1365592"/>
                  <a:pt x="2859741" y="1541044"/>
                  <a:pt x="2896880" y="1432187"/>
                </a:cubicBezTo>
                <a:cubicBezTo>
                  <a:pt x="2934019" y="1323330"/>
                  <a:pt x="2932740" y="959619"/>
                  <a:pt x="2966037" y="809780"/>
                </a:cubicBezTo>
                <a:cubicBezTo>
                  <a:pt x="2999334" y="659941"/>
                  <a:pt x="3044158" y="617679"/>
                  <a:pt x="3096665" y="533155"/>
                </a:cubicBezTo>
                <a:cubicBezTo>
                  <a:pt x="3149172" y="448631"/>
                  <a:pt x="3210645" y="370510"/>
                  <a:pt x="3281082" y="302634"/>
                </a:cubicBezTo>
                <a:cubicBezTo>
                  <a:pt x="3351519" y="234758"/>
                  <a:pt x="3442447" y="170724"/>
                  <a:pt x="3519287" y="125901"/>
                </a:cubicBezTo>
                <a:cubicBezTo>
                  <a:pt x="3596127" y="81078"/>
                  <a:pt x="3661442" y="54184"/>
                  <a:pt x="3742124" y="33693"/>
                </a:cubicBezTo>
                <a:cubicBezTo>
                  <a:pt x="3822806" y="13202"/>
                  <a:pt x="3904769" y="8080"/>
                  <a:pt x="4003381" y="2957"/>
                </a:cubicBezTo>
                <a:cubicBezTo>
                  <a:pt x="4101993" y="-2166"/>
                  <a:pt x="4217894" y="395"/>
                  <a:pt x="4333795" y="2957"/>
                </a:cubicBezTo>
              </a:path>
            </a:pathLst>
          </a:custGeom>
          <a:noFill/>
          <a:ln w="508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5E2A26E-FDC4-B032-3D76-EBE415D2A6D4}"/>
              </a:ext>
            </a:extLst>
          </p:cNvPr>
          <p:cNvSpPr txBox="1"/>
          <p:nvPr/>
        </p:nvSpPr>
        <p:spPr>
          <a:xfrm>
            <a:off x="8604738" y="117231"/>
            <a:ext cx="3481754"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Growth Stage</a:t>
            </a:r>
          </a:p>
        </p:txBody>
      </p:sp>
    </p:spTree>
    <p:extLst>
      <p:ext uri="{BB962C8B-B14F-4D97-AF65-F5344CB8AC3E}">
        <p14:creationId xmlns:p14="http://schemas.microsoft.com/office/powerpoint/2010/main" val="322352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32192-4174-FF92-71CF-C7E0EB936EF0}"/>
            </a:ext>
          </a:extLst>
        </p:cNvPr>
        <p:cNvGrpSpPr/>
        <p:nvPr/>
      </p:nvGrpSpPr>
      <p:grpSpPr>
        <a:xfrm>
          <a:off x="0" y="0"/>
          <a:ext cx="0" cy="0"/>
          <a:chOff x="0" y="0"/>
          <a:chExt cx="0" cy="0"/>
        </a:xfrm>
      </p:grpSpPr>
      <p:pic>
        <p:nvPicPr>
          <p:cNvPr id="9218" name="Picture 2" descr="5 Stages of Small Business Development | UltaHost Blog">
            <a:extLst>
              <a:ext uri="{FF2B5EF4-FFF2-40B4-BE49-F238E27FC236}">
                <a16:creationId xmlns:a16="http://schemas.microsoft.com/office/drawing/2014/main" id="{C11FF9A4-CA71-97FD-B70D-9DE2AC7CB0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01" r="19012"/>
          <a:stretch>
            <a:fillRect/>
          </a:stretch>
        </p:blipFill>
        <p:spPr bwMode="auto">
          <a:xfrm>
            <a:off x="858703" y="3787559"/>
            <a:ext cx="3109491" cy="28210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5B6F99-49B9-7E1E-C0E6-E47C6E6B9358}"/>
              </a:ext>
            </a:extLst>
          </p:cNvPr>
          <p:cNvSpPr>
            <a:spLocks noGrp="1"/>
          </p:cNvSpPr>
          <p:nvPr>
            <p:ph type="title"/>
          </p:nvPr>
        </p:nvSpPr>
        <p:spPr/>
        <p:txBody>
          <a:bodyPr/>
          <a:lstStyle/>
          <a:p>
            <a:r>
              <a:rPr lang="en-US" dirty="0"/>
              <a:t>Company Growth Stages</a:t>
            </a:r>
          </a:p>
        </p:txBody>
      </p:sp>
      <p:sp>
        <p:nvSpPr>
          <p:cNvPr id="3" name="Content Placeholder 2">
            <a:extLst>
              <a:ext uri="{FF2B5EF4-FFF2-40B4-BE49-F238E27FC236}">
                <a16:creationId xmlns:a16="http://schemas.microsoft.com/office/drawing/2014/main" id="{35DA52F5-DA53-DBE6-421D-47C2BAA5DEB5}"/>
              </a:ext>
            </a:extLst>
          </p:cNvPr>
          <p:cNvSpPr>
            <a:spLocks noGrp="1"/>
          </p:cNvSpPr>
          <p:nvPr>
            <p:ph idx="1"/>
          </p:nvPr>
        </p:nvSpPr>
        <p:spPr>
          <a:xfrm>
            <a:off x="677334" y="1586952"/>
            <a:ext cx="8596668" cy="4587316"/>
          </a:xfrm>
        </p:spPr>
        <p:txBody>
          <a:bodyPr>
            <a:normAutofit/>
          </a:bodyPr>
          <a:lstStyle/>
          <a:p>
            <a:r>
              <a:rPr lang="en-US" sz="3200" dirty="0">
                <a:solidFill>
                  <a:schemeClr val="bg1">
                    <a:lumMod val="65000"/>
                  </a:schemeClr>
                </a:solidFill>
              </a:rPr>
              <a:t>Startup / Survival</a:t>
            </a:r>
          </a:p>
          <a:p>
            <a:r>
              <a:rPr lang="en-US" sz="3200" dirty="0">
                <a:solidFill>
                  <a:schemeClr val="bg1">
                    <a:lumMod val="65000"/>
                  </a:schemeClr>
                </a:solidFill>
              </a:rPr>
              <a:t>Stability</a:t>
            </a:r>
          </a:p>
          <a:p>
            <a:r>
              <a:rPr lang="en-US" sz="3200" b="1" u="sng" dirty="0"/>
              <a:t>Growth</a:t>
            </a:r>
          </a:p>
          <a:p>
            <a:pPr marL="457200" lvl="1" indent="0">
              <a:buNone/>
            </a:pPr>
            <a:endParaRPr lang="en-US" sz="3000" dirty="0"/>
          </a:p>
        </p:txBody>
      </p:sp>
      <p:cxnSp>
        <p:nvCxnSpPr>
          <p:cNvPr id="6" name="Straight Connector 5">
            <a:extLst>
              <a:ext uri="{FF2B5EF4-FFF2-40B4-BE49-F238E27FC236}">
                <a16:creationId xmlns:a16="http://schemas.microsoft.com/office/drawing/2014/main" id="{FA87C395-7564-EB14-129D-48814A5ED36A}"/>
              </a:ext>
            </a:extLst>
          </p:cNvPr>
          <p:cNvCxnSpPr/>
          <p:nvPr/>
        </p:nvCxnSpPr>
        <p:spPr>
          <a:xfrm>
            <a:off x="4975668" y="6174268"/>
            <a:ext cx="4866601" cy="0"/>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5A4DFA-78AF-D6FF-ACD6-5293F27EC3F6}"/>
              </a:ext>
            </a:extLst>
          </p:cNvPr>
          <p:cNvCxnSpPr>
            <a:cxnSpLocks/>
          </p:cNvCxnSpPr>
          <p:nvPr/>
        </p:nvCxnSpPr>
        <p:spPr>
          <a:xfrm flipV="1">
            <a:off x="4671753" y="1700903"/>
            <a:ext cx="0" cy="4173312"/>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83456E-BD5D-02D4-86D2-BB49BAF4D9E2}"/>
              </a:ext>
            </a:extLst>
          </p:cNvPr>
          <p:cNvCxnSpPr/>
          <p:nvPr/>
        </p:nvCxnSpPr>
        <p:spPr>
          <a:xfrm flipV="1">
            <a:off x="6119553" y="4446171"/>
            <a:ext cx="0" cy="172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A0FD6F-5A82-EF44-6C13-CD31D7CC60A5}"/>
              </a:ext>
            </a:extLst>
          </p:cNvPr>
          <p:cNvCxnSpPr/>
          <p:nvPr/>
        </p:nvCxnSpPr>
        <p:spPr>
          <a:xfrm flipV="1">
            <a:off x="7205403" y="4446171"/>
            <a:ext cx="0" cy="172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BF8617-6916-0CF7-8EEB-4F66879F6487}"/>
              </a:ext>
            </a:extLst>
          </p:cNvPr>
          <p:cNvCxnSpPr>
            <a:cxnSpLocks/>
          </p:cNvCxnSpPr>
          <p:nvPr/>
        </p:nvCxnSpPr>
        <p:spPr>
          <a:xfrm flipV="1">
            <a:off x="8157903" y="2266950"/>
            <a:ext cx="0" cy="390731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1ECF43A-55F0-9DFC-80BB-D3AD4784740A}"/>
              </a:ext>
            </a:extLst>
          </p:cNvPr>
          <p:cNvSpPr/>
          <p:nvPr/>
        </p:nvSpPr>
        <p:spPr>
          <a:xfrm>
            <a:off x="8877300" y="2266950"/>
            <a:ext cx="964968" cy="343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75286C6-7CB3-4345-3B52-A44C44377F8C}"/>
              </a:ext>
            </a:extLst>
          </p:cNvPr>
          <p:cNvCxnSpPr>
            <a:cxnSpLocks/>
          </p:cNvCxnSpPr>
          <p:nvPr/>
        </p:nvCxnSpPr>
        <p:spPr>
          <a:xfrm flipV="1">
            <a:off x="9278505" y="2266950"/>
            <a:ext cx="0" cy="3907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3FDDE4-227C-2CE8-10A1-876495FAC079}"/>
              </a:ext>
            </a:extLst>
          </p:cNvPr>
          <p:cNvCxnSpPr>
            <a:cxnSpLocks/>
          </p:cNvCxnSpPr>
          <p:nvPr/>
        </p:nvCxnSpPr>
        <p:spPr>
          <a:xfrm>
            <a:off x="7266014" y="6450227"/>
            <a:ext cx="891889"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5A5E92-0001-4062-8AC6-9A8E8DD9AA68}"/>
              </a:ext>
            </a:extLst>
          </p:cNvPr>
          <p:cNvCxnSpPr>
            <a:cxnSpLocks/>
            <a:stCxn id="22" idx="18"/>
          </p:cNvCxnSpPr>
          <p:nvPr/>
        </p:nvCxnSpPr>
        <p:spPr>
          <a:xfrm flipV="1">
            <a:off x="9289997" y="2426334"/>
            <a:ext cx="2094283" cy="1821"/>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A15BCEAB-B0FB-1768-6727-E3E437018F27}"/>
              </a:ext>
            </a:extLst>
          </p:cNvPr>
          <p:cNvSpPr/>
          <p:nvPr/>
        </p:nvSpPr>
        <p:spPr>
          <a:xfrm>
            <a:off x="8876107" y="2426334"/>
            <a:ext cx="1441094" cy="1185544"/>
          </a:xfrm>
          <a:prstGeom prst="arc">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045BB207-5151-0519-5070-C280101775BA}"/>
              </a:ext>
            </a:extLst>
          </p:cNvPr>
          <p:cNvSpPr/>
          <p:nvPr/>
        </p:nvSpPr>
        <p:spPr>
          <a:xfrm rot="5400000">
            <a:off x="8953700" y="1081652"/>
            <a:ext cx="1104796" cy="1584567"/>
          </a:xfrm>
          <a:prstGeom prst="arc">
            <a:avLst>
              <a:gd name="adj1" fmla="val 16220199"/>
              <a:gd name="adj2" fmla="val 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Shape 21">
            <a:extLst>
              <a:ext uri="{FF2B5EF4-FFF2-40B4-BE49-F238E27FC236}">
                <a16:creationId xmlns:a16="http://schemas.microsoft.com/office/drawing/2014/main" id="{FAF91E0E-D990-8233-0151-FC1124F5CEAA}"/>
              </a:ext>
            </a:extLst>
          </p:cNvPr>
          <p:cNvSpPr/>
          <p:nvPr/>
        </p:nvSpPr>
        <p:spPr>
          <a:xfrm>
            <a:off x="4956202" y="2425198"/>
            <a:ext cx="4333795" cy="3437720"/>
          </a:xfrm>
          <a:custGeom>
            <a:avLst/>
            <a:gdLst>
              <a:gd name="csX0" fmla="*/ 0 w 4333795"/>
              <a:gd name="csY0" fmla="*/ 3437720 h 3437720"/>
              <a:gd name="csX1" fmla="*/ 422622 w 4333795"/>
              <a:gd name="csY1" fmla="*/ 3337827 h 3437720"/>
              <a:gd name="csX2" fmla="*/ 791455 w 4333795"/>
              <a:gd name="csY2" fmla="*/ 3199515 h 3437720"/>
              <a:gd name="csX3" fmla="*/ 1144921 w 4333795"/>
              <a:gd name="csY3" fmla="*/ 2961310 h 3437720"/>
              <a:gd name="csX4" fmla="*/ 1283233 w 4333795"/>
              <a:gd name="csY4" fmla="*/ 2684684 h 3437720"/>
              <a:gd name="csX5" fmla="*/ 1421546 w 4333795"/>
              <a:gd name="csY5" fmla="*/ 2600160 h 3437720"/>
              <a:gd name="csX6" fmla="*/ 1882588 w 4333795"/>
              <a:gd name="csY6" fmla="*/ 2577108 h 3437720"/>
              <a:gd name="csX7" fmla="*/ 2220685 w 4333795"/>
              <a:gd name="csY7" fmla="*/ 2523320 h 3437720"/>
              <a:gd name="csX8" fmla="*/ 2435838 w 4333795"/>
              <a:gd name="csY8" fmla="*/ 2062278 h 3437720"/>
              <a:gd name="csX9" fmla="*/ 2604887 w 4333795"/>
              <a:gd name="csY9" fmla="*/ 2016173 h 3437720"/>
              <a:gd name="csX10" fmla="*/ 2743200 w 4333795"/>
              <a:gd name="csY10" fmla="*/ 1462923 h 3437720"/>
              <a:gd name="csX11" fmla="*/ 2896880 w 4333795"/>
              <a:gd name="csY11" fmla="*/ 1432187 h 3437720"/>
              <a:gd name="csX12" fmla="*/ 2966037 w 4333795"/>
              <a:gd name="csY12" fmla="*/ 809780 h 3437720"/>
              <a:gd name="csX13" fmla="*/ 3096665 w 4333795"/>
              <a:gd name="csY13" fmla="*/ 533155 h 3437720"/>
              <a:gd name="csX14" fmla="*/ 3281082 w 4333795"/>
              <a:gd name="csY14" fmla="*/ 302634 h 3437720"/>
              <a:gd name="csX15" fmla="*/ 3519287 w 4333795"/>
              <a:gd name="csY15" fmla="*/ 125901 h 3437720"/>
              <a:gd name="csX16" fmla="*/ 3742124 w 4333795"/>
              <a:gd name="csY16" fmla="*/ 33693 h 3437720"/>
              <a:gd name="csX17" fmla="*/ 4003381 w 4333795"/>
              <a:gd name="csY17" fmla="*/ 2957 h 3437720"/>
              <a:gd name="csX18" fmla="*/ 4333795 w 4333795"/>
              <a:gd name="csY18" fmla="*/ 2957 h 34377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333795" h="3437720">
                <a:moveTo>
                  <a:pt x="0" y="3437720"/>
                </a:moveTo>
                <a:cubicBezTo>
                  <a:pt x="145356" y="3407624"/>
                  <a:pt x="290713" y="3377528"/>
                  <a:pt x="422622" y="3337827"/>
                </a:cubicBezTo>
                <a:cubicBezTo>
                  <a:pt x="554531" y="3298126"/>
                  <a:pt x="671072" y="3262268"/>
                  <a:pt x="791455" y="3199515"/>
                </a:cubicBezTo>
                <a:cubicBezTo>
                  <a:pt x="911838" y="3136762"/>
                  <a:pt x="1062958" y="3047115"/>
                  <a:pt x="1144921" y="2961310"/>
                </a:cubicBezTo>
                <a:cubicBezTo>
                  <a:pt x="1226884" y="2875505"/>
                  <a:pt x="1237129" y="2744875"/>
                  <a:pt x="1283233" y="2684684"/>
                </a:cubicBezTo>
                <a:cubicBezTo>
                  <a:pt x="1329337" y="2624493"/>
                  <a:pt x="1321654" y="2618089"/>
                  <a:pt x="1421546" y="2600160"/>
                </a:cubicBezTo>
                <a:cubicBezTo>
                  <a:pt x="1521438" y="2582231"/>
                  <a:pt x="1749398" y="2589915"/>
                  <a:pt x="1882588" y="2577108"/>
                </a:cubicBezTo>
                <a:cubicBezTo>
                  <a:pt x="2015778" y="2564301"/>
                  <a:pt x="2128477" y="2609125"/>
                  <a:pt x="2220685" y="2523320"/>
                </a:cubicBezTo>
                <a:cubicBezTo>
                  <a:pt x="2312893" y="2437515"/>
                  <a:pt x="2371804" y="2146802"/>
                  <a:pt x="2435838" y="2062278"/>
                </a:cubicBezTo>
                <a:cubicBezTo>
                  <a:pt x="2499872" y="1977754"/>
                  <a:pt x="2553660" y="2116065"/>
                  <a:pt x="2604887" y="2016173"/>
                </a:cubicBezTo>
                <a:cubicBezTo>
                  <a:pt x="2656114" y="1916281"/>
                  <a:pt x="2694535" y="1560254"/>
                  <a:pt x="2743200" y="1462923"/>
                </a:cubicBezTo>
                <a:cubicBezTo>
                  <a:pt x="2791865" y="1365592"/>
                  <a:pt x="2859741" y="1541044"/>
                  <a:pt x="2896880" y="1432187"/>
                </a:cubicBezTo>
                <a:cubicBezTo>
                  <a:pt x="2934019" y="1323330"/>
                  <a:pt x="2932740" y="959619"/>
                  <a:pt x="2966037" y="809780"/>
                </a:cubicBezTo>
                <a:cubicBezTo>
                  <a:pt x="2999334" y="659941"/>
                  <a:pt x="3044158" y="617679"/>
                  <a:pt x="3096665" y="533155"/>
                </a:cubicBezTo>
                <a:cubicBezTo>
                  <a:pt x="3149172" y="448631"/>
                  <a:pt x="3210645" y="370510"/>
                  <a:pt x="3281082" y="302634"/>
                </a:cubicBezTo>
                <a:cubicBezTo>
                  <a:pt x="3351519" y="234758"/>
                  <a:pt x="3442447" y="170724"/>
                  <a:pt x="3519287" y="125901"/>
                </a:cubicBezTo>
                <a:cubicBezTo>
                  <a:pt x="3596127" y="81078"/>
                  <a:pt x="3661442" y="54184"/>
                  <a:pt x="3742124" y="33693"/>
                </a:cubicBezTo>
                <a:cubicBezTo>
                  <a:pt x="3822806" y="13202"/>
                  <a:pt x="3904769" y="8080"/>
                  <a:pt x="4003381" y="2957"/>
                </a:cubicBezTo>
                <a:cubicBezTo>
                  <a:pt x="4101993" y="-2166"/>
                  <a:pt x="4217894" y="395"/>
                  <a:pt x="4333795" y="2957"/>
                </a:cubicBezTo>
              </a:path>
            </a:pathLst>
          </a:custGeom>
          <a:noFill/>
          <a:ln w="508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EE23B9-54B0-C36A-1FDC-07AE1A7E3098}"/>
              </a:ext>
            </a:extLst>
          </p:cNvPr>
          <p:cNvSpPr txBox="1"/>
          <p:nvPr/>
        </p:nvSpPr>
        <p:spPr>
          <a:xfrm>
            <a:off x="8604738" y="117231"/>
            <a:ext cx="3481754"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Growth Stage</a:t>
            </a:r>
          </a:p>
        </p:txBody>
      </p:sp>
    </p:spTree>
    <p:extLst>
      <p:ext uri="{BB962C8B-B14F-4D97-AF65-F5344CB8AC3E}">
        <p14:creationId xmlns:p14="http://schemas.microsoft.com/office/powerpoint/2010/main" val="220724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C761-F248-B019-DF90-F4D28F2AE503}"/>
            </a:ext>
          </a:extLst>
        </p:cNvPr>
        <p:cNvGrpSpPr/>
        <p:nvPr/>
      </p:nvGrpSpPr>
      <p:grpSpPr>
        <a:xfrm>
          <a:off x="0" y="0"/>
          <a:ext cx="0" cy="0"/>
          <a:chOff x="0" y="0"/>
          <a:chExt cx="0" cy="0"/>
        </a:xfrm>
      </p:grpSpPr>
      <p:pic>
        <p:nvPicPr>
          <p:cNvPr id="10242" name="Picture 2" descr="Delegation model framework diagram chart infographic banner with icon ...">
            <a:extLst>
              <a:ext uri="{FF2B5EF4-FFF2-40B4-BE49-F238E27FC236}">
                <a16:creationId xmlns:a16="http://schemas.microsoft.com/office/drawing/2014/main" id="{00AB9E64-B38A-9C95-F443-CDF87EED8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25" y="4062421"/>
            <a:ext cx="2795579" cy="27955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E8BBDF-123B-3E8C-BE4C-C08ED09606C9}"/>
              </a:ext>
            </a:extLst>
          </p:cNvPr>
          <p:cNvSpPr>
            <a:spLocks noGrp="1"/>
          </p:cNvSpPr>
          <p:nvPr>
            <p:ph type="title"/>
          </p:nvPr>
        </p:nvSpPr>
        <p:spPr/>
        <p:txBody>
          <a:bodyPr/>
          <a:lstStyle/>
          <a:p>
            <a:r>
              <a:rPr lang="en-US" dirty="0"/>
              <a:t>Company Growth Stages</a:t>
            </a:r>
          </a:p>
        </p:txBody>
      </p:sp>
      <p:sp>
        <p:nvSpPr>
          <p:cNvPr id="3" name="Content Placeholder 2">
            <a:extLst>
              <a:ext uri="{FF2B5EF4-FFF2-40B4-BE49-F238E27FC236}">
                <a16:creationId xmlns:a16="http://schemas.microsoft.com/office/drawing/2014/main" id="{ECAE5F66-B2F5-072E-9977-BBB163BE0873}"/>
              </a:ext>
            </a:extLst>
          </p:cNvPr>
          <p:cNvSpPr>
            <a:spLocks noGrp="1"/>
          </p:cNvSpPr>
          <p:nvPr>
            <p:ph idx="1"/>
          </p:nvPr>
        </p:nvSpPr>
        <p:spPr>
          <a:xfrm>
            <a:off x="677334" y="1586952"/>
            <a:ext cx="8596668" cy="4587316"/>
          </a:xfrm>
        </p:spPr>
        <p:txBody>
          <a:bodyPr>
            <a:normAutofit/>
          </a:bodyPr>
          <a:lstStyle/>
          <a:p>
            <a:r>
              <a:rPr lang="en-US" sz="3200" dirty="0">
                <a:solidFill>
                  <a:schemeClr val="bg1">
                    <a:lumMod val="65000"/>
                  </a:schemeClr>
                </a:solidFill>
              </a:rPr>
              <a:t>Startup / Survival</a:t>
            </a:r>
          </a:p>
          <a:p>
            <a:r>
              <a:rPr lang="en-US" sz="3200" dirty="0">
                <a:solidFill>
                  <a:schemeClr val="bg1">
                    <a:lumMod val="65000"/>
                  </a:schemeClr>
                </a:solidFill>
              </a:rPr>
              <a:t>Stability</a:t>
            </a:r>
          </a:p>
          <a:p>
            <a:r>
              <a:rPr lang="en-US" sz="3200" dirty="0">
                <a:solidFill>
                  <a:schemeClr val="bg1">
                    <a:lumMod val="65000"/>
                  </a:schemeClr>
                </a:solidFill>
              </a:rPr>
              <a:t>Growth</a:t>
            </a:r>
          </a:p>
          <a:p>
            <a:r>
              <a:rPr lang="en-US" sz="3200" b="1" u="sng" dirty="0"/>
              <a:t>Maturity / Optimization</a:t>
            </a:r>
          </a:p>
          <a:p>
            <a:pPr marL="457200" lvl="1" indent="0">
              <a:buNone/>
            </a:pPr>
            <a:endParaRPr lang="en-US" sz="3000" dirty="0"/>
          </a:p>
        </p:txBody>
      </p:sp>
      <p:cxnSp>
        <p:nvCxnSpPr>
          <p:cNvPr id="6" name="Straight Connector 5">
            <a:extLst>
              <a:ext uri="{FF2B5EF4-FFF2-40B4-BE49-F238E27FC236}">
                <a16:creationId xmlns:a16="http://schemas.microsoft.com/office/drawing/2014/main" id="{145E08F0-DC67-D74C-F50E-7A56510492FA}"/>
              </a:ext>
            </a:extLst>
          </p:cNvPr>
          <p:cNvCxnSpPr/>
          <p:nvPr/>
        </p:nvCxnSpPr>
        <p:spPr>
          <a:xfrm>
            <a:off x="4975668" y="6174268"/>
            <a:ext cx="4866601" cy="0"/>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B3514BC-BD3E-2E9A-F820-E3A4D157D89E}"/>
              </a:ext>
            </a:extLst>
          </p:cNvPr>
          <p:cNvCxnSpPr/>
          <p:nvPr/>
        </p:nvCxnSpPr>
        <p:spPr>
          <a:xfrm flipV="1">
            <a:off x="4671753" y="4146118"/>
            <a:ext cx="0" cy="1728097"/>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C373477-ACF3-0B5B-DA26-5316201AB26B}"/>
              </a:ext>
            </a:extLst>
          </p:cNvPr>
          <p:cNvCxnSpPr/>
          <p:nvPr/>
        </p:nvCxnSpPr>
        <p:spPr>
          <a:xfrm flipV="1">
            <a:off x="4671753" y="1700903"/>
            <a:ext cx="0" cy="1728097"/>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C35CC2-E919-FC1E-3104-987C79038E61}"/>
              </a:ext>
            </a:extLst>
          </p:cNvPr>
          <p:cNvCxnSpPr/>
          <p:nvPr/>
        </p:nvCxnSpPr>
        <p:spPr>
          <a:xfrm flipV="1">
            <a:off x="6119553" y="4446171"/>
            <a:ext cx="0" cy="172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CA5E2A-84FD-4D46-2884-37BA25621CB2}"/>
              </a:ext>
            </a:extLst>
          </p:cNvPr>
          <p:cNvCxnSpPr/>
          <p:nvPr/>
        </p:nvCxnSpPr>
        <p:spPr>
          <a:xfrm flipV="1">
            <a:off x="7205403" y="4446171"/>
            <a:ext cx="0" cy="172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1DE4A8E-0925-1C61-E27B-57D3A2E9ABEE}"/>
              </a:ext>
            </a:extLst>
          </p:cNvPr>
          <p:cNvCxnSpPr>
            <a:cxnSpLocks/>
          </p:cNvCxnSpPr>
          <p:nvPr/>
        </p:nvCxnSpPr>
        <p:spPr>
          <a:xfrm flipV="1">
            <a:off x="8157903" y="2266950"/>
            <a:ext cx="0" cy="390731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73D2B2-D6C5-9E2B-5DEB-8DB06C7AEF8F}"/>
              </a:ext>
            </a:extLst>
          </p:cNvPr>
          <p:cNvSpPr/>
          <p:nvPr/>
        </p:nvSpPr>
        <p:spPr>
          <a:xfrm>
            <a:off x="8877300" y="2266950"/>
            <a:ext cx="964968" cy="343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4E6F958-459C-7B62-77AF-6C7605FA0D29}"/>
              </a:ext>
            </a:extLst>
          </p:cNvPr>
          <p:cNvCxnSpPr>
            <a:cxnSpLocks/>
          </p:cNvCxnSpPr>
          <p:nvPr/>
        </p:nvCxnSpPr>
        <p:spPr>
          <a:xfrm flipV="1">
            <a:off x="9278505" y="2266950"/>
            <a:ext cx="0" cy="3907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A6059B-BE58-E895-E2F5-46D282A68143}"/>
              </a:ext>
            </a:extLst>
          </p:cNvPr>
          <p:cNvCxnSpPr>
            <a:cxnSpLocks/>
          </p:cNvCxnSpPr>
          <p:nvPr/>
        </p:nvCxnSpPr>
        <p:spPr>
          <a:xfrm>
            <a:off x="8157903" y="6450227"/>
            <a:ext cx="1116099"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42807-FC39-D432-D16B-12E34EEA3731}"/>
              </a:ext>
            </a:extLst>
          </p:cNvPr>
          <p:cNvCxnSpPr>
            <a:cxnSpLocks/>
            <a:stCxn id="22" idx="18"/>
          </p:cNvCxnSpPr>
          <p:nvPr/>
        </p:nvCxnSpPr>
        <p:spPr>
          <a:xfrm flipV="1">
            <a:off x="9289997" y="2426334"/>
            <a:ext cx="2094283" cy="1821"/>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F0BA900A-6949-2DB2-E89B-7A734DD6F7AE}"/>
              </a:ext>
            </a:extLst>
          </p:cNvPr>
          <p:cNvSpPr/>
          <p:nvPr/>
        </p:nvSpPr>
        <p:spPr>
          <a:xfrm>
            <a:off x="8876107" y="2426334"/>
            <a:ext cx="1441094" cy="1185544"/>
          </a:xfrm>
          <a:prstGeom prst="arc">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96DAF0EC-2BC6-2BA2-3AD9-CD4D53FF9B27}"/>
              </a:ext>
            </a:extLst>
          </p:cNvPr>
          <p:cNvSpPr/>
          <p:nvPr/>
        </p:nvSpPr>
        <p:spPr>
          <a:xfrm rot="5400000">
            <a:off x="8953700" y="1081652"/>
            <a:ext cx="1104796" cy="1584567"/>
          </a:xfrm>
          <a:prstGeom prst="arc">
            <a:avLst>
              <a:gd name="adj1" fmla="val 16220199"/>
              <a:gd name="adj2" fmla="val 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Shape 21">
            <a:extLst>
              <a:ext uri="{FF2B5EF4-FFF2-40B4-BE49-F238E27FC236}">
                <a16:creationId xmlns:a16="http://schemas.microsoft.com/office/drawing/2014/main" id="{263A9194-4237-F9D3-AFA8-CA2D32C2BF84}"/>
              </a:ext>
            </a:extLst>
          </p:cNvPr>
          <p:cNvSpPr/>
          <p:nvPr/>
        </p:nvSpPr>
        <p:spPr>
          <a:xfrm>
            <a:off x="4956202" y="2425198"/>
            <a:ext cx="4333795" cy="3437720"/>
          </a:xfrm>
          <a:custGeom>
            <a:avLst/>
            <a:gdLst>
              <a:gd name="csX0" fmla="*/ 0 w 4333795"/>
              <a:gd name="csY0" fmla="*/ 3437720 h 3437720"/>
              <a:gd name="csX1" fmla="*/ 422622 w 4333795"/>
              <a:gd name="csY1" fmla="*/ 3337827 h 3437720"/>
              <a:gd name="csX2" fmla="*/ 791455 w 4333795"/>
              <a:gd name="csY2" fmla="*/ 3199515 h 3437720"/>
              <a:gd name="csX3" fmla="*/ 1144921 w 4333795"/>
              <a:gd name="csY3" fmla="*/ 2961310 h 3437720"/>
              <a:gd name="csX4" fmla="*/ 1283233 w 4333795"/>
              <a:gd name="csY4" fmla="*/ 2684684 h 3437720"/>
              <a:gd name="csX5" fmla="*/ 1421546 w 4333795"/>
              <a:gd name="csY5" fmla="*/ 2600160 h 3437720"/>
              <a:gd name="csX6" fmla="*/ 1882588 w 4333795"/>
              <a:gd name="csY6" fmla="*/ 2577108 h 3437720"/>
              <a:gd name="csX7" fmla="*/ 2220685 w 4333795"/>
              <a:gd name="csY7" fmla="*/ 2523320 h 3437720"/>
              <a:gd name="csX8" fmla="*/ 2435838 w 4333795"/>
              <a:gd name="csY8" fmla="*/ 2062278 h 3437720"/>
              <a:gd name="csX9" fmla="*/ 2604887 w 4333795"/>
              <a:gd name="csY9" fmla="*/ 2016173 h 3437720"/>
              <a:gd name="csX10" fmla="*/ 2743200 w 4333795"/>
              <a:gd name="csY10" fmla="*/ 1462923 h 3437720"/>
              <a:gd name="csX11" fmla="*/ 2896880 w 4333795"/>
              <a:gd name="csY11" fmla="*/ 1432187 h 3437720"/>
              <a:gd name="csX12" fmla="*/ 2966037 w 4333795"/>
              <a:gd name="csY12" fmla="*/ 809780 h 3437720"/>
              <a:gd name="csX13" fmla="*/ 3096665 w 4333795"/>
              <a:gd name="csY13" fmla="*/ 533155 h 3437720"/>
              <a:gd name="csX14" fmla="*/ 3281082 w 4333795"/>
              <a:gd name="csY14" fmla="*/ 302634 h 3437720"/>
              <a:gd name="csX15" fmla="*/ 3519287 w 4333795"/>
              <a:gd name="csY15" fmla="*/ 125901 h 3437720"/>
              <a:gd name="csX16" fmla="*/ 3742124 w 4333795"/>
              <a:gd name="csY16" fmla="*/ 33693 h 3437720"/>
              <a:gd name="csX17" fmla="*/ 4003381 w 4333795"/>
              <a:gd name="csY17" fmla="*/ 2957 h 3437720"/>
              <a:gd name="csX18" fmla="*/ 4333795 w 4333795"/>
              <a:gd name="csY18" fmla="*/ 2957 h 34377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333795" h="3437720">
                <a:moveTo>
                  <a:pt x="0" y="3437720"/>
                </a:moveTo>
                <a:cubicBezTo>
                  <a:pt x="145356" y="3407624"/>
                  <a:pt x="290713" y="3377528"/>
                  <a:pt x="422622" y="3337827"/>
                </a:cubicBezTo>
                <a:cubicBezTo>
                  <a:pt x="554531" y="3298126"/>
                  <a:pt x="671072" y="3262268"/>
                  <a:pt x="791455" y="3199515"/>
                </a:cubicBezTo>
                <a:cubicBezTo>
                  <a:pt x="911838" y="3136762"/>
                  <a:pt x="1062958" y="3047115"/>
                  <a:pt x="1144921" y="2961310"/>
                </a:cubicBezTo>
                <a:cubicBezTo>
                  <a:pt x="1226884" y="2875505"/>
                  <a:pt x="1237129" y="2744875"/>
                  <a:pt x="1283233" y="2684684"/>
                </a:cubicBezTo>
                <a:cubicBezTo>
                  <a:pt x="1329337" y="2624493"/>
                  <a:pt x="1321654" y="2618089"/>
                  <a:pt x="1421546" y="2600160"/>
                </a:cubicBezTo>
                <a:cubicBezTo>
                  <a:pt x="1521438" y="2582231"/>
                  <a:pt x="1749398" y="2589915"/>
                  <a:pt x="1882588" y="2577108"/>
                </a:cubicBezTo>
                <a:cubicBezTo>
                  <a:pt x="2015778" y="2564301"/>
                  <a:pt x="2128477" y="2609125"/>
                  <a:pt x="2220685" y="2523320"/>
                </a:cubicBezTo>
                <a:cubicBezTo>
                  <a:pt x="2312893" y="2437515"/>
                  <a:pt x="2371804" y="2146802"/>
                  <a:pt x="2435838" y="2062278"/>
                </a:cubicBezTo>
                <a:cubicBezTo>
                  <a:pt x="2499872" y="1977754"/>
                  <a:pt x="2553660" y="2116065"/>
                  <a:pt x="2604887" y="2016173"/>
                </a:cubicBezTo>
                <a:cubicBezTo>
                  <a:pt x="2656114" y="1916281"/>
                  <a:pt x="2694535" y="1560254"/>
                  <a:pt x="2743200" y="1462923"/>
                </a:cubicBezTo>
                <a:cubicBezTo>
                  <a:pt x="2791865" y="1365592"/>
                  <a:pt x="2859741" y="1541044"/>
                  <a:pt x="2896880" y="1432187"/>
                </a:cubicBezTo>
                <a:cubicBezTo>
                  <a:pt x="2934019" y="1323330"/>
                  <a:pt x="2932740" y="959619"/>
                  <a:pt x="2966037" y="809780"/>
                </a:cubicBezTo>
                <a:cubicBezTo>
                  <a:pt x="2999334" y="659941"/>
                  <a:pt x="3044158" y="617679"/>
                  <a:pt x="3096665" y="533155"/>
                </a:cubicBezTo>
                <a:cubicBezTo>
                  <a:pt x="3149172" y="448631"/>
                  <a:pt x="3210645" y="370510"/>
                  <a:pt x="3281082" y="302634"/>
                </a:cubicBezTo>
                <a:cubicBezTo>
                  <a:pt x="3351519" y="234758"/>
                  <a:pt x="3442447" y="170724"/>
                  <a:pt x="3519287" y="125901"/>
                </a:cubicBezTo>
                <a:cubicBezTo>
                  <a:pt x="3596127" y="81078"/>
                  <a:pt x="3661442" y="54184"/>
                  <a:pt x="3742124" y="33693"/>
                </a:cubicBezTo>
                <a:cubicBezTo>
                  <a:pt x="3822806" y="13202"/>
                  <a:pt x="3904769" y="8080"/>
                  <a:pt x="4003381" y="2957"/>
                </a:cubicBezTo>
                <a:cubicBezTo>
                  <a:pt x="4101993" y="-2166"/>
                  <a:pt x="4217894" y="395"/>
                  <a:pt x="4333795" y="2957"/>
                </a:cubicBezTo>
              </a:path>
            </a:pathLst>
          </a:custGeom>
          <a:noFill/>
          <a:ln w="508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806DCE-BB0A-8BD3-B5E3-4FCE3D1832EC}"/>
              </a:ext>
            </a:extLst>
          </p:cNvPr>
          <p:cNvSpPr txBox="1"/>
          <p:nvPr/>
        </p:nvSpPr>
        <p:spPr>
          <a:xfrm>
            <a:off x="8604738" y="117231"/>
            <a:ext cx="3481754"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Growth Stage</a:t>
            </a:r>
          </a:p>
        </p:txBody>
      </p:sp>
    </p:spTree>
    <p:extLst>
      <p:ext uri="{BB962C8B-B14F-4D97-AF65-F5344CB8AC3E}">
        <p14:creationId xmlns:p14="http://schemas.microsoft.com/office/powerpoint/2010/main" val="116635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1E6B7-8E3B-A273-F5A5-6C46525BB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0D11F-19B0-67C7-E914-17A0178F5273}"/>
              </a:ext>
            </a:extLst>
          </p:cNvPr>
          <p:cNvSpPr>
            <a:spLocks noGrp="1"/>
          </p:cNvSpPr>
          <p:nvPr>
            <p:ph type="title"/>
          </p:nvPr>
        </p:nvSpPr>
        <p:spPr/>
        <p:txBody>
          <a:bodyPr/>
          <a:lstStyle/>
          <a:p>
            <a:r>
              <a:rPr lang="en-US" dirty="0"/>
              <a:t>Company Growth Stages</a:t>
            </a:r>
          </a:p>
        </p:txBody>
      </p:sp>
      <p:sp>
        <p:nvSpPr>
          <p:cNvPr id="3" name="Content Placeholder 2">
            <a:extLst>
              <a:ext uri="{FF2B5EF4-FFF2-40B4-BE49-F238E27FC236}">
                <a16:creationId xmlns:a16="http://schemas.microsoft.com/office/drawing/2014/main" id="{29BC68C3-707D-6BE4-0CD5-291E64C47250}"/>
              </a:ext>
            </a:extLst>
          </p:cNvPr>
          <p:cNvSpPr>
            <a:spLocks noGrp="1"/>
          </p:cNvSpPr>
          <p:nvPr>
            <p:ph idx="1"/>
          </p:nvPr>
        </p:nvSpPr>
        <p:spPr>
          <a:xfrm>
            <a:off x="677334" y="1586952"/>
            <a:ext cx="8596668" cy="4587316"/>
          </a:xfrm>
        </p:spPr>
        <p:txBody>
          <a:bodyPr>
            <a:normAutofit/>
          </a:bodyPr>
          <a:lstStyle/>
          <a:p>
            <a:r>
              <a:rPr lang="en-US" sz="3200" dirty="0">
                <a:solidFill>
                  <a:schemeClr val="bg1">
                    <a:lumMod val="65000"/>
                  </a:schemeClr>
                </a:solidFill>
              </a:rPr>
              <a:t>Startup / Survival</a:t>
            </a:r>
          </a:p>
          <a:p>
            <a:r>
              <a:rPr lang="en-US" sz="3200" dirty="0">
                <a:solidFill>
                  <a:schemeClr val="bg1">
                    <a:lumMod val="65000"/>
                  </a:schemeClr>
                </a:solidFill>
              </a:rPr>
              <a:t>Stability</a:t>
            </a:r>
          </a:p>
          <a:p>
            <a:r>
              <a:rPr lang="en-US" sz="3200" dirty="0">
                <a:solidFill>
                  <a:schemeClr val="bg1">
                    <a:lumMod val="65000"/>
                  </a:schemeClr>
                </a:solidFill>
              </a:rPr>
              <a:t>Growth</a:t>
            </a:r>
          </a:p>
          <a:p>
            <a:r>
              <a:rPr lang="en-US" sz="3200" dirty="0">
                <a:solidFill>
                  <a:schemeClr val="bg1">
                    <a:lumMod val="65000"/>
                  </a:schemeClr>
                </a:solidFill>
              </a:rPr>
              <a:t>Maturity / Optimization</a:t>
            </a:r>
          </a:p>
          <a:p>
            <a:r>
              <a:rPr lang="en-US" sz="3200" b="1" u="sng" dirty="0"/>
              <a:t>Transition / Exit</a:t>
            </a:r>
          </a:p>
          <a:p>
            <a:pPr marL="457200" lvl="1" indent="0">
              <a:buNone/>
            </a:pPr>
            <a:endParaRPr lang="en-US" sz="3000" dirty="0"/>
          </a:p>
        </p:txBody>
      </p:sp>
      <p:pic>
        <p:nvPicPr>
          <p:cNvPr id="11268" name="Picture 4" descr="End of an Era: Why Did the Beatles Break Up? | TheCollector">
            <a:extLst>
              <a:ext uri="{FF2B5EF4-FFF2-40B4-BE49-F238E27FC236}">
                <a16:creationId xmlns:a16="http://schemas.microsoft.com/office/drawing/2014/main" id="{60CA8869-4040-E02B-DB8F-1BE700E14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590" y="4880221"/>
            <a:ext cx="2938488" cy="168622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EDEF5A2A-A17C-78FA-6CC9-930300CB6D06}"/>
              </a:ext>
            </a:extLst>
          </p:cNvPr>
          <p:cNvCxnSpPr/>
          <p:nvPr/>
        </p:nvCxnSpPr>
        <p:spPr>
          <a:xfrm>
            <a:off x="4975668" y="6174268"/>
            <a:ext cx="4866601" cy="0"/>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E71AF21-A72E-AEC8-7A22-7EFB7003EC7C}"/>
              </a:ext>
            </a:extLst>
          </p:cNvPr>
          <p:cNvCxnSpPr/>
          <p:nvPr/>
        </p:nvCxnSpPr>
        <p:spPr>
          <a:xfrm flipV="1">
            <a:off x="4671753" y="4146118"/>
            <a:ext cx="0" cy="1728097"/>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577113-87FE-04DB-168A-59CCEE5A0C5F}"/>
              </a:ext>
            </a:extLst>
          </p:cNvPr>
          <p:cNvCxnSpPr/>
          <p:nvPr/>
        </p:nvCxnSpPr>
        <p:spPr>
          <a:xfrm flipV="1">
            <a:off x="4671753" y="1700903"/>
            <a:ext cx="0" cy="1728097"/>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30D14E-7118-744F-F73A-92D86644ECEB}"/>
              </a:ext>
            </a:extLst>
          </p:cNvPr>
          <p:cNvCxnSpPr/>
          <p:nvPr/>
        </p:nvCxnSpPr>
        <p:spPr>
          <a:xfrm flipV="1">
            <a:off x="6119553" y="4446171"/>
            <a:ext cx="0" cy="172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F72B9B0-A619-E191-C5CF-70205A22B63B}"/>
              </a:ext>
            </a:extLst>
          </p:cNvPr>
          <p:cNvCxnSpPr/>
          <p:nvPr/>
        </p:nvCxnSpPr>
        <p:spPr>
          <a:xfrm flipV="1">
            <a:off x="7205403" y="4446171"/>
            <a:ext cx="0" cy="172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47D685-0472-2C25-61EC-478D04E2809E}"/>
              </a:ext>
            </a:extLst>
          </p:cNvPr>
          <p:cNvCxnSpPr>
            <a:cxnSpLocks/>
          </p:cNvCxnSpPr>
          <p:nvPr/>
        </p:nvCxnSpPr>
        <p:spPr>
          <a:xfrm flipV="1">
            <a:off x="8157903" y="2266950"/>
            <a:ext cx="0" cy="390731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6E8DDAF-A6A2-B184-FCF6-0D0CB9494B55}"/>
              </a:ext>
            </a:extLst>
          </p:cNvPr>
          <p:cNvSpPr/>
          <p:nvPr/>
        </p:nvSpPr>
        <p:spPr>
          <a:xfrm>
            <a:off x="8877300" y="2266950"/>
            <a:ext cx="964968" cy="343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F1489C9-26FB-4391-EA84-7DC744F0EF09}"/>
              </a:ext>
            </a:extLst>
          </p:cNvPr>
          <p:cNvCxnSpPr>
            <a:cxnSpLocks/>
          </p:cNvCxnSpPr>
          <p:nvPr/>
        </p:nvCxnSpPr>
        <p:spPr>
          <a:xfrm flipV="1">
            <a:off x="9278505" y="2266950"/>
            <a:ext cx="0" cy="3907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717E70-7B44-3768-96D7-A155ACCC58FA}"/>
              </a:ext>
            </a:extLst>
          </p:cNvPr>
          <p:cNvCxnSpPr/>
          <p:nvPr/>
        </p:nvCxnSpPr>
        <p:spPr>
          <a:xfrm>
            <a:off x="9274002" y="6474941"/>
            <a:ext cx="1447800"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DA86FF-C69E-AC3B-42F4-6031ADD12202}"/>
              </a:ext>
            </a:extLst>
          </p:cNvPr>
          <p:cNvCxnSpPr>
            <a:cxnSpLocks/>
            <a:stCxn id="21" idx="18"/>
          </p:cNvCxnSpPr>
          <p:nvPr/>
        </p:nvCxnSpPr>
        <p:spPr>
          <a:xfrm flipV="1">
            <a:off x="9289997" y="2426334"/>
            <a:ext cx="2094283" cy="1821"/>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Arc 18">
            <a:extLst>
              <a:ext uri="{FF2B5EF4-FFF2-40B4-BE49-F238E27FC236}">
                <a16:creationId xmlns:a16="http://schemas.microsoft.com/office/drawing/2014/main" id="{91338727-F524-419D-E62F-D2338C5FADDA}"/>
              </a:ext>
            </a:extLst>
          </p:cNvPr>
          <p:cNvSpPr/>
          <p:nvPr/>
        </p:nvSpPr>
        <p:spPr>
          <a:xfrm>
            <a:off x="8876107" y="2426334"/>
            <a:ext cx="1441094" cy="1185544"/>
          </a:xfrm>
          <a:prstGeom prst="arc">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47DFD16B-8A36-AED4-9517-CDF33EA0F0C0}"/>
              </a:ext>
            </a:extLst>
          </p:cNvPr>
          <p:cNvSpPr/>
          <p:nvPr/>
        </p:nvSpPr>
        <p:spPr>
          <a:xfrm rot="5400000">
            <a:off x="8953700" y="1081652"/>
            <a:ext cx="1104796" cy="1584567"/>
          </a:xfrm>
          <a:prstGeom prst="arc">
            <a:avLst>
              <a:gd name="adj1" fmla="val 16220199"/>
              <a:gd name="adj2" fmla="val 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Shape 20">
            <a:extLst>
              <a:ext uri="{FF2B5EF4-FFF2-40B4-BE49-F238E27FC236}">
                <a16:creationId xmlns:a16="http://schemas.microsoft.com/office/drawing/2014/main" id="{B5997D99-1A2E-E05B-0575-96B353A929D6}"/>
              </a:ext>
            </a:extLst>
          </p:cNvPr>
          <p:cNvSpPr/>
          <p:nvPr/>
        </p:nvSpPr>
        <p:spPr>
          <a:xfrm>
            <a:off x="4956202" y="2425198"/>
            <a:ext cx="4333795" cy="3437720"/>
          </a:xfrm>
          <a:custGeom>
            <a:avLst/>
            <a:gdLst>
              <a:gd name="csX0" fmla="*/ 0 w 4333795"/>
              <a:gd name="csY0" fmla="*/ 3437720 h 3437720"/>
              <a:gd name="csX1" fmla="*/ 422622 w 4333795"/>
              <a:gd name="csY1" fmla="*/ 3337827 h 3437720"/>
              <a:gd name="csX2" fmla="*/ 791455 w 4333795"/>
              <a:gd name="csY2" fmla="*/ 3199515 h 3437720"/>
              <a:gd name="csX3" fmla="*/ 1144921 w 4333795"/>
              <a:gd name="csY3" fmla="*/ 2961310 h 3437720"/>
              <a:gd name="csX4" fmla="*/ 1283233 w 4333795"/>
              <a:gd name="csY4" fmla="*/ 2684684 h 3437720"/>
              <a:gd name="csX5" fmla="*/ 1421546 w 4333795"/>
              <a:gd name="csY5" fmla="*/ 2600160 h 3437720"/>
              <a:gd name="csX6" fmla="*/ 1882588 w 4333795"/>
              <a:gd name="csY6" fmla="*/ 2577108 h 3437720"/>
              <a:gd name="csX7" fmla="*/ 2220685 w 4333795"/>
              <a:gd name="csY7" fmla="*/ 2523320 h 3437720"/>
              <a:gd name="csX8" fmla="*/ 2435838 w 4333795"/>
              <a:gd name="csY8" fmla="*/ 2062278 h 3437720"/>
              <a:gd name="csX9" fmla="*/ 2604887 w 4333795"/>
              <a:gd name="csY9" fmla="*/ 2016173 h 3437720"/>
              <a:gd name="csX10" fmla="*/ 2743200 w 4333795"/>
              <a:gd name="csY10" fmla="*/ 1462923 h 3437720"/>
              <a:gd name="csX11" fmla="*/ 2896880 w 4333795"/>
              <a:gd name="csY11" fmla="*/ 1432187 h 3437720"/>
              <a:gd name="csX12" fmla="*/ 2966037 w 4333795"/>
              <a:gd name="csY12" fmla="*/ 809780 h 3437720"/>
              <a:gd name="csX13" fmla="*/ 3096665 w 4333795"/>
              <a:gd name="csY13" fmla="*/ 533155 h 3437720"/>
              <a:gd name="csX14" fmla="*/ 3281082 w 4333795"/>
              <a:gd name="csY14" fmla="*/ 302634 h 3437720"/>
              <a:gd name="csX15" fmla="*/ 3519287 w 4333795"/>
              <a:gd name="csY15" fmla="*/ 125901 h 3437720"/>
              <a:gd name="csX16" fmla="*/ 3742124 w 4333795"/>
              <a:gd name="csY16" fmla="*/ 33693 h 3437720"/>
              <a:gd name="csX17" fmla="*/ 4003381 w 4333795"/>
              <a:gd name="csY17" fmla="*/ 2957 h 3437720"/>
              <a:gd name="csX18" fmla="*/ 4333795 w 4333795"/>
              <a:gd name="csY18" fmla="*/ 2957 h 34377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333795" h="3437720">
                <a:moveTo>
                  <a:pt x="0" y="3437720"/>
                </a:moveTo>
                <a:cubicBezTo>
                  <a:pt x="145356" y="3407624"/>
                  <a:pt x="290713" y="3377528"/>
                  <a:pt x="422622" y="3337827"/>
                </a:cubicBezTo>
                <a:cubicBezTo>
                  <a:pt x="554531" y="3298126"/>
                  <a:pt x="671072" y="3262268"/>
                  <a:pt x="791455" y="3199515"/>
                </a:cubicBezTo>
                <a:cubicBezTo>
                  <a:pt x="911838" y="3136762"/>
                  <a:pt x="1062958" y="3047115"/>
                  <a:pt x="1144921" y="2961310"/>
                </a:cubicBezTo>
                <a:cubicBezTo>
                  <a:pt x="1226884" y="2875505"/>
                  <a:pt x="1237129" y="2744875"/>
                  <a:pt x="1283233" y="2684684"/>
                </a:cubicBezTo>
                <a:cubicBezTo>
                  <a:pt x="1329337" y="2624493"/>
                  <a:pt x="1321654" y="2618089"/>
                  <a:pt x="1421546" y="2600160"/>
                </a:cubicBezTo>
                <a:cubicBezTo>
                  <a:pt x="1521438" y="2582231"/>
                  <a:pt x="1749398" y="2589915"/>
                  <a:pt x="1882588" y="2577108"/>
                </a:cubicBezTo>
                <a:cubicBezTo>
                  <a:pt x="2015778" y="2564301"/>
                  <a:pt x="2128477" y="2609125"/>
                  <a:pt x="2220685" y="2523320"/>
                </a:cubicBezTo>
                <a:cubicBezTo>
                  <a:pt x="2312893" y="2437515"/>
                  <a:pt x="2371804" y="2146802"/>
                  <a:pt x="2435838" y="2062278"/>
                </a:cubicBezTo>
                <a:cubicBezTo>
                  <a:pt x="2499872" y="1977754"/>
                  <a:pt x="2553660" y="2116065"/>
                  <a:pt x="2604887" y="2016173"/>
                </a:cubicBezTo>
                <a:cubicBezTo>
                  <a:pt x="2656114" y="1916281"/>
                  <a:pt x="2694535" y="1560254"/>
                  <a:pt x="2743200" y="1462923"/>
                </a:cubicBezTo>
                <a:cubicBezTo>
                  <a:pt x="2791865" y="1365592"/>
                  <a:pt x="2859741" y="1541044"/>
                  <a:pt x="2896880" y="1432187"/>
                </a:cubicBezTo>
                <a:cubicBezTo>
                  <a:pt x="2934019" y="1323330"/>
                  <a:pt x="2932740" y="959619"/>
                  <a:pt x="2966037" y="809780"/>
                </a:cubicBezTo>
                <a:cubicBezTo>
                  <a:pt x="2999334" y="659941"/>
                  <a:pt x="3044158" y="617679"/>
                  <a:pt x="3096665" y="533155"/>
                </a:cubicBezTo>
                <a:cubicBezTo>
                  <a:pt x="3149172" y="448631"/>
                  <a:pt x="3210645" y="370510"/>
                  <a:pt x="3281082" y="302634"/>
                </a:cubicBezTo>
                <a:cubicBezTo>
                  <a:pt x="3351519" y="234758"/>
                  <a:pt x="3442447" y="170724"/>
                  <a:pt x="3519287" y="125901"/>
                </a:cubicBezTo>
                <a:cubicBezTo>
                  <a:pt x="3596127" y="81078"/>
                  <a:pt x="3661442" y="54184"/>
                  <a:pt x="3742124" y="33693"/>
                </a:cubicBezTo>
                <a:cubicBezTo>
                  <a:pt x="3822806" y="13202"/>
                  <a:pt x="3904769" y="8080"/>
                  <a:pt x="4003381" y="2957"/>
                </a:cubicBezTo>
                <a:cubicBezTo>
                  <a:pt x="4101993" y="-2166"/>
                  <a:pt x="4217894" y="395"/>
                  <a:pt x="4333795" y="2957"/>
                </a:cubicBezTo>
              </a:path>
            </a:pathLst>
          </a:custGeom>
          <a:noFill/>
          <a:ln w="508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t Kartar Shopping Limited IPO to Open on January 10 - TheBankToday">
            <a:extLst>
              <a:ext uri="{FF2B5EF4-FFF2-40B4-BE49-F238E27FC236}">
                <a16:creationId xmlns:a16="http://schemas.microsoft.com/office/drawing/2014/main" id="{A2AE397A-BE8C-3FA1-882D-A74F8C7D3C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50" t="9832" r="20237" b="10985"/>
          <a:stretch>
            <a:fillRect/>
          </a:stretch>
        </p:blipFill>
        <p:spPr bwMode="auto">
          <a:xfrm>
            <a:off x="5227664" y="1445417"/>
            <a:ext cx="2605649" cy="19835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A5D695-E186-B7D3-BEE2-CAC96E5AA95E}"/>
              </a:ext>
            </a:extLst>
          </p:cNvPr>
          <p:cNvSpPr txBox="1"/>
          <p:nvPr/>
        </p:nvSpPr>
        <p:spPr>
          <a:xfrm>
            <a:off x="8604738" y="117231"/>
            <a:ext cx="3481754"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Growth Stage</a:t>
            </a:r>
          </a:p>
        </p:txBody>
      </p:sp>
      <p:pic>
        <p:nvPicPr>
          <p:cNvPr id="4" name="Picture 2" descr="Free Question Mark, Download Free Question Mark png images, Free ...">
            <a:extLst>
              <a:ext uri="{FF2B5EF4-FFF2-40B4-BE49-F238E27FC236}">
                <a16:creationId xmlns:a16="http://schemas.microsoft.com/office/drawing/2014/main" id="{F9C6158E-4A37-D88F-307E-BA765AD015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40" y="4880221"/>
            <a:ext cx="825086" cy="61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0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5EF3F-7D95-572F-0315-4E9C62C1B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6E17C-2854-737C-EDC0-1D7F4A4D83FB}"/>
              </a:ext>
            </a:extLst>
          </p:cNvPr>
          <p:cNvSpPr>
            <a:spLocks noGrp="1"/>
          </p:cNvSpPr>
          <p:nvPr>
            <p:ph type="title"/>
          </p:nvPr>
        </p:nvSpPr>
        <p:spPr/>
        <p:txBody>
          <a:bodyPr/>
          <a:lstStyle/>
          <a:p>
            <a:r>
              <a:rPr lang="en-US" dirty="0"/>
              <a:t>Workbook Time</a:t>
            </a:r>
          </a:p>
        </p:txBody>
      </p:sp>
      <p:sp>
        <p:nvSpPr>
          <p:cNvPr id="3" name="Content Placeholder 2">
            <a:extLst>
              <a:ext uri="{FF2B5EF4-FFF2-40B4-BE49-F238E27FC236}">
                <a16:creationId xmlns:a16="http://schemas.microsoft.com/office/drawing/2014/main" id="{DD719535-8E9C-2C3A-7649-D47B35F94062}"/>
              </a:ext>
            </a:extLst>
          </p:cNvPr>
          <p:cNvSpPr>
            <a:spLocks noGrp="1"/>
          </p:cNvSpPr>
          <p:nvPr>
            <p:ph idx="1"/>
          </p:nvPr>
        </p:nvSpPr>
        <p:spPr/>
        <p:txBody>
          <a:bodyPr>
            <a:normAutofit/>
          </a:bodyPr>
          <a:lstStyle/>
          <a:p>
            <a:r>
              <a:rPr lang="en-US" sz="3200" dirty="0"/>
              <a:t>Take a few minutes to complete Section 2 of the Workbook.</a:t>
            </a:r>
          </a:p>
          <a:p>
            <a:r>
              <a:rPr lang="en-US" sz="3200" dirty="0"/>
              <a:t>After we will delve into the importance of Vision, Mission, Values, Goals and Objectives and how they play into strategic planning.</a:t>
            </a:r>
          </a:p>
          <a:p>
            <a:endParaRPr lang="en-US" sz="3200" dirty="0"/>
          </a:p>
        </p:txBody>
      </p:sp>
    </p:spTree>
    <p:extLst>
      <p:ext uri="{BB962C8B-B14F-4D97-AF65-F5344CB8AC3E}">
        <p14:creationId xmlns:p14="http://schemas.microsoft.com/office/powerpoint/2010/main" val="47918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2FE77-24FA-1383-F9A5-D9780EE7824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9DE431-1340-C22D-0828-4693CA663751}"/>
              </a:ext>
            </a:extLst>
          </p:cNvPr>
          <p:cNvSpPr txBox="1"/>
          <p:nvPr/>
        </p:nvSpPr>
        <p:spPr>
          <a:xfrm>
            <a:off x="9274002" y="117231"/>
            <a:ext cx="2812490"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VMVGO</a:t>
            </a:r>
          </a:p>
        </p:txBody>
      </p:sp>
      <p:grpSp>
        <p:nvGrpSpPr>
          <p:cNvPr id="27" name="Group 26">
            <a:extLst>
              <a:ext uri="{FF2B5EF4-FFF2-40B4-BE49-F238E27FC236}">
                <a16:creationId xmlns:a16="http://schemas.microsoft.com/office/drawing/2014/main" id="{AC311CA5-6B65-D688-1347-59C1A4FF87B4}"/>
              </a:ext>
            </a:extLst>
          </p:cNvPr>
          <p:cNvGrpSpPr/>
          <p:nvPr/>
        </p:nvGrpSpPr>
        <p:grpSpPr>
          <a:xfrm>
            <a:off x="973113" y="1630218"/>
            <a:ext cx="4370522" cy="4503882"/>
            <a:chOff x="5315920" y="1586952"/>
            <a:chExt cx="4370522" cy="4503882"/>
          </a:xfrm>
        </p:grpSpPr>
        <p:sp>
          <p:nvSpPr>
            <p:cNvPr id="6" name="Isosceles Triangle 5">
              <a:extLst>
                <a:ext uri="{FF2B5EF4-FFF2-40B4-BE49-F238E27FC236}">
                  <a16:creationId xmlns:a16="http://schemas.microsoft.com/office/drawing/2014/main" id="{9DA67B91-8E01-DC00-5191-5CC1A410116E}"/>
                </a:ext>
              </a:extLst>
            </p:cNvPr>
            <p:cNvSpPr/>
            <p:nvPr/>
          </p:nvSpPr>
          <p:spPr>
            <a:xfrm>
              <a:off x="5315920" y="1586952"/>
              <a:ext cx="4370522" cy="4364397"/>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2C9A55B-AA72-92E6-FEDB-6DB68688EA1A}"/>
                </a:ext>
              </a:extLst>
            </p:cNvPr>
            <p:cNvSpPr txBox="1"/>
            <p:nvPr/>
          </p:nvSpPr>
          <p:spPr>
            <a:xfrm>
              <a:off x="5486400" y="1586952"/>
              <a:ext cx="4029559" cy="4247317"/>
            </a:xfrm>
            <a:prstGeom prst="rect">
              <a:avLst/>
            </a:prstGeom>
            <a:noFill/>
          </p:spPr>
          <p:txBody>
            <a:bodyPr wrap="square" rtlCol="0">
              <a:spAutoFit/>
            </a:bodyPr>
            <a:lstStyle/>
            <a:p>
              <a:pPr algn="ctr"/>
              <a:endParaRPr lang="en-US" dirty="0"/>
            </a:p>
            <a:p>
              <a:pPr algn="ctr"/>
              <a:endParaRPr lang="en-US" dirty="0"/>
            </a:p>
            <a:p>
              <a:pPr algn="ctr"/>
              <a:r>
                <a:rPr lang="en-US" dirty="0"/>
                <a:t>Vision</a:t>
              </a:r>
            </a:p>
            <a:p>
              <a:pPr algn="ctr"/>
              <a:endParaRPr lang="en-US" dirty="0"/>
            </a:p>
            <a:p>
              <a:pPr algn="ctr"/>
              <a:endParaRPr lang="en-US" dirty="0"/>
            </a:p>
            <a:p>
              <a:pPr algn="ctr"/>
              <a:r>
                <a:rPr lang="en-US" dirty="0"/>
                <a:t>Mission</a:t>
              </a:r>
            </a:p>
            <a:p>
              <a:pPr algn="ctr"/>
              <a:endParaRPr lang="en-US" dirty="0"/>
            </a:p>
            <a:p>
              <a:pPr algn="ctr"/>
              <a:endParaRPr lang="en-US" dirty="0"/>
            </a:p>
            <a:p>
              <a:pPr algn="ctr"/>
              <a:r>
                <a:rPr lang="en-US" dirty="0"/>
                <a:t>Values</a:t>
              </a:r>
            </a:p>
            <a:p>
              <a:pPr algn="ctr"/>
              <a:endParaRPr lang="en-US" dirty="0"/>
            </a:p>
            <a:p>
              <a:pPr algn="ctr"/>
              <a:endParaRPr lang="en-US" dirty="0"/>
            </a:p>
            <a:p>
              <a:pPr algn="ctr"/>
              <a:r>
                <a:rPr lang="en-US" dirty="0"/>
                <a:t>Goal 1     Goal 2     Goal 3</a:t>
              </a:r>
            </a:p>
            <a:p>
              <a:pPr algn="ctr"/>
              <a:endParaRPr lang="en-US" dirty="0"/>
            </a:p>
            <a:p>
              <a:pPr algn="ctr"/>
              <a:endParaRPr lang="en-US" dirty="0"/>
            </a:p>
            <a:p>
              <a:pPr algn="ctr"/>
              <a:r>
                <a:rPr lang="en-US" dirty="0"/>
                <a:t>Objectives   </a:t>
              </a:r>
              <a:r>
                <a:rPr lang="en-US" dirty="0" err="1"/>
                <a:t>Objectives</a:t>
              </a:r>
              <a:r>
                <a:rPr lang="en-US" dirty="0"/>
                <a:t>   </a:t>
              </a:r>
              <a:r>
                <a:rPr lang="en-US" dirty="0" err="1"/>
                <a:t>Objectives</a:t>
              </a:r>
              <a:endParaRPr lang="en-US" dirty="0"/>
            </a:p>
          </p:txBody>
        </p:sp>
        <p:cxnSp>
          <p:nvCxnSpPr>
            <p:cNvPr id="9" name="Straight Connector 8">
              <a:extLst>
                <a:ext uri="{FF2B5EF4-FFF2-40B4-BE49-F238E27FC236}">
                  <a16:creationId xmlns:a16="http://schemas.microsoft.com/office/drawing/2014/main" id="{FF6384FD-9303-764A-00F0-1549AC82AC94}"/>
                </a:ext>
              </a:extLst>
            </p:cNvPr>
            <p:cNvCxnSpPr/>
            <p:nvPr/>
          </p:nvCxnSpPr>
          <p:spPr>
            <a:xfrm>
              <a:off x="6834755" y="2712203"/>
              <a:ext cx="14258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FDD3C66-0FA6-9911-1FCF-9B21C6801376}"/>
                </a:ext>
              </a:extLst>
            </p:cNvPr>
            <p:cNvCxnSpPr>
              <a:cxnSpLocks/>
            </p:cNvCxnSpPr>
            <p:nvPr/>
          </p:nvCxnSpPr>
          <p:spPr>
            <a:xfrm>
              <a:off x="6351724" y="3577525"/>
              <a:ext cx="24048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271C5A-16B1-EA86-87B0-8D16936B856C}"/>
                </a:ext>
              </a:extLst>
            </p:cNvPr>
            <p:cNvCxnSpPr>
              <a:cxnSpLocks/>
            </p:cNvCxnSpPr>
            <p:nvPr/>
          </p:nvCxnSpPr>
          <p:spPr>
            <a:xfrm>
              <a:off x="6096000" y="4318861"/>
              <a:ext cx="29395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408A81-CBC2-32AC-78B9-E4D3DBA32F82}"/>
                </a:ext>
              </a:extLst>
            </p:cNvPr>
            <p:cNvCxnSpPr>
              <a:cxnSpLocks/>
            </p:cNvCxnSpPr>
            <p:nvPr/>
          </p:nvCxnSpPr>
          <p:spPr>
            <a:xfrm>
              <a:off x="5486400" y="5261674"/>
              <a:ext cx="40295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97E7A8-AA05-2429-244C-F736EC4E598B}"/>
                </a:ext>
              </a:extLst>
            </p:cNvPr>
            <p:cNvCxnSpPr>
              <a:cxnSpLocks/>
            </p:cNvCxnSpPr>
            <p:nvPr/>
          </p:nvCxnSpPr>
          <p:spPr>
            <a:xfrm>
              <a:off x="7924660" y="4318861"/>
              <a:ext cx="335939" cy="1771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C33731-742C-27F2-3B3D-B2A7AE91B4CD}"/>
                </a:ext>
              </a:extLst>
            </p:cNvPr>
            <p:cNvCxnSpPr>
              <a:cxnSpLocks/>
            </p:cNvCxnSpPr>
            <p:nvPr/>
          </p:nvCxnSpPr>
          <p:spPr>
            <a:xfrm flipV="1">
              <a:off x="6726264" y="4318861"/>
              <a:ext cx="335939" cy="1771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AB37972-D06A-568A-74CA-FD1FD830D931}"/>
              </a:ext>
            </a:extLst>
          </p:cNvPr>
          <p:cNvSpPr>
            <a:spLocks noGrp="1"/>
          </p:cNvSpPr>
          <p:nvPr>
            <p:ph type="title"/>
          </p:nvPr>
        </p:nvSpPr>
        <p:spPr>
          <a:xfrm>
            <a:off x="677334" y="609600"/>
            <a:ext cx="9817484" cy="1320800"/>
          </a:xfrm>
        </p:spPr>
        <p:txBody>
          <a:bodyPr/>
          <a:lstStyle/>
          <a:p>
            <a:r>
              <a:rPr lang="en-US" dirty="0"/>
              <a:t>Vision, Mission, Values, Goals, Objectives</a:t>
            </a:r>
          </a:p>
        </p:txBody>
      </p:sp>
      <p:pic>
        <p:nvPicPr>
          <p:cNvPr id="1028" name="Picture 4" descr="Premium Vector | Mission vision values concept">
            <a:extLst>
              <a:ext uri="{FF2B5EF4-FFF2-40B4-BE49-F238E27FC236}">
                <a16:creationId xmlns:a16="http://schemas.microsoft.com/office/drawing/2014/main" id="{0F9AC9A8-D09D-5DAA-B0B0-ED316F247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305" y="1196390"/>
            <a:ext cx="3896983" cy="3896983"/>
          </a:xfrm>
          <a:prstGeom prst="rect">
            <a:avLst/>
          </a:prstGeom>
          <a:noFill/>
          <a:extLst>
            <a:ext uri="{909E8E84-426E-40DD-AFC4-6F175D3DCCD1}">
              <a14:hiddenFill xmlns:a14="http://schemas.microsoft.com/office/drawing/2010/main">
                <a:solidFill>
                  <a:srgbClr val="FFFFFF"/>
                </a:solidFill>
              </a14:hiddenFill>
            </a:ext>
          </a:extLst>
        </p:spPr>
      </p:pic>
      <p:sp>
        <p:nvSpPr>
          <p:cNvPr id="24" name="Right Bracket 23">
            <a:extLst>
              <a:ext uri="{FF2B5EF4-FFF2-40B4-BE49-F238E27FC236}">
                <a16:creationId xmlns:a16="http://schemas.microsoft.com/office/drawing/2014/main" id="{1F0AFBDA-2A1C-5658-3686-D090466FC9F0}"/>
              </a:ext>
            </a:extLst>
          </p:cNvPr>
          <p:cNvSpPr/>
          <p:nvPr/>
        </p:nvSpPr>
        <p:spPr>
          <a:xfrm>
            <a:off x="5493054" y="4359366"/>
            <a:ext cx="298838" cy="163248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FFAE90F-A01A-C05A-68E8-86ADBF027CCA}"/>
              </a:ext>
            </a:extLst>
          </p:cNvPr>
          <p:cNvCxnSpPr/>
          <p:nvPr/>
        </p:nvCxnSpPr>
        <p:spPr>
          <a:xfrm flipH="1">
            <a:off x="4730798" y="4359363"/>
            <a:ext cx="762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22247D-A025-EDD8-8DAB-8971B093B052}"/>
              </a:ext>
            </a:extLst>
          </p:cNvPr>
          <p:cNvCxnSpPr>
            <a:stCxn id="24" idx="2"/>
          </p:cNvCxnSpPr>
          <p:nvPr/>
        </p:nvCxnSpPr>
        <p:spPr>
          <a:xfrm flipV="1">
            <a:off x="5791892" y="5175608"/>
            <a:ext cx="538570" cy="1"/>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4535182-9939-7351-8FB2-AC83FCCF2BD6}"/>
              </a:ext>
            </a:extLst>
          </p:cNvPr>
          <p:cNvSpPr txBox="1"/>
          <p:nvPr/>
        </p:nvSpPr>
        <p:spPr>
          <a:xfrm>
            <a:off x="6330461" y="4994034"/>
            <a:ext cx="3650237" cy="369332"/>
          </a:xfrm>
          <a:prstGeom prst="rect">
            <a:avLst/>
          </a:prstGeom>
          <a:noFill/>
        </p:spPr>
        <p:txBody>
          <a:bodyPr wrap="square" rtlCol="0">
            <a:spAutoFit/>
          </a:bodyPr>
          <a:lstStyle/>
          <a:p>
            <a:r>
              <a:rPr lang="en-US" dirty="0"/>
              <a:t>The Strategic Planning Process</a:t>
            </a:r>
          </a:p>
        </p:txBody>
      </p:sp>
    </p:spTree>
    <p:extLst>
      <p:ext uri="{BB962C8B-B14F-4D97-AF65-F5344CB8AC3E}">
        <p14:creationId xmlns:p14="http://schemas.microsoft.com/office/powerpoint/2010/main" val="381077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534E2-5C4B-1598-3921-AF109878B2BA}"/>
            </a:ext>
          </a:extLst>
        </p:cNvPr>
        <p:cNvGrpSpPr/>
        <p:nvPr/>
      </p:nvGrpSpPr>
      <p:grpSpPr>
        <a:xfrm>
          <a:off x="0" y="0"/>
          <a:ext cx="0" cy="0"/>
          <a:chOff x="0" y="0"/>
          <a:chExt cx="0" cy="0"/>
        </a:xfrm>
      </p:grpSpPr>
      <p:pic>
        <p:nvPicPr>
          <p:cNvPr id="13314" name="Picture 2" descr="Mission Vision Values Concept 16063041 Vector Art at Vecteezy">
            <a:extLst>
              <a:ext uri="{FF2B5EF4-FFF2-40B4-BE49-F238E27FC236}">
                <a16:creationId xmlns:a16="http://schemas.microsoft.com/office/drawing/2014/main" id="{1F457A87-7316-D8E8-47B7-65FDC4164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568" y="1382310"/>
            <a:ext cx="3766553" cy="26302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C8A121-B37B-E21A-02AF-7C6C9F0C863C}"/>
              </a:ext>
            </a:extLst>
          </p:cNvPr>
          <p:cNvSpPr>
            <a:spLocks noGrp="1"/>
          </p:cNvSpPr>
          <p:nvPr>
            <p:ph type="title"/>
          </p:nvPr>
        </p:nvSpPr>
        <p:spPr>
          <a:xfrm>
            <a:off x="677334" y="609600"/>
            <a:ext cx="8961966" cy="1320800"/>
          </a:xfrm>
        </p:spPr>
        <p:txBody>
          <a:bodyPr/>
          <a:lstStyle/>
          <a:p>
            <a:r>
              <a:rPr lang="en-US" dirty="0"/>
              <a:t>Vision, Mission, Values, Goals, Objectives</a:t>
            </a:r>
          </a:p>
        </p:txBody>
      </p:sp>
      <p:sp>
        <p:nvSpPr>
          <p:cNvPr id="3" name="Content Placeholder 2">
            <a:extLst>
              <a:ext uri="{FF2B5EF4-FFF2-40B4-BE49-F238E27FC236}">
                <a16:creationId xmlns:a16="http://schemas.microsoft.com/office/drawing/2014/main" id="{A222F413-B901-79F2-ED2A-86606B5F61C7}"/>
              </a:ext>
            </a:extLst>
          </p:cNvPr>
          <p:cNvSpPr>
            <a:spLocks noGrp="1"/>
          </p:cNvSpPr>
          <p:nvPr>
            <p:ph idx="1"/>
          </p:nvPr>
        </p:nvSpPr>
        <p:spPr>
          <a:xfrm>
            <a:off x="677334" y="1586952"/>
            <a:ext cx="8596668" cy="4783868"/>
          </a:xfrm>
        </p:spPr>
        <p:txBody>
          <a:bodyPr>
            <a:normAutofit/>
          </a:bodyPr>
          <a:lstStyle/>
          <a:p>
            <a:r>
              <a:rPr lang="en-US" sz="3200" dirty="0"/>
              <a:t>Vision – Mission - Values</a:t>
            </a:r>
          </a:p>
          <a:p>
            <a:pPr lvl="1"/>
            <a:r>
              <a:rPr lang="en-US" sz="3000" dirty="0"/>
              <a:t>Provides Direction</a:t>
            </a:r>
          </a:p>
          <a:p>
            <a:pPr lvl="1"/>
            <a:r>
              <a:rPr lang="en-US" sz="3000" dirty="0"/>
              <a:t>Typically Long Range</a:t>
            </a:r>
          </a:p>
          <a:p>
            <a:pPr lvl="1"/>
            <a:r>
              <a:rPr lang="en-US" sz="3000" dirty="0"/>
              <a:t>Meaning Based</a:t>
            </a:r>
          </a:p>
          <a:p>
            <a:pPr marL="457200" lvl="1" indent="0">
              <a:buNone/>
            </a:pPr>
            <a:endParaRPr lang="en-US" sz="3000" dirty="0"/>
          </a:p>
        </p:txBody>
      </p:sp>
      <p:sp>
        <p:nvSpPr>
          <p:cNvPr id="4" name="TextBox 3">
            <a:extLst>
              <a:ext uri="{FF2B5EF4-FFF2-40B4-BE49-F238E27FC236}">
                <a16:creationId xmlns:a16="http://schemas.microsoft.com/office/drawing/2014/main" id="{31B7A86F-9498-EE99-466B-133597ABF6EF}"/>
              </a:ext>
            </a:extLst>
          </p:cNvPr>
          <p:cNvSpPr txBox="1"/>
          <p:nvPr/>
        </p:nvSpPr>
        <p:spPr>
          <a:xfrm>
            <a:off x="9274002" y="117231"/>
            <a:ext cx="2812490"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VMVGO</a:t>
            </a:r>
          </a:p>
        </p:txBody>
      </p:sp>
      <p:pic>
        <p:nvPicPr>
          <p:cNvPr id="14338" name="Picture 2" descr="Provide Clear Direction">
            <a:extLst>
              <a:ext uri="{FF2B5EF4-FFF2-40B4-BE49-F238E27FC236}">
                <a16:creationId xmlns:a16="http://schemas.microsoft.com/office/drawing/2014/main" id="{35E9D22C-25C1-E873-AB51-6CBA6B5014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43" t="-4498" r="26150" b="4498"/>
          <a:stretch>
            <a:fillRect/>
          </a:stretch>
        </p:blipFill>
        <p:spPr bwMode="auto">
          <a:xfrm>
            <a:off x="1028356" y="4250837"/>
            <a:ext cx="2301760" cy="23246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B98305F-93CD-5981-6AD0-68989A27A0BA}"/>
              </a:ext>
            </a:extLst>
          </p:cNvPr>
          <p:cNvGrpSpPr/>
          <p:nvPr/>
        </p:nvGrpSpPr>
        <p:grpSpPr>
          <a:xfrm>
            <a:off x="4130241" y="4217182"/>
            <a:ext cx="2056151" cy="2316879"/>
            <a:chOff x="6505732" y="4020691"/>
            <a:chExt cx="2056151" cy="2316879"/>
          </a:xfrm>
        </p:grpSpPr>
        <p:sp>
          <p:nvSpPr>
            <p:cNvPr id="6" name="TextBox 5">
              <a:extLst>
                <a:ext uri="{FF2B5EF4-FFF2-40B4-BE49-F238E27FC236}">
                  <a16:creationId xmlns:a16="http://schemas.microsoft.com/office/drawing/2014/main" id="{6CD695DE-E1E6-1C5E-D1CB-BD606CD2AC62}"/>
                </a:ext>
              </a:extLst>
            </p:cNvPr>
            <p:cNvSpPr txBox="1"/>
            <p:nvPr/>
          </p:nvSpPr>
          <p:spPr>
            <a:xfrm>
              <a:off x="6505732" y="4020691"/>
              <a:ext cx="1094282" cy="2308324"/>
            </a:xfrm>
            <a:prstGeom prst="rect">
              <a:avLst/>
            </a:prstGeom>
            <a:noFill/>
          </p:spPr>
          <p:txBody>
            <a:bodyPr wrap="square" rtlCol="0">
              <a:spAutoFit/>
            </a:bodyPr>
            <a:lstStyle/>
            <a:p>
              <a:r>
                <a:rPr lang="en-US" dirty="0"/>
                <a:t>…</a:t>
              </a:r>
            </a:p>
            <a:p>
              <a:r>
                <a:rPr lang="en-US" dirty="0"/>
                <a:t>Dec</a:t>
              </a:r>
            </a:p>
            <a:p>
              <a:r>
                <a:rPr lang="en-US" dirty="0"/>
                <a:t>Jan</a:t>
              </a:r>
            </a:p>
            <a:p>
              <a:r>
                <a:rPr lang="en-US" b="1" dirty="0"/>
                <a:t>Feb</a:t>
              </a:r>
            </a:p>
            <a:p>
              <a:r>
                <a:rPr lang="en-US" dirty="0"/>
                <a:t>Mar</a:t>
              </a:r>
            </a:p>
            <a:p>
              <a:r>
                <a:rPr lang="en-US" dirty="0"/>
                <a:t>Apr</a:t>
              </a:r>
            </a:p>
            <a:p>
              <a:r>
                <a:rPr lang="en-US" dirty="0"/>
                <a:t>May</a:t>
              </a:r>
            </a:p>
            <a:p>
              <a:r>
                <a:rPr lang="en-US" dirty="0"/>
                <a:t>…</a:t>
              </a:r>
            </a:p>
          </p:txBody>
        </p:sp>
        <p:sp>
          <p:nvSpPr>
            <p:cNvPr id="7" name="TextBox 6">
              <a:extLst>
                <a:ext uri="{FF2B5EF4-FFF2-40B4-BE49-F238E27FC236}">
                  <a16:creationId xmlns:a16="http://schemas.microsoft.com/office/drawing/2014/main" id="{2B5A3F15-0E78-C53B-47B6-45A1D7AA5779}"/>
                </a:ext>
              </a:extLst>
            </p:cNvPr>
            <p:cNvSpPr txBox="1"/>
            <p:nvPr/>
          </p:nvSpPr>
          <p:spPr>
            <a:xfrm>
              <a:off x="7467601" y="4029246"/>
              <a:ext cx="1094282" cy="2308324"/>
            </a:xfrm>
            <a:prstGeom prst="rect">
              <a:avLst/>
            </a:prstGeom>
            <a:noFill/>
          </p:spPr>
          <p:txBody>
            <a:bodyPr wrap="square" rtlCol="0">
              <a:spAutoFit/>
            </a:bodyPr>
            <a:lstStyle/>
            <a:p>
              <a:r>
                <a:rPr lang="en-US" dirty="0"/>
                <a:t>…</a:t>
              </a:r>
            </a:p>
            <a:p>
              <a:r>
                <a:rPr lang="en-US" dirty="0"/>
                <a:t>2032</a:t>
              </a:r>
            </a:p>
            <a:p>
              <a:r>
                <a:rPr lang="en-US" dirty="0"/>
                <a:t>2033</a:t>
              </a:r>
            </a:p>
            <a:p>
              <a:r>
                <a:rPr lang="en-US" b="1" dirty="0"/>
                <a:t>2034</a:t>
              </a:r>
            </a:p>
            <a:p>
              <a:r>
                <a:rPr lang="en-US" dirty="0"/>
                <a:t>2035</a:t>
              </a:r>
            </a:p>
            <a:p>
              <a:r>
                <a:rPr lang="en-US" dirty="0"/>
                <a:t>2036</a:t>
              </a:r>
            </a:p>
            <a:p>
              <a:r>
                <a:rPr lang="en-US" dirty="0"/>
                <a:t>2037</a:t>
              </a:r>
            </a:p>
            <a:p>
              <a:r>
                <a:rPr lang="en-US" dirty="0"/>
                <a:t>…</a:t>
              </a:r>
            </a:p>
          </p:txBody>
        </p:sp>
        <p:sp>
          <p:nvSpPr>
            <p:cNvPr id="8" name="Rectangle 7">
              <a:extLst>
                <a:ext uri="{FF2B5EF4-FFF2-40B4-BE49-F238E27FC236}">
                  <a16:creationId xmlns:a16="http://schemas.microsoft.com/office/drawing/2014/main" id="{F37752C9-082D-4ECF-55E5-6E3BEDACB0EF}"/>
                </a:ext>
              </a:extLst>
            </p:cNvPr>
            <p:cNvSpPr/>
            <p:nvPr/>
          </p:nvSpPr>
          <p:spPr>
            <a:xfrm>
              <a:off x="6505732" y="4906362"/>
              <a:ext cx="1678898" cy="264935"/>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Diagram 8">
            <a:extLst>
              <a:ext uri="{FF2B5EF4-FFF2-40B4-BE49-F238E27FC236}">
                <a16:creationId xmlns:a16="http://schemas.microsoft.com/office/drawing/2014/main" id="{86C3EB00-6C45-6C98-A9C0-6D4FF4C56C7B}"/>
              </a:ext>
            </a:extLst>
          </p:cNvPr>
          <p:cNvGraphicFramePr/>
          <p:nvPr>
            <p:extLst>
              <p:ext uri="{D42A27DB-BD31-4B8C-83A1-F6EECF244321}">
                <p14:modId xmlns:p14="http://schemas.microsoft.com/office/powerpoint/2010/main" val="2308102785"/>
              </p:ext>
            </p:extLst>
          </p:nvPr>
        </p:nvGraphicFramePr>
        <p:xfrm>
          <a:off x="6609264" y="4250837"/>
          <a:ext cx="2365434" cy="23083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24811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23E94-6258-A5BF-B372-B8894AAD1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0B67E-7DD3-3CAF-D6BA-12728DBDE8D0}"/>
              </a:ext>
            </a:extLst>
          </p:cNvPr>
          <p:cNvSpPr>
            <a:spLocks noGrp="1"/>
          </p:cNvSpPr>
          <p:nvPr>
            <p:ph type="title"/>
          </p:nvPr>
        </p:nvSpPr>
        <p:spPr>
          <a:xfrm>
            <a:off x="677334" y="609600"/>
            <a:ext cx="8961966" cy="1320800"/>
          </a:xfrm>
        </p:spPr>
        <p:txBody>
          <a:bodyPr/>
          <a:lstStyle/>
          <a:p>
            <a:r>
              <a:rPr lang="en-US" dirty="0"/>
              <a:t>Vision, Mission, Values, Goals, Objectives</a:t>
            </a:r>
          </a:p>
        </p:txBody>
      </p:sp>
      <p:sp>
        <p:nvSpPr>
          <p:cNvPr id="3" name="Content Placeholder 2">
            <a:extLst>
              <a:ext uri="{FF2B5EF4-FFF2-40B4-BE49-F238E27FC236}">
                <a16:creationId xmlns:a16="http://schemas.microsoft.com/office/drawing/2014/main" id="{8518C510-042B-2241-CE48-287598315EE0}"/>
              </a:ext>
            </a:extLst>
          </p:cNvPr>
          <p:cNvSpPr>
            <a:spLocks noGrp="1"/>
          </p:cNvSpPr>
          <p:nvPr>
            <p:ph idx="1"/>
          </p:nvPr>
        </p:nvSpPr>
        <p:spPr>
          <a:xfrm>
            <a:off x="677334" y="1586952"/>
            <a:ext cx="8701128" cy="4783868"/>
          </a:xfrm>
        </p:spPr>
        <p:txBody>
          <a:bodyPr>
            <a:normAutofit lnSpcReduction="10000"/>
          </a:bodyPr>
          <a:lstStyle/>
          <a:p>
            <a:r>
              <a:rPr lang="en-US" sz="3200" dirty="0"/>
              <a:t>AI Assistance</a:t>
            </a:r>
            <a:endParaRPr lang="en-US" sz="3000" dirty="0"/>
          </a:p>
          <a:p>
            <a:pPr marL="0" indent="0">
              <a:buNone/>
            </a:pPr>
            <a:r>
              <a:rPr lang="en-US" sz="3200" dirty="0"/>
              <a:t>I started a window cleaning business. I believe that clean windows are important to maintaining a positive outlook on the day, and more people with clean windows means more positivity in the world. I value honesty, integrity and thoroughness. Can you write me a Vision statement, Mission statement and Values statement that reflects me and my company.</a:t>
            </a:r>
          </a:p>
        </p:txBody>
      </p:sp>
      <p:sp>
        <p:nvSpPr>
          <p:cNvPr id="4" name="TextBox 3">
            <a:extLst>
              <a:ext uri="{FF2B5EF4-FFF2-40B4-BE49-F238E27FC236}">
                <a16:creationId xmlns:a16="http://schemas.microsoft.com/office/drawing/2014/main" id="{B5BE0887-29F1-7277-A3B5-BD7EA5752961}"/>
              </a:ext>
            </a:extLst>
          </p:cNvPr>
          <p:cNvSpPr txBox="1"/>
          <p:nvPr/>
        </p:nvSpPr>
        <p:spPr>
          <a:xfrm>
            <a:off x="9274002" y="117231"/>
            <a:ext cx="2812490"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VMVGO</a:t>
            </a:r>
          </a:p>
        </p:txBody>
      </p:sp>
      <p:sp>
        <p:nvSpPr>
          <p:cNvPr id="5" name="TextBox 4">
            <a:extLst>
              <a:ext uri="{FF2B5EF4-FFF2-40B4-BE49-F238E27FC236}">
                <a16:creationId xmlns:a16="http://schemas.microsoft.com/office/drawing/2014/main" id="{A3A9848D-4B47-0404-2C99-E40D3E22D64A}"/>
              </a:ext>
            </a:extLst>
          </p:cNvPr>
          <p:cNvSpPr txBox="1"/>
          <p:nvPr/>
        </p:nvSpPr>
        <p:spPr>
          <a:xfrm>
            <a:off x="3153508" y="6189785"/>
            <a:ext cx="4560277" cy="369332"/>
          </a:xfrm>
          <a:prstGeom prst="rect">
            <a:avLst/>
          </a:prstGeom>
          <a:noFill/>
        </p:spPr>
        <p:txBody>
          <a:bodyPr wrap="square" rtlCol="0">
            <a:spAutoFit/>
          </a:bodyPr>
          <a:lstStyle/>
          <a:p>
            <a:r>
              <a:rPr lang="en-US" dirty="0">
                <a:hlinkClick r:id="rId3"/>
              </a:rPr>
              <a:t>ChatGPT</a:t>
            </a:r>
            <a:endParaRPr lang="en-US" dirty="0"/>
          </a:p>
        </p:txBody>
      </p:sp>
    </p:spTree>
    <p:extLst>
      <p:ext uri="{BB962C8B-B14F-4D97-AF65-F5344CB8AC3E}">
        <p14:creationId xmlns:p14="http://schemas.microsoft.com/office/powerpoint/2010/main" val="369616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F1D7F-AF05-E7BC-A8FD-B5726E974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42DE8-059D-D9C2-1BB4-443AD9678F41}"/>
              </a:ext>
            </a:extLst>
          </p:cNvPr>
          <p:cNvSpPr>
            <a:spLocks noGrp="1"/>
          </p:cNvSpPr>
          <p:nvPr>
            <p:ph type="title"/>
          </p:nvPr>
        </p:nvSpPr>
        <p:spPr>
          <a:xfrm>
            <a:off x="677334" y="609600"/>
            <a:ext cx="8904816" cy="1320800"/>
          </a:xfrm>
        </p:spPr>
        <p:txBody>
          <a:bodyPr/>
          <a:lstStyle/>
          <a:p>
            <a:r>
              <a:rPr lang="en-US" dirty="0"/>
              <a:t>Vision, Mission, Values, Goals, Objectives</a:t>
            </a:r>
          </a:p>
        </p:txBody>
      </p:sp>
      <p:sp>
        <p:nvSpPr>
          <p:cNvPr id="3" name="Content Placeholder 2">
            <a:extLst>
              <a:ext uri="{FF2B5EF4-FFF2-40B4-BE49-F238E27FC236}">
                <a16:creationId xmlns:a16="http://schemas.microsoft.com/office/drawing/2014/main" id="{F967D289-3132-AC2B-2CD4-D3DAB9E4CCCA}"/>
              </a:ext>
            </a:extLst>
          </p:cNvPr>
          <p:cNvSpPr>
            <a:spLocks noGrp="1"/>
          </p:cNvSpPr>
          <p:nvPr>
            <p:ph idx="1"/>
          </p:nvPr>
        </p:nvSpPr>
        <p:spPr>
          <a:xfrm>
            <a:off x="677334" y="1586952"/>
            <a:ext cx="8596668" cy="4783868"/>
          </a:xfrm>
        </p:spPr>
        <p:txBody>
          <a:bodyPr>
            <a:normAutofit/>
          </a:bodyPr>
          <a:lstStyle/>
          <a:p>
            <a:r>
              <a:rPr lang="en-US" sz="3200" dirty="0"/>
              <a:t>Goals - Objectives</a:t>
            </a:r>
          </a:p>
          <a:p>
            <a:pPr lvl="1"/>
            <a:r>
              <a:rPr lang="en-US" sz="3000" dirty="0"/>
              <a:t>Map Progress</a:t>
            </a:r>
          </a:p>
          <a:p>
            <a:pPr lvl="1"/>
            <a:r>
              <a:rPr lang="en-US" sz="3000" dirty="0"/>
              <a:t>Provide Accountability</a:t>
            </a:r>
          </a:p>
          <a:p>
            <a:pPr lvl="1"/>
            <a:r>
              <a:rPr lang="en-US" sz="3000" dirty="0"/>
              <a:t>Measures Success</a:t>
            </a:r>
          </a:p>
          <a:p>
            <a:pPr marL="457200" lvl="1" indent="0">
              <a:buNone/>
            </a:pPr>
            <a:endParaRPr lang="en-US" sz="3000" dirty="0"/>
          </a:p>
        </p:txBody>
      </p:sp>
      <p:sp>
        <p:nvSpPr>
          <p:cNvPr id="4" name="TextBox 3">
            <a:extLst>
              <a:ext uri="{FF2B5EF4-FFF2-40B4-BE49-F238E27FC236}">
                <a16:creationId xmlns:a16="http://schemas.microsoft.com/office/drawing/2014/main" id="{9C748FC7-5EEE-30DE-EF88-10264634C6E6}"/>
              </a:ext>
            </a:extLst>
          </p:cNvPr>
          <p:cNvSpPr txBox="1"/>
          <p:nvPr/>
        </p:nvSpPr>
        <p:spPr>
          <a:xfrm>
            <a:off x="9274002" y="117231"/>
            <a:ext cx="2812490"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VMVGO</a:t>
            </a:r>
          </a:p>
        </p:txBody>
      </p:sp>
      <p:pic>
        <p:nvPicPr>
          <p:cNvPr id="15362" name="Picture 2" descr="College Football Fans Unhappy With First Down Clock Change">
            <a:extLst>
              <a:ext uri="{FF2B5EF4-FFF2-40B4-BE49-F238E27FC236}">
                <a16:creationId xmlns:a16="http://schemas.microsoft.com/office/drawing/2014/main" id="{1FE659E7-019C-B9FB-6346-8BFA2CE20F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38"/>
          <a:stretch>
            <a:fillRect/>
          </a:stretch>
        </p:blipFill>
        <p:spPr bwMode="auto">
          <a:xfrm>
            <a:off x="1226127" y="4455367"/>
            <a:ext cx="2473038" cy="19893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OOTBALL THROWING FLAG Tossing Referee Flags Soccer Penalty Props ...">
            <a:extLst>
              <a:ext uri="{FF2B5EF4-FFF2-40B4-BE49-F238E27FC236}">
                <a16:creationId xmlns:a16="http://schemas.microsoft.com/office/drawing/2014/main" id="{188C1AE9-297F-45C7-7479-1BD539C310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464"/>
          <a:stretch>
            <a:fillRect/>
          </a:stretch>
        </p:blipFill>
        <p:spPr bwMode="auto">
          <a:xfrm>
            <a:off x="4247958" y="4487990"/>
            <a:ext cx="3532043" cy="19968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FL 2025 live im TV und Stream: Wo werden die Spiele der Woche 6 ...">
            <a:extLst>
              <a:ext uri="{FF2B5EF4-FFF2-40B4-BE49-F238E27FC236}">
                <a16:creationId xmlns:a16="http://schemas.microsoft.com/office/drawing/2014/main" id="{1E4F3F6F-636B-6DC4-3B2B-A05C2FE068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0597" y="4460329"/>
            <a:ext cx="3360811" cy="18820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oals To Achieve After High School at Carla Apgar blog">
            <a:extLst>
              <a:ext uri="{FF2B5EF4-FFF2-40B4-BE49-F238E27FC236}">
                <a16:creationId xmlns:a16="http://schemas.microsoft.com/office/drawing/2014/main" id="{A75F3D3D-AF90-7D1F-AB14-5366470AC2A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380" t="17996" b="4785"/>
          <a:stretch>
            <a:fillRect/>
          </a:stretch>
        </p:blipFill>
        <p:spPr bwMode="auto">
          <a:xfrm>
            <a:off x="5852773" y="1445688"/>
            <a:ext cx="3854455" cy="26337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Question Mark, Download Free Question Mark png images, Free ...">
            <a:extLst>
              <a:ext uri="{FF2B5EF4-FFF2-40B4-BE49-F238E27FC236}">
                <a16:creationId xmlns:a16="http://schemas.microsoft.com/office/drawing/2014/main" id="{EC7983BF-09F9-34E1-A869-2448B4E49C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791" y="4455367"/>
            <a:ext cx="825086" cy="61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40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AF35E-D0A4-5D7E-2C1E-83D603434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CB7C3-DD8B-2AA3-9C68-DD35CD41A9B2}"/>
              </a:ext>
            </a:extLst>
          </p:cNvPr>
          <p:cNvSpPr>
            <a:spLocks noGrp="1"/>
          </p:cNvSpPr>
          <p:nvPr>
            <p:ph type="title"/>
          </p:nvPr>
        </p:nvSpPr>
        <p:spPr/>
        <p:txBody>
          <a:bodyPr/>
          <a:lstStyle/>
          <a:p>
            <a:r>
              <a:rPr lang="en-US" dirty="0"/>
              <a:t>Workbook Time</a:t>
            </a:r>
          </a:p>
        </p:txBody>
      </p:sp>
      <p:sp>
        <p:nvSpPr>
          <p:cNvPr id="3" name="Content Placeholder 2">
            <a:extLst>
              <a:ext uri="{FF2B5EF4-FFF2-40B4-BE49-F238E27FC236}">
                <a16:creationId xmlns:a16="http://schemas.microsoft.com/office/drawing/2014/main" id="{DB05F63C-C704-00C4-E229-249B4B90FFAE}"/>
              </a:ext>
            </a:extLst>
          </p:cNvPr>
          <p:cNvSpPr>
            <a:spLocks noGrp="1"/>
          </p:cNvSpPr>
          <p:nvPr>
            <p:ph idx="1"/>
          </p:nvPr>
        </p:nvSpPr>
        <p:spPr/>
        <p:txBody>
          <a:bodyPr>
            <a:normAutofit/>
          </a:bodyPr>
          <a:lstStyle/>
          <a:p>
            <a:r>
              <a:rPr lang="en-US" sz="3200" dirty="0"/>
              <a:t>Take a few minutes to complete Section 3 of the Workbook.</a:t>
            </a:r>
          </a:p>
          <a:p>
            <a:r>
              <a:rPr lang="en-US" sz="3200" dirty="0"/>
              <a:t>After we will dig into Strategic Planning</a:t>
            </a:r>
          </a:p>
          <a:p>
            <a:endParaRPr lang="en-US" sz="3200" dirty="0"/>
          </a:p>
        </p:txBody>
      </p:sp>
    </p:spTree>
    <p:extLst>
      <p:ext uri="{BB962C8B-B14F-4D97-AF65-F5344CB8AC3E}">
        <p14:creationId xmlns:p14="http://schemas.microsoft.com/office/powerpoint/2010/main" val="346484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43B11-CCE6-7EA0-A859-B28A0CC6F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41881-2E29-DF1A-A186-AA4388B95CA2}"/>
              </a:ext>
            </a:extLst>
          </p:cNvPr>
          <p:cNvSpPr>
            <a:spLocks noGrp="1"/>
          </p:cNvSpPr>
          <p:nvPr>
            <p:ph type="title"/>
          </p:nvPr>
        </p:nvSpPr>
        <p:spPr/>
        <p:txBody>
          <a:bodyPr/>
          <a:lstStyle/>
          <a:p>
            <a:r>
              <a:rPr lang="en-US" dirty="0"/>
              <a:t>Workshop Outcomes</a:t>
            </a:r>
          </a:p>
        </p:txBody>
      </p:sp>
      <p:sp>
        <p:nvSpPr>
          <p:cNvPr id="3" name="Content Placeholder 2">
            <a:extLst>
              <a:ext uri="{FF2B5EF4-FFF2-40B4-BE49-F238E27FC236}">
                <a16:creationId xmlns:a16="http://schemas.microsoft.com/office/drawing/2014/main" id="{EB962FBB-9398-0E39-0079-8233F3727DFF}"/>
              </a:ext>
            </a:extLst>
          </p:cNvPr>
          <p:cNvSpPr>
            <a:spLocks noGrp="1"/>
          </p:cNvSpPr>
          <p:nvPr>
            <p:ph idx="1"/>
          </p:nvPr>
        </p:nvSpPr>
        <p:spPr>
          <a:xfrm>
            <a:off x="677334" y="1317486"/>
            <a:ext cx="9933516" cy="5254764"/>
          </a:xfrm>
        </p:spPr>
        <p:txBody>
          <a:bodyPr>
            <a:normAutofit fontScale="92500" lnSpcReduction="10000"/>
          </a:bodyPr>
          <a:lstStyle/>
          <a:p>
            <a:r>
              <a:rPr lang="en-US" sz="3200" b="1" dirty="0"/>
              <a:t>The Importance of Strategic Planning</a:t>
            </a:r>
          </a:p>
          <a:p>
            <a:r>
              <a:rPr lang="en-US" sz="3200" b="1" dirty="0"/>
              <a:t>Identify Growth Stage</a:t>
            </a:r>
          </a:p>
          <a:p>
            <a:r>
              <a:rPr lang="en-US" sz="3200" b="1" dirty="0"/>
              <a:t>Clarity</a:t>
            </a:r>
          </a:p>
          <a:p>
            <a:pPr lvl="1"/>
            <a:r>
              <a:rPr lang="en-US" sz="3000" b="1" dirty="0"/>
              <a:t>Vision</a:t>
            </a:r>
          </a:p>
          <a:p>
            <a:pPr lvl="1"/>
            <a:r>
              <a:rPr lang="en-US" sz="3000" b="1" dirty="0"/>
              <a:t>Mission</a:t>
            </a:r>
          </a:p>
          <a:p>
            <a:pPr lvl="1"/>
            <a:r>
              <a:rPr lang="en-US" sz="3000" b="1" dirty="0"/>
              <a:t>Values</a:t>
            </a:r>
          </a:p>
          <a:p>
            <a:r>
              <a:rPr lang="en-US" sz="3200" b="1" dirty="0"/>
              <a:t>Goals and Objectives</a:t>
            </a:r>
          </a:p>
          <a:p>
            <a:r>
              <a:rPr lang="en-US" sz="3200" b="1" dirty="0"/>
              <a:t>Understanding the Process</a:t>
            </a:r>
            <a:endParaRPr lang="en-US" sz="3000" b="1" dirty="0"/>
          </a:p>
          <a:p>
            <a:pPr lvl="1"/>
            <a:r>
              <a:rPr lang="en-US" sz="3000" b="1" dirty="0"/>
              <a:t>Prerequisites</a:t>
            </a:r>
          </a:p>
          <a:p>
            <a:pPr lvl="1"/>
            <a:r>
              <a:rPr lang="en-US" sz="3000" b="1" dirty="0"/>
              <a:t>Execution</a:t>
            </a:r>
            <a:endParaRPr lang="en-US" sz="3000" dirty="0"/>
          </a:p>
        </p:txBody>
      </p:sp>
      <p:sp>
        <p:nvSpPr>
          <p:cNvPr id="4" name="TextBox 3">
            <a:extLst>
              <a:ext uri="{FF2B5EF4-FFF2-40B4-BE49-F238E27FC236}">
                <a16:creationId xmlns:a16="http://schemas.microsoft.com/office/drawing/2014/main" id="{D78E56D4-9C10-9A23-98A1-64E67B56F09B}"/>
              </a:ext>
            </a:extLst>
          </p:cNvPr>
          <p:cNvSpPr txBox="1"/>
          <p:nvPr/>
        </p:nvSpPr>
        <p:spPr>
          <a:xfrm>
            <a:off x="9274002" y="117231"/>
            <a:ext cx="2812490"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OUTCOMES</a:t>
            </a:r>
          </a:p>
        </p:txBody>
      </p:sp>
      <p:pic>
        <p:nvPicPr>
          <p:cNvPr id="6146" name="Picture 2" descr="Checklist PNG Picture | PNG Mart">
            <a:extLst>
              <a:ext uri="{FF2B5EF4-FFF2-40B4-BE49-F238E27FC236}">
                <a16:creationId xmlns:a16="http://schemas.microsoft.com/office/drawing/2014/main" id="{48369F46-B5F2-AA23-0F9A-D9308A0DF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939" y="2160589"/>
            <a:ext cx="3775032" cy="311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02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381A8-6233-B9AE-5FB8-821D2EB79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08F47-B038-BBEA-AF58-18A5C00C69F0}"/>
              </a:ext>
            </a:extLst>
          </p:cNvPr>
          <p:cNvSpPr>
            <a:spLocks noGrp="1"/>
          </p:cNvSpPr>
          <p:nvPr>
            <p:ph type="title"/>
          </p:nvPr>
        </p:nvSpPr>
        <p:spPr/>
        <p:txBody>
          <a:bodyPr/>
          <a:lstStyle/>
          <a:p>
            <a:r>
              <a:rPr lang="en-US" dirty="0"/>
              <a:t>Strategic Planning</a:t>
            </a:r>
          </a:p>
        </p:txBody>
      </p:sp>
      <p:sp>
        <p:nvSpPr>
          <p:cNvPr id="3" name="Content Placeholder 2">
            <a:extLst>
              <a:ext uri="{FF2B5EF4-FFF2-40B4-BE49-F238E27FC236}">
                <a16:creationId xmlns:a16="http://schemas.microsoft.com/office/drawing/2014/main" id="{5BB648B1-AA5B-97BD-012F-AD42E871E27E}"/>
              </a:ext>
            </a:extLst>
          </p:cNvPr>
          <p:cNvSpPr>
            <a:spLocks noGrp="1"/>
          </p:cNvSpPr>
          <p:nvPr>
            <p:ph idx="1"/>
          </p:nvPr>
        </p:nvSpPr>
        <p:spPr>
          <a:xfrm>
            <a:off x="677334" y="1586952"/>
            <a:ext cx="8596668" cy="4783868"/>
          </a:xfrm>
        </p:spPr>
        <p:txBody>
          <a:bodyPr>
            <a:normAutofit/>
          </a:bodyPr>
          <a:lstStyle/>
          <a:p>
            <a:r>
              <a:rPr lang="en-US" sz="3200" dirty="0"/>
              <a:t>It’s a Process</a:t>
            </a:r>
          </a:p>
          <a:p>
            <a:pPr lvl="1"/>
            <a:r>
              <a:rPr lang="en-US" sz="3000" dirty="0"/>
              <a:t>Individual</a:t>
            </a:r>
          </a:p>
          <a:p>
            <a:pPr lvl="1"/>
            <a:r>
              <a:rPr lang="en-US" sz="3000" dirty="0"/>
              <a:t>Group</a:t>
            </a:r>
          </a:p>
          <a:p>
            <a:pPr lvl="1"/>
            <a:r>
              <a:rPr lang="en-US" sz="3000" dirty="0"/>
              <a:t>Shorter Term</a:t>
            </a:r>
          </a:p>
          <a:p>
            <a:pPr lvl="1"/>
            <a:r>
              <a:rPr lang="en-US" sz="3000" dirty="0"/>
              <a:t>Longer Term</a:t>
            </a:r>
          </a:p>
          <a:p>
            <a:r>
              <a:rPr lang="en-US" sz="3200" dirty="0"/>
              <a:t>Broad Focus</a:t>
            </a:r>
          </a:p>
          <a:p>
            <a:pPr lvl="1"/>
            <a:r>
              <a:rPr lang="en-US" sz="3000" dirty="0"/>
              <a:t>Sales Increase</a:t>
            </a:r>
          </a:p>
          <a:p>
            <a:pPr lvl="1"/>
            <a:r>
              <a:rPr lang="en-US" sz="3000" dirty="0"/>
              <a:t>Operations Efficiency</a:t>
            </a:r>
          </a:p>
          <a:p>
            <a:pPr marL="457200" lvl="1" indent="0">
              <a:buNone/>
            </a:pPr>
            <a:endParaRPr lang="en-US" sz="3000" dirty="0"/>
          </a:p>
        </p:txBody>
      </p:sp>
      <p:sp>
        <p:nvSpPr>
          <p:cNvPr id="4" name="TextBox 3">
            <a:extLst>
              <a:ext uri="{FF2B5EF4-FFF2-40B4-BE49-F238E27FC236}">
                <a16:creationId xmlns:a16="http://schemas.microsoft.com/office/drawing/2014/main" id="{C34D1DBE-B42D-952E-7B9A-05D1D34D074A}"/>
              </a:ext>
            </a:extLst>
          </p:cNvPr>
          <p:cNvSpPr txBox="1"/>
          <p:nvPr/>
        </p:nvSpPr>
        <p:spPr>
          <a:xfrm>
            <a:off x="9274002" y="117231"/>
            <a:ext cx="2812490" cy="1323439"/>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Strategic Planning</a:t>
            </a:r>
          </a:p>
        </p:txBody>
      </p:sp>
      <p:pic>
        <p:nvPicPr>
          <p:cNvPr id="1026" name="Picture 2" descr="Strategic Planning - Definition, Steps, and Benefits">
            <a:extLst>
              <a:ext uri="{FF2B5EF4-FFF2-40B4-BE49-F238E27FC236}">
                <a16:creationId xmlns:a16="http://schemas.microsoft.com/office/drawing/2014/main" id="{65EC5FCF-73B7-754C-15C5-6A09E1B3E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054" y="3680777"/>
            <a:ext cx="3698297" cy="26996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lopreneur Images - Free Download on Freepik">
            <a:extLst>
              <a:ext uri="{FF2B5EF4-FFF2-40B4-BE49-F238E27FC236}">
                <a16:creationId xmlns:a16="http://schemas.microsoft.com/office/drawing/2014/main" id="{D973F7EC-730E-DFF2-3840-F45FB3C026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834" r="19253"/>
          <a:stretch>
            <a:fillRect/>
          </a:stretch>
        </p:blipFill>
        <p:spPr bwMode="auto">
          <a:xfrm>
            <a:off x="5424054" y="931163"/>
            <a:ext cx="3698297" cy="259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297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387A5-B2EE-A256-9498-3935637F8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D5BB9-B066-DC44-3038-9166FE788A94}"/>
              </a:ext>
            </a:extLst>
          </p:cNvPr>
          <p:cNvSpPr>
            <a:spLocks noGrp="1"/>
          </p:cNvSpPr>
          <p:nvPr>
            <p:ph type="title"/>
          </p:nvPr>
        </p:nvSpPr>
        <p:spPr>
          <a:xfrm>
            <a:off x="677334" y="568037"/>
            <a:ext cx="8596668" cy="1320800"/>
          </a:xfrm>
        </p:spPr>
        <p:txBody>
          <a:bodyPr/>
          <a:lstStyle/>
          <a:p>
            <a:r>
              <a:rPr lang="en-US" dirty="0"/>
              <a:t>The Process</a:t>
            </a:r>
          </a:p>
        </p:txBody>
      </p:sp>
      <p:sp>
        <p:nvSpPr>
          <p:cNvPr id="4" name="TextBox 3">
            <a:extLst>
              <a:ext uri="{FF2B5EF4-FFF2-40B4-BE49-F238E27FC236}">
                <a16:creationId xmlns:a16="http://schemas.microsoft.com/office/drawing/2014/main" id="{BDF6CA1E-B417-8C05-0607-904C3654D40B}"/>
              </a:ext>
            </a:extLst>
          </p:cNvPr>
          <p:cNvSpPr txBox="1"/>
          <p:nvPr/>
        </p:nvSpPr>
        <p:spPr>
          <a:xfrm>
            <a:off x="9274002" y="117231"/>
            <a:ext cx="2812490" cy="1323439"/>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Strategic Planning</a:t>
            </a:r>
          </a:p>
        </p:txBody>
      </p:sp>
      <p:pic>
        <p:nvPicPr>
          <p:cNvPr id="8" name="Picture 7">
            <a:extLst>
              <a:ext uri="{FF2B5EF4-FFF2-40B4-BE49-F238E27FC236}">
                <a16:creationId xmlns:a16="http://schemas.microsoft.com/office/drawing/2014/main" id="{BD23553E-ECB7-71C8-8D98-CBDD94D594FB}"/>
              </a:ext>
            </a:extLst>
          </p:cNvPr>
          <p:cNvPicPr>
            <a:picLocks noChangeAspect="1"/>
          </p:cNvPicPr>
          <p:nvPr/>
        </p:nvPicPr>
        <p:blipFill>
          <a:blip r:embed="rId3"/>
          <a:stretch>
            <a:fillRect/>
          </a:stretch>
        </p:blipFill>
        <p:spPr>
          <a:xfrm>
            <a:off x="-147400" y="1695420"/>
            <a:ext cx="6488282" cy="4903222"/>
          </a:xfrm>
          <a:prstGeom prst="rect">
            <a:avLst/>
          </a:prstGeom>
        </p:spPr>
      </p:pic>
      <p:pic>
        <p:nvPicPr>
          <p:cNvPr id="11" name="Picture 10">
            <a:extLst>
              <a:ext uri="{FF2B5EF4-FFF2-40B4-BE49-F238E27FC236}">
                <a16:creationId xmlns:a16="http://schemas.microsoft.com/office/drawing/2014/main" id="{1F4FD6D6-BB22-E52D-BB28-F1B8AA53A310}"/>
              </a:ext>
            </a:extLst>
          </p:cNvPr>
          <p:cNvPicPr>
            <a:picLocks noChangeAspect="1"/>
          </p:cNvPicPr>
          <p:nvPr/>
        </p:nvPicPr>
        <p:blipFill>
          <a:blip r:embed="rId4"/>
          <a:stretch>
            <a:fillRect/>
          </a:stretch>
        </p:blipFill>
        <p:spPr>
          <a:xfrm>
            <a:off x="7118991" y="473329"/>
            <a:ext cx="1713731" cy="3108012"/>
          </a:xfrm>
          <a:prstGeom prst="rect">
            <a:avLst/>
          </a:prstGeom>
        </p:spPr>
      </p:pic>
      <p:sp>
        <p:nvSpPr>
          <p:cNvPr id="21" name="Arrow: Left-Right 20">
            <a:extLst>
              <a:ext uri="{FF2B5EF4-FFF2-40B4-BE49-F238E27FC236}">
                <a16:creationId xmlns:a16="http://schemas.microsoft.com/office/drawing/2014/main" id="{354F75F2-E59B-AD92-F46C-2A57EF8C8A77}"/>
              </a:ext>
            </a:extLst>
          </p:cNvPr>
          <p:cNvSpPr/>
          <p:nvPr/>
        </p:nvSpPr>
        <p:spPr>
          <a:xfrm>
            <a:off x="5073010" y="1888837"/>
            <a:ext cx="2014579" cy="33385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277C3C-5D84-0B6D-ED1F-75191043D59F}"/>
              </a:ext>
            </a:extLst>
          </p:cNvPr>
          <p:cNvSpPr>
            <a:spLocks noGrp="1"/>
          </p:cNvSpPr>
          <p:nvPr>
            <p:ph idx="1"/>
          </p:nvPr>
        </p:nvSpPr>
        <p:spPr>
          <a:xfrm>
            <a:off x="6340882" y="3774758"/>
            <a:ext cx="5026773" cy="2966011"/>
          </a:xfrm>
        </p:spPr>
        <p:txBody>
          <a:bodyPr>
            <a:normAutofit/>
          </a:bodyPr>
          <a:lstStyle/>
          <a:p>
            <a:r>
              <a:rPr lang="en-US" sz="2400" dirty="0"/>
              <a:t>An iterative process</a:t>
            </a:r>
          </a:p>
          <a:p>
            <a:r>
              <a:rPr lang="en-US" sz="2400" dirty="0"/>
              <a:t>A “team” effort</a:t>
            </a:r>
          </a:p>
          <a:p>
            <a:r>
              <a:rPr lang="en-US" sz="2400" dirty="0"/>
              <a:t>Based on analysis of both internal and external data</a:t>
            </a:r>
          </a:p>
          <a:p>
            <a:r>
              <a:rPr lang="en-US" sz="2400" dirty="0"/>
              <a:t>Applied to any goal</a:t>
            </a:r>
          </a:p>
          <a:p>
            <a:r>
              <a:rPr lang="en-US" sz="2400" dirty="0"/>
              <a:t>Effective facilitator is a must</a:t>
            </a:r>
          </a:p>
          <a:p>
            <a:endParaRPr lang="en-US" sz="3000" dirty="0"/>
          </a:p>
        </p:txBody>
      </p:sp>
    </p:spTree>
    <p:extLst>
      <p:ext uri="{BB962C8B-B14F-4D97-AF65-F5344CB8AC3E}">
        <p14:creationId xmlns:p14="http://schemas.microsoft.com/office/powerpoint/2010/main" val="1690319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7F46F-39A7-630D-7E2F-3D17FA0FF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90934-2D27-5DE7-5D26-E114F10C5B78}"/>
              </a:ext>
            </a:extLst>
          </p:cNvPr>
          <p:cNvSpPr>
            <a:spLocks noGrp="1"/>
          </p:cNvSpPr>
          <p:nvPr>
            <p:ph type="title"/>
          </p:nvPr>
        </p:nvSpPr>
        <p:spPr/>
        <p:txBody>
          <a:bodyPr/>
          <a:lstStyle/>
          <a:p>
            <a:r>
              <a:rPr lang="en-US" dirty="0"/>
              <a:t>Implementing Strategic Planning</a:t>
            </a:r>
          </a:p>
        </p:txBody>
      </p:sp>
      <p:sp>
        <p:nvSpPr>
          <p:cNvPr id="3" name="Content Placeholder 2">
            <a:extLst>
              <a:ext uri="{FF2B5EF4-FFF2-40B4-BE49-F238E27FC236}">
                <a16:creationId xmlns:a16="http://schemas.microsoft.com/office/drawing/2014/main" id="{D557BDA7-B3E5-F387-0FB8-6628AD721AC7}"/>
              </a:ext>
            </a:extLst>
          </p:cNvPr>
          <p:cNvSpPr>
            <a:spLocks noGrp="1"/>
          </p:cNvSpPr>
          <p:nvPr>
            <p:ph idx="1"/>
          </p:nvPr>
        </p:nvSpPr>
        <p:spPr>
          <a:xfrm>
            <a:off x="677334" y="1586952"/>
            <a:ext cx="6314309" cy="4783868"/>
          </a:xfrm>
        </p:spPr>
        <p:txBody>
          <a:bodyPr>
            <a:normAutofit/>
          </a:bodyPr>
          <a:lstStyle/>
          <a:p>
            <a:r>
              <a:rPr lang="en-US" sz="3200" dirty="0"/>
              <a:t>Prerequisites</a:t>
            </a:r>
          </a:p>
          <a:p>
            <a:pPr lvl="1"/>
            <a:r>
              <a:rPr lang="en-US" sz="3000" dirty="0"/>
              <a:t>Clear Vision, Mission, Values shared with all in the company</a:t>
            </a:r>
          </a:p>
          <a:p>
            <a:pPr lvl="1"/>
            <a:r>
              <a:rPr lang="en-US" sz="3000" dirty="0"/>
              <a:t>Decide on the Team</a:t>
            </a:r>
          </a:p>
          <a:p>
            <a:pPr lvl="2"/>
            <a:r>
              <a:rPr lang="en-US" sz="2800" dirty="0"/>
              <a:t>Just Owner/Founder</a:t>
            </a:r>
          </a:p>
          <a:p>
            <a:pPr lvl="2"/>
            <a:r>
              <a:rPr lang="en-US" sz="2800" dirty="0"/>
              <a:t>Owner/Founder and Ops/Office Manager</a:t>
            </a:r>
          </a:p>
          <a:p>
            <a:pPr lvl="2"/>
            <a:r>
              <a:rPr lang="en-US" sz="2800" dirty="0"/>
              <a:t>Ideally all departments are represented</a:t>
            </a:r>
          </a:p>
          <a:p>
            <a:pPr lvl="1"/>
            <a:endParaRPr lang="en-US" sz="3000" dirty="0"/>
          </a:p>
        </p:txBody>
      </p:sp>
      <p:sp>
        <p:nvSpPr>
          <p:cNvPr id="4" name="TextBox 3">
            <a:extLst>
              <a:ext uri="{FF2B5EF4-FFF2-40B4-BE49-F238E27FC236}">
                <a16:creationId xmlns:a16="http://schemas.microsoft.com/office/drawing/2014/main" id="{862BF09F-B129-3522-DC8C-0F835A3836A1}"/>
              </a:ext>
            </a:extLst>
          </p:cNvPr>
          <p:cNvSpPr txBox="1"/>
          <p:nvPr/>
        </p:nvSpPr>
        <p:spPr>
          <a:xfrm>
            <a:off x="9274002" y="117231"/>
            <a:ext cx="2812490" cy="1323439"/>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Strategic Planning</a:t>
            </a:r>
          </a:p>
        </p:txBody>
      </p:sp>
      <p:pic>
        <p:nvPicPr>
          <p:cNvPr id="5" name="Picture 4">
            <a:extLst>
              <a:ext uri="{FF2B5EF4-FFF2-40B4-BE49-F238E27FC236}">
                <a16:creationId xmlns:a16="http://schemas.microsoft.com/office/drawing/2014/main" id="{2A1CE51F-CA27-0C2A-9550-3A88B3C6C67A}"/>
              </a:ext>
            </a:extLst>
          </p:cNvPr>
          <p:cNvPicPr>
            <a:picLocks noChangeAspect="1"/>
          </p:cNvPicPr>
          <p:nvPr/>
        </p:nvPicPr>
        <p:blipFill>
          <a:blip r:embed="rId3"/>
          <a:stretch>
            <a:fillRect/>
          </a:stretch>
        </p:blipFill>
        <p:spPr>
          <a:xfrm>
            <a:off x="5817528" y="2907752"/>
            <a:ext cx="4630590" cy="3499356"/>
          </a:xfrm>
          <a:prstGeom prst="rect">
            <a:avLst/>
          </a:prstGeom>
        </p:spPr>
      </p:pic>
    </p:spTree>
    <p:extLst>
      <p:ext uri="{BB962C8B-B14F-4D97-AF65-F5344CB8AC3E}">
        <p14:creationId xmlns:p14="http://schemas.microsoft.com/office/powerpoint/2010/main" val="82561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51244-8652-1A97-CEE9-52E120340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FC767-5B9C-0C15-727C-A15312AD5D1B}"/>
              </a:ext>
            </a:extLst>
          </p:cNvPr>
          <p:cNvSpPr>
            <a:spLocks noGrp="1"/>
          </p:cNvSpPr>
          <p:nvPr>
            <p:ph type="title"/>
          </p:nvPr>
        </p:nvSpPr>
        <p:spPr/>
        <p:txBody>
          <a:bodyPr/>
          <a:lstStyle/>
          <a:p>
            <a:r>
              <a:rPr lang="en-US" dirty="0"/>
              <a:t>Implementing Strategic Planning</a:t>
            </a:r>
          </a:p>
        </p:txBody>
      </p:sp>
      <p:sp>
        <p:nvSpPr>
          <p:cNvPr id="3" name="Content Placeholder 2">
            <a:extLst>
              <a:ext uri="{FF2B5EF4-FFF2-40B4-BE49-F238E27FC236}">
                <a16:creationId xmlns:a16="http://schemas.microsoft.com/office/drawing/2014/main" id="{B36BC631-F3D6-5F64-38E9-19AEF00164DA}"/>
              </a:ext>
            </a:extLst>
          </p:cNvPr>
          <p:cNvSpPr>
            <a:spLocks noGrp="1"/>
          </p:cNvSpPr>
          <p:nvPr>
            <p:ph idx="1"/>
          </p:nvPr>
        </p:nvSpPr>
        <p:spPr>
          <a:xfrm>
            <a:off x="677333" y="1586951"/>
            <a:ext cx="6159565" cy="5478867"/>
          </a:xfrm>
        </p:spPr>
        <p:txBody>
          <a:bodyPr>
            <a:normAutofit/>
          </a:bodyPr>
          <a:lstStyle/>
          <a:p>
            <a:r>
              <a:rPr lang="en-US" sz="3200" dirty="0"/>
              <a:t>Phase 1 Team Meeting(s)</a:t>
            </a:r>
          </a:p>
          <a:p>
            <a:pPr lvl="1"/>
            <a:r>
              <a:rPr lang="en-US" sz="3000" dirty="0"/>
              <a:t>Discuss and agree on where you are now and where you want to be.</a:t>
            </a:r>
          </a:p>
          <a:p>
            <a:pPr lvl="1"/>
            <a:r>
              <a:rPr lang="en-US" sz="3000" dirty="0"/>
              <a:t>Record/save everything</a:t>
            </a:r>
          </a:p>
          <a:p>
            <a:endParaRPr lang="en-US" sz="3000" dirty="0"/>
          </a:p>
        </p:txBody>
      </p:sp>
      <p:sp>
        <p:nvSpPr>
          <p:cNvPr id="4" name="TextBox 3">
            <a:extLst>
              <a:ext uri="{FF2B5EF4-FFF2-40B4-BE49-F238E27FC236}">
                <a16:creationId xmlns:a16="http://schemas.microsoft.com/office/drawing/2014/main" id="{6362473C-394D-FC43-D728-D8F3364A6752}"/>
              </a:ext>
            </a:extLst>
          </p:cNvPr>
          <p:cNvSpPr txBox="1"/>
          <p:nvPr/>
        </p:nvSpPr>
        <p:spPr>
          <a:xfrm>
            <a:off x="9274002" y="117231"/>
            <a:ext cx="2812490" cy="1323439"/>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Strategic Planning</a:t>
            </a:r>
          </a:p>
        </p:txBody>
      </p:sp>
      <p:pic>
        <p:nvPicPr>
          <p:cNvPr id="8" name="Picture 7">
            <a:extLst>
              <a:ext uri="{FF2B5EF4-FFF2-40B4-BE49-F238E27FC236}">
                <a16:creationId xmlns:a16="http://schemas.microsoft.com/office/drawing/2014/main" id="{080B59BC-BF81-8730-0AFB-989947138104}"/>
              </a:ext>
            </a:extLst>
          </p:cNvPr>
          <p:cNvPicPr>
            <a:picLocks noChangeAspect="1"/>
          </p:cNvPicPr>
          <p:nvPr/>
        </p:nvPicPr>
        <p:blipFill>
          <a:blip r:embed="rId3"/>
          <a:stretch>
            <a:fillRect/>
          </a:stretch>
        </p:blipFill>
        <p:spPr>
          <a:xfrm>
            <a:off x="6836898" y="1440670"/>
            <a:ext cx="2380909" cy="4318001"/>
          </a:xfrm>
          <a:prstGeom prst="rect">
            <a:avLst/>
          </a:prstGeom>
        </p:spPr>
      </p:pic>
    </p:spTree>
    <p:extLst>
      <p:ext uri="{BB962C8B-B14F-4D97-AF65-F5344CB8AC3E}">
        <p14:creationId xmlns:p14="http://schemas.microsoft.com/office/powerpoint/2010/main" val="159044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DDC5B-8D27-B7E8-BB6C-514E01B1A4B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A2EF1E1-25B4-6C5A-D86B-CF705337D992}"/>
              </a:ext>
            </a:extLst>
          </p:cNvPr>
          <p:cNvSpPr txBox="1"/>
          <p:nvPr/>
        </p:nvSpPr>
        <p:spPr>
          <a:xfrm>
            <a:off x="9274002" y="117231"/>
            <a:ext cx="2812490" cy="1323439"/>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Strategic Planning</a:t>
            </a:r>
          </a:p>
        </p:txBody>
      </p:sp>
      <p:sp>
        <p:nvSpPr>
          <p:cNvPr id="5" name="Star: 12 Points 4">
            <a:extLst>
              <a:ext uri="{FF2B5EF4-FFF2-40B4-BE49-F238E27FC236}">
                <a16:creationId xmlns:a16="http://schemas.microsoft.com/office/drawing/2014/main" id="{A212AE59-8D61-6678-5B00-19F1407506BF}"/>
              </a:ext>
            </a:extLst>
          </p:cNvPr>
          <p:cNvSpPr/>
          <p:nvPr/>
        </p:nvSpPr>
        <p:spPr>
          <a:xfrm>
            <a:off x="7948246" y="1359876"/>
            <a:ext cx="2016369" cy="1414585"/>
          </a:xfrm>
          <a:prstGeom prst="star12">
            <a:avLst/>
          </a:prstGeom>
          <a:solidFill>
            <a:srgbClr val="F3E9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CDB41-8CAF-ABE3-92F1-A879D7D2FFB3}"/>
              </a:ext>
            </a:extLst>
          </p:cNvPr>
          <p:cNvSpPr>
            <a:spLocks noGrp="1"/>
          </p:cNvSpPr>
          <p:nvPr>
            <p:ph type="title"/>
          </p:nvPr>
        </p:nvSpPr>
        <p:spPr/>
        <p:txBody>
          <a:bodyPr/>
          <a:lstStyle/>
          <a:p>
            <a:r>
              <a:rPr lang="en-US" dirty="0"/>
              <a:t>Implementing Strategic Planning</a:t>
            </a:r>
          </a:p>
        </p:txBody>
      </p:sp>
      <p:sp>
        <p:nvSpPr>
          <p:cNvPr id="3" name="Content Placeholder 2">
            <a:extLst>
              <a:ext uri="{FF2B5EF4-FFF2-40B4-BE49-F238E27FC236}">
                <a16:creationId xmlns:a16="http://schemas.microsoft.com/office/drawing/2014/main" id="{8B5D58A5-E865-FD43-04FF-1BC71C54BDF5}"/>
              </a:ext>
            </a:extLst>
          </p:cNvPr>
          <p:cNvSpPr>
            <a:spLocks noGrp="1"/>
          </p:cNvSpPr>
          <p:nvPr>
            <p:ph idx="1"/>
          </p:nvPr>
        </p:nvSpPr>
        <p:spPr>
          <a:xfrm>
            <a:off x="677334" y="1586951"/>
            <a:ext cx="5596858" cy="4661449"/>
          </a:xfrm>
        </p:spPr>
        <p:txBody>
          <a:bodyPr>
            <a:normAutofit/>
          </a:bodyPr>
          <a:lstStyle/>
          <a:p>
            <a:r>
              <a:rPr lang="en-US" sz="3200" dirty="0"/>
              <a:t>Phase 2 Team Meeting(s)</a:t>
            </a:r>
          </a:p>
          <a:p>
            <a:pPr lvl="1"/>
            <a:r>
              <a:rPr lang="en-US" sz="3000" dirty="0"/>
              <a:t>Generate a list of Goals</a:t>
            </a:r>
            <a:endParaRPr lang="en-US" sz="2800" dirty="0"/>
          </a:p>
          <a:p>
            <a:pPr lvl="1"/>
            <a:r>
              <a:rPr lang="en-US" sz="3000" dirty="0"/>
              <a:t>Define Objective(s) to reach each goal</a:t>
            </a:r>
          </a:p>
          <a:p>
            <a:pPr lvl="1"/>
            <a:r>
              <a:rPr lang="en-US" sz="3000" dirty="0"/>
              <a:t>Prioritize for implementation</a:t>
            </a:r>
          </a:p>
          <a:p>
            <a:pPr lvl="1"/>
            <a:r>
              <a:rPr lang="en-US" sz="3000" dirty="0"/>
              <a:t>Record/save everything</a:t>
            </a:r>
          </a:p>
          <a:p>
            <a:endParaRPr lang="en-US" sz="3000" dirty="0"/>
          </a:p>
        </p:txBody>
      </p:sp>
      <p:pic>
        <p:nvPicPr>
          <p:cNvPr id="7" name="Picture 6">
            <a:extLst>
              <a:ext uri="{FF2B5EF4-FFF2-40B4-BE49-F238E27FC236}">
                <a16:creationId xmlns:a16="http://schemas.microsoft.com/office/drawing/2014/main" id="{36555991-F095-4419-3A47-70A64F544CBC}"/>
              </a:ext>
            </a:extLst>
          </p:cNvPr>
          <p:cNvPicPr>
            <a:picLocks noChangeAspect="1"/>
          </p:cNvPicPr>
          <p:nvPr/>
        </p:nvPicPr>
        <p:blipFill>
          <a:blip r:embed="rId3"/>
          <a:stretch>
            <a:fillRect/>
          </a:stretch>
        </p:blipFill>
        <p:spPr>
          <a:xfrm>
            <a:off x="5924686" y="1586951"/>
            <a:ext cx="4261528" cy="3499356"/>
          </a:xfrm>
          <a:prstGeom prst="rect">
            <a:avLst/>
          </a:prstGeom>
        </p:spPr>
      </p:pic>
    </p:spTree>
    <p:extLst>
      <p:ext uri="{BB962C8B-B14F-4D97-AF65-F5344CB8AC3E}">
        <p14:creationId xmlns:p14="http://schemas.microsoft.com/office/powerpoint/2010/main" val="2738235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B7775-7DB8-C62C-602B-302CBE851653}"/>
            </a:ext>
          </a:extLst>
        </p:cNvPr>
        <p:cNvGrpSpPr/>
        <p:nvPr/>
      </p:nvGrpSpPr>
      <p:grpSpPr>
        <a:xfrm>
          <a:off x="0" y="0"/>
          <a:ext cx="0" cy="0"/>
          <a:chOff x="0" y="0"/>
          <a:chExt cx="0" cy="0"/>
        </a:xfrm>
      </p:grpSpPr>
      <p:sp>
        <p:nvSpPr>
          <p:cNvPr id="7" name="Star: 12 Points 6">
            <a:extLst>
              <a:ext uri="{FF2B5EF4-FFF2-40B4-BE49-F238E27FC236}">
                <a16:creationId xmlns:a16="http://schemas.microsoft.com/office/drawing/2014/main" id="{969237B1-801A-DE11-16AE-06370830BF1E}"/>
              </a:ext>
            </a:extLst>
          </p:cNvPr>
          <p:cNvSpPr/>
          <p:nvPr/>
        </p:nvSpPr>
        <p:spPr>
          <a:xfrm>
            <a:off x="8583897" y="2721707"/>
            <a:ext cx="1649209" cy="1414585"/>
          </a:xfrm>
          <a:prstGeom prst="star12">
            <a:avLst/>
          </a:prstGeom>
          <a:solidFill>
            <a:srgbClr val="F3E9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DC1FF-0220-E49B-A8E4-2373EFD973B5}"/>
              </a:ext>
            </a:extLst>
          </p:cNvPr>
          <p:cNvSpPr>
            <a:spLocks noGrp="1"/>
          </p:cNvSpPr>
          <p:nvPr>
            <p:ph type="title"/>
          </p:nvPr>
        </p:nvSpPr>
        <p:spPr/>
        <p:txBody>
          <a:bodyPr/>
          <a:lstStyle/>
          <a:p>
            <a:r>
              <a:rPr lang="en-US" dirty="0"/>
              <a:t>Implementing Strategic Planning</a:t>
            </a:r>
          </a:p>
        </p:txBody>
      </p:sp>
      <p:sp>
        <p:nvSpPr>
          <p:cNvPr id="3" name="Content Placeholder 2">
            <a:extLst>
              <a:ext uri="{FF2B5EF4-FFF2-40B4-BE49-F238E27FC236}">
                <a16:creationId xmlns:a16="http://schemas.microsoft.com/office/drawing/2014/main" id="{4680FE3B-0287-CF50-F628-4B400004B64A}"/>
              </a:ext>
            </a:extLst>
          </p:cNvPr>
          <p:cNvSpPr>
            <a:spLocks noGrp="1"/>
          </p:cNvSpPr>
          <p:nvPr>
            <p:ph idx="1"/>
          </p:nvPr>
        </p:nvSpPr>
        <p:spPr>
          <a:xfrm>
            <a:off x="677333" y="1586951"/>
            <a:ext cx="5976685" cy="5478867"/>
          </a:xfrm>
        </p:spPr>
        <p:txBody>
          <a:bodyPr>
            <a:normAutofit/>
          </a:bodyPr>
          <a:lstStyle/>
          <a:p>
            <a:r>
              <a:rPr lang="en-US" sz="3200" dirty="0"/>
              <a:t>Phase 3 Team Meeting(s)</a:t>
            </a:r>
          </a:p>
          <a:p>
            <a:pPr lvl="1"/>
            <a:r>
              <a:rPr lang="en-US" sz="2800" dirty="0"/>
              <a:t>Brainstorm various strategies for each goal</a:t>
            </a:r>
          </a:p>
          <a:p>
            <a:pPr lvl="1"/>
            <a:r>
              <a:rPr lang="en-US" sz="2800" dirty="0"/>
              <a:t>Get them all down on a white board</a:t>
            </a:r>
          </a:p>
          <a:p>
            <a:pPr lvl="1"/>
            <a:r>
              <a:rPr lang="en-US" sz="2800" dirty="0"/>
              <a:t>Discuss and agree on a ranked short list</a:t>
            </a:r>
          </a:p>
          <a:p>
            <a:pPr lvl="1"/>
            <a:r>
              <a:rPr lang="en-US" sz="2800" dirty="0"/>
              <a:t>Assign a lead for each goal/strategy</a:t>
            </a:r>
          </a:p>
          <a:p>
            <a:pPr lvl="1"/>
            <a:r>
              <a:rPr lang="en-US" sz="2800" dirty="0"/>
              <a:t>Save everything</a:t>
            </a:r>
          </a:p>
        </p:txBody>
      </p:sp>
      <p:sp>
        <p:nvSpPr>
          <p:cNvPr id="4" name="TextBox 3">
            <a:extLst>
              <a:ext uri="{FF2B5EF4-FFF2-40B4-BE49-F238E27FC236}">
                <a16:creationId xmlns:a16="http://schemas.microsoft.com/office/drawing/2014/main" id="{0056652C-5A30-AB86-7105-AA3BB712383F}"/>
              </a:ext>
            </a:extLst>
          </p:cNvPr>
          <p:cNvSpPr txBox="1"/>
          <p:nvPr/>
        </p:nvSpPr>
        <p:spPr>
          <a:xfrm>
            <a:off x="9274002" y="117231"/>
            <a:ext cx="2812490" cy="1323439"/>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Strategic Planning</a:t>
            </a:r>
          </a:p>
        </p:txBody>
      </p:sp>
      <p:pic>
        <p:nvPicPr>
          <p:cNvPr id="5" name="Picture 4">
            <a:extLst>
              <a:ext uri="{FF2B5EF4-FFF2-40B4-BE49-F238E27FC236}">
                <a16:creationId xmlns:a16="http://schemas.microsoft.com/office/drawing/2014/main" id="{EC5D3ED2-1545-856B-2BE7-778DE583835B}"/>
              </a:ext>
            </a:extLst>
          </p:cNvPr>
          <p:cNvPicPr>
            <a:picLocks noChangeAspect="1"/>
          </p:cNvPicPr>
          <p:nvPr/>
        </p:nvPicPr>
        <p:blipFill>
          <a:blip r:embed="rId3"/>
          <a:stretch>
            <a:fillRect/>
          </a:stretch>
        </p:blipFill>
        <p:spPr>
          <a:xfrm>
            <a:off x="5924686" y="1586951"/>
            <a:ext cx="4261528" cy="3499356"/>
          </a:xfrm>
          <a:prstGeom prst="rect">
            <a:avLst/>
          </a:prstGeom>
        </p:spPr>
      </p:pic>
    </p:spTree>
    <p:extLst>
      <p:ext uri="{BB962C8B-B14F-4D97-AF65-F5344CB8AC3E}">
        <p14:creationId xmlns:p14="http://schemas.microsoft.com/office/powerpoint/2010/main" val="2297794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2C7BE-A509-47F8-24E0-6F626D802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52049-EF51-3B28-837C-659CCBFDA2E7}"/>
              </a:ext>
            </a:extLst>
          </p:cNvPr>
          <p:cNvSpPr>
            <a:spLocks noGrp="1"/>
          </p:cNvSpPr>
          <p:nvPr>
            <p:ph type="title"/>
          </p:nvPr>
        </p:nvSpPr>
        <p:spPr>
          <a:xfrm>
            <a:off x="677334" y="609600"/>
            <a:ext cx="8961966" cy="1320800"/>
          </a:xfrm>
        </p:spPr>
        <p:txBody>
          <a:bodyPr/>
          <a:lstStyle/>
          <a:p>
            <a:r>
              <a:rPr lang="en-US" dirty="0"/>
              <a:t>Implementing Strategic Planning</a:t>
            </a:r>
          </a:p>
        </p:txBody>
      </p:sp>
      <p:sp>
        <p:nvSpPr>
          <p:cNvPr id="3" name="Content Placeholder 2">
            <a:extLst>
              <a:ext uri="{FF2B5EF4-FFF2-40B4-BE49-F238E27FC236}">
                <a16:creationId xmlns:a16="http://schemas.microsoft.com/office/drawing/2014/main" id="{FEAD5A89-124F-EC44-D8C2-130894EE7C88}"/>
              </a:ext>
            </a:extLst>
          </p:cNvPr>
          <p:cNvSpPr>
            <a:spLocks noGrp="1"/>
          </p:cNvSpPr>
          <p:nvPr>
            <p:ph idx="1"/>
          </p:nvPr>
        </p:nvSpPr>
        <p:spPr>
          <a:xfrm>
            <a:off x="677334" y="1586952"/>
            <a:ext cx="8701128" cy="4783868"/>
          </a:xfrm>
        </p:spPr>
        <p:txBody>
          <a:bodyPr>
            <a:normAutofit/>
          </a:bodyPr>
          <a:lstStyle/>
          <a:p>
            <a:r>
              <a:rPr lang="en-US" sz="3200" dirty="0"/>
              <a:t>AI Assistance</a:t>
            </a:r>
            <a:endParaRPr lang="en-US" sz="3000" dirty="0"/>
          </a:p>
          <a:p>
            <a:pPr marL="0" indent="0">
              <a:buNone/>
            </a:pPr>
            <a:r>
              <a:rPr lang="en-US" sz="3000" dirty="0"/>
              <a:t>I started a window cleaning business.  I am struggling with gaining awareness and building my contact list and client list. Can you suggest a few strategies I might use to overcome these issues.  I have a small marketing budget but do have plenty of time to dedicate to these issues.</a:t>
            </a:r>
            <a:endParaRPr lang="en-US" sz="3200" dirty="0"/>
          </a:p>
        </p:txBody>
      </p:sp>
      <p:sp>
        <p:nvSpPr>
          <p:cNvPr id="4" name="TextBox 3">
            <a:extLst>
              <a:ext uri="{FF2B5EF4-FFF2-40B4-BE49-F238E27FC236}">
                <a16:creationId xmlns:a16="http://schemas.microsoft.com/office/drawing/2014/main" id="{68A6F9A5-5FC7-32F7-A919-CE6359156848}"/>
              </a:ext>
            </a:extLst>
          </p:cNvPr>
          <p:cNvSpPr txBox="1"/>
          <p:nvPr/>
        </p:nvSpPr>
        <p:spPr>
          <a:xfrm>
            <a:off x="9274002" y="117231"/>
            <a:ext cx="2812490" cy="1323439"/>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Strategic Planning</a:t>
            </a:r>
          </a:p>
        </p:txBody>
      </p:sp>
      <p:sp>
        <p:nvSpPr>
          <p:cNvPr id="5" name="TextBox 4">
            <a:extLst>
              <a:ext uri="{FF2B5EF4-FFF2-40B4-BE49-F238E27FC236}">
                <a16:creationId xmlns:a16="http://schemas.microsoft.com/office/drawing/2014/main" id="{F8353276-3F60-A647-076A-CDB94B3B2272}"/>
              </a:ext>
            </a:extLst>
          </p:cNvPr>
          <p:cNvSpPr txBox="1"/>
          <p:nvPr/>
        </p:nvSpPr>
        <p:spPr>
          <a:xfrm>
            <a:off x="3153508" y="6189785"/>
            <a:ext cx="4560277" cy="369332"/>
          </a:xfrm>
          <a:prstGeom prst="rect">
            <a:avLst/>
          </a:prstGeom>
          <a:noFill/>
        </p:spPr>
        <p:txBody>
          <a:bodyPr wrap="square" rtlCol="0">
            <a:spAutoFit/>
          </a:bodyPr>
          <a:lstStyle/>
          <a:p>
            <a:r>
              <a:rPr lang="en-US" dirty="0">
                <a:hlinkClick r:id="rId3"/>
              </a:rPr>
              <a:t>ChatGPT</a:t>
            </a:r>
            <a:endParaRPr lang="en-US" dirty="0"/>
          </a:p>
        </p:txBody>
      </p:sp>
    </p:spTree>
    <p:extLst>
      <p:ext uri="{BB962C8B-B14F-4D97-AF65-F5344CB8AC3E}">
        <p14:creationId xmlns:p14="http://schemas.microsoft.com/office/powerpoint/2010/main" val="4220885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26518-D8CB-3EFC-F470-A9FC50BFE040}"/>
            </a:ext>
          </a:extLst>
        </p:cNvPr>
        <p:cNvGrpSpPr/>
        <p:nvPr/>
      </p:nvGrpSpPr>
      <p:grpSpPr>
        <a:xfrm>
          <a:off x="0" y="0"/>
          <a:ext cx="0" cy="0"/>
          <a:chOff x="0" y="0"/>
          <a:chExt cx="0" cy="0"/>
        </a:xfrm>
      </p:grpSpPr>
      <p:sp>
        <p:nvSpPr>
          <p:cNvPr id="8" name="Star: 12 Points 7">
            <a:extLst>
              <a:ext uri="{FF2B5EF4-FFF2-40B4-BE49-F238E27FC236}">
                <a16:creationId xmlns:a16="http://schemas.microsoft.com/office/drawing/2014/main" id="{D0A5A476-35FB-A456-F50E-5F7E4A40B162}"/>
              </a:ext>
            </a:extLst>
          </p:cNvPr>
          <p:cNvSpPr/>
          <p:nvPr/>
        </p:nvSpPr>
        <p:spPr>
          <a:xfrm>
            <a:off x="6612863" y="4058138"/>
            <a:ext cx="1323012" cy="1287186"/>
          </a:xfrm>
          <a:prstGeom prst="star12">
            <a:avLst/>
          </a:prstGeom>
          <a:solidFill>
            <a:srgbClr val="F3E9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12 Points 5">
            <a:extLst>
              <a:ext uri="{FF2B5EF4-FFF2-40B4-BE49-F238E27FC236}">
                <a16:creationId xmlns:a16="http://schemas.microsoft.com/office/drawing/2014/main" id="{B432F395-5906-C67A-E3C5-B53CF804E01F}"/>
              </a:ext>
            </a:extLst>
          </p:cNvPr>
          <p:cNvSpPr/>
          <p:nvPr/>
        </p:nvSpPr>
        <p:spPr>
          <a:xfrm>
            <a:off x="8137512" y="4081584"/>
            <a:ext cx="1323012" cy="1287186"/>
          </a:xfrm>
          <a:prstGeom prst="star12">
            <a:avLst/>
          </a:prstGeom>
          <a:solidFill>
            <a:srgbClr val="F3E9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86416-E29D-651E-5222-ED8C6DCA37B3}"/>
              </a:ext>
            </a:extLst>
          </p:cNvPr>
          <p:cNvSpPr>
            <a:spLocks noGrp="1"/>
          </p:cNvSpPr>
          <p:nvPr>
            <p:ph type="title"/>
          </p:nvPr>
        </p:nvSpPr>
        <p:spPr/>
        <p:txBody>
          <a:bodyPr/>
          <a:lstStyle/>
          <a:p>
            <a:r>
              <a:rPr lang="en-US" dirty="0"/>
              <a:t>Implementing Strategic Planning</a:t>
            </a:r>
          </a:p>
        </p:txBody>
      </p:sp>
      <p:sp>
        <p:nvSpPr>
          <p:cNvPr id="3" name="Content Placeholder 2">
            <a:extLst>
              <a:ext uri="{FF2B5EF4-FFF2-40B4-BE49-F238E27FC236}">
                <a16:creationId xmlns:a16="http://schemas.microsoft.com/office/drawing/2014/main" id="{9C79B6F2-5010-0117-ECD1-EEA9A9E2B86E}"/>
              </a:ext>
            </a:extLst>
          </p:cNvPr>
          <p:cNvSpPr>
            <a:spLocks noGrp="1"/>
          </p:cNvSpPr>
          <p:nvPr>
            <p:ph idx="1"/>
          </p:nvPr>
        </p:nvSpPr>
        <p:spPr>
          <a:xfrm>
            <a:off x="677334" y="1586951"/>
            <a:ext cx="6061092" cy="5478867"/>
          </a:xfrm>
        </p:spPr>
        <p:txBody>
          <a:bodyPr>
            <a:normAutofit/>
          </a:bodyPr>
          <a:lstStyle/>
          <a:p>
            <a:r>
              <a:rPr lang="en-US" sz="3200" dirty="0"/>
              <a:t>Phase 4 Goal/Strategy Leads</a:t>
            </a:r>
          </a:p>
          <a:p>
            <a:pPr lvl="1"/>
            <a:r>
              <a:rPr lang="en-US" sz="3000" dirty="0"/>
              <a:t>Responsible for the action plan</a:t>
            </a:r>
          </a:p>
          <a:p>
            <a:pPr lvl="1"/>
            <a:r>
              <a:rPr lang="en-US" sz="3000" dirty="0"/>
              <a:t>Oversees execution</a:t>
            </a:r>
          </a:p>
          <a:p>
            <a:pPr lvl="1"/>
            <a:r>
              <a:rPr lang="en-US" sz="3000" dirty="0"/>
              <a:t>Collects/compiles data</a:t>
            </a:r>
          </a:p>
          <a:p>
            <a:pPr lvl="1"/>
            <a:r>
              <a:rPr lang="en-US" sz="3000" dirty="0"/>
              <a:t>Presents status to the team during regular meetings</a:t>
            </a:r>
          </a:p>
          <a:p>
            <a:pPr lvl="1"/>
            <a:r>
              <a:rPr lang="en-US" sz="3000" dirty="0"/>
              <a:t>Typically, it’s the department manager</a:t>
            </a:r>
            <a:endParaRPr lang="en-US" sz="2800" dirty="0"/>
          </a:p>
        </p:txBody>
      </p:sp>
      <p:sp>
        <p:nvSpPr>
          <p:cNvPr id="4" name="TextBox 3">
            <a:extLst>
              <a:ext uri="{FF2B5EF4-FFF2-40B4-BE49-F238E27FC236}">
                <a16:creationId xmlns:a16="http://schemas.microsoft.com/office/drawing/2014/main" id="{29A72E52-6C65-90B3-DC07-2ACD50984EE9}"/>
              </a:ext>
            </a:extLst>
          </p:cNvPr>
          <p:cNvSpPr txBox="1"/>
          <p:nvPr/>
        </p:nvSpPr>
        <p:spPr>
          <a:xfrm>
            <a:off x="9274002" y="117231"/>
            <a:ext cx="2812490" cy="1323439"/>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Strategic Planning</a:t>
            </a:r>
          </a:p>
        </p:txBody>
      </p:sp>
      <p:pic>
        <p:nvPicPr>
          <p:cNvPr id="13" name="Picture 12">
            <a:extLst>
              <a:ext uri="{FF2B5EF4-FFF2-40B4-BE49-F238E27FC236}">
                <a16:creationId xmlns:a16="http://schemas.microsoft.com/office/drawing/2014/main" id="{673267CE-1E50-1827-A1CF-202689C21676}"/>
              </a:ext>
            </a:extLst>
          </p:cNvPr>
          <p:cNvPicPr>
            <a:picLocks noChangeAspect="1"/>
          </p:cNvPicPr>
          <p:nvPr/>
        </p:nvPicPr>
        <p:blipFill>
          <a:blip r:embed="rId3"/>
          <a:stretch>
            <a:fillRect/>
          </a:stretch>
        </p:blipFill>
        <p:spPr>
          <a:xfrm>
            <a:off x="5924686" y="1586951"/>
            <a:ext cx="4261528" cy="3499356"/>
          </a:xfrm>
          <a:prstGeom prst="rect">
            <a:avLst/>
          </a:prstGeom>
        </p:spPr>
      </p:pic>
    </p:spTree>
    <p:extLst>
      <p:ext uri="{BB962C8B-B14F-4D97-AF65-F5344CB8AC3E}">
        <p14:creationId xmlns:p14="http://schemas.microsoft.com/office/powerpoint/2010/main" val="698620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36504-6438-7564-7F03-9C3787B19B53}"/>
            </a:ext>
          </a:extLst>
        </p:cNvPr>
        <p:cNvGrpSpPr/>
        <p:nvPr/>
      </p:nvGrpSpPr>
      <p:grpSpPr>
        <a:xfrm>
          <a:off x="0" y="0"/>
          <a:ext cx="0" cy="0"/>
          <a:chOff x="0" y="0"/>
          <a:chExt cx="0" cy="0"/>
        </a:xfrm>
      </p:grpSpPr>
      <p:sp>
        <p:nvSpPr>
          <p:cNvPr id="9" name="Star: 12 Points 8">
            <a:extLst>
              <a:ext uri="{FF2B5EF4-FFF2-40B4-BE49-F238E27FC236}">
                <a16:creationId xmlns:a16="http://schemas.microsoft.com/office/drawing/2014/main" id="{794FB162-8AEF-EFF0-080F-0E86F7196464}"/>
              </a:ext>
            </a:extLst>
          </p:cNvPr>
          <p:cNvSpPr/>
          <p:nvPr/>
        </p:nvSpPr>
        <p:spPr>
          <a:xfrm>
            <a:off x="6179759" y="2681313"/>
            <a:ext cx="1323012" cy="1287186"/>
          </a:xfrm>
          <a:prstGeom prst="star12">
            <a:avLst/>
          </a:prstGeom>
          <a:solidFill>
            <a:srgbClr val="F3E9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12 Points 9">
            <a:extLst>
              <a:ext uri="{FF2B5EF4-FFF2-40B4-BE49-F238E27FC236}">
                <a16:creationId xmlns:a16="http://schemas.microsoft.com/office/drawing/2014/main" id="{9F0C7F2F-7625-BDD3-7A61-BA4EC0D2C6E7}"/>
              </a:ext>
            </a:extLst>
          </p:cNvPr>
          <p:cNvSpPr/>
          <p:nvPr/>
        </p:nvSpPr>
        <p:spPr>
          <a:xfrm>
            <a:off x="6589416" y="1391325"/>
            <a:ext cx="1323012" cy="1287186"/>
          </a:xfrm>
          <a:prstGeom prst="star12">
            <a:avLst/>
          </a:prstGeom>
          <a:solidFill>
            <a:srgbClr val="F3E9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76384F-C07C-B83A-33B9-05B0FA588A3C}"/>
              </a:ext>
            </a:extLst>
          </p:cNvPr>
          <p:cNvSpPr>
            <a:spLocks noGrp="1"/>
          </p:cNvSpPr>
          <p:nvPr>
            <p:ph type="title"/>
          </p:nvPr>
        </p:nvSpPr>
        <p:spPr/>
        <p:txBody>
          <a:bodyPr/>
          <a:lstStyle/>
          <a:p>
            <a:r>
              <a:rPr lang="en-US" dirty="0"/>
              <a:t>Implementing Strategic Planning</a:t>
            </a:r>
          </a:p>
        </p:txBody>
      </p:sp>
      <p:sp>
        <p:nvSpPr>
          <p:cNvPr id="3" name="Content Placeholder 2">
            <a:extLst>
              <a:ext uri="{FF2B5EF4-FFF2-40B4-BE49-F238E27FC236}">
                <a16:creationId xmlns:a16="http://schemas.microsoft.com/office/drawing/2014/main" id="{C77E51E8-5B18-ADF1-6747-C45DC3379C61}"/>
              </a:ext>
            </a:extLst>
          </p:cNvPr>
          <p:cNvSpPr>
            <a:spLocks noGrp="1"/>
          </p:cNvSpPr>
          <p:nvPr>
            <p:ph idx="1"/>
          </p:nvPr>
        </p:nvSpPr>
        <p:spPr>
          <a:xfrm>
            <a:off x="677333" y="1586951"/>
            <a:ext cx="5709399" cy="5478867"/>
          </a:xfrm>
        </p:spPr>
        <p:txBody>
          <a:bodyPr>
            <a:normAutofit/>
          </a:bodyPr>
          <a:lstStyle/>
          <a:p>
            <a:r>
              <a:rPr lang="en-US" sz="3200" dirty="0"/>
              <a:t>Phase 5 Quarterly Meetings</a:t>
            </a:r>
          </a:p>
          <a:p>
            <a:pPr lvl="1"/>
            <a:r>
              <a:rPr lang="en-US" sz="3000" dirty="0"/>
              <a:t>Quarterly is frequent enough</a:t>
            </a:r>
          </a:p>
          <a:p>
            <a:pPr lvl="1"/>
            <a:r>
              <a:rPr lang="en-US" sz="3000" dirty="0"/>
              <a:t>Review reports from Goals/Strategies leads</a:t>
            </a:r>
          </a:p>
          <a:p>
            <a:pPr lvl="1"/>
            <a:r>
              <a:rPr lang="en-US" sz="3000" dirty="0"/>
              <a:t>Continue/revise/abandon</a:t>
            </a:r>
          </a:p>
          <a:p>
            <a:pPr lvl="1"/>
            <a:r>
              <a:rPr lang="en-US" sz="3000" dirty="0"/>
              <a:t>When a goal is reached, move to the next goal and repeat the process</a:t>
            </a:r>
            <a:endParaRPr lang="en-US" sz="2800" dirty="0"/>
          </a:p>
        </p:txBody>
      </p:sp>
      <p:sp>
        <p:nvSpPr>
          <p:cNvPr id="4" name="TextBox 3">
            <a:extLst>
              <a:ext uri="{FF2B5EF4-FFF2-40B4-BE49-F238E27FC236}">
                <a16:creationId xmlns:a16="http://schemas.microsoft.com/office/drawing/2014/main" id="{521E5150-0722-84C1-FD73-1987B84CA70B}"/>
              </a:ext>
            </a:extLst>
          </p:cNvPr>
          <p:cNvSpPr txBox="1"/>
          <p:nvPr/>
        </p:nvSpPr>
        <p:spPr>
          <a:xfrm>
            <a:off x="9274002" y="117231"/>
            <a:ext cx="2812490" cy="1323439"/>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Strategic Planning</a:t>
            </a:r>
          </a:p>
        </p:txBody>
      </p:sp>
      <p:pic>
        <p:nvPicPr>
          <p:cNvPr id="5" name="Picture 4">
            <a:extLst>
              <a:ext uri="{FF2B5EF4-FFF2-40B4-BE49-F238E27FC236}">
                <a16:creationId xmlns:a16="http://schemas.microsoft.com/office/drawing/2014/main" id="{A70198AC-B684-AB0F-92B6-50D447208153}"/>
              </a:ext>
            </a:extLst>
          </p:cNvPr>
          <p:cNvPicPr>
            <a:picLocks noChangeAspect="1"/>
          </p:cNvPicPr>
          <p:nvPr/>
        </p:nvPicPr>
        <p:blipFill>
          <a:blip r:embed="rId3"/>
          <a:stretch>
            <a:fillRect/>
          </a:stretch>
        </p:blipFill>
        <p:spPr>
          <a:xfrm>
            <a:off x="5924686" y="1586951"/>
            <a:ext cx="4261528" cy="3499356"/>
          </a:xfrm>
          <a:prstGeom prst="rect">
            <a:avLst/>
          </a:prstGeom>
        </p:spPr>
      </p:pic>
      <p:pic>
        <p:nvPicPr>
          <p:cNvPr id="6" name="Picture 2" descr="Free Question Mark, Download Free Question Mark png images, Free ...">
            <a:extLst>
              <a:ext uri="{FF2B5EF4-FFF2-40B4-BE49-F238E27FC236}">
                <a16:creationId xmlns:a16="http://schemas.microsoft.com/office/drawing/2014/main" id="{DB4C75F4-5219-08FB-4658-95B19C527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49" y="5939428"/>
            <a:ext cx="825086" cy="61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608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C3B15-2F8E-929A-36B1-A712C2D24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A1D19-CE0E-ACFC-29B8-ECBF6A516B29}"/>
              </a:ext>
            </a:extLst>
          </p:cNvPr>
          <p:cNvSpPr>
            <a:spLocks noGrp="1"/>
          </p:cNvSpPr>
          <p:nvPr>
            <p:ph type="title"/>
          </p:nvPr>
        </p:nvSpPr>
        <p:spPr/>
        <p:txBody>
          <a:bodyPr/>
          <a:lstStyle/>
          <a:p>
            <a:r>
              <a:rPr lang="en-US" dirty="0"/>
              <a:t>Workbook Time</a:t>
            </a:r>
          </a:p>
        </p:txBody>
      </p:sp>
      <p:sp>
        <p:nvSpPr>
          <p:cNvPr id="3" name="Content Placeholder 2">
            <a:extLst>
              <a:ext uri="{FF2B5EF4-FFF2-40B4-BE49-F238E27FC236}">
                <a16:creationId xmlns:a16="http://schemas.microsoft.com/office/drawing/2014/main" id="{B6ED6CF8-573F-ACB1-9A89-200569A99021}"/>
              </a:ext>
            </a:extLst>
          </p:cNvPr>
          <p:cNvSpPr>
            <a:spLocks noGrp="1"/>
          </p:cNvSpPr>
          <p:nvPr>
            <p:ph idx="1"/>
          </p:nvPr>
        </p:nvSpPr>
        <p:spPr/>
        <p:txBody>
          <a:bodyPr>
            <a:normAutofit/>
          </a:bodyPr>
          <a:lstStyle/>
          <a:p>
            <a:r>
              <a:rPr lang="en-US" sz="3200" dirty="0"/>
              <a:t>Take a few minutes to complete Section 4 of the Workbook.</a:t>
            </a:r>
          </a:p>
          <a:p>
            <a:endParaRPr lang="en-US" sz="3200" dirty="0"/>
          </a:p>
          <a:p>
            <a:endParaRPr lang="en-US" sz="3200" dirty="0"/>
          </a:p>
          <a:p>
            <a:endParaRPr lang="en-US" sz="3200" dirty="0"/>
          </a:p>
          <a:p>
            <a:r>
              <a:rPr lang="en-US" sz="3200" dirty="0">
                <a:solidFill>
                  <a:schemeClr val="tx1"/>
                </a:solidFill>
                <a:hlinkClick r:id="rId3" action="ppaction://hlinkpres?slideindex=1&amp;slidetitle=">
                  <a:extLst>
                    <a:ext uri="{A12FA001-AC4F-418D-AE19-62706E023703}">
                      <ahyp:hlinkClr xmlns:ahyp="http://schemas.microsoft.com/office/drawing/2018/hyperlinkcolor" val="tx"/>
                    </a:ext>
                  </a:extLst>
                </a:hlinkClick>
              </a:rPr>
              <a:t>Story time….</a:t>
            </a:r>
            <a:endParaRPr lang="en-US" sz="3200" dirty="0">
              <a:solidFill>
                <a:schemeClr val="tx1"/>
              </a:solidFill>
            </a:endParaRPr>
          </a:p>
          <a:p>
            <a:endParaRPr lang="en-US" sz="3200" dirty="0"/>
          </a:p>
          <a:p>
            <a:endParaRPr lang="en-US" sz="3200" dirty="0"/>
          </a:p>
        </p:txBody>
      </p:sp>
    </p:spTree>
    <p:extLst>
      <p:ext uri="{BB962C8B-B14F-4D97-AF65-F5344CB8AC3E}">
        <p14:creationId xmlns:p14="http://schemas.microsoft.com/office/powerpoint/2010/main" val="138754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210A2-EA6F-2493-B8D8-D9C35B202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B5E62-0A22-2577-6BA2-81C84195C8EA}"/>
              </a:ext>
            </a:extLst>
          </p:cNvPr>
          <p:cNvSpPr>
            <a:spLocks noGrp="1"/>
          </p:cNvSpPr>
          <p:nvPr>
            <p:ph type="title"/>
          </p:nvPr>
        </p:nvSpPr>
        <p:spPr/>
        <p:txBody>
          <a:bodyPr/>
          <a:lstStyle/>
          <a:p>
            <a:r>
              <a:rPr lang="en-US" dirty="0"/>
              <a:t>Why Strategic Planning Matters</a:t>
            </a:r>
          </a:p>
        </p:txBody>
      </p:sp>
      <p:sp>
        <p:nvSpPr>
          <p:cNvPr id="3" name="Content Placeholder 2">
            <a:extLst>
              <a:ext uri="{FF2B5EF4-FFF2-40B4-BE49-F238E27FC236}">
                <a16:creationId xmlns:a16="http://schemas.microsoft.com/office/drawing/2014/main" id="{50D6DC50-74C1-3CA1-8EFF-CD0BAE4F9A37}"/>
              </a:ext>
            </a:extLst>
          </p:cNvPr>
          <p:cNvSpPr>
            <a:spLocks noGrp="1"/>
          </p:cNvSpPr>
          <p:nvPr>
            <p:ph idx="1"/>
          </p:nvPr>
        </p:nvSpPr>
        <p:spPr/>
        <p:txBody>
          <a:bodyPr>
            <a:normAutofit/>
          </a:bodyPr>
          <a:lstStyle/>
          <a:p>
            <a:r>
              <a:rPr lang="en-US" sz="3200" b="1" u="sng" dirty="0"/>
              <a:t>Ending Business Drift</a:t>
            </a:r>
          </a:p>
        </p:txBody>
      </p:sp>
      <p:sp>
        <p:nvSpPr>
          <p:cNvPr id="4" name="TextBox 3">
            <a:extLst>
              <a:ext uri="{FF2B5EF4-FFF2-40B4-BE49-F238E27FC236}">
                <a16:creationId xmlns:a16="http://schemas.microsoft.com/office/drawing/2014/main" id="{3F4A3F4E-7029-8BCC-F8F3-AD5E2C22A72F}"/>
              </a:ext>
            </a:extLst>
          </p:cNvPr>
          <p:cNvSpPr txBox="1"/>
          <p:nvPr/>
        </p:nvSpPr>
        <p:spPr>
          <a:xfrm>
            <a:off x="9274002" y="117231"/>
            <a:ext cx="2812490"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WHY</a:t>
            </a:r>
          </a:p>
        </p:txBody>
      </p:sp>
      <p:pic>
        <p:nvPicPr>
          <p:cNvPr id="1028" name="Picture 4" descr="Cheshire Cat From Alice In Wonderland Quotes. QuotesGram">
            <a:extLst>
              <a:ext uri="{FF2B5EF4-FFF2-40B4-BE49-F238E27FC236}">
                <a16:creationId xmlns:a16="http://schemas.microsoft.com/office/drawing/2014/main" id="{7F0158BE-87C8-A578-0DBE-3F124D5FAB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8" t="2780" r="3375" b="2195"/>
          <a:stretch>
            <a:fillRect/>
          </a:stretch>
        </p:blipFill>
        <p:spPr bwMode="auto">
          <a:xfrm>
            <a:off x="6481000" y="1930400"/>
            <a:ext cx="2860766" cy="388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52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106B7-86B1-8B00-341D-CFD78D8E58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D7878-9B09-4608-AE7D-755F86545040}"/>
              </a:ext>
            </a:extLst>
          </p:cNvPr>
          <p:cNvSpPr>
            <a:spLocks noGrp="1"/>
          </p:cNvSpPr>
          <p:nvPr>
            <p:ph type="title"/>
          </p:nvPr>
        </p:nvSpPr>
        <p:spPr/>
        <p:txBody>
          <a:bodyPr/>
          <a:lstStyle/>
          <a:p>
            <a:r>
              <a:rPr lang="en-US" dirty="0"/>
              <a:t>In Closing…</a:t>
            </a:r>
          </a:p>
        </p:txBody>
      </p:sp>
      <p:sp>
        <p:nvSpPr>
          <p:cNvPr id="3" name="Content Placeholder 2">
            <a:extLst>
              <a:ext uri="{FF2B5EF4-FFF2-40B4-BE49-F238E27FC236}">
                <a16:creationId xmlns:a16="http://schemas.microsoft.com/office/drawing/2014/main" id="{D1CD30FF-BDB1-C34D-8361-AA575193172D}"/>
              </a:ext>
            </a:extLst>
          </p:cNvPr>
          <p:cNvSpPr>
            <a:spLocks noGrp="1"/>
          </p:cNvSpPr>
          <p:nvPr>
            <p:ph idx="1"/>
          </p:nvPr>
        </p:nvSpPr>
        <p:spPr>
          <a:xfrm>
            <a:off x="522235" y="1317013"/>
            <a:ext cx="5309025" cy="5269969"/>
          </a:xfrm>
        </p:spPr>
        <p:txBody>
          <a:bodyPr>
            <a:normAutofit/>
          </a:bodyPr>
          <a:lstStyle/>
          <a:p>
            <a:r>
              <a:rPr lang="en-US" sz="3200" dirty="0"/>
              <a:t>Visionary/Manager</a:t>
            </a:r>
          </a:p>
          <a:p>
            <a:endParaRPr lang="en-US" sz="3200" dirty="0"/>
          </a:p>
          <a:p>
            <a:r>
              <a:rPr lang="en-US" sz="3200" dirty="0"/>
              <a:t>You don’t drive a horse</a:t>
            </a:r>
            <a:endParaRPr lang="en-US" sz="3200" dirty="0">
              <a:solidFill>
                <a:schemeClr val="tx1"/>
              </a:solidFill>
              <a:hlinkClick r:id="rId3" action="ppaction://hlinkpres?slideindex=1&amp;slidetitle=">
                <a:extLst>
                  <a:ext uri="{A12FA001-AC4F-418D-AE19-62706E023703}">
                    <ahyp:hlinkClr xmlns:ahyp="http://schemas.microsoft.com/office/drawing/2018/hyperlinkcolor" val="tx"/>
                  </a:ext>
                </a:extLst>
              </a:hlinkClick>
            </a:endParaRPr>
          </a:p>
          <a:p>
            <a:endParaRPr lang="en-US" sz="3200" dirty="0">
              <a:solidFill>
                <a:schemeClr val="tx1"/>
              </a:solidFill>
            </a:endParaRPr>
          </a:p>
          <a:p>
            <a:r>
              <a:rPr lang="en-US" sz="3200" dirty="0"/>
              <a:t>Not ready yet? Be aware of when you are being strategic and when you are being reactive</a:t>
            </a:r>
          </a:p>
          <a:p>
            <a:pPr marL="0" indent="0">
              <a:buNone/>
            </a:pPr>
            <a:endParaRPr lang="en-US" sz="3200" dirty="0">
              <a:solidFill>
                <a:schemeClr val="tx1"/>
              </a:solidFill>
            </a:endParaRPr>
          </a:p>
          <a:p>
            <a:endParaRPr lang="en-US" sz="3200" dirty="0"/>
          </a:p>
          <a:p>
            <a:endParaRPr lang="en-US" sz="3200" dirty="0"/>
          </a:p>
        </p:txBody>
      </p:sp>
      <p:sp>
        <p:nvSpPr>
          <p:cNvPr id="4" name="TextBox 3">
            <a:extLst>
              <a:ext uri="{FF2B5EF4-FFF2-40B4-BE49-F238E27FC236}">
                <a16:creationId xmlns:a16="http://schemas.microsoft.com/office/drawing/2014/main" id="{8A746D6D-35C6-5822-599F-BDF293EC3C42}"/>
              </a:ext>
            </a:extLst>
          </p:cNvPr>
          <p:cNvSpPr txBox="1"/>
          <p:nvPr/>
        </p:nvSpPr>
        <p:spPr>
          <a:xfrm>
            <a:off x="9274002" y="117231"/>
            <a:ext cx="2812490" cy="1323439"/>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Strategic Planning</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E0BDF82-3F6A-233C-5C31-DE417C06A0D1}"/>
                  </a:ext>
                </a:extLst>
              </p14:cNvPr>
              <p14:cNvContentPartPr/>
              <p14:nvPr/>
            </p14:nvContentPartPr>
            <p14:xfrm>
              <a:off x="2826589" y="1163782"/>
              <a:ext cx="360" cy="360"/>
            </p14:xfrm>
          </p:contentPart>
        </mc:Choice>
        <mc:Fallback xmlns="">
          <p:pic>
            <p:nvPicPr>
              <p:cNvPr id="5" name="Ink 4">
                <a:extLst>
                  <a:ext uri="{FF2B5EF4-FFF2-40B4-BE49-F238E27FC236}">
                    <a16:creationId xmlns:a16="http://schemas.microsoft.com/office/drawing/2014/main" id="{3E0BDF82-3F6A-233C-5C31-DE417C06A0D1}"/>
                  </a:ext>
                </a:extLst>
              </p:cNvPr>
              <p:cNvPicPr/>
              <p:nvPr/>
            </p:nvPicPr>
            <p:blipFill>
              <a:blip r:embed="rId5"/>
              <a:stretch>
                <a:fillRect/>
              </a:stretch>
            </p:blipFill>
            <p:spPr>
              <a:xfrm>
                <a:off x="2820469" y="1157662"/>
                <a:ext cx="12600" cy="12600"/>
              </a:xfrm>
              <a:prstGeom prst="rect">
                <a:avLst/>
              </a:prstGeom>
            </p:spPr>
          </p:pic>
        </mc:Fallback>
      </mc:AlternateContent>
      <p:sp>
        <p:nvSpPr>
          <p:cNvPr id="8" name="TextBox 7">
            <a:extLst>
              <a:ext uri="{FF2B5EF4-FFF2-40B4-BE49-F238E27FC236}">
                <a16:creationId xmlns:a16="http://schemas.microsoft.com/office/drawing/2014/main" id="{D3C592C0-D928-3812-259C-925E1F451460}"/>
              </a:ext>
            </a:extLst>
          </p:cNvPr>
          <p:cNvSpPr txBox="1"/>
          <p:nvPr/>
        </p:nvSpPr>
        <p:spPr>
          <a:xfrm>
            <a:off x="6555296" y="778950"/>
            <a:ext cx="3284764" cy="5486117"/>
          </a:xfrm>
          <a:prstGeom prst="rect">
            <a:avLst/>
          </a:prstGeom>
          <a:noFill/>
        </p:spPr>
        <p:txBody>
          <a:bodyPr wrap="square">
            <a:spAutoFit/>
          </a:bodyPr>
          <a:lstStyle/>
          <a:p>
            <a:pPr algn="l">
              <a:spcAft>
                <a:spcPts val="1500"/>
              </a:spcAft>
              <a:buNone/>
            </a:pPr>
            <a:r>
              <a:rPr lang="en-US" sz="3200" b="0" i="0" dirty="0">
                <a:solidFill>
                  <a:srgbClr val="333333"/>
                </a:solidFill>
                <a:effectLst/>
                <a:latin typeface="Inter"/>
              </a:rPr>
              <a:t>“</a:t>
            </a:r>
            <a:r>
              <a:rPr lang="en-US" sz="3200" b="0" i="1" dirty="0">
                <a:solidFill>
                  <a:srgbClr val="333333"/>
                </a:solidFill>
                <a:effectLst/>
                <a:latin typeface="Inter"/>
              </a:rPr>
              <a:t>While the worriers are worrying, the planners are planning and the accountants are figuring out why we can’t afford it, I’m busy getting started.</a:t>
            </a:r>
            <a:r>
              <a:rPr lang="en-US" sz="3200" b="0" i="0" dirty="0">
                <a:solidFill>
                  <a:srgbClr val="333333"/>
                </a:solidFill>
                <a:effectLst/>
                <a:latin typeface="Inter"/>
              </a:rPr>
              <a:t>“</a:t>
            </a:r>
            <a:endParaRPr lang="en-US" sz="3200" b="0" i="0" dirty="0">
              <a:solidFill>
                <a:srgbClr val="141617"/>
              </a:solidFill>
              <a:effectLst/>
              <a:latin typeface="Inter"/>
            </a:endParaRPr>
          </a:p>
          <a:p>
            <a:pPr algn="l">
              <a:spcAft>
                <a:spcPts val="1500"/>
              </a:spcAft>
              <a:buNone/>
            </a:pPr>
            <a:r>
              <a:rPr lang="en-US" b="1" i="0" dirty="0">
                <a:solidFill>
                  <a:srgbClr val="333333"/>
                </a:solidFill>
                <a:effectLst/>
                <a:latin typeface="Inter"/>
              </a:rPr>
              <a:t>-Walt Disney</a:t>
            </a:r>
            <a:endParaRPr lang="en-US" b="0" i="0" dirty="0">
              <a:solidFill>
                <a:srgbClr val="141617"/>
              </a:solidFill>
              <a:effectLst/>
              <a:latin typeface="Inter"/>
            </a:endParaRPr>
          </a:p>
        </p:txBody>
      </p:sp>
    </p:spTree>
    <p:extLst>
      <p:ext uri="{BB962C8B-B14F-4D97-AF65-F5344CB8AC3E}">
        <p14:creationId xmlns:p14="http://schemas.microsoft.com/office/powerpoint/2010/main" val="2167675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940FC-B8B3-3EA1-EDDB-433D3A08946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9E9F931-CEC3-68A9-CE2D-967B97AB1926}"/>
              </a:ext>
            </a:extLst>
          </p:cNvPr>
          <p:cNvSpPr txBox="1"/>
          <p:nvPr/>
        </p:nvSpPr>
        <p:spPr>
          <a:xfrm>
            <a:off x="9274002" y="117231"/>
            <a:ext cx="2812490" cy="1323439"/>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Strategic Planning</a:t>
            </a:r>
          </a:p>
        </p:txBody>
      </p:sp>
      <p:pic>
        <p:nvPicPr>
          <p:cNvPr id="2050" name="Picture 2" descr="Question mark PNG transparent image download, size: 1600x1200px">
            <a:extLst>
              <a:ext uri="{FF2B5EF4-FFF2-40B4-BE49-F238E27FC236}">
                <a16:creationId xmlns:a16="http://schemas.microsoft.com/office/drawing/2014/main" id="{70E14A54-7F6D-C9DE-7F07-4B38305D4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914" y="1788886"/>
            <a:ext cx="5409507" cy="405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5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8CC0D-ECDC-8E1B-EADF-0968C7BAC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38F68-4C50-35C2-C5DA-925376F146B9}"/>
              </a:ext>
            </a:extLst>
          </p:cNvPr>
          <p:cNvSpPr>
            <a:spLocks noGrp="1"/>
          </p:cNvSpPr>
          <p:nvPr>
            <p:ph type="title"/>
          </p:nvPr>
        </p:nvSpPr>
        <p:spPr/>
        <p:txBody>
          <a:bodyPr/>
          <a:lstStyle/>
          <a:p>
            <a:r>
              <a:rPr lang="en-US" dirty="0"/>
              <a:t>Why Strategic Planning Matters</a:t>
            </a:r>
          </a:p>
        </p:txBody>
      </p:sp>
      <p:sp>
        <p:nvSpPr>
          <p:cNvPr id="3" name="Content Placeholder 2">
            <a:extLst>
              <a:ext uri="{FF2B5EF4-FFF2-40B4-BE49-F238E27FC236}">
                <a16:creationId xmlns:a16="http://schemas.microsoft.com/office/drawing/2014/main" id="{38740222-643F-4C54-8350-707066E6AAD4}"/>
              </a:ext>
            </a:extLst>
          </p:cNvPr>
          <p:cNvSpPr>
            <a:spLocks noGrp="1"/>
          </p:cNvSpPr>
          <p:nvPr>
            <p:ph idx="1"/>
          </p:nvPr>
        </p:nvSpPr>
        <p:spPr/>
        <p:txBody>
          <a:bodyPr>
            <a:normAutofit/>
          </a:bodyPr>
          <a:lstStyle/>
          <a:p>
            <a:r>
              <a:rPr lang="en-US" sz="3200" dirty="0">
                <a:solidFill>
                  <a:schemeClr val="bg1">
                    <a:lumMod val="65000"/>
                  </a:schemeClr>
                </a:solidFill>
              </a:rPr>
              <a:t>Ending Business Drift</a:t>
            </a:r>
          </a:p>
          <a:p>
            <a:r>
              <a:rPr lang="en-US" sz="3200" b="1" u="sng" dirty="0"/>
              <a:t>Creating Clarity</a:t>
            </a:r>
          </a:p>
        </p:txBody>
      </p:sp>
      <p:sp>
        <p:nvSpPr>
          <p:cNvPr id="4" name="TextBox 3">
            <a:extLst>
              <a:ext uri="{FF2B5EF4-FFF2-40B4-BE49-F238E27FC236}">
                <a16:creationId xmlns:a16="http://schemas.microsoft.com/office/drawing/2014/main" id="{71E8152E-6669-1E0F-08EA-0308402E346D}"/>
              </a:ext>
            </a:extLst>
          </p:cNvPr>
          <p:cNvSpPr txBox="1"/>
          <p:nvPr/>
        </p:nvSpPr>
        <p:spPr>
          <a:xfrm>
            <a:off x="9472246" y="117231"/>
            <a:ext cx="2614246" cy="707886"/>
          </a:xfrm>
          <a:prstGeom prst="rect">
            <a:avLst/>
          </a:prstGeom>
          <a:no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WHY</a:t>
            </a:r>
          </a:p>
        </p:txBody>
      </p:sp>
      <p:pic>
        <p:nvPicPr>
          <p:cNvPr id="2050" name="Picture 2" descr="Using Deliberate Attraction to..... Create Clarity for What you Desire">
            <a:extLst>
              <a:ext uri="{FF2B5EF4-FFF2-40B4-BE49-F238E27FC236}">
                <a16:creationId xmlns:a16="http://schemas.microsoft.com/office/drawing/2014/main" id="{65E2C1AC-B844-23AE-4DF7-9F587BF4CE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6" r="9410" b="35851"/>
          <a:stretch>
            <a:fillRect/>
          </a:stretch>
        </p:blipFill>
        <p:spPr bwMode="auto">
          <a:xfrm>
            <a:off x="5316583" y="1930400"/>
            <a:ext cx="3957419" cy="1924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7C9E64-3B23-405D-B0FD-9F2D04F9EA01}"/>
              </a:ext>
            </a:extLst>
          </p:cNvPr>
          <p:cNvSpPr txBox="1"/>
          <p:nvPr/>
        </p:nvSpPr>
        <p:spPr>
          <a:xfrm>
            <a:off x="9274002" y="117231"/>
            <a:ext cx="2812490"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WHY</a:t>
            </a:r>
          </a:p>
        </p:txBody>
      </p:sp>
    </p:spTree>
    <p:extLst>
      <p:ext uri="{BB962C8B-B14F-4D97-AF65-F5344CB8AC3E}">
        <p14:creationId xmlns:p14="http://schemas.microsoft.com/office/powerpoint/2010/main" val="126788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C938A-EEA2-F6F7-5518-394A7FC66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A14CA-14A2-0CB2-92F6-1014E14E6F7D}"/>
              </a:ext>
            </a:extLst>
          </p:cNvPr>
          <p:cNvSpPr>
            <a:spLocks noGrp="1"/>
          </p:cNvSpPr>
          <p:nvPr>
            <p:ph type="title"/>
          </p:nvPr>
        </p:nvSpPr>
        <p:spPr/>
        <p:txBody>
          <a:bodyPr/>
          <a:lstStyle/>
          <a:p>
            <a:r>
              <a:rPr lang="en-US" dirty="0"/>
              <a:t>Why Strategic Planning Matters</a:t>
            </a:r>
          </a:p>
        </p:txBody>
      </p:sp>
      <p:sp>
        <p:nvSpPr>
          <p:cNvPr id="3" name="Content Placeholder 2">
            <a:extLst>
              <a:ext uri="{FF2B5EF4-FFF2-40B4-BE49-F238E27FC236}">
                <a16:creationId xmlns:a16="http://schemas.microsoft.com/office/drawing/2014/main" id="{9CEF16E2-126F-B24D-286C-C0BB08AEB4AC}"/>
              </a:ext>
            </a:extLst>
          </p:cNvPr>
          <p:cNvSpPr>
            <a:spLocks noGrp="1"/>
          </p:cNvSpPr>
          <p:nvPr>
            <p:ph idx="1"/>
          </p:nvPr>
        </p:nvSpPr>
        <p:spPr/>
        <p:txBody>
          <a:bodyPr>
            <a:normAutofit/>
          </a:bodyPr>
          <a:lstStyle/>
          <a:p>
            <a:r>
              <a:rPr lang="en-US" sz="3200" dirty="0">
                <a:solidFill>
                  <a:schemeClr val="bg1">
                    <a:lumMod val="65000"/>
                  </a:schemeClr>
                </a:solidFill>
              </a:rPr>
              <a:t>Ending Business Drift</a:t>
            </a:r>
          </a:p>
          <a:p>
            <a:r>
              <a:rPr lang="en-US" sz="3200" dirty="0">
                <a:solidFill>
                  <a:schemeClr val="bg1">
                    <a:lumMod val="65000"/>
                  </a:schemeClr>
                </a:solidFill>
              </a:rPr>
              <a:t>Creating Clarity</a:t>
            </a:r>
          </a:p>
          <a:p>
            <a:r>
              <a:rPr lang="en-US" sz="3200" b="1" u="sng" dirty="0"/>
              <a:t>Enabling Alignment</a:t>
            </a:r>
          </a:p>
        </p:txBody>
      </p:sp>
      <p:sp>
        <p:nvSpPr>
          <p:cNvPr id="4" name="TextBox 3">
            <a:extLst>
              <a:ext uri="{FF2B5EF4-FFF2-40B4-BE49-F238E27FC236}">
                <a16:creationId xmlns:a16="http://schemas.microsoft.com/office/drawing/2014/main" id="{B0732CF3-655A-7F6C-434F-93005ED953C0}"/>
              </a:ext>
            </a:extLst>
          </p:cNvPr>
          <p:cNvSpPr txBox="1"/>
          <p:nvPr/>
        </p:nvSpPr>
        <p:spPr>
          <a:xfrm>
            <a:off x="9472246" y="117231"/>
            <a:ext cx="2614246" cy="707886"/>
          </a:xfrm>
          <a:prstGeom prst="rect">
            <a:avLst/>
          </a:prstGeom>
          <a:no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WHY</a:t>
            </a:r>
          </a:p>
        </p:txBody>
      </p:sp>
      <p:pic>
        <p:nvPicPr>
          <p:cNvPr id="3074" name="Picture 2" descr="Herding cats, are you? - Wisdom Enough">
            <a:extLst>
              <a:ext uri="{FF2B5EF4-FFF2-40B4-BE49-F238E27FC236}">
                <a16:creationId xmlns:a16="http://schemas.microsoft.com/office/drawing/2014/main" id="{A5CF4426-9448-ADAF-7D64-9C7F810E2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126" y="1494382"/>
            <a:ext cx="3823120" cy="3097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B856BD-48EE-2AF9-4D2E-754BF679FCF0}"/>
              </a:ext>
            </a:extLst>
          </p:cNvPr>
          <p:cNvSpPr txBox="1"/>
          <p:nvPr/>
        </p:nvSpPr>
        <p:spPr>
          <a:xfrm>
            <a:off x="9274002" y="117231"/>
            <a:ext cx="2812490"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WHY</a:t>
            </a:r>
          </a:p>
        </p:txBody>
      </p:sp>
    </p:spTree>
    <p:extLst>
      <p:ext uri="{BB962C8B-B14F-4D97-AF65-F5344CB8AC3E}">
        <p14:creationId xmlns:p14="http://schemas.microsoft.com/office/powerpoint/2010/main" val="49543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2ADCE-CF3A-7314-B1E6-508FAEB087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0DB99-AF15-F14F-3901-D92F6A8C5A8A}"/>
              </a:ext>
            </a:extLst>
          </p:cNvPr>
          <p:cNvSpPr>
            <a:spLocks noGrp="1"/>
          </p:cNvSpPr>
          <p:nvPr>
            <p:ph type="title"/>
          </p:nvPr>
        </p:nvSpPr>
        <p:spPr/>
        <p:txBody>
          <a:bodyPr/>
          <a:lstStyle/>
          <a:p>
            <a:r>
              <a:rPr lang="en-US" dirty="0"/>
              <a:t>Why Strategic Planning Matters</a:t>
            </a:r>
          </a:p>
        </p:txBody>
      </p:sp>
      <p:sp>
        <p:nvSpPr>
          <p:cNvPr id="3" name="Content Placeholder 2">
            <a:extLst>
              <a:ext uri="{FF2B5EF4-FFF2-40B4-BE49-F238E27FC236}">
                <a16:creationId xmlns:a16="http://schemas.microsoft.com/office/drawing/2014/main" id="{6A4C2A14-5F73-3DA5-1567-F0BAAD2B1262}"/>
              </a:ext>
            </a:extLst>
          </p:cNvPr>
          <p:cNvSpPr>
            <a:spLocks noGrp="1"/>
          </p:cNvSpPr>
          <p:nvPr>
            <p:ph idx="1"/>
          </p:nvPr>
        </p:nvSpPr>
        <p:spPr/>
        <p:txBody>
          <a:bodyPr>
            <a:normAutofit/>
          </a:bodyPr>
          <a:lstStyle/>
          <a:p>
            <a:r>
              <a:rPr lang="en-US" sz="3200" dirty="0">
                <a:solidFill>
                  <a:schemeClr val="bg1">
                    <a:lumMod val="65000"/>
                  </a:schemeClr>
                </a:solidFill>
              </a:rPr>
              <a:t>Ending Business Drift</a:t>
            </a:r>
          </a:p>
          <a:p>
            <a:r>
              <a:rPr lang="en-US" sz="3200" dirty="0">
                <a:solidFill>
                  <a:schemeClr val="bg1">
                    <a:lumMod val="65000"/>
                  </a:schemeClr>
                </a:solidFill>
              </a:rPr>
              <a:t>Creating Clarity</a:t>
            </a:r>
          </a:p>
          <a:p>
            <a:r>
              <a:rPr lang="en-US" sz="3200" dirty="0">
                <a:solidFill>
                  <a:schemeClr val="bg1">
                    <a:lumMod val="65000"/>
                  </a:schemeClr>
                </a:solidFill>
              </a:rPr>
              <a:t>Enabling Alignment</a:t>
            </a:r>
          </a:p>
          <a:p>
            <a:r>
              <a:rPr lang="en-US" sz="3200" b="1" u="sng" dirty="0"/>
              <a:t>Planning vs. Reacting</a:t>
            </a:r>
          </a:p>
        </p:txBody>
      </p:sp>
      <p:sp>
        <p:nvSpPr>
          <p:cNvPr id="4" name="TextBox 3">
            <a:extLst>
              <a:ext uri="{FF2B5EF4-FFF2-40B4-BE49-F238E27FC236}">
                <a16:creationId xmlns:a16="http://schemas.microsoft.com/office/drawing/2014/main" id="{9A838735-8CB1-BA3D-AED3-3E495350CB81}"/>
              </a:ext>
            </a:extLst>
          </p:cNvPr>
          <p:cNvSpPr txBox="1"/>
          <p:nvPr/>
        </p:nvSpPr>
        <p:spPr>
          <a:xfrm>
            <a:off x="9472246" y="117231"/>
            <a:ext cx="2614246" cy="707886"/>
          </a:xfrm>
          <a:prstGeom prst="rect">
            <a:avLst/>
          </a:prstGeom>
          <a:no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WHY</a:t>
            </a:r>
          </a:p>
        </p:txBody>
      </p:sp>
      <p:pic>
        <p:nvPicPr>
          <p:cNvPr id="4098" name="Picture 2" descr="Proactive vs. Reactive Strategy: Which is Better for your Business ...">
            <a:extLst>
              <a:ext uri="{FF2B5EF4-FFF2-40B4-BE49-F238E27FC236}">
                <a16:creationId xmlns:a16="http://schemas.microsoft.com/office/drawing/2014/main" id="{561569FB-4C42-0668-F531-DE931A75EC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23" r="5420"/>
          <a:stretch>
            <a:fillRect/>
          </a:stretch>
        </p:blipFill>
        <p:spPr bwMode="auto">
          <a:xfrm>
            <a:off x="5424864" y="1930400"/>
            <a:ext cx="4228588" cy="2431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1F82EB-3ECD-AC7A-9B13-C770562C5D0B}"/>
              </a:ext>
            </a:extLst>
          </p:cNvPr>
          <p:cNvSpPr txBox="1"/>
          <p:nvPr/>
        </p:nvSpPr>
        <p:spPr>
          <a:xfrm>
            <a:off x="9274002" y="117231"/>
            <a:ext cx="2812490"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WHY</a:t>
            </a:r>
          </a:p>
        </p:txBody>
      </p:sp>
    </p:spTree>
    <p:extLst>
      <p:ext uri="{BB962C8B-B14F-4D97-AF65-F5344CB8AC3E}">
        <p14:creationId xmlns:p14="http://schemas.microsoft.com/office/powerpoint/2010/main" val="198193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10033-C9F2-248F-FEEB-9488F5D1D4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5E47C-A4CE-176F-8D68-CB2F34D221F7}"/>
              </a:ext>
            </a:extLst>
          </p:cNvPr>
          <p:cNvSpPr>
            <a:spLocks noGrp="1"/>
          </p:cNvSpPr>
          <p:nvPr>
            <p:ph type="title"/>
          </p:nvPr>
        </p:nvSpPr>
        <p:spPr/>
        <p:txBody>
          <a:bodyPr/>
          <a:lstStyle/>
          <a:p>
            <a:r>
              <a:rPr lang="en-US" dirty="0"/>
              <a:t>Why Strategic Planning Matters</a:t>
            </a:r>
          </a:p>
        </p:txBody>
      </p:sp>
      <p:sp>
        <p:nvSpPr>
          <p:cNvPr id="3" name="Content Placeholder 2">
            <a:extLst>
              <a:ext uri="{FF2B5EF4-FFF2-40B4-BE49-F238E27FC236}">
                <a16:creationId xmlns:a16="http://schemas.microsoft.com/office/drawing/2014/main" id="{1EFCE5DF-88AA-F4A1-9694-61F91667B52B}"/>
              </a:ext>
            </a:extLst>
          </p:cNvPr>
          <p:cNvSpPr>
            <a:spLocks noGrp="1"/>
          </p:cNvSpPr>
          <p:nvPr>
            <p:ph idx="1"/>
          </p:nvPr>
        </p:nvSpPr>
        <p:spPr/>
        <p:txBody>
          <a:bodyPr>
            <a:normAutofit/>
          </a:bodyPr>
          <a:lstStyle/>
          <a:p>
            <a:r>
              <a:rPr lang="en-US" sz="3200" dirty="0">
                <a:solidFill>
                  <a:schemeClr val="bg1">
                    <a:lumMod val="65000"/>
                  </a:schemeClr>
                </a:solidFill>
              </a:rPr>
              <a:t>Ending Business Drift</a:t>
            </a:r>
          </a:p>
          <a:p>
            <a:r>
              <a:rPr lang="en-US" sz="3200" dirty="0">
                <a:solidFill>
                  <a:schemeClr val="bg1">
                    <a:lumMod val="65000"/>
                  </a:schemeClr>
                </a:solidFill>
              </a:rPr>
              <a:t>Creating Clarity</a:t>
            </a:r>
          </a:p>
          <a:p>
            <a:r>
              <a:rPr lang="en-US" sz="3200" dirty="0">
                <a:solidFill>
                  <a:schemeClr val="bg1">
                    <a:lumMod val="65000"/>
                  </a:schemeClr>
                </a:solidFill>
              </a:rPr>
              <a:t>Enabling Alignment</a:t>
            </a:r>
          </a:p>
          <a:p>
            <a:r>
              <a:rPr lang="en-US" sz="3200" dirty="0">
                <a:solidFill>
                  <a:schemeClr val="bg1">
                    <a:lumMod val="65000"/>
                  </a:schemeClr>
                </a:solidFill>
              </a:rPr>
              <a:t>Planning vs. Reacting</a:t>
            </a:r>
          </a:p>
          <a:p>
            <a:r>
              <a:rPr lang="en-US" sz="3200" b="1" u="sng" dirty="0"/>
              <a:t>Turning Effort Into Progress</a:t>
            </a:r>
          </a:p>
        </p:txBody>
      </p:sp>
      <p:sp>
        <p:nvSpPr>
          <p:cNvPr id="4" name="TextBox 3">
            <a:extLst>
              <a:ext uri="{FF2B5EF4-FFF2-40B4-BE49-F238E27FC236}">
                <a16:creationId xmlns:a16="http://schemas.microsoft.com/office/drawing/2014/main" id="{2C9C4EA3-6A65-DD43-E299-BFD2EEAB2A9D}"/>
              </a:ext>
            </a:extLst>
          </p:cNvPr>
          <p:cNvSpPr txBox="1"/>
          <p:nvPr/>
        </p:nvSpPr>
        <p:spPr>
          <a:xfrm>
            <a:off x="9472246" y="117231"/>
            <a:ext cx="2614246" cy="707886"/>
          </a:xfrm>
          <a:prstGeom prst="rect">
            <a:avLst/>
          </a:prstGeom>
          <a:no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WHY</a:t>
            </a:r>
          </a:p>
        </p:txBody>
      </p:sp>
      <p:pic>
        <p:nvPicPr>
          <p:cNvPr id="5122" name="Picture 2" descr="Team Efforts">
            <a:extLst>
              <a:ext uri="{FF2B5EF4-FFF2-40B4-BE49-F238E27FC236}">
                <a16:creationId xmlns:a16="http://schemas.microsoft.com/office/drawing/2014/main" id="{30532CE6-8C43-F817-2193-505994C437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080"/>
          <a:stretch>
            <a:fillRect/>
          </a:stretch>
        </p:blipFill>
        <p:spPr bwMode="auto">
          <a:xfrm>
            <a:off x="6037177" y="1802675"/>
            <a:ext cx="3335947" cy="24688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775F48-D4FB-B747-8A1E-308E3F24DD85}"/>
              </a:ext>
            </a:extLst>
          </p:cNvPr>
          <p:cNvSpPr txBox="1"/>
          <p:nvPr/>
        </p:nvSpPr>
        <p:spPr>
          <a:xfrm>
            <a:off x="9274002" y="117231"/>
            <a:ext cx="2812490"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WHY</a:t>
            </a:r>
          </a:p>
        </p:txBody>
      </p:sp>
      <p:pic>
        <p:nvPicPr>
          <p:cNvPr id="1026" name="Picture 2" descr="Free Question Mark, Download Free Question Mark png images, Free ...">
            <a:extLst>
              <a:ext uri="{FF2B5EF4-FFF2-40B4-BE49-F238E27FC236}">
                <a16:creationId xmlns:a16="http://schemas.microsoft.com/office/drawing/2014/main" id="{5764BF4B-35C5-0DAD-BE28-FB4865E457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11" y="5939428"/>
            <a:ext cx="825086" cy="61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6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8720-1D64-0512-49C5-3AE0D8119781}"/>
              </a:ext>
            </a:extLst>
          </p:cNvPr>
          <p:cNvSpPr>
            <a:spLocks noGrp="1"/>
          </p:cNvSpPr>
          <p:nvPr>
            <p:ph type="title"/>
          </p:nvPr>
        </p:nvSpPr>
        <p:spPr/>
        <p:txBody>
          <a:bodyPr/>
          <a:lstStyle/>
          <a:p>
            <a:r>
              <a:rPr lang="en-US" dirty="0"/>
              <a:t>Workbook Time</a:t>
            </a:r>
          </a:p>
        </p:txBody>
      </p:sp>
      <p:sp>
        <p:nvSpPr>
          <p:cNvPr id="3" name="Content Placeholder 2">
            <a:extLst>
              <a:ext uri="{FF2B5EF4-FFF2-40B4-BE49-F238E27FC236}">
                <a16:creationId xmlns:a16="http://schemas.microsoft.com/office/drawing/2014/main" id="{4786B737-F38C-394F-C3D4-C1696D2D863C}"/>
              </a:ext>
            </a:extLst>
          </p:cNvPr>
          <p:cNvSpPr>
            <a:spLocks noGrp="1"/>
          </p:cNvSpPr>
          <p:nvPr>
            <p:ph idx="1"/>
          </p:nvPr>
        </p:nvSpPr>
        <p:spPr/>
        <p:txBody>
          <a:bodyPr>
            <a:normAutofit/>
          </a:bodyPr>
          <a:lstStyle/>
          <a:p>
            <a:r>
              <a:rPr lang="en-US" sz="3200" dirty="0"/>
              <a:t>Take a few minutes to complete Section 1 of the Workbook.</a:t>
            </a:r>
          </a:p>
          <a:p>
            <a:r>
              <a:rPr lang="en-US" sz="3200" dirty="0"/>
              <a:t>After we will delve into where you are at in the typical company growth stages.</a:t>
            </a:r>
          </a:p>
          <a:p>
            <a:endParaRPr lang="en-US" sz="3200" dirty="0"/>
          </a:p>
        </p:txBody>
      </p:sp>
    </p:spTree>
    <p:extLst>
      <p:ext uri="{BB962C8B-B14F-4D97-AF65-F5344CB8AC3E}">
        <p14:creationId xmlns:p14="http://schemas.microsoft.com/office/powerpoint/2010/main" val="327677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48AE3-E1CE-B6E3-854D-3310DA83316A}"/>
            </a:ext>
          </a:extLst>
        </p:cNvPr>
        <p:cNvGrpSpPr/>
        <p:nvPr/>
      </p:nvGrpSpPr>
      <p:grpSpPr>
        <a:xfrm>
          <a:off x="0" y="0"/>
          <a:ext cx="0" cy="0"/>
          <a:chOff x="0" y="0"/>
          <a:chExt cx="0" cy="0"/>
        </a:xfrm>
      </p:grpSpPr>
      <p:pic>
        <p:nvPicPr>
          <p:cNvPr id="7172" name="Picture 4" descr="Four tips for business survival in COVID-19 - Inside Small Business">
            <a:extLst>
              <a:ext uri="{FF2B5EF4-FFF2-40B4-BE49-F238E27FC236}">
                <a16:creationId xmlns:a16="http://schemas.microsoft.com/office/drawing/2014/main" id="{CEEBED11-0268-592C-9CCF-D156E97CE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146" y="3429000"/>
            <a:ext cx="3069932" cy="20984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883BC6-D8B9-A664-0539-F1CF88357B86}"/>
              </a:ext>
            </a:extLst>
          </p:cNvPr>
          <p:cNvSpPr>
            <a:spLocks noGrp="1"/>
          </p:cNvSpPr>
          <p:nvPr>
            <p:ph type="title"/>
          </p:nvPr>
        </p:nvSpPr>
        <p:spPr/>
        <p:txBody>
          <a:bodyPr/>
          <a:lstStyle/>
          <a:p>
            <a:r>
              <a:rPr lang="en-US" dirty="0"/>
              <a:t>Company Growth Stages</a:t>
            </a:r>
          </a:p>
        </p:txBody>
      </p:sp>
      <p:sp>
        <p:nvSpPr>
          <p:cNvPr id="3" name="Content Placeholder 2">
            <a:extLst>
              <a:ext uri="{FF2B5EF4-FFF2-40B4-BE49-F238E27FC236}">
                <a16:creationId xmlns:a16="http://schemas.microsoft.com/office/drawing/2014/main" id="{55D450BE-61D4-6532-2E5D-FF3BA4378040}"/>
              </a:ext>
            </a:extLst>
          </p:cNvPr>
          <p:cNvSpPr>
            <a:spLocks noGrp="1"/>
          </p:cNvSpPr>
          <p:nvPr>
            <p:ph idx="1"/>
          </p:nvPr>
        </p:nvSpPr>
        <p:spPr>
          <a:xfrm>
            <a:off x="677334" y="1586952"/>
            <a:ext cx="8596668" cy="4587316"/>
          </a:xfrm>
        </p:spPr>
        <p:txBody>
          <a:bodyPr>
            <a:normAutofit/>
          </a:bodyPr>
          <a:lstStyle/>
          <a:p>
            <a:r>
              <a:rPr lang="en-US" sz="3200" b="1" u="sng" dirty="0"/>
              <a:t>Startup / Survival</a:t>
            </a:r>
          </a:p>
          <a:p>
            <a:pPr marL="457200" lvl="1" indent="0">
              <a:buNone/>
            </a:pPr>
            <a:endParaRPr lang="en-US" sz="3000" dirty="0"/>
          </a:p>
        </p:txBody>
      </p:sp>
      <p:sp>
        <p:nvSpPr>
          <p:cNvPr id="4" name="TextBox 3">
            <a:extLst>
              <a:ext uri="{FF2B5EF4-FFF2-40B4-BE49-F238E27FC236}">
                <a16:creationId xmlns:a16="http://schemas.microsoft.com/office/drawing/2014/main" id="{AB4B9FAB-4A1A-A668-6B5E-79820237D9AF}"/>
              </a:ext>
            </a:extLst>
          </p:cNvPr>
          <p:cNvSpPr txBox="1"/>
          <p:nvPr/>
        </p:nvSpPr>
        <p:spPr>
          <a:xfrm>
            <a:off x="8604738" y="117231"/>
            <a:ext cx="3481754" cy="707886"/>
          </a:xfrm>
          <a:prstGeom prst="rect">
            <a:avLst/>
          </a:prstGeom>
          <a:gradFill flip="none" rotWithShape="1">
            <a:gsLst>
              <a:gs pos="0">
                <a:schemeClr val="accent1">
                  <a:lumMod val="5000"/>
                  <a:lumOff val="95000"/>
                </a:schemeClr>
              </a:gs>
              <a:gs pos="20000">
                <a:srgbClr val="F5E9B6"/>
              </a:gs>
              <a:gs pos="100000">
                <a:srgbClr val="E0C734"/>
              </a:gs>
            </a:gsLst>
            <a:lin ang="0" scaled="1"/>
            <a:tileRect/>
          </a:gradFill>
        </p:spPr>
        <p:txBody>
          <a:bodyPr wrap="square" rtlCol="0">
            <a:spAutoFit/>
          </a:bodyPr>
          <a:lstStyle/>
          <a:p>
            <a:pPr algn="r"/>
            <a:r>
              <a:rPr lang="en-US" sz="4000" b="1" dirty="0">
                <a:solidFill>
                  <a:srgbClr val="BCBDC4"/>
                </a:solidFill>
                <a:effectLst>
                  <a:outerShdw blurRad="50800" dist="38100" dir="18900000" algn="bl" rotWithShape="0">
                    <a:prstClr val="black">
                      <a:alpha val="40000"/>
                    </a:prstClr>
                  </a:outerShdw>
                </a:effectLst>
              </a:rPr>
              <a:t>Growth Stage</a:t>
            </a:r>
          </a:p>
        </p:txBody>
      </p:sp>
      <p:cxnSp>
        <p:nvCxnSpPr>
          <p:cNvPr id="6" name="Straight Connector 5">
            <a:extLst>
              <a:ext uri="{FF2B5EF4-FFF2-40B4-BE49-F238E27FC236}">
                <a16:creationId xmlns:a16="http://schemas.microsoft.com/office/drawing/2014/main" id="{8D8887DC-89C8-9C86-1674-A09B25A78313}"/>
              </a:ext>
            </a:extLst>
          </p:cNvPr>
          <p:cNvCxnSpPr/>
          <p:nvPr/>
        </p:nvCxnSpPr>
        <p:spPr>
          <a:xfrm>
            <a:off x="4975668" y="6174268"/>
            <a:ext cx="4866601" cy="0"/>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D20A4C-E5B2-619D-995E-660787EB0F34}"/>
              </a:ext>
            </a:extLst>
          </p:cNvPr>
          <p:cNvCxnSpPr>
            <a:cxnSpLocks/>
          </p:cNvCxnSpPr>
          <p:nvPr/>
        </p:nvCxnSpPr>
        <p:spPr>
          <a:xfrm flipV="1">
            <a:off x="4671753" y="1700903"/>
            <a:ext cx="0" cy="4173312"/>
          </a:xfrm>
          <a:prstGeom prst="line">
            <a:avLst/>
          </a:prstGeom>
          <a:ln w="38100">
            <a:solidFill>
              <a:srgbClr val="27226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7B20FB-3DFF-23BF-D958-1D5B376157DF}"/>
              </a:ext>
            </a:extLst>
          </p:cNvPr>
          <p:cNvCxnSpPr/>
          <p:nvPr/>
        </p:nvCxnSpPr>
        <p:spPr>
          <a:xfrm flipV="1">
            <a:off x="6119553" y="4446171"/>
            <a:ext cx="0" cy="172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7CF7BF5-A90A-2C39-1269-C5F1470F86E2}"/>
              </a:ext>
            </a:extLst>
          </p:cNvPr>
          <p:cNvCxnSpPr/>
          <p:nvPr/>
        </p:nvCxnSpPr>
        <p:spPr>
          <a:xfrm flipV="1">
            <a:off x="7205403" y="4446171"/>
            <a:ext cx="0" cy="1728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B211EF-A413-5463-5B05-9810477CD2F3}"/>
              </a:ext>
            </a:extLst>
          </p:cNvPr>
          <p:cNvCxnSpPr>
            <a:cxnSpLocks/>
          </p:cNvCxnSpPr>
          <p:nvPr/>
        </p:nvCxnSpPr>
        <p:spPr>
          <a:xfrm flipV="1">
            <a:off x="8157903" y="2266950"/>
            <a:ext cx="0" cy="390731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FC5645B-23BB-702C-5834-22C497D36DBE}"/>
              </a:ext>
            </a:extLst>
          </p:cNvPr>
          <p:cNvSpPr/>
          <p:nvPr/>
        </p:nvSpPr>
        <p:spPr>
          <a:xfrm>
            <a:off x="8877300" y="2266950"/>
            <a:ext cx="964968" cy="343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44A0A4C-3E7A-B1D1-0A14-99AE7CD13A57}"/>
              </a:ext>
            </a:extLst>
          </p:cNvPr>
          <p:cNvCxnSpPr>
            <a:cxnSpLocks/>
          </p:cNvCxnSpPr>
          <p:nvPr/>
        </p:nvCxnSpPr>
        <p:spPr>
          <a:xfrm flipV="1">
            <a:off x="9278505" y="2266950"/>
            <a:ext cx="0" cy="3907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7FA6FE2-520D-4C5A-0C7F-6D09C561F5F3}"/>
              </a:ext>
            </a:extLst>
          </p:cNvPr>
          <p:cNvCxnSpPr/>
          <p:nvPr/>
        </p:nvCxnSpPr>
        <p:spPr>
          <a:xfrm>
            <a:off x="4671753" y="6450227"/>
            <a:ext cx="1447800"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490191-D8B6-D44A-5A09-09791E1BA7C9}"/>
              </a:ext>
            </a:extLst>
          </p:cNvPr>
          <p:cNvCxnSpPr>
            <a:cxnSpLocks/>
            <a:stCxn id="22" idx="18"/>
          </p:cNvCxnSpPr>
          <p:nvPr/>
        </p:nvCxnSpPr>
        <p:spPr>
          <a:xfrm flipV="1">
            <a:off x="9289997" y="2426334"/>
            <a:ext cx="2094283" cy="1821"/>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345C754A-5E8A-33DE-378B-54A0A243A3A9}"/>
              </a:ext>
            </a:extLst>
          </p:cNvPr>
          <p:cNvSpPr/>
          <p:nvPr/>
        </p:nvSpPr>
        <p:spPr>
          <a:xfrm>
            <a:off x="8876107" y="2426334"/>
            <a:ext cx="1441094" cy="1185544"/>
          </a:xfrm>
          <a:prstGeom prst="arc">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F88836CD-B959-D725-B2A9-AD2002B0B6B6}"/>
              </a:ext>
            </a:extLst>
          </p:cNvPr>
          <p:cNvSpPr/>
          <p:nvPr/>
        </p:nvSpPr>
        <p:spPr>
          <a:xfrm rot="5400000">
            <a:off x="8953700" y="1081652"/>
            <a:ext cx="1104796" cy="1584567"/>
          </a:xfrm>
          <a:prstGeom prst="arc">
            <a:avLst>
              <a:gd name="adj1" fmla="val 16220199"/>
              <a:gd name="adj2" fmla="val 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Shape 21">
            <a:extLst>
              <a:ext uri="{FF2B5EF4-FFF2-40B4-BE49-F238E27FC236}">
                <a16:creationId xmlns:a16="http://schemas.microsoft.com/office/drawing/2014/main" id="{DBA597E8-731F-3775-3AD8-52B1524C2923}"/>
              </a:ext>
            </a:extLst>
          </p:cNvPr>
          <p:cNvSpPr/>
          <p:nvPr/>
        </p:nvSpPr>
        <p:spPr>
          <a:xfrm>
            <a:off x="4956202" y="2425198"/>
            <a:ext cx="4333795" cy="3437720"/>
          </a:xfrm>
          <a:custGeom>
            <a:avLst/>
            <a:gdLst>
              <a:gd name="csX0" fmla="*/ 0 w 4333795"/>
              <a:gd name="csY0" fmla="*/ 3437720 h 3437720"/>
              <a:gd name="csX1" fmla="*/ 422622 w 4333795"/>
              <a:gd name="csY1" fmla="*/ 3337827 h 3437720"/>
              <a:gd name="csX2" fmla="*/ 791455 w 4333795"/>
              <a:gd name="csY2" fmla="*/ 3199515 h 3437720"/>
              <a:gd name="csX3" fmla="*/ 1144921 w 4333795"/>
              <a:gd name="csY3" fmla="*/ 2961310 h 3437720"/>
              <a:gd name="csX4" fmla="*/ 1283233 w 4333795"/>
              <a:gd name="csY4" fmla="*/ 2684684 h 3437720"/>
              <a:gd name="csX5" fmla="*/ 1421546 w 4333795"/>
              <a:gd name="csY5" fmla="*/ 2600160 h 3437720"/>
              <a:gd name="csX6" fmla="*/ 1882588 w 4333795"/>
              <a:gd name="csY6" fmla="*/ 2577108 h 3437720"/>
              <a:gd name="csX7" fmla="*/ 2220685 w 4333795"/>
              <a:gd name="csY7" fmla="*/ 2523320 h 3437720"/>
              <a:gd name="csX8" fmla="*/ 2435838 w 4333795"/>
              <a:gd name="csY8" fmla="*/ 2062278 h 3437720"/>
              <a:gd name="csX9" fmla="*/ 2604887 w 4333795"/>
              <a:gd name="csY9" fmla="*/ 2016173 h 3437720"/>
              <a:gd name="csX10" fmla="*/ 2743200 w 4333795"/>
              <a:gd name="csY10" fmla="*/ 1462923 h 3437720"/>
              <a:gd name="csX11" fmla="*/ 2896880 w 4333795"/>
              <a:gd name="csY11" fmla="*/ 1432187 h 3437720"/>
              <a:gd name="csX12" fmla="*/ 2966037 w 4333795"/>
              <a:gd name="csY12" fmla="*/ 809780 h 3437720"/>
              <a:gd name="csX13" fmla="*/ 3096665 w 4333795"/>
              <a:gd name="csY13" fmla="*/ 533155 h 3437720"/>
              <a:gd name="csX14" fmla="*/ 3281082 w 4333795"/>
              <a:gd name="csY14" fmla="*/ 302634 h 3437720"/>
              <a:gd name="csX15" fmla="*/ 3519287 w 4333795"/>
              <a:gd name="csY15" fmla="*/ 125901 h 3437720"/>
              <a:gd name="csX16" fmla="*/ 3742124 w 4333795"/>
              <a:gd name="csY16" fmla="*/ 33693 h 3437720"/>
              <a:gd name="csX17" fmla="*/ 4003381 w 4333795"/>
              <a:gd name="csY17" fmla="*/ 2957 h 3437720"/>
              <a:gd name="csX18" fmla="*/ 4333795 w 4333795"/>
              <a:gd name="csY18" fmla="*/ 2957 h 34377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333795" h="3437720">
                <a:moveTo>
                  <a:pt x="0" y="3437720"/>
                </a:moveTo>
                <a:cubicBezTo>
                  <a:pt x="145356" y="3407624"/>
                  <a:pt x="290713" y="3377528"/>
                  <a:pt x="422622" y="3337827"/>
                </a:cubicBezTo>
                <a:cubicBezTo>
                  <a:pt x="554531" y="3298126"/>
                  <a:pt x="671072" y="3262268"/>
                  <a:pt x="791455" y="3199515"/>
                </a:cubicBezTo>
                <a:cubicBezTo>
                  <a:pt x="911838" y="3136762"/>
                  <a:pt x="1062958" y="3047115"/>
                  <a:pt x="1144921" y="2961310"/>
                </a:cubicBezTo>
                <a:cubicBezTo>
                  <a:pt x="1226884" y="2875505"/>
                  <a:pt x="1237129" y="2744875"/>
                  <a:pt x="1283233" y="2684684"/>
                </a:cubicBezTo>
                <a:cubicBezTo>
                  <a:pt x="1329337" y="2624493"/>
                  <a:pt x="1321654" y="2618089"/>
                  <a:pt x="1421546" y="2600160"/>
                </a:cubicBezTo>
                <a:cubicBezTo>
                  <a:pt x="1521438" y="2582231"/>
                  <a:pt x="1749398" y="2589915"/>
                  <a:pt x="1882588" y="2577108"/>
                </a:cubicBezTo>
                <a:cubicBezTo>
                  <a:pt x="2015778" y="2564301"/>
                  <a:pt x="2128477" y="2609125"/>
                  <a:pt x="2220685" y="2523320"/>
                </a:cubicBezTo>
                <a:cubicBezTo>
                  <a:pt x="2312893" y="2437515"/>
                  <a:pt x="2371804" y="2146802"/>
                  <a:pt x="2435838" y="2062278"/>
                </a:cubicBezTo>
                <a:cubicBezTo>
                  <a:pt x="2499872" y="1977754"/>
                  <a:pt x="2553660" y="2116065"/>
                  <a:pt x="2604887" y="2016173"/>
                </a:cubicBezTo>
                <a:cubicBezTo>
                  <a:pt x="2656114" y="1916281"/>
                  <a:pt x="2694535" y="1560254"/>
                  <a:pt x="2743200" y="1462923"/>
                </a:cubicBezTo>
                <a:cubicBezTo>
                  <a:pt x="2791865" y="1365592"/>
                  <a:pt x="2859741" y="1541044"/>
                  <a:pt x="2896880" y="1432187"/>
                </a:cubicBezTo>
                <a:cubicBezTo>
                  <a:pt x="2934019" y="1323330"/>
                  <a:pt x="2932740" y="959619"/>
                  <a:pt x="2966037" y="809780"/>
                </a:cubicBezTo>
                <a:cubicBezTo>
                  <a:pt x="2999334" y="659941"/>
                  <a:pt x="3044158" y="617679"/>
                  <a:pt x="3096665" y="533155"/>
                </a:cubicBezTo>
                <a:cubicBezTo>
                  <a:pt x="3149172" y="448631"/>
                  <a:pt x="3210645" y="370510"/>
                  <a:pt x="3281082" y="302634"/>
                </a:cubicBezTo>
                <a:cubicBezTo>
                  <a:pt x="3351519" y="234758"/>
                  <a:pt x="3442447" y="170724"/>
                  <a:pt x="3519287" y="125901"/>
                </a:cubicBezTo>
                <a:cubicBezTo>
                  <a:pt x="3596127" y="81078"/>
                  <a:pt x="3661442" y="54184"/>
                  <a:pt x="3742124" y="33693"/>
                </a:cubicBezTo>
                <a:cubicBezTo>
                  <a:pt x="3822806" y="13202"/>
                  <a:pt x="3904769" y="8080"/>
                  <a:pt x="4003381" y="2957"/>
                </a:cubicBezTo>
                <a:cubicBezTo>
                  <a:pt x="4101993" y="-2166"/>
                  <a:pt x="4217894" y="395"/>
                  <a:pt x="4333795" y="2957"/>
                </a:cubicBezTo>
              </a:path>
            </a:pathLst>
          </a:custGeom>
          <a:noFill/>
          <a:ln w="508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217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B9ED5765B3844FA873A7EADD93EBE0" ma:contentTypeVersion="18" ma:contentTypeDescription="Create a new document." ma:contentTypeScope="" ma:versionID="03972241a7f18846d21051a40e234d70">
  <xsd:schema xmlns:xsd="http://www.w3.org/2001/XMLSchema" xmlns:xs="http://www.w3.org/2001/XMLSchema" xmlns:p="http://schemas.microsoft.com/office/2006/metadata/properties" xmlns:ns2="04e5867b-3d36-4ad9-bf63-8a81935e844c" xmlns:ns3="5c1729c4-ec54-46ee-877e-f22626e46a4a" targetNamespace="http://schemas.microsoft.com/office/2006/metadata/properties" ma:root="true" ma:fieldsID="a2cc73090cba595e095512d072e183cf" ns2:_="" ns3:_="">
    <xsd:import namespace="04e5867b-3d36-4ad9-bf63-8a81935e844c"/>
    <xsd:import namespace="5c1729c4-ec54-46ee-877e-f22626e46a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e5867b-3d36-4ad9-bf63-8a81935e844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81b61-47d9-4177-b1ff-8600602d98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1729c4-ec54-46ee-877e-f22626e46a4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069d7c6-2e7a-46d7-b887-27ca963d29de}" ma:internalName="TaxCatchAll" ma:showField="CatchAllData" ma:web="5c1729c4-ec54-46ee-877e-f22626e46a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1729c4-ec54-46ee-877e-f22626e46a4a" xsi:nil="true"/>
    <lcf76f155ced4ddcb4097134ff3c332f xmlns="04e5867b-3d36-4ad9-bf63-8a81935e84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D79E1B-4994-499F-B209-6441622BD982}"/>
</file>

<file path=customXml/itemProps2.xml><?xml version="1.0" encoding="utf-8"?>
<ds:datastoreItem xmlns:ds="http://schemas.openxmlformats.org/officeDocument/2006/customXml" ds:itemID="{D773D989-19C4-43D2-9E38-60BD28ED9E9E}"/>
</file>

<file path=customXml/itemProps3.xml><?xml version="1.0" encoding="utf-8"?>
<ds:datastoreItem xmlns:ds="http://schemas.openxmlformats.org/officeDocument/2006/customXml" ds:itemID="{FF35480F-E3BE-4C6E-BEAC-F60528587263}"/>
</file>

<file path=docProps/app.xml><?xml version="1.0" encoding="utf-8"?>
<Properties xmlns="http://schemas.openxmlformats.org/officeDocument/2006/extended-properties" xmlns:vt="http://schemas.openxmlformats.org/officeDocument/2006/docPropsVTypes">
  <Template>Facet</Template>
  <TotalTime>47813</TotalTime>
  <Words>3235</Words>
  <Application>Microsoft Office PowerPoint</Application>
  <PresentationFormat>Widescreen</PresentationFormat>
  <Paragraphs>453</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Inter</vt:lpstr>
      <vt:lpstr>Trebuchet MS</vt:lpstr>
      <vt:lpstr>Wingdings 3</vt:lpstr>
      <vt:lpstr>Facet</vt:lpstr>
      <vt:lpstr>Strategic Planning  for  Business Growth</vt:lpstr>
      <vt:lpstr>Workshop Outcomes</vt:lpstr>
      <vt:lpstr>Why Strategic Planning Matters</vt:lpstr>
      <vt:lpstr>Why Strategic Planning Matters</vt:lpstr>
      <vt:lpstr>Why Strategic Planning Matters</vt:lpstr>
      <vt:lpstr>Why Strategic Planning Matters</vt:lpstr>
      <vt:lpstr>Why Strategic Planning Matters</vt:lpstr>
      <vt:lpstr>Workbook Time</vt:lpstr>
      <vt:lpstr>Company Growth Stages</vt:lpstr>
      <vt:lpstr>Company Growth Stages</vt:lpstr>
      <vt:lpstr>Company Growth Stages</vt:lpstr>
      <vt:lpstr>Company Growth Stages</vt:lpstr>
      <vt:lpstr>Company Growth Stages</vt:lpstr>
      <vt:lpstr>Workbook Time</vt:lpstr>
      <vt:lpstr>Vision, Mission, Values, Goals, Objectives</vt:lpstr>
      <vt:lpstr>Vision, Mission, Values, Goals, Objectives</vt:lpstr>
      <vt:lpstr>Vision, Mission, Values, Goals, Objectives</vt:lpstr>
      <vt:lpstr>Vision, Mission, Values, Goals, Objectives</vt:lpstr>
      <vt:lpstr>Workbook Time</vt:lpstr>
      <vt:lpstr>Strategic Planning</vt:lpstr>
      <vt:lpstr>The Process</vt:lpstr>
      <vt:lpstr>Implementing Strategic Planning</vt:lpstr>
      <vt:lpstr>Implementing Strategic Planning</vt:lpstr>
      <vt:lpstr>Implementing Strategic Planning</vt:lpstr>
      <vt:lpstr>Implementing Strategic Planning</vt:lpstr>
      <vt:lpstr>Implementing Strategic Planning</vt:lpstr>
      <vt:lpstr>Implementing Strategic Planning</vt:lpstr>
      <vt:lpstr>Implementing Strategic Planning</vt:lpstr>
      <vt:lpstr>Workbook Time</vt:lpstr>
      <vt:lpstr>In Closing…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Spohn</dc:creator>
  <cp:lastModifiedBy>Dan Spohn</cp:lastModifiedBy>
  <cp:revision>75</cp:revision>
  <cp:lastPrinted>2026-02-17T22:00:50Z</cp:lastPrinted>
  <dcterms:created xsi:type="dcterms:W3CDTF">2025-12-31T21:08:59Z</dcterms:created>
  <dcterms:modified xsi:type="dcterms:W3CDTF">2026-02-25T20:49:33Z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0x01010056B9ED5765B3844FA873A7EADD93EBE0</vt:lpwstr>
  </property>
</Properties>
</file>