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58" r:id="rId4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D20BEE3-3862-4360-B1C2-416C8BFF5A6B}">
          <p14:sldIdLst>
            <p14:sldId id="256"/>
            <p14:sldId id="259"/>
            <p14:sldId id="258"/>
          </p14:sldIdLst>
        </p14:section>
        <p14:section name="Untitled Section" id="{84EA1446-07EF-44B2-935E-439A1A966FB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0DB3"/>
    <a:srgbClr val="2715AB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rgbClr val="00000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5" autoAdjust="0"/>
    <p:restoredTop sz="94715" autoAdjust="0"/>
  </p:normalViewPr>
  <p:slideViewPr>
    <p:cSldViewPr>
      <p:cViewPr varScale="1">
        <p:scale>
          <a:sx n="81" d="100"/>
          <a:sy n="81" d="100"/>
        </p:scale>
        <p:origin x="47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2B2E7C-C60C-4EC9-9E55-0D9F34599F4C}" type="doc">
      <dgm:prSet loTypeId="urn:microsoft.com/office/officeart/2005/8/layout/vList2" loCatId="list" qsTypeId="urn:microsoft.com/office/officeart/2005/8/quickstyle/simple1#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4396B71-4902-4DBC-8C15-413BDCD0DE03}">
      <dgm:prSet custT="1"/>
      <dgm:spPr/>
      <dgm:t>
        <a:bodyPr/>
        <a:lstStyle/>
        <a:p>
          <a:pPr algn="ctr"/>
          <a:r>
            <a:rPr lang="en-US" sz="2400" b="1" dirty="0">
              <a:solidFill>
                <a:schemeClr val="accent6">
                  <a:lumMod val="60000"/>
                  <a:lumOff val="40000"/>
                </a:schemeClr>
              </a:solidFill>
            </a:rPr>
            <a:t>An Independence Day Celebration</a:t>
          </a:r>
          <a:endParaRPr lang="en-US" sz="2400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ADC82ED6-F400-4EC5-9E86-1D993B74E741}" type="parTrans" cxnId="{A0DEF410-DE70-4165-8502-1F9DF5227324}">
      <dgm:prSet/>
      <dgm:spPr/>
      <dgm:t>
        <a:bodyPr/>
        <a:lstStyle/>
        <a:p>
          <a:endParaRPr lang="en-US"/>
        </a:p>
      </dgm:t>
    </dgm:pt>
    <dgm:pt modelId="{776888B6-8E57-4AAD-AEA5-005F6496EED5}" type="sibTrans" cxnId="{A0DEF410-DE70-4165-8502-1F9DF5227324}">
      <dgm:prSet/>
      <dgm:spPr/>
      <dgm:t>
        <a:bodyPr/>
        <a:lstStyle/>
        <a:p>
          <a:endParaRPr lang="en-US"/>
        </a:p>
      </dgm:t>
    </dgm:pt>
    <dgm:pt modelId="{D1995CD8-2ABA-43EA-BF87-04846B8C015D}">
      <dgm:prSet custT="1"/>
      <dgm:spPr/>
      <dgm:t>
        <a:bodyPr/>
        <a:lstStyle/>
        <a:p>
          <a:pPr algn="ctr"/>
          <a:r>
            <a:rPr lang="en-US" sz="2400" b="1" dirty="0"/>
            <a:t>250 Years of Freedom; 150 Years of Colorado Statehood</a:t>
          </a:r>
          <a:endParaRPr lang="en-US" sz="2400" dirty="0"/>
        </a:p>
      </dgm:t>
    </dgm:pt>
    <dgm:pt modelId="{EC00DFFD-C6EA-4963-BB66-3B529F623319}" type="parTrans" cxnId="{3D33E6B7-CF49-450B-950E-70FCCC6EAF12}">
      <dgm:prSet/>
      <dgm:spPr/>
      <dgm:t>
        <a:bodyPr/>
        <a:lstStyle/>
        <a:p>
          <a:endParaRPr lang="en-US"/>
        </a:p>
      </dgm:t>
    </dgm:pt>
    <dgm:pt modelId="{DC7F3292-1D78-4D3C-8B53-59A98503DDAF}" type="sibTrans" cxnId="{3D33E6B7-CF49-450B-950E-70FCCC6EAF12}">
      <dgm:prSet/>
      <dgm:spPr/>
      <dgm:t>
        <a:bodyPr/>
        <a:lstStyle/>
        <a:p>
          <a:endParaRPr lang="en-US"/>
        </a:p>
      </dgm:t>
    </dgm:pt>
    <dgm:pt modelId="{25ADE4C6-9440-4D57-AF38-9E5DB63F0C6D}" type="pres">
      <dgm:prSet presAssocID="{E72B2E7C-C60C-4EC9-9E55-0D9F34599F4C}" presName="linear" presStyleCnt="0">
        <dgm:presLayoutVars>
          <dgm:animLvl val="lvl"/>
          <dgm:resizeHandles val="exact"/>
        </dgm:presLayoutVars>
      </dgm:prSet>
      <dgm:spPr/>
    </dgm:pt>
    <dgm:pt modelId="{2B05C670-B123-41AE-8995-5D7A38399417}" type="pres">
      <dgm:prSet presAssocID="{54396B71-4902-4DBC-8C15-413BDCD0DE03}" presName="parentText" presStyleLbl="node1" presStyleIdx="0" presStyleCnt="2" custLinFactNeighborX="-998" custLinFactNeighborY="-10904">
        <dgm:presLayoutVars>
          <dgm:chMax val="0"/>
          <dgm:bulletEnabled val="1"/>
        </dgm:presLayoutVars>
      </dgm:prSet>
      <dgm:spPr/>
    </dgm:pt>
    <dgm:pt modelId="{20E65589-F5CD-476F-B125-3D11C0607358}" type="pres">
      <dgm:prSet presAssocID="{776888B6-8E57-4AAD-AEA5-005F6496EED5}" presName="spacer" presStyleCnt="0"/>
      <dgm:spPr/>
    </dgm:pt>
    <dgm:pt modelId="{3C3B9330-2087-49BE-AB0F-8DCFEA2F2EAE}" type="pres">
      <dgm:prSet presAssocID="{D1995CD8-2ABA-43EA-BF87-04846B8C015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156820D-1F20-4C99-9EB0-2D49B37A9CEF}" type="presOf" srcId="{54396B71-4902-4DBC-8C15-413BDCD0DE03}" destId="{2B05C670-B123-41AE-8995-5D7A38399417}" srcOrd="0" destOrd="0" presId="urn:microsoft.com/office/officeart/2005/8/layout/vList2"/>
    <dgm:cxn modelId="{A0DEF410-DE70-4165-8502-1F9DF5227324}" srcId="{E72B2E7C-C60C-4EC9-9E55-0D9F34599F4C}" destId="{54396B71-4902-4DBC-8C15-413BDCD0DE03}" srcOrd="0" destOrd="0" parTransId="{ADC82ED6-F400-4EC5-9E86-1D993B74E741}" sibTransId="{776888B6-8E57-4AAD-AEA5-005F6496EED5}"/>
    <dgm:cxn modelId="{83BB6D56-5544-4C98-81FC-E49676672873}" type="presOf" srcId="{E72B2E7C-C60C-4EC9-9E55-0D9F34599F4C}" destId="{25ADE4C6-9440-4D57-AF38-9E5DB63F0C6D}" srcOrd="0" destOrd="0" presId="urn:microsoft.com/office/officeart/2005/8/layout/vList2"/>
    <dgm:cxn modelId="{FA678677-5A5C-4402-B8F5-79C0D862AC32}" type="presOf" srcId="{D1995CD8-2ABA-43EA-BF87-04846B8C015D}" destId="{3C3B9330-2087-49BE-AB0F-8DCFEA2F2EAE}" srcOrd="0" destOrd="0" presId="urn:microsoft.com/office/officeart/2005/8/layout/vList2"/>
    <dgm:cxn modelId="{3D33E6B7-CF49-450B-950E-70FCCC6EAF12}" srcId="{E72B2E7C-C60C-4EC9-9E55-0D9F34599F4C}" destId="{D1995CD8-2ABA-43EA-BF87-04846B8C015D}" srcOrd="1" destOrd="0" parTransId="{EC00DFFD-C6EA-4963-BB66-3B529F623319}" sibTransId="{DC7F3292-1D78-4D3C-8B53-59A98503DDAF}"/>
    <dgm:cxn modelId="{DA61A829-3E31-435E-BA62-3CA6DF90F129}" type="presParOf" srcId="{25ADE4C6-9440-4D57-AF38-9E5DB63F0C6D}" destId="{2B05C670-B123-41AE-8995-5D7A38399417}" srcOrd="0" destOrd="0" presId="urn:microsoft.com/office/officeart/2005/8/layout/vList2"/>
    <dgm:cxn modelId="{BFB534C1-8744-44CD-8E13-1D4F96F2477F}" type="presParOf" srcId="{25ADE4C6-9440-4D57-AF38-9E5DB63F0C6D}" destId="{20E65589-F5CD-476F-B125-3D11C0607358}" srcOrd="1" destOrd="0" presId="urn:microsoft.com/office/officeart/2005/8/layout/vList2"/>
    <dgm:cxn modelId="{D0275F16-2626-440B-8958-5585B7BB8CBD}" type="presParOf" srcId="{25ADE4C6-9440-4D57-AF38-9E5DB63F0C6D}" destId="{3C3B9330-2087-49BE-AB0F-8DCFEA2F2EA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5C670-B123-41AE-8995-5D7A38399417}">
      <dsp:nvSpPr>
        <dsp:cNvPr id="0" name=""/>
        <dsp:cNvSpPr/>
      </dsp:nvSpPr>
      <dsp:spPr>
        <a:xfrm>
          <a:off x="0" y="323"/>
          <a:ext cx="4133850" cy="9477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6">
                  <a:lumMod val="60000"/>
                  <a:lumOff val="40000"/>
                </a:schemeClr>
              </a:solidFill>
            </a:rPr>
            <a:t>An Independence Day Celebration</a:t>
          </a:r>
          <a:endParaRPr lang="en-US" sz="2400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46263" y="46586"/>
        <a:ext cx="4041324" cy="855174"/>
      </dsp:txXfrm>
    </dsp:sp>
    <dsp:sp modelId="{3C3B9330-2087-49BE-AB0F-8DCFEA2F2EAE}">
      <dsp:nvSpPr>
        <dsp:cNvPr id="0" name=""/>
        <dsp:cNvSpPr/>
      </dsp:nvSpPr>
      <dsp:spPr>
        <a:xfrm>
          <a:off x="0" y="1091755"/>
          <a:ext cx="4133850" cy="94770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250 Years of Freedom; 150 Years of Colorado Statehood</a:t>
          </a:r>
          <a:endParaRPr lang="en-US" sz="2400" kern="1200" dirty="0"/>
        </a:p>
      </dsp:txBody>
      <dsp:txXfrm>
        <a:off x="46263" y="1138018"/>
        <a:ext cx="4041324" cy="855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61238-185C-77F6-48C9-EEC7D3F73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>
            <a:extLst>
              <a:ext uri="{FF2B5EF4-FFF2-40B4-BE49-F238E27FC236}">
                <a16:creationId xmlns:a16="http://schemas.microsoft.com/office/drawing/2014/main" id="{08C60901-02F3-B431-EEA3-2C633904CA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759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59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1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6/8/2026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6/8/2026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6/8/2026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58345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131544" y="1098547"/>
            <a:ext cx="492125" cy="711200"/>
          </a:xfrm>
          <a:custGeom>
            <a:avLst/>
            <a:gdLst/>
            <a:ahLst/>
            <a:cxnLst/>
            <a:rect l="l" t="t" r="r" b="b"/>
            <a:pathLst>
              <a:path w="492125" h="711200">
                <a:moveTo>
                  <a:pt x="342938" y="0"/>
                </a:moveTo>
                <a:lnTo>
                  <a:pt x="140216" y="258"/>
                </a:lnTo>
                <a:lnTo>
                  <a:pt x="98236" y="8889"/>
                </a:lnTo>
                <a:lnTo>
                  <a:pt x="61483" y="28427"/>
                </a:lnTo>
                <a:lnTo>
                  <a:pt x="31771" y="57060"/>
                </a:lnTo>
                <a:lnTo>
                  <a:pt x="10911" y="92976"/>
                </a:lnTo>
                <a:lnTo>
                  <a:pt x="715" y="134362"/>
                </a:lnTo>
                <a:lnTo>
                  <a:pt x="0" y="149059"/>
                </a:lnTo>
                <a:lnTo>
                  <a:pt x="0" y="562140"/>
                </a:lnTo>
                <a:lnTo>
                  <a:pt x="8889" y="612963"/>
                </a:lnTo>
                <a:lnTo>
                  <a:pt x="28427" y="649716"/>
                </a:lnTo>
                <a:lnTo>
                  <a:pt x="57060" y="679428"/>
                </a:lnTo>
                <a:lnTo>
                  <a:pt x="92976" y="700288"/>
                </a:lnTo>
                <a:lnTo>
                  <a:pt x="134362" y="710484"/>
                </a:lnTo>
                <a:lnTo>
                  <a:pt x="149059" y="711200"/>
                </a:lnTo>
                <a:lnTo>
                  <a:pt x="351792" y="710941"/>
                </a:lnTo>
                <a:lnTo>
                  <a:pt x="393775" y="702307"/>
                </a:lnTo>
                <a:lnTo>
                  <a:pt x="430529" y="682768"/>
                </a:lnTo>
                <a:lnTo>
                  <a:pt x="460240" y="654135"/>
                </a:lnTo>
                <a:lnTo>
                  <a:pt x="481100" y="618221"/>
                </a:lnTo>
                <a:lnTo>
                  <a:pt x="491295" y="576837"/>
                </a:lnTo>
                <a:lnTo>
                  <a:pt x="492010" y="562140"/>
                </a:lnTo>
                <a:lnTo>
                  <a:pt x="491752" y="140206"/>
                </a:lnTo>
                <a:lnTo>
                  <a:pt x="483118" y="98228"/>
                </a:lnTo>
                <a:lnTo>
                  <a:pt x="463578" y="61478"/>
                </a:lnTo>
                <a:lnTo>
                  <a:pt x="434944" y="31768"/>
                </a:lnTo>
                <a:lnTo>
                  <a:pt x="399026" y="10910"/>
                </a:lnTo>
                <a:lnTo>
                  <a:pt x="357637" y="715"/>
                </a:lnTo>
                <a:lnTo>
                  <a:pt x="342938" y="0"/>
                </a:lnTo>
                <a:close/>
              </a:path>
            </a:pathLst>
          </a:custGeom>
          <a:solidFill>
            <a:srgbClr val="5B9D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10131544" y="1098547"/>
            <a:ext cx="492125" cy="711200"/>
          </a:xfrm>
          <a:custGeom>
            <a:avLst/>
            <a:gdLst/>
            <a:ahLst/>
            <a:cxnLst/>
            <a:rect l="l" t="t" r="r" b="b"/>
            <a:pathLst>
              <a:path w="492125" h="711200">
                <a:moveTo>
                  <a:pt x="0" y="562140"/>
                </a:moveTo>
                <a:lnTo>
                  <a:pt x="0" y="149059"/>
                </a:lnTo>
                <a:lnTo>
                  <a:pt x="715" y="134362"/>
                </a:lnTo>
                <a:lnTo>
                  <a:pt x="10911" y="92976"/>
                </a:lnTo>
                <a:lnTo>
                  <a:pt x="31771" y="57060"/>
                </a:lnTo>
                <a:lnTo>
                  <a:pt x="61483" y="28427"/>
                </a:lnTo>
                <a:lnTo>
                  <a:pt x="98236" y="8889"/>
                </a:lnTo>
                <a:lnTo>
                  <a:pt x="140216" y="258"/>
                </a:lnTo>
                <a:lnTo>
                  <a:pt x="342938" y="0"/>
                </a:lnTo>
                <a:lnTo>
                  <a:pt x="357637" y="715"/>
                </a:lnTo>
                <a:lnTo>
                  <a:pt x="399026" y="10910"/>
                </a:lnTo>
                <a:lnTo>
                  <a:pt x="434944" y="31768"/>
                </a:lnTo>
                <a:lnTo>
                  <a:pt x="463578" y="61478"/>
                </a:lnTo>
                <a:lnTo>
                  <a:pt x="483118" y="98228"/>
                </a:lnTo>
                <a:lnTo>
                  <a:pt x="491752" y="140206"/>
                </a:lnTo>
                <a:lnTo>
                  <a:pt x="492010" y="562140"/>
                </a:lnTo>
                <a:lnTo>
                  <a:pt x="491295" y="576837"/>
                </a:lnTo>
                <a:lnTo>
                  <a:pt x="481100" y="618221"/>
                </a:lnTo>
                <a:lnTo>
                  <a:pt x="460240" y="654135"/>
                </a:lnTo>
                <a:lnTo>
                  <a:pt x="430529" y="682768"/>
                </a:lnTo>
                <a:lnTo>
                  <a:pt x="393775" y="702307"/>
                </a:lnTo>
                <a:lnTo>
                  <a:pt x="351792" y="710941"/>
                </a:lnTo>
                <a:lnTo>
                  <a:pt x="149059" y="711200"/>
                </a:lnTo>
                <a:lnTo>
                  <a:pt x="134362" y="710484"/>
                </a:lnTo>
                <a:lnTo>
                  <a:pt x="92976" y="700288"/>
                </a:lnTo>
                <a:lnTo>
                  <a:pt x="57060" y="679428"/>
                </a:lnTo>
                <a:lnTo>
                  <a:pt x="28427" y="649716"/>
                </a:lnTo>
                <a:lnTo>
                  <a:pt x="8889" y="612963"/>
                </a:lnTo>
                <a:lnTo>
                  <a:pt x="258" y="570983"/>
                </a:lnTo>
                <a:lnTo>
                  <a:pt x="0" y="56214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240" y="390143"/>
            <a:ext cx="11704319" cy="1560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2243328"/>
            <a:ext cx="11704319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5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6.jpg"/><Relationship Id="rId18" Type="http://schemas.openxmlformats.org/officeDocument/2006/relationships/image" Target="../media/image10.png"/><Relationship Id="rId3" Type="http://schemas.openxmlformats.org/officeDocument/2006/relationships/image" Target="../media/image1.jpg"/><Relationship Id="rId21" Type="http://schemas.openxmlformats.org/officeDocument/2006/relationships/image" Target="../media/image13.png"/><Relationship Id="rId7" Type="http://schemas.openxmlformats.org/officeDocument/2006/relationships/diagramData" Target="../diagrams/data1.xml"/><Relationship Id="rId12" Type="http://schemas.openxmlformats.org/officeDocument/2006/relationships/image" Target="../media/image5.jp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5" Type="http://schemas.openxmlformats.org/officeDocument/2006/relationships/hyperlink" Target="July4FunRun.com" TargetMode="External"/><Relationship Id="rId10" Type="http://schemas.openxmlformats.org/officeDocument/2006/relationships/diagramColors" Target="../diagrams/colors1.xml"/><Relationship Id="rId19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7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8302" y="-22225"/>
            <a:ext cx="13033101" cy="97758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1600" y="134289"/>
            <a:ext cx="412824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400" b="1" spc="-15" dirty="0">
                <a:latin typeface="Arial"/>
                <a:cs typeface="Arial"/>
              </a:rPr>
              <a:t>Schedule of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Events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1800" y="484187"/>
            <a:ext cx="3441700" cy="1905"/>
          </a:xfrm>
          <a:custGeom>
            <a:avLst/>
            <a:gdLst/>
            <a:ahLst/>
            <a:cxnLst/>
            <a:rect l="l" t="t" r="r" b="b"/>
            <a:pathLst>
              <a:path w="3441700" h="1904">
                <a:moveTo>
                  <a:pt x="0" y="0"/>
                </a:moveTo>
                <a:lnTo>
                  <a:pt x="3441700" y="0"/>
                </a:lnTo>
              </a:path>
            </a:pathLst>
          </a:custGeom>
          <a:ln w="254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 flipV="1">
            <a:off x="4507842" y="3496652"/>
            <a:ext cx="4008917" cy="81299"/>
          </a:xfrm>
          <a:custGeom>
            <a:avLst/>
            <a:gdLst/>
            <a:ahLst/>
            <a:cxnLst/>
            <a:rect l="l" t="t" r="r" b="b"/>
            <a:pathLst>
              <a:path w="3441700" h="1904">
                <a:moveTo>
                  <a:pt x="0" y="0"/>
                </a:moveTo>
                <a:lnTo>
                  <a:pt x="3441700" y="0"/>
                </a:lnTo>
              </a:path>
            </a:pathLst>
          </a:custGeom>
          <a:ln w="254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4314825" y="0"/>
            <a:ext cx="82550" cy="97536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4356100" y="-76200"/>
            <a:ext cx="0" cy="9731375"/>
          </a:xfrm>
          <a:custGeom>
            <a:avLst/>
            <a:gdLst/>
            <a:ahLst/>
            <a:cxnLst/>
            <a:rect l="l" t="t" r="r" b="b"/>
            <a:pathLst>
              <a:path h="9731375">
                <a:moveTo>
                  <a:pt x="0" y="973136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645525" y="0"/>
            <a:ext cx="82550" cy="97536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686800" y="0"/>
            <a:ext cx="0" cy="9731375"/>
          </a:xfrm>
          <a:custGeom>
            <a:avLst/>
            <a:gdLst/>
            <a:ahLst/>
            <a:cxnLst/>
            <a:rect l="l" t="t" r="r" b="b"/>
            <a:pathLst>
              <a:path h="9731375">
                <a:moveTo>
                  <a:pt x="0" y="973136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4347040" y="328246"/>
            <a:ext cx="2779017" cy="898311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4443284" y="7455916"/>
            <a:ext cx="4166870" cy="219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2384" algn="ctr">
              <a:lnSpc>
                <a:spcPct val="100000"/>
              </a:lnSpc>
            </a:pP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Bu</a:t>
            </a: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s </a:t>
            </a:r>
            <a:r>
              <a:rPr sz="2200" b="1" spc="-10" dirty="0">
                <a:solidFill>
                  <a:srgbClr val="FF0000"/>
                </a:solidFill>
                <a:latin typeface="Arial"/>
                <a:cs typeface="Arial"/>
              </a:rPr>
              <a:t>Information</a:t>
            </a:r>
            <a:endParaRPr sz="22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88265" algn="ctr">
              <a:lnSpc>
                <a:spcPts val="2130"/>
              </a:lnSpc>
              <a:spcBef>
                <a:spcPts val="750"/>
              </a:spcBef>
            </a:pPr>
            <a:r>
              <a:rPr sz="1800" b="1" spc="-15" dirty="0">
                <a:latin typeface="Arial"/>
                <a:cs typeface="Arial"/>
              </a:rPr>
              <a:t>ALL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50" dirty="0">
                <a:latin typeface="Arial"/>
                <a:cs typeface="Arial"/>
              </a:rPr>
              <a:t>P</a:t>
            </a:r>
            <a:r>
              <a:rPr sz="1800" b="1" spc="-5" dirty="0">
                <a:latin typeface="Arial"/>
                <a:cs typeface="Arial"/>
              </a:rPr>
              <a:t>ARKIN</a:t>
            </a:r>
            <a:r>
              <a:rPr sz="1800" b="1" dirty="0">
                <a:latin typeface="Arial"/>
                <a:cs typeface="Arial"/>
              </a:rPr>
              <a:t>G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35" dirty="0">
                <a:latin typeface="Arial"/>
                <a:cs typeface="Arial"/>
              </a:rPr>
              <a:t>A</a:t>
            </a:r>
            <a:r>
              <a:rPr sz="1800" b="1" spc="-15" dirty="0">
                <a:latin typeface="Arial"/>
                <a:cs typeface="Arial"/>
              </a:rPr>
              <a:t>T</a:t>
            </a:r>
            <a:endParaRPr sz="1800" dirty="0">
              <a:latin typeface="Arial"/>
              <a:cs typeface="Arial"/>
            </a:endParaRPr>
          </a:p>
          <a:p>
            <a:pPr marL="12700" indent="678815">
              <a:lnSpc>
                <a:spcPts val="2130"/>
              </a:lnSpc>
            </a:pPr>
            <a:r>
              <a:rPr sz="1800" b="1" i="1" dirty="0">
                <a:latin typeface="Arial"/>
                <a:cs typeface="Arial"/>
              </a:rPr>
              <a:t>Lewis-Palmer</a:t>
            </a:r>
            <a:r>
              <a:rPr sz="1800" b="1" i="1" spc="-10" dirty="0">
                <a:latin typeface="Arial"/>
                <a:cs typeface="Arial"/>
              </a:rPr>
              <a:t> </a:t>
            </a:r>
            <a:r>
              <a:rPr sz="1800" b="1" i="1" spc="-15" dirty="0">
                <a:latin typeface="Arial"/>
                <a:cs typeface="Arial"/>
              </a:rPr>
              <a:t>High</a:t>
            </a:r>
            <a:r>
              <a:rPr sz="1800" b="1" i="1" dirty="0">
                <a:latin typeface="Arial"/>
                <a:cs typeface="Arial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School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ts val="2130"/>
              </a:lnSpc>
              <a:spcBef>
                <a:spcPts val="540"/>
              </a:spcBef>
            </a:pPr>
            <a:r>
              <a:rPr sz="1800" dirty="0">
                <a:latin typeface="Arial"/>
                <a:cs typeface="Arial"/>
              </a:rPr>
              <a:t>Buses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FROM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Parking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 </a:t>
            </a:r>
            <a:r>
              <a:rPr sz="1800" spc="-5" dirty="0">
                <a:latin typeface="Arial"/>
                <a:cs typeface="Arial"/>
              </a:rPr>
              <a:t>7:30a</a:t>
            </a:r>
            <a:r>
              <a:rPr sz="1800" dirty="0">
                <a:latin typeface="Arial"/>
                <a:cs typeface="Arial"/>
              </a:rPr>
              <a:t>m - </a:t>
            </a:r>
            <a:r>
              <a:rPr sz="1800" spc="-5" dirty="0">
                <a:latin typeface="Arial"/>
                <a:cs typeface="Arial"/>
              </a:rPr>
              <a:t>9:45am</a:t>
            </a:r>
            <a:endParaRPr sz="1800" dirty="0">
              <a:latin typeface="Arial"/>
              <a:cs typeface="Arial"/>
            </a:endParaRPr>
          </a:p>
          <a:p>
            <a:pPr marL="12700" algn="ctr">
              <a:lnSpc>
                <a:spcPts val="2130"/>
              </a:lnSpc>
            </a:pP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LAST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BUS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9:45am</a:t>
            </a:r>
            <a:endParaRPr sz="18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>
              <a:lnSpc>
                <a:spcPts val="2075"/>
              </a:lnSpc>
              <a:spcBef>
                <a:spcPts val="575"/>
              </a:spcBef>
            </a:pPr>
            <a:r>
              <a:rPr lang="en-US" dirty="0">
                <a:latin typeface="Arial"/>
              </a:rPr>
              <a:t>Buses</a:t>
            </a:r>
            <a:r>
              <a:rPr lang="en-US" spc="-5" dirty="0">
                <a:latin typeface="Arial"/>
              </a:rPr>
              <a:t> </a:t>
            </a:r>
            <a:r>
              <a:rPr lang="en-US" b="1" spc="-50" dirty="0">
                <a:latin typeface="Arial"/>
              </a:rPr>
              <a:t>T</a:t>
            </a:r>
            <a:r>
              <a:rPr lang="en-US" b="1" spc="-15" dirty="0">
                <a:latin typeface="Arial"/>
              </a:rPr>
              <a:t>O</a:t>
            </a:r>
            <a:r>
              <a:rPr lang="en-US" b="1" spc="-5" dirty="0">
                <a:latin typeface="Arial"/>
              </a:rPr>
              <a:t> </a:t>
            </a:r>
            <a:r>
              <a:rPr lang="en-US" dirty="0">
                <a:latin typeface="Arial"/>
              </a:rPr>
              <a:t>Parking</a:t>
            </a:r>
            <a:r>
              <a:rPr lang="en-US" spc="-5" dirty="0">
                <a:latin typeface="Arial"/>
              </a:rPr>
              <a:t> </a:t>
            </a:r>
            <a:r>
              <a:rPr dirty="0">
                <a:latin typeface="Arial"/>
                <a:cs typeface="Arial"/>
              </a:rPr>
              <a:t>- </a:t>
            </a:r>
            <a:r>
              <a:rPr spc="-5" dirty="0">
                <a:latin typeface="Arial"/>
                <a:cs typeface="Arial"/>
              </a:rPr>
              <a:t>1</a:t>
            </a:r>
            <a:r>
              <a:rPr dirty="0">
                <a:latin typeface="Arial"/>
                <a:cs typeface="Arial"/>
              </a:rPr>
              <a:t>2:</a:t>
            </a:r>
            <a:r>
              <a:rPr lang="en-US" dirty="0">
                <a:latin typeface="Arial"/>
                <a:cs typeface="Arial"/>
              </a:rPr>
              <a:t>30pm </a:t>
            </a:r>
            <a:r>
              <a:rPr dirty="0">
                <a:latin typeface="Arial"/>
                <a:cs typeface="Arial"/>
              </a:rPr>
              <a:t>-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3:00pm</a:t>
            </a:r>
          </a:p>
          <a:p>
            <a:pPr marL="64135" algn="ctr">
              <a:lnSpc>
                <a:spcPts val="2075"/>
              </a:lnSpc>
            </a:pP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LAST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BUS</a:t>
            </a:r>
            <a:r>
              <a:rPr lang="en-US" sz="1800" b="1" spc="-5" dirty="0">
                <a:solidFill>
                  <a:srgbClr val="FF0000"/>
                </a:solidFill>
                <a:latin typeface="Arial"/>
                <a:cs typeface="Arial"/>
              </a:rPr>
              <a:t> Back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3:00pm</a:t>
            </a:r>
            <a:endParaRPr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56417" y="3593432"/>
            <a:ext cx="412189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6688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Academy Credit Union**</a:t>
            </a:r>
          </a:p>
          <a:p>
            <a:pPr marL="168275" indent="-166688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All American Gutter Protection</a:t>
            </a:r>
          </a:p>
          <a:p>
            <a:pPr marL="168275" indent="-166688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Apex Waste Solutions</a:t>
            </a:r>
          </a:p>
          <a:p>
            <a:pPr marL="168275" indent="-166688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bellwether homes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8275" indent="-166688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El Paso County Sheriff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8275" indent="-166688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 Broadband**</a:t>
            </a:r>
          </a:p>
          <a:p>
            <a:pPr marL="168275" indent="-166688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Valley Roofing**</a:t>
            </a:r>
          </a:p>
          <a:p>
            <a:pPr marL="168275" indent="-166688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Home Depot</a:t>
            </a:r>
          </a:p>
          <a:p>
            <a:pPr marL="168275" indent="-166688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Line-X**</a:t>
            </a:r>
          </a:p>
          <a:p>
            <a:pPr marL="168275" indent="-166688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Mountain View Electric Association**</a:t>
            </a:r>
          </a:p>
          <a:p>
            <a:pPr marL="168275" indent="-166688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Mutt Masters K9 Academy**</a:t>
            </a:r>
          </a:p>
          <a:p>
            <a:pPr marL="168275" indent="-166688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Palmer Ridge HS Football Team</a:t>
            </a:r>
          </a:p>
          <a:p>
            <a:pPr marL="168275" indent="-166688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Pikes Peak Business Lending**</a:t>
            </a:r>
          </a:p>
          <a:p>
            <a:pPr marL="168275" indent="-166688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The Gazette/Tri-Lakes Tribune</a:t>
            </a:r>
          </a:p>
          <a:p>
            <a:pPr marL="168275" indent="-166688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Tri-Lakes Printing</a:t>
            </a:r>
          </a:p>
          <a:p>
            <a:pPr marL="168275" indent="-166688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Woodmen Valley Chapel – Monument</a:t>
            </a:r>
          </a:p>
          <a:p>
            <a:pPr marL="1587"/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Platinum/Gold Sponsors for the Tri-Lakes Chamber of Commerce</a:t>
            </a:r>
          </a:p>
        </p:txBody>
      </p:sp>
      <p:sp>
        <p:nvSpPr>
          <p:cNvPr id="8" name="object 24"/>
          <p:cNvSpPr txBox="1"/>
          <p:nvPr/>
        </p:nvSpPr>
        <p:spPr>
          <a:xfrm>
            <a:off x="8761681" y="8971002"/>
            <a:ext cx="397451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pc="-10" dirty="0">
                <a:solidFill>
                  <a:srgbClr val="002060"/>
                </a:solidFill>
                <a:latin typeface="Arial"/>
                <a:cs typeface="Arial"/>
              </a:rPr>
              <a:t>Saturday</a:t>
            </a:r>
            <a:r>
              <a:rPr sz="2000" b="1" spc="-10" dirty="0">
                <a:solidFill>
                  <a:srgbClr val="002060"/>
                </a:solidFill>
                <a:latin typeface="Arial"/>
                <a:cs typeface="Arial"/>
              </a:rPr>
              <a:t>,</a:t>
            </a: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2060"/>
                </a:solidFill>
                <a:latin typeface="Arial"/>
                <a:cs typeface="Arial"/>
              </a:rPr>
              <a:t>Jul</a:t>
            </a:r>
            <a:r>
              <a:rPr sz="2000" b="1" spc="-15" dirty="0">
                <a:solidFill>
                  <a:srgbClr val="002060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02060"/>
                </a:solidFill>
                <a:latin typeface="Arial"/>
                <a:cs typeface="Arial"/>
              </a:rPr>
              <a:t>4,</a:t>
            </a:r>
            <a:r>
              <a:rPr lang="en-US" sz="2000" b="1" spc="-1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202</a:t>
            </a:r>
            <a:r>
              <a:rPr lang="en-US" sz="2000" b="1" spc="-5" dirty="0">
                <a:solidFill>
                  <a:srgbClr val="002060"/>
                </a:solidFill>
                <a:latin typeface="Arial"/>
                <a:cs typeface="Arial"/>
              </a:rPr>
              <a:t>6</a:t>
            </a:r>
            <a:r>
              <a:rPr sz="2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"/>
                <a:cs typeface="Arial"/>
              </a:rPr>
              <a:t>in </a:t>
            </a: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Historic </a:t>
            </a:r>
            <a:r>
              <a:rPr sz="2000" b="1" spc="-25" dirty="0">
                <a:solidFill>
                  <a:srgbClr val="002060"/>
                </a:solidFill>
                <a:latin typeface="Arial"/>
                <a:cs typeface="Arial"/>
              </a:rPr>
              <a:t>Downtown</a:t>
            </a:r>
            <a:r>
              <a:rPr sz="2000" b="1" spc="-15" dirty="0">
                <a:solidFill>
                  <a:srgbClr val="002060"/>
                </a:solidFill>
                <a:latin typeface="Arial"/>
                <a:cs typeface="Arial"/>
              </a:rPr>
              <a:t> Monument,</a:t>
            </a: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2060"/>
                </a:solidFill>
                <a:latin typeface="Arial"/>
                <a:cs typeface="Arial"/>
              </a:rPr>
              <a:t>Colorado</a:t>
            </a:r>
            <a:endParaRPr sz="20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graphicFrame>
        <p:nvGraphicFramePr>
          <p:cNvPr id="16" name="Diagra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0432005"/>
              </p:ext>
            </p:extLst>
          </p:nvPr>
        </p:nvGraphicFramePr>
        <p:xfrm>
          <a:off x="8769350" y="60477"/>
          <a:ext cx="4133850" cy="2053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07108" y="2290444"/>
            <a:ext cx="3059445" cy="20339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07108" y="4447264"/>
            <a:ext cx="3059257" cy="20339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30158" y="6657287"/>
            <a:ext cx="3040109" cy="202166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6474" y="697435"/>
            <a:ext cx="4222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2715AB"/>
                </a:solidFill>
                <a:latin typeface="Palatino Linotype" panose="02040502050505030304" pitchFamily="18" charset="0"/>
              </a:rPr>
              <a:t>Saturday, July 4, 2026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2659" y="1503569"/>
            <a:ext cx="3634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7:00 am –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Palmer Lake Fun Run</a:t>
            </a:r>
          </a:p>
          <a:p>
            <a:pPr marL="45720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at Palmer Lake –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15" action="ppaction://hlinkfile"/>
              </a:rPr>
              <a:t>July4FunRun.com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2659" y="2167803"/>
            <a:ext cx="42220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7:00 –10:00 am –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Pancake Breakfast</a:t>
            </a:r>
          </a:p>
          <a:p>
            <a:pPr marL="45720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St. Peter Catholic Church – Monument</a:t>
            </a:r>
          </a:p>
          <a:p>
            <a:pPr marL="45720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Tickets at the door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2659" y="3988714"/>
            <a:ext cx="3909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9:45 am – 10:00 am</a:t>
            </a:r>
          </a:p>
          <a:p>
            <a:pPr marL="45720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Monument Hill Kiwanis                  Children’s Parade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2659" y="3047481"/>
            <a:ext cx="393768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8:00 am – 3:00 pm</a:t>
            </a:r>
          </a:p>
          <a:p>
            <a:pPr marL="457200" indent="7938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Tri-Lakes Chamber Street Fair</a:t>
            </a:r>
          </a:p>
          <a:p>
            <a:pPr marL="457200" indent="7938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St. and Washington St. - Monument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2659" y="4991503"/>
            <a:ext cx="3352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10:00 am – 12:00 pm</a:t>
            </a:r>
          </a:p>
          <a:p>
            <a:pPr marL="457200"/>
            <a:r>
              <a:rPr lang="en-US" b="1" dirty="0">
                <a:solidFill>
                  <a:srgbClr val="2715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Monument Hill Kiwanis 4</a:t>
            </a:r>
            <a:r>
              <a:rPr lang="en-US" b="1" baseline="30000" dirty="0">
                <a:solidFill>
                  <a:srgbClr val="2715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>
                <a:solidFill>
                  <a:srgbClr val="2715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July Parade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2659" y="5994292"/>
            <a:ext cx="37882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11:00 am – 5:00 pm</a:t>
            </a:r>
          </a:p>
          <a:p>
            <a:pPr marL="45720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Family Friendly Beer Garden</a:t>
            </a:r>
          </a:p>
          <a:p>
            <a:pPr marL="457200" indent="7938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Tri-Lakes Chamber of Commerce</a:t>
            </a:r>
          </a:p>
          <a:p>
            <a:pPr marL="457200" indent="7938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Limbach Park, Monument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2659" y="7150969"/>
            <a:ext cx="3467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11:30 am – 5:00 pm</a:t>
            </a:r>
          </a:p>
          <a:p>
            <a:pPr marL="45720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Live Music, Limbach Park</a:t>
            </a:r>
          </a:p>
        </p:txBody>
      </p:sp>
      <p:sp>
        <p:nvSpPr>
          <p:cNvPr id="25" name="object 9">
            <a:extLst>
              <a:ext uri="{FF2B5EF4-FFF2-40B4-BE49-F238E27FC236}">
                <a16:creationId xmlns:a16="http://schemas.microsoft.com/office/drawing/2014/main" id="{AAAFB61F-3F7B-FFC2-1C0B-3A354B100C49}"/>
              </a:ext>
            </a:extLst>
          </p:cNvPr>
          <p:cNvSpPr/>
          <p:nvPr/>
        </p:nvSpPr>
        <p:spPr>
          <a:xfrm flipV="1">
            <a:off x="4522260" y="7453019"/>
            <a:ext cx="4008917" cy="81299"/>
          </a:xfrm>
          <a:custGeom>
            <a:avLst/>
            <a:gdLst/>
            <a:ahLst/>
            <a:cxnLst/>
            <a:rect l="l" t="t" r="r" b="b"/>
            <a:pathLst>
              <a:path w="3441700" h="1904">
                <a:moveTo>
                  <a:pt x="0" y="0"/>
                </a:moveTo>
                <a:lnTo>
                  <a:pt x="3441700" y="0"/>
                </a:lnTo>
              </a:path>
            </a:pathLst>
          </a:custGeom>
          <a:ln w="254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30E4E05-3812-190D-71D5-67431A71E72C}"/>
              </a:ext>
            </a:extLst>
          </p:cNvPr>
          <p:cNvGrpSpPr/>
          <p:nvPr/>
        </p:nvGrpSpPr>
        <p:grpSpPr>
          <a:xfrm>
            <a:off x="4440104" y="4114"/>
            <a:ext cx="4007179" cy="3570941"/>
            <a:chOff x="4440104" y="4114"/>
            <a:chExt cx="4007179" cy="357094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440104" y="1340586"/>
              <a:ext cx="1645671" cy="1214135"/>
            </a:xfrm>
            <a:prstGeom prst="rect">
              <a:avLst/>
            </a:prstGeom>
          </p:spPr>
        </p:pic>
        <p:sp>
          <p:nvSpPr>
            <p:cNvPr id="4" name="object 4"/>
            <p:cNvSpPr txBox="1"/>
            <p:nvPr/>
          </p:nvSpPr>
          <p:spPr>
            <a:xfrm>
              <a:off x="5709865" y="4114"/>
              <a:ext cx="1431290" cy="3302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400" b="1" spc="-15" dirty="0">
                  <a:latin typeface="Arial"/>
                  <a:cs typeface="Arial"/>
                </a:rPr>
                <a:t>Sponsors</a:t>
              </a:r>
              <a:endParaRPr sz="2400" dirty="0">
                <a:latin typeface="Arial"/>
                <a:cs typeface="Arial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4737100" y="376237"/>
              <a:ext cx="3441700" cy="1905"/>
            </a:xfrm>
            <a:custGeom>
              <a:avLst/>
              <a:gdLst/>
              <a:ahLst/>
              <a:cxnLst/>
              <a:rect l="l" t="t" r="r" b="b"/>
              <a:pathLst>
                <a:path w="3441700" h="1904">
                  <a:moveTo>
                    <a:pt x="0" y="0"/>
                  </a:moveTo>
                  <a:lnTo>
                    <a:pt x="3441700" y="0"/>
                  </a:lnTo>
                </a:path>
              </a:pathLst>
            </a:custGeom>
            <a:ln w="2540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6924526" y="463375"/>
              <a:ext cx="1469601" cy="1104924"/>
            </a:xfrm>
            <a:prstGeom prst="rect">
              <a:avLst/>
            </a:prstGeom>
            <a:blipFill>
              <a:blip r:embed="rId17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454282C-B1FD-BFB0-72C9-3B5BC9F1B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5200" y="1443616"/>
              <a:ext cx="1089024" cy="1082260"/>
            </a:xfrm>
            <a:prstGeom prst="rect">
              <a:avLst/>
            </a:prstGeom>
          </p:spPr>
        </p:pic>
        <p:sp>
          <p:nvSpPr>
            <p:cNvPr id="15" name="object 19">
              <a:extLst>
                <a:ext uri="{FF2B5EF4-FFF2-40B4-BE49-F238E27FC236}">
                  <a16:creationId xmlns:a16="http://schemas.microsoft.com/office/drawing/2014/main" id="{4A3C065F-28F5-BDD5-D41F-6054F8E41366}"/>
                </a:ext>
              </a:extLst>
            </p:cNvPr>
            <p:cNvSpPr/>
            <p:nvPr/>
          </p:nvSpPr>
          <p:spPr>
            <a:xfrm>
              <a:off x="4507843" y="2667000"/>
              <a:ext cx="1994557" cy="81240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EFA0EA0-5012-714B-60BF-4EE0E930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5412" y="2725203"/>
              <a:ext cx="1341871" cy="849852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870094F-E419-6FDB-4B2A-C73C56F80D81}"/>
              </a:ext>
            </a:extLst>
          </p:cNvPr>
          <p:cNvSpPr txBox="1"/>
          <p:nvPr/>
        </p:nvSpPr>
        <p:spPr>
          <a:xfrm>
            <a:off x="112659" y="8540996"/>
            <a:ext cx="409169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9:15 pm</a:t>
            </a:r>
          </a:p>
          <a:p>
            <a:pPr marL="45720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Town of Palmer Lake Fireworks</a:t>
            </a:r>
          </a:p>
          <a:p>
            <a:pPr marL="45720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Display</a:t>
            </a:r>
          </a:p>
          <a:p>
            <a:pPr marL="45720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(weather and fire restrictions permitting)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53F8F3-B4A7-B2C5-0A6B-0463FECF7873}"/>
              </a:ext>
            </a:extLst>
          </p:cNvPr>
          <p:cNvSpPr txBox="1"/>
          <p:nvPr/>
        </p:nvSpPr>
        <p:spPr>
          <a:xfrm>
            <a:off x="112659" y="7876759"/>
            <a:ext cx="3685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4:00 pm –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Festival on the Fourth</a:t>
            </a:r>
          </a:p>
          <a:p>
            <a:pPr marL="45720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At Palmer Lake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56705D-640B-584C-132F-3541E993EB5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55963" y="1743170"/>
            <a:ext cx="1518386" cy="5110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ounded Rectangle"/>
          <p:cNvSpPr/>
          <p:nvPr/>
        </p:nvSpPr>
        <p:spPr>
          <a:xfrm rot="16200000">
            <a:off x="10021947" y="1208146"/>
            <a:ext cx="711202" cy="492008"/>
          </a:xfrm>
          <a:prstGeom prst="roundRect">
            <a:avLst>
              <a:gd name="adj" fmla="val 30297"/>
            </a:avLst>
          </a:prstGeom>
          <a:solidFill>
            <a:srgbClr val="6B9B40"/>
          </a:solidFill>
          <a:ln w="127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pPr algn="ctr">
              <a:defRPr sz="4200"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31" name="Lewis-Palmer…"/>
          <p:cNvSpPr txBox="1"/>
          <p:nvPr/>
        </p:nvSpPr>
        <p:spPr>
          <a:xfrm>
            <a:off x="8654454" y="1019323"/>
            <a:ext cx="1356916" cy="755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defRPr sz="1600" b="1" i="1">
                <a:latin typeface="Arial"/>
                <a:ea typeface="Arial"/>
                <a:cs typeface="Arial"/>
                <a:sym typeface="Arial"/>
              </a:defRPr>
            </a:pPr>
            <a:r>
              <a:t>Lewis-Palmer</a:t>
            </a:r>
          </a:p>
          <a:p>
            <a:pPr algn="ctr">
              <a:spcBef>
                <a:spcPts val="600"/>
              </a:spcBef>
              <a:defRPr sz="1600" b="1" i="1">
                <a:latin typeface="Arial"/>
                <a:ea typeface="Arial"/>
                <a:cs typeface="Arial"/>
                <a:sym typeface="Arial"/>
              </a:defRPr>
            </a:pPr>
            <a:r>
              <a:t>High School</a:t>
            </a:r>
          </a:p>
          <a:p>
            <a:pPr algn="ctr">
              <a:defRPr sz="1600" i="1">
                <a:latin typeface="Arial"/>
                <a:ea typeface="Arial"/>
                <a:cs typeface="Arial"/>
                <a:sym typeface="Arial"/>
              </a:defRPr>
            </a:pPr>
            <a:r>
              <a:t>1300 Higby Rd</a:t>
            </a:r>
          </a:p>
        </p:txBody>
      </p:sp>
      <p:sp>
        <p:nvSpPr>
          <p:cNvPr id="132" name="Line"/>
          <p:cNvSpPr/>
          <p:nvPr/>
        </p:nvSpPr>
        <p:spPr>
          <a:xfrm>
            <a:off x="1600200" y="2349500"/>
            <a:ext cx="1712914" cy="0"/>
          </a:xfrm>
          <a:prstGeom prst="line">
            <a:avLst/>
          </a:prstGeom>
          <a:ln w="190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3" name="CO 105"/>
          <p:cNvSpPr txBox="1"/>
          <p:nvPr/>
        </p:nvSpPr>
        <p:spPr>
          <a:xfrm rot="16200000">
            <a:off x="5610860" y="1612107"/>
            <a:ext cx="474979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CO 105</a:t>
            </a:r>
          </a:p>
        </p:txBody>
      </p:sp>
      <p:sp>
        <p:nvSpPr>
          <p:cNvPr id="134" name="Line"/>
          <p:cNvSpPr/>
          <p:nvPr/>
        </p:nvSpPr>
        <p:spPr>
          <a:xfrm>
            <a:off x="6030912" y="1549400"/>
            <a:ext cx="1004889" cy="0"/>
          </a:xfrm>
          <a:prstGeom prst="line">
            <a:avLst/>
          </a:prstGeom>
          <a:ln w="190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5" name="Line"/>
          <p:cNvSpPr/>
          <p:nvPr/>
        </p:nvSpPr>
        <p:spPr>
          <a:xfrm>
            <a:off x="3794125" y="1939925"/>
            <a:ext cx="1238251" cy="2143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5860" extrusionOk="0">
                <a:moveTo>
                  <a:pt x="0" y="0"/>
                </a:moveTo>
                <a:cubicBezTo>
                  <a:pt x="1956" y="21600"/>
                  <a:pt x="4326" y="14731"/>
                  <a:pt x="13542" y="15120"/>
                </a:cubicBezTo>
                <a:cubicBezTo>
                  <a:pt x="13659" y="15125"/>
                  <a:pt x="18941" y="15120"/>
                  <a:pt x="21600" y="15120"/>
                </a:cubicBezTo>
              </a:path>
            </a:pathLst>
          </a:custGeom>
          <a:ln w="190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36" name="Line"/>
          <p:cNvSpPr/>
          <p:nvPr/>
        </p:nvSpPr>
        <p:spPr>
          <a:xfrm>
            <a:off x="3667125" y="2144711"/>
            <a:ext cx="1238251" cy="2079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68" extrusionOk="0">
                <a:moveTo>
                  <a:pt x="0" y="20734"/>
                </a:moveTo>
                <a:cubicBezTo>
                  <a:pt x="8761" y="21247"/>
                  <a:pt x="10100" y="21600"/>
                  <a:pt x="18962" y="20781"/>
                </a:cubicBezTo>
                <a:cubicBezTo>
                  <a:pt x="20172" y="20670"/>
                  <a:pt x="21384" y="17079"/>
                  <a:pt x="21600" y="0"/>
                </a:cubicBezTo>
              </a:path>
            </a:pathLst>
          </a:custGeom>
          <a:ln w="190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37" name="Line"/>
          <p:cNvSpPr/>
          <p:nvPr/>
        </p:nvSpPr>
        <p:spPr>
          <a:xfrm flipV="1">
            <a:off x="2781300" y="1477962"/>
            <a:ext cx="1" cy="871539"/>
          </a:xfrm>
          <a:prstGeom prst="line">
            <a:avLst/>
          </a:prstGeom>
          <a:ln w="190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8" name="Line"/>
          <p:cNvSpPr/>
          <p:nvPr/>
        </p:nvSpPr>
        <p:spPr>
          <a:xfrm>
            <a:off x="4445000" y="2146300"/>
            <a:ext cx="1585913" cy="0"/>
          </a:xfrm>
          <a:prstGeom prst="line">
            <a:avLst/>
          </a:prstGeom>
          <a:ln w="190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9" name="Line"/>
          <p:cNvSpPr/>
          <p:nvPr/>
        </p:nvSpPr>
        <p:spPr>
          <a:xfrm flipV="1">
            <a:off x="6030912" y="322262"/>
            <a:ext cx="2" cy="1947945"/>
          </a:xfrm>
          <a:prstGeom prst="line">
            <a:avLst/>
          </a:prstGeom>
          <a:ln w="190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0" name="Line"/>
          <p:cNvSpPr/>
          <p:nvPr/>
        </p:nvSpPr>
        <p:spPr>
          <a:xfrm>
            <a:off x="6031060" y="1843557"/>
            <a:ext cx="1694774" cy="721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5" extrusionOk="0">
                <a:moveTo>
                  <a:pt x="0" y="0"/>
                </a:moveTo>
                <a:lnTo>
                  <a:pt x="4323" y="30"/>
                </a:lnTo>
                <a:cubicBezTo>
                  <a:pt x="5788" y="-5"/>
                  <a:pt x="7323" y="1258"/>
                  <a:pt x="8567" y="3474"/>
                </a:cubicBezTo>
                <a:cubicBezTo>
                  <a:pt x="10386" y="6716"/>
                  <a:pt x="11533" y="12119"/>
                  <a:pt x="13524" y="15822"/>
                </a:cubicBezTo>
                <a:cubicBezTo>
                  <a:pt x="15437" y="19378"/>
                  <a:pt x="18125" y="21595"/>
                  <a:pt x="21600" y="21595"/>
                </a:cubicBezTo>
              </a:path>
            </a:pathLst>
          </a:custGeom>
          <a:ln w="190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41" name="Line"/>
          <p:cNvSpPr/>
          <p:nvPr/>
        </p:nvSpPr>
        <p:spPr>
          <a:xfrm>
            <a:off x="6956425" y="1547821"/>
            <a:ext cx="1930400" cy="471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3" extrusionOk="0">
                <a:moveTo>
                  <a:pt x="0" y="62"/>
                </a:moveTo>
                <a:cubicBezTo>
                  <a:pt x="2294" y="62"/>
                  <a:pt x="6395" y="-77"/>
                  <a:pt x="6938" y="62"/>
                </a:cubicBezTo>
                <a:cubicBezTo>
                  <a:pt x="9134" y="625"/>
                  <a:pt x="10835" y="3777"/>
                  <a:pt x="12084" y="7954"/>
                </a:cubicBezTo>
                <a:cubicBezTo>
                  <a:pt x="13957" y="14218"/>
                  <a:pt x="15121" y="21523"/>
                  <a:pt x="21600" y="21523"/>
                </a:cubicBezTo>
              </a:path>
            </a:pathLst>
          </a:custGeom>
          <a:ln w="190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42" name="Line"/>
          <p:cNvSpPr/>
          <p:nvPr/>
        </p:nvSpPr>
        <p:spPr>
          <a:xfrm flipV="1">
            <a:off x="9239250" y="2017711"/>
            <a:ext cx="2163764" cy="1590"/>
          </a:xfrm>
          <a:prstGeom prst="line">
            <a:avLst/>
          </a:prstGeom>
          <a:ln w="190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3" name="Line"/>
          <p:cNvSpPr/>
          <p:nvPr/>
        </p:nvSpPr>
        <p:spPr>
          <a:xfrm>
            <a:off x="10817224" y="1190784"/>
            <a:ext cx="1" cy="826929"/>
          </a:xfrm>
          <a:prstGeom prst="line">
            <a:avLst/>
          </a:prstGeom>
          <a:ln w="190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4" name="Line"/>
          <p:cNvSpPr/>
          <p:nvPr/>
        </p:nvSpPr>
        <p:spPr>
          <a:xfrm>
            <a:off x="3287712" y="2295525"/>
            <a:ext cx="385765" cy="127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224"/>
                </a:moveTo>
                <a:lnTo>
                  <a:pt x="3560" y="10021"/>
                </a:lnTo>
                <a:lnTo>
                  <a:pt x="6267" y="21600"/>
                </a:lnTo>
                <a:lnTo>
                  <a:pt x="8500" y="0"/>
                </a:lnTo>
                <a:lnTo>
                  <a:pt x="12146" y="21296"/>
                </a:lnTo>
                <a:lnTo>
                  <a:pt x="14749" y="331"/>
                </a:lnTo>
                <a:lnTo>
                  <a:pt x="17406" y="8974"/>
                </a:lnTo>
                <a:lnTo>
                  <a:pt x="21600" y="8974"/>
                </a:lnTo>
              </a:path>
            </a:pathLst>
          </a:custGeom>
          <a:ln w="190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45" name="Line"/>
          <p:cNvSpPr/>
          <p:nvPr/>
        </p:nvSpPr>
        <p:spPr>
          <a:xfrm>
            <a:off x="8863011" y="1965325"/>
            <a:ext cx="385765" cy="127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224"/>
                </a:moveTo>
                <a:lnTo>
                  <a:pt x="3560" y="10021"/>
                </a:lnTo>
                <a:lnTo>
                  <a:pt x="6267" y="21600"/>
                </a:lnTo>
                <a:lnTo>
                  <a:pt x="8500" y="0"/>
                </a:lnTo>
                <a:lnTo>
                  <a:pt x="12146" y="21296"/>
                </a:lnTo>
                <a:lnTo>
                  <a:pt x="14749" y="331"/>
                </a:lnTo>
                <a:lnTo>
                  <a:pt x="17406" y="8974"/>
                </a:lnTo>
                <a:lnTo>
                  <a:pt x="21600" y="8974"/>
                </a:lnTo>
              </a:path>
            </a:pathLst>
          </a:custGeom>
          <a:ln w="190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46" name="Line"/>
          <p:cNvSpPr/>
          <p:nvPr/>
        </p:nvSpPr>
        <p:spPr>
          <a:xfrm>
            <a:off x="5708650" y="977900"/>
            <a:ext cx="620714" cy="0"/>
          </a:xfrm>
          <a:prstGeom prst="line">
            <a:avLst/>
          </a:prstGeom>
          <a:ln w="190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7" name="Rounded Rectangle"/>
          <p:cNvSpPr/>
          <p:nvPr/>
        </p:nvSpPr>
        <p:spPr>
          <a:xfrm>
            <a:off x="6134100" y="6215062"/>
            <a:ext cx="266700" cy="254002"/>
          </a:xfrm>
          <a:prstGeom prst="roundRect">
            <a:avLst>
              <a:gd name="adj" fmla="val 31736"/>
            </a:avLst>
          </a:prstGeom>
          <a:solidFill>
            <a:srgbClr val="CB82EE"/>
          </a:solidFill>
          <a:ln w="127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pPr algn="ctr">
              <a:defRPr sz="4200"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48" name="Chamber of Commerce"/>
          <p:cNvSpPr txBox="1"/>
          <p:nvPr/>
        </p:nvSpPr>
        <p:spPr>
          <a:xfrm>
            <a:off x="6467475" y="6146798"/>
            <a:ext cx="691692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 sz="1100">
                <a:latin typeface="Gill Sans"/>
                <a:ea typeface="Gill Sans"/>
                <a:cs typeface="Gill Sans"/>
                <a:sym typeface="Gill Sans"/>
              </a:defRPr>
            </a:pPr>
            <a:r>
              <a:t>Chamber of</a:t>
            </a:r>
            <a:br/>
            <a:r>
              <a:t>Commerce</a:t>
            </a:r>
          </a:p>
        </p:txBody>
      </p:sp>
      <p:sp>
        <p:nvSpPr>
          <p:cNvPr id="149" name="Buses Depart…"/>
          <p:cNvSpPr txBox="1"/>
          <p:nvPr/>
        </p:nvSpPr>
        <p:spPr>
          <a:xfrm>
            <a:off x="10882949" y="957864"/>
            <a:ext cx="1695550" cy="907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defRPr sz="1600" b="1" i="1">
                <a:latin typeface="Arial"/>
                <a:ea typeface="Arial"/>
                <a:cs typeface="Arial"/>
                <a:sym typeface="Arial"/>
              </a:defRPr>
            </a:pPr>
            <a:r>
              <a:t>Buses Depart</a:t>
            </a:r>
          </a:p>
          <a:p>
            <a:pPr algn="ctr">
              <a:defRPr sz="1600" i="1">
                <a:latin typeface="Arial"/>
                <a:ea typeface="Arial"/>
                <a:cs typeface="Arial"/>
                <a:sym typeface="Arial"/>
              </a:defRPr>
            </a:pPr>
            <a:r>
              <a:t>7:30am - </a:t>
            </a:r>
            <a:r>
              <a:rPr b="1">
                <a:solidFill>
                  <a:srgbClr val="FC5231"/>
                </a:solidFill>
              </a:rPr>
              <a:t>9:45am</a:t>
            </a:r>
            <a:endParaRPr>
              <a:solidFill>
                <a:srgbClr val="FC5231"/>
              </a:solidFill>
            </a:endParaRPr>
          </a:p>
          <a:p>
            <a:pPr algn="ctr">
              <a:defRPr sz="1600" b="1" i="1">
                <a:latin typeface="Arial"/>
                <a:ea typeface="Arial"/>
                <a:cs typeface="Arial"/>
                <a:sym typeface="Arial"/>
              </a:defRPr>
            </a:pPr>
            <a:r>
              <a:t>Buses Return</a:t>
            </a:r>
          </a:p>
          <a:p>
            <a:pPr algn="ctr">
              <a:defRPr sz="1600" i="1">
                <a:latin typeface="Arial"/>
                <a:ea typeface="Arial"/>
                <a:cs typeface="Arial"/>
                <a:sym typeface="Arial"/>
              </a:defRPr>
            </a:pPr>
            <a:r>
              <a:rPr b="1">
                <a:solidFill>
                  <a:srgbClr val="FC502D"/>
                </a:solidFill>
              </a:rPr>
              <a:t>12:30pm </a:t>
            </a:r>
            <a:r>
              <a:t>- 3:00pm</a:t>
            </a:r>
          </a:p>
        </p:txBody>
      </p:sp>
      <p:sp>
        <p:nvSpPr>
          <p:cNvPr id="150" name="1st St"/>
          <p:cNvSpPr txBox="1"/>
          <p:nvPr/>
        </p:nvSpPr>
        <p:spPr>
          <a:xfrm rot="16200000">
            <a:off x="7290963" y="7355411"/>
            <a:ext cx="535423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1st St</a:t>
            </a:r>
          </a:p>
        </p:txBody>
      </p:sp>
      <p:sp>
        <p:nvSpPr>
          <p:cNvPr id="151" name="Line"/>
          <p:cNvSpPr/>
          <p:nvPr/>
        </p:nvSpPr>
        <p:spPr>
          <a:xfrm flipV="1">
            <a:off x="1394675" y="3538954"/>
            <a:ext cx="2" cy="3800848"/>
          </a:xfrm>
          <a:prstGeom prst="line">
            <a:avLst/>
          </a:prstGeom>
          <a:ln w="25400">
            <a:solidFill>
              <a:srgbClr val="000000"/>
            </a:solidFill>
            <a:miter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2" name="Monument…"/>
          <p:cNvSpPr txBox="1"/>
          <p:nvPr/>
        </p:nvSpPr>
        <p:spPr>
          <a:xfrm>
            <a:off x="1416287" y="4453964"/>
            <a:ext cx="796046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defRPr sz="1400">
                <a:latin typeface="Gill Sans"/>
                <a:ea typeface="Gill Sans"/>
                <a:cs typeface="Gill Sans"/>
                <a:sym typeface="Gill Sans"/>
              </a:defRPr>
            </a:pPr>
            <a:r>
              <a:t>Monument</a:t>
            </a:r>
          </a:p>
          <a:p>
            <a:pPr algn="ctr">
              <a:defRPr sz="1400">
                <a:latin typeface="Gill Sans"/>
                <a:ea typeface="Gill Sans"/>
                <a:cs typeface="Gill Sans"/>
                <a:sym typeface="Gill Sans"/>
              </a:defRPr>
            </a:pPr>
            <a:r>
              <a:t>Police</a:t>
            </a:r>
          </a:p>
        </p:txBody>
      </p:sp>
      <p:sp>
        <p:nvSpPr>
          <p:cNvPr id="153" name="Rectangle"/>
          <p:cNvSpPr/>
          <p:nvPr/>
        </p:nvSpPr>
        <p:spPr>
          <a:xfrm>
            <a:off x="6042068" y="8307044"/>
            <a:ext cx="1394172" cy="565702"/>
          </a:xfrm>
          <a:prstGeom prst="rect">
            <a:avLst/>
          </a:prstGeom>
          <a:solidFill>
            <a:srgbClr val="D6F1F7"/>
          </a:solidFill>
          <a:ln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54" name="Limbach Park"/>
          <p:cNvSpPr txBox="1"/>
          <p:nvPr/>
        </p:nvSpPr>
        <p:spPr>
          <a:xfrm>
            <a:off x="6545836" y="8402022"/>
            <a:ext cx="905213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defRPr sz="1300">
                <a:latin typeface="Gill Sans"/>
                <a:ea typeface="Gill Sans"/>
                <a:cs typeface="Gill Sans"/>
                <a:sym typeface="Gill Sans"/>
              </a:defRPr>
            </a:pPr>
            <a:r>
              <a:t>Limbach</a:t>
            </a:r>
            <a:br/>
            <a:r>
              <a:t>Park</a:t>
            </a:r>
          </a:p>
        </p:txBody>
      </p:sp>
      <p:sp>
        <p:nvSpPr>
          <p:cNvPr id="155" name="Shape"/>
          <p:cNvSpPr/>
          <p:nvPr/>
        </p:nvSpPr>
        <p:spPr>
          <a:xfrm>
            <a:off x="2473060" y="4055976"/>
            <a:ext cx="1953536" cy="3647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" y="0"/>
                </a:moveTo>
                <a:lnTo>
                  <a:pt x="21490" y="474"/>
                </a:lnTo>
                <a:lnTo>
                  <a:pt x="21600" y="18548"/>
                </a:lnTo>
                <a:lnTo>
                  <a:pt x="0" y="21600"/>
                </a:lnTo>
                <a:lnTo>
                  <a:pt x="6" y="0"/>
                </a:lnTo>
                <a:close/>
              </a:path>
            </a:pathLst>
          </a:custGeom>
          <a:solidFill>
            <a:srgbClr val="D6F1F7"/>
          </a:solidFill>
          <a:ln w="3175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56" name="Shape"/>
          <p:cNvSpPr/>
          <p:nvPr/>
        </p:nvSpPr>
        <p:spPr>
          <a:xfrm>
            <a:off x="7407497" y="3610768"/>
            <a:ext cx="5301767" cy="2896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69" y="6225"/>
                </a:moveTo>
                <a:lnTo>
                  <a:pt x="5610" y="10001"/>
                </a:lnTo>
                <a:lnTo>
                  <a:pt x="6" y="9987"/>
                </a:lnTo>
                <a:lnTo>
                  <a:pt x="0" y="13550"/>
                </a:lnTo>
                <a:lnTo>
                  <a:pt x="6403" y="13489"/>
                </a:lnTo>
                <a:lnTo>
                  <a:pt x="6403" y="21600"/>
                </a:lnTo>
                <a:lnTo>
                  <a:pt x="18117" y="21600"/>
                </a:lnTo>
                <a:lnTo>
                  <a:pt x="18117" y="5400"/>
                </a:lnTo>
                <a:lnTo>
                  <a:pt x="20581" y="5397"/>
                </a:lnTo>
                <a:lnTo>
                  <a:pt x="21600" y="2699"/>
                </a:lnTo>
                <a:lnTo>
                  <a:pt x="20497" y="0"/>
                </a:lnTo>
                <a:lnTo>
                  <a:pt x="5522" y="0"/>
                </a:lnTo>
                <a:lnTo>
                  <a:pt x="5569" y="6225"/>
                </a:lnTo>
                <a:close/>
              </a:path>
            </a:pathLst>
          </a:custGeom>
          <a:solidFill>
            <a:srgbClr val="FFFCAB">
              <a:alpha val="50195"/>
            </a:srgbClr>
          </a:solidFill>
          <a:ln w="25400">
            <a:solidFill>
              <a:srgbClr val="4D4D4D">
                <a:alpha val="50195"/>
              </a:srgbClr>
            </a:solidFill>
            <a:prstDash val="sysDot"/>
            <a:miter/>
          </a:ln>
        </p:spPr>
        <p:txBody>
          <a:bodyPr lIns="45718" tIns="45718" rIns="45718" bIns="45718"/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57" name="Line"/>
          <p:cNvSpPr/>
          <p:nvPr/>
        </p:nvSpPr>
        <p:spPr>
          <a:xfrm>
            <a:off x="1188964" y="4055910"/>
            <a:ext cx="11191810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8" name="Line"/>
          <p:cNvSpPr/>
          <p:nvPr/>
        </p:nvSpPr>
        <p:spPr>
          <a:xfrm>
            <a:off x="1036637" y="2565844"/>
            <a:ext cx="1059478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9" name="Line"/>
          <p:cNvSpPr/>
          <p:nvPr/>
        </p:nvSpPr>
        <p:spPr>
          <a:xfrm>
            <a:off x="1036637" y="2642171"/>
            <a:ext cx="10594786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162" name="Group"/>
          <p:cNvGrpSpPr/>
          <p:nvPr/>
        </p:nvGrpSpPr>
        <p:grpSpPr>
          <a:xfrm>
            <a:off x="1036636" y="9142168"/>
            <a:ext cx="10594788" cy="64128"/>
            <a:chOff x="0" y="0"/>
            <a:chExt cx="10594787" cy="64127"/>
          </a:xfrm>
        </p:grpSpPr>
        <p:sp>
          <p:nvSpPr>
            <p:cNvPr id="160" name="Line"/>
            <p:cNvSpPr/>
            <p:nvPr/>
          </p:nvSpPr>
          <p:spPr>
            <a:xfrm>
              <a:off x="-1" y="64127"/>
              <a:ext cx="10594788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61" name="Line"/>
            <p:cNvSpPr/>
            <p:nvPr/>
          </p:nvSpPr>
          <p:spPr>
            <a:xfrm>
              <a:off x="-1" y="-1"/>
              <a:ext cx="10594788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63" name="Line"/>
          <p:cNvSpPr/>
          <p:nvPr/>
        </p:nvSpPr>
        <p:spPr>
          <a:xfrm flipV="1">
            <a:off x="7403597" y="5500163"/>
            <a:ext cx="2" cy="2801540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4" name="Line"/>
          <p:cNvSpPr/>
          <p:nvPr/>
        </p:nvSpPr>
        <p:spPr>
          <a:xfrm>
            <a:off x="1782241" y="3091337"/>
            <a:ext cx="4243890" cy="1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5" name="Line"/>
          <p:cNvSpPr/>
          <p:nvPr/>
        </p:nvSpPr>
        <p:spPr>
          <a:xfrm>
            <a:off x="6034704" y="2648087"/>
            <a:ext cx="2374688" cy="826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22" extrusionOk="0">
                <a:moveTo>
                  <a:pt x="0" y="11501"/>
                </a:moveTo>
                <a:cubicBezTo>
                  <a:pt x="895" y="11518"/>
                  <a:pt x="2279" y="11895"/>
                  <a:pt x="3072" y="13068"/>
                </a:cubicBezTo>
                <a:cubicBezTo>
                  <a:pt x="3835" y="14199"/>
                  <a:pt x="4393" y="15153"/>
                  <a:pt x="4862" y="15944"/>
                </a:cubicBezTo>
                <a:cubicBezTo>
                  <a:pt x="5318" y="16713"/>
                  <a:pt x="5681" y="17362"/>
                  <a:pt x="6028" y="18100"/>
                </a:cubicBezTo>
                <a:cubicBezTo>
                  <a:pt x="6262" y="18597"/>
                  <a:pt x="6511" y="19038"/>
                  <a:pt x="6747" y="19399"/>
                </a:cubicBezTo>
                <a:cubicBezTo>
                  <a:pt x="7194" y="20085"/>
                  <a:pt x="7626" y="20508"/>
                  <a:pt x="7947" y="20752"/>
                </a:cubicBezTo>
                <a:cubicBezTo>
                  <a:pt x="8639" y="21280"/>
                  <a:pt x="9377" y="21600"/>
                  <a:pt x="10365" y="20988"/>
                </a:cubicBezTo>
                <a:cubicBezTo>
                  <a:pt x="11169" y="20490"/>
                  <a:pt x="11907" y="19339"/>
                  <a:pt x="12475" y="17650"/>
                </a:cubicBezTo>
                <a:cubicBezTo>
                  <a:pt x="13059" y="15916"/>
                  <a:pt x="13427" y="13707"/>
                  <a:pt x="13734" y="11496"/>
                </a:cubicBezTo>
                <a:cubicBezTo>
                  <a:pt x="13933" y="10070"/>
                  <a:pt x="14158" y="8177"/>
                  <a:pt x="14444" y="6777"/>
                </a:cubicBezTo>
                <a:cubicBezTo>
                  <a:pt x="14621" y="5905"/>
                  <a:pt x="15192" y="3797"/>
                  <a:pt x="15450" y="3325"/>
                </a:cubicBezTo>
                <a:cubicBezTo>
                  <a:pt x="15647" y="2966"/>
                  <a:pt x="16335" y="1821"/>
                  <a:pt x="16688" y="1518"/>
                </a:cubicBezTo>
                <a:cubicBezTo>
                  <a:pt x="17212" y="1069"/>
                  <a:pt x="18023" y="660"/>
                  <a:pt x="18524" y="438"/>
                </a:cubicBezTo>
                <a:cubicBezTo>
                  <a:pt x="19205" y="136"/>
                  <a:pt x="20584" y="145"/>
                  <a:pt x="21600" y="0"/>
                </a:cubicBezTo>
              </a:path>
            </a:pathLst>
          </a:custGeom>
          <a:ln w="190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66" name="Line"/>
          <p:cNvSpPr/>
          <p:nvPr/>
        </p:nvSpPr>
        <p:spPr>
          <a:xfrm flipV="1">
            <a:off x="2450343" y="4367257"/>
            <a:ext cx="1973581" cy="37409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7" name="Line"/>
          <p:cNvSpPr/>
          <p:nvPr/>
        </p:nvSpPr>
        <p:spPr>
          <a:xfrm>
            <a:off x="4067154" y="8286939"/>
            <a:ext cx="400864" cy="2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8" name="Line"/>
          <p:cNvSpPr/>
          <p:nvPr/>
        </p:nvSpPr>
        <p:spPr>
          <a:xfrm flipV="1">
            <a:off x="4446636" y="8307044"/>
            <a:ext cx="2" cy="313957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9" name="Line"/>
          <p:cNvSpPr/>
          <p:nvPr/>
        </p:nvSpPr>
        <p:spPr>
          <a:xfrm flipV="1">
            <a:off x="4446636" y="3094073"/>
            <a:ext cx="2" cy="984616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0" name="CO 105"/>
          <p:cNvSpPr txBox="1"/>
          <p:nvPr/>
        </p:nvSpPr>
        <p:spPr>
          <a:xfrm>
            <a:off x="2776627" y="2803080"/>
            <a:ext cx="769158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CO 105</a:t>
            </a:r>
          </a:p>
        </p:txBody>
      </p:sp>
      <p:sp>
        <p:nvSpPr>
          <p:cNvPr id="171" name="Line"/>
          <p:cNvSpPr/>
          <p:nvPr/>
        </p:nvSpPr>
        <p:spPr>
          <a:xfrm>
            <a:off x="6031379" y="4823962"/>
            <a:ext cx="1835950" cy="2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2" name="Adams"/>
          <p:cNvSpPr txBox="1"/>
          <p:nvPr/>
        </p:nvSpPr>
        <p:spPr>
          <a:xfrm>
            <a:off x="7331495" y="4557262"/>
            <a:ext cx="643472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Adams</a:t>
            </a:r>
          </a:p>
        </p:txBody>
      </p:sp>
      <p:sp>
        <p:nvSpPr>
          <p:cNvPr id="173" name="Old Denver"/>
          <p:cNvSpPr txBox="1"/>
          <p:nvPr/>
        </p:nvSpPr>
        <p:spPr>
          <a:xfrm>
            <a:off x="7321090" y="3764453"/>
            <a:ext cx="1118419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/>
              <a:t>Old Denver</a:t>
            </a:r>
          </a:p>
        </p:txBody>
      </p:sp>
      <p:sp>
        <p:nvSpPr>
          <p:cNvPr id="174" name="Front"/>
          <p:cNvSpPr txBox="1"/>
          <p:nvPr/>
        </p:nvSpPr>
        <p:spPr>
          <a:xfrm>
            <a:off x="4867423" y="8253854"/>
            <a:ext cx="521359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Front</a:t>
            </a:r>
          </a:p>
        </p:txBody>
      </p:sp>
      <p:sp>
        <p:nvSpPr>
          <p:cNvPr id="175" name="Exit 161"/>
          <p:cNvSpPr txBox="1"/>
          <p:nvPr/>
        </p:nvSpPr>
        <p:spPr>
          <a:xfrm>
            <a:off x="6246284" y="2671626"/>
            <a:ext cx="689373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Exit 161</a:t>
            </a:r>
          </a:p>
        </p:txBody>
      </p:sp>
      <p:sp>
        <p:nvSpPr>
          <p:cNvPr id="176" name="I-25"/>
          <p:cNvSpPr txBox="1"/>
          <p:nvPr/>
        </p:nvSpPr>
        <p:spPr>
          <a:xfrm>
            <a:off x="9033034" y="2276252"/>
            <a:ext cx="372344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I-25</a:t>
            </a:r>
          </a:p>
        </p:txBody>
      </p:sp>
      <p:grpSp>
        <p:nvGrpSpPr>
          <p:cNvPr id="181" name="Group"/>
          <p:cNvGrpSpPr/>
          <p:nvPr/>
        </p:nvGrpSpPr>
        <p:grpSpPr>
          <a:xfrm>
            <a:off x="7775130" y="5540638"/>
            <a:ext cx="753530" cy="739080"/>
            <a:chOff x="-1" y="0"/>
            <a:chExt cx="753529" cy="739079"/>
          </a:xfrm>
        </p:grpSpPr>
        <p:sp>
          <p:nvSpPr>
            <p:cNvPr id="177" name="Line"/>
            <p:cNvSpPr/>
            <p:nvPr/>
          </p:nvSpPr>
          <p:spPr>
            <a:xfrm flipV="1">
              <a:off x="365406" y="0"/>
              <a:ext cx="2" cy="31457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78" name="Rectangle"/>
            <p:cNvSpPr/>
            <p:nvPr/>
          </p:nvSpPr>
          <p:spPr>
            <a:xfrm>
              <a:off x="293251" y="159296"/>
              <a:ext cx="149657" cy="246310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79" name="St Peter"/>
            <p:cNvSpPr txBox="1"/>
            <p:nvPr/>
          </p:nvSpPr>
          <p:spPr>
            <a:xfrm>
              <a:off x="-2" y="472379"/>
              <a:ext cx="753531" cy="266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1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St Peter</a:t>
              </a:r>
            </a:p>
          </p:txBody>
        </p:sp>
        <p:sp>
          <p:nvSpPr>
            <p:cNvPr id="180" name="Line"/>
            <p:cNvSpPr/>
            <p:nvPr/>
          </p:nvSpPr>
          <p:spPr>
            <a:xfrm flipV="1">
              <a:off x="285234" y="52206"/>
              <a:ext cx="165692" cy="13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82" name="Lincoln"/>
          <p:cNvSpPr txBox="1"/>
          <p:nvPr/>
        </p:nvSpPr>
        <p:spPr>
          <a:xfrm rot="16200000">
            <a:off x="8629779" y="7356080"/>
            <a:ext cx="679861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Lincoln</a:t>
            </a:r>
          </a:p>
        </p:txBody>
      </p:sp>
      <p:sp>
        <p:nvSpPr>
          <p:cNvPr id="183" name="Franklyn"/>
          <p:cNvSpPr txBox="1"/>
          <p:nvPr/>
        </p:nvSpPr>
        <p:spPr>
          <a:xfrm rot="16200000">
            <a:off x="9552057" y="5923915"/>
            <a:ext cx="794160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Franklyn</a:t>
            </a:r>
          </a:p>
        </p:txBody>
      </p:sp>
      <p:sp>
        <p:nvSpPr>
          <p:cNvPr id="184" name="Santa Fe"/>
          <p:cNvSpPr txBox="1"/>
          <p:nvPr/>
        </p:nvSpPr>
        <p:spPr>
          <a:xfrm rot="16200000">
            <a:off x="10869852" y="4480395"/>
            <a:ext cx="779761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Santa Fe</a:t>
            </a:r>
          </a:p>
        </p:txBody>
      </p:sp>
      <p:sp>
        <p:nvSpPr>
          <p:cNvPr id="185" name="2nd St"/>
          <p:cNvSpPr txBox="1"/>
          <p:nvPr/>
        </p:nvSpPr>
        <p:spPr>
          <a:xfrm rot="16200000">
            <a:off x="5949430" y="7355412"/>
            <a:ext cx="602172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2nd St</a:t>
            </a:r>
          </a:p>
        </p:txBody>
      </p:sp>
      <p:sp>
        <p:nvSpPr>
          <p:cNvPr id="186" name="3rd St"/>
          <p:cNvSpPr txBox="1"/>
          <p:nvPr/>
        </p:nvSpPr>
        <p:spPr>
          <a:xfrm rot="16200000">
            <a:off x="4327531" y="7356080"/>
            <a:ext cx="574936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3rd St</a:t>
            </a:r>
          </a:p>
        </p:txBody>
      </p:sp>
      <p:sp>
        <p:nvSpPr>
          <p:cNvPr id="187" name="Line"/>
          <p:cNvSpPr/>
          <p:nvPr/>
        </p:nvSpPr>
        <p:spPr>
          <a:xfrm rot="5400000">
            <a:off x="1352694" y="3122764"/>
            <a:ext cx="480953" cy="407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98" extrusionOk="0">
                <a:moveTo>
                  <a:pt x="0" y="0"/>
                </a:moveTo>
                <a:cubicBezTo>
                  <a:pt x="501" y="2818"/>
                  <a:pt x="851" y="6838"/>
                  <a:pt x="1518" y="8540"/>
                </a:cubicBezTo>
                <a:cubicBezTo>
                  <a:pt x="2155" y="10169"/>
                  <a:pt x="4737" y="13917"/>
                  <a:pt x="5858" y="15175"/>
                </a:cubicBezTo>
                <a:cubicBezTo>
                  <a:pt x="7199" y="16680"/>
                  <a:pt x="11146" y="20253"/>
                  <a:pt x="12858" y="20920"/>
                </a:cubicBezTo>
                <a:cubicBezTo>
                  <a:pt x="14606" y="21600"/>
                  <a:pt x="18715" y="21133"/>
                  <a:pt x="21600" y="21238"/>
                </a:cubicBezTo>
              </a:path>
            </a:pathLst>
          </a:custGeom>
          <a:ln w="254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88" name="Line"/>
          <p:cNvSpPr/>
          <p:nvPr/>
        </p:nvSpPr>
        <p:spPr>
          <a:xfrm flipV="1">
            <a:off x="3202562" y="4057311"/>
            <a:ext cx="2" cy="346019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9" name="Square"/>
          <p:cNvSpPr/>
          <p:nvPr/>
        </p:nvSpPr>
        <p:spPr>
          <a:xfrm>
            <a:off x="1476374" y="4127498"/>
            <a:ext cx="247652" cy="246065"/>
          </a:xfrm>
          <a:prstGeom prst="rect">
            <a:avLst/>
          </a:prstGeom>
          <a:solidFill>
            <a:srgbClr val="9A9A9A">
              <a:alpha val="25097"/>
            </a:srgbClr>
          </a:solidFill>
          <a:ln w="6350">
            <a:solidFill>
              <a:srgbClr val="002D99">
                <a:alpha val="25097"/>
              </a:srgbClr>
            </a:solidFill>
          </a:ln>
          <a:effectLst>
            <a:outerShdw blurRad="63500" dist="38098" dir="2700000" rotWithShape="0">
              <a:srgbClr val="808080">
                <a:alpha val="75000"/>
              </a:srgbClr>
            </a:outerShdw>
          </a:effectLst>
        </p:spPr>
        <p:txBody>
          <a:bodyPr lIns="45718" tIns="45718" rIns="45718" bIns="45718"/>
          <a:lstStyle/>
          <a:p>
            <a:pPr algn="ctr">
              <a:defRPr sz="1800"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90" name="Line"/>
          <p:cNvSpPr/>
          <p:nvPr/>
        </p:nvSpPr>
        <p:spPr>
          <a:xfrm flipV="1">
            <a:off x="4453251" y="4046623"/>
            <a:ext cx="2" cy="4263095"/>
          </a:xfrm>
          <a:prstGeom prst="line">
            <a:avLst/>
          </a:prstGeom>
          <a:ln w="101600">
            <a:solidFill>
              <a:srgbClr val="002D99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1" name="Line"/>
          <p:cNvSpPr/>
          <p:nvPr/>
        </p:nvSpPr>
        <p:spPr>
          <a:xfrm>
            <a:off x="4458663" y="8285605"/>
            <a:ext cx="4112846" cy="1"/>
          </a:xfrm>
          <a:prstGeom prst="line">
            <a:avLst/>
          </a:prstGeom>
          <a:ln w="101600">
            <a:solidFill>
              <a:srgbClr val="002D99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2" name="Line"/>
          <p:cNvSpPr/>
          <p:nvPr/>
        </p:nvSpPr>
        <p:spPr>
          <a:xfrm rot="16200002">
            <a:off x="7593857" y="6716570"/>
            <a:ext cx="2572110" cy="133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82" y="1243"/>
                </a:lnTo>
                <a:lnTo>
                  <a:pt x="21600" y="21600"/>
                </a:lnTo>
              </a:path>
            </a:pathLst>
          </a:custGeom>
          <a:ln w="101600">
            <a:solidFill>
              <a:srgbClr val="250DB3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3" name="Line"/>
          <p:cNvSpPr/>
          <p:nvPr/>
        </p:nvSpPr>
        <p:spPr>
          <a:xfrm rot="16200000">
            <a:off x="8578211" y="8050514"/>
            <a:ext cx="224439" cy="245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4" h="21600" extrusionOk="0">
                <a:moveTo>
                  <a:pt x="0" y="0"/>
                </a:moveTo>
                <a:cubicBezTo>
                  <a:pt x="-16" y="3436"/>
                  <a:pt x="1009" y="7799"/>
                  <a:pt x="1825" y="9653"/>
                </a:cubicBezTo>
                <a:cubicBezTo>
                  <a:pt x="2471" y="11120"/>
                  <a:pt x="5177" y="14643"/>
                  <a:pt x="6321" y="15770"/>
                </a:cubicBezTo>
                <a:cubicBezTo>
                  <a:pt x="7670" y="17100"/>
                  <a:pt x="10711" y="19192"/>
                  <a:pt x="12394" y="19990"/>
                </a:cubicBezTo>
                <a:cubicBezTo>
                  <a:pt x="14207" y="20849"/>
                  <a:pt x="18348" y="21517"/>
                  <a:pt x="21584" y="21600"/>
                </a:cubicBezTo>
              </a:path>
            </a:pathLst>
          </a:custGeom>
          <a:ln w="101600">
            <a:solidFill>
              <a:srgbClr val="002D99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94" name="Line"/>
          <p:cNvSpPr/>
          <p:nvPr/>
        </p:nvSpPr>
        <p:spPr>
          <a:xfrm>
            <a:off x="4414739" y="4063925"/>
            <a:ext cx="1612633" cy="2"/>
          </a:xfrm>
          <a:prstGeom prst="line">
            <a:avLst/>
          </a:prstGeom>
          <a:ln w="101600">
            <a:solidFill>
              <a:srgbClr val="002D99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5" name="Line"/>
          <p:cNvSpPr/>
          <p:nvPr/>
        </p:nvSpPr>
        <p:spPr>
          <a:xfrm flipV="1">
            <a:off x="1962562" y="3854243"/>
            <a:ext cx="2" cy="213758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6" name="Parade Marshaling Area  NO SPECTATORS PLEASE"/>
          <p:cNvSpPr txBox="1"/>
          <p:nvPr/>
        </p:nvSpPr>
        <p:spPr>
          <a:xfrm>
            <a:off x="12160070" y="3835400"/>
            <a:ext cx="62519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 sz="1400" b="1">
                <a:solidFill>
                  <a:srgbClr val="EA154B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Lineup</a:t>
            </a:r>
          </a:p>
          <a:p>
            <a:pPr algn="r">
              <a:defRPr sz="1400" b="1">
                <a:solidFill>
                  <a:srgbClr val="EA154B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Area</a:t>
            </a:r>
          </a:p>
        </p:txBody>
      </p:sp>
      <p:sp>
        <p:nvSpPr>
          <p:cNvPr id="197" name="Rectangle"/>
          <p:cNvSpPr/>
          <p:nvPr/>
        </p:nvSpPr>
        <p:spPr>
          <a:xfrm rot="19660159">
            <a:off x="4277047" y="8163035"/>
            <a:ext cx="194870" cy="320086"/>
          </a:xfrm>
          <a:prstGeom prst="rect">
            <a:avLst/>
          </a:prstGeom>
          <a:solidFill>
            <a:srgbClr val="0044FE"/>
          </a:solidFill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 algn="ctr">
              <a:defRPr sz="4200"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98" name="Parade…"/>
          <p:cNvSpPr txBox="1"/>
          <p:nvPr/>
        </p:nvSpPr>
        <p:spPr>
          <a:xfrm>
            <a:off x="2544696" y="8125308"/>
            <a:ext cx="1588167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Parade Announcer</a:t>
            </a:r>
          </a:p>
        </p:txBody>
      </p:sp>
      <p:sp>
        <p:nvSpPr>
          <p:cNvPr id="199" name="Rectangle"/>
          <p:cNvSpPr/>
          <p:nvPr/>
        </p:nvSpPr>
        <p:spPr>
          <a:xfrm>
            <a:off x="4534827" y="6768003"/>
            <a:ext cx="1774484" cy="171006"/>
          </a:xfrm>
          <a:prstGeom prst="rect">
            <a:avLst/>
          </a:prstGeom>
          <a:solidFill>
            <a:srgbClr val="CA82EE"/>
          </a:solidFill>
          <a:ln w="12700">
            <a:solidFill>
              <a:srgbClr val="000000">
                <a:alpha val="79998"/>
              </a:srgbClr>
            </a:solidFill>
          </a:ln>
        </p:spPr>
        <p:txBody>
          <a:bodyPr lIns="45718" tIns="45718" rIns="45718" bIns="45718"/>
          <a:lstStyle/>
          <a:p>
            <a:pPr algn="ctr">
              <a:defRPr sz="4200"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00" name="Rectangle"/>
          <p:cNvSpPr/>
          <p:nvPr/>
        </p:nvSpPr>
        <p:spPr>
          <a:xfrm>
            <a:off x="5960571" y="5581658"/>
            <a:ext cx="160347" cy="2575760"/>
          </a:xfrm>
          <a:prstGeom prst="rect">
            <a:avLst/>
          </a:prstGeom>
          <a:solidFill>
            <a:srgbClr val="CA82EE"/>
          </a:solidFill>
          <a:ln w="12700">
            <a:solidFill>
              <a:srgbClr val="000000">
                <a:alpha val="79998"/>
              </a:srgbClr>
            </a:solidFill>
          </a:ln>
        </p:spPr>
        <p:txBody>
          <a:bodyPr lIns="45718" tIns="45718" rIns="45718" bIns="45718"/>
          <a:lstStyle/>
          <a:p>
            <a:pPr algn="ctr">
              <a:defRPr sz="4200"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01" name="Line"/>
          <p:cNvSpPr/>
          <p:nvPr/>
        </p:nvSpPr>
        <p:spPr>
          <a:xfrm flipH="1" flipV="1">
            <a:off x="6030489" y="2251075"/>
            <a:ext cx="20817" cy="7488239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205" name="Group"/>
          <p:cNvGrpSpPr/>
          <p:nvPr/>
        </p:nvGrpSpPr>
        <p:grpSpPr>
          <a:xfrm>
            <a:off x="1386081" y="5505508"/>
            <a:ext cx="8733764" cy="1345634"/>
            <a:chOff x="0" y="0"/>
            <a:chExt cx="8733764" cy="1345632"/>
          </a:xfrm>
        </p:grpSpPr>
        <p:sp>
          <p:nvSpPr>
            <p:cNvPr id="202" name="Line"/>
            <p:cNvSpPr/>
            <p:nvPr/>
          </p:nvSpPr>
          <p:spPr>
            <a:xfrm flipV="1">
              <a:off x="8731354" y="0"/>
              <a:ext cx="2" cy="92983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03" name="Line"/>
            <p:cNvSpPr/>
            <p:nvPr/>
          </p:nvSpPr>
          <p:spPr>
            <a:xfrm rot="16169158">
              <a:off x="8316123" y="927995"/>
              <a:ext cx="416150" cy="415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5" y="6066"/>
                    <a:pt x="3447" y="13935"/>
                    <a:pt x="9618" y="17919"/>
                  </a:cubicBezTo>
                  <a:cubicBezTo>
                    <a:pt x="13479" y="20412"/>
                    <a:pt x="18113" y="21471"/>
                    <a:pt x="21600" y="2160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04" name="Line"/>
            <p:cNvSpPr/>
            <p:nvPr/>
          </p:nvSpPr>
          <p:spPr>
            <a:xfrm>
              <a:off x="-1" y="1333380"/>
              <a:ext cx="8321206" cy="1194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06" name="Washington"/>
          <p:cNvSpPr txBox="1"/>
          <p:nvPr/>
        </p:nvSpPr>
        <p:spPr>
          <a:xfrm>
            <a:off x="4645840" y="6896504"/>
            <a:ext cx="1115517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Washington</a:t>
            </a:r>
          </a:p>
        </p:txBody>
      </p:sp>
      <p:sp>
        <p:nvSpPr>
          <p:cNvPr id="207" name="Jefferson"/>
          <p:cNvSpPr txBox="1"/>
          <p:nvPr/>
        </p:nvSpPr>
        <p:spPr>
          <a:xfrm>
            <a:off x="4752544" y="5485715"/>
            <a:ext cx="815256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Jefferson</a:t>
            </a:r>
          </a:p>
        </p:txBody>
      </p:sp>
      <p:sp>
        <p:nvSpPr>
          <p:cNvPr id="208" name="Shape"/>
          <p:cNvSpPr/>
          <p:nvPr/>
        </p:nvSpPr>
        <p:spPr>
          <a:xfrm>
            <a:off x="1500187" y="4160837"/>
            <a:ext cx="212727" cy="212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8250"/>
                </a:moveTo>
                <a:lnTo>
                  <a:pt x="8250" y="8251"/>
                </a:lnTo>
                <a:lnTo>
                  <a:pt x="10800" y="0"/>
                </a:lnTo>
                <a:lnTo>
                  <a:pt x="13350" y="8251"/>
                </a:lnTo>
                <a:lnTo>
                  <a:pt x="21600" y="8250"/>
                </a:lnTo>
                <a:lnTo>
                  <a:pt x="14925" y="13350"/>
                </a:lnTo>
                <a:lnTo>
                  <a:pt x="17475" y="21600"/>
                </a:lnTo>
                <a:lnTo>
                  <a:pt x="10800" y="16501"/>
                </a:lnTo>
                <a:lnTo>
                  <a:pt x="4125" y="21600"/>
                </a:lnTo>
                <a:lnTo>
                  <a:pt x="6675" y="13350"/>
                </a:lnTo>
                <a:lnTo>
                  <a:pt x="0" y="8250"/>
                </a:lnTo>
                <a:close/>
              </a:path>
            </a:pathLst>
          </a:custGeom>
          <a:solidFill>
            <a:srgbClr val="FAEE95"/>
          </a:solidFill>
          <a:ln w="127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09" name="Line"/>
          <p:cNvSpPr/>
          <p:nvPr/>
        </p:nvSpPr>
        <p:spPr>
          <a:xfrm flipV="1">
            <a:off x="2475666" y="4057312"/>
            <a:ext cx="1" cy="336668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0" name="Lavelett Park"/>
          <p:cNvSpPr txBox="1"/>
          <p:nvPr/>
        </p:nvSpPr>
        <p:spPr>
          <a:xfrm>
            <a:off x="3363143" y="4110594"/>
            <a:ext cx="943025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Lavelett Park</a:t>
            </a:r>
          </a:p>
        </p:txBody>
      </p:sp>
      <p:sp>
        <p:nvSpPr>
          <p:cNvPr id="211" name="Music &amp; Beer Garden"/>
          <p:cNvSpPr txBox="1"/>
          <p:nvPr/>
        </p:nvSpPr>
        <p:spPr>
          <a:xfrm>
            <a:off x="6745090" y="8884498"/>
            <a:ext cx="1360656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Music &amp; Beer Garden</a:t>
            </a:r>
          </a:p>
        </p:txBody>
      </p:sp>
      <p:grpSp>
        <p:nvGrpSpPr>
          <p:cNvPr id="214" name="Group"/>
          <p:cNvGrpSpPr/>
          <p:nvPr/>
        </p:nvGrpSpPr>
        <p:grpSpPr>
          <a:xfrm>
            <a:off x="6213019" y="8352453"/>
            <a:ext cx="247653" cy="246065"/>
            <a:chOff x="0" y="0"/>
            <a:chExt cx="247652" cy="246064"/>
          </a:xfrm>
        </p:grpSpPr>
        <p:sp>
          <p:nvSpPr>
            <p:cNvPr id="212" name="Circle"/>
            <p:cNvSpPr/>
            <p:nvPr/>
          </p:nvSpPr>
          <p:spPr>
            <a:xfrm flipH="1">
              <a:off x="-1" y="0"/>
              <a:ext cx="247653" cy="246065"/>
            </a:xfrm>
            <a:prstGeom prst="ellipse">
              <a:avLst/>
            </a:prstGeom>
            <a:solidFill>
              <a:srgbClr val="D9D9D9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13" name="T"/>
            <p:cNvSpPr txBox="1"/>
            <p:nvPr/>
          </p:nvSpPr>
          <p:spPr>
            <a:xfrm>
              <a:off x="48964" y="21430"/>
              <a:ext cx="149724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T</a:t>
              </a:r>
            </a:p>
          </p:txBody>
        </p:sp>
      </p:grpSp>
      <p:grpSp>
        <p:nvGrpSpPr>
          <p:cNvPr id="217" name="Group"/>
          <p:cNvGrpSpPr/>
          <p:nvPr/>
        </p:nvGrpSpPr>
        <p:grpSpPr>
          <a:xfrm>
            <a:off x="4032247" y="8491536"/>
            <a:ext cx="246067" cy="246065"/>
            <a:chOff x="-1" y="0"/>
            <a:chExt cx="246066" cy="246064"/>
          </a:xfrm>
        </p:grpSpPr>
        <p:sp>
          <p:nvSpPr>
            <p:cNvPr id="215" name="Circle"/>
            <p:cNvSpPr/>
            <p:nvPr/>
          </p:nvSpPr>
          <p:spPr>
            <a:xfrm flipH="1">
              <a:off x="-2" y="0"/>
              <a:ext cx="246068" cy="246065"/>
            </a:xfrm>
            <a:prstGeom prst="ellipse">
              <a:avLst/>
            </a:prstGeom>
            <a:solidFill>
              <a:srgbClr val="D9D9D9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16" name="T"/>
            <p:cNvSpPr txBox="1"/>
            <p:nvPr/>
          </p:nvSpPr>
          <p:spPr>
            <a:xfrm>
              <a:off x="48732" y="21430"/>
              <a:ext cx="148600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T</a:t>
              </a:r>
            </a:p>
          </p:txBody>
        </p:sp>
      </p:grpSp>
      <p:grpSp>
        <p:nvGrpSpPr>
          <p:cNvPr id="220" name="Group"/>
          <p:cNvGrpSpPr/>
          <p:nvPr/>
        </p:nvGrpSpPr>
        <p:grpSpPr>
          <a:xfrm>
            <a:off x="3826492" y="4907323"/>
            <a:ext cx="244477" cy="246067"/>
            <a:chOff x="0" y="0"/>
            <a:chExt cx="244475" cy="246066"/>
          </a:xfrm>
        </p:grpSpPr>
        <p:sp>
          <p:nvSpPr>
            <p:cNvPr id="218" name="Circle"/>
            <p:cNvSpPr/>
            <p:nvPr/>
          </p:nvSpPr>
          <p:spPr>
            <a:xfrm flipH="1">
              <a:off x="0" y="-1"/>
              <a:ext cx="244477" cy="246068"/>
            </a:xfrm>
            <a:prstGeom prst="ellipse">
              <a:avLst/>
            </a:prstGeom>
            <a:solidFill>
              <a:srgbClr val="D9D9D9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19" name="T"/>
            <p:cNvSpPr txBox="1"/>
            <p:nvPr/>
          </p:nvSpPr>
          <p:spPr>
            <a:xfrm>
              <a:off x="48499" y="21431"/>
              <a:ext cx="147479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T</a:t>
              </a:r>
            </a:p>
          </p:txBody>
        </p:sp>
      </p:grpSp>
      <p:grpSp>
        <p:nvGrpSpPr>
          <p:cNvPr id="223" name="Group"/>
          <p:cNvGrpSpPr/>
          <p:nvPr/>
        </p:nvGrpSpPr>
        <p:grpSpPr>
          <a:xfrm>
            <a:off x="4544707" y="5041764"/>
            <a:ext cx="246067" cy="246065"/>
            <a:chOff x="-1" y="0"/>
            <a:chExt cx="246066" cy="246064"/>
          </a:xfrm>
        </p:grpSpPr>
        <p:sp>
          <p:nvSpPr>
            <p:cNvPr id="221" name="Circle"/>
            <p:cNvSpPr/>
            <p:nvPr/>
          </p:nvSpPr>
          <p:spPr>
            <a:xfrm flipH="1">
              <a:off x="-2" y="0"/>
              <a:ext cx="246068" cy="246065"/>
            </a:xfrm>
            <a:prstGeom prst="ellipse">
              <a:avLst/>
            </a:prstGeom>
            <a:solidFill>
              <a:srgbClr val="D9D9D9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22" name="T"/>
            <p:cNvSpPr txBox="1"/>
            <p:nvPr/>
          </p:nvSpPr>
          <p:spPr>
            <a:xfrm>
              <a:off x="48732" y="21430"/>
              <a:ext cx="148600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dirty="0"/>
                <a:t>T</a:t>
              </a:r>
            </a:p>
          </p:txBody>
        </p:sp>
      </p:grpSp>
      <p:grpSp>
        <p:nvGrpSpPr>
          <p:cNvPr id="226" name="Group"/>
          <p:cNvGrpSpPr/>
          <p:nvPr/>
        </p:nvGrpSpPr>
        <p:grpSpPr>
          <a:xfrm>
            <a:off x="4149722" y="6896099"/>
            <a:ext cx="246067" cy="246068"/>
            <a:chOff x="-1" y="0"/>
            <a:chExt cx="246066" cy="246066"/>
          </a:xfrm>
        </p:grpSpPr>
        <p:sp>
          <p:nvSpPr>
            <p:cNvPr id="224" name="Circle"/>
            <p:cNvSpPr/>
            <p:nvPr/>
          </p:nvSpPr>
          <p:spPr>
            <a:xfrm flipH="1">
              <a:off x="-2" y="-1"/>
              <a:ext cx="246068" cy="246068"/>
            </a:xfrm>
            <a:prstGeom prst="ellipse">
              <a:avLst/>
            </a:prstGeom>
            <a:solidFill>
              <a:srgbClr val="D9D9D9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25" name="T"/>
            <p:cNvSpPr txBox="1"/>
            <p:nvPr/>
          </p:nvSpPr>
          <p:spPr>
            <a:xfrm>
              <a:off x="48732" y="21431"/>
              <a:ext cx="148600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T</a:t>
              </a:r>
            </a:p>
          </p:txBody>
        </p:sp>
      </p:grpSp>
      <p:grpSp>
        <p:nvGrpSpPr>
          <p:cNvPr id="229" name="Group"/>
          <p:cNvGrpSpPr/>
          <p:nvPr/>
        </p:nvGrpSpPr>
        <p:grpSpPr>
          <a:xfrm>
            <a:off x="4838002" y="7698515"/>
            <a:ext cx="246065" cy="246065"/>
            <a:chOff x="0" y="0"/>
            <a:chExt cx="246064" cy="246064"/>
          </a:xfrm>
        </p:grpSpPr>
        <p:sp>
          <p:nvSpPr>
            <p:cNvPr id="227" name="Circle"/>
            <p:cNvSpPr/>
            <p:nvPr/>
          </p:nvSpPr>
          <p:spPr>
            <a:xfrm flipH="1">
              <a:off x="0" y="0"/>
              <a:ext cx="246065" cy="246065"/>
            </a:xfrm>
            <a:prstGeom prst="ellipse">
              <a:avLst/>
            </a:prstGeom>
            <a:solidFill>
              <a:srgbClr val="D9D9D9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28" name="T"/>
            <p:cNvSpPr txBox="1"/>
            <p:nvPr/>
          </p:nvSpPr>
          <p:spPr>
            <a:xfrm>
              <a:off x="48732" y="21430"/>
              <a:ext cx="148600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T</a:t>
              </a:r>
            </a:p>
          </p:txBody>
        </p:sp>
      </p:grpSp>
      <p:grpSp>
        <p:nvGrpSpPr>
          <p:cNvPr id="232" name="Group"/>
          <p:cNvGrpSpPr/>
          <p:nvPr/>
        </p:nvGrpSpPr>
        <p:grpSpPr>
          <a:xfrm>
            <a:off x="8471820" y="6455257"/>
            <a:ext cx="246065" cy="246067"/>
            <a:chOff x="0" y="0"/>
            <a:chExt cx="246064" cy="246066"/>
          </a:xfrm>
        </p:grpSpPr>
        <p:sp>
          <p:nvSpPr>
            <p:cNvPr id="230" name="Circle"/>
            <p:cNvSpPr/>
            <p:nvPr/>
          </p:nvSpPr>
          <p:spPr>
            <a:xfrm flipH="1">
              <a:off x="0" y="-1"/>
              <a:ext cx="246065" cy="246068"/>
            </a:xfrm>
            <a:prstGeom prst="ellipse">
              <a:avLst/>
            </a:prstGeom>
            <a:solidFill>
              <a:srgbClr val="D9D9D9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31" name="T"/>
            <p:cNvSpPr txBox="1"/>
            <p:nvPr/>
          </p:nvSpPr>
          <p:spPr>
            <a:xfrm>
              <a:off x="48732" y="21431"/>
              <a:ext cx="148600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T</a:t>
              </a:r>
            </a:p>
          </p:txBody>
        </p:sp>
      </p:grpSp>
      <p:grpSp>
        <p:nvGrpSpPr>
          <p:cNvPr id="235" name="Group"/>
          <p:cNvGrpSpPr/>
          <p:nvPr/>
        </p:nvGrpSpPr>
        <p:grpSpPr>
          <a:xfrm>
            <a:off x="6056312" y="4076698"/>
            <a:ext cx="247653" cy="246067"/>
            <a:chOff x="0" y="0"/>
            <a:chExt cx="247652" cy="246066"/>
          </a:xfrm>
        </p:grpSpPr>
        <p:sp>
          <p:nvSpPr>
            <p:cNvPr id="233" name="Circle"/>
            <p:cNvSpPr/>
            <p:nvPr/>
          </p:nvSpPr>
          <p:spPr>
            <a:xfrm flipH="1">
              <a:off x="-1" y="-1"/>
              <a:ext cx="247653" cy="246068"/>
            </a:xfrm>
            <a:prstGeom prst="ellipse">
              <a:avLst/>
            </a:prstGeom>
            <a:solidFill>
              <a:srgbClr val="D9D9D9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34" name="T"/>
            <p:cNvSpPr txBox="1"/>
            <p:nvPr/>
          </p:nvSpPr>
          <p:spPr>
            <a:xfrm>
              <a:off x="48964" y="21431"/>
              <a:ext cx="149724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T</a:t>
              </a:r>
            </a:p>
          </p:txBody>
        </p:sp>
      </p:grpSp>
      <p:sp>
        <p:nvSpPr>
          <p:cNvPr id="236" name="To Palmer Lake"/>
          <p:cNvSpPr txBox="1"/>
          <p:nvPr/>
        </p:nvSpPr>
        <p:spPr>
          <a:xfrm>
            <a:off x="785569" y="7554118"/>
            <a:ext cx="94663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defRPr sz="1800">
                <a:latin typeface="Gill Sans"/>
                <a:ea typeface="Gill Sans"/>
                <a:cs typeface="Gill Sans"/>
                <a:sym typeface="Gill Sans"/>
              </a:defRPr>
            </a:pPr>
            <a:r>
              <a:t>To Palmer</a:t>
            </a:r>
            <a:br/>
            <a:r>
              <a:t>Lake</a:t>
            </a:r>
          </a:p>
        </p:txBody>
      </p:sp>
      <p:sp>
        <p:nvSpPr>
          <p:cNvPr id="237" name="Line"/>
          <p:cNvSpPr/>
          <p:nvPr/>
        </p:nvSpPr>
        <p:spPr>
          <a:xfrm>
            <a:off x="1625600" y="9524999"/>
            <a:ext cx="8305801" cy="12702"/>
          </a:xfrm>
          <a:prstGeom prst="line">
            <a:avLst/>
          </a:prstGeom>
          <a:ln w="254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8" name="Mitchell Rd"/>
          <p:cNvSpPr txBox="1"/>
          <p:nvPr/>
        </p:nvSpPr>
        <p:spPr>
          <a:xfrm>
            <a:off x="5065762" y="9302749"/>
            <a:ext cx="827038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r">
              <a:defRPr sz="1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Mitchell Rd</a:t>
            </a:r>
          </a:p>
        </p:txBody>
      </p:sp>
      <p:grpSp>
        <p:nvGrpSpPr>
          <p:cNvPr id="241" name="Group"/>
          <p:cNvGrpSpPr/>
          <p:nvPr/>
        </p:nvGrpSpPr>
        <p:grpSpPr>
          <a:xfrm>
            <a:off x="5356249" y="7702180"/>
            <a:ext cx="246065" cy="246065"/>
            <a:chOff x="0" y="0"/>
            <a:chExt cx="246064" cy="246064"/>
          </a:xfrm>
        </p:grpSpPr>
        <p:sp>
          <p:nvSpPr>
            <p:cNvPr id="239" name="Circle"/>
            <p:cNvSpPr/>
            <p:nvPr/>
          </p:nvSpPr>
          <p:spPr>
            <a:xfrm flipH="1">
              <a:off x="0" y="0"/>
              <a:ext cx="246065" cy="246065"/>
            </a:xfrm>
            <a:prstGeom prst="ellipse">
              <a:avLst/>
            </a:prstGeom>
            <a:solidFill>
              <a:srgbClr val="D9D9D9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40" name="T"/>
            <p:cNvSpPr txBox="1"/>
            <p:nvPr/>
          </p:nvSpPr>
          <p:spPr>
            <a:xfrm>
              <a:off x="48732" y="21431"/>
              <a:ext cx="148600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T</a:t>
              </a:r>
            </a:p>
          </p:txBody>
        </p:sp>
      </p:grpSp>
      <p:sp>
        <p:nvSpPr>
          <p:cNvPr id="242" name="No Parking on Parade Route – July 4th"/>
          <p:cNvSpPr txBox="1"/>
          <p:nvPr/>
        </p:nvSpPr>
        <p:spPr>
          <a:xfrm>
            <a:off x="1996131" y="7213599"/>
            <a:ext cx="182592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>
              <a:defRPr sz="1600">
                <a:latin typeface="Gill Sans"/>
                <a:ea typeface="Gill Sans"/>
                <a:cs typeface="Gill Sans"/>
                <a:sym typeface="Gill Sans"/>
              </a:defRPr>
            </a:pPr>
            <a:r>
              <a:t>No Parking on Parade</a:t>
            </a:r>
            <a:br/>
            <a:r>
              <a:t>Route – July 4th</a:t>
            </a:r>
          </a:p>
        </p:txBody>
      </p:sp>
      <p:sp>
        <p:nvSpPr>
          <p:cNvPr id="243" name="Frontage Rd"/>
          <p:cNvSpPr txBox="1"/>
          <p:nvPr/>
        </p:nvSpPr>
        <p:spPr>
          <a:xfrm>
            <a:off x="1530101" y="2063749"/>
            <a:ext cx="892672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Frontage Rd</a:t>
            </a:r>
          </a:p>
        </p:txBody>
      </p:sp>
      <p:sp>
        <p:nvSpPr>
          <p:cNvPr id="244" name="Jackson Creek Parkway"/>
          <p:cNvSpPr txBox="1"/>
          <p:nvPr/>
        </p:nvSpPr>
        <p:spPr>
          <a:xfrm>
            <a:off x="9550400" y="2063749"/>
            <a:ext cx="1905000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Jackson Creek Parkway</a:t>
            </a:r>
          </a:p>
        </p:txBody>
      </p:sp>
      <p:sp>
        <p:nvSpPr>
          <p:cNvPr id="245" name="Railroad Tracks"/>
          <p:cNvSpPr txBox="1"/>
          <p:nvPr/>
        </p:nvSpPr>
        <p:spPr>
          <a:xfrm>
            <a:off x="9931400" y="8934449"/>
            <a:ext cx="1905000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Railroad Tracks</a:t>
            </a:r>
          </a:p>
        </p:txBody>
      </p:sp>
      <p:sp>
        <p:nvSpPr>
          <p:cNvPr id="246" name="Line"/>
          <p:cNvSpPr/>
          <p:nvPr/>
        </p:nvSpPr>
        <p:spPr>
          <a:xfrm flipV="1">
            <a:off x="1701799" y="5105398"/>
            <a:ext cx="2362201" cy="152404"/>
          </a:xfrm>
          <a:prstGeom prst="line">
            <a:avLst/>
          </a:prstGeom>
          <a:ln w="25400">
            <a:solidFill>
              <a:srgbClr val="000000"/>
            </a:solidFill>
            <a:prstDash val="sysDot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7" name="Line"/>
          <p:cNvSpPr/>
          <p:nvPr/>
        </p:nvSpPr>
        <p:spPr>
          <a:xfrm flipV="1">
            <a:off x="4063999" y="4724399"/>
            <a:ext cx="228602" cy="381002"/>
          </a:xfrm>
          <a:prstGeom prst="line">
            <a:avLst/>
          </a:prstGeom>
          <a:ln w="25400">
            <a:solidFill>
              <a:srgbClr val="000000"/>
            </a:solidFill>
            <a:prstDash val="sysDot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8" name="Line"/>
          <p:cNvSpPr/>
          <p:nvPr/>
        </p:nvSpPr>
        <p:spPr>
          <a:xfrm flipV="1">
            <a:off x="4292599" y="4495798"/>
            <a:ext cx="1219202" cy="228604"/>
          </a:xfrm>
          <a:prstGeom prst="line">
            <a:avLst/>
          </a:prstGeom>
          <a:ln w="25400">
            <a:solidFill>
              <a:srgbClr val="000000"/>
            </a:solidFill>
            <a:prstDash val="sysDot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9" name="Line"/>
          <p:cNvSpPr/>
          <p:nvPr/>
        </p:nvSpPr>
        <p:spPr>
          <a:xfrm flipV="1">
            <a:off x="5511798" y="4419598"/>
            <a:ext cx="2057402" cy="76204"/>
          </a:xfrm>
          <a:prstGeom prst="line">
            <a:avLst/>
          </a:prstGeom>
          <a:ln w="25400">
            <a:solidFill>
              <a:srgbClr val="000000"/>
            </a:solidFill>
            <a:prstDash val="sysDot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0" name="Line"/>
          <p:cNvSpPr/>
          <p:nvPr/>
        </p:nvSpPr>
        <p:spPr>
          <a:xfrm flipV="1">
            <a:off x="7569200" y="4190998"/>
            <a:ext cx="76202" cy="228604"/>
          </a:xfrm>
          <a:prstGeom prst="line">
            <a:avLst/>
          </a:prstGeom>
          <a:ln w="25400">
            <a:solidFill>
              <a:srgbClr val="000000"/>
            </a:solidFill>
            <a:prstDash val="sysDot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1" name="Line"/>
          <p:cNvSpPr/>
          <p:nvPr/>
        </p:nvSpPr>
        <p:spPr>
          <a:xfrm>
            <a:off x="7645400" y="4191000"/>
            <a:ext cx="1447800" cy="0"/>
          </a:xfrm>
          <a:prstGeom prst="line">
            <a:avLst/>
          </a:prstGeom>
          <a:ln w="25400">
            <a:solidFill>
              <a:srgbClr val="000000"/>
            </a:solidFill>
            <a:prstDash val="sysDot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2" name="Line"/>
          <p:cNvSpPr/>
          <p:nvPr/>
        </p:nvSpPr>
        <p:spPr>
          <a:xfrm flipV="1">
            <a:off x="9093200" y="3886200"/>
            <a:ext cx="0" cy="304800"/>
          </a:xfrm>
          <a:prstGeom prst="line">
            <a:avLst/>
          </a:prstGeom>
          <a:ln w="25400">
            <a:solidFill>
              <a:srgbClr val="000000"/>
            </a:solidFill>
            <a:prstDash val="sysDot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3" name="Line"/>
          <p:cNvSpPr/>
          <p:nvPr/>
        </p:nvSpPr>
        <p:spPr>
          <a:xfrm flipV="1">
            <a:off x="9093199" y="3341468"/>
            <a:ext cx="2663878" cy="544733"/>
          </a:xfrm>
          <a:prstGeom prst="line">
            <a:avLst/>
          </a:prstGeom>
          <a:ln w="25400">
            <a:solidFill>
              <a:srgbClr val="000000"/>
            </a:solidFill>
            <a:prstDash val="sysDot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4" name="Santa Fe Regional Trail"/>
          <p:cNvSpPr txBox="1"/>
          <p:nvPr/>
        </p:nvSpPr>
        <p:spPr>
          <a:xfrm rot="21424929">
            <a:off x="1701801" y="5228521"/>
            <a:ext cx="1604567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Santa Fe Regional Trail</a:t>
            </a:r>
          </a:p>
        </p:txBody>
      </p:sp>
      <p:sp>
        <p:nvSpPr>
          <p:cNvPr id="255" name="Santa Fe Regional Trail"/>
          <p:cNvSpPr txBox="1"/>
          <p:nvPr/>
        </p:nvSpPr>
        <p:spPr>
          <a:xfrm rot="20919630">
            <a:off x="10085630" y="3226528"/>
            <a:ext cx="1604567" cy="20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Santa Fe Regional Trail</a:t>
            </a:r>
          </a:p>
        </p:txBody>
      </p:sp>
      <p:sp>
        <p:nvSpPr>
          <p:cNvPr id="256" name="Line"/>
          <p:cNvSpPr/>
          <p:nvPr/>
        </p:nvSpPr>
        <p:spPr>
          <a:xfrm flipH="1">
            <a:off x="6036966" y="2640140"/>
            <a:ext cx="1458194" cy="807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0" h="20991" extrusionOk="0">
                <a:moveTo>
                  <a:pt x="6646" y="11"/>
                </a:moveTo>
                <a:cubicBezTo>
                  <a:pt x="5296" y="-93"/>
                  <a:pt x="4006" y="524"/>
                  <a:pt x="2904" y="1697"/>
                </a:cubicBezTo>
                <a:cubicBezTo>
                  <a:pt x="1901" y="2764"/>
                  <a:pt x="1036" y="4312"/>
                  <a:pt x="514" y="6305"/>
                </a:cubicBezTo>
                <a:cubicBezTo>
                  <a:pt x="-320" y="9488"/>
                  <a:pt x="-110" y="13053"/>
                  <a:pt x="935" y="15865"/>
                </a:cubicBezTo>
                <a:cubicBezTo>
                  <a:pt x="1981" y="18680"/>
                  <a:pt x="3825" y="20616"/>
                  <a:pt x="6056" y="20954"/>
                </a:cubicBezTo>
                <a:cubicBezTo>
                  <a:pt x="9698" y="21507"/>
                  <a:pt x="12420" y="15603"/>
                  <a:pt x="16107" y="12837"/>
                </a:cubicBezTo>
                <a:cubicBezTo>
                  <a:pt x="17723" y="11625"/>
                  <a:pt x="19494" y="11115"/>
                  <a:pt x="21280" y="11115"/>
                </a:cubicBezTo>
              </a:path>
            </a:pathLst>
          </a:custGeom>
          <a:ln w="158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57" name="Line"/>
          <p:cNvSpPr/>
          <p:nvPr/>
        </p:nvSpPr>
        <p:spPr>
          <a:xfrm flipH="1">
            <a:off x="6040940" y="1875761"/>
            <a:ext cx="871084" cy="6913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1" h="21600" extrusionOk="0">
                <a:moveTo>
                  <a:pt x="21521" y="0"/>
                </a:moveTo>
                <a:lnTo>
                  <a:pt x="12507" y="24"/>
                </a:lnTo>
                <a:cubicBezTo>
                  <a:pt x="11355" y="175"/>
                  <a:pt x="10223" y="510"/>
                  <a:pt x="9138" y="1025"/>
                </a:cubicBezTo>
                <a:cubicBezTo>
                  <a:pt x="7748" y="1686"/>
                  <a:pt x="6455" y="2646"/>
                  <a:pt x="5339" y="3885"/>
                </a:cubicBezTo>
                <a:cubicBezTo>
                  <a:pt x="4702" y="4593"/>
                  <a:pt x="4100" y="5340"/>
                  <a:pt x="3491" y="6086"/>
                </a:cubicBezTo>
                <a:cubicBezTo>
                  <a:pt x="2593" y="7186"/>
                  <a:pt x="1915" y="8513"/>
                  <a:pt x="1257" y="9834"/>
                </a:cubicBezTo>
                <a:cubicBezTo>
                  <a:pt x="680" y="10993"/>
                  <a:pt x="137" y="12202"/>
                  <a:pt x="23" y="13532"/>
                </a:cubicBezTo>
                <a:cubicBezTo>
                  <a:pt x="-79" y="14730"/>
                  <a:pt x="166" y="15932"/>
                  <a:pt x="700" y="16931"/>
                </a:cubicBezTo>
                <a:cubicBezTo>
                  <a:pt x="1243" y="17950"/>
                  <a:pt x="2044" y="18685"/>
                  <a:pt x="2908" y="19247"/>
                </a:cubicBezTo>
                <a:cubicBezTo>
                  <a:pt x="4408" y="20222"/>
                  <a:pt x="6071" y="20685"/>
                  <a:pt x="7736" y="21003"/>
                </a:cubicBezTo>
                <a:cubicBezTo>
                  <a:pt x="9587" y="21357"/>
                  <a:pt x="11464" y="21553"/>
                  <a:pt x="13336" y="21600"/>
                </a:cubicBezTo>
              </a:path>
            </a:pathLst>
          </a:custGeom>
          <a:ln w="190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58" name="CO 105"/>
          <p:cNvSpPr txBox="1"/>
          <p:nvPr/>
        </p:nvSpPr>
        <p:spPr>
          <a:xfrm rot="16200000">
            <a:off x="800489" y="5242718"/>
            <a:ext cx="769158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CO 105</a:t>
            </a:r>
          </a:p>
        </p:txBody>
      </p:sp>
      <p:sp>
        <p:nvSpPr>
          <p:cNvPr id="259" name="PUBLIC PARKING"/>
          <p:cNvSpPr txBox="1"/>
          <p:nvPr/>
        </p:nvSpPr>
        <p:spPr>
          <a:xfrm>
            <a:off x="9379316" y="541803"/>
            <a:ext cx="2272565" cy="375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PUBLIC PARKING</a:t>
            </a:r>
          </a:p>
        </p:txBody>
      </p:sp>
      <p:sp>
        <p:nvSpPr>
          <p:cNvPr id="260" name="Line"/>
          <p:cNvSpPr/>
          <p:nvPr/>
        </p:nvSpPr>
        <p:spPr>
          <a:xfrm rot="5400000">
            <a:off x="10615611" y="978957"/>
            <a:ext cx="385765" cy="127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224"/>
                </a:moveTo>
                <a:lnTo>
                  <a:pt x="3560" y="10021"/>
                </a:lnTo>
                <a:lnTo>
                  <a:pt x="6267" y="21600"/>
                </a:lnTo>
                <a:lnTo>
                  <a:pt x="8500" y="0"/>
                </a:lnTo>
                <a:lnTo>
                  <a:pt x="12146" y="21296"/>
                </a:lnTo>
                <a:lnTo>
                  <a:pt x="14749" y="331"/>
                </a:lnTo>
                <a:lnTo>
                  <a:pt x="17406" y="8974"/>
                </a:lnTo>
                <a:lnTo>
                  <a:pt x="21600" y="8974"/>
                </a:lnTo>
              </a:path>
            </a:pathLst>
          </a:custGeom>
          <a:ln w="190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61" name="Beacon Lite"/>
          <p:cNvSpPr txBox="1"/>
          <p:nvPr/>
        </p:nvSpPr>
        <p:spPr>
          <a:xfrm>
            <a:off x="2788611" y="3754292"/>
            <a:ext cx="1100336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1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Beacon Lite</a:t>
            </a:r>
          </a:p>
        </p:txBody>
      </p:sp>
      <p:grpSp>
        <p:nvGrpSpPr>
          <p:cNvPr id="264" name="Group"/>
          <p:cNvGrpSpPr/>
          <p:nvPr/>
        </p:nvGrpSpPr>
        <p:grpSpPr>
          <a:xfrm>
            <a:off x="6362032" y="4411312"/>
            <a:ext cx="411483" cy="411483"/>
            <a:chOff x="0" y="0"/>
            <a:chExt cx="411482" cy="411482"/>
          </a:xfrm>
        </p:grpSpPr>
        <p:sp>
          <p:nvSpPr>
            <p:cNvPr id="262" name="Star"/>
            <p:cNvSpPr/>
            <p:nvPr/>
          </p:nvSpPr>
          <p:spPr>
            <a:xfrm>
              <a:off x="26813" y="15795"/>
              <a:ext cx="357854" cy="340340"/>
            </a:xfrm>
            <a:prstGeom prst="star5">
              <a:avLst>
                <a:gd name="adj" fmla="val 19989"/>
                <a:gd name="hf" fmla="val 105146"/>
                <a:gd name="vf" fmla="val 110557"/>
              </a:avLst>
            </a:prstGeom>
            <a:solidFill>
              <a:srgbClr val="66B13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63" name="Circle"/>
            <p:cNvSpPr/>
            <p:nvPr/>
          </p:nvSpPr>
          <p:spPr>
            <a:xfrm>
              <a:off x="-1" y="-1"/>
              <a:ext cx="411483" cy="411483"/>
            </a:xfrm>
            <a:prstGeom prst="ellipse">
              <a:avLst/>
            </a:prstGeom>
            <a:noFill/>
            <a:ln w="12700" cap="flat">
              <a:solidFill>
                <a:srgbClr val="53535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267" name="LEGEND"/>
          <p:cNvGrpSpPr/>
          <p:nvPr/>
        </p:nvGrpSpPr>
        <p:grpSpPr>
          <a:xfrm>
            <a:off x="9251614" y="6991032"/>
            <a:ext cx="3486475" cy="1950647"/>
            <a:chOff x="0" y="0"/>
            <a:chExt cx="3486474" cy="1950646"/>
          </a:xfrm>
        </p:grpSpPr>
        <p:sp>
          <p:nvSpPr>
            <p:cNvPr id="265" name="Rectangle"/>
            <p:cNvSpPr/>
            <p:nvPr/>
          </p:nvSpPr>
          <p:spPr>
            <a:xfrm>
              <a:off x="0" y="-1"/>
              <a:ext cx="3486475" cy="1950648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3535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defRPr i="1"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66" name="LEGEND"/>
            <p:cNvSpPr txBox="1"/>
            <p:nvPr/>
          </p:nvSpPr>
          <p:spPr>
            <a:xfrm>
              <a:off x="6704" y="6705"/>
              <a:ext cx="3473066" cy="2842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>
              <a:lvl1pPr algn="ctr">
                <a:defRPr i="1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LEGEND</a:t>
              </a:r>
            </a:p>
          </p:txBody>
        </p:sp>
      </p:grpSp>
      <p:grpSp>
        <p:nvGrpSpPr>
          <p:cNvPr id="270" name="Group"/>
          <p:cNvGrpSpPr/>
          <p:nvPr/>
        </p:nvGrpSpPr>
        <p:grpSpPr>
          <a:xfrm>
            <a:off x="9454003" y="8109540"/>
            <a:ext cx="246067" cy="246067"/>
            <a:chOff x="-1" y="0"/>
            <a:chExt cx="246066" cy="246066"/>
          </a:xfrm>
        </p:grpSpPr>
        <p:sp>
          <p:nvSpPr>
            <p:cNvPr id="268" name="Circle"/>
            <p:cNvSpPr/>
            <p:nvPr/>
          </p:nvSpPr>
          <p:spPr>
            <a:xfrm flipH="1">
              <a:off x="-2" y="-1"/>
              <a:ext cx="246068" cy="246067"/>
            </a:xfrm>
            <a:prstGeom prst="ellipse">
              <a:avLst/>
            </a:prstGeom>
            <a:solidFill>
              <a:srgbClr val="D9D9D9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69" name="T"/>
            <p:cNvSpPr txBox="1"/>
            <p:nvPr/>
          </p:nvSpPr>
          <p:spPr>
            <a:xfrm>
              <a:off x="48732" y="21431"/>
              <a:ext cx="148600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T</a:t>
              </a:r>
            </a:p>
          </p:txBody>
        </p:sp>
      </p:grpSp>
      <p:sp>
        <p:nvSpPr>
          <p:cNvPr id="271" name="Toilets"/>
          <p:cNvSpPr txBox="1"/>
          <p:nvPr/>
        </p:nvSpPr>
        <p:spPr>
          <a:xfrm>
            <a:off x="9782073" y="8131393"/>
            <a:ext cx="415206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/>
              <a:t>Toilets</a:t>
            </a:r>
          </a:p>
        </p:txBody>
      </p:sp>
      <p:sp>
        <p:nvSpPr>
          <p:cNvPr id="272" name="Parade First Aid &amp; Lost Child"/>
          <p:cNvSpPr txBox="1"/>
          <p:nvPr/>
        </p:nvSpPr>
        <p:spPr>
          <a:xfrm>
            <a:off x="11418009" y="7811410"/>
            <a:ext cx="2044693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Search &amp; Rescue</a:t>
            </a:r>
          </a:p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First Aid &amp;</a:t>
            </a:r>
            <a:br>
              <a:rPr dirty="0"/>
            </a:br>
            <a:r>
              <a:rPr dirty="0"/>
              <a:t>Lost Child</a:t>
            </a:r>
          </a:p>
        </p:txBody>
      </p:sp>
      <p:sp>
        <p:nvSpPr>
          <p:cNvPr id="273" name="Street Fair"/>
          <p:cNvSpPr txBox="1"/>
          <p:nvPr/>
        </p:nvSpPr>
        <p:spPr>
          <a:xfrm>
            <a:off x="9815786" y="7802925"/>
            <a:ext cx="659954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/>
              <a:t>Street Fair</a:t>
            </a:r>
          </a:p>
        </p:txBody>
      </p:sp>
      <p:sp>
        <p:nvSpPr>
          <p:cNvPr id="274" name="Parade  Route"/>
          <p:cNvSpPr txBox="1"/>
          <p:nvPr/>
        </p:nvSpPr>
        <p:spPr>
          <a:xfrm>
            <a:off x="9803575" y="7315288"/>
            <a:ext cx="47384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Parade </a:t>
            </a:r>
            <a:br/>
            <a:r>
              <a:t>Route</a:t>
            </a:r>
          </a:p>
        </p:txBody>
      </p:sp>
      <p:sp>
        <p:nvSpPr>
          <p:cNvPr id="275" name="Rectangle"/>
          <p:cNvSpPr/>
          <p:nvPr/>
        </p:nvSpPr>
        <p:spPr>
          <a:xfrm>
            <a:off x="9444054" y="7806323"/>
            <a:ext cx="299312" cy="171006"/>
          </a:xfrm>
          <a:prstGeom prst="rect">
            <a:avLst/>
          </a:prstGeom>
          <a:solidFill>
            <a:srgbClr val="CA82EE"/>
          </a:solidFill>
          <a:ln w="12700">
            <a:solidFill>
              <a:srgbClr val="000000">
                <a:alpha val="79998"/>
              </a:srgbClr>
            </a:solidFill>
          </a:ln>
        </p:spPr>
        <p:txBody>
          <a:bodyPr lIns="45718" tIns="45718" rIns="45718" bIns="45718"/>
          <a:lstStyle/>
          <a:p>
            <a:pPr algn="ctr">
              <a:defRPr sz="4200"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76" name="Line"/>
          <p:cNvSpPr/>
          <p:nvPr/>
        </p:nvSpPr>
        <p:spPr>
          <a:xfrm>
            <a:off x="9459572" y="7493088"/>
            <a:ext cx="277933" cy="2"/>
          </a:xfrm>
          <a:prstGeom prst="line">
            <a:avLst/>
          </a:prstGeom>
          <a:ln w="76200">
            <a:solidFill>
              <a:srgbClr val="002D99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7" name="HandicapToilets"/>
          <p:cNvSpPr txBox="1"/>
          <p:nvPr/>
        </p:nvSpPr>
        <p:spPr>
          <a:xfrm>
            <a:off x="9803575" y="8411846"/>
            <a:ext cx="1280191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/>
              <a:t>Handicap</a:t>
            </a:r>
            <a:br>
              <a:rPr lang="en-US" dirty="0"/>
            </a:br>
            <a:r>
              <a:rPr dirty="0"/>
              <a:t>Toilets</a:t>
            </a:r>
          </a:p>
        </p:txBody>
      </p:sp>
      <p:sp>
        <p:nvSpPr>
          <p:cNvPr id="278" name="Spectator Bus  Drop off &amp; Pickup"/>
          <p:cNvSpPr txBox="1"/>
          <p:nvPr/>
        </p:nvSpPr>
        <p:spPr>
          <a:xfrm>
            <a:off x="11450318" y="7378788"/>
            <a:ext cx="1129656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 sz="1400">
                <a:latin typeface="Gill Sans"/>
                <a:ea typeface="Gill Sans"/>
                <a:cs typeface="Gill Sans"/>
                <a:sym typeface="Gill Sans"/>
              </a:defRPr>
            </a:pPr>
            <a:r>
              <a:t>Spectator</a:t>
            </a:r>
            <a:r>
              <a:rPr sz="1200"/>
              <a:t> Bus </a:t>
            </a:r>
            <a:br>
              <a:rPr sz="1200"/>
            </a:br>
            <a:r>
              <a:rPr sz="1200"/>
              <a:t>Drop off &amp; Pickup</a:t>
            </a:r>
          </a:p>
        </p:txBody>
      </p:sp>
      <p:grpSp>
        <p:nvGrpSpPr>
          <p:cNvPr id="281" name="Group"/>
          <p:cNvGrpSpPr/>
          <p:nvPr/>
        </p:nvGrpSpPr>
        <p:grpSpPr>
          <a:xfrm>
            <a:off x="10952522" y="7353479"/>
            <a:ext cx="411483" cy="411483"/>
            <a:chOff x="0" y="0"/>
            <a:chExt cx="411482" cy="411482"/>
          </a:xfrm>
        </p:grpSpPr>
        <p:sp>
          <p:nvSpPr>
            <p:cNvPr id="279" name="Star"/>
            <p:cNvSpPr/>
            <p:nvPr/>
          </p:nvSpPr>
          <p:spPr>
            <a:xfrm>
              <a:off x="26813" y="15795"/>
              <a:ext cx="357855" cy="340340"/>
            </a:xfrm>
            <a:prstGeom prst="star5">
              <a:avLst>
                <a:gd name="adj" fmla="val 19989"/>
                <a:gd name="hf" fmla="val 105146"/>
                <a:gd name="vf" fmla="val 110557"/>
              </a:avLst>
            </a:prstGeom>
            <a:solidFill>
              <a:srgbClr val="66B13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80" name="Circle"/>
            <p:cNvSpPr/>
            <p:nvPr/>
          </p:nvSpPr>
          <p:spPr>
            <a:xfrm>
              <a:off x="-1" y="-1"/>
              <a:ext cx="411483" cy="411483"/>
            </a:xfrm>
            <a:prstGeom prst="ellipse">
              <a:avLst/>
            </a:prstGeom>
            <a:noFill/>
            <a:ln w="12700" cap="flat">
              <a:solidFill>
                <a:srgbClr val="53535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285" name="Group"/>
          <p:cNvGrpSpPr/>
          <p:nvPr/>
        </p:nvGrpSpPr>
        <p:grpSpPr>
          <a:xfrm>
            <a:off x="3401724" y="4056202"/>
            <a:ext cx="8047389" cy="1452974"/>
            <a:chOff x="0" y="0"/>
            <a:chExt cx="8047388" cy="1452972"/>
          </a:xfrm>
        </p:grpSpPr>
        <p:sp>
          <p:nvSpPr>
            <p:cNvPr id="282" name="Line"/>
            <p:cNvSpPr/>
            <p:nvPr/>
          </p:nvSpPr>
          <p:spPr>
            <a:xfrm>
              <a:off x="-1" y="1450577"/>
              <a:ext cx="7632416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83" name="Line"/>
            <p:cNvSpPr/>
            <p:nvPr/>
          </p:nvSpPr>
          <p:spPr>
            <a:xfrm flipV="1">
              <a:off x="8045035" y="0"/>
              <a:ext cx="2" cy="104015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84" name="Line"/>
            <p:cNvSpPr/>
            <p:nvPr/>
          </p:nvSpPr>
          <p:spPr>
            <a:xfrm rot="16169158">
              <a:off x="7629747" y="1035335"/>
              <a:ext cx="416150" cy="415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5" y="6066"/>
                    <a:pt x="3447" y="13935"/>
                    <a:pt x="9618" y="17919"/>
                  </a:cubicBezTo>
                  <a:cubicBezTo>
                    <a:pt x="13479" y="20412"/>
                    <a:pt x="18113" y="21471"/>
                    <a:pt x="21600" y="2160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288" name="Group"/>
          <p:cNvGrpSpPr/>
          <p:nvPr/>
        </p:nvGrpSpPr>
        <p:grpSpPr>
          <a:xfrm>
            <a:off x="10174572" y="1243932"/>
            <a:ext cx="411483" cy="411483"/>
            <a:chOff x="0" y="0"/>
            <a:chExt cx="411482" cy="411482"/>
          </a:xfrm>
        </p:grpSpPr>
        <p:sp>
          <p:nvSpPr>
            <p:cNvPr id="286" name="Star"/>
            <p:cNvSpPr/>
            <p:nvPr/>
          </p:nvSpPr>
          <p:spPr>
            <a:xfrm>
              <a:off x="26813" y="15795"/>
              <a:ext cx="357855" cy="340340"/>
            </a:xfrm>
            <a:prstGeom prst="star5">
              <a:avLst>
                <a:gd name="adj" fmla="val 19989"/>
                <a:gd name="hf" fmla="val 105146"/>
                <a:gd name="vf" fmla="val 110557"/>
              </a:avLst>
            </a:prstGeom>
            <a:solidFill>
              <a:srgbClr val="66B132"/>
            </a:soli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87" name="Circle"/>
            <p:cNvSpPr/>
            <p:nvPr/>
          </p:nvSpPr>
          <p:spPr>
            <a:xfrm>
              <a:off x="-1" y="-1"/>
              <a:ext cx="411483" cy="411483"/>
            </a:xfrm>
            <a:prstGeom prst="ellipse">
              <a:avLst/>
            </a:prstGeom>
            <a:noFill/>
            <a:ln w="12700" cap="flat">
              <a:solidFill>
                <a:srgbClr val="53535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289" name="Arrow"/>
          <p:cNvSpPr/>
          <p:nvPr/>
        </p:nvSpPr>
        <p:spPr>
          <a:xfrm flipH="1">
            <a:off x="2280348" y="670807"/>
            <a:ext cx="1683269" cy="250997"/>
          </a:xfrm>
          <a:prstGeom prst="rightArrow">
            <a:avLst>
              <a:gd name="adj1" fmla="val 21878"/>
              <a:gd name="adj2" fmla="val 129297"/>
            </a:avLst>
          </a:prstGeom>
          <a:solidFill>
            <a:schemeClr val="accent1">
              <a:lumOff val="10980"/>
            </a:schemeClr>
          </a:solidFill>
          <a:ln w="12700">
            <a:solidFill>
              <a:srgbClr val="535353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pSp>
        <p:nvGrpSpPr>
          <p:cNvPr id="292" name="Group"/>
          <p:cNvGrpSpPr/>
          <p:nvPr/>
        </p:nvGrpSpPr>
        <p:grpSpPr>
          <a:xfrm>
            <a:off x="6066431" y="4856403"/>
            <a:ext cx="246067" cy="246065"/>
            <a:chOff x="-1" y="0"/>
            <a:chExt cx="246066" cy="246064"/>
          </a:xfrm>
        </p:grpSpPr>
        <p:sp>
          <p:nvSpPr>
            <p:cNvPr id="290" name="Circle"/>
            <p:cNvSpPr/>
            <p:nvPr/>
          </p:nvSpPr>
          <p:spPr>
            <a:xfrm flipH="1">
              <a:off x="-2" y="0"/>
              <a:ext cx="246068" cy="246065"/>
            </a:xfrm>
            <a:prstGeom prst="ellipse">
              <a:avLst/>
            </a:prstGeom>
            <a:solidFill>
              <a:srgbClr val="D9D9D9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91" name="T"/>
            <p:cNvSpPr txBox="1"/>
            <p:nvPr/>
          </p:nvSpPr>
          <p:spPr>
            <a:xfrm>
              <a:off x="48732" y="21430"/>
              <a:ext cx="148600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T</a:t>
              </a:r>
            </a:p>
          </p:txBody>
        </p:sp>
      </p:grpSp>
      <p:grpSp>
        <p:nvGrpSpPr>
          <p:cNvPr id="295" name="Group"/>
          <p:cNvGrpSpPr/>
          <p:nvPr/>
        </p:nvGrpSpPr>
        <p:grpSpPr>
          <a:xfrm>
            <a:off x="6213019" y="8634386"/>
            <a:ext cx="247653" cy="246065"/>
            <a:chOff x="0" y="0"/>
            <a:chExt cx="247652" cy="246064"/>
          </a:xfrm>
        </p:grpSpPr>
        <p:sp>
          <p:nvSpPr>
            <p:cNvPr id="293" name="Circle"/>
            <p:cNvSpPr/>
            <p:nvPr/>
          </p:nvSpPr>
          <p:spPr>
            <a:xfrm flipH="1">
              <a:off x="-1" y="0"/>
              <a:ext cx="247653" cy="246065"/>
            </a:xfrm>
            <a:prstGeom prst="ellipse">
              <a:avLst/>
            </a:prstGeom>
            <a:solidFill>
              <a:srgbClr val="D9D9D9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94" name="T"/>
            <p:cNvSpPr txBox="1"/>
            <p:nvPr/>
          </p:nvSpPr>
          <p:spPr>
            <a:xfrm>
              <a:off x="48964" y="21430"/>
              <a:ext cx="149724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T</a:t>
              </a:r>
            </a:p>
          </p:txBody>
        </p:sp>
      </p:grpSp>
      <p:grpSp>
        <p:nvGrpSpPr>
          <p:cNvPr id="298" name="L"/>
          <p:cNvGrpSpPr/>
          <p:nvPr/>
        </p:nvGrpSpPr>
        <p:grpSpPr>
          <a:xfrm>
            <a:off x="11032962" y="8124053"/>
            <a:ext cx="250603" cy="250603"/>
            <a:chOff x="0" y="0"/>
            <a:chExt cx="250602" cy="250602"/>
          </a:xfrm>
        </p:grpSpPr>
        <p:sp>
          <p:nvSpPr>
            <p:cNvPr id="296" name="Square"/>
            <p:cNvSpPr/>
            <p:nvPr/>
          </p:nvSpPr>
          <p:spPr>
            <a:xfrm>
              <a:off x="-1" y="-1"/>
              <a:ext cx="250604" cy="250604"/>
            </a:xfrm>
            <a:prstGeom prst="rect">
              <a:avLst/>
            </a:prstGeom>
            <a:solidFill>
              <a:srgbClr val="FFA49F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 b="1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97" name="L"/>
            <p:cNvSpPr txBox="1"/>
            <p:nvPr/>
          </p:nvSpPr>
          <p:spPr>
            <a:xfrm>
              <a:off x="12700" y="23700"/>
              <a:ext cx="225203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 b="1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L</a:t>
              </a:r>
            </a:p>
          </p:txBody>
        </p:sp>
      </p:grpSp>
      <p:sp>
        <p:nvSpPr>
          <p:cNvPr id="299" name="North"/>
          <p:cNvSpPr txBox="1"/>
          <p:nvPr/>
        </p:nvSpPr>
        <p:spPr>
          <a:xfrm>
            <a:off x="2813532" y="641349"/>
            <a:ext cx="921372" cy="292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000" b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North</a:t>
            </a:r>
          </a:p>
        </p:txBody>
      </p:sp>
      <p:grpSp>
        <p:nvGrpSpPr>
          <p:cNvPr id="302" name="Group"/>
          <p:cNvGrpSpPr/>
          <p:nvPr/>
        </p:nvGrpSpPr>
        <p:grpSpPr>
          <a:xfrm>
            <a:off x="4510088" y="4114798"/>
            <a:ext cx="244477" cy="246067"/>
            <a:chOff x="0" y="0"/>
            <a:chExt cx="244475" cy="246066"/>
          </a:xfrm>
        </p:grpSpPr>
        <p:sp>
          <p:nvSpPr>
            <p:cNvPr id="300" name="Circle"/>
            <p:cNvSpPr/>
            <p:nvPr/>
          </p:nvSpPr>
          <p:spPr>
            <a:xfrm flipH="1">
              <a:off x="0" y="-1"/>
              <a:ext cx="244477" cy="246068"/>
            </a:xfrm>
            <a:prstGeom prst="ellipse">
              <a:avLst/>
            </a:prstGeom>
            <a:solidFill>
              <a:srgbClr val="D9D9D9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01" name="T"/>
            <p:cNvSpPr txBox="1"/>
            <p:nvPr/>
          </p:nvSpPr>
          <p:spPr>
            <a:xfrm>
              <a:off x="48499" y="21431"/>
              <a:ext cx="147479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T</a:t>
              </a:r>
            </a:p>
          </p:txBody>
        </p:sp>
      </p:grpSp>
      <p:grpSp>
        <p:nvGrpSpPr>
          <p:cNvPr id="305" name="Group"/>
          <p:cNvGrpSpPr/>
          <p:nvPr/>
        </p:nvGrpSpPr>
        <p:grpSpPr>
          <a:xfrm>
            <a:off x="6423291" y="5242347"/>
            <a:ext cx="246067" cy="246065"/>
            <a:chOff x="-1" y="0"/>
            <a:chExt cx="246066" cy="246064"/>
          </a:xfrm>
        </p:grpSpPr>
        <p:sp>
          <p:nvSpPr>
            <p:cNvPr id="303" name="Circle"/>
            <p:cNvSpPr/>
            <p:nvPr/>
          </p:nvSpPr>
          <p:spPr>
            <a:xfrm flipH="1">
              <a:off x="-2" y="0"/>
              <a:ext cx="246068" cy="246065"/>
            </a:xfrm>
            <a:prstGeom prst="ellipse">
              <a:avLst/>
            </a:prstGeom>
            <a:solidFill>
              <a:srgbClr val="D9D9D9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04" name="T"/>
            <p:cNvSpPr txBox="1"/>
            <p:nvPr/>
          </p:nvSpPr>
          <p:spPr>
            <a:xfrm>
              <a:off x="48732" y="21430"/>
              <a:ext cx="148600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T</a:t>
              </a:r>
            </a:p>
          </p:txBody>
        </p:sp>
      </p:grpSp>
      <p:sp>
        <p:nvSpPr>
          <p:cNvPr id="306" name="Line"/>
          <p:cNvSpPr/>
          <p:nvPr/>
        </p:nvSpPr>
        <p:spPr>
          <a:xfrm rot="9087957">
            <a:off x="8944576" y="4701735"/>
            <a:ext cx="2965537" cy="10925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28" extrusionOk="0">
                <a:moveTo>
                  <a:pt x="0" y="21328"/>
                </a:moveTo>
                <a:lnTo>
                  <a:pt x="3598" y="4079"/>
                </a:lnTo>
                <a:cubicBezTo>
                  <a:pt x="4082" y="2107"/>
                  <a:pt x="4834" y="720"/>
                  <a:pt x="5694" y="212"/>
                </a:cubicBezTo>
                <a:cubicBezTo>
                  <a:pt x="6513" y="-272"/>
                  <a:pt x="7371" y="80"/>
                  <a:pt x="8098" y="1198"/>
                </a:cubicBezTo>
                <a:lnTo>
                  <a:pt x="15495" y="11656"/>
                </a:lnTo>
                <a:lnTo>
                  <a:pt x="21600" y="20854"/>
                </a:lnTo>
              </a:path>
            </a:pathLst>
          </a:custGeom>
          <a:ln w="76200">
            <a:solidFill>
              <a:srgbClr val="250DB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7" name="D38 Transportation…"/>
          <p:cNvSpPr txBox="1"/>
          <p:nvPr/>
        </p:nvSpPr>
        <p:spPr>
          <a:xfrm>
            <a:off x="11424359" y="3132695"/>
            <a:ext cx="1181576" cy="495301"/>
          </a:xfrm>
          <a:prstGeom prst="rect">
            <a:avLst/>
          </a:prstGeom>
          <a:solidFill>
            <a:srgbClr val="FFFFFF"/>
          </a:solidFill>
          <a:ln w="12700">
            <a:solidFill>
              <a:srgbClr val="EA154B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600" b="1">
                <a:ln w="6350" cap="flat">
                  <a:solidFill>
                    <a:srgbClr val="EA154B"/>
                  </a:solidFill>
                  <a:prstDash val="solid"/>
                  <a:miter lim="400000"/>
                </a:ln>
                <a:solidFill>
                  <a:srgbClr val="1D47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Parade START</a:t>
            </a:r>
          </a:p>
        </p:txBody>
      </p:sp>
      <p:grpSp>
        <p:nvGrpSpPr>
          <p:cNvPr id="310" name="Group"/>
          <p:cNvGrpSpPr/>
          <p:nvPr/>
        </p:nvGrpSpPr>
        <p:grpSpPr>
          <a:xfrm>
            <a:off x="5586412" y="4165598"/>
            <a:ext cx="247653" cy="246067"/>
            <a:chOff x="0" y="0"/>
            <a:chExt cx="247652" cy="246066"/>
          </a:xfrm>
        </p:grpSpPr>
        <p:sp>
          <p:nvSpPr>
            <p:cNvPr id="308" name="Circle"/>
            <p:cNvSpPr/>
            <p:nvPr/>
          </p:nvSpPr>
          <p:spPr>
            <a:xfrm flipH="1">
              <a:off x="0" y="0"/>
              <a:ext cx="247653" cy="246067"/>
            </a:xfrm>
            <a:prstGeom prst="ellipse">
              <a:avLst/>
            </a:prstGeom>
            <a:solidFill>
              <a:srgbClr val="D9D9D9"/>
            </a:solidFill>
            <a:ln w="25400" cap="flat">
              <a:solidFill>
                <a:srgbClr val="EA154B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09" name="T"/>
            <p:cNvSpPr txBox="1"/>
            <p:nvPr/>
          </p:nvSpPr>
          <p:spPr>
            <a:xfrm>
              <a:off x="48964" y="21431"/>
              <a:ext cx="149724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A</a:t>
              </a:r>
            </a:p>
          </p:txBody>
        </p:sp>
      </p:grpSp>
      <p:sp>
        <p:nvSpPr>
          <p:cNvPr id="311" name="D38 Transportation…"/>
          <p:cNvSpPr txBox="1"/>
          <p:nvPr/>
        </p:nvSpPr>
        <p:spPr>
          <a:xfrm>
            <a:off x="4492533" y="3588120"/>
            <a:ext cx="1455308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r">
              <a:defRPr>
                <a:solidFill>
                  <a:srgbClr val="EA154B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ADA Parking</a:t>
            </a:r>
          </a:p>
          <a:p>
            <a:pPr algn="r">
              <a:defRPr sz="1400">
                <a:solidFill>
                  <a:srgbClr val="EA154B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259 Beacon Lite</a:t>
            </a:r>
          </a:p>
        </p:txBody>
      </p:sp>
      <p:sp>
        <p:nvSpPr>
          <p:cNvPr id="312" name="Transportation back to Woodman Valley Chapel at Bethesda Senior Center"/>
          <p:cNvSpPr txBox="1"/>
          <p:nvPr/>
        </p:nvSpPr>
        <p:spPr>
          <a:xfrm>
            <a:off x="7626147" y="2759761"/>
            <a:ext cx="2385223" cy="92332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b="1">
                <a:solidFill>
                  <a:srgbClr val="F04019"/>
                </a:solidFill>
              </a:defRPr>
            </a:lvl1pPr>
          </a:lstStyle>
          <a:p>
            <a:r>
              <a:rPr lang="en-US" dirty="0"/>
              <a:t>Van</a:t>
            </a:r>
            <a:r>
              <a:rPr dirty="0"/>
              <a:t> back to Woodman Valley Chapel at Bethesda Senior Center</a:t>
            </a:r>
          </a:p>
        </p:txBody>
      </p:sp>
      <p:sp>
        <p:nvSpPr>
          <p:cNvPr id="313" name="Line"/>
          <p:cNvSpPr/>
          <p:nvPr/>
        </p:nvSpPr>
        <p:spPr>
          <a:xfrm flipH="1">
            <a:off x="8565079" y="3412939"/>
            <a:ext cx="227454" cy="597747"/>
          </a:xfrm>
          <a:prstGeom prst="line">
            <a:avLst/>
          </a:prstGeom>
          <a:ln w="25400">
            <a:solidFill>
              <a:schemeClr val="accent6">
                <a:satOff val="-35873"/>
                <a:lumOff val="-12431"/>
              </a:schemeClr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4" name="Line"/>
          <p:cNvSpPr/>
          <p:nvPr/>
        </p:nvSpPr>
        <p:spPr>
          <a:xfrm flipH="1">
            <a:off x="11447565" y="3636360"/>
            <a:ext cx="427566" cy="427567"/>
          </a:xfrm>
          <a:prstGeom prst="line">
            <a:avLst/>
          </a:prstGeom>
          <a:ln w="38100">
            <a:solidFill>
              <a:schemeClr val="accent6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5" name="H"/>
          <p:cNvSpPr/>
          <p:nvPr/>
        </p:nvSpPr>
        <p:spPr>
          <a:xfrm>
            <a:off x="9430973" y="8505891"/>
            <a:ext cx="335131" cy="365908"/>
          </a:xfrm>
          <a:prstGeom prst="pentagon">
            <a:avLst/>
          </a:prstGeom>
          <a:gradFill>
            <a:gsLst>
              <a:gs pos="0">
                <a:srgbClr val="39B7D8"/>
              </a:gs>
              <a:gs pos="100000">
                <a:schemeClr val="accent5">
                  <a:hueOff val="249502"/>
                  <a:satOff val="48101"/>
                  <a:lumOff val="28891"/>
                </a:schemeClr>
              </a:gs>
            </a:gsLst>
            <a:lin ang="16200000"/>
          </a:gra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>
              <a:defRPr sz="1000" b="1">
                <a:solidFill>
                  <a:srgbClr val="2D2D2D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316" name="Child at Play"/>
          <p:cNvSpPr/>
          <p:nvPr/>
        </p:nvSpPr>
        <p:spPr>
          <a:xfrm>
            <a:off x="1489561" y="5942522"/>
            <a:ext cx="331363" cy="449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6" h="21580" extrusionOk="0">
                <a:moveTo>
                  <a:pt x="12654" y="1"/>
                </a:moveTo>
                <a:cubicBezTo>
                  <a:pt x="12170" y="-5"/>
                  <a:pt x="12012" y="52"/>
                  <a:pt x="12012" y="52"/>
                </a:cubicBezTo>
                <a:lnTo>
                  <a:pt x="11943" y="80"/>
                </a:lnTo>
                <a:cubicBezTo>
                  <a:pt x="11837" y="63"/>
                  <a:pt x="11641" y="46"/>
                  <a:pt x="11256" y="141"/>
                </a:cubicBezTo>
                <a:cubicBezTo>
                  <a:pt x="10863" y="259"/>
                  <a:pt x="9776" y="725"/>
                  <a:pt x="10033" y="2169"/>
                </a:cubicBezTo>
                <a:cubicBezTo>
                  <a:pt x="10162" y="2894"/>
                  <a:pt x="10621" y="3103"/>
                  <a:pt x="11074" y="3479"/>
                </a:cubicBezTo>
                <a:cubicBezTo>
                  <a:pt x="11278" y="3648"/>
                  <a:pt x="11369" y="3856"/>
                  <a:pt x="11369" y="3901"/>
                </a:cubicBezTo>
                <a:cubicBezTo>
                  <a:pt x="11362" y="4080"/>
                  <a:pt x="11332" y="4188"/>
                  <a:pt x="11294" y="4261"/>
                </a:cubicBezTo>
                <a:cubicBezTo>
                  <a:pt x="11165" y="4244"/>
                  <a:pt x="11082" y="4192"/>
                  <a:pt x="10923" y="4271"/>
                </a:cubicBezTo>
                <a:cubicBezTo>
                  <a:pt x="10908" y="4277"/>
                  <a:pt x="10856" y="4322"/>
                  <a:pt x="10803" y="4373"/>
                </a:cubicBezTo>
                <a:cubicBezTo>
                  <a:pt x="10621" y="4435"/>
                  <a:pt x="8906" y="5227"/>
                  <a:pt x="7290" y="6503"/>
                </a:cubicBezTo>
                <a:cubicBezTo>
                  <a:pt x="7282" y="6509"/>
                  <a:pt x="7282" y="6508"/>
                  <a:pt x="7282" y="6513"/>
                </a:cubicBezTo>
                <a:cubicBezTo>
                  <a:pt x="7260" y="6525"/>
                  <a:pt x="7245" y="6541"/>
                  <a:pt x="7245" y="6547"/>
                </a:cubicBezTo>
                <a:cubicBezTo>
                  <a:pt x="7177" y="6609"/>
                  <a:pt x="6503" y="7013"/>
                  <a:pt x="6466" y="7249"/>
                </a:cubicBezTo>
                <a:cubicBezTo>
                  <a:pt x="6435" y="7485"/>
                  <a:pt x="6595" y="8176"/>
                  <a:pt x="6791" y="8794"/>
                </a:cubicBezTo>
                <a:cubicBezTo>
                  <a:pt x="7026" y="9519"/>
                  <a:pt x="7463" y="10352"/>
                  <a:pt x="7441" y="10610"/>
                </a:cubicBezTo>
                <a:cubicBezTo>
                  <a:pt x="7433" y="10683"/>
                  <a:pt x="7312" y="10986"/>
                  <a:pt x="7372" y="11126"/>
                </a:cubicBezTo>
                <a:cubicBezTo>
                  <a:pt x="7486" y="11385"/>
                  <a:pt x="7843" y="11492"/>
                  <a:pt x="7835" y="11627"/>
                </a:cubicBezTo>
                <a:cubicBezTo>
                  <a:pt x="7820" y="11818"/>
                  <a:pt x="7901" y="11914"/>
                  <a:pt x="8014" y="11959"/>
                </a:cubicBezTo>
                <a:cubicBezTo>
                  <a:pt x="8007" y="12195"/>
                  <a:pt x="8007" y="12391"/>
                  <a:pt x="8007" y="12470"/>
                </a:cubicBezTo>
                <a:cubicBezTo>
                  <a:pt x="8015" y="12565"/>
                  <a:pt x="8037" y="13133"/>
                  <a:pt x="8014" y="13228"/>
                </a:cubicBezTo>
                <a:cubicBezTo>
                  <a:pt x="7818" y="14251"/>
                  <a:pt x="7221" y="14958"/>
                  <a:pt x="7183" y="15009"/>
                </a:cubicBezTo>
                <a:cubicBezTo>
                  <a:pt x="7146" y="15059"/>
                  <a:pt x="7078" y="15168"/>
                  <a:pt x="7101" y="15212"/>
                </a:cubicBezTo>
                <a:cubicBezTo>
                  <a:pt x="7154" y="15308"/>
                  <a:pt x="7327" y="15381"/>
                  <a:pt x="7478" y="15465"/>
                </a:cubicBezTo>
                <a:cubicBezTo>
                  <a:pt x="7539" y="15499"/>
                  <a:pt x="7646" y="15550"/>
                  <a:pt x="7766" y="15606"/>
                </a:cubicBezTo>
                <a:lnTo>
                  <a:pt x="7743" y="15667"/>
                </a:lnTo>
                <a:cubicBezTo>
                  <a:pt x="7728" y="15701"/>
                  <a:pt x="7691" y="15728"/>
                  <a:pt x="7646" y="15734"/>
                </a:cubicBezTo>
                <a:cubicBezTo>
                  <a:pt x="7072" y="15796"/>
                  <a:pt x="6535" y="15835"/>
                  <a:pt x="5833" y="16020"/>
                </a:cubicBezTo>
                <a:cubicBezTo>
                  <a:pt x="4548" y="16363"/>
                  <a:pt x="3966" y="16757"/>
                  <a:pt x="2629" y="17077"/>
                </a:cubicBezTo>
                <a:cubicBezTo>
                  <a:pt x="2606" y="17066"/>
                  <a:pt x="2584" y="17055"/>
                  <a:pt x="2553" y="17044"/>
                </a:cubicBezTo>
                <a:cubicBezTo>
                  <a:pt x="2508" y="17033"/>
                  <a:pt x="2440" y="17044"/>
                  <a:pt x="2440" y="17044"/>
                </a:cubicBezTo>
                <a:cubicBezTo>
                  <a:pt x="2228" y="16903"/>
                  <a:pt x="2161" y="16881"/>
                  <a:pt x="1829" y="16824"/>
                </a:cubicBezTo>
                <a:cubicBezTo>
                  <a:pt x="1564" y="16785"/>
                  <a:pt x="1283" y="16824"/>
                  <a:pt x="1283" y="16824"/>
                </a:cubicBezTo>
                <a:cubicBezTo>
                  <a:pt x="1124" y="16785"/>
                  <a:pt x="1005" y="16752"/>
                  <a:pt x="853" y="16791"/>
                </a:cubicBezTo>
                <a:cubicBezTo>
                  <a:pt x="612" y="16864"/>
                  <a:pt x="557" y="16942"/>
                  <a:pt x="497" y="17077"/>
                </a:cubicBezTo>
                <a:lnTo>
                  <a:pt x="317" y="17453"/>
                </a:lnTo>
                <a:cubicBezTo>
                  <a:pt x="257" y="17588"/>
                  <a:pt x="263" y="17728"/>
                  <a:pt x="339" y="17846"/>
                </a:cubicBezTo>
                <a:cubicBezTo>
                  <a:pt x="392" y="17964"/>
                  <a:pt x="437" y="18112"/>
                  <a:pt x="369" y="18303"/>
                </a:cubicBezTo>
                <a:cubicBezTo>
                  <a:pt x="301" y="18500"/>
                  <a:pt x="150" y="18442"/>
                  <a:pt x="29" y="18881"/>
                </a:cubicBezTo>
                <a:cubicBezTo>
                  <a:pt x="-99" y="19319"/>
                  <a:pt x="233" y="20005"/>
                  <a:pt x="263" y="20083"/>
                </a:cubicBezTo>
                <a:cubicBezTo>
                  <a:pt x="301" y="20162"/>
                  <a:pt x="565" y="20382"/>
                  <a:pt x="905" y="20270"/>
                </a:cubicBezTo>
                <a:cubicBezTo>
                  <a:pt x="1238" y="20157"/>
                  <a:pt x="1133" y="19785"/>
                  <a:pt x="1269" y="19476"/>
                </a:cubicBezTo>
                <a:cubicBezTo>
                  <a:pt x="1405" y="19167"/>
                  <a:pt x="1608" y="19060"/>
                  <a:pt x="1699" y="18853"/>
                </a:cubicBezTo>
                <a:cubicBezTo>
                  <a:pt x="1827" y="18577"/>
                  <a:pt x="2727" y="18365"/>
                  <a:pt x="2818" y="18106"/>
                </a:cubicBezTo>
                <a:cubicBezTo>
                  <a:pt x="3717" y="17898"/>
                  <a:pt x="5400" y="17678"/>
                  <a:pt x="6126" y="17537"/>
                </a:cubicBezTo>
                <a:cubicBezTo>
                  <a:pt x="6904" y="17391"/>
                  <a:pt x="8808" y="17016"/>
                  <a:pt x="8808" y="17016"/>
                </a:cubicBezTo>
                <a:cubicBezTo>
                  <a:pt x="8921" y="16993"/>
                  <a:pt x="9029" y="16954"/>
                  <a:pt x="9119" y="16909"/>
                </a:cubicBezTo>
                <a:cubicBezTo>
                  <a:pt x="9263" y="16841"/>
                  <a:pt x="9459" y="16628"/>
                  <a:pt x="9466" y="16622"/>
                </a:cubicBezTo>
                <a:lnTo>
                  <a:pt x="9752" y="16319"/>
                </a:lnTo>
                <a:cubicBezTo>
                  <a:pt x="9858" y="16347"/>
                  <a:pt x="10192" y="16240"/>
                  <a:pt x="10260" y="16155"/>
                </a:cubicBezTo>
                <a:cubicBezTo>
                  <a:pt x="10592" y="15734"/>
                  <a:pt x="11468" y="14549"/>
                  <a:pt x="11521" y="14487"/>
                </a:cubicBezTo>
                <a:cubicBezTo>
                  <a:pt x="11573" y="14431"/>
                  <a:pt x="11642" y="14357"/>
                  <a:pt x="11740" y="14419"/>
                </a:cubicBezTo>
                <a:cubicBezTo>
                  <a:pt x="11793" y="14452"/>
                  <a:pt x="12141" y="14712"/>
                  <a:pt x="12715" y="15162"/>
                </a:cubicBezTo>
                <a:cubicBezTo>
                  <a:pt x="13463" y="15752"/>
                  <a:pt x="14006" y="15959"/>
                  <a:pt x="14059" y="15982"/>
                </a:cubicBezTo>
                <a:cubicBezTo>
                  <a:pt x="14263" y="16060"/>
                  <a:pt x="14702" y="15505"/>
                  <a:pt x="14831" y="15353"/>
                </a:cubicBezTo>
                <a:lnTo>
                  <a:pt x="14861" y="15363"/>
                </a:lnTo>
                <a:cubicBezTo>
                  <a:pt x="14907" y="15380"/>
                  <a:pt x="14928" y="15419"/>
                  <a:pt x="14920" y="15453"/>
                </a:cubicBezTo>
                <a:cubicBezTo>
                  <a:pt x="14822" y="15846"/>
                  <a:pt x="14823" y="16437"/>
                  <a:pt x="15020" y="17039"/>
                </a:cubicBezTo>
                <a:cubicBezTo>
                  <a:pt x="15352" y="18033"/>
                  <a:pt x="16053" y="18713"/>
                  <a:pt x="16212" y="18921"/>
                </a:cubicBezTo>
                <a:cubicBezTo>
                  <a:pt x="16439" y="19213"/>
                  <a:pt x="16568" y="19657"/>
                  <a:pt x="16568" y="19657"/>
                </a:cubicBezTo>
                <a:cubicBezTo>
                  <a:pt x="16629" y="19859"/>
                  <a:pt x="16651" y="19982"/>
                  <a:pt x="16651" y="19971"/>
                </a:cubicBezTo>
                <a:cubicBezTo>
                  <a:pt x="16659" y="19982"/>
                  <a:pt x="16658" y="20006"/>
                  <a:pt x="16665" y="20017"/>
                </a:cubicBezTo>
                <a:cubicBezTo>
                  <a:pt x="16665" y="20028"/>
                  <a:pt x="16650" y="20028"/>
                  <a:pt x="16627" y="20050"/>
                </a:cubicBezTo>
                <a:cubicBezTo>
                  <a:pt x="16582" y="20078"/>
                  <a:pt x="16590" y="20111"/>
                  <a:pt x="16620" y="20178"/>
                </a:cubicBezTo>
                <a:cubicBezTo>
                  <a:pt x="16628" y="20190"/>
                  <a:pt x="16599" y="20207"/>
                  <a:pt x="16561" y="20280"/>
                </a:cubicBezTo>
                <a:cubicBezTo>
                  <a:pt x="16523" y="20353"/>
                  <a:pt x="16561" y="20668"/>
                  <a:pt x="16599" y="20809"/>
                </a:cubicBezTo>
                <a:cubicBezTo>
                  <a:pt x="16637" y="20932"/>
                  <a:pt x="16778" y="21134"/>
                  <a:pt x="16816" y="21184"/>
                </a:cubicBezTo>
                <a:cubicBezTo>
                  <a:pt x="16824" y="21190"/>
                  <a:pt x="16826" y="21202"/>
                  <a:pt x="16826" y="21207"/>
                </a:cubicBezTo>
                <a:cubicBezTo>
                  <a:pt x="16856" y="21331"/>
                  <a:pt x="16901" y="21437"/>
                  <a:pt x="17015" y="21499"/>
                </a:cubicBezTo>
                <a:cubicBezTo>
                  <a:pt x="17135" y="21566"/>
                  <a:pt x="17354" y="21595"/>
                  <a:pt x="17551" y="21573"/>
                </a:cubicBezTo>
                <a:lnTo>
                  <a:pt x="18025" y="21499"/>
                </a:lnTo>
                <a:cubicBezTo>
                  <a:pt x="18222" y="21471"/>
                  <a:pt x="18389" y="21386"/>
                  <a:pt x="18495" y="21274"/>
                </a:cubicBezTo>
                <a:cubicBezTo>
                  <a:pt x="18616" y="21178"/>
                  <a:pt x="18766" y="21066"/>
                  <a:pt x="19038" y="21016"/>
                </a:cubicBezTo>
                <a:cubicBezTo>
                  <a:pt x="19310" y="20960"/>
                  <a:pt x="19326" y="21090"/>
                  <a:pt x="19930" y="20944"/>
                </a:cubicBezTo>
                <a:cubicBezTo>
                  <a:pt x="20535" y="20798"/>
                  <a:pt x="21198" y="20219"/>
                  <a:pt x="21274" y="20157"/>
                </a:cubicBezTo>
                <a:cubicBezTo>
                  <a:pt x="21372" y="20118"/>
                  <a:pt x="21501" y="19820"/>
                  <a:pt x="21191" y="19652"/>
                </a:cubicBezTo>
                <a:cubicBezTo>
                  <a:pt x="20874" y="19483"/>
                  <a:pt x="20481" y="19747"/>
                  <a:pt x="20027" y="19820"/>
                </a:cubicBezTo>
                <a:cubicBezTo>
                  <a:pt x="19581" y="19888"/>
                  <a:pt x="19302" y="19781"/>
                  <a:pt x="19000" y="19764"/>
                </a:cubicBezTo>
                <a:cubicBezTo>
                  <a:pt x="18698" y="19753"/>
                  <a:pt x="18284" y="19567"/>
                  <a:pt x="18186" y="19539"/>
                </a:cubicBezTo>
                <a:cubicBezTo>
                  <a:pt x="18163" y="19528"/>
                  <a:pt x="18133" y="19527"/>
                  <a:pt x="18110" y="19527"/>
                </a:cubicBezTo>
                <a:cubicBezTo>
                  <a:pt x="18050" y="19527"/>
                  <a:pt x="18002" y="19499"/>
                  <a:pt x="17987" y="19460"/>
                </a:cubicBezTo>
                <a:cubicBezTo>
                  <a:pt x="17882" y="19067"/>
                  <a:pt x="17452" y="17460"/>
                  <a:pt x="17362" y="17156"/>
                </a:cubicBezTo>
                <a:cubicBezTo>
                  <a:pt x="17127" y="16386"/>
                  <a:pt x="16704" y="15514"/>
                  <a:pt x="16689" y="15430"/>
                </a:cubicBezTo>
                <a:cubicBezTo>
                  <a:pt x="16659" y="15262"/>
                  <a:pt x="16710" y="15077"/>
                  <a:pt x="16703" y="14881"/>
                </a:cubicBezTo>
                <a:cubicBezTo>
                  <a:pt x="16695" y="14813"/>
                  <a:pt x="16667" y="14521"/>
                  <a:pt x="16455" y="14370"/>
                </a:cubicBezTo>
                <a:lnTo>
                  <a:pt x="16349" y="14278"/>
                </a:lnTo>
                <a:cubicBezTo>
                  <a:pt x="16364" y="14233"/>
                  <a:pt x="16122" y="13919"/>
                  <a:pt x="16084" y="13880"/>
                </a:cubicBezTo>
                <a:cubicBezTo>
                  <a:pt x="15722" y="13526"/>
                  <a:pt x="15215" y="13094"/>
                  <a:pt x="14580" y="12600"/>
                </a:cubicBezTo>
                <a:cubicBezTo>
                  <a:pt x="14074" y="12206"/>
                  <a:pt x="13614" y="11885"/>
                  <a:pt x="13282" y="11660"/>
                </a:cubicBezTo>
                <a:cubicBezTo>
                  <a:pt x="13357" y="11632"/>
                  <a:pt x="13991" y="11515"/>
                  <a:pt x="14014" y="11425"/>
                </a:cubicBezTo>
                <a:cubicBezTo>
                  <a:pt x="14014" y="11425"/>
                  <a:pt x="14014" y="11199"/>
                  <a:pt x="14044" y="10227"/>
                </a:cubicBezTo>
                <a:cubicBezTo>
                  <a:pt x="14082" y="8974"/>
                  <a:pt x="14233" y="8575"/>
                  <a:pt x="14233" y="8575"/>
                </a:cubicBezTo>
                <a:cubicBezTo>
                  <a:pt x="14256" y="8496"/>
                  <a:pt x="14400" y="8481"/>
                  <a:pt x="14453" y="8554"/>
                </a:cubicBezTo>
                <a:lnTo>
                  <a:pt x="14543" y="8687"/>
                </a:lnTo>
                <a:cubicBezTo>
                  <a:pt x="14573" y="8732"/>
                  <a:pt x="14618" y="8778"/>
                  <a:pt x="14663" y="8812"/>
                </a:cubicBezTo>
                <a:cubicBezTo>
                  <a:pt x="14671" y="8818"/>
                  <a:pt x="14679" y="8829"/>
                  <a:pt x="14687" y="8840"/>
                </a:cubicBezTo>
                <a:cubicBezTo>
                  <a:pt x="14785" y="9026"/>
                  <a:pt x="15102" y="9121"/>
                  <a:pt x="15411" y="9065"/>
                </a:cubicBezTo>
                <a:cubicBezTo>
                  <a:pt x="15411" y="9065"/>
                  <a:pt x="16417" y="8930"/>
                  <a:pt x="17211" y="8789"/>
                </a:cubicBezTo>
                <a:cubicBezTo>
                  <a:pt x="17755" y="8694"/>
                  <a:pt x="18941" y="8418"/>
                  <a:pt x="19175" y="8368"/>
                </a:cubicBezTo>
                <a:cubicBezTo>
                  <a:pt x="19296" y="8323"/>
                  <a:pt x="19461" y="8345"/>
                  <a:pt x="19491" y="8345"/>
                </a:cubicBezTo>
                <a:cubicBezTo>
                  <a:pt x="19665" y="8345"/>
                  <a:pt x="19878" y="8316"/>
                  <a:pt x="19999" y="8294"/>
                </a:cubicBezTo>
                <a:cubicBezTo>
                  <a:pt x="19999" y="8294"/>
                  <a:pt x="20383" y="8205"/>
                  <a:pt x="20473" y="8171"/>
                </a:cubicBezTo>
                <a:cubicBezTo>
                  <a:pt x="20829" y="8076"/>
                  <a:pt x="20693" y="7857"/>
                  <a:pt x="20700" y="7655"/>
                </a:cubicBezTo>
                <a:cubicBezTo>
                  <a:pt x="20708" y="7458"/>
                  <a:pt x="20669" y="7300"/>
                  <a:pt x="20669" y="7300"/>
                </a:cubicBezTo>
                <a:cubicBezTo>
                  <a:pt x="20669" y="7300"/>
                  <a:pt x="20730" y="7137"/>
                  <a:pt x="20625" y="7047"/>
                </a:cubicBezTo>
                <a:cubicBezTo>
                  <a:pt x="20511" y="6952"/>
                  <a:pt x="19998" y="7081"/>
                  <a:pt x="19635" y="7126"/>
                </a:cubicBezTo>
                <a:cubicBezTo>
                  <a:pt x="19605" y="7138"/>
                  <a:pt x="19508" y="7160"/>
                  <a:pt x="19470" y="7160"/>
                </a:cubicBezTo>
                <a:cubicBezTo>
                  <a:pt x="19311" y="7154"/>
                  <a:pt x="19190" y="7170"/>
                  <a:pt x="19144" y="7254"/>
                </a:cubicBezTo>
                <a:cubicBezTo>
                  <a:pt x="19061" y="7316"/>
                  <a:pt x="19015" y="7575"/>
                  <a:pt x="18962" y="7620"/>
                </a:cubicBezTo>
                <a:cubicBezTo>
                  <a:pt x="18864" y="7743"/>
                  <a:pt x="18329" y="7728"/>
                  <a:pt x="17022" y="7801"/>
                </a:cubicBezTo>
                <a:cubicBezTo>
                  <a:pt x="16531" y="7823"/>
                  <a:pt x="16063" y="7834"/>
                  <a:pt x="15881" y="7839"/>
                </a:cubicBezTo>
                <a:cubicBezTo>
                  <a:pt x="15836" y="7839"/>
                  <a:pt x="15791" y="7823"/>
                  <a:pt x="15768" y="7795"/>
                </a:cubicBezTo>
                <a:lnTo>
                  <a:pt x="15397" y="7261"/>
                </a:lnTo>
                <a:cubicBezTo>
                  <a:pt x="15337" y="7132"/>
                  <a:pt x="15313" y="6907"/>
                  <a:pt x="14927" y="6222"/>
                </a:cubicBezTo>
                <a:cubicBezTo>
                  <a:pt x="14897" y="6177"/>
                  <a:pt x="14528" y="5181"/>
                  <a:pt x="14415" y="5030"/>
                </a:cubicBezTo>
                <a:cubicBezTo>
                  <a:pt x="14370" y="4973"/>
                  <a:pt x="14362" y="4883"/>
                  <a:pt x="14113" y="4726"/>
                </a:cubicBezTo>
                <a:cubicBezTo>
                  <a:pt x="13947" y="4625"/>
                  <a:pt x="13598" y="4608"/>
                  <a:pt x="13379" y="4614"/>
                </a:cubicBezTo>
                <a:cubicBezTo>
                  <a:pt x="13348" y="4546"/>
                  <a:pt x="13343" y="4469"/>
                  <a:pt x="13388" y="4424"/>
                </a:cubicBezTo>
                <a:cubicBezTo>
                  <a:pt x="13464" y="4345"/>
                  <a:pt x="13667" y="4389"/>
                  <a:pt x="13931" y="4417"/>
                </a:cubicBezTo>
                <a:cubicBezTo>
                  <a:pt x="14075" y="4434"/>
                  <a:pt x="14474" y="4452"/>
                  <a:pt x="14587" y="4429"/>
                </a:cubicBezTo>
                <a:cubicBezTo>
                  <a:pt x="14731" y="4401"/>
                  <a:pt x="14837" y="4311"/>
                  <a:pt x="14852" y="4227"/>
                </a:cubicBezTo>
                <a:cubicBezTo>
                  <a:pt x="14859" y="4171"/>
                  <a:pt x="14867" y="4098"/>
                  <a:pt x="14890" y="4059"/>
                </a:cubicBezTo>
                <a:cubicBezTo>
                  <a:pt x="14935" y="3986"/>
                  <a:pt x="15058" y="3957"/>
                  <a:pt x="15126" y="3946"/>
                </a:cubicBezTo>
                <a:cubicBezTo>
                  <a:pt x="15269" y="3924"/>
                  <a:pt x="15177" y="3799"/>
                  <a:pt x="15154" y="3760"/>
                </a:cubicBezTo>
                <a:cubicBezTo>
                  <a:pt x="15124" y="3715"/>
                  <a:pt x="15185" y="3704"/>
                  <a:pt x="15223" y="3681"/>
                </a:cubicBezTo>
                <a:cubicBezTo>
                  <a:pt x="15260" y="3664"/>
                  <a:pt x="15298" y="3631"/>
                  <a:pt x="15298" y="3592"/>
                </a:cubicBezTo>
                <a:cubicBezTo>
                  <a:pt x="15306" y="3558"/>
                  <a:pt x="15261" y="3552"/>
                  <a:pt x="15246" y="3456"/>
                </a:cubicBezTo>
                <a:cubicBezTo>
                  <a:pt x="15239" y="3411"/>
                  <a:pt x="15209" y="3350"/>
                  <a:pt x="15277" y="3339"/>
                </a:cubicBezTo>
                <a:cubicBezTo>
                  <a:pt x="15315" y="3333"/>
                  <a:pt x="15458" y="3311"/>
                  <a:pt x="15511" y="3216"/>
                </a:cubicBezTo>
                <a:cubicBezTo>
                  <a:pt x="15556" y="3120"/>
                  <a:pt x="15480" y="3025"/>
                  <a:pt x="15442" y="2991"/>
                </a:cubicBezTo>
                <a:cubicBezTo>
                  <a:pt x="15412" y="2963"/>
                  <a:pt x="15351" y="2894"/>
                  <a:pt x="15336" y="2872"/>
                </a:cubicBezTo>
                <a:cubicBezTo>
                  <a:pt x="15313" y="2849"/>
                  <a:pt x="15245" y="2794"/>
                  <a:pt x="15230" y="2766"/>
                </a:cubicBezTo>
                <a:cubicBezTo>
                  <a:pt x="15215" y="2744"/>
                  <a:pt x="15171" y="2664"/>
                  <a:pt x="15164" y="2619"/>
                </a:cubicBezTo>
                <a:cubicBezTo>
                  <a:pt x="15156" y="2574"/>
                  <a:pt x="15139" y="2558"/>
                  <a:pt x="15192" y="2468"/>
                </a:cubicBezTo>
                <a:cubicBezTo>
                  <a:pt x="15237" y="2378"/>
                  <a:pt x="15275" y="2327"/>
                  <a:pt x="15298" y="2276"/>
                </a:cubicBezTo>
                <a:cubicBezTo>
                  <a:pt x="15321" y="2231"/>
                  <a:pt x="15366" y="2108"/>
                  <a:pt x="15374" y="2023"/>
                </a:cubicBezTo>
                <a:cubicBezTo>
                  <a:pt x="15381" y="1945"/>
                  <a:pt x="15397" y="1838"/>
                  <a:pt x="15329" y="1658"/>
                </a:cubicBezTo>
                <a:cubicBezTo>
                  <a:pt x="15268" y="1507"/>
                  <a:pt x="15179" y="1422"/>
                  <a:pt x="15126" y="1377"/>
                </a:cubicBezTo>
                <a:cubicBezTo>
                  <a:pt x="15133" y="1372"/>
                  <a:pt x="15359" y="1175"/>
                  <a:pt x="15253" y="1035"/>
                </a:cubicBezTo>
                <a:cubicBezTo>
                  <a:pt x="15193" y="951"/>
                  <a:pt x="15058" y="765"/>
                  <a:pt x="14710" y="642"/>
                </a:cubicBezTo>
                <a:cubicBezTo>
                  <a:pt x="14272" y="484"/>
                  <a:pt x="14036" y="12"/>
                  <a:pt x="12654" y="1"/>
                </a:cubicBezTo>
                <a:close/>
                <a:moveTo>
                  <a:pt x="9242" y="7253"/>
                </a:moveTo>
                <a:cubicBezTo>
                  <a:pt x="9253" y="7258"/>
                  <a:pt x="9254" y="7271"/>
                  <a:pt x="9247" y="7283"/>
                </a:cubicBezTo>
                <a:cubicBezTo>
                  <a:pt x="9111" y="7569"/>
                  <a:pt x="9034" y="7743"/>
                  <a:pt x="8883" y="8182"/>
                </a:cubicBezTo>
                <a:cubicBezTo>
                  <a:pt x="8709" y="8710"/>
                  <a:pt x="8657" y="9526"/>
                  <a:pt x="8650" y="9987"/>
                </a:cubicBezTo>
                <a:cubicBezTo>
                  <a:pt x="8657" y="10088"/>
                  <a:pt x="8507" y="10412"/>
                  <a:pt x="8402" y="10373"/>
                </a:cubicBezTo>
                <a:cubicBezTo>
                  <a:pt x="8371" y="10328"/>
                  <a:pt x="8333" y="10284"/>
                  <a:pt x="8333" y="10273"/>
                </a:cubicBezTo>
                <a:cubicBezTo>
                  <a:pt x="8333" y="10222"/>
                  <a:pt x="8128" y="9610"/>
                  <a:pt x="8203" y="8840"/>
                </a:cubicBezTo>
                <a:cubicBezTo>
                  <a:pt x="8264" y="8289"/>
                  <a:pt x="8136" y="7879"/>
                  <a:pt x="8114" y="7727"/>
                </a:cubicBezTo>
                <a:cubicBezTo>
                  <a:pt x="8114" y="7721"/>
                  <a:pt x="8128" y="7699"/>
                  <a:pt x="8158" y="7671"/>
                </a:cubicBezTo>
                <a:cubicBezTo>
                  <a:pt x="8234" y="7755"/>
                  <a:pt x="8296" y="7817"/>
                  <a:pt x="8326" y="7839"/>
                </a:cubicBezTo>
                <a:cubicBezTo>
                  <a:pt x="8402" y="7912"/>
                  <a:pt x="8468" y="7844"/>
                  <a:pt x="8468" y="7844"/>
                </a:cubicBezTo>
                <a:cubicBezTo>
                  <a:pt x="8468" y="7844"/>
                  <a:pt x="9170" y="7289"/>
                  <a:pt x="9185" y="7272"/>
                </a:cubicBezTo>
                <a:cubicBezTo>
                  <a:pt x="9212" y="7250"/>
                  <a:pt x="9232" y="7247"/>
                  <a:pt x="9242" y="7253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7" name="Line"/>
          <p:cNvSpPr/>
          <p:nvPr/>
        </p:nvSpPr>
        <p:spPr>
          <a:xfrm flipV="1">
            <a:off x="1626447" y="5270729"/>
            <a:ext cx="1985310" cy="640646"/>
          </a:xfrm>
          <a:prstGeom prst="line">
            <a:avLst/>
          </a:prstGeom>
          <a:ln w="38100">
            <a:solidFill>
              <a:schemeClr val="accent5">
                <a:lumOff val="11617"/>
              </a:schemeClr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8" name="Palmer Lake Fun Run Finish"/>
          <p:cNvSpPr txBox="1"/>
          <p:nvPr/>
        </p:nvSpPr>
        <p:spPr>
          <a:xfrm>
            <a:off x="1872121" y="5899584"/>
            <a:ext cx="1129658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r>
              <a:t>Palmer Lake Fun Run Finish</a:t>
            </a:r>
          </a:p>
        </p:txBody>
      </p:sp>
      <p:sp>
        <p:nvSpPr>
          <p:cNvPr id="319" name="Band &amp; Horse…"/>
          <p:cNvSpPr txBox="1"/>
          <p:nvPr/>
        </p:nvSpPr>
        <p:spPr>
          <a:xfrm>
            <a:off x="9792072" y="4403566"/>
            <a:ext cx="1120635" cy="44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Band &amp; Horse</a:t>
            </a:r>
          </a:p>
          <a:p>
            <a:pPr algn="ctr"/>
            <a:r>
              <a:t>Assembly Area</a:t>
            </a:r>
          </a:p>
        </p:txBody>
      </p:sp>
      <p:grpSp>
        <p:nvGrpSpPr>
          <p:cNvPr id="322" name="Group"/>
          <p:cNvGrpSpPr/>
          <p:nvPr/>
        </p:nvGrpSpPr>
        <p:grpSpPr>
          <a:xfrm>
            <a:off x="10768828" y="4145689"/>
            <a:ext cx="246067" cy="246067"/>
            <a:chOff x="-1" y="0"/>
            <a:chExt cx="246066" cy="246066"/>
          </a:xfrm>
        </p:grpSpPr>
        <p:sp>
          <p:nvSpPr>
            <p:cNvPr id="320" name="Circle"/>
            <p:cNvSpPr/>
            <p:nvPr/>
          </p:nvSpPr>
          <p:spPr>
            <a:xfrm flipH="1">
              <a:off x="-2" y="-1"/>
              <a:ext cx="246068" cy="246067"/>
            </a:xfrm>
            <a:prstGeom prst="ellipse">
              <a:avLst/>
            </a:prstGeom>
            <a:solidFill>
              <a:srgbClr val="D9D9D9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21" name="T"/>
            <p:cNvSpPr txBox="1"/>
            <p:nvPr/>
          </p:nvSpPr>
          <p:spPr>
            <a:xfrm>
              <a:off x="48732" y="21431"/>
              <a:ext cx="148600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T</a:t>
              </a:r>
            </a:p>
          </p:txBody>
        </p:sp>
      </p:grpSp>
      <p:grpSp>
        <p:nvGrpSpPr>
          <p:cNvPr id="325" name="Group"/>
          <p:cNvGrpSpPr/>
          <p:nvPr/>
        </p:nvGrpSpPr>
        <p:grpSpPr>
          <a:xfrm>
            <a:off x="11545050" y="4334667"/>
            <a:ext cx="246067" cy="246067"/>
            <a:chOff x="-1" y="0"/>
            <a:chExt cx="246066" cy="246066"/>
          </a:xfrm>
        </p:grpSpPr>
        <p:sp>
          <p:nvSpPr>
            <p:cNvPr id="323" name="Circle"/>
            <p:cNvSpPr/>
            <p:nvPr/>
          </p:nvSpPr>
          <p:spPr>
            <a:xfrm flipH="1">
              <a:off x="-2" y="-1"/>
              <a:ext cx="246068" cy="246067"/>
            </a:xfrm>
            <a:prstGeom prst="ellipse">
              <a:avLst/>
            </a:prstGeom>
            <a:solidFill>
              <a:srgbClr val="D9D9D9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24" name="T"/>
            <p:cNvSpPr txBox="1"/>
            <p:nvPr/>
          </p:nvSpPr>
          <p:spPr>
            <a:xfrm>
              <a:off x="48732" y="21431"/>
              <a:ext cx="148600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T</a:t>
              </a:r>
            </a:p>
          </p:txBody>
        </p:sp>
      </p:grpSp>
      <p:grpSp>
        <p:nvGrpSpPr>
          <p:cNvPr id="328" name="Group"/>
          <p:cNvGrpSpPr/>
          <p:nvPr/>
        </p:nvGrpSpPr>
        <p:grpSpPr>
          <a:xfrm>
            <a:off x="11545050" y="4998287"/>
            <a:ext cx="246067" cy="246067"/>
            <a:chOff x="-1" y="0"/>
            <a:chExt cx="246066" cy="246066"/>
          </a:xfrm>
        </p:grpSpPr>
        <p:sp>
          <p:nvSpPr>
            <p:cNvPr id="326" name="Circle"/>
            <p:cNvSpPr/>
            <p:nvPr/>
          </p:nvSpPr>
          <p:spPr>
            <a:xfrm flipH="1">
              <a:off x="-2" y="-1"/>
              <a:ext cx="246068" cy="246067"/>
            </a:xfrm>
            <a:prstGeom prst="ellipse">
              <a:avLst/>
            </a:prstGeom>
            <a:solidFill>
              <a:srgbClr val="D9D9D9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27" name="T"/>
            <p:cNvSpPr txBox="1"/>
            <p:nvPr/>
          </p:nvSpPr>
          <p:spPr>
            <a:xfrm>
              <a:off x="48732" y="21431"/>
              <a:ext cx="148600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T</a:t>
              </a:r>
            </a:p>
          </p:txBody>
        </p:sp>
      </p:grpSp>
      <p:grpSp>
        <p:nvGrpSpPr>
          <p:cNvPr id="331" name="Group"/>
          <p:cNvGrpSpPr/>
          <p:nvPr/>
        </p:nvGrpSpPr>
        <p:grpSpPr>
          <a:xfrm>
            <a:off x="8469649" y="5797787"/>
            <a:ext cx="246065" cy="246067"/>
            <a:chOff x="0" y="0"/>
            <a:chExt cx="246064" cy="246066"/>
          </a:xfrm>
        </p:grpSpPr>
        <p:sp>
          <p:nvSpPr>
            <p:cNvPr id="329" name="Circle"/>
            <p:cNvSpPr/>
            <p:nvPr/>
          </p:nvSpPr>
          <p:spPr>
            <a:xfrm flipH="1">
              <a:off x="0" y="-1"/>
              <a:ext cx="246065" cy="246068"/>
            </a:xfrm>
            <a:prstGeom prst="ellipse">
              <a:avLst/>
            </a:prstGeom>
            <a:solidFill>
              <a:srgbClr val="D9D9D9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30" name="T"/>
            <p:cNvSpPr txBox="1"/>
            <p:nvPr/>
          </p:nvSpPr>
          <p:spPr>
            <a:xfrm>
              <a:off x="48732" y="21431"/>
              <a:ext cx="148600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T</a:t>
              </a:r>
            </a:p>
          </p:txBody>
        </p:sp>
      </p:grpSp>
      <p:grpSp>
        <p:nvGrpSpPr>
          <p:cNvPr id="334" name="Group"/>
          <p:cNvGrpSpPr/>
          <p:nvPr/>
        </p:nvGrpSpPr>
        <p:grpSpPr>
          <a:xfrm>
            <a:off x="7451374" y="5770562"/>
            <a:ext cx="246065" cy="246067"/>
            <a:chOff x="0" y="0"/>
            <a:chExt cx="246064" cy="246066"/>
          </a:xfrm>
        </p:grpSpPr>
        <p:sp>
          <p:nvSpPr>
            <p:cNvPr id="332" name="Circle"/>
            <p:cNvSpPr/>
            <p:nvPr/>
          </p:nvSpPr>
          <p:spPr>
            <a:xfrm flipH="1">
              <a:off x="0" y="-1"/>
              <a:ext cx="246065" cy="246068"/>
            </a:xfrm>
            <a:prstGeom prst="ellipse">
              <a:avLst/>
            </a:prstGeom>
            <a:solidFill>
              <a:srgbClr val="D9D9D9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33" name="T"/>
            <p:cNvSpPr txBox="1"/>
            <p:nvPr/>
          </p:nvSpPr>
          <p:spPr>
            <a:xfrm>
              <a:off x="48732" y="21431"/>
              <a:ext cx="148600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T</a:t>
              </a:r>
            </a:p>
          </p:txBody>
        </p:sp>
      </p:grpSp>
      <p:grpSp>
        <p:nvGrpSpPr>
          <p:cNvPr id="337" name="Group"/>
          <p:cNvGrpSpPr/>
          <p:nvPr/>
        </p:nvGrpSpPr>
        <p:grpSpPr>
          <a:xfrm>
            <a:off x="7451374" y="6175916"/>
            <a:ext cx="246065" cy="246067"/>
            <a:chOff x="0" y="0"/>
            <a:chExt cx="246064" cy="246066"/>
          </a:xfrm>
        </p:grpSpPr>
        <p:sp>
          <p:nvSpPr>
            <p:cNvPr id="335" name="Circle"/>
            <p:cNvSpPr/>
            <p:nvPr/>
          </p:nvSpPr>
          <p:spPr>
            <a:xfrm flipH="1">
              <a:off x="0" y="-1"/>
              <a:ext cx="246065" cy="246068"/>
            </a:xfrm>
            <a:prstGeom prst="ellipse">
              <a:avLst/>
            </a:prstGeom>
            <a:solidFill>
              <a:srgbClr val="D9D9D9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36" name="T"/>
            <p:cNvSpPr txBox="1"/>
            <p:nvPr/>
          </p:nvSpPr>
          <p:spPr>
            <a:xfrm>
              <a:off x="48732" y="21431"/>
              <a:ext cx="148600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T</a:t>
              </a:r>
            </a:p>
          </p:txBody>
        </p:sp>
      </p:grpSp>
      <p:grpSp>
        <p:nvGrpSpPr>
          <p:cNvPr id="340" name="Group"/>
          <p:cNvGrpSpPr/>
          <p:nvPr/>
        </p:nvGrpSpPr>
        <p:grpSpPr>
          <a:xfrm>
            <a:off x="7453045" y="6521963"/>
            <a:ext cx="246065" cy="246067"/>
            <a:chOff x="0" y="0"/>
            <a:chExt cx="246064" cy="246066"/>
          </a:xfrm>
        </p:grpSpPr>
        <p:sp>
          <p:nvSpPr>
            <p:cNvPr id="338" name="Circle"/>
            <p:cNvSpPr/>
            <p:nvPr/>
          </p:nvSpPr>
          <p:spPr>
            <a:xfrm flipH="1">
              <a:off x="0" y="-1"/>
              <a:ext cx="246065" cy="246068"/>
            </a:xfrm>
            <a:prstGeom prst="ellipse">
              <a:avLst/>
            </a:prstGeom>
            <a:solidFill>
              <a:srgbClr val="D9D9D9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39" name="T"/>
            <p:cNvSpPr txBox="1"/>
            <p:nvPr/>
          </p:nvSpPr>
          <p:spPr>
            <a:xfrm>
              <a:off x="48732" y="21431"/>
              <a:ext cx="148600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T</a:t>
              </a:r>
            </a:p>
          </p:txBody>
        </p:sp>
      </p:grpSp>
      <p:grpSp>
        <p:nvGrpSpPr>
          <p:cNvPr id="343" name="Group"/>
          <p:cNvGrpSpPr/>
          <p:nvPr/>
        </p:nvGrpSpPr>
        <p:grpSpPr>
          <a:xfrm>
            <a:off x="7530199" y="8368502"/>
            <a:ext cx="246065" cy="246067"/>
            <a:chOff x="0" y="0"/>
            <a:chExt cx="246064" cy="246066"/>
          </a:xfrm>
        </p:grpSpPr>
        <p:sp>
          <p:nvSpPr>
            <p:cNvPr id="341" name="Circle"/>
            <p:cNvSpPr/>
            <p:nvPr/>
          </p:nvSpPr>
          <p:spPr>
            <a:xfrm flipH="1">
              <a:off x="0" y="-1"/>
              <a:ext cx="246065" cy="246068"/>
            </a:xfrm>
            <a:prstGeom prst="ellipse">
              <a:avLst/>
            </a:prstGeom>
            <a:solidFill>
              <a:srgbClr val="D9D9D9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42" name="T"/>
            <p:cNvSpPr txBox="1"/>
            <p:nvPr/>
          </p:nvSpPr>
          <p:spPr>
            <a:xfrm>
              <a:off x="48732" y="21431"/>
              <a:ext cx="148600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T</a:t>
              </a:r>
            </a:p>
          </p:txBody>
        </p:sp>
      </p:grpSp>
      <p:grpSp>
        <p:nvGrpSpPr>
          <p:cNvPr id="346" name="Group"/>
          <p:cNvGrpSpPr/>
          <p:nvPr/>
        </p:nvGrpSpPr>
        <p:grpSpPr>
          <a:xfrm>
            <a:off x="7544592" y="8623299"/>
            <a:ext cx="246065" cy="246068"/>
            <a:chOff x="0" y="0"/>
            <a:chExt cx="246064" cy="246066"/>
          </a:xfrm>
        </p:grpSpPr>
        <p:sp>
          <p:nvSpPr>
            <p:cNvPr id="344" name="Circle"/>
            <p:cNvSpPr/>
            <p:nvPr/>
          </p:nvSpPr>
          <p:spPr>
            <a:xfrm flipH="1">
              <a:off x="0" y="-1"/>
              <a:ext cx="246065" cy="246068"/>
            </a:xfrm>
            <a:prstGeom prst="ellipse">
              <a:avLst/>
            </a:prstGeom>
            <a:solidFill>
              <a:srgbClr val="D9D9D9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45" name="T"/>
            <p:cNvSpPr txBox="1"/>
            <p:nvPr/>
          </p:nvSpPr>
          <p:spPr>
            <a:xfrm>
              <a:off x="48732" y="21431"/>
              <a:ext cx="148600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T</a:t>
              </a:r>
            </a:p>
          </p:txBody>
        </p:sp>
      </p:grpSp>
      <p:grpSp>
        <p:nvGrpSpPr>
          <p:cNvPr id="349" name="Group"/>
          <p:cNvGrpSpPr/>
          <p:nvPr/>
        </p:nvGrpSpPr>
        <p:grpSpPr>
          <a:xfrm>
            <a:off x="7280565" y="8485764"/>
            <a:ext cx="246065" cy="246067"/>
            <a:chOff x="0" y="0"/>
            <a:chExt cx="246064" cy="246066"/>
          </a:xfrm>
        </p:grpSpPr>
        <p:sp>
          <p:nvSpPr>
            <p:cNvPr id="347" name="Circle"/>
            <p:cNvSpPr/>
            <p:nvPr/>
          </p:nvSpPr>
          <p:spPr>
            <a:xfrm flipH="1">
              <a:off x="0" y="-1"/>
              <a:ext cx="246065" cy="246068"/>
            </a:xfrm>
            <a:prstGeom prst="ellipse">
              <a:avLst/>
            </a:prstGeom>
            <a:solidFill>
              <a:srgbClr val="D9D9D9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48" name="T"/>
            <p:cNvSpPr txBox="1"/>
            <p:nvPr/>
          </p:nvSpPr>
          <p:spPr>
            <a:xfrm>
              <a:off x="48732" y="21431"/>
              <a:ext cx="148600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T</a:t>
              </a:r>
            </a:p>
          </p:txBody>
        </p:sp>
      </p:grpSp>
      <p:grpSp>
        <p:nvGrpSpPr>
          <p:cNvPr id="352" name="Group"/>
          <p:cNvGrpSpPr/>
          <p:nvPr/>
        </p:nvGrpSpPr>
        <p:grpSpPr>
          <a:xfrm>
            <a:off x="5895180" y="8634386"/>
            <a:ext cx="247653" cy="246065"/>
            <a:chOff x="0" y="0"/>
            <a:chExt cx="247652" cy="246064"/>
          </a:xfrm>
        </p:grpSpPr>
        <p:sp>
          <p:nvSpPr>
            <p:cNvPr id="350" name="Circle"/>
            <p:cNvSpPr/>
            <p:nvPr/>
          </p:nvSpPr>
          <p:spPr>
            <a:xfrm flipH="1">
              <a:off x="-1" y="0"/>
              <a:ext cx="247653" cy="246065"/>
            </a:xfrm>
            <a:prstGeom prst="ellipse">
              <a:avLst/>
            </a:prstGeom>
            <a:solidFill>
              <a:srgbClr val="D9D9D9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51" name="T"/>
            <p:cNvSpPr txBox="1"/>
            <p:nvPr/>
          </p:nvSpPr>
          <p:spPr>
            <a:xfrm>
              <a:off x="48964" y="21430"/>
              <a:ext cx="149724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T</a:t>
              </a:r>
            </a:p>
          </p:txBody>
        </p:sp>
      </p:grpSp>
      <p:sp>
        <p:nvSpPr>
          <p:cNvPr id="353" name="H"/>
          <p:cNvSpPr/>
          <p:nvPr/>
        </p:nvSpPr>
        <p:spPr>
          <a:xfrm>
            <a:off x="5867082" y="8303036"/>
            <a:ext cx="303849" cy="309744"/>
          </a:xfrm>
          <a:prstGeom prst="pentagon">
            <a:avLst/>
          </a:prstGeom>
          <a:gradFill>
            <a:gsLst>
              <a:gs pos="0">
                <a:srgbClr val="39B7D8"/>
              </a:gs>
              <a:gs pos="100000">
                <a:schemeClr val="accent5">
                  <a:hueOff val="249502"/>
                  <a:satOff val="48101"/>
                  <a:lumOff val="28891"/>
                </a:schemeClr>
              </a:gs>
            </a:gsLst>
            <a:lin ang="16200000"/>
          </a:gra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>
              <a:defRPr sz="800" b="1">
                <a:solidFill>
                  <a:srgbClr val="2D2D2D"/>
                </a:solidFill>
              </a:defRPr>
            </a:lvl1pPr>
          </a:lstStyle>
          <a:p>
            <a:r>
              <a:t>H</a:t>
            </a:r>
          </a:p>
        </p:txBody>
      </p:sp>
      <p:grpSp>
        <p:nvGrpSpPr>
          <p:cNvPr id="356" name="Group"/>
          <p:cNvGrpSpPr/>
          <p:nvPr/>
        </p:nvGrpSpPr>
        <p:grpSpPr>
          <a:xfrm>
            <a:off x="4838002" y="7966660"/>
            <a:ext cx="246065" cy="246065"/>
            <a:chOff x="0" y="0"/>
            <a:chExt cx="246064" cy="246064"/>
          </a:xfrm>
        </p:grpSpPr>
        <p:sp>
          <p:nvSpPr>
            <p:cNvPr id="354" name="Circle"/>
            <p:cNvSpPr/>
            <p:nvPr/>
          </p:nvSpPr>
          <p:spPr>
            <a:xfrm flipH="1">
              <a:off x="0" y="0"/>
              <a:ext cx="246065" cy="246065"/>
            </a:xfrm>
            <a:prstGeom prst="ellipse">
              <a:avLst/>
            </a:prstGeom>
            <a:solidFill>
              <a:srgbClr val="D9D9D9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55" name="T"/>
            <p:cNvSpPr txBox="1"/>
            <p:nvPr/>
          </p:nvSpPr>
          <p:spPr>
            <a:xfrm>
              <a:off x="48732" y="21431"/>
              <a:ext cx="148600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T</a:t>
              </a:r>
            </a:p>
          </p:txBody>
        </p:sp>
      </p:grpSp>
      <p:grpSp>
        <p:nvGrpSpPr>
          <p:cNvPr id="359" name="Group"/>
          <p:cNvGrpSpPr/>
          <p:nvPr/>
        </p:nvGrpSpPr>
        <p:grpSpPr>
          <a:xfrm>
            <a:off x="5369153" y="7966660"/>
            <a:ext cx="246065" cy="246065"/>
            <a:chOff x="0" y="0"/>
            <a:chExt cx="246064" cy="246064"/>
          </a:xfrm>
        </p:grpSpPr>
        <p:sp>
          <p:nvSpPr>
            <p:cNvPr id="357" name="Circle"/>
            <p:cNvSpPr/>
            <p:nvPr/>
          </p:nvSpPr>
          <p:spPr>
            <a:xfrm flipH="1">
              <a:off x="0" y="0"/>
              <a:ext cx="246065" cy="246065"/>
            </a:xfrm>
            <a:prstGeom prst="ellipse">
              <a:avLst/>
            </a:prstGeom>
            <a:solidFill>
              <a:srgbClr val="D9D9D9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58" name="T"/>
            <p:cNvSpPr txBox="1"/>
            <p:nvPr/>
          </p:nvSpPr>
          <p:spPr>
            <a:xfrm>
              <a:off x="48732" y="21431"/>
              <a:ext cx="148600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T</a:t>
              </a:r>
            </a:p>
          </p:txBody>
        </p:sp>
      </p:grpSp>
      <p:grpSp>
        <p:nvGrpSpPr>
          <p:cNvPr id="362" name="Group"/>
          <p:cNvGrpSpPr/>
          <p:nvPr/>
        </p:nvGrpSpPr>
        <p:grpSpPr>
          <a:xfrm>
            <a:off x="4062900" y="7831015"/>
            <a:ext cx="246065" cy="246065"/>
            <a:chOff x="0" y="0"/>
            <a:chExt cx="246064" cy="246064"/>
          </a:xfrm>
        </p:grpSpPr>
        <p:sp>
          <p:nvSpPr>
            <p:cNvPr id="360" name="Circle"/>
            <p:cNvSpPr/>
            <p:nvPr/>
          </p:nvSpPr>
          <p:spPr>
            <a:xfrm flipH="1">
              <a:off x="0" y="0"/>
              <a:ext cx="246065" cy="246065"/>
            </a:xfrm>
            <a:prstGeom prst="ellipse">
              <a:avLst/>
            </a:prstGeom>
            <a:solidFill>
              <a:srgbClr val="D9D9D9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61" name="T"/>
            <p:cNvSpPr txBox="1"/>
            <p:nvPr/>
          </p:nvSpPr>
          <p:spPr>
            <a:xfrm>
              <a:off x="48732" y="21431"/>
              <a:ext cx="148600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T</a:t>
              </a:r>
            </a:p>
          </p:txBody>
        </p:sp>
      </p:grpSp>
      <p:grpSp>
        <p:nvGrpSpPr>
          <p:cNvPr id="365" name="Group"/>
          <p:cNvGrpSpPr/>
          <p:nvPr/>
        </p:nvGrpSpPr>
        <p:grpSpPr>
          <a:xfrm>
            <a:off x="4128416" y="6537193"/>
            <a:ext cx="246067" cy="246067"/>
            <a:chOff x="-1" y="0"/>
            <a:chExt cx="246066" cy="246066"/>
          </a:xfrm>
        </p:grpSpPr>
        <p:sp>
          <p:nvSpPr>
            <p:cNvPr id="363" name="Circle"/>
            <p:cNvSpPr/>
            <p:nvPr/>
          </p:nvSpPr>
          <p:spPr>
            <a:xfrm flipH="1">
              <a:off x="-2" y="-1"/>
              <a:ext cx="246068" cy="246068"/>
            </a:xfrm>
            <a:prstGeom prst="ellipse">
              <a:avLst/>
            </a:prstGeom>
            <a:solidFill>
              <a:srgbClr val="D9D9D9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64" name="T"/>
            <p:cNvSpPr txBox="1"/>
            <p:nvPr/>
          </p:nvSpPr>
          <p:spPr>
            <a:xfrm>
              <a:off x="48732" y="21431"/>
              <a:ext cx="148600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T</a:t>
              </a:r>
            </a:p>
          </p:txBody>
        </p:sp>
      </p:grpSp>
      <p:grpSp>
        <p:nvGrpSpPr>
          <p:cNvPr id="368" name="Group"/>
          <p:cNvGrpSpPr/>
          <p:nvPr/>
        </p:nvGrpSpPr>
        <p:grpSpPr>
          <a:xfrm>
            <a:off x="4564883" y="5305181"/>
            <a:ext cx="246067" cy="246065"/>
            <a:chOff x="-1" y="0"/>
            <a:chExt cx="246066" cy="246064"/>
          </a:xfrm>
        </p:grpSpPr>
        <p:sp>
          <p:nvSpPr>
            <p:cNvPr id="366" name="Circle"/>
            <p:cNvSpPr/>
            <p:nvPr/>
          </p:nvSpPr>
          <p:spPr>
            <a:xfrm flipH="1">
              <a:off x="-2" y="0"/>
              <a:ext cx="246068" cy="246065"/>
            </a:xfrm>
            <a:prstGeom prst="ellipse">
              <a:avLst/>
            </a:prstGeom>
            <a:solidFill>
              <a:srgbClr val="D9D9D9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67" name="T"/>
            <p:cNvSpPr txBox="1"/>
            <p:nvPr/>
          </p:nvSpPr>
          <p:spPr>
            <a:xfrm>
              <a:off x="48732" y="21430"/>
              <a:ext cx="148600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T</a:t>
              </a:r>
            </a:p>
          </p:txBody>
        </p:sp>
      </p:grpSp>
      <p:grpSp>
        <p:nvGrpSpPr>
          <p:cNvPr id="372" name="Group"/>
          <p:cNvGrpSpPr/>
          <p:nvPr/>
        </p:nvGrpSpPr>
        <p:grpSpPr>
          <a:xfrm>
            <a:off x="6056763" y="5242347"/>
            <a:ext cx="246067" cy="246065"/>
            <a:chOff x="-1" y="0"/>
            <a:chExt cx="246066" cy="246064"/>
          </a:xfrm>
        </p:grpSpPr>
        <p:sp>
          <p:nvSpPr>
            <p:cNvPr id="370" name="Circle"/>
            <p:cNvSpPr/>
            <p:nvPr/>
          </p:nvSpPr>
          <p:spPr>
            <a:xfrm flipH="1">
              <a:off x="-2" y="0"/>
              <a:ext cx="246068" cy="246065"/>
            </a:xfrm>
            <a:prstGeom prst="ellipse">
              <a:avLst/>
            </a:prstGeom>
            <a:solidFill>
              <a:srgbClr val="D9D9D9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71" name="T"/>
            <p:cNvSpPr txBox="1"/>
            <p:nvPr/>
          </p:nvSpPr>
          <p:spPr>
            <a:xfrm>
              <a:off x="48732" y="21430"/>
              <a:ext cx="148600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T</a:t>
              </a:r>
            </a:p>
          </p:txBody>
        </p:sp>
      </p:grpSp>
      <p:sp>
        <p:nvSpPr>
          <p:cNvPr id="373" name="H"/>
          <p:cNvSpPr/>
          <p:nvPr/>
        </p:nvSpPr>
        <p:spPr>
          <a:xfrm>
            <a:off x="6388575" y="4820956"/>
            <a:ext cx="303849" cy="309743"/>
          </a:xfrm>
          <a:prstGeom prst="pentagon">
            <a:avLst/>
          </a:prstGeom>
          <a:gradFill>
            <a:gsLst>
              <a:gs pos="0">
                <a:srgbClr val="39B7D8"/>
              </a:gs>
              <a:gs pos="100000">
                <a:schemeClr val="accent5">
                  <a:hueOff val="249502"/>
                  <a:satOff val="48101"/>
                  <a:lumOff val="28891"/>
                </a:schemeClr>
              </a:gs>
            </a:gsLst>
            <a:lin ang="16200000"/>
          </a:gra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>
              <a:defRPr sz="800" b="1">
                <a:solidFill>
                  <a:srgbClr val="2D2D2D"/>
                </a:solidFill>
              </a:defRPr>
            </a:lvl1pPr>
          </a:lstStyle>
          <a:p>
            <a:r>
              <a:t>H</a:t>
            </a:r>
          </a:p>
        </p:txBody>
      </p:sp>
      <p:sp>
        <p:nvSpPr>
          <p:cNvPr id="374" name="Big Red"/>
          <p:cNvSpPr txBox="1"/>
          <p:nvPr/>
        </p:nvSpPr>
        <p:spPr>
          <a:xfrm>
            <a:off x="6708898" y="4974924"/>
            <a:ext cx="646320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Big Red</a:t>
            </a:r>
          </a:p>
        </p:txBody>
      </p:sp>
      <p:grpSp>
        <p:nvGrpSpPr>
          <p:cNvPr id="377" name="Group"/>
          <p:cNvGrpSpPr/>
          <p:nvPr/>
        </p:nvGrpSpPr>
        <p:grpSpPr>
          <a:xfrm>
            <a:off x="8883519" y="8064731"/>
            <a:ext cx="246065" cy="246067"/>
            <a:chOff x="0" y="0"/>
            <a:chExt cx="246064" cy="246066"/>
          </a:xfrm>
        </p:grpSpPr>
        <p:sp>
          <p:nvSpPr>
            <p:cNvPr id="375" name="Circle"/>
            <p:cNvSpPr/>
            <p:nvPr/>
          </p:nvSpPr>
          <p:spPr>
            <a:xfrm flipH="1">
              <a:off x="0" y="-1"/>
              <a:ext cx="246065" cy="246068"/>
            </a:xfrm>
            <a:prstGeom prst="ellipse">
              <a:avLst/>
            </a:prstGeom>
            <a:solidFill>
              <a:srgbClr val="D9D9D9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76" name="T"/>
            <p:cNvSpPr txBox="1"/>
            <p:nvPr/>
          </p:nvSpPr>
          <p:spPr>
            <a:xfrm>
              <a:off x="48732" y="21431"/>
              <a:ext cx="148600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T</a:t>
              </a:r>
            </a:p>
          </p:txBody>
        </p:sp>
      </p:grpSp>
      <p:grpSp>
        <p:nvGrpSpPr>
          <p:cNvPr id="380" name="Group"/>
          <p:cNvGrpSpPr/>
          <p:nvPr/>
        </p:nvGrpSpPr>
        <p:grpSpPr>
          <a:xfrm>
            <a:off x="10938880" y="3686200"/>
            <a:ext cx="246067" cy="246067"/>
            <a:chOff x="-1" y="0"/>
            <a:chExt cx="246066" cy="246066"/>
          </a:xfrm>
        </p:grpSpPr>
        <p:sp>
          <p:nvSpPr>
            <p:cNvPr id="378" name="Circle"/>
            <p:cNvSpPr/>
            <p:nvPr/>
          </p:nvSpPr>
          <p:spPr>
            <a:xfrm flipH="1">
              <a:off x="-2" y="-1"/>
              <a:ext cx="246068" cy="246067"/>
            </a:xfrm>
            <a:prstGeom prst="ellipse">
              <a:avLst/>
            </a:prstGeom>
            <a:solidFill>
              <a:srgbClr val="D9D9D9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79" name="T"/>
            <p:cNvSpPr txBox="1"/>
            <p:nvPr/>
          </p:nvSpPr>
          <p:spPr>
            <a:xfrm>
              <a:off x="48732" y="21431"/>
              <a:ext cx="148600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T</a:t>
              </a:r>
            </a:p>
          </p:txBody>
        </p:sp>
      </p:grpSp>
      <p:grpSp>
        <p:nvGrpSpPr>
          <p:cNvPr id="383" name="L"/>
          <p:cNvGrpSpPr/>
          <p:nvPr/>
        </p:nvGrpSpPr>
        <p:grpSpPr>
          <a:xfrm>
            <a:off x="6366405" y="5604593"/>
            <a:ext cx="250603" cy="250603"/>
            <a:chOff x="0" y="0"/>
            <a:chExt cx="250602" cy="250602"/>
          </a:xfrm>
        </p:grpSpPr>
        <p:sp>
          <p:nvSpPr>
            <p:cNvPr id="381" name="Square"/>
            <p:cNvSpPr/>
            <p:nvPr/>
          </p:nvSpPr>
          <p:spPr>
            <a:xfrm>
              <a:off x="-1" y="-1"/>
              <a:ext cx="250604" cy="250604"/>
            </a:xfrm>
            <a:prstGeom prst="rect">
              <a:avLst/>
            </a:prstGeom>
            <a:solidFill>
              <a:srgbClr val="FFA49F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 b="1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82" name="L"/>
            <p:cNvSpPr txBox="1"/>
            <p:nvPr/>
          </p:nvSpPr>
          <p:spPr>
            <a:xfrm>
              <a:off x="12700" y="23700"/>
              <a:ext cx="225203" cy="203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 b="1">
                  <a:effectLst>
                    <a:outerShdw blurRad="12700" dist="25400" dir="2700000" rotWithShape="0">
                      <a:srgbClr val="FFFFFF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L</a:t>
              </a:r>
            </a:p>
          </p:txBody>
        </p:sp>
      </p:grpSp>
      <p:sp>
        <p:nvSpPr>
          <p:cNvPr id="384" name="Line"/>
          <p:cNvSpPr/>
          <p:nvPr/>
        </p:nvSpPr>
        <p:spPr>
          <a:xfrm flipH="1">
            <a:off x="6100842" y="5704448"/>
            <a:ext cx="279401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2" name="Group">
            <a:extLst>
              <a:ext uri="{FF2B5EF4-FFF2-40B4-BE49-F238E27FC236}">
                <a16:creationId xmlns:a16="http://schemas.microsoft.com/office/drawing/2014/main" id="{EF7561EC-0AEF-DAB2-DB25-A8B9F4271200}"/>
              </a:ext>
            </a:extLst>
          </p:cNvPr>
          <p:cNvGrpSpPr/>
          <p:nvPr/>
        </p:nvGrpSpPr>
        <p:grpSpPr>
          <a:xfrm>
            <a:off x="4849080" y="4785431"/>
            <a:ext cx="562655" cy="744230"/>
            <a:chOff x="95436" y="0"/>
            <a:chExt cx="562651" cy="744229"/>
          </a:xfrm>
        </p:grpSpPr>
        <p:sp>
          <p:nvSpPr>
            <p:cNvPr id="3" name="Line">
              <a:extLst>
                <a:ext uri="{FF2B5EF4-FFF2-40B4-BE49-F238E27FC236}">
                  <a16:creationId xmlns:a16="http://schemas.microsoft.com/office/drawing/2014/main" id="{F9D0EC57-78C5-6CF7-3ACD-E3C483EE0808}"/>
                </a:ext>
              </a:extLst>
            </p:cNvPr>
            <p:cNvSpPr/>
            <p:nvPr/>
          </p:nvSpPr>
          <p:spPr>
            <a:xfrm flipV="1">
              <a:off x="365406" y="0"/>
              <a:ext cx="2" cy="31457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" name="Rectangle">
              <a:extLst>
                <a:ext uri="{FF2B5EF4-FFF2-40B4-BE49-F238E27FC236}">
                  <a16:creationId xmlns:a16="http://schemas.microsoft.com/office/drawing/2014/main" id="{7C31523B-2F3B-A647-154C-57C693E51488}"/>
                </a:ext>
              </a:extLst>
            </p:cNvPr>
            <p:cNvSpPr/>
            <p:nvPr/>
          </p:nvSpPr>
          <p:spPr>
            <a:xfrm>
              <a:off x="293251" y="159296"/>
              <a:ext cx="149657" cy="246310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" name="St Peter">
              <a:extLst>
                <a:ext uri="{FF2B5EF4-FFF2-40B4-BE49-F238E27FC236}">
                  <a16:creationId xmlns:a16="http://schemas.microsoft.com/office/drawing/2014/main" id="{17C940FE-256F-E165-67C0-72B20CD4123B}"/>
                </a:ext>
              </a:extLst>
            </p:cNvPr>
            <p:cNvSpPr txBox="1"/>
            <p:nvPr/>
          </p:nvSpPr>
          <p:spPr>
            <a:xfrm>
              <a:off x="95436" y="467230"/>
              <a:ext cx="562651" cy="276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sz="18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rPr lang="en-US" dirty="0"/>
                <a:t>MCPC</a:t>
              </a:r>
              <a:endParaRPr dirty="0"/>
            </a:p>
          </p:txBody>
        </p:sp>
        <p:sp>
          <p:nvSpPr>
            <p:cNvPr id="6" name="Line">
              <a:extLst>
                <a:ext uri="{FF2B5EF4-FFF2-40B4-BE49-F238E27FC236}">
                  <a16:creationId xmlns:a16="http://schemas.microsoft.com/office/drawing/2014/main" id="{597A660E-A2F7-3ACC-AD4A-A6069CCBCC7F}"/>
                </a:ext>
              </a:extLst>
            </p:cNvPr>
            <p:cNvSpPr/>
            <p:nvPr/>
          </p:nvSpPr>
          <p:spPr>
            <a:xfrm flipV="1">
              <a:off x="285234" y="52206"/>
              <a:ext cx="165692" cy="13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7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418F27-091E-863E-B952-70669BECC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6CCCFB3-95F8-AF66-EF59-89CCED7823CA}"/>
              </a:ext>
            </a:extLst>
          </p:cNvPr>
          <p:cNvSpPr/>
          <p:nvPr/>
        </p:nvSpPr>
        <p:spPr>
          <a:xfrm>
            <a:off x="-145503" y="-15599"/>
            <a:ext cx="13150303" cy="97213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2B492192-609D-AEC7-2D87-6E712F9E8A5F}"/>
              </a:ext>
            </a:extLst>
          </p:cNvPr>
          <p:cNvSpPr/>
          <p:nvPr/>
        </p:nvSpPr>
        <p:spPr>
          <a:xfrm>
            <a:off x="4314825" y="0"/>
            <a:ext cx="82550" cy="97536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49E8284A-6DD6-55E9-044C-86C1C01E2204}"/>
              </a:ext>
            </a:extLst>
          </p:cNvPr>
          <p:cNvSpPr/>
          <p:nvPr/>
        </p:nvSpPr>
        <p:spPr>
          <a:xfrm>
            <a:off x="4356100" y="0"/>
            <a:ext cx="0" cy="9731375"/>
          </a:xfrm>
          <a:custGeom>
            <a:avLst/>
            <a:gdLst/>
            <a:ahLst/>
            <a:cxnLst/>
            <a:rect l="l" t="t" r="r" b="b"/>
            <a:pathLst>
              <a:path h="9731375">
                <a:moveTo>
                  <a:pt x="0" y="973136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124B7EE0-7134-8AAB-D0FA-935C2F53ABF1}"/>
              </a:ext>
            </a:extLst>
          </p:cNvPr>
          <p:cNvSpPr/>
          <p:nvPr/>
        </p:nvSpPr>
        <p:spPr>
          <a:xfrm>
            <a:off x="8645525" y="0"/>
            <a:ext cx="82550" cy="97536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9B0F350F-9484-4B1D-14BE-7FDC0F378641}"/>
              </a:ext>
            </a:extLst>
          </p:cNvPr>
          <p:cNvSpPr/>
          <p:nvPr/>
        </p:nvSpPr>
        <p:spPr>
          <a:xfrm>
            <a:off x="8686800" y="0"/>
            <a:ext cx="0" cy="9731375"/>
          </a:xfrm>
          <a:custGeom>
            <a:avLst/>
            <a:gdLst/>
            <a:ahLst/>
            <a:cxnLst/>
            <a:rect l="l" t="t" r="r" b="b"/>
            <a:pathLst>
              <a:path h="9731375">
                <a:moveTo>
                  <a:pt x="0" y="973136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49524D-3C35-7ED6-D557-2E050F88C89D}"/>
              </a:ext>
            </a:extLst>
          </p:cNvPr>
          <p:cNvSpPr txBox="1"/>
          <p:nvPr/>
        </p:nvSpPr>
        <p:spPr>
          <a:xfrm>
            <a:off x="62743" y="98731"/>
            <a:ext cx="4222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2715AB"/>
                </a:solidFill>
                <a:latin typeface="Palatino Linotype" panose="02040502050505030304" pitchFamily="18" charset="0"/>
              </a:rPr>
              <a:t>Our Parade</a:t>
            </a:r>
          </a:p>
          <a:p>
            <a:pPr algn="ctr"/>
            <a:r>
              <a:rPr lang="en-US" sz="3600" b="1" dirty="0">
                <a:solidFill>
                  <a:srgbClr val="2715AB"/>
                </a:solidFill>
                <a:latin typeface="Palatino Linotype" panose="02040502050505030304" pitchFamily="18" charset="0"/>
              </a:rPr>
              <a:t>Gold Sponsors</a:t>
            </a:r>
          </a:p>
        </p:txBody>
      </p:sp>
      <p:sp>
        <p:nvSpPr>
          <p:cNvPr id="15" name="object 19">
            <a:extLst>
              <a:ext uri="{FF2B5EF4-FFF2-40B4-BE49-F238E27FC236}">
                <a16:creationId xmlns:a16="http://schemas.microsoft.com/office/drawing/2014/main" id="{EA1C1B08-4BD1-4AC2-55BC-AD6FCF25456F}"/>
              </a:ext>
            </a:extLst>
          </p:cNvPr>
          <p:cNvSpPr/>
          <p:nvPr/>
        </p:nvSpPr>
        <p:spPr>
          <a:xfrm>
            <a:off x="309749" y="1600199"/>
            <a:ext cx="3446766" cy="156413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9F71A1D-BFC5-94F8-D2D3-35ECBC87E3F7}"/>
              </a:ext>
            </a:extLst>
          </p:cNvPr>
          <p:cNvCxnSpPr/>
          <p:nvPr/>
        </p:nvCxnSpPr>
        <p:spPr>
          <a:xfrm>
            <a:off x="8788124" y="80314"/>
            <a:ext cx="4115076" cy="958060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F4A21D9-72AB-7ADC-5052-E01E378CB14A}"/>
              </a:ext>
            </a:extLst>
          </p:cNvPr>
          <p:cNvCxnSpPr>
            <a:cxnSpLocks/>
            <a:endCxn id="12" idx="2"/>
          </p:cNvCxnSpPr>
          <p:nvPr/>
        </p:nvCxnSpPr>
        <p:spPr>
          <a:xfrm flipH="1">
            <a:off x="8686800" y="22225"/>
            <a:ext cx="4264444" cy="9731375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7F85C0-B42B-BB7A-DE44-8B2A9B29EC76}"/>
              </a:ext>
            </a:extLst>
          </p:cNvPr>
          <p:cNvCxnSpPr/>
          <p:nvPr/>
        </p:nvCxnSpPr>
        <p:spPr>
          <a:xfrm>
            <a:off x="177800" y="1447800"/>
            <a:ext cx="388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073D6A3-6413-0BD9-01E6-9BD0C2BA52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2275" y="533400"/>
            <a:ext cx="3998349" cy="50248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302EDFB-038A-8D84-B7F4-631E951353F7}"/>
              </a:ext>
            </a:extLst>
          </p:cNvPr>
          <p:cNvSpPr txBox="1"/>
          <p:nvPr/>
        </p:nvSpPr>
        <p:spPr>
          <a:xfrm>
            <a:off x="4387320" y="0"/>
            <a:ext cx="4222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715AB"/>
                </a:solidFill>
                <a:latin typeface="Palatino Linotype" panose="02040502050505030304" pitchFamily="18" charset="0"/>
              </a:rPr>
              <a:t>250 Years of Freedom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2BF2E8-8A92-EB1E-22C9-2E9AA3B61B8F}"/>
              </a:ext>
            </a:extLst>
          </p:cNvPr>
          <p:cNvSpPr txBox="1"/>
          <p:nvPr/>
        </p:nvSpPr>
        <p:spPr>
          <a:xfrm>
            <a:off x="4397374" y="5892225"/>
            <a:ext cx="4342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715AB"/>
                </a:solidFill>
                <a:latin typeface="Palatino Linotype" panose="02040502050505030304" pitchFamily="18" charset="0"/>
              </a:rPr>
              <a:t>150 Years of Statehood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805B78C-903C-773F-97BA-272A7DC27D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4169" y="6447222"/>
            <a:ext cx="3900037" cy="262057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3C95194-F1BF-55B5-2402-08F7BBBB3509}"/>
              </a:ext>
            </a:extLst>
          </p:cNvPr>
          <p:cNvSpPr txBox="1"/>
          <p:nvPr/>
        </p:nvSpPr>
        <p:spPr>
          <a:xfrm>
            <a:off x="4314825" y="9093724"/>
            <a:ext cx="434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38th U.S. state - August 1, 1876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1323AE4-0EF5-FE84-6C2B-91DC77CF96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707" y="8222128"/>
            <a:ext cx="2486850" cy="12613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8D3D722-2567-35A1-43C3-6707BD7B26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131" y="6760899"/>
            <a:ext cx="3556002" cy="13255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AC35A61-C87D-4C8E-4A96-F6B2FC228A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7802" y="5618619"/>
            <a:ext cx="2990661" cy="10066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F986D7-1DBC-94AB-318E-81E3DECDDB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50" y="3300001"/>
            <a:ext cx="3446765" cy="218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87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B9ED5765B3844FA873A7EADD93EBE0" ma:contentTypeVersion="18" ma:contentTypeDescription="Create a new document." ma:contentTypeScope="" ma:versionID="03972241a7f18846d21051a40e234d70">
  <xsd:schema xmlns:xsd="http://www.w3.org/2001/XMLSchema" xmlns:xs="http://www.w3.org/2001/XMLSchema" xmlns:p="http://schemas.microsoft.com/office/2006/metadata/properties" xmlns:ns2="04e5867b-3d36-4ad9-bf63-8a81935e844c" xmlns:ns3="5c1729c4-ec54-46ee-877e-f22626e46a4a" targetNamespace="http://schemas.microsoft.com/office/2006/metadata/properties" ma:root="true" ma:fieldsID="a2cc73090cba595e095512d072e183cf" ns2:_="" ns3:_="">
    <xsd:import namespace="04e5867b-3d36-4ad9-bf63-8a81935e844c"/>
    <xsd:import namespace="5c1729c4-ec54-46ee-877e-f22626e46a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e5867b-3d36-4ad9-bf63-8a81935e84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c881b61-47d9-4177-b1ff-8600602d98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1729c4-ec54-46ee-877e-f22626e46a4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069d7c6-2e7a-46d7-b887-27ca963d29de}" ma:internalName="TaxCatchAll" ma:showField="CatchAllData" ma:web="5c1729c4-ec54-46ee-877e-f22626e46a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1729c4-ec54-46ee-877e-f22626e46a4a" xsi:nil="true"/>
    <lcf76f155ced4ddcb4097134ff3c332f xmlns="04e5867b-3d36-4ad9-bf63-8a81935e844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A20599-9A5E-4C65-9C05-904FA52FAD25}"/>
</file>

<file path=customXml/itemProps2.xml><?xml version="1.0" encoding="utf-8"?>
<ds:datastoreItem xmlns:ds="http://schemas.openxmlformats.org/officeDocument/2006/customXml" ds:itemID="{B91733B3-61B5-4186-B250-BB4BEE9B873A}"/>
</file>

<file path=customXml/itemProps3.xml><?xml version="1.0" encoding="utf-8"?>
<ds:datastoreItem xmlns:ds="http://schemas.openxmlformats.org/officeDocument/2006/customXml" ds:itemID="{3F224649-A5FA-4E66-9E6F-F727AE27C33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7481</TotalTime>
  <Words>480</Words>
  <Application>Microsoft Office PowerPoint</Application>
  <PresentationFormat>Custom</PresentationFormat>
  <Paragraphs>159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Palatino Linotype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4thTrifold2022DRAFT01June</dc:title>
  <dc:creator>Mark Zeiger</dc:creator>
  <cp:lastModifiedBy>Frank DeLalla</cp:lastModifiedBy>
  <cp:revision>20</cp:revision>
  <dcterms:created xsi:type="dcterms:W3CDTF">2023-05-16T20:37:34Z</dcterms:created>
  <dcterms:modified xsi:type="dcterms:W3CDTF">2026-06-09T18:09:57Z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2022-06-02T00:00:00Z</vt:filetime>
  </property>
  <property fmtid="{D5CDD505-2E9C-101B-9397-08002B2CF9AE}" pid="3" name="LastSaved">
    <vt:filetime>2023-05-17T00:00:00Z</vt:filetime>
  </property>
  <property fmtid="{D5CDD505-2E9C-101B-9397-08002B2CF9AE}" pid="4" name="ContentTypeId">
    <vt:lpwstr>0x01010056B9ED5765B3844FA873A7EADD93EBE0</vt:lpwstr>
  </property>
</Properties>
</file>