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Lst>
  <p:sldSz cx="9144000" cy="5143500" type="screen16x9"/>
  <p:notesSz cx="6858000" cy="9144000"/>
  <p:embeddedFontLst>
    <p:embeddedFont>
      <p:font typeface="Montserrat" panose="00000500000000000000" pitchFamily="2" charset="0"/>
      <p:regular r:id="rId18"/>
      <p:bold r:id="rId19"/>
      <p:italic r:id="rId20"/>
      <p:boldItalic r:id="rId21"/>
    </p:embeddedFont>
    <p:embeddedFont>
      <p:font typeface="Montserrat ExtraBold" panose="00000900000000000000" pitchFamily="2" charset="0"/>
      <p:bold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7" d="100"/>
          <a:sy n="57" d="100"/>
        </p:scale>
        <p:origin x="1776" y="6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4b7a89796c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4b7a89796c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4b54f153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54b54f153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54b54f153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54b54f153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54b54f153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54b54f153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4b7a89796c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4b7a89796c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4b55874be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4b55874be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4b55874be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4b55874be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4b55874be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4b55874be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4b7a89796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4b7a89796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4b7a89796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4b7a89796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4b7a89796c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4b7a89796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4b7a89796c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4b7a89796c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4b54f1535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4b54f1535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facebook.com/events/discovery/?suggestion_token=%7B%22event_flags%22%3A%5B%22online%22%5D%7D" TargetMode="Externa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8" Type="http://schemas.openxmlformats.org/officeDocument/2006/relationships/hyperlink" Target="http://www.tivoli.dk" TargetMode="External"/><Relationship Id="rId3" Type="http://schemas.openxmlformats.org/officeDocument/2006/relationships/hyperlink" Target="https://visitdenmark.com" TargetMode="External"/><Relationship Id="rId7" Type="http://schemas.openxmlformats.org/officeDocument/2006/relationships/hyperlink" Target="https://www.kb.dk/en/inspiration/liberation/candlelight-window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kb.dk/en/inspiration/liberation" TargetMode="External"/><Relationship Id="rId5" Type="http://schemas.openxmlformats.org/officeDocument/2006/relationships/hyperlink" Target="https://en.wikipedia.org/wiki/Denmark_in_World_War_I" TargetMode="External"/><Relationship Id="rId4" Type="http://schemas.openxmlformats.org/officeDocument/2006/relationships/hyperlink" Target="https://detgroennemuseum.dk/en/taste-the-occupation-period-and-celebrate-the-liberation/" TargetMode="External"/><Relationship Id="rId9" Type="http://schemas.openxmlformats.org/officeDocument/2006/relationships/hyperlink" Target="https://www.newmyroyals.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facebook.com/watch/?v=1940523689737825"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pic>
        <p:nvPicPr>
          <p:cNvPr id="54" name="Google Shape;54;p13" title="640px-Dannebrog_(the_Danish_flag)_at_Danas_Plads_in_Copenhagen._5th_May_1945._(9268787148).jpg"/>
          <p:cNvPicPr preferRelativeResize="0"/>
          <p:nvPr/>
        </p:nvPicPr>
        <p:blipFill rotWithShape="1">
          <a:blip r:embed="rId3">
            <a:alphaModFix/>
          </a:blip>
          <a:srcRect l="20654" t="1758" r="31952"/>
          <a:stretch/>
        </p:blipFill>
        <p:spPr>
          <a:xfrm>
            <a:off x="616600" y="0"/>
            <a:ext cx="3459611" cy="5143500"/>
          </a:xfrm>
          <a:prstGeom prst="rect">
            <a:avLst/>
          </a:prstGeom>
          <a:noFill/>
          <a:ln>
            <a:noFill/>
          </a:ln>
        </p:spPr>
      </p:pic>
      <p:sp>
        <p:nvSpPr>
          <p:cNvPr id="55" name="Google Shape;55;p13"/>
          <p:cNvSpPr txBox="1"/>
          <p:nvPr/>
        </p:nvSpPr>
        <p:spPr>
          <a:xfrm>
            <a:off x="4211100" y="1917450"/>
            <a:ext cx="4932900" cy="1308600"/>
          </a:xfrm>
          <a:prstGeom prst="rect">
            <a:avLst/>
          </a:prstGeom>
          <a:noFill/>
          <a:ln>
            <a:noFill/>
          </a:ln>
        </p:spPr>
        <p:txBody>
          <a:bodyPr spcFirstLastPara="1" wrap="square" lIns="91425" tIns="91425" rIns="91425" bIns="91425" anchor="t" anchorCtr="0">
            <a:noAutofit/>
          </a:bodyPr>
          <a:lstStyle/>
          <a:p>
            <a:pPr marL="0" lvl="0" indent="0" algn="l" rtl="0">
              <a:lnSpc>
                <a:spcPct val="75000"/>
              </a:lnSpc>
              <a:spcBef>
                <a:spcPts val="0"/>
              </a:spcBef>
              <a:spcAft>
                <a:spcPts val="0"/>
              </a:spcAft>
              <a:buNone/>
            </a:pPr>
            <a:endParaRPr sz="2400" dirty="0">
              <a:solidFill>
                <a:schemeClr val="dk2"/>
              </a:solidFill>
              <a:latin typeface="Montserrat ExtraBold"/>
              <a:ea typeface="Montserrat ExtraBold"/>
              <a:cs typeface="Montserrat ExtraBold"/>
              <a:sym typeface="Montserrat ExtraBold"/>
            </a:endParaRPr>
          </a:p>
          <a:p>
            <a:pPr marL="0" lvl="0" indent="0" algn="l" rtl="0">
              <a:lnSpc>
                <a:spcPct val="75000"/>
              </a:lnSpc>
              <a:spcBef>
                <a:spcPts val="0"/>
              </a:spcBef>
              <a:spcAft>
                <a:spcPts val="0"/>
              </a:spcAft>
              <a:buNone/>
            </a:pPr>
            <a:r>
              <a:rPr lang="en" sz="2400" dirty="0">
                <a:solidFill>
                  <a:schemeClr val="dk2"/>
                </a:solidFill>
                <a:latin typeface="Montserrat ExtraBold"/>
                <a:ea typeface="Montserrat ExtraBold"/>
                <a:cs typeface="Montserrat ExtraBold"/>
                <a:sym typeface="Montserrat ExtraBold"/>
              </a:rPr>
              <a:t>80 years of Light:</a:t>
            </a:r>
            <a:endParaRPr sz="2400" dirty="0">
              <a:solidFill>
                <a:schemeClr val="dk2"/>
              </a:solidFill>
              <a:latin typeface="Montserrat ExtraBold"/>
              <a:ea typeface="Montserrat ExtraBold"/>
              <a:cs typeface="Montserrat ExtraBold"/>
              <a:sym typeface="Montserrat ExtraBold"/>
            </a:endParaRPr>
          </a:p>
          <a:p>
            <a:pPr marL="0" lvl="0" indent="0" algn="l" rtl="0">
              <a:lnSpc>
                <a:spcPct val="75000"/>
              </a:lnSpc>
              <a:spcBef>
                <a:spcPts val="0"/>
              </a:spcBef>
              <a:spcAft>
                <a:spcPts val="0"/>
              </a:spcAft>
              <a:buNone/>
            </a:pPr>
            <a:endParaRPr sz="1800" dirty="0">
              <a:solidFill>
                <a:schemeClr val="dk2"/>
              </a:solidFill>
              <a:latin typeface="Montserrat ExtraBold"/>
              <a:ea typeface="Montserrat ExtraBold"/>
              <a:cs typeface="Montserrat ExtraBold"/>
              <a:sym typeface="Montserrat ExtraBold"/>
            </a:endParaRPr>
          </a:p>
          <a:p>
            <a:pPr marL="0" lvl="0" indent="0" algn="l" rtl="0">
              <a:lnSpc>
                <a:spcPct val="75000"/>
              </a:lnSpc>
              <a:spcBef>
                <a:spcPts val="0"/>
              </a:spcBef>
              <a:spcAft>
                <a:spcPts val="0"/>
              </a:spcAft>
              <a:buNone/>
            </a:pPr>
            <a:r>
              <a:rPr lang="en" sz="3100" dirty="0">
                <a:solidFill>
                  <a:schemeClr val="dk2"/>
                </a:solidFill>
                <a:latin typeface="Montserrat ExtraBold"/>
                <a:ea typeface="Montserrat ExtraBold"/>
                <a:cs typeface="Montserrat ExtraBold"/>
                <a:sym typeface="Montserrat ExtraBold"/>
              </a:rPr>
              <a:t>Danish Liberation Day</a:t>
            </a:r>
          </a:p>
          <a:p>
            <a:pPr marL="0" lvl="0" indent="0" algn="l" rtl="0">
              <a:lnSpc>
                <a:spcPct val="150000"/>
              </a:lnSpc>
              <a:spcBef>
                <a:spcPts val="0"/>
              </a:spcBef>
              <a:spcAft>
                <a:spcPts val="0"/>
              </a:spcAft>
              <a:buNone/>
            </a:pPr>
            <a:r>
              <a:rPr lang="en" sz="2400" dirty="0">
                <a:solidFill>
                  <a:schemeClr val="dk2"/>
                </a:solidFill>
                <a:latin typeface="Montserrat ExtraBold"/>
                <a:ea typeface="Montserrat ExtraBold"/>
                <a:cs typeface="Montserrat ExtraBold"/>
                <a:sym typeface="Montserrat ExtraBold"/>
              </a:rPr>
              <a:t>5.4.2025</a:t>
            </a:r>
          </a:p>
          <a:p>
            <a:pPr marL="0" lvl="0" indent="0" algn="l" rtl="0">
              <a:lnSpc>
                <a:spcPct val="75000"/>
              </a:lnSpc>
              <a:spcBef>
                <a:spcPts val="0"/>
              </a:spcBef>
              <a:spcAft>
                <a:spcPts val="0"/>
              </a:spcAft>
              <a:buNone/>
            </a:pPr>
            <a:endParaRPr sz="1800" dirty="0">
              <a:solidFill>
                <a:schemeClr val="dk2"/>
              </a:solidFill>
              <a:latin typeface="Montserrat ExtraBold"/>
              <a:ea typeface="Montserrat ExtraBold"/>
              <a:cs typeface="Montserrat ExtraBold"/>
              <a:sym typeface="Montserrat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22"/>
          <p:cNvPicPr preferRelativeResize="0"/>
          <p:nvPr/>
        </p:nvPicPr>
        <p:blipFill>
          <a:blip r:embed="rId3">
            <a:alphaModFix/>
          </a:blip>
          <a:stretch>
            <a:fillRect/>
          </a:stretch>
        </p:blipFill>
        <p:spPr>
          <a:xfrm>
            <a:off x="334525" y="393938"/>
            <a:ext cx="5380476" cy="4355624"/>
          </a:xfrm>
          <a:prstGeom prst="rect">
            <a:avLst/>
          </a:prstGeom>
          <a:noFill/>
          <a:ln>
            <a:noFill/>
          </a:ln>
        </p:spPr>
      </p:pic>
      <p:sp>
        <p:nvSpPr>
          <p:cNvPr id="108" name="Google Shape;108;p22"/>
          <p:cNvSpPr txBox="1"/>
          <p:nvPr/>
        </p:nvSpPr>
        <p:spPr>
          <a:xfrm>
            <a:off x="5805225" y="406075"/>
            <a:ext cx="3143400" cy="435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tx1"/>
                </a:solidFill>
                <a:latin typeface="+mj-lt"/>
                <a:ea typeface="Montserrat"/>
                <a:cs typeface="Montserrat"/>
                <a:sym typeface="Montserrat"/>
              </a:rPr>
              <a:t>The average Dane burns roughly 13 lbs of candle wax each year, causing Denmark to be the leading consumer of candles in Europe. </a:t>
            </a:r>
            <a:endParaRPr sz="1800" dirty="0">
              <a:solidFill>
                <a:schemeClr val="tx1"/>
              </a:solidFill>
              <a:latin typeface="+mj-lt"/>
              <a:ea typeface="Montserrat"/>
              <a:cs typeface="Montserrat"/>
              <a:sym typeface="Montserrat"/>
            </a:endParaRPr>
          </a:p>
          <a:p>
            <a:pPr marL="0" lvl="0" indent="0" algn="l" rtl="0">
              <a:spcBef>
                <a:spcPts val="0"/>
              </a:spcBef>
              <a:spcAft>
                <a:spcPts val="0"/>
              </a:spcAft>
              <a:buNone/>
            </a:pPr>
            <a:endParaRPr sz="1800" dirty="0">
              <a:solidFill>
                <a:schemeClr val="tx1"/>
              </a:solidFill>
              <a:latin typeface="+mj-lt"/>
              <a:ea typeface="Montserrat"/>
              <a:cs typeface="Montserrat"/>
              <a:sym typeface="Montserrat"/>
            </a:endParaRPr>
          </a:p>
          <a:p>
            <a:pPr marL="0" lvl="0" indent="0" algn="l" rtl="0">
              <a:spcBef>
                <a:spcPts val="0"/>
              </a:spcBef>
              <a:spcAft>
                <a:spcPts val="0"/>
              </a:spcAft>
              <a:buNone/>
            </a:pPr>
            <a:r>
              <a:rPr lang="en" sz="1800" dirty="0">
                <a:solidFill>
                  <a:schemeClr val="tx1"/>
                </a:solidFill>
                <a:latin typeface="+mj-lt"/>
                <a:ea typeface="Montserrat"/>
                <a:cs typeface="Montserrat"/>
                <a:sym typeface="Montserrat"/>
              </a:rPr>
              <a:t>With the population being about 5.8 million people, this means that the Danes consume 1.3 million candles every year! </a:t>
            </a:r>
            <a:endParaRPr sz="1800" dirty="0">
              <a:solidFill>
                <a:schemeClr val="tx1"/>
              </a:solidFill>
              <a:latin typeface="+mj-l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Some </a:t>
            </a:r>
            <a:r>
              <a:rPr lang="en" dirty="0">
                <a:latin typeface="+mj-lt"/>
              </a:rPr>
              <a:t>Celebrations</a:t>
            </a:r>
            <a:r>
              <a:rPr lang="en" dirty="0"/>
              <a:t> Today</a:t>
            </a:r>
            <a:endParaRPr dirty="0"/>
          </a:p>
        </p:txBody>
      </p:sp>
      <p:sp>
        <p:nvSpPr>
          <p:cNvPr id="114" name="Google Shape;114;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7350" algn="l" rtl="0">
              <a:spcBef>
                <a:spcPts val="0"/>
              </a:spcBef>
              <a:spcAft>
                <a:spcPts val="0"/>
              </a:spcAft>
              <a:buClr>
                <a:schemeClr val="dk1"/>
              </a:buClr>
              <a:buSzPts val="2500"/>
              <a:buFont typeface="Montserrat"/>
              <a:buChar char="●"/>
            </a:pPr>
            <a:r>
              <a:rPr lang="en" sz="2500" dirty="0">
                <a:solidFill>
                  <a:schemeClr val="dk1"/>
                </a:solidFill>
                <a:latin typeface="+mj-lt"/>
                <a:ea typeface="Montserrat"/>
                <a:cs typeface="Montserrat"/>
                <a:sym typeface="Montserrat"/>
              </a:rPr>
              <a:t>King Frederik and Queen Mary and many members of the government attended a commemorative church service in Copenhagen. </a:t>
            </a:r>
            <a:endParaRPr sz="2500" dirty="0">
              <a:solidFill>
                <a:schemeClr val="dk1"/>
              </a:solidFill>
              <a:latin typeface="+mj-lt"/>
              <a:ea typeface="Montserrat"/>
              <a:cs typeface="Montserrat"/>
              <a:sym typeface="Montserrat"/>
            </a:endParaRPr>
          </a:p>
          <a:p>
            <a:pPr marL="457200" lvl="0" indent="-387350" algn="l" rtl="0">
              <a:spcBef>
                <a:spcPts val="0"/>
              </a:spcBef>
              <a:spcAft>
                <a:spcPts val="0"/>
              </a:spcAft>
              <a:buClr>
                <a:schemeClr val="dk1"/>
              </a:buClr>
              <a:buSzPts val="2500"/>
              <a:buFont typeface="Montserrat"/>
              <a:buChar char="●"/>
            </a:pPr>
            <a:r>
              <a:rPr lang="en" sz="2500" dirty="0">
                <a:solidFill>
                  <a:schemeClr val="dk1"/>
                </a:solidFill>
                <a:latin typeface="+mj-lt"/>
                <a:ea typeface="Montserrat"/>
                <a:cs typeface="Montserrat"/>
                <a:sym typeface="Montserrat"/>
              </a:rPr>
              <a:t>Special church services were held in many places across the country.</a:t>
            </a:r>
            <a:endParaRPr sz="2500" dirty="0">
              <a:solidFill>
                <a:schemeClr val="dk1"/>
              </a:solidFill>
              <a:latin typeface="+mj-lt"/>
              <a:ea typeface="Montserrat"/>
              <a:cs typeface="Montserrat"/>
              <a:sym typeface="Montserrat"/>
            </a:endParaRPr>
          </a:p>
          <a:p>
            <a:pPr marL="457200" lvl="0" indent="0" algn="l" rtl="0">
              <a:spcBef>
                <a:spcPts val="1200"/>
              </a:spcBef>
              <a:spcAft>
                <a:spcPts val="1200"/>
              </a:spcAft>
              <a:buNone/>
            </a:pPr>
            <a:endParaRPr sz="2500" dirty="0">
              <a:solidFill>
                <a:schemeClr val="dk1"/>
              </a:solidFill>
              <a:latin typeface="+mj-l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7350" algn="l" rtl="0">
              <a:lnSpc>
                <a:spcPct val="150000"/>
              </a:lnSpc>
              <a:spcBef>
                <a:spcPts val="0"/>
              </a:spcBef>
              <a:spcAft>
                <a:spcPts val="0"/>
              </a:spcAft>
              <a:buClr>
                <a:schemeClr val="dk1"/>
              </a:buClr>
              <a:buSzPts val="2500"/>
              <a:buFont typeface="Montserrat"/>
              <a:buChar char="●"/>
            </a:pPr>
            <a:r>
              <a:rPr lang="en" sz="2500" dirty="0">
                <a:solidFill>
                  <a:schemeClr val="dk1"/>
                </a:solidFill>
                <a:latin typeface="+mj-lt"/>
                <a:ea typeface="Montserrat"/>
                <a:cs typeface="Montserrat"/>
                <a:sym typeface="Montserrat"/>
              </a:rPr>
              <a:t>Museums have special exhibitions set up to celebrate the 80th anniversary</a:t>
            </a:r>
            <a:endParaRPr sz="2500" dirty="0">
              <a:solidFill>
                <a:schemeClr val="dk1"/>
              </a:solidFill>
              <a:latin typeface="+mj-lt"/>
              <a:ea typeface="Montserrat"/>
              <a:cs typeface="Montserrat"/>
              <a:sym typeface="Montserrat"/>
            </a:endParaRPr>
          </a:p>
          <a:p>
            <a:pPr marL="457200" lvl="0" indent="-387350" algn="l" rtl="0">
              <a:lnSpc>
                <a:spcPct val="150000"/>
              </a:lnSpc>
              <a:spcBef>
                <a:spcPts val="0"/>
              </a:spcBef>
              <a:spcAft>
                <a:spcPts val="0"/>
              </a:spcAft>
              <a:buClr>
                <a:schemeClr val="dk1"/>
              </a:buClr>
              <a:buSzPts val="2500"/>
              <a:buFont typeface="Montserrat"/>
              <a:buChar char="●"/>
            </a:pPr>
            <a:r>
              <a:rPr lang="en" sz="2500" dirty="0">
                <a:solidFill>
                  <a:schemeClr val="dk1"/>
                </a:solidFill>
                <a:latin typeface="+mj-lt"/>
                <a:ea typeface="Montserrat"/>
                <a:cs typeface="Montserrat"/>
                <a:sym typeface="Montserrat"/>
              </a:rPr>
              <a:t>Public places in many towns have speeches by government and other dignitaries</a:t>
            </a:r>
            <a:endParaRPr sz="2500" dirty="0">
              <a:solidFill>
                <a:schemeClr val="dk1"/>
              </a:solidFill>
              <a:latin typeface="+mj-lt"/>
              <a:ea typeface="Montserrat"/>
              <a:cs typeface="Montserrat"/>
              <a:sym typeface="Montserrat"/>
            </a:endParaRPr>
          </a:p>
          <a:p>
            <a:pPr marL="457200" lvl="0" indent="-387350" algn="l" rtl="0">
              <a:lnSpc>
                <a:spcPct val="150000"/>
              </a:lnSpc>
              <a:spcBef>
                <a:spcPts val="0"/>
              </a:spcBef>
              <a:spcAft>
                <a:spcPts val="0"/>
              </a:spcAft>
              <a:buClr>
                <a:schemeClr val="dk1"/>
              </a:buClr>
              <a:buSzPts val="2500"/>
              <a:buFont typeface="Montserrat"/>
              <a:buChar char="●"/>
            </a:pPr>
            <a:r>
              <a:rPr lang="en" sz="2500" dirty="0">
                <a:solidFill>
                  <a:schemeClr val="dk1"/>
                </a:solidFill>
                <a:latin typeface="+mj-lt"/>
                <a:ea typeface="Montserrat"/>
                <a:cs typeface="Montserrat"/>
                <a:sym typeface="Montserrat"/>
              </a:rPr>
              <a:t>Jazz concerts are being held in Gilleleje</a:t>
            </a:r>
            <a:endParaRPr sz="2500" dirty="0">
              <a:solidFill>
                <a:schemeClr val="dk1"/>
              </a:solidFill>
              <a:latin typeface="+mj-lt"/>
              <a:ea typeface="Montserrat"/>
              <a:cs typeface="Montserrat"/>
              <a:sym typeface="Montserrat"/>
            </a:endParaRPr>
          </a:p>
          <a:p>
            <a:pPr marL="0" lvl="0" indent="0" algn="l" rtl="0">
              <a:spcBef>
                <a:spcPts val="1200"/>
              </a:spcBef>
              <a:spcAft>
                <a:spcPts val="0"/>
              </a:spcAft>
              <a:buNone/>
            </a:pPr>
            <a:endParaRPr sz="2500" dirty="0">
              <a:solidFill>
                <a:schemeClr val="dk1"/>
              </a:solidFill>
              <a:latin typeface="+mj-lt"/>
              <a:ea typeface="Montserrat"/>
              <a:cs typeface="Montserrat"/>
              <a:sym typeface="Montserrat"/>
            </a:endParaRPr>
          </a:p>
          <a:p>
            <a:pPr marL="457200" lvl="0" indent="0" algn="l" rtl="0">
              <a:spcBef>
                <a:spcPts val="1200"/>
              </a:spcBef>
              <a:spcAft>
                <a:spcPts val="1200"/>
              </a:spcAft>
              <a:buNone/>
            </a:pPr>
            <a:endParaRPr sz="2500" dirty="0">
              <a:solidFill>
                <a:schemeClr val="dk1"/>
              </a:solidFill>
              <a:latin typeface="+mj-l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5"/>
          <p:cNvSpPr txBox="1">
            <a:spLocks noGrp="1"/>
          </p:cNvSpPr>
          <p:nvPr>
            <p:ph type="body" idx="1"/>
          </p:nvPr>
        </p:nvSpPr>
        <p:spPr>
          <a:xfrm>
            <a:off x="311700" y="422700"/>
            <a:ext cx="8520600" cy="4298100"/>
          </a:xfrm>
          <a:prstGeom prst="rect">
            <a:avLst/>
          </a:prstGeom>
        </p:spPr>
        <p:txBody>
          <a:bodyPr spcFirstLastPara="1" wrap="square" lIns="91425" tIns="91425" rIns="91425" bIns="91425" anchor="t" anchorCtr="0">
            <a:normAutofit/>
          </a:bodyPr>
          <a:lstStyle/>
          <a:p>
            <a:pPr marL="457200" lvl="0" indent="-387350" algn="l" rtl="0">
              <a:spcBef>
                <a:spcPts val="0"/>
              </a:spcBef>
              <a:spcAft>
                <a:spcPts val="0"/>
              </a:spcAft>
              <a:buClr>
                <a:schemeClr val="dk1"/>
              </a:buClr>
              <a:buSzPts val="2500"/>
              <a:buFont typeface="Montserrat"/>
              <a:buChar char="●"/>
            </a:pPr>
            <a:r>
              <a:rPr lang="en" sz="2500" dirty="0">
                <a:solidFill>
                  <a:schemeClr val="dk1"/>
                </a:solidFill>
                <a:latin typeface="+mj-lt"/>
                <a:ea typeface="Montserrat"/>
                <a:cs typeface="Montserrat"/>
                <a:sym typeface="Montserrat"/>
              </a:rPr>
              <a:t>An interactive audio walk in being sponsored by Museum North Zealand in an area that was very active in the resistance</a:t>
            </a:r>
            <a:endParaRPr sz="2500" dirty="0">
              <a:solidFill>
                <a:schemeClr val="dk1"/>
              </a:solidFill>
              <a:latin typeface="+mj-lt"/>
              <a:ea typeface="Montserrat"/>
              <a:cs typeface="Montserrat"/>
              <a:sym typeface="Montserrat"/>
            </a:endParaRPr>
          </a:p>
          <a:p>
            <a:pPr marL="457200" lvl="0" indent="-387350" algn="l" rtl="0">
              <a:spcBef>
                <a:spcPts val="0"/>
              </a:spcBef>
              <a:spcAft>
                <a:spcPts val="0"/>
              </a:spcAft>
              <a:buClr>
                <a:schemeClr val="dk1"/>
              </a:buClr>
              <a:buSzPts val="2500"/>
              <a:buFont typeface="Montserrat"/>
              <a:buChar char="●"/>
            </a:pPr>
            <a:r>
              <a:rPr lang="en" sz="2500" dirty="0">
                <a:solidFill>
                  <a:schemeClr val="dk1"/>
                </a:solidFill>
                <a:latin typeface="+mj-lt"/>
                <a:ea typeface="Montserrat"/>
                <a:cs typeface="Montserrat"/>
                <a:sym typeface="Montserrat"/>
              </a:rPr>
              <a:t>Tivoli Gardens has displayed special lanterns at the Bubble Fountain</a:t>
            </a:r>
            <a:endParaRPr sz="2500" dirty="0">
              <a:solidFill>
                <a:schemeClr val="dk1"/>
              </a:solidFill>
              <a:latin typeface="+mj-lt"/>
              <a:ea typeface="Montserrat"/>
              <a:cs typeface="Montserrat"/>
              <a:sym typeface="Montserrat"/>
            </a:endParaRPr>
          </a:p>
          <a:p>
            <a:pPr marL="457200" lvl="0" indent="-387350" algn="l" rtl="0">
              <a:spcBef>
                <a:spcPts val="0"/>
              </a:spcBef>
              <a:spcAft>
                <a:spcPts val="0"/>
              </a:spcAft>
              <a:buClr>
                <a:schemeClr val="dk1"/>
              </a:buClr>
              <a:buSzPts val="2500"/>
              <a:buFont typeface="Montserrat"/>
              <a:buChar char="●"/>
            </a:pPr>
            <a:r>
              <a:rPr lang="en" sz="2500" dirty="0">
                <a:solidFill>
                  <a:schemeClr val="dk1"/>
                </a:solidFill>
                <a:latin typeface="+mj-lt"/>
                <a:ea typeface="Montserrat"/>
                <a:cs typeface="Montserrat"/>
                <a:sym typeface="Montserrat"/>
              </a:rPr>
              <a:t>Tivoli Youth Guard's band and color guard will lead a torchlight procession following a historic announcement broadcast</a:t>
            </a:r>
            <a:endParaRPr sz="2500" dirty="0">
              <a:solidFill>
                <a:schemeClr val="dk1"/>
              </a:solidFill>
              <a:latin typeface="+mj-lt"/>
              <a:ea typeface="Montserrat"/>
              <a:cs typeface="Montserrat"/>
              <a:sym typeface="Montserrat"/>
            </a:endParaRPr>
          </a:p>
          <a:p>
            <a:pPr marL="0" lvl="0" indent="0" algn="l" rtl="0">
              <a:spcBef>
                <a:spcPts val="1200"/>
              </a:spcBef>
              <a:spcAft>
                <a:spcPts val="1200"/>
              </a:spcAft>
              <a:buNone/>
            </a:pPr>
            <a:endParaRPr sz="2500" dirty="0">
              <a:solidFill>
                <a:schemeClr val="dk1"/>
              </a:solidFill>
              <a:latin typeface="+mj-l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753B4-45A6-87B5-5EF3-83EC4CA9F19B}"/>
              </a:ext>
            </a:extLst>
          </p:cNvPr>
          <p:cNvSpPr>
            <a:spLocks noGrp="1"/>
          </p:cNvSpPr>
          <p:nvPr>
            <p:ph type="title"/>
          </p:nvPr>
        </p:nvSpPr>
        <p:spPr/>
        <p:txBody>
          <a:bodyPr>
            <a:normAutofit fontScale="90000"/>
          </a:bodyPr>
          <a:lstStyle/>
          <a:p>
            <a:r>
              <a:rPr lang="en-US" dirty="0"/>
              <a:t>Activity: Candle Painting	</a:t>
            </a:r>
          </a:p>
        </p:txBody>
      </p:sp>
      <p:sp>
        <p:nvSpPr>
          <p:cNvPr id="3" name="Text Placeholder 2">
            <a:extLst>
              <a:ext uri="{FF2B5EF4-FFF2-40B4-BE49-F238E27FC236}">
                <a16:creationId xmlns:a16="http://schemas.microsoft.com/office/drawing/2014/main" id="{F62C72B9-BA53-03E0-52B9-7D852C9A4ADC}"/>
              </a:ext>
            </a:extLst>
          </p:cNvPr>
          <p:cNvSpPr>
            <a:spLocks noGrp="1"/>
          </p:cNvSpPr>
          <p:nvPr>
            <p:ph type="body" idx="1"/>
          </p:nvPr>
        </p:nvSpPr>
        <p:spPr>
          <a:xfrm>
            <a:off x="311700" y="1152475"/>
            <a:ext cx="4139984" cy="3416400"/>
          </a:xfrm>
        </p:spPr>
        <p:txBody>
          <a:bodyPr/>
          <a:lstStyle/>
          <a:p>
            <a:pPr marL="114300" indent="0">
              <a:buNone/>
            </a:pPr>
            <a:r>
              <a:rPr lang="en-US" dirty="0">
                <a:solidFill>
                  <a:schemeClr val="tx1"/>
                </a:solidFill>
              </a:rPr>
              <a:t>Supply List: </a:t>
            </a:r>
          </a:p>
          <a:p>
            <a:pPr marL="114300" indent="0">
              <a:buNone/>
            </a:pPr>
            <a:r>
              <a:rPr lang="en-US" dirty="0">
                <a:solidFill>
                  <a:schemeClr val="tx1"/>
                </a:solidFill>
              </a:rPr>
              <a:t>- White taper candles</a:t>
            </a:r>
            <a:br>
              <a:rPr lang="en-US" dirty="0">
                <a:solidFill>
                  <a:schemeClr val="tx1"/>
                </a:solidFill>
              </a:rPr>
            </a:br>
            <a:r>
              <a:rPr lang="en-US" dirty="0">
                <a:solidFill>
                  <a:schemeClr val="tx1"/>
                </a:solidFill>
              </a:rPr>
              <a:t>- Candle Holder</a:t>
            </a:r>
            <a:br>
              <a:rPr lang="en-US" dirty="0">
                <a:solidFill>
                  <a:schemeClr val="tx1"/>
                </a:solidFill>
              </a:rPr>
            </a:br>
            <a:r>
              <a:rPr lang="en-US" dirty="0">
                <a:solidFill>
                  <a:schemeClr val="tx1"/>
                </a:solidFill>
              </a:rPr>
              <a:t>- Fine tip paint brush</a:t>
            </a:r>
            <a:br>
              <a:rPr lang="en-US" dirty="0">
                <a:solidFill>
                  <a:schemeClr val="tx1"/>
                </a:solidFill>
              </a:rPr>
            </a:br>
            <a:r>
              <a:rPr lang="en-US" dirty="0">
                <a:solidFill>
                  <a:schemeClr val="tx1"/>
                </a:solidFill>
              </a:rPr>
              <a:t>- Non-toxic, water based acrylic paint color(s) of your choice</a:t>
            </a:r>
            <a:br>
              <a:rPr lang="en-US" dirty="0">
                <a:solidFill>
                  <a:schemeClr val="tx1"/>
                </a:solidFill>
              </a:rPr>
            </a:br>
            <a:r>
              <a:rPr lang="en-US" dirty="0">
                <a:solidFill>
                  <a:schemeClr val="tx1"/>
                </a:solidFill>
              </a:rPr>
              <a:t>- Paper towel </a:t>
            </a:r>
            <a:endParaRPr lang="en-US" b="1" dirty="0">
              <a:solidFill>
                <a:schemeClr val="tx1"/>
              </a:solidFill>
              <a:hlinkClick r:id="rId2">
                <a:extLst>
                  <a:ext uri="{A12FA001-AC4F-418D-AE19-62706E023703}">
                    <ahyp:hlinkClr xmlns:ahyp="http://schemas.microsoft.com/office/drawing/2018/hyperlinkcolor" val="tx"/>
                  </a:ext>
                </a:extLst>
              </a:hlinkClick>
            </a:endParaRPr>
          </a:p>
          <a:p>
            <a:endParaRPr lang="en-US" dirty="0">
              <a:solidFill>
                <a:schemeClr val="tx1"/>
              </a:solidFill>
            </a:endParaRPr>
          </a:p>
        </p:txBody>
      </p:sp>
      <p:pic>
        <p:nvPicPr>
          <p:cNvPr id="5" name="Picture 4">
            <a:extLst>
              <a:ext uri="{FF2B5EF4-FFF2-40B4-BE49-F238E27FC236}">
                <a16:creationId xmlns:a16="http://schemas.microsoft.com/office/drawing/2014/main" id="{C6F6FBF1-C711-1F7A-5C1E-A4DD5D530B93}"/>
              </a:ext>
            </a:extLst>
          </p:cNvPr>
          <p:cNvPicPr>
            <a:picLocks noChangeAspect="1"/>
          </p:cNvPicPr>
          <p:nvPr/>
        </p:nvPicPr>
        <p:blipFill>
          <a:blip r:embed="rId3"/>
          <a:srcRect t="16713" r="22314"/>
          <a:stretch>
            <a:fillRect/>
          </a:stretch>
        </p:blipFill>
        <p:spPr>
          <a:xfrm rot="5400000">
            <a:off x="3948720" y="1513502"/>
            <a:ext cx="3991027" cy="1976798"/>
          </a:xfrm>
          <a:prstGeom prst="rect">
            <a:avLst/>
          </a:prstGeom>
        </p:spPr>
      </p:pic>
      <p:pic>
        <p:nvPicPr>
          <p:cNvPr id="7" name="Picture 6">
            <a:extLst>
              <a:ext uri="{FF2B5EF4-FFF2-40B4-BE49-F238E27FC236}">
                <a16:creationId xmlns:a16="http://schemas.microsoft.com/office/drawing/2014/main" id="{323FF03A-C65A-765B-A229-C943C83343BF}"/>
              </a:ext>
            </a:extLst>
          </p:cNvPr>
          <p:cNvPicPr>
            <a:picLocks noChangeAspect="1"/>
          </p:cNvPicPr>
          <p:nvPr/>
        </p:nvPicPr>
        <p:blipFill>
          <a:blip r:embed="rId4"/>
          <a:srcRect l="2308" t="31662" r="24190" b="14830"/>
          <a:stretch>
            <a:fillRect/>
          </a:stretch>
        </p:blipFill>
        <p:spPr>
          <a:xfrm rot="5400000">
            <a:off x="5926307" y="1866900"/>
            <a:ext cx="3776135" cy="1270001"/>
          </a:xfrm>
          <a:prstGeom prst="rect">
            <a:avLst/>
          </a:prstGeom>
        </p:spPr>
      </p:pic>
    </p:spTree>
    <p:extLst>
      <p:ext uri="{BB962C8B-B14F-4D97-AF65-F5344CB8AC3E}">
        <p14:creationId xmlns:p14="http://schemas.microsoft.com/office/powerpoint/2010/main" val="3290201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Sources</a:t>
            </a:r>
            <a:endParaRPr dirty="0"/>
          </a:p>
        </p:txBody>
      </p:sp>
      <p:sp>
        <p:nvSpPr>
          <p:cNvPr id="130" name="Google Shape;130;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u="sng" dirty="0">
                <a:solidFill>
                  <a:schemeClr val="hlink"/>
                </a:solidFill>
                <a:hlinkClick r:id="rId3"/>
              </a:rPr>
              <a:t>https://visitdenmark.com</a:t>
            </a:r>
            <a:endParaRPr dirty="0"/>
          </a:p>
          <a:p>
            <a:pPr marL="0" lvl="0" indent="0" algn="l" rtl="0">
              <a:spcBef>
                <a:spcPts val="1200"/>
              </a:spcBef>
              <a:spcAft>
                <a:spcPts val="0"/>
              </a:spcAft>
              <a:buNone/>
            </a:pPr>
            <a:r>
              <a:rPr lang="en" u="sng" dirty="0">
                <a:solidFill>
                  <a:schemeClr val="hlink"/>
                </a:solidFill>
                <a:hlinkClick r:id="rId4"/>
              </a:rPr>
              <a:t>https://detgroennemuseum.dk/en/taste-the-occupation-period-and-celebrate-the-liberation/</a:t>
            </a:r>
            <a:endParaRPr dirty="0"/>
          </a:p>
          <a:p>
            <a:pPr marL="0" lvl="0" indent="0" algn="l" rtl="0">
              <a:spcBef>
                <a:spcPts val="1200"/>
              </a:spcBef>
              <a:spcAft>
                <a:spcPts val="0"/>
              </a:spcAft>
              <a:buNone/>
            </a:pPr>
            <a:r>
              <a:rPr lang="en" u="sng" dirty="0">
                <a:solidFill>
                  <a:schemeClr val="hlink"/>
                </a:solidFill>
                <a:hlinkClick r:id="rId5"/>
              </a:rPr>
              <a:t>https://en.wikipedia.org/wiki/Denmark_in_World_War_I</a:t>
            </a:r>
            <a:endParaRPr dirty="0"/>
          </a:p>
          <a:p>
            <a:pPr marL="0" lvl="0" indent="0" algn="l" rtl="0">
              <a:spcBef>
                <a:spcPts val="1200"/>
              </a:spcBef>
              <a:spcAft>
                <a:spcPts val="0"/>
              </a:spcAft>
              <a:buNone/>
            </a:pPr>
            <a:r>
              <a:rPr lang="en" u="sng" dirty="0">
                <a:solidFill>
                  <a:schemeClr val="hlink"/>
                </a:solidFill>
                <a:hlinkClick r:id="rId6"/>
              </a:rPr>
              <a:t>https://www.kb.dk/en/inspiration/liberation</a:t>
            </a:r>
            <a:endParaRPr dirty="0"/>
          </a:p>
          <a:p>
            <a:pPr marL="0" lvl="0" indent="0" algn="l" rtl="0">
              <a:lnSpc>
                <a:spcPct val="100000"/>
              </a:lnSpc>
              <a:spcBef>
                <a:spcPts val="1200"/>
              </a:spcBef>
              <a:spcAft>
                <a:spcPts val="0"/>
              </a:spcAft>
              <a:buNone/>
            </a:pPr>
            <a:r>
              <a:rPr lang="en" u="sng" dirty="0">
                <a:solidFill>
                  <a:schemeClr val="hlink"/>
                </a:solidFill>
                <a:hlinkClick r:id="rId7"/>
              </a:rPr>
              <a:t>https://www.kb.dk/en/inspiration/liberation/candlelight-windows</a:t>
            </a:r>
            <a:endParaRPr dirty="0">
              <a:solidFill>
                <a:schemeClr val="dk1"/>
              </a:solidFill>
            </a:endParaRPr>
          </a:p>
          <a:p>
            <a:pPr marL="0" lvl="0" indent="0" algn="l" rtl="0">
              <a:lnSpc>
                <a:spcPct val="100000"/>
              </a:lnSpc>
              <a:spcBef>
                <a:spcPts val="0"/>
              </a:spcBef>
              <a:spcAft>
                <a:spcPts val="0"/>
              </a:spcAft>
              <a:buNone/>
            </a:pPr>
            <a:r>
              <a:rPr lang="en" u="sng" dirty="0">
                <a:solidFill>
                  <a:schemeClr val="hlink"/>
                </a:solidFill>
                <a:hlinkClick r:id="rId8"/>
              </a:rPr>
              <a:t>www.tivoli.dk</a:t>
            </a:r>
            <a:endParaRPr dirty="0">
              <a:solidFill>
                <a:schemeClr val="dk1"/>
              </a:solidFill>
            </a:endParaRPr>
          </a:p>
          <a:p>
            <a:pPr marL="0" lvl="0" indent="0" algn="l" rtl="0">
              <a:lnSpc>
                <a:spcPct val="100000"/>
              </a:lnSpc>
              <a:spcBef>
                <a:spcPts val="0"/>
              </a:spcBef>
              <a:spcAft>
                <a:spcPts val="0"/>
              </a:spcAft>
              <a:buNone/>
            </a:pPr>
            <a:r>
              <a:rPr lang="en" u="sng" dirty="0">
                <a:solidFill>
                  <a:schemeClr val="hlink"/>
                </a:solidFill>
                <a:hlinkClick r:id="rId9"/>
              </a:rPr>
              <a:t>https://www.newmyroyals.com</a:t>
            </a:r>
            <a:endParaRPr dirty="0">
              <a:solidFill>
                <a:schemeClr val="dk1"/>
              </a:solidFill>
            </a:endParaRPr>
          </a:p>
          <a:p>
            <a:pPr marL="0" lvl="0" indent="0" algn="l" rtl="0">
              <a:lnSpc>
                <a:spcPct val="100000"/>
              </a:lnSpc>
              <a:spcBef>
                <a:spcPts val="0"/>
              </a:spcBef>
              <a:spcAft>
                <a:spcPts val="0"/>
              </a:spcAft>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3000" dirty="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latin typeface="+mj-lt"/>
                <a:ea typeface="Montserrat"/>
                <a:cs typeface="Montserrat"/>
                <a:sym typeface="Montserrat"/>
              </a:rPr>
              <a:t>The Darkness</a:t>
            </a:r>
            <a:endParaRPr sz="3000" b="1" dirty="0">
              <a:latin typeface="+mj-lt"/>
              <a:ea typeface="Montserrat"/>
              <a:cs typeface="Montserrat"/>
              <a:sym typeface="Montserrat"/>
            </a:endParaRPr>
          </a:p>
        </p:txBody>
      </p:sp>
      <p:sp>
        <p:nvSpPr>
          <p:cNvPr id="61" name="Google Shape;61;p14"/>
          <p:cNvSpPr txBox="1">
            <a:spLocks noGrp="1"/>
          </p:cNvSpPr>
          <p:nvPr>
            <p:ph type="body" idx="1"/>
          </p:nvPr>
        </p:nvSpPr>
        <p:spPr>
          <a:xfrm>
            <a:off x="311700" y="1384175"/>
            <a:ext cx="8520600" cy="327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688"/>
              <a:buNone/>
            </a:pPr>
            <a:r>
              <a:rPr lang="en" sz="2500" dirty="0">
                <a:solidFill>
                  <a:schemeClr val="dk1"/>
                </a:solidFill>
                <a:latin typeface="+mj-lt"/>
                <a:ea typeface="Montserrat"/>
                <a:cs typeface="Montserrat"/>
                <a:sym typeface="Montserrat"/>
              </a:rPr>
              <a:t>After the German surprise attack on Denmark on April 9, 1940, the Danish people bore many difficult burdens under German occupation. Many ordinary things–food, clothing, candles, and more, became scarce. </a:t>
            </a:r>
            <a:endParaRPr sz="2500" dirty="0">
              <a:solidFill>
                <a:schemeClr val="dk1"/>
              </a:solidFill>
              <a:latin typeface="+mj-lt"/>
              <a:ea typeface="Montserrat"/>
              <a:cs typeface="Montserrat"/>
              <a:sym typeface="Montserrat"/>
            </a:endParaRPr>
          </a:p>
          <a:p>
            <a:pPr marL="0" lvl="0" indent="0" algn="l" rtl="0">
              <a:spcBef>
                <a:spcPts val="1200"/>
              </a:spcBef>
              <a:spcAft>
                <a:spcPts val="1200"/>
              </a:spcAft>
              <a:buSzPts val="688"/>
              <a:buNone/>
            </a:pPr>
            <a:r>
              <a:rPr lang="en" sz="2500" dirty="0">
                <a:solidFill>
                  <a:schemeClr val="dk1"/>
                </a:solidFill>
                <a:latin typeface="+mj-lt"/>
                <a:ea typeface="Montserrat"/>
                <a:cs typeface="Montserrat"/>
                <a:sym typeface="Montserrat"/>
              </a:rPr>
              <a:t>  </a:t>
            </a:r>
            <a:endParaRPr sz="2500" dirty="0">
              <a:solidFill>
                <a:schemeClr val="dk1"/>
              </a:solidFill>
              <a:latin typeface="+mj-l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body" idx="1"/>
          </p:nvPr>
        </p:nvSpPr>
        <p:spPr>
          <a:xfrm>
            <a:off x="311700" y="736950"/>
            <a:ext cx="8520600" cy="3669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Clr>
                <a:schemeClr val="dk1"/>
              </a:buClr>
              <a:buSzPts val="688"/>
              <a:buFont typeface="Arial"/>
              <a:buNone/>
            </a:pPr>
            <a:r>
              <a:rPr lang="en" sz="2500" dirty="0">
                <a:solidFill>
                  <a:schemeClr val="dk1"/>
                </a:solidFill>
                <a:latin typeface="+mj-lt"/>
                <a:ea typeface="Montserrat"/>
                <a:cs typeface="Montserrat"/>
                <a:sym typeface="Montserrat"/>
              </a:rPr>
              <a:t>The world of this peaceful land fell into a five-year period of darkness. The streets were deserted at night as no street lights were permitted. All Danish homes and buildings were required to have blackout curtains covering all windows at night, so as not to make targets for bombing.  News from the outside world was limited as BBC radio broadcasts were suppressed.</a:t>
            </a:r>
            <a:endParaRPr sz="2500" dirty="0">
              <a:solidFill>
                <a:schemeClr val="dk1"/>
              </a:solidFill>
              <a:latin typeface="+mj-l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b="1" dirty="0">
                <a:latin typeface="+mj-lt"/>
                <a:ea typeface="Montserrat"/>
                <a:cs typeface="Montserrat"/>
                <a:sym typeface="Montserrat"/>
              </a:rPr>
              <a:t>The Light</a:t>
            </a:r>
            <a:endParaRPr sz="3120" b="1" dirty="0">
              <a:latin typeface="+mj-lt"/>
              <a:ea typeface="Montserrat"/>
              <a:cs typeface="Montserrat"/>
              <a:sym typeface="Montserrat"/>
            </a:endParaRPr>
          </a:p>
        </p:txBody>
      </p:sp>
      <p:sp>
        <p:nvSpPr>
          <p:cNvPr id="72" name="Google Shape;72;p16"/>
          <p:cNvSpPr txBox="1">
            <a:spLocks noGrp="1"/>
          </p:cNvSpPr>
          <p:nvPr>
            <p:ph type="body" idx="1"/>
          </p:nvPr>
        </p:nvSpPr>
        <p:spPr>
          <a:xfrm>
            <a:off x="311700" y="1293400"/>
            <a:ext cx="3899400" cy="3669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000" dirty="0">
                <a:solidFill>
                  <a:schemeClr val="dk1"/>
                </a:solidFill>
                <a:latin typeface="+mj-lt"/>
                <a:ea typeface="Montserrat"/>
                <a:cs typeface="Montserrat"/>
                <a:sym typeface="Montserrat"/>
              </a:rPr>
              <a:t>On May 4, 1945, at 8:35 p.m., in the middle of a British radio newscast, word came that German forces in The Netherlands, Northwestern Germany and Denmark had surrendered to British Field Marshal Bernard Montgomery. The Germans had fled Denmark! </a:t>
            </a:r>
            <a:endParaRPr sz="2000" dirty="0">
              <a:solidFill>
                <a:schemeClr val="dk1"/>
              </a:solidFill>
              <a:latin typeface="+mj-lt"/>
              <a:ea typeface="Montserrat"/>
              <a:cs typeface="Montserrat"/>
              <a:sym typeface="Montserrat"/>
            </a:endParaRPr>
          </a:p>
        </p:txBody>
      </p:sp>
      <p:pic>
        <p:nvPicPr>
          <p:cNvPr id="73" name="Google Shape;73;p16" title="lys.jpg"/>
          <p:cNvPicPr preferRelativeResize="0"/>
          <p:nvPr/>
        </p:nvPicPr>
        <p:blipFill>
          <a:blip r:embed="rId3">
            <a:alphaModFix/>
          </a:blip>
          <a:stretch>
            <a:fillRect/>
          </a:stretch>
        </p:blipFill>
        <p:spPr>
          <a:xfrm>
            <a:off x="4343400" y="1293401"/>
            <a:ext cx="4539925" cy="2990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body" idx="1"/>
          </p:nvPr>
        </p:nvSpPr>
        <p:spPr>
          <a:xfrm>
            <a:off x="225600" y="561875"/>
            <a:ext cx="8692800" cy="1242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000" dirty="0">
                <a:solidFill>
                  <a:schemeClr val="dk1"/>
                </a:solidFill>
                <a:latin typeface="+mj-lt"/>
                <a:ea typeface="Montserrat"/>
                <a:cs typeface="Montserrat"/>
                <a:sym typeface="Montserrat"/>
              </a:rPr>
              <a:t>Word quickly spread as celebrating Danes flooded the streets. Some pulled down their blackout blinds and burned them in the streets, letting the light shine out of their homes once again.</a:t>
            </a:r>
            <a:endParaRPr sz="2000" dirty="0">
              <a:solidFill>
                <a:schemeClr val="dk1"/>
              </a:solidFill>
              <a:latin typeface="+mj-lt"/>
              <a:ea typeface="Montserrat"/>
              <a:cs typeface="Montserrat"/>
              <a:sym typeface="Montserrat"/>
            </a:endParaRPr>
          </a:p>
        </p:txBody>
      </p:sp>
      <p:pic>
        <p:nvPicPr>
          <p:cNvPr id="79" name="Google Shape;79;p17" descr="File:People celebrating the liberation of Denmark. 5th May 1945 ..."/>
          <p:cNvPicPr preferRelativeResize="0"/>
          <p:nvPr/>
        </p:nvPicPr>
        <p:blipFill>
          <a:blip r:embed="rId3">
            <a:alphaModFix/>
          </a:blip>
          <a:stretch>
            <a:fillRect/>
          </a:stretch>
        </p:blipFill>
        <p:spPr>
          <a:xfrm>
            <a:off x="2155275" y="2000200"/>
            <a:ext cx="4691195" cy="30380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b="1" dirty="0">
                <a:latin typeface="+mj-lt"/>
                <a:ea typeface="Montserrat"/>
                <a:cs typeface="Montserrat"/>
                <a:sym typeface="Montserrat"/>
              </a:rPr>
              <a:t>Candles in the Windows</a:t>
            </a:r>
            <a:endParaRPr sz="3020" b="1" dirty="0">
              <a:latin typeface="+mj-lt"/>
              <a:ea typeface="Montserrat"/>
              <a:cs typeface="Montserrat"/>
              <a:sym typeface="Montserrat"/>
            </a:endParaRPr>
          </a:p>
        </p:txBody>
      </p:sp>
      <p:sp>
        <p:nvSpPr>
          <p:cNvPr id="85" name="Google Shape;85;p18"/>
          <p:cNvSpPr txBox="1">
            <a:spLocks noGrp="1"/>
          </p:cNvSpPr>
          <p:nvPr>
            <p:ph type="body" idx="1"/>
          </p:nvPr>
        </p:nvSpPr>
        <p:spPr>
          <a:xfrm>
            <a:off x="311700" y="1152475"/>
            <a:ext cx="4720500" cy="39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dirty="0">
                <a:solidFill>
                  <a:schemeClr val="dk1"/>
                </a:solidFill>
                <a:latin typeface="+mj-lt"/>
                <a:ea typeface="Montserrat"/>
                <a:cs typeface="Montserrat"/>
                <a:sym typeface="Montserrat"/>
              </a:rPr>
              <a:t>After a time, candles and other goods became available again. To commemorate Denmark regaining independence, people began putting lit candles in their windows in the evening of May 4th. </a:t>
            </a:r>
            <a:endParaRPr sz="2500" dirty="0">
              <a:solidFill>
                <a:schemeClr val="dk1"/>
              </a:solidFill>
              <a:latin typeface="+mj-lt"/>
              <a:ea typeface="Montserrat"/>
              <a:cs typeface="Montserrat"/>
              <a:sym typeface="Montserrat"/>
            </a:endParaRPr>
          </a:p>
          <a:p>
            <a:pPr marL="0" lvl="0" indent="0" algn="l" rtl="0">
              <a:spcBef>
                <a:spcPts val="1200"/>
              </a:spcBef>
              <a:spcAft>
                <a:spcPts val="1200"/>
              </a:spcAft>
              <a:buNone/>
            </a:pPr>
            <a:endParaRPr sz="2500" dirty="0">
              <a:solidFill>
                <a:schemeClr val="dk1"/>
              </a:solidFill>
              <a:latin typeface="+mj-lt"/>
              <a:ea typeface="Montserrat"/>
              <a:cs typeface="Montserrat"/>
              <a:sym typeface="Montserrat"/>
            </a:endParaRPr>
          </a:p>
        </p:txBody>
      </p:sp>
      <p:pic>
        <p:nvPicPr>
          <p:cNvPr id="86" name="Google Shape;86;p18" descr="Tower candles by window (Provided by Getty Images)"/>
          <p:cNvPicPr preferRelativeResize="0"/>
          <p:nvPr/>
        </p:nvPicPr>
        <p:blipFill>
          <a:blip r:embed="rId3">
            <a:alphaModFix/>
          </a:blip>
          <a:stretch>
            <a:fillRect/>
          </a:stretch>
        </p:blipFill>
        <p:spPr>
          <a:xfrm>
            <a:off x="5287825" y="79900"/>
            <a:ext cx="3314749" cy="497337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dirty="0">
                <a:latin typeface="+mj-lt"/>
                <a:ea typeface="Montserrat"/>
                <a:cs typeface="Montserrat"/>
                <a:sym typeface="Montserrat"/>
              </a:rPr>
              <a:t>80th Anniversary</a:t>
            </a:r>
            <a:endParaRPr sz="3020" dirty="0">
              <a:latin typeface="+mj-lt"/>
              <a:ea typeface="Montserrat"/>
              <a:cs typeface="Montserrat"/>
              <a:sym typeface="Montserrat"/>
            </a:endParaRPr>
          </a:p>
        </p:txBody>
      </p:sp>
      <p:sp>
        <p:nvSpPr>
          <p:cNvPr id="92" name="Google Shape;92;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500" dirty="0">
                <a:solidFill>
                  <a:schemeClr val="dk1"/>
                </a:solidFill>
                <a:latin typeface="+mj-lt"/>
                <a:ea typeface="Montserrat"/>
                <a:cs typeface="Montserrat"/>
                <a:sym typeface="Montserrat"/>
              </a:rPr>
              <a:t>For 80 years, the tradition of placing lighted candles in windows to commemorate the return of light on the anniversary of Liberation Day continues. Nearly 50% of all Danish households still observe this tradition</a:t>
            </a:r>
            <a:r>
              <a:rPr lang="en" sz="2500" dirty="0">
                <a:latin typeface="+mj-lt"/>
                <a:ea typeface="Montserrat"/>
                <a:cs typeface="Montserrat"/>
                <a:sym typeface="Montserrat"/>
              </a:rPr>
              <a:t>.</a:t>
            </a:r>
            <a:endParaRPr sz="2500" dirty="0">
              <a:latin typeface="+mj-l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body" idx="1"/>
          </p:nvPr>
        </p:nvSpPr>
        <p:spPr>
          <a:xfrm>
            <a:off x="311700" y="646700"/>
            <a:ext cx="8520600" cy="3922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300" dirty="0">
                <a:solidFill>
                  <a:schemeClr val="dk1"/>
                </a:solidFill>
                <a:latin typeface="+mj-lt"/>
                <a:ea typeface="Montserrat"/>
                <a:cs typeface="Montserrat"/>
                <a:sym typeface="Montserrat"/>
              </a:rPr>
              <a:t>A</a:t>
            </a:r>
            <a:r>
              <a:rPr lang="en" sz="2500" dirty="0">
                <a:solidFill>
                  <a:schemeClr val="dk1"/>
                </a:solidFill>
                <a:latin typeface="+mj-lt"/>
                <a:ea typeface="Montserrat"/>
                <a:cs typeface="Montserrat"/>
                <a:sym typeface="Montserrat"/>
              </a:rPr>
              <a:t>lthough Liberation Day is not a public holiday in Denmark, many museums and other historical organizations will hold commemorative activities including speeches, laying of wreaths, replaying of the radio announcement of German surrender, and exhibits of the times.</a:t>
            </a:r>
            <a:endParaRPr sz="2500" dirty="0">
              <a:solidFill>
                <a:schemeClr val="dk1"/>
              </a:solidFill>
              <a:latin typeface="+mj-lt"/>
              <a:ea typeface="Montserrat"/>
              <a:cs typeface="Montserrat"/>
              <a:sym typeface="Montserrat"/>
            </a:endParaRPr>
          </a:p>
          <a:p>
            <a:pPr marL="0" lvl="0" indent="0" algn="l" rtl="0">
              <a:spcBef>
                <a:spcPts val="1200"/>
              </a:spcBef>
              <a:spcAft>
                <a:spcPts val="1200"/>
              </a:spcAft>
              <a:buNone/>
            </a:pPr>
            <a:r>
              <a:rPr lang="en" sz="2300" u="sng" dirty="0">
                <a:solidFill>
                  <a:schemeClr val="hlink"/>
                </a:solidFill>
                <a:latin typeface="+mj-lt"/>
                <a:ea typeface="Montserrat"/>
                <a:cs typeface="Montserrat"/>
                <a:sym typeface="Montserrat"/>
                <a:hlinkClick r:id="rId3"/>
              </a:rPr>
              <a:t>https://www.facebook.com/watch/?v=1940523689737825</a:t>
            </a:r>
            <a:endParaRPr sz="2300" dirty="0">
              <a:solidFill>
                <a:schemeClr val="dk1"/>
              </a:solidFill>
              <a:latin typeface="+mj-l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body" idx="1"/>
          </p:nvPr>
        </p:nvSpPr>
        <p:spPr>
          <a:xfrm>
            <a:off x="311700" y="1523700"/>
            <a:ext cx="8520600" cy="2096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500" dirty="0">
                <a:solidFill>
                  <a:schemeClr val="dk1"/>
                </a:solidFill>
                <a:highlight>
                  <a:srgbClr val="F0FBFF"/>
                </a:highlight>
                <a:latin typeface="+mj-lt"/>
                <a:ea typeface="Montserrat"/>
                <a:cs typeface="Montserrat"/>
                <a:sym typeface="Montserrat"/>
              </a:rPr>
              <a:t>“At this moment it is announced that Montgomery has stated that the German troops in Holland, Northwest Germany and Denmark have surrendered.”</a:t>
            </a:r>
            <a:endParaRPr sz="2500" dirty="0">
              <a:solidFill>
                <a:schemeClr val="dk1"/>
              </a:solidFill>
              <a:latin typeface="+mj-lt"/>
              <a:ea typeface="Montserrat"/>
              <a:cs typeface="Montserrat"/>
              <a:sym typeface="Montserra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636</Words>
  <Application>Microsoft Office PowerPoint</Application>
  <PresentationFormat>On-screen Show (16:9)</PresentationFormat>
  <Paragraphs>42</Paragraphs>
  <Slides>15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Montserrat ExtraBold</vt:lpstr>
      <vt:lpstr>Montserrat</vt:lpstr>
      <vt:lpstr>Arial</vt:lpstr>
      <vt:lpstr>Simple Light</vt:lpstr>
      <vt:lpstr>PowerPoint Presentation</vt:lpstr>
      <vt:lpstr>The Darkness</vt:lpstr>
      <vt:lpstr>PowerPoint Presentation</vt:lpstr>
      <vt:lpstr>The Light</vt:lpstr>
      <vt:lpstr>PowerPoint Presentation</vt:lpstr>
      <vt:lpstr>Candles in the Windows</vt:lpstr>
      <vt:lpstr>80th Anniversary</vt:lpstr>
      <vt:lpstr>PowerPoint Presentation</vt:lpstr>
      <vt:lpstr>PowerPoint Presentation</vt:lpstr>
      <vt:lpstr>PowerPoint Presentation</vt:lpstr>
      <vt:lpstr>Some Celebrations Today</vt:lpstr>
      <vt:lpstr>PowerPoint Presentation</vt:lpstr>
      <vt:lpstr>PowerPoint Presentation</vt:lpstr>
      <vt:lpstr>Activity: Candle Painting </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Anna Nielsen</cp:lastModifiedBy>
  <cp:revision>1</cp:revision>
  <dcterms:modified xsi:type="dcterms:W3CDTF">2025-07-17T03:18:44Z</dcterms:modified>
</cp:coreProperties>
</file>