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65" r:id="rId11"/>
  </p:sldIdLst>
  <p:sldSz cx="10693400" cy="7562850"/>
  <p:notesSz cx="10693400" cy="7562850"/>
  <p:embeddedFontLst>
    <p:embeddedFont>
      <p:font typeface="Malgun Gothic" panose="020B0503020000020004" pitchFamily="50" charset="-127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130">
          <p15:clr>
            <a:srgbClr val="A4A3A4"/>
          </p15:clr>
        </p15:guide>
        <p15:guide id="3" orient="horz" pos="122">
          <p15:clr>
            <a:srgbClr val="A4A3A4"/>
          </p15:clr>
        </p15:guide>
        <p15:guide id="4" orient="horz" pos="4644">
          <p15:clr>
            <a:srgbClr val="A4A3A4"/>
          </p15:clr>
        </p15:guide>
        <p15:guide id="5" pos="6610">
          <p15:clr>
            <a:srgbClr val="A4A3A4"/>
          </p15:clr>
        </p15:guide>
        <p15:guide id="6" pos="336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ivWpaK6ZTAh1C/WaCdiEEk8w9c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1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D06A75-9229-4229-930B-D6E0262FA198}">
  <a:tblStyle styleId="{21D06A75-9229-4229-930B-D6E0262FA1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9DC016F-47E1-47A6-B421-9E4F65B86EB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806" y="84"/>
      </p:cViewPr>
      <p:guideLst>
        <p:guide orient="horz" pos="2382"/>
        <p:guide pos="130"/>
        <p:guide orient="horz" pos="122"/>
        <p:guide orient="horz" pos="4644"/>
        <p:guide pos="6610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633913" cy="379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6057900" y="0"/>
            <a:ext cx="4632325" cy="379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7183438"/>
            <a:ext cx="4633913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/>
              <a:t>‹#›</a:t>
            </a:fld>
            <a:endParaRPr sz="12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8563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1075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3654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 txBox="1">
            <a:spLocks noGrp="1"/>
          </p:cNvSpPr>
          <p:nvPr>
            <p:ph type="sldNum" idx="12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242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ubTitle" idx="1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2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75521" y="568206"/>
            <a:ext cx="421004" cy="39544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1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642499" y="6924682"/>
            <a:ext cx="5706745" cy="15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/>
          <p:nvPr/>
        </p:nvSpPr>
        <p:spPr>
          <a:xfrm>
            <a:off x="57116" y="3189810"/>
            <a:ext cx="10579161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3600" b="1" dirty="0">
                <a:latin typeface="Arial"/>
                <a:ea typeface="Arial"/>
                <a:cs typeface="Arial"/>
                <a:sym typeface="Arial"/>
              </a:rPr>
              <a:t>2026 </a:t>
            </a:r>
            <a:r>
              <a:rPr lang="ko-KR" altLang="en-US" sz="3600" b="1" dirty="0">
                <a:latin typeface="Arial"/>
                <a:ea typeface="Arial"/>
                <a:cs typeface="Arial"/>
                <a:sym typeface="Arial"/>
              </a:rPr>
              <a:t>아트페어대구 신진 청년작가 특별전</a:t>
            </a:r>
            <a:endParaRPr lang="en-US" altLang="ko-KR"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2685697" y="4549050"/>
            <a:ext cx="53220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200" dirty="0">
                <a:latin typeface="Arial"/>
                <a:ea typeface="Arial"/>
                <a:cs typeface="Arial"/>
                <a:sym typeface="Arial"/>
              </a:rPr>
              <a:t>작가 공모 신청 양식서</a:t>
            </a:r>
            <a:r>
              <a:rPr lang="ko-KR" sz="2200" dirty="0"/>
              <a:t>_</a:t>
            </a:r>
            <a:r>
              <a:rPr lang="ko-KR" sz="2200" dirty="0">
                <a:solidFill>
                  <a:srgbClr val="F117B3"/>
                </a:solidFill>
              </a:rPr>
              <a:t>작가명</a:t>
            </a:r>
            <a:endParaRPr sz="2200" dirty="0">
              <a:solidFill>
                <a:srgbClr val="F117B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3D3FF0-192C-F2AD-47B3-4F7502A0115B}"/>
              </a:ext>
            </a:extLst>
          </p:cNvPr>
          <p:cNvSpPr txBox="1"/>
          <p:nvPr/>
        </p:nvSpPr>
        <p:spPr>
          <a:xfrm>
            <a:off x="8369300" y="6923315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LIGHT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UP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 공모 신청서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12A2879B-D911-C69B-9D02-A43FA92D2223}"/>
              </a:ext>
            </a:extLst>
          </p:cNvPr>
          <p:cNvGrpSpPr/>
          <p:nvPr/>
        </p:nvGrpSpPr>
        <p:grpSpPr>
          <a:xfrm>
            <a:off x="3537787" y="2420855"/>
            <a:ext cx="3617826" cy="666008"/>
            <a:chOff x="2685697" y="1596362"/>
            <a:chExt cx="5527569" cy="1017574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B5024A1F-401C-DE92-97F5-107175EC6F8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rcRect b="52847"/>
            <a:stretch/>
          </p:blipFill>
          <p:spPr>
            <a:xfrm>
              <a:off x="2685697" y="1690647"/>
              <a:ext cx="3503683" cy="923289"/>
            </a:xfrm>
            <a:prstGeom prst="rect">
              <a:avLst/>
            </a:prstGeom>
          </p:spPr>
        </p:pic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5D3AA764-5D76-D3AC-915B-1EB8C36386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rcRect t="52847" r="24970" b="-4815"/>
            <a:stretch/>
          </p:blipFill>
          <p:spPr>
            <a:xfrm>
              <a:off x="5584472" y="1596362"/>
              <a:ext cx="2628794" cy="1017574"/>
            </a:xfrm>
            <a:prstGeom prst="rect">
              <a:avLst/>
            </a:prstGeom>
          </p:spPr>
        </p:pic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457CE6B1-6B74-A16D-4817-0E81EE9E9D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199" y="479748"/>
            <a:ext cx="2154625" cy="6605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"/>
          <p:cNvSpPr txBox="1"/>
          <p:nvPr/>
        </p:nvSpPr>
        <p:spPr>
          <a:xfrm>
            <a:off x="1782399" y="1650035"/>
            <a:ext cx="71286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dirty="0">
                <a:latin typeface="+mn-ea"/>
                <a:ea typeface="+mn-ea"/>
                <a:cs typeface="Arial"/>
                <a:sym typeface="Arial"/>
              </a:rPr>
              <a:t>2026 </a:t>
            </a:r>
            <a:r>
              <a:rPr lang="ko-KR" altLang="en-US" sz="2000" b="1" dirty="0">
                <a:latin typeface="+mn-ea"/>
                <a:ea typeface="+mn-ea"/>
                <a:cs typeface="Arial"/>
                <a:sym typeface="Arial"/>
              </a:rPr>
              <a:t>아트페어대구 신진 청년작가 특별전</a:t>
            </a:r>
            <a:r>
              <a:rPr lang="ko-KR" sz="2000" b="1" dirty="0">
                <a:latin typeface="+mn-ea"/>
                <a:ea typeface="+mn-ea"/>
                <a:cs typeface="Arial"/>
                <a:sym typeface="Arial"/>
              </a:rPr>
              <a:t> 공모 신청 동의서</a:t>
            </a:r>
            <a:endParaRPr sz="2000" b="1" dirty="0"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8" name="Google Shape;118;p10"/>
          <p:cNvSpPr txBox="1"/>
          <p:nvPr/>
        </p:nvSpPr>
        <p:spPr>
          <a:xfrm>
            <a:off x="1041400" y="2289698"/>
            <a:ext cx="8610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공모 신청서에 안내된 작성 시 주의사항</a:t>
            </a:r>
            <a:r>
              <a:rPr lang="ko-KR" dirty="0">
                <a:latin typeface="+mn-ea"/>
                <a:ea typeface="+mn-ea"/>
                <a:cs typeface="Arial"/>
                <a:sym typeface="Arial"/>
              </a:rPr>
              <a:t>(pg.2)</a:t>
            </a: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을 확인하였으며, 이를 준수하지 않을 경우 심사에 불이익이 있을 수 있다는 점에 동의합니다.</a:t>
            </a:r>
            <a:endParaRPr lang="en-US" altLang="ko-KR" dirty="0">
              <a:latin typeface="+mn-ea"/>
              <a:ea typeface="+mn-ea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endParaRPr sz="800" dirty="0">
              <a:latin typeface="+mn-ea"/>
              <a:ea typeface="+mn-ea"/>
              <a:cs typeface="Arial"/>
              <a:sym typeface="Arial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제출한 작가 및 작품 정보가 사실임을 확인합니다.</a:t>
            </a:r>
            <a:endParaRPr dirty="0">
              <a:latin typeface="+mn-ea"/>
              <a:ea typeface="+mn-ea"/>
            </a:endParaRPr>
          </a:p>
          <a:p>
            <a:pPr marL="4318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endParaRPr sz="800" dirty="0">
              <a:latin typeface="+mn-ea"/>
              <a:ea typeface="+mn-ea"/>
              <a:cs typeface="Arial"/>
              <a:sym typeface="Arial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출품 작품이 신청자 본인의 진품임을 확인합니다.</a:t>
            </a:r>
            <a:endParaRPr dirty="0">
              <a:latin typeface="+mn-ea"/>
              <a:ea typeface="+mn-ea"/>
            </a:endParaRPr>
          </a:p>
          <a:p>
            <a:pPr marL="4318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endParaRPr sz="800" dirty="0">
              <a:latin typeface="+mn-ea"/>
              <a:ea typeface="+mn-ea"/>
              <a:cs typeface="Arial"/>
              <a:sym typeface="Arial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공모 신청자로서 </a:t>
            </a:r>
            <a:r>
              <a:rPr lang="ko-KR" altLang="en-US" sz="1400" dirty="0">
                <a:latin typeface="+mn-ea"/>
                <a:ea typeface="+mn-ea"/>
                <a:cs typeface="Arial"/>
                <a:sym typeface="Arial"/>
              </a:rPr>
              <a:t>아트페어대구 조직</a:t>
            </a: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위원회의 심사 결과를 수용할 것에 동의합니다.</a:t>
            </a:r>
            <a:endParaRPr dirty="0">
              <a:latin typeface="+mn-ea"/>
              <a:ea typeface="+mn-ea"/>
            </a:endParaRPr>
          </a:p>
          <a:p>
            <a:pPr marL="4318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endParaRPr sz="800" dirty="0">
              <a:latin typeface="+mn-ea"/>
              <a:ea typeface="+mn-ea"/>
              <a:cs typeface="Arial"/>
              <a:sym typeface="Arial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o-KR" sz="1400" dirty="0">
                <a:latin typeface="+mn-ea"/>
                <a:ea typeface="+mn-ea"/>
                <a:cs typeface="Arial"/>
                <a:sym typeface="Arial"/>
              </a:rPr>
              <a:t>최종 선정 시, 최상의 전시 환경 조성 및 작가 프로모션을 위한 운영사무국의 요청에 성실히 협조할 것에 동의합니다.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119" name="Google Shape;119;p10"/>
          <p:cNvSpPr txBox="1"/>
          <p:nvPr/>
        </p:nvSpPr>
        <p:spPr>
          <a:xfrm>
            <a:off x="545350" y="5554264"/>
            <a:ext cx="960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400" b="1" dirty="0">
                <a:latin typeface="+mn-ea"/>
                <a:ea typeface="+mn-ea"/>
                <a:cs typeface="Arial"/>
                <a:sym typeface="Arial"/>
              </a:rPr>
              <a:t>위와 같은 내용으로 202</a:t>
            </a:r>
            <a:r>
              <a:rPr lang="en-US" altLang="ko-KR" sz="1400" b="1" dirty="0">
                <a:latin typeface="+mn-ea"/>
                <a:ea typeface="+mn-ea"/>
                <a:cs typeface="Arial"/>
                <a:sym typeface="Arial"/>
              </a:rPr>
              <a:t>6 </a:t>
            </a:r>
            <a:r>
              <a:rPr lang="ko-KR" altLang="en-US" sz="1400" b="1" dirty="0">
                <a:latin typeface="+mn-ea"/>
                <a:ea typeface="+mn-ea"/>
                <a:cs typeface="Arial"/>
                <a:sym typeface="Arial"/>
              </a:rPr>
              <a:t>아트페어대구 신진 청년작가 특별전 </a:t>
            </a:r>
            <a:r>
              <a:rPr lang="ko-KR" sz="1400" b="1" dirty="0">
                <a:latin typeface="+mn-ea"/>
                <a:ea typeface="+mn-ea"/>
                <a:cs typeface="Arial"/>
                <a:sym typeface="Arial"/>
              </a:rPr>
              <a:t>공모 신청서를 제출합니다.</a:t>
            </a:r>
            <a:endParaRPr sz="1400" b="1" dirty="0">
              <a:latin typeface="+mn-ea"/>
              <a:ea typeface="+mn-ea"/>
              <a:cs typeface="Arial"/>
              <a:sym typeface="Arial"/>
            </a:endParaRPr>
          </a:p>
        </p:txBody>
      </p:sp>
      <p:graphicFrame>
        <p:nvGraphicFramePr>
          <p:cNvPr id="120" name="Google Shape;120;p10"/>
          <p:cNvGraphicFramePr/>
          <p:nvPr>
            <p:extLst>
              <p:ext uri="{D42A27DB-BD31-4B8C-83A1-F6EECF244321}">
                <p14:modId xmlns:p14="http://schemas.microsoft.com/office/powerpoint/2010/main" val="557298277"/>
              </p:ext>
            </p:extLst>
          </p:nvPr>
        </p:nvGraphicFramePr>
        <p:xfrm>
          <a:off x="3504824" y="6154219"/>
          <a:ext cx="3683751" cy="1051996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1099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599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/>
                        <a:t>신청일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/>
                        <a:t> 년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/>
                        <a:t>월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 dirty="0"/>
                        <a:t>일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99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/>
                        <a:t>신청인(작가)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 dirty="0"/>
                        <a:t> 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u="none" strike="noStrike" cap="none" dirty="0"/>
                        <a:t>(인)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5" marR="7625" marT="7625" marB="0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AC64E4FD-4DFC-5535-9CFC-81B908528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199" y="479748"/>
            <a:ext cx="2154625" cy="6605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2"/>
          <p:cNvGrpSpPr/>
          <p:nvPr/>
        </p:nvGrpSpPr>
        <p:grpSpPr>
          <a:xfrm>
            <a:off x="810801" y="328989"/>
            <a:ext cx="9269672" cy="2234548"/>
            <a:chOff x="802799" y="735999"/>
            <a:chExt cx="8964000" cy="2234548"/>
          </a:xfrm>
        </p:grpSpPr>
        <p:sp>
          <p:nvSpPr>
            <p:cNvPr id="57" name="Google Shape;57;p2"/>
            <p:cNvSpPr txBox="1"/>
            <p:nvPr/>
          </p:nvSpPr>
          <p:spPr>
            <a:xfrm>
              <a:off x="802799" y="735999"/>
              <a:ext cx="2515800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작성 시 주의사항</a:t>
              </a:r>
              <a:endParaRPr sz="1600" b="1" dirty="0">
                <a:solidFill>
                  <a:srgbClr val="F117B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2"/>
            <p:cNvSpPr txBox="1"/>
            <p:nvPr/>
          </p:nvSpPr>
          <p:spPr>
            <a:xfrm>
              <a:off x="802799" y="1149704"/>
              <a:ext cx="8964000" cy="18208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+mj-ea"/>
                <a:buAutoNum type="circleNumDbPlain"/>
              </a:pPr>
              <a:r>
                <a:rPr lang="ko-KR" sz="1200" dirty="0">
                  <a:solidFill>
                    <a:schemeClr val="dk1"/>
                  </a:solidFill>
                  <a:latin typeface="+mn-ea"/>
                  <a:ea typeface="+mn-ea"/>
                  <a:cs typeface="Arial"/>
                  <a:sym typeface="Arial"/>
                </a:rPr>
                <a:t>양식서 변형을 절대 금지합니다.</a:t>
              </a:r>
              <a:endParaRPr sz="1200" dirty="0">
                <a:latin typeface="+mn-ea"/>
                <a:ea typeface="+mn-ea"/>
              </a:endParaRPr>
            </a:p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+mj-ea"/>
                <a:buAutoNum type="circleNumDbPlain"/>
              </a:pP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(</a:t>
              </a:r>
              <a:r>
                <a:rPr lang="ko-KR" sz="1200" dirty="0">
                  <a:solidFill>
                    <a:srgbClr val="F117B3"/>
                  </a:solidFill>
                  <a:latin typeface="+mn-ea"/>
                  <a:ea typeface="+mn-ea"/>
                  <a:cs typeface="Arial"/>
                  <a:sym typeface="Arial"/>
                </a:rPr>
                <a:t>*</a:t>
              </a:r>
              <a:r>
                <a:rPr lang="ko-KR" sz="1200" dirty="0">
                  <a:solidFill>
                    <a:schemeClr val="dk1"/>
                  </a:solidFill>
                  <a:latin typeface="+mn-ea"/>
                  <a:ea typeface="+mn-ea"/>
                  <a:cs typeface="Arial"/>
                  <a:sym typeface="Arial"/>
                </a:rPr>
                <a:t>)</a:t>
              </a: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 표기 항목은 필수로 작성합니다.</a:t>
              </a:r>
              <a:endParaRPr sz="1200" dirty="0">
                <a:latin typeface="+mn-ea"/>
                <a:ea typeface="+mn-ea"/>
              </a:endParaRPr>
            </a:p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+mj-ea"/>
                <a:buAutoNum type="circleNumDbPlain"/>
              </a:pP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반드시 ‘202</a:t>
              </a:r>
              <a:r>
                <a:rPr lang="en-US" altLang="ko-KR" sz="1200" b="1" dirty="0">
                  <a:latin typeface="+mn-ea"/>
                  <a:ea typeface="+mn-ea"/>
                  <a:cs typeface="Arial"/>
                  <a:sym typeface="Arial"/>
                </a:rPr>
                <a:t>6</a:t>
              </a: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 </a:t>
              </a:r>
              <a:r>
                <a:rPr lang="ko-KR" altLang="en-US" sz="1200" b="1" dirty="0">
                  <a:latin typeface="+mn-ea"/>
                  <a:ea typeface="+mn-ea"/>
                  <a:cs typeface="Arial"/>
                  <a:sym typeface="Arial"/>
                </a:rPr>
                <a:t>아트페어대구</a:t>
              </a: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 </a:t>
              </a:r>
              <a:r>
                <a:rPr lang="ko-KR" altLang="en-US" sz="1200" b="1" dirty="0">
                  <a:latin typeface="+mn-ea"/>
                  <a:ea typeface="+mn-ea"/>
                </a:rPr>
                <a:t>신진 청년작가 </a:t>
              </a:r>
              <a:r>
                <a:rPr lang="ko-KR" altLang="en-US" sz="1200" b="1" dirty="0">
                  <a:latin typeface="+mn-ea"/>
                  <a:ea typeface="+mn-ea"/>
                  <a:cs typeface="Arial"/>
                  <a:sym typeface="Arial"/>
                </a:rPr>
                <a:t>특별전</a:t>
              </a: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’에 출품 가능한 작품</a:t>
              </a:r>
              <a:r>
                <a:rPr lang="en-US" altLang="ko-KR" sz="1200" b="1" dirty="0">
                  <a:latin typeface="+mn-ea"/>
                  <a:ea typeface="+mn-ea"/>
                  <a:cs typeface="Arial"/>
                  <a:sym typeface="Arial"/>
                </a:rPr>
                <a:t>(10</a:t>
              </a:r>
              <a:r>
                <a:rPr lang="ko-KR" altLang="en-US" sz="1200" b="1" dirty="0">
                  <a:latin typeface="+mn-ea"/>
                  <a:ea typeface="+mn-ea"/>
                  <a:cs typeface="Arial"/>
                  <a:sym typeface="Arial"/>
                </a:rPr>
                <a:t>작품 이상</a:t>
              </a:r>
              <a:r>
                <a:rPr lang="en-US" altLang="ko-KR" sz="1200" b="1" dirty="0">
                  <a:latin typeface="+mn-ea"/>
                  <a:ea typeface="+mn-ea"/>
                </a:rPr>
                <a:t>)</a:t>
              </a: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으</a:t>
              </a:r>
              <a:r>
                <a:rPr lang="ko-KR" altLang="en-US" sz="1200" b="1" dirty="0">
                  <a:latin typeface="+mn-ea"/>
                  <a:ea typeface="+mn-ea"/>
                  <a:cs typeface="Arial"/>
                  <a:sym typeface="Arial"/>
                </a:rPr>
                <a:t>로 </a:t>
              </a:r>
              <a:r>
                <a:rPr lang="ko-KR" sz="1200" b="1" dirty="0">
                  <a:latin typeface="+mn-ea"/>
                  <a:ea typeface="+mn-ea"/>
                  <a:cs typeface="Arial"/>
                  <a:sym typeface="Arial"/>
                </a:rPr>
                <a:t>양식서를 작성합니다.</a:t>
              </a:r>
              <a:endParaRPr sz="1200" b="1" dirty="0">
                <a:latin typeface="+mn-ea"/>
                <a:ea typeface="+mn-ea"/>
              </a:endParaRPr>
            </a:p>
            <a:p>
              <a:pPr marL="252000" lvl="0" indent="-2520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600"/>
                <a:buFont typeface="+mj-ea"/>
                <a:buAutoNum type="circleNumDbPlain"/>
              </a:pP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공모에서 선발될 시 약 </a:t>
              </a:r>
              <a:r>
                <a:rPr lang="en-US" altLang="ko-KR" sz="1200" dirty="0">
                  <a:latin typeface="+mn-ea"/>
                  <a:ea typeface="+mn-ea"/>
                </a:rPr>
                <a:t>5x15x5</a:t>
              </a:r>
              <a:r>
                <a:rPr lang="ko-KR" sz="1200" dirty="0" err="1">
                  <a:latin typeface="+mn-ea"/>
                  <a:ea typeface="+mn-ea"/>
                  <a:cs typeface="Arial"/>
                  <a:sym typeface="Arial"/>
                </a:rPr>
                <a:t>m</a:t>
              </a:r>
              <a:r>
                <a:rPr lang="en-US" altLang="ko-KR" sz="1200" dirty="0">
                  <a:latin typeface="+mn-ea"/>
                  <a:ea typeface="+mn-ea"/>
                  <a:cs typeface="Arial"/>
                  <a:sym typeface="Arial"/>
                </a:rPr>
                <a:t>(</a:t>
              </a:r>
              <a:r>
                <a:rPr lang="ko-KR" altLang="en-US" sz="1200" dirty="0">
                  <a:latin typeface="+mn-ea"/>
                  <a:ea typeface="+mn-ea"/>
                  <a:cs typeface="Arial"/>
                  <a:sym typeface="Arial"/>
                </a:rPr>
                <a:t>파티션 높이 </a:t>
              </a:r>
              <a:r>
                <a:rPr lang="en-US" altLang="ko-KR" sz="1200" dirty="0">
                  <a:latin typeface="+mn-ea"/>
                  <a:ea typeface="+mn-ea"/>
                  <a:cs typeface="Arial"/>
                  <a:sym typeface="Arial"/>
                </a:rPr>
                <a:t>3M)</a:t>
              </a: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의 </a:t>
              </a:r>
              <a:r>
                <a:rPr lang="ko-KR" altLang="en-US" sz="1200" dirty="0">
                  <a:latin typeface="+mn-ea"/>
                  <a:ea typeface="+mn-ea"/>
                  <a:cs typeface="Arial"/>
                  <a:sym typeface="Arial"/>
                </a:rPr>
                <a:t>라이트업 </a:t>
              </a:r>
              <a:r>
                <a:rPr lang="ko-KR" altLang="en-US" sz="1200" dirty="0">
                  <a:latin typeface="+mn-ea"/>
                  <a:ea typeface="+mn-ea"/>
                </a:rPr>
                <a:t>부스에서 진행</a:t>
              </a: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되니, 참고하여 제출</a:t>
              </a:r>
              <a:r>
                <a:rPr lang="en-US" altLang="ko-KR" sz="1200" dirty="0">
                  <a:latin typeface="+mn-ea"/>
                  <a:ea typeface="+mn-ea"/>
                </a:rPr>
                <a:t> </a:t>
              </a:r>
              <a:r>
                <a:rPr lang="ko-KR" altLang="en-US" sz="1200" dirty="0">
                  <a:latin typeface="+mn-ea"/>
                  <a:ea typeface="+mn-ea"/>
                </a:rPr>
                <a:t>바랍니</a:t>
              </a: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다.</a:t>
              </a:r>
              <a:br>
                <a:rPr lang="ko-KR" sz="1200" dirty="0">
                  <a:latin typeface="+mn-ea"/>
                  <a:ea typeface="+mn-ea"/>
                  <a:cs typeface="Arial"/>
                  <a:sym typeface="Arial"/>
                </a:rPr>
              </a:b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* 추후 확정될 부스 크기 및 구조에 따라 운영사무국과 출품작 수의 조율(가감)이 필요할 수 있습니다.</a:t>
              </a:r>
              <a:endParaRPr sz="1200" dirty="0">
                <a:latin typeface="+mn-ea"/>
                <a:ea typeface="+mn-ea"/>
              </a:endParaRPr>
            </a:p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+mj-ea"/>
                <a:buAutoNum type="circleNumDbPlain"/>
              </a:pP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마지막 페이지에 공모 신청 동의서에 서명까지 마친 후 제출합니다.</a:t>
              </a:r>
              <a:endParaRPr sz="1200" dirty="0">
                <a:latin typeface="+mn-ea"/>
                <a:ea typeface="+mn-ea"/>
              </a:endParaRPr>
            </a:p>
          </p:txBody>
        </p:sp>
      </p:grpSp>
      <p:grpSp>
        <p:nvGrpSpPr>
          <p:cNvPr id="59" name="Google Shape;59;p2"/>
          <p:cNvGrpSpPr/>
          <p:nvPr/>
        </p:nvGrpSpPr>
        <p:grpSpPr>
          <a:xfrm>
            <a:off x="810801" y="2741595"/>
            <a:ext cx="9079800" cy="1644784"/>
            <a:chOff x="800277" y="2778321"/>
            <a:chExt cx="9079800" cy="1644784"/>
          </a:xfrm>
        </p:grpSpPr>
        <p:sp>
          <p:nvSpPr>
            <p:cNvPr id="60" name="Google Shape;60;p2"/>
            <p:cNvSpPr txBox="1"/>
            <p:nvPr/>
          </p:nvSpPr>
          <p:spPr>
            <a:xfrm>
              <a:off x="800277" y="3178446"/>
              <a:ext cx="9079800" cy="12446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252000" lvl="0" indent="-2520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600"/>
                <a:buFont typeface="Arial"/>
                <a:buAutoNum type="arabicPeriod"/>
              </a:pP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공모 신청 양식서 </a:t>
              </a:r>
              <a:r>
                <a:rPr lang="ko-KR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(반드시 </a:t>
              </a:r>
              <a:r>
                <a:rPr lang="en-US" altLang="ko-KR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PPTX</a:t>
              </a:r>
              <a:r>
                <a:rPr lang="en-US" altLang="ko-KR" sz="1200" dirty="0">
                  <a:solidFill>
                    <a:schemeClr val="tx1"/>
                  </a:solidFill>
                  <a:latin typeface="+mn-ea"/>
                  <a:ea typeface="+mn-ea"/>
                </a:rPr>
                <a:t>, PDF</a:t>
              </a:r>
              <a:r>
                <a:rPr lang="ko-KR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 형식 </a:t>
              </a:r>
              <a:r>
                <a:rPr lang="en-US" altLang="ko-KR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2</a:t>
              </a:r>
              <a:r>
                <a:rPr lang="ko-KR" altLang="en-US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가지</a:t>
              </a:r>
              <a:r>
                <a:rPr lang="ko-KR" sz="1200" dirty="0">
                  <a:solidFill>
                    <a:schemeClr val="tx1"/>
                  </a:solidFill>
                  <a:latin typeface="+mn-ea"/>
                  <a:ea typeface="+mn-ea"/>
                  <a:cs typeface="Arial"/>
                  <a:sym typeface="Arial"/>
                </a:rPr>
                <a:t> 제출)</a:t>
              </a:r>
              <a:endParaRPr sz="1200" dirty="0">
                <a:solidFill>
                  <a:schemeClr val="tx1"/>
                </a:solidFill>
                <a:latin typeface="+mn-ea"/>
                <a:ea typeface="+mn-ea"/>
              </a:endParaRPr>
            </a:p>
            <a:p>
              <a:pPr marL="252000" lvl="0" indent="-2520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600"/>
                <a:buFont typeface="Arial"/>
                <a:buAutoNum type="arabicPeriod"/>
              </a:pP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작가 포트폴리오 (</a:t>
              </a:r>
              <a:r>
                <a:rPr lang="en-US" altLang="ko-KR" sz="1200" dirty="0">
                  <a:latin typeface="+mn-ea"/>
                  <a:ea typeface="+mn-ea"/>
                  <a:cs typeface="Arial"/>
                  <a:sym typeface="Arial"/>
                </a:rPr>
                <a:t>PDF </a:t>
              </a:r>
              <a:r>
                <a:rPr lang="ko-KR" sz="1200" dirty="0">
                  <a:latin typeface="+mn-ea"/>
                  <a:ea typeface="+mn-ea"/>
                  <a:cs typeface="Arial"/>
                  <a:sym typeface="Arial"/>
                </a:rPr>
                <a:t>형식) 혹은 작가 개인 홈페이지 링크 혹은 포트폴리오용 SNS 링크 필수</a:t>
              </a:r>
              <a:br>
                <a:rPr lang="ko-KR" sz="1200" dirty="0">
                  <a:latin typeface="+mn-ea"/>
                  <a:ea typeface="+mn-ea"/>
                  <a:cs typeface="Arial"/>
                  <a:sym typeface="Arial"/>
                </a:rPr>
              </a:br>
              <a:r>
                <a:rPr lang="ko-KR" sz="1200" dirty="0">
                  <a:latin typeface="+mn-ea"/>
                  <a:ea typeface="+mn-ea"/>
                </a:rPr>
                <a:t>* 링크 첨부 시 작품 정보 및 활동 내용을 확인할 수 있는 포트폴리오의 기능을 할 수 있는 것으로 첨부 </a:t>
              </a:r>
              <a:endParaRPr lang="en-US" altLang="ko-KR" sz="1200" dirty="0">
                <a:latin typeface="+mn-ea"/>
                <a:ea typeface="+mn-ea"/>
              </a:endParaRPr>
            </a:p>
            <a:p>
              <a:pPr lvl="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600"/>
              </a:pPr>
              <a:r>
                <a:rPr lang="en-US" altLang="ko-KR" sz="1200" dirty="0">
                  <a:latin typeface="+mn-ea"/>
                  <a:ea typeface="+mn-ea"/>
                </a:rPr>
                <a:t>     </a:t>
              </a:r>
              <a:r>
                <a:rPr lang="ko-KR" sz="1200" dirty="0">
                  <a:latin typeface="+mn-ea"/>
                  <a:ea typeface="+mn-ea"/>
                </a:rPr>
                <a:t>(SNS 비공개 및 일상 계정은 미제출로 간주합니다.)</a:t>
              </a:r>
              <a:endParaRPr sz="1200" dirty="0">
                <a:latin typeface="+mn-ea"/>
                <a:ea typeface="+mn-ea"/>
                <a:cs typeface="Arial"/>
                <a:sym typeface="Arial"/>
              </a:endParaRPr>
            </a:p>
          </p:txBody>
        </p:sp>
        <p:sp>
          <p:nvSpPr>
            <p:cNvPr id="61" name="Google Shape;61;p2"/>
            <p:cNvSpPr txBox="1"/>
            <p:nvPr/>
          </p:nvSpPr>
          <p:spPr>
            <a:xfrm>
              <a:off x="802797" y="2778321"/>
              <a:ext cx="2187900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제출 자료</a:t>
              </a:r>
              <a:endParaRPr sz="1600" b="1" dirty="0">
                <a:solidFill>
                  <a:srgbClr val="F117B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810801" y="4647360"/>
            <a:ext cx="9079800" cy="1356668"/>
            <a:chOff x="800275" y="4973057"/>
            <a:chExt cx="9079800" cy="1356668"/>
          </a:xfrm>
        </p:grpSpPr>
        <p:sp>
          <p:nvSpPr>
            <p:cNvPr id="63" name="Google Shape;63;p2"/>
            <p:cNvSpPr txBox="1"/>
            <p:nvPr/>
          </p:nvSpPr>
          <p:spPr>
            <a:xfrm>
              <a:off x="800275" y="5373157"/>
              <a:ext cx="9079800" cy="9565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Arial"/>
                <a:buAutoNum type="arabicPeriod"/>
              </a:pP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마감 기한 : 202</a:t>
              </a:r>
              <a:r>
                <a:rPr lang="en-US" altLang="ko-KR" sz="1200" dirty="0">
                  <a:latin typeface="Arial"/>
                  <a:ea typeface="Arial"/>
                  <a:cs typeface="Arial"/>
                  <a:sym typeface="Arial"/>
                </a:rPr>
                <a:t>6</a:t>
              </a: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년 </a:t>
              </a:r>
              <a:r>
                <a:rPr lang="en-US" altLang="ko-KR" sz="1200" dirty="0">
                  <a:latin typeface="Arial"/>
                  <a:ea typeface="Arial"/>
                  <a:cs typeface="Arial"/>
                  <a:sym typeface="Arial"/>
                </a:rPr>
                <a:t>3</a:t>
              </a: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월 1</a:t>
              </a:r>
              <a:r>
                <a:rPr lang="en-US" altLang="ko-KR" sz="1200" dirty="0"/>
                <a:t>6</a:t>
              </a: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일 (</a:t>
              </a:r>
              <a:r>
                <a:rPr lang="ko-KR" altLang="en-US" sz="1200" dirty="0">
                  <a:latin typeface="Arial"/>
                  <a:ea typeface="Arial"/>
                  <a:cs typeface="Arial"/>
                  <a:sym typeface="Arial"/>
                </a:rPr>
                <a:t>월</a:t>
              </a: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) </a:t>
              </a:r>
              <a:endParaRPr sz="1200" dirty="0">
                <a:latin typeface="Arial"/>
                <a:ea typeface="Arial"/>
                <a:cs typeface="Arial"/>
                <a:sym typeface="Arial"/>
              </a:endParaRPr>
            </a:p>
            <a:p>
              <a:pPr marL="252000" lvl="0" indent="-2393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Arial"/>
                <a:buAutoNum type="arabicPeriod"/>
              </a:pPr>
              <a:r>
                <a:rPr lang="ko-KR" altLang="en-US" sz="1200" dirty="0">
                  <a:latin typeface="Arial"/>
                  <a:ea typeface="Arial"/>
                  <a:cs typeface="Arial"/>
                  <a:sym typeface="Arial"/>
                </a:rPr>
                <a:t>이메일 </a:t>
              </a:r>
              <a:r>
                <a:rPr lang="ko-KR" sz="1200" dirty="0">
                  <a:latin typeface="Arial"/>
                  <a:ea typeface="Arial"/>
                  <a:cs typeface="Arial"/>
                  <a:sym typeface="Arial"/>
                </a:rPr>
                <a:t>제출 : </a:t>
              </a:r>
              <a:r>
                <a:rPr lang="en-US" altLang="ko-KR" sz="1200" b="0" i="0" dirty="0">
                  <a:solidFill>
                    <a:srgbClr val="000000"/>
                  </a:solidFill>
                  <a:effectLst/>
                  <a:latin typeface="+mn-ea"/>
                  <a:ea typeface="+mn-ea"/>
                </a:rPr>
                <a:t>artfair_daegu@naver.com</a:t>
              </a:r>
              <a:endParaRPr lang="ko-KR" altLang="en-US" sz="1200" dirty="0">
                <a:latin typeface="+mn-ea"/>
                <a:ea typeface="+mn-ea"/>
                <a:cs typeface="Arial"/>
                <a:sym typeface="Arial"/>
              </a:endParaRPr>
            </a:p>
            <a:p>
              <a:pPr marL="252000" lvl="0" indent="-25200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SzPts val="1600"/>
                <a:buFont typeface="Arial"/>
                <a:buAutoNum type="arabicPeriod"/>
              </a:pPr>
              <a:r>
                <a:rPr lang="ko-KR" altLang="en-US" sz="1200" dirty="0">
                  <a:latin typeface="Arial"/>
                  <a:ea typeface="Arial"/>
                  <a:cs typeface="Arial"/>
                  <a:sym typeface="Arial"/>
                </a:rPr>
                <a:t>파일명 </a:t>
              </a:r>
              <a:r>
                <a:rPr lang="en-US" altLang="ko-KR" sz="1200" dirty="0">
                  <a:latin typeface="Arial"/>
                  <a:ea typeface="Arial"/>
                  <a:cs typeface="Arial"/>
                  <a:sym typeface="Arial"/>
                </a:rPr>
                <a:t>: </a:t>
              </a:r>
              <a:r>
                <a:rPr lang="ko-KR" altLang="en-US" sz="1200" dirty="0">
                  <a:solidFill>
                    <a:srgbClr val="F117B3"/>
                  </a:solidFill>
                </a:rPr>
                <a:t>작가명</a:t>
              </a:r>
              <a:r>
                <a:rPr lang="en-US" altLang="ko-KR" sz="1200" dirty="0">
                  <a:solidFill>
                    <a:schemeClr val="dk1"/>
                  </a:solidFill>
                </a:rPr>
                <a:t>_</a:t>
              </a:r>
              <a:r>
                <a:rPr lang="en-US" altLang="ko-KR" sz="1200" dirty="0">
                  <a:solidFill>
                    <a:schemeClr val="tx1"/>
                  </a:solidFill>
                  <a:latin typeface="Arial"/>
                  <a:ea typeface="Arial"/>
                  <a:cs typeface="Arial"/>
                  <a:sym typeface="Arial"/>
                </a:rPr>
                <a:t>2026 </a:t>
              </a:r>
              <a:r>
                <a:rPr lang="ko-KR" altLang="en-US" sz="1200" dirty="0">
                  <a:solidFill>
                    <a:schemeClr val="tx1"/>
                  </a:solidFill>
                  <a:latin typeface="Arial"/>
                  <a:ea typeface="Arial"/>
                  <a:cs typeface="Arial"/>
                  <a:sym typeface="Arial"/>
                </a:rPr>
                <a:t>아트페어대구 라이트업 공모 신청서</a:t>
              </a:r>
              <a:r>
                <a:rPr lang="ko-KR" altLang="en-US" sz="900" dirty="0">
                  <a:solidFill>
                    <a:schemeClr val="tx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altLang="ko-KR" sz="900" dirty="0">
                  <a:latin typeface="Arial"/>
                  <a:ea typeface="Arial"/>
                  <a:cs typeface="Arial"/>
                  <a:sym typeface="Arial"/>
                </a:rPr>
                <a:t>e</a:t>
              </a:r>
              <a:r>
                <a:rPr lang="en-US" altLang="ko-KR" sz="90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.g., </a:t>
              </a:r>
              <a:r>
                <a:rPr lang="ko-KR" altLang="en-US" sz="900" dirty="0">
                  <a:solidFill>
                    <a:schemeClr val="dk1"/>
                  </a:solidFill>
                </a:rPr>
                <a:t>홍길동</a:t>
              </a:r>
              <a:r>
                <a:rPr lang="en-US" altLang="ko-KR" sz="900" dirty="0">
                  <a:solidFill>
                    <a:schemeClr val="dk1"/>
                  </a:solidFill>
                </a:rPr>
                <a:t>_</a:t>
              </a:r>
              <a:r>
                <a:rPr lang="en-US" altLang="ko-KR" sz="90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2026 </a:t>
              </a:r>
              <a:r>
                <a:rPr lang="ko-KR" altLang="en-US" sz="900" dirty="0">
                  <a:solidFill>
                    <a:schemeClr val="dk1"/>
                  </a:solidFill>
                </a:rPr>
                <a:t>아트페어대구</a:t>
              </a:r>
              <a:r>
                <a:rPr lang="ko-KR" altLang="en-US" sz="90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ko-KR" altLang="en-US" sz="900" dirty="0">
                  <a:solidFill>
                    <a:schemeClr val="dk1"/>
                  </a:solidFill>
                </a:rPr>
                <a:t>라이트업 </a:t>
              </a:r>
              <a:r>
                <a:rPr lang="ko-KR" altLang="en-US" sz="90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공모 신청서</a:t>
              </a:r>
            </a:p>
          </p:txBody>
        </p:sp>
        <p:sp>
          <p:nvSpPr>
            <p:cNvPr id="64" name="Google Shape;64;p2"/>
            <p:cNvSpPr txBox="1"/>
            <p:nvPr/>
          </p:nvSpPr>
          <p:spPr>
            <a:xfrm>
              <a:off x="802799" y="4973057"/>
              <a:ext cx="6072900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제출</a:t>
              </a:r>
              <a:r>
                <a:rPr lang="en-US" altLang="ko-KR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ko-KR" altLang="en-US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방법</a:t>
              </a:r>
              <a:r>
                <a:rPr lang="ko-KR" sz="1100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altLang="ko-KR" sz="1100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ko-KR" sz="1100" dirty="0">
                  <a:latin typeface="Arial"/>
                  <a:ea typeface="Arial"/>
                  <a:cs typeface="Arial"/>
                  <a:sym typeface="Arial"/>
                </a:rPr>
                <a:t>(기한 엄수-마감기한 이후 제출된 자료는 검토를 거치지 않고 폐기합니다.)</a:t>
              </a:r>
              <a:endParaRPr sz="11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" name="Google Shape;56;p2">
            <a:extLst>
              <a:ext uri="{FF2B5EF4-FFF2-40B4-BE49-F238E27FC236}">
                <a16:creationId xmlns:a16="http://schemas.microsoft.com/office/drawing/2014/main" id="{6BEC01EA-BA8E-B375-74EE-CB21B9DAC69D}"/>
              </a:ext>
            </a:extLst>
          </p:cNvPr>
          <p:cNvGrpSpPr/>
          <p:nvPr/>
        </p:nvGrpSpPr>
        <p:grpSpPr>
          <a:xfrm>
            <a:off x="810801" y="6199770"/>
            <a:ext cx="9269672" cy="1034091"/>
            <a:chOff x="802799" y="735999"/>
            <a:chExt cx="8964000" cy="1034091"/>
          </a:xfrm>
        </p:grpSpPr>
        <p:sp>
          <p:nvSpPr>
            <p:cNvPr id="3" name="Google Shape;57;p2">
              <a:extLst>
                <a:ext uri="{FF2B5EF4-FFF2-40B4-BE49-F238E27FC236}">
                  <a16:creationId xmlns:a16="http://schemas.microsoft.com/office/drawing/2014/main" id="{3BBBBEE7-6542-86D8-3996-C14B05344CED}"/>
                </a:ext>
              </a:extLst>
            </p:cNvPr>
            <p:cNvSpPr txBox="1"/>
            <p:nvPr/>
          </p:nvSpPr>
          <p:spPr>
            <a:xfrm>
              <a:off x="802799" y="735999"/>
              <a:ext cx="2515800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altLang="en-US" sz="1800" b="1" dirty="0">
                  <a:solidFill>
                    <a:srgbClr val="F117B3"/>
                  </a:solidFill>
                </a:rPr>
                <a:t>참고</a:t>
              </a:r>
              <a:r>
                <a:rPr lang="ko-KR" sz="1800" b="1" dirty="0">
                  <a:solidFill>
                    <a:srgbClr val="F117B3"/>
                  </a:solidFill>
                  <a:latin typeface="Arial"/>
                  <a:ea typeface="Arial"/>
                  <a:cs typeface="Arial"/>
                  <a:sym typeface="Arial"/>
                </a:rPr>
                <a:t>사항</a:t>
              </a:r>
              <a:endParaRPr sz="1600" b="1" dirty="0">
                <a:solidFill>
                  <a:srgbClr val="F117B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">
              <a:extLst>
                <a:ext uri="{FF2B5EF4-FFF2-40B4-BE49-F238E27FC236}">
                  <a16:creationId xmlns:a16="http://schemas.microsoft.com/office/drawing/2014/main" id="{7A5580FF-4C2C-3093-CC39-38012AA47DC2}"/>
                </a:ext>
              </a:extLst>
            </p:cNvPr>
            <p:cNvSpPr txBox="1"/>
            <p:nvPr/>
          </p:nvSpPr>
          <p:spPr>
            <a:xfrm>
              <a:off x="802799" y="1149704"/>
              <a:ext cx="8964000" cy="6203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12700" lvl="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n-US" sz="1100" dirty="0">
                  <a:latin typeface="+mn-ea"/>
                  <a:ea typeface="+mn-ea"/>
                </a:rPr>
                <a:t> -  </a:t>
              </a:r>
              <a:r>
                <a:rPr lang="ko-KR" altLang="en-US" sz="1100" dirty="0"/>
                <a:t>작품 </a:t>
              </a:r>
              <a:r>
                <a:rPr lang="en-US" altLang="ko-KR" sz="1100" dirty="0"/>
                <a:t>D/P</a:t>
              </a:r>
              <a:r>
                <a:rPr lang="ko-KR" altLang="en-US" sz="1100" dirty="0"/>
                <a:t>는 주최자가 주관하며</a:t>
              </a:r>
              <a:r>
                <a:rPr lang="en-US" altLang="ko-KR" sz="1100" dirty="0"/>
                <a:t>, </a:t>
              </a:r>
              <a:r>
                <a:rPr lang="ko-KR" altLang="en-US" sz="1100" dirty="0"/>
                <a:t>라이트업 시상식은 </a:t>
              </a:r>
              <a:r>
                <a:rPr lang="en-US" altLang="ko-KR" sz="1100" dirty="0"/>
                <a:t>5</a:t>
              </a:r>
              <a:r>
                <a:rPr lang="ko-KR" altLang="en-US" sz="1100" dirty="0"/>
                <a:t>월 </a:t>
              </a:r>
              <a:r>
                <a:rPr lang="en-US" altLang="ko-KR" sz="1100" dirty="0"/>
                <a:t>10</a:t>
              </a:r>
              <a:r>
                <a:rPr lang="ko-KR" altLang="en-US" sz="1100" dirty="0"/>
                <a:t>일</a:t>
              </a:r>
              <a:r>
                <a:rPr lang="en-US" altLang="ko-KR" sz="1100" dirty="0"/>
                <a:t>(</a:t>
              </a:r>
              <a:r>
                <a:rPr lang="ko-KR" altLang="en-US" sz="1100" dirty="0"/>
                <a:t>일</a:t>
              </a:r>
              <a:r>
                <a:rPr lang="en-US" altLang="ko-KR" sz="1100" dirty="0"/>
                <a:t>) </a:t>
              </a:r>
              <a:r>
                <a:rPr lang="ko-KR" altLang="en-US" sz="1100" dirty="0"/>
                <a:t>행사장 내에서 진행됩니다</a:t>
              </a:r>
              <a:r>
                <a:rPr lang="en-US" altLang="ko-KR" sz="1100" dirty="0"/>
                <a:t>.</a:t>
              </a:r>
            </a:p>
            <a:p>
              <a:pPr marL="12700" lvl="0" algn="l" rtl="0">
                <a:lnSpc>
                  <a:spcPct val="15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n-US" sz="1100" dirty="0">
                  <a:latin typeface="+mn-ea"/>
                  <a:ea typeface="+mn-ea"/>
                </a:rPr>
                <a:t>-  </a:t>
              </a:r>
              <a:r>
                <a:rPr lang="ko-KR" altLang="en-US" sz="1100" dirty="0">
                  <a:latin typeface="+mn-ea"/>
                  <a:ea typeface="+mn-ea"/>
                </a:rPr>
                <a:t>최종 선발된 작품은 아트페어대구 마케팅 활동에 활용될 수 있습니다</a:t>
              </a:r>
              <a:r>
                <a:rPr lang="en-US" altLang="ko-KR" sz="1100" dirty="0">
                  <a:latin typeface="+mn-ea"/>
                  <a:ea typeface="+mn-ea"/>
                </a:rPr>
                <a:t>.</a:t>
              </a:r>
              <a:endParaRPr sz="1100" dirty="0">
                <a:latin typeface="+mn-ea"/>
                <a:ea typeface="+mn-ea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82D109C-C26C-B0F9-3A16-F3117D2F86AA}"/>
              </a:ext>
            </a:extLst>
          </p:cNvPr>
          <p:cNvSpPr txBox="1"/>
          <p:nvPr/>
        </p:nvSpPr>
        <p:spPr>
          <a:xfrm>
            <a:off x="8369300" y="701040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LIGHT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UP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 공모 신청서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3"/>
          <p:cNvGraphicFramePr/>
          <p:nvPr>
            <p:extLst>
              <p:ext uri="{D42A27DB-BD31-4B8C-83A1-F6EECF244321}">
                <p14:modId xmlns:p14="http://schemas.microsoft.com/office/powerpoint/2010/main" val="1692486595"/>
              </p:ext>
            </p:extLst>
          </p:nvPr>
        </p:nvGraphicFramePr>
        <p:xfrm>
          <a:off x="204800" y="322716"/>
          <a:ext cx="10283800" cy="6917418"/>
        </p:xfrm>
        <a:graphic>
          <a:graphicData uri="http://schemas.openxmlformats.org/drawingml/2006/table">
            <a:tbl>
              <a:tblPr>
                <a:noFill/>
                <a:tableStyleId>{21D06A75-9229-4229-930B-D6E0262FA198}</a:tableStyleId>
              </a:tblPr>
              <a:tblGrid>
                <a:gridCol w="102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6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188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693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2026 </a:t>
                      </a:r>
                      <a:r>
                        <a:rPr lang="ko-KR" altLang="en-US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아트페어대구 신진 청년 작가 라이트업 </a:t>
                      </a:r>
                      <a:r>
                        <a:rPr lang="ko-KR" altLang="en-US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특별전 신청서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D8D8D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 dirty="0"/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345486"/>
                  </a:ext>
                </a:extLst>
              </a:tr>
              <a:tr h="36693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작가명/생년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b="1" i="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홍길동 (b.1999)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출품장르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b="1" i="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Ex) 한국화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학력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전화번호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b="1" i="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010-0000-0000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이메일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b="1" i="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정확하게 기재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홈페이지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링크로 첨부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SNS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링크로 첨부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716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포트폴리오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b="1" i="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웹 링크 </a:t>
                      </a:r>
                      <a:r>
                        <a:rPr lang="ko-KR" sz="1100" b="0" i="0" u="none" strike="noStrike" cap="none" dirty="0" err="1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or</a:t>
                      </a: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0" i="0" u="none" strike="noStrike" cap="none" dirty="0" err="1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PDF파일로</a:t>
                      </a:r>
                      <a:r>
                        <a:rPr lang="ko-KR" sz="1100" b="0" i="0" u="none" strike="noStrike" cap="none" dirty="0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첨부</a:t>
                      </a: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Malgun Gothic"/>
                          <a:sym typeface="Malgun Gothic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4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100" b="1" i="0" u="none" strike="noStrike" cap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출생지</a:t>
                      </a:r>
                      <a:endParaRPr sz="1100" b="1" i="0" u="none" strike="noStrike" cap="none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100" b="1" dirty="0">
                          <a:latin typeface="+mn-ea"/>
                          <a:ea typeface="+mn-ea"/>
                        </a:rPr>
                        <a:t>현 거주지</a:t>
                      </a:r>
                      <a:endParaRPr sz="1100" b="1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85540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개인전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*</a:t>
                      </a:r>
                      <a:endParaRPr sz="1100" u="none" strike="noStrike" cap="none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단체전</a:t>
                      </a:r>
                      <a:r>
                        <a:rPr lang="ko-KR" sz="1100" b="1" i="0" u="none" strike="noStrike" cap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 </a:t>
                      </a:r>
                      <a:r>
                        <a:rPr lang="ko-KR" sz="1100" b="1" i="0" u="none" strike="noStrike" cap="none" dirty="0">
                          <a:solidFill>
                            <a:srgbClr val="F117B3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*</a:t>
                      </a:r>
                      <a:endParaRPr sz="1100" u="none" strike="noStrike" cap="none" dirty="0">
                        <a:solidFill>
                          <a:srgbClr val="F117B3"/>
                        </a:solidFill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D8D8D8"/>
                          </a:solidFill>
                          <a:latin typeface="+mn-ea"/>
                          <a:ea typeface="+mn-ea"/>
                          <a:cs typeface="Malgun Gothic"/>
                          <a:sym typeface="Malgun Gothic"/>
                        </a:rPr>
                        <a:t>전시명/ 기간/ 전시장소/ 도시</a:t>
                      </a:r>
                      <a:endParaRPr sz="1100" b="0" i="0" u="none" strike="noStrike" cap="none">
                        <a:solidFill>
                          <a:srgbClr val="D8D8D8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Malgun Gothic"/>
                          <a:sym typeface="Malgun Gothic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Malgun Gothic"/>
                          <a:sym typeface="Malgun Gothic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u="none" strike="noStrike" cap="none" dirty="0">
                          <a:latin typeface="+mn-ea"/>
                          <a:ea typeface="+mn-ea"/>
                        </a:rPr>
                        <a:t>수상 이력</a:t>
                      </a:r>
                      <a:endParaRPr sz="1100" b="1" u="none" strike="noStrike" cap="none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레지던시 이력</a:t>
                      </a:r>
                      <a:endParaRPr sz="1100" u="none" strike="noStrike" cap="none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>
                        <a:solidFill>
                          <a:srgbClr val="D8D8D8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Helvetica Neue"/>
                          <a:sym typeface="Helvetica Neue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rgbClr val="000000"/>
                        </a:solidFill>
                        <a:latin typeface="+mn-ea"/>
                        <a:ea typeface="+mn-ea"/>
                        <a:cs typeface="Malgun Gothic"/>
                        <a:sym typeface="Malgun Gothic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년도</a:t>
                      </a:r>
                      <a:endParaRPr sz="110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u="none" strike="noStrike" cap="none" dirty="0">
                          <a:latin typeface="+mn-ea"/>
                          <a:ea typeface="+mn-ea"/>
                        </a:rPr>
                        <a:t>기타 이력</a:t>
                      </a:r>
                      <a:endParaRPr sz="1100" b="1" u="none" strike="noStrike" cap="none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493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0" i="0" u="none" strike="noStrike" cap="non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Calibri"/>
                          <a:sym typeface="Calibri"/>
                        </a:rPr>
                        <a:t> </a:t>
                      </a:r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Google Shape;76;p4"/>
          <p:cNvGraphicFramePr/>
          <p:nvPr>
            <p:extLst>
              <p:ext uri="{D42A27DB-BD31-4B8C-83A1-F6EECF244321}">
                <p14:modId xmlns:p14="http://schemas.microsoft.com/office/powerpoint/2010/main" val="1360515153"/>
              </p:ext>
            </p:extLst>
          </p:nvPr>
        </p:nvGraphicFramePr>
        <p:xfrm>
          <a:off x="209549" y="193675"/>
          <a:ext cx="10283825" cy="7178675"/>
        </p:xfrm>
        <a:graphic>
          <a:graphicData uri="http://schemas.openxmlformats.org/drawingml/2006/table">
            <a:tbl>
              <a:tblPr>
                <a:noFill/>
                <a:tableStyleId>{21D06A75-9229-4229-930B-D6E0262FA198}</a:tableStyleId>
              </a:tblPr>
              <a:tblGrid>
                <a:gridCol w="1028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6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1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작가노트</a:t>
                      </a:r>
                      <a:r>
                        <a:rPr lang="en-US" altLang="ko-KR" sz="11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</a:t>
                      </a:r>
                      <a:r>
                        <a:rPr lang="ko-KR" altLang="en-US" sz="11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국문</a:t>
                      </a:r>
                      <a:r>
                        <a:rPr lang="en-US" altLang="ko-KR" sz="11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1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2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Calibri"/>
                        <a:sym typeface="Calibri"/>
                      </a:endParaRPr>
                    </a:p>
                  </a:txBody>
                  <a:tcPr marL="7400" marR="7400" marT="7400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5"/>
          <p:cNvGraphicFramePr/>
          <p:nvPr>
            <p:extLst>
              <p:ext uri="{D42A27DB-BD31-4B8C-83A1-F6EECF244321}">
                <p14:modId xmlns:p14="http://schemas.microsoft.com/office/powerpoint/2010/main" val="2024058006"/>
              </p:ext>
            </p:extLst>
          </p:nvPr>
        </p:nvGraphicFramePr>
        <p:xfrm>
          <a:off x="206375" y="193675"/>
          <a:ext cx="10278475" cy="7044695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227">
                <a:tc gridSpan="4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</a:rPr>
                        <a:t>2026 LIGHT UP </a:t>
                      </a:r>
                      <a:r>
                        <a:rPr lang="ko-KR" sz="1200" b="1" u="none" strike="noStrike" cap="none" dirty="0">
                          <a:solidFill>
                            <a:schemeClr val="bg1"/>
                          </a:solidFill>
                        </a:rPr>
                        <a:t>출품 예정 작품 정보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27"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01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 02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5333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4F0ADA9-C260-6EC7-59D3-D92822535D90}"/>
              </a:ext>
            </a:extLst>
          </p:cNvPr>
          <p:cNvSpPr txBox="1"/>
          <p:nvPr/>
        </p:nvSpPr>
        <p:spPr>
          <a:xfrm>
            <a:off x="206375" y="7238370"/>
            <a:ext cx="629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캡션 작성은 영문으로 작성 부탁드립니다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5"/>
          <p:cNvGraphicFramePr/>
          <p:nvPr>
            <p:extLst>
              <p:ext uri="{D42A27DB-BD31-4B8C-83A1-F6EECF244321}">
                <p14:modId xmlns:p14="http://schemas.microsoft.com/office/powerpoint/2010/main" val="1125298723"/>
              </p:ext>
            </p:extLst>
          </p:nvPr>
        </p:nvGraphicFramePr>
        <p:xfrm>
          <a:off x="206375" y="193674"/>
          <a:ext cx="10278475" cy="7044695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227">
                <a:tc gridSpan="4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</a:rPr>
                        <a:t>2026 LIGHT UP </a:t>
                      </a: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</a:rPr>
                        <a:t>출품 예정 작품 정보</a:t>
                      </a:r>
                      <a:endParaRPr lang="ko-KR" altLang="en-US" sz="12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27"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3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4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5333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5E21E29-6DD5-2E9F-E742-1DD914ADFD74}"/>
              </a:ext>
            </a:extLst>
          </p:cNvPr>
          <p:cNvSpPr txBox="1"/>
          <p:nvPr/>
        </p:nvSpPr>
        <p:spPr>
          <a:xfrm>
            <a:off x="206375" y="7238370"/>
            <a:ext cx="629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캡션 작성은 영문으로 작성 부탁드립니다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45675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5"/>
          <p:cNvGraphicFramePr/>
          <p:nvPr>
            <p:extLst>
              <p:ext uri="{D42A27DB-BD31-4B8C-83A1-F6EECF244321}">
                <p14:modId xmlns:p14="http://schemas.microsoft.com/office/powerpoint/2010/main" val="772178456"/>
              </p:ext>
            </p:extLst>
          </p:nvPr>
        </p:nvGraphicFramePr>
        <p:xfrm>
          <a:off x="206375" y="193675"/>
          <a:ext cx="10278475" cy="7044695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227">
                <a:tc gridSpan="4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</a:rPr>
                        <a:t>2026 LIGHT UP </a:t>
                      </a: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</a:rPr>
                        <a:t>출품 예정 작품 정보</a:t>
                      </a:r>
                      <a:endParaRPr lang="ko-KR" altLang="en-US" sz="12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27"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5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6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5333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1002870-B147-B162-AFA4-2C3F875A7918}"/>
              </a:ext>
            </a:extLst>
          </p:cNvPr>
          <p:cNvSpPr txBox="1"/>
          <p:nvPr/>
        </p:nvSpPr>
        <p:spPr>
          <a:xfrm>
            <a:off x="206375" y="7238370"/>
            <a:ext cx="629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캡션 작성은 영문으로 작성 부탁드립니다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615112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5"/>
          <p:cNvGraphicFramePr/>
          <p:nvPr>
            <p:extLst>
              <p:ext uri="{D42A27DB-BD31-4B8C-83A1-F6EECF244321}">
                <p14:modId xmlns:p14="http://schemas.microsoft.com/office/powerpoint/2010/main" val="2752803885"/>
              </p:ext>
            </p:extLst>
          </p:nvPr>
        </p:nvGraphicFramePr>
        <p:xfrm>
          <a:off x="206375" y="193675"/>
          <a:ext cx="10278475" cy="7044695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227">
                <a:tc gridSpan="4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</a:rPr>
                        <a:t>2026 LIGHT UP </a:t>
                      </a: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</a:rPr>
                        <a:t>출품 예정 작품 정보</a:t>
                      </a:r>
                      <a:endParaRPr lang="ko-KR" altLang="en-US" sz="12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27"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7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8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5333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513BD8-9308-EC9A-7917-8C7D159B9ACD}"/>
              </a:ext>
            </a:extLst>
          </p:cNvPr>
          <p:cNvSpPr txBox="1"/>
          <p:nvPr/>
        </p:nvSpPr>
        <p:spPr>
          <a:xfrm>
            <a:off x="206375" y="7238370"/>
            <a:ext cx="629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캡션 작성은 영문으로 작성 부탁드립니다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67562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5"/>
          <p:cNvGraphicFramePr/>
          <p:nvPr>
            <p:extLst>
              <p:ext uri="{D42A27DB-BD31-4B8C-83A1-F6EECF244321}">
                <p14:modId xmlns:p14="http://schemas.microsoft.com/office/powerpoint/2010/main" val="423847611"/>
              </p:ext>
            </p:extLst>
          </p:nvPr>
        </p:nvGraphicFramePr>
        <p:xfrm>
          <a:off x="206375" y="193675"/>
          <a:ext cx="10278475" cy="7044695"/>
        </p:xfrm>
        <a:graphic>
          <a:graphicData uri="http://schemas.openxmlformats.org/drawingml/2006/table">
            <a:tbl>
              <a:tblPr>
                <a:noFill/>
                <a:tableStyleId>{A9DC016F-47E1-47A6-B421-9E4F65B86EB7}</a:tableStyleId>
              </a:tblPr>
              <a:tblGrid>
                <a:gridCol w="7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227">
                <a:tc gridSpan="4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</a:rPr>
                        <a:t>2026 LIGHT UP </a:t>
                      </a: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</a:rPr>
                        <a:t>출품 예정 작품 정보</a:t>
                      </a:r>
                      <a:endParaRPr lang="ko-KR" altLang="en-US" sz="12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17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27"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0</a:t>
                      </a:r>
                      <a:r>
                        <a:rPr lang="en-US" altLang="ko-KR" sz="1200" b="1" u="none" strike="noStrike" cap="none" dirty="0"/>
                        <a:t>9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 dirty="0"/>
                        <a:t>작품 </a:t>
                      </a:r>
                      <a:r>
                        <a:rPr lang="en-US" altLang="ko-KR" sz="1200" b="1" u="none" strike="noStrike" cap="none" dirty="0"/>
                        <a:t>10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5333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작품명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제작년도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재료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200" b="1" u="none" strike="noStrike" cap="none"/>
                        <a:t>크기</a:t>
                      </a: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675" marR="4675" marT="4675" marB="0" anchor="ctr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7B8B002-3802-8431-1305-4BEAEE699F9D}"/>
              </a:ext>
            </a:extLst>
          </p:cNvPr>
          <p:cNvSpPr txBox="1"/>
          <p:nvPr/>
        </p:nvSpPr>
        <p:spPr>
          <a:xfrm>
            <a:off x="206375" y="7238370"/>
            <a:ext cx="629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캡션 작성은 영문으로 작성 부탁드립니다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06666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606</Words>
  <Application>Microsoft Office PowerPoint</Application>
  <PresentationFormat>사용자 지정</PresentationFormat>
  <Paragraphs>158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Arial</vt:lpstr>
      <vt:lpstr>Calibri</vt:lpstr>
      <vt:lpstr>Malgun Gothic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</cp:lastModifiedBy>
  <cp:revision>69</cp:revision>
  <dcterms:created xsi:type="dcterms:W3CDTF">2023-06-22T05:57:16Z</dcterms:created>
  <dcterms:modified xsi:type="dcterms:W3CDTF">2026-02-27T09:17:45Z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2023-06-15T00:00:00Z</vt:filetime>
  </property>
  <property fmtid="{D5CDD505-2E9C-101B-9397-08002B2CF9AE}" pid="3" name="Creator">
    <vt:lpwstr>Word</vt:lpwstr>
  </property>
  <property fmtid="{D5CDD505-2E9C-101B-9397-08002B2CF9AE}" pid="4" name="LastSaved">
    <vt:filetime>2023-06-22T00:00:00Z</vt:filetime>
  </property>
  <property fmtid="{D5CDD505-2E9C-101B-9397-08002B2CF9AE}" pid="5" name="Producer">
    <vt:lpwstr>macOS 버전 12.3.1(빌드 21E258) Quartz PDFContext</vt:lpwstr>
  </property>
</Properties>
</file>