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Scripter" charset="1" panose="00000000000000000000"/>
      <p:regular r:id="rId13"/>
    </p:embeddedFont>
    <p:embeddedFont>
      <p:font typeface="Antic" charset="1" panose="00000000000000000000"/>
      <p:regular r:id="rId14"/>
    </p:embeddedFont>
    <p:embeddedFont>
      <p:font typeface="Antic Bold"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3.fntdata"/><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viewProps" Target="view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presProps" Target="presProps.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15" Type="http://schemas.openxmlformats.org/officeDocument/2006/relationships/font" Target="fonts/font15.fntdata"/><Relationship Id="rId5" Type="http://schemas.openxmlformats.org/officeDocument/2006/relationships/tableStyles" Target="tableStyles.xml"/><Relationship Id="rId10" Type="http://schemas.openxmlformats.org/officeDocument/2006/relationships/slide" Target="slides/slide5.xml"/><Relationship Id="rId14" Type="http://schemas.openxmlformats.org/officeDocument/2006/relationships/font" Target="fonts/font14.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true" flipV="false" rot="0">
            <a:off x="-727365" y="6146699"/>
            <a:ext cx="20561269" cy="7916088"/>
          </a:xfrm>
          <a:custGeom>
            <a:avLst/>
            <a:gdLst/>
            <a:ahLst/>
            <a:cxnLst/>
            <a:rect r="r" b="b" t="t" l="l"/>
            <a:pathLst>
              <a:path h="7916088" w="20561269">
                <a:moveTo>
                  <a:pt x="20561269" y="0"/>
                </a:moveTo>
                <a:lnTo>
                  <a:pt x="0" y="0"/>
                </a:lnTo>
                <a:lnTo>
                  <a:pt x="0" y="7916089"/>
                </a:lnTo>
                <a:lnTo>
                  <a:pt x="20561269" y="7916089"/>
                </a:lnTo>
                <a:lnTo>
                  <a:pt x="2056126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230405" y="3165424"/>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1181100"/>
            <a:ext cx="11630983" cy="6818664"/>
          </a:xfrm>
          <a:custGeom>
            <a:avLst/>
            <a:gdLst/>
            <a:ahLst/>
            <a:cxnLst/>
            <a:rect r="r" b="b" t="t" l="l"/>
            <a:pathLst>
              <a:path h="6818664" w="11630983">
                <a:moveTo>
                  <a:pt x="0" y="0"/>
                </a:moveTo>
                <a:lnTo>
                  <a:pt x="11630983" y="0"/>
                </a:lnTo>
                <a:lnTo>
                  <a:pt x="11630983" y="6818664"/>
                </a:lnTo>
                <a:lnTo>
                  <a:pt x="0" y="6818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039171" y="124292"/>
            <a:ext cx="1116333" cy="1374031"/>
          </a:xfrm>
          <a:custGeom>
            <a:avLst/>
            <a:gdLst/>
            <a:ahLst/>
            <a:cxnLst/>
            <a:rect r="r" b="b" t="t" l="l"/>
            <a:pathLst>
              <a:path h="1374031" w="1116333">
                <a:moveTo>
                  <a:pt x="0" y="0"/>
                </a:moveTo>
                <a:lnTo>
                  <a:pt x="1116333" y="0"/>
                </a:lnTo>
                <a:lnTo>
                  <a:pt x="1116333" y="1374031"/>
                </a:lnTo>
                <a:lnTo>
                  <a:pt x="0" y="1374031"/>
                </a:lnTo>
                <a:lnTo>
                  <a:pt x="0" y="0"/>
                </a:lnTo>
                <a:close/>
              </a:path>
            </a:pathLst>
          </a:custGeom>
          <a:blipFill>
            <a:blip r:embed="rId8"/>
            <a:stretch>
              <a:fillRect l="0" t="0" r="0" b="0"/>
            </a:stretch>
          </a:blipFill>
        </p:spPr>
      </p:sp>
      <p:sp>
        <p:nvSpPr>
          <p:cNvPr name="TextBox 6" id="6"/>
          <p:cNvSpPr txBox="true"/>
          <p:nvPr/>
        </p:nvSpPr>
        <p:spPr>
          <a:xfrm rot="0">
            <a:off x="2124418" y="2447184"/>
            <a:ext cx="9439547" cy="2287836"/>
          </a:xfrm>
          <a:prstGeom prst="rect">
            <a:avLst/>
          </a:prstGeom>
        </p:spPr>
        <p:txBody>
          <a:bodyPr anchor="t" rtlCol="false" tIns="0" lIns="0" bIns="0" rIns="0">
            <a:spAutoFit/>
          </a:bodyPr>
          <a:lstStyle/>
          <a:p>
            <a:pPr algn="ctr">
              <a:lnSpc>
                <a:spcPts val="17748"/>
              </a:lnSpc>
              <a:spcBef>
                <a:spcPct val="0"/>
              </a:spcBef>
            </a:pPr>
            <a:r>
              <a:rPr lang="en-US" sz="12677">
                <a:solidFill>
                  <a:srgbClr val="000000"/>
                </a:solidFill>
                <a:latin typeface="Scripter"/>
                <a:ea typeface="Scripter"/>
                <a:cs typeface="Scripter"/>
                <a:sym typeface="Scripter"/>
              </a:rPr>
              <a:t>LOCKS &amp; DAMS</a:t>
            </a:r>
          </a:p>
        </p:txBody>
      </p:sp>
      <p:sp>
        <p:nvSpPr>
          <p:cNvPr name="TextBox 7" id="7"/>
          <p:cNvSpPr txBox="true"/>
          <p:nvPr/>
        </p:nvSpPr>
        <p:spPr>
          <a:xfrm rot="0">
            <a:off x="2810988" y="4852570"/>
            <a:ext cx="8066407" cy="913130"/>
          </a:xfrm>
          <a:prstGeom prst="rect">
            <a:avLst/>
          </a:prstGeom>
        </p:spPr>
        <p:txBody>
          <a:bodyPr anchor="t" rtlCol="false" tIns="0" lIns="0" bIns="0" rIns="0">
            <a:spAutoFit/>
          </a:bodyPr>
          <a:lstStyle/>
          <a:p>
            <a:pPr algn="ctr">
              <a:lnSpc>
                <a:spcPts val="7420"/>
              </a:lnSpc>
              <a:spcBef>
                <a:spcPct val="0"/>
              </a:spcBef>
            </a:pPr>
            <a:r>
              <a:rPr lang="en-US" sz="5300">
                <a:solidFill>
                  <a:srgbClr val="000000"/>
                </a:solidFill>
                <a:latin typeface="Antic"/>
                <a:ea typeface="Antic"/>
                <a:cs typeface="Antic"/>
                <a:sym typeface="Antic"/>
              </a:rPr>
              <a:t>Let’s learn!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806244" y="6069329"/>
            <a:ext cx="20561269" cy="7916088"/>
          </a:xfrm>
          <a:custGeom>
            <a:avLst/>
            <a:gdLst/>
            <a:ahLst/>
            <a:cxnLst/>
            <a:rect r="r" b="b" t="t" l="l"/>
            <a:pathLst>
              <a:path h="7916088" w="20561269">
                <a:moveTo>
                  <a:pt x="0" y="0"/>
                </a:moveTo>
                <a:lnTo>
                  <a:pt x="20561268" y="0"/>
                </a:lnTo>
                <a:lnTo>
                  <a:pt x="20561268" y="7916089"/>
                </a:lnTo>
                <a:lnTo>
                  <a:pt x="0" y="79160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73014" y="4030596"/>
            <a:ext cx="4864900" cy="4864900"/>
          </a:xfrm>
          <a:custGeom>
            <a:avLst/>
            <a:gdLst/>
            <a:ahLst/>
            <a:cxnLst/>
            <a:rect r="r" b="b" t="t" l="l"/>
            <a:pathLst>
              <a:path h="4864900" w="4864900">
                <a:moveTo>
                  <a:pt x="0" y="0"/>
                </a:moveTo>
                <a:lnTo>
                  <a:pt x="4864900" y="0"/>
                </a:lnTo>
                <a:lnTo>
                  <a:pt x="4864900" y="4864900"/>
                </a:lnTo>
                <a:lnTo>
                  <a:pt x="0" y="4864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241741" y="1011327"/>
            <a:ext cx="11804517" cy="2530474"/>
          </a:xfrm>
          <a:prstGeom prst="rect">
            <a:avLst/>
          </a:prstGeom>
        </p:spPr>
        <p:txBody>
          <a:bodyPr anchor="t" rtlCol="false" tIns="0" lIns="0" bIns="0" rIns="0">
            <a:spAutoFit/>
          </a:bodyPr>
          <a:lstStyle/>
          <a:p>
            <a:pPr algn="ctr">
              <a:lnSpc>
                <a:spcPts val="19600"/>
              </a:lnSpc>
              <a:spcBef>
                <a:spcPct val="0"/>
              </a:spcBef>
            </a:pPr>
            <a:r>
              <a:rPr lang="en-US" sz="14000">
                <a:solidFill>
                  <a:srgbClr val="FFFFFF"/>
                </a:solidFill>
                <a:latin typeface="Scripter"/>
                <a:ea typeface="Scripter"/>
                <a:cs typeface="Scripter"/>
                <a:sym typeface="Scripter"/>
              </a:rPr>
              <a:t>DID YOU KNOW?</a:t>
            </a:r>
          </a:p>
        </p:txBody>
      </p:sp>
      <p:sp>
        <p:nvSpPr>
          <p:cNvPr name="Freeform 5" id="5"/>
          <p:cNvSpPr/>
          <p:nvPr/>
        </p:nvSpPr>
        <p:spPr>
          <a:xfrm flipH="false" flipV="false" rot="0">
            <a:off x="8577299" y="5819728"/>
            <a:ext cx="1134612" cy="643318"/>
          </a:xfrm>
          <a:custGeom>
            <a:avLst/>
            <a:gdLst/>
            <a:ahLst/>
            <a:cxnLst/>
            <a:rect r="r" b="b" t="t" l="l"/>
            <a:pathLst>
              <a:path h="643318" w="1134612">
                <a:moveTo>
                  <a:pt x="0" y="0"/>
                </a:moveTo>
                <a:lnTo>
                  <a:pt x="1134612" y="0"/>
                </a:lnTo>
                <a:lnTo>
                  <a:pt x="1134612" y="643318"/>
                </a:lnTo>
                <a:lnTo>
                  <a:pt x="0" y="6433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598829" y="4564396"/>
            <a:ext cx="3813272" cy="371157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Illinois is the second-largest corn-growing state in the United States. Where does all of the corn go? </a:t>
            </a:r>
          </a:p>
        </p:txBody>
      </p:sp>
      <p:sp>
        <p:nvSpPr>
          <p:cNvPr name="Freeform 7" id="7"/>
          <p:cNvSpPr/>
          <p:nvPr/>
        </p:nvSpPr>
        <p:spPr>
          <a:xfrm flipH="false" flipV="false" rot="0">
            <a:off x="10350086" y="4030596"/>
            <a:ext cx="4864900" cy="4864900"/>
          </a:xfrm>
          <a:custGeom>
            <a:avLst/>
            <a:gdLst/>
            <a:ahLst/>
            <a:cxnLst/>
            <a:rect r="r" b="b" t="t" l="l"/>
            <a:pathLst>
              <a:path h="4864900" w="4864900">
                <a:moveTo>
                  <a:pt x="0" y="0"/>
                </a:moveTo>
                <a:lnTo>
                  <a:pt x="4864900" y="0"/>
                </a:lnTo>
                <a:lnTo>
                  <a:pt x="4864900" y="4864900"/>
                </a:lnTo>
                <a:lnTo>
                  <a:pt x="0" y="4864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836428" y="4254834"/>
            <a:ext cx="3892216" cy="4330700"/>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About </a:t>
            </a:r>
            <a:r>
              <a:rPr lang="en-US" sz="3500">
                <a:solidFill>
                  <a:srgbClr val="000000"/>
                </a:solidFill>
                <a:latin typeface="Antic Bold"/>
                <a:ea typeface="Antic Bold"/>
                <a:cs typeface="Antic Bold"/>
                <a:sym typeface="Antic Bold"/>
              </a:rPr>
              <a:t>48%</a:t>
            </a:r>
            <a:r>
              <a:rPr lang="en-US" sz="3500">
                <a:solidFill>
                  <a:srgbClr val="000000"/>
                </a:solidFill>
                <a:latin typeface="Antic"/>
                <a:ea typeface="Antic"/>
                <a:cs typeface="Antic"/>
                <a:sym typeface="Antic"/>
              </a:rPr>
              <a:t> of the corn grown in Illinois is moved out of the state - some to other states in the U.S. and some to other countries.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665091" y="7501030"/>
            <a:ext cx="20561269" cy="7916088"/>
          </a:xfrm>
          <a:custGeom>
            <a:avLst/>
            <a:gdLst/>
            <a:ahLst/>
            <a:cxnLst/>
            <a:rect r="r" b="b" t="t" l="l"/>
            <a:pathLst>
              <a:path h="7916088" w="20561269">
                <a:moveTo>
                  <a:pt x="0" y="0"/>
                </a:moveTo>
                <a:lnTo>
                  <a:pt x="20561269" y="0"/>
                </a:lnTo>
                <a:lnTo>
                  <a:pt x="20561269"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047357" y="2538101"/>
            <a:ext cx="6733499" cy="6548328"/>
          </a:xfrm>
          <a:custGeom>
            <a:avLst/>
            <a:gdLst/>
            <a:ahLst/>
            <a:cxnLst/>
            <a:rect r="r" b="b" t="t" l="l"/>
            <a:pathLst>
              <a:path h="6548328" w="6733499">
                <a:moveTo>
                  <a:pt x="0" y="0"/>
                </a:moveTo>
                <a:lnTo>
                  <a:pt x="6733499" y="0"/>
                </a:lnTo>
                <a:lnTo>
                  <a:pt x="6733499" y="6548327"/>
                </a:lnTo>
                <a:lnTo>
                  <a:pt x="0" y="65483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9954" y="3795970"/>
            <a:ext cx="8017943" cy="5860388"/>
          </a:xfrm>
          <a:custGeom>
            <a:avLst/>
            <a:gdLst/>
            <a:ahLst/>
            <a:cxnLst/>
            <a:rect r="r" b="b" t="t" l="l"/>
            <a:pathLst>
              <a:path h="5860388" w="8017943">
                <a:moveTo>
                  <a:pt x="0" y="0"/>
                </a:moveTo>
                <a:lnTo>
                  <a:pt x="8017943" y="0"/>
                </a:lnTo>
                <a:lnTo>
                  <a:pt x="8017943" y="5860387"/>
                </a:lnTo>
                <a:lnTo>
                  <a:pt x="0" y="58603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325014" y="610619"/>
            <a:ext cx="15637971" cy="1329028"/>
          </a:xfrm>
          <a:prstGeom prst="rect">
            <a:avLst/>
          </a:prstGeom>
        </p:spPr>
        <p:txBody>
          <a:bodyPr anchor="t" rtlCol="false" tIns="0" lIns="0" bIns="0" rIns="0">
            <a:spAutoFit/>
          </a:bodyPr>
          <a:lstStyle/>
          <a:p>
            <a:pPr algn="ctr">
              <a:lnSpc>
                <a:spcPts val="10221"/>
              </a:lnSpc>
              <a:spcBef>
                <a:spcPct val="0"/>
              </a:spcBef>
            </a:pPr>
            <a:r>
              <a:rPr lang="en-US" sz="7301">
                <a:solidFill>
                  <a:srgbClr val="FFFFFF"/>
                </a:solidFill>
                <a:latin typeface="Scripter"/>
                <a:ea typeface="Scripter"/>
                <a:cs typeface="Scripter"/>
                <a:sym typeface="Scripter"/>
              </a:rPr>
              <a:t>HOW DOES ALL OF THAT CORN GET MOVED?</a:t>
            </a:r>
          </a:p>
        </p:txBody>
      </p:sp>
      <p:sp>
        <p:nvSpPr>
          <p:cNvPr name="TextBox 6" id="6"/>
          <p:cNvSpPr txBox="true"/>
          <p:nvPr/>
        </p:nvSpPr>
        <p:spPr>
          <a:xfrm rot="0">
            <a:off x="9703954" y="2661077"/>
            <a:ext cx="5420306" cy="6188074"/>
          </a:xfrm>
          <a:prstGeom prst="rect">
            <a:avLst/>
          </a:prstGeom>
        </p:spPr>
        <p:txBody>
          <a:bodyPr anchor="t" rtlCol="false" tIns="0" lIns="0" bIns="0" rIns="0">
            <a:spAutoFit/>
          </a:bodyPr>
          <a:lstStyle/>
          <a:p>
            <a:pPr algn="ctr">
              <a:lnSpc>
                <a:spcPts val="7000"/>
              </a:lnSpc>
              <a:spcBef>
                <a:spcPct val="0"/>
              </a:spcBef>
            </a:pPr>
            <a:r>
              <a:rPr lang="en-US" sz="5000">
                <a:solidFill>
                  <a:srgbClr val="000000"/>
                </a:solidFill>
                <a:latin typeface="Antic"/>
                <a:ea typeface="Antic"/>
                <a:cs typeface="Antic"/>
                <a:sym typeface="Antic"/>
              </a:rPr>
              <a:t>Much of the corn grown here is moved by very large boats called </a:t>
            </a:r>
            <a:r>
              <a:rPr lang="en-US" sz="5000">
                <a:solidFill>
                  <a:srgbClr val="000000"/>
                </a:solidFill>
                <a:latin typeface="Antic Bold"/>
                <a:ea typeface="Antic Bold"/>
                <a:cs typeface="Antic Bold"/>
                <a:sym typeface="Antic Bold"/>
              </a:rPr>
              <a:t>barges </a:t>
            </a:r>
            <a:r>
              <a:rPr lang="en-US" sz="5000">
                <a:solidFill>
                  <a:srgbClr val="000000"/>
                </a:solidFill>
                <a:latin typeface="Antic"/>
                <a:ea typeface="Antic"/>
                <a:cs typeface="Antic"/>
                <a:sym typeface="Antic"/>
              </a:rPr>
              <a:t>on the Mississippi and Illinois Rivers.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665091" y="7501030"/>
            <a:ext cx="20561269" cy="7916088"/>
          </a:xfrm>
          <a:custGeom>
            <a:avLst/>
            <a:gdLst/>
            <a:ahLst/>
            <a:cxnLst/>
            <a:rect r="r" b="b" t="t" l="l"/>
            <a:pathLst>
              <a:path h="7916088" w="20561269">
                <a:moveTo>
                  <a:pt x="0" y="0"/>
                </a:moveTo>
                <a:lnTo>
                  <a:pt x="20561269" y="0"/>
                </a:lnTo>
                <a:lnTo>
                  <a:pt x="20561269"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583953" y="6199544"/>
            <a:ext cx="8554324" cy="4555177"/>
          </a:xfrm>
          <a:custGeom>
            <a:avLst/>
            <a:gdLst/>
            <a:ahLst/>
            <a:cxnLst/>
            <a:rect r="r" b="b" t="t" l="l"/>
            <a:pathLst>
              <a:path h="4555177" w="8554324">
                <a:moveTo>
                  <a:pt x="0" y="0"/>
                </a:moveTo>
                <a:lnTo>
                  <a:pt x="8554323" y="0"/>
                </a:lnTo>
                <a:lnTo>
                  <a:pt x="8554323" y="4555178"/>
                </a:lnTo>
                <a:lnTo>
                  <a:pt x="0" y="4555178"/>
                </a:lnTo>
                <a:lnTo>
                  <a:pt x="0" y="0"/>
                </a:lnTo>
                <a:close/>
              </a:path>
            </a:pathLst>
          </a:custGeom>
          <a:blipFill>
            <a:blip r:embed="rId4"/>
            <a:stretch>
              <a:fillRect l="0" t="0" r="0" b="0"/>
            </a:stretch>
          </a:blipFill>
        </p:spPr>
      </p:sp>
      <p:sp>
        <p:nvSpPr>
          <p:cNvPr name="Freeform 4" id="4"/>
          <p:cNvSpPr/>
          <p:nvPr/>
        </p:nvSpPr>
        <p:spPr>
          <a:xfrm flipH="false" flipV="false" rot="0">
            <a:off x="1028700" y="3362830"/>
            <a:ext cx="12420164" cy="4316007"/>
          </a:xfrm>
          <a:custGeom>
            <a:avLst/>
            <a:gdLst/>
            <a:ahLst/>
            <a:cxnLst/>
            <a:rect r="r" b="b" t="t" l="l"/>
            <a:pathLst>
              <a:path h="4316007" w="12420164">
                <a:moveTo>
                  <a:pt x="0" y="0"/>
                </a:moveTo>
                <a:lnTo>
                  <a:pt x="12420164" y="0"/>
                </a:lnTo>
                <a:lnTo>
                  <a:pt x="12420164" y="4316007"/>
                </a:lnTo>
                <a:lnTo>
                  <a:pt x="0" y="43160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3299512" y="695325"/>
            <a:ext cx="11688976" cy="2079624"/>
          </a:xfrm>
          <a:prstGeom prst="rect">
            <a:avLst/>
          </a:prstGeom>
        </p:spPr>
        <p:txBody>
          <a:bodyPr anchor="t" rtlCol="false" tIns="0" lIns="0" bIns="0" rIns="0">
            <a:spAutoFit/>
          </a:bodyPr>
          <a:lstStyle/>
          <a:p>
            <a:pPr algn="ctr">
              <a:lnSpc>
                <a:spcPts val="16100"/>
              </a:lnSpc>
              <a:spcBef>
                <a:spcPct val="0"/>
              </a:spcBef>
            </a:pPr>
            <a:r>
              <a:rPr lang="en-US" sz="11500">
                <a:solidFill>
                  <a:srgbClr val="FFFFFF"/>
                </a:solidFill>
                <a:latin typeface="Scripter"/>
                <a:ea typeface="Scripter"/>
                <a:cs typeface="Scripter"/>
                <a:sym typeface="Scripter"/>
              </a:rPr>
              <a:t>LOCK &amp; DAMS</a:t>
            </a:r>
          </a:p>
        </p:txBody>
      </p:sp>
      <p:sp>
        <p:nvSpPr>
          <p:cNvPr name="TextBox 6" id="6"/>
          <p:cNvSpPr txBox="true"/>
          <p:nvPr/>
        </p:nvSpPr>
        <p:spPr>
          <a:xfrm rot="0">
            <a:off x="1679297" y="4242261"/>
            <a:ext cx="11118970" cy="2461896"/>
          </a:xfrm>
          <a:prstGeom prst="rect">
            <a:avLst/>
          </a:prstGeom>
        </p:spPr>
        <p:txBody>
          <a:bodyPr anchor="t" rtlCol="false" tIns="0" lIns="0" bIns="0" rIns="0">
            <a:spAutoFit/>
          </a:bodyPr>
          <a:lstStyle/>
          <a:p>
            <a:pPr algn="ctr">
              <a:lnSpc>
                <a:spcPts val="6579"/>
              </a:lnSpc>
              <a:spcBef>
                <a:spcPct val="0"/>
              </a:spcBef>
            </a:pPr>
            <a:r>
              <a:rPr lang="en-US" sz="4699">
                <a:solidFill>
                  <a:srgbClr val="000000"/>
                </a:solidFill>
                <a:latin typeface="Antic"/>
                <a:ea typeface="Antic"/>
                <a:cs typeface="Antic"/>
                <a:sym typeface="Antic"/>
              </a:rPr>
              <a:t>Locks and dams are important structures built along rivers to help boats travel smoothly even when water levels change.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1474492" y="6974298"/>
            <a:ext cx="20561269" cy="7916088"/>
          </a:xfrm>
          <a:custGeom>
            <a:avLst/>
            <a:gdLst/>
            <a:ahLst/>
            <a:cxnLst/>
            <a:rect r="r" b="b" t="t" l="l"/>
            <a:pathLst>
              <a:path h="7916088" w="20561269">
                <a:moveTo>
                  <a:pt x="0" y="0"/>
                </a:moveTo>
                <a:lnTo>
                  <a:pt x="20561268" y="0"/>
                </a:lnTo>
                <a:lnTo>
                  <a:pt x="20561268" y="7916088"/>
                </a:lnTo>
                <a:lnTo>
                  <a:pt x="0" y="7916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923989"/>
            <a:ext cx="4133222" cy="5585435"/>
          </a:xfrm>
          <a:custGeom>
            <a:avLst/>
            <a:gdLst/>
            <a:ahLst/>
            <a:cxnLst/>
            <a:rect r="r" b="b" t="t" l="l"/>
            <a:pathLst>
              <a:path h="5585435" w="4133222">
                <a:moveTo>
                  <a:pt x="0" y="0"/>
                </a:moveTo>
                <a:lnTo>
                  <a:pt x="4133222" y="0"/>
                </a:lnTo>
                <a:lnTo>
                  <a:pt x="4133222" y="5585435"/>
                </a:lnTo>
                <a:lnTo>
                  <a:pt x="0" y="558543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595105" y="1645432"/>
            <a:ext cx="5177141" cy="6996136"/>
          </a:xfrm>
          <a:custGeom>
            <a:avLst/>
            <a:gdLst/>
            <a:ahLst/>
            <a:cxnLst/>
            <a:rect r="r" b="b" t="t" l="l"/>
            <a:pathLst>
              <a:path h="6996136" w="5177141">
                <a:moveTo>
                  <a:pt x="0" y="0"/>
                </a:moveTo>
                <a:lnTo>
                  <a:pt x="5177140" y="0"/>
                </a:lnTo>
                <a:lnTo>
                  <a:pt x="5177140" y="6996136"/>
                </a:lnTo>
                <a:lnTo>
                  <a:pt x="0" y="69961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9954858" y="3349122"/>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2109166" y="606263"/>
            <a:ext cx="4045575" cy="2539914"/>
          </a:xfrm>
          <a:prstGeom prst="rect">
            <a:avLst/>
          </a:prstGeom>
        </p:spPr>
        <p:txBody>
          <a:bodyPr anchor="t" rtlCol="false" tIns="0" lIns="0" bIns="0" rIns="0">
            <a:spAutoFit/>
          </a:bodyPr>
          <a:lstStyle/>
          <a:p>
            <a:pPr algn="ctr">
              <a:lnSpc>
                <a:spcPts val="19599"/>
              </a:lnSpc>
              <a:spcBef>
                <a:spcPct val="0"/>
              </a:spcBef>
            </a:pPr>
            <a:r>
              <a:rPr lang="en-US" sz="13999">
                <a:solidFill>
                  <a:srgbClr val="FFFFFF"/>
                </a:solidFill>
                <a:latin typeface="Scripter"/>
                <a:ea typeface="Scripter"/>
                <a:cs typeface="Scripter"/>
                <a:sym typeface="Scripter"/>
              </a:rPr>
              <a:t>DAMS</a:t>
            </a:r>
          </a:p>
        </p:txBody>
      </p:sp>
      <p:sp>
        <p:nvSpPr>
          <p:cNvPr name="TextBox 7" id="7"/>
          <p:cNvSpPr txBox="true"/>
          <p:nvPr/>
        </p:nvSpPr>
        <p:spPr>
          <a:xfrm rot="0">
            <a:off x="1513180" y="1198932"/>
            <a:ext cx="3164262" cy="494982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A dam is a barrier that blocks or slows down the flow of water, creating a pool or reservoir behind it. </a:t>
            </a:r>
          </a:p>
        </p:txBody>
      </p:sp>
      <p:sp>
        <p:nvSpPr>
          <p:cNvPr name="TextBox 8" id="8"/>
          <p:cNvSpPr txBox="true"/>
          <p:nvPr/>
        </p:nvSpPr>
        <p:spPr>
          <a:xfrm rot="0">
            <a:off x="6161026" y="1898150"/>
            <a:ext cx="4045297" cy="618807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This helps control flooding, produce electricity, and keep the water level steady for boats to pass. But because dams change the height of the water, boats can’t simply float past them.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false" flipV="false" rot="0">
            <a:off x="-2201719" y="-256747"/>
            <a:ext cx="11345719" cy="11366386"/>
          </a:xfrm>
          <a:custGeom>
            <a:avLst/>
            <a:gdLst/>
            <a:ahLst/>
            <a:cxnLst/>
            <a:rect r="r" b="b" t="t" l="l"/>
            <a:pathLst>
              <a:path h="11366386" w="11345719">
                <a:moveTo>
                  <a:pt x="0" y="0"/>
                </a:moveTo>
                <a:lnTo>
                  <a:pt x="11345719" y="0"/>
                </a:lnTo>
                <a:lnTo>
                  <a:pt x="11345719" y="11366386"/>
                </a:lnTo>
                <a:lnTo>
                  <a:pt x="0" y="11366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52942" y="3440242"/>
            <a:ext cx="6407423" cy="6407423"/>
          </a:xfrm>
          <a:custGeom>
            <a:avLst/>
            <a:gdLst/>
            <a:ahLst/>
            <a:cxnLst/>
            <a:rect r="r" b="b" t="t" l="l"/>
            <a:pathLst>
              <a:path h="6407423" w="6407423">
                <a:moveTo>
                  <a:pt x="0" y="0"/>
                </a:moveTo>
                <a:lnTo>
                  <a:pt x="6407423" y="0"/>
                </a:lnTo>
                <a:lnTo>
                  <a:pt x="6407423" y="6407423"/>
                </a:lnTo>
                <a:lnTo>
                  <a:pt x="0" y="64074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4442489" y="1406389"/>
            <a:ext cx="6407423" cy="6407423"/>
          </a:xfrm>
          <a:custGeom>
            <a:avLst/>
            <a:gdLst/>
            <a:ahLst/>
            <a:cxnLst/>
            <a:rect r="r" b="b" t="t" l="l"/>
            <a:pathLst>
              <a:path h="6407423" w="6407423">
                <a:moveTo>
                  <a:pt x="0" y="0"/>
                </a:moveTo>
                <a:lnTo>
                  <a:pt x="6407422" y="0"/>
                </a:lnTo>
                <a:lnTo>
                  <a:pt x="6407422" y="6407422"/>
                </a:lnTo>
                <a:lnTo>
                  <a:pt x="0" y="64074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5232574" y="2092325"/>
            <a:ext cx="4827252" cy="4949825"/>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Locks help boats move up or down the river. A lock is like an elevator for boats. It is a chamber with gates on both ends. When a boat gets to a lock, it goes inside and the gates close. </a:t>
            </a:r>
          </a:p>
        </p:txBody>
      </p:sp>
      <p:sp>
        <p:nvSpPr>
          <p:cNvPr name="TextBox 6" id="6"/>
          <p:cNvSpPr txBox="true"/>
          <p:nvPr/>
        </p:nvSpPr>
        <p:spPr>
          <a:xfrm rot="0">
            <a:off x="11275030" y="1047750"/>
            <a:ext cx="5579323" cy="2077194"/>
          </a:xfrm>
          <a:prstGeom prst="rect">
            <a:avLst/>
          </a:prstGeom>
        </p:spPr>
        <p:txBody>
          <a:bodyPr anchor="t" rtlCol="false" tIns="0" lIns="0" bIns="0" rIns="0">
            <a:spAutoFit/>
          </a:bodyPr>
          <a:lstStyle/>
          <a:p>
            <a:pPr algn="ctr">
              <a:lnSpc>
                <a:spcPts val="14902"/>
              </a:lnSpc>
            </a:pPr>
            <a:r>
              <a:rPr lang="en-US" sz="13798">
                <a:solidFill>
                  <a:srgbClr val="FFFFFF"/>
                </a:solidFill>
                <a:latin typeface="Scripter"/>
                <a:ea typeface="Scripter"/>
                <a:cs typeface="Scripter"/>
                <a:sym typeface="Scripter"/>
              </a:rPr>
              <a:t>LOCK</a:t>
            </a:r>
          </a:p>
        </p:txBody>
      </p:sp>
      <p:sp>
        <p:nvSpPr>
          <p:cNvPr name="TextBox 7" id="7"/>
          <p:cNvSpPr txBox="true"/>
          <p:nvPr/>
        </p:nvSpPr>
        <p:spPr>
          <a:xfrm rot="0">
            <a:off x="12058955" y="3816616"/>
            <a:ext cx="4795398" cy="5568950"/>
          </a:xfrm>
          <a:prstGeom prst="rect">
            <a:avLst/>
          </a:prstGeom>
        </p:spPr>
        <p:txBody>
          <a:bodyPr anchor="t" rtlCol="false" tIns="0" lIns="0" bIns="0" rIns="0">
            <a:spAutoFit/>
          </a:bodyPr>
          <a:lstStyle/>
          <a:p>
            <a:pPr algn="ctr">
              <a:lnSpc>
                <a:spcPts val="4900"/>
              </a:lnSpc>
              <a:spcBef>
                <a:spcPct val="0"/>
              </a:spcBef>
            </a:pPr>
            <a:r>
              <a:rPr lang="en-US" sz="3500">
                <a:solidFill>
                  <a:srgbClr val="000000"/>
                </a:solidFill>
                <a:latin typeface="Antic"/>
                <a:ea typeface="Antic"/>
                <a:cs typeface="Antic"/>
                <a:sym typeface="Antic"/>
              </a:rPr>
              <a:t>Then the lock fills with water to lift the boat up, or lets water out to lower the boat down. When the water inside the lock is the same as the next section of the river, the other gates open and the boat moves 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93757"/>
        </a:solidFill>
      </p:bgPr>
    </p:bg>
    <p:spTree>
      <p:nvGrpSpPr>
        <p:cNvPr id="1" name=""/>
        <p:cNvGrpSpPr/>
        <p:nvPr/>
      </p:nvGrpSpPr>
      <p:grpSpPr>
        <a:xfrm>
          <a:off x="0" y="0"/>
          <a:ext cx="0" cy="0"/>
          <a:chOff x="0" y="0"/>
          <a:chExt cx="0" cy="0"/>
        </a:xfrm>
      </p:grpSpPr>
      <p:sp>
        <p:nvSpPr>
          <p:cNvPr name="Freeform 2" id="2"/>
          <p:cNvSpPr/>
          <p:nvPr/>
        </p:nvSpPr>
        <p:spPr>
          <a:xfrm flipH="true" flipV="false" rot="0">
            <a:off x="-727365" y="6146699"/>
            <a:ext cx="20561269" cy="7916088"/>
          </a:xfrm>
          <a:custGeom>
            <a:avLst/>
            <a:gdLst/>
            <a:ahLst/>
            <a:cxnLst/>
            <a:rect r="r" b="b" t="t" l="l"/>
            <a:pathLst>
              <a:path h="7916088" w="20561269">
                <a:moveTo>
                  <a:pt x="20561269" y="0"/>
                </a:moveTo>
                <a:lnTo>
                  <a:pt x="0" y="0"/>
                </a:lnTo>
                <a:lnTo>
                  <a:pt x="0" y="7916089"/>
                </a:lnTo>
                <a:lnTo>
                  <a:pt x="20561269" y="7916089"/>
                </a:lnTo>
                <a:lnTo>
                  <a:pt x="20561269"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230405" y="3165424"/>
            <a:ext cx="10709853" cy="7363024"/>
          </a:xfrm>
          <a:custGeom>
            <a:avLst/>
            <a:gdLst/>
            <a:ahLst/>
            <a:cxnLst/>
            <a:rect r="r" b="b" t="t" l="l"/>
            <a:pathLst>
              <a:path h="7363024" w="10709853">
                <a:moveTo>
                  <a:pt x="10709853" y="0"/>
                </a:moveTo>
                <a:lnTo>
                  <a:pt x="0" y="0"/>
                </a:lnTo>
                <a:lnTo>
                  <a:pt x="0" y="7363024"/>
                </a:lnTo>
                <a:lnTo>
                  <a:pt x="10709853" y="7363024"/>
                </a:lnTo>
                <a:lnTo>
                  <a:pt x="10709853"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28700" y="1076325"/>
            <a:ext cx="11630983" cy="6818664"/>
          </a:xfrm>
          <a:custGeom>
            <a:avLst/>
            <a:gdLst/>
            <a:ahLst/>
            <a:cxnLst/>
            <a:rect r="r" b="b" t="t" l="l"/>
            <a:pathLst>
              <a:path h="6818664" w="11630983">
                <a:moveTo>
                  <a:pt x="0" y="0"/>
                </a:moveTo>
                <a:lnTo>
                  <a:pt x="11630983" y="0"/>
                </a:lnTo>
                <a:lnTo>
                  <a:pt x="11630983" y="6818664"/>
                </a:lnTo>
                <a:lnTo>
                  <a:pt x="0" y="6818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7039171" y="124292"/>
            <a:ext cx="1116333" cy="1374031"/>
          </a:xfrm>
          <a:custGeom>
            <a:avLst/>
            <a:gdLst/>
            <a:ahLst/>
            <a:cxnLst/>
            <a:rect r="r" b="b" t="t" l="l"/>
            <a:pathLst>
              <a:path h="1374031" w="1116333">
                <a:moveTo>
                  <a:pt x="0" y="0"/>
                </a:moveTo>
                <a:lnTo>
                  <a:pt x="1116333" y="0"/>
                </a:lnTo>
                <a:lnTo>
                  <a:pt x="1116333" y="1374031"/>
                </a:lnTo>
                <a:lnTo>
                  <a:pt x="0" y="1374031"/>
                </a:lnTo>
                <a:lnTo>
                  <a:pt x="0" y="0"/>
                </a:lnTo>
                <a:close/>
              </a:path>
            </a:pathLst>
          </a:custGeom>
          <a:blipFill>
            <a:blip r:embed="rId8"/>
            <a:stretch>
              <a:fillRect l="0" t="0" r="0" b="0"/>
            </a:stretch>
          </a:blipFill>
        </p:spPr>
      </p:sp>
      <p:sp>
        <p:nvSpPr>
          <p:cNvPr name="TextBox 6" id="6"/>
          <p:cNvSpPr txBox="true"/>
          <p:nvPr/>
        </p:nvSpPr>
        <p:spPr>
          <a:xfrm rot="0">
            <a:off x="2298164" y="2105042"/>
            <a:ext cx="9092055" cy="4646930"/>
          </a:xfrm>
          <a:prstGeom prst="rect">
            <a:avLst/>
          </a:prstGeom>
        </p:spPr>
        <p:txBody>
          <a:bodyPr anchor="t" rtlCol="false" tIns="0" lIns="0" bIns="0" rIns="0">
            <a:spAutoFit/>
          </a:bodyPr>
          <a:lstStyle/>
          <a:p>
            <a:pPr algn="ctr">
              <a:lnSpc>
                <a:spcPts val="7420"/>
              </a:lnSpc>
              <a:spcBef>
                <a:spcPct val="0"/>
              </a:spcBef>
            </a:pPr>
            <a:r>
              <a:rPr lang="en-US" sz="5300">
                <a:solidFill>
                  <a:srgbClr val="000000"/>
                </a:solidFill>
                <a:latin typeface="Antic Bold"/>
                <a:ea typeface="Antic Bold"/>
                <a:cs typeface="Antic Bold"/>
                <a:sym typeface="Antic Bold"/>
              </a:rPr>
              <a:t>Locks and dams</a:t>
            </a:r>
            <a:r>
              <a:rPr lang="en-US" sz="5300">
                <a:solidFill>
                  <a:srgbClr val="000000"/>
                </a:solidFill>
                <a:latin typeface="Antic"/>
                <a:ea typeface="Antic"/>
                <a:cs typeface="Antic"/>
                <a:sym typeface="Antic"/>
              </a:rPr>
              <a:t> work together to make river travel safe and efficient, allowing boats to pass through areas where the water level changes.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627BC72D36C14BA6A426AC1123CF39" ma:contentTypeVersion="17" ma:contentTypeDescription="Create a new document." ma:contentTypeScope="" ma:versionID="ae36a99fed82bb7d9c1a4a60e0c6a26e">
  <xsd:schema xmlns:xsd="http://www.w3.org/2001/XMLSchema" xmlns:xs="http://www.w3.org/2001/XMLSchema" xmlns:p="http://schemas.microsoft.com/office/2006/metadata/properties" xmlns:ns2="5b920959-d5c6-4068-8ef0-4f799c660339" xmlns:ns3="48e5ae8d-99fa-4a99-81f8-e7000d142691" targetNamespace="http://schemas.microsoft.com/office/2006/metadata/properties" ma:root="true" ma:fieldsID="a5faa9ad41cf455737b15c6dee6e4f36" ns2:_="" ns3:_="">
    <xsd:import namespace="5b920959-d5c6-4068-8ef0-4f799c660339"/>
    <xsd:import namespace="48e5ae8d-99fa-4a99-81f8-e7000d1426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element ref="ns2:OrderofCl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20959-d5c6-4068-8ef0-4f799c660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d925a6-d7aa-43f9-934b-ad71674c5ad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OrderofClips" ma:index="24" nillable="true" ma:displayName="Order of Clips " ma:format="Dropdown" ma:internalName="OrderofClip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48e5ae8d-99fa-4a99-81f8-e7000d1426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23fd35d-49ed-410c-8532-cfa6701a2362}" ma:internalName="TaxCatchAll" ma:showField="CatchAllData" ma:web="48e5ae8d-99fa-4a99-81f8-e7000d14269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ofClips xmlns="5b920959-d5c6-4068-8ef0-4f799c660339" xsi:nil="true"/>
    <TaxCatchAll xmlns="48e5ae8d-99fa-4a99-81f8-e7000d142691" xsi:nil="true"/>
    <lcf76f155ced4ddcb4097134ff3c332f xmlns="5b920959-d5c6-4068-8ef0-4f799c6603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9D66C7-0424-4BEB-A3F3-79D06F2252F5}"/>
</file>

<file path=customXml/itemProps2.xml><?xml version="1.0" encoding="utf-8"?>
<ds:datastoreItem xmlns:ds="http://schemas.openxmlformats.org/officeDocument/2006/customXml" ds:itemID="{ECC2A23F-970B-4C6E-8E8C-6FFD6FF7165F}"/>
</file>

<file path=customXml/itemProps3.xml><?xml version="1.0" encoding="utf-8"?>
<ds:datastoreItem xmlns:ds="http://schemas.openxmlformats.org/officeDocument/2006/customXml" ds:itemID="{4E7FFD3C-6AA9-488A-A84F-B37DD63A188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Locks &amp; Dams</dc:title>
  <cp:revision>1</cp:revision>
  <dcterms:created xsi:type="dcterms:W3CDTF">2006-08-16T00:00:00Z</dcterms:created>
  <dcterms:modified xsi:type="dcterms:W3CDTF">2011-08-01T06:04:30Z</dcterms:modified>
  <dc:identifier>DAGpTcy8BcA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0x010100F5627BC72D36C14BA6A426AC1123CF39</vt:lpwstr>
  </property>
</Properties>
</file>