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Intro Rust" charset="1" panose="00000500000000000000"/>
      <p:regular r:id="rId20"/>
    </p:embeddedFont>
    <p:embeddedFont>
      <p:font typeface="Arimo" charset="1" panose="020B0604020202020204"/>
      <p:regular r:id="rId21"/>
    </p:embeddedFont>
    <p:embeddedFont>
      <p:font typeface="Arimo Bold" charset="1" panose="020B0704020202020204"/>
      <p:regular r:id="rId22"/>
    </p:embeddedFont>
    <p:embeddedFont>
      <p:font typeface="Arimo Italics" charset="1" panose="020B0604020202090204"/>
      <p:regular r:id="rId23"/>
    </p:embeddedFont>
    <p:embeddedFont>
      <p:font typeface="Just Another Hand" charset="1" panose="02000506000000020003"/>
      <p:regular r:id="rId24"/>
    </p:embeddedFont>
    <p:embeddedFont>
      <p:font typeface="Zing Rust Base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45.jpeg" Type="http://schemas.openxmlformats.org/officeDocument/2006/relationships/image"/><Relationship Id="rId4" Target="../media/image46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6.png" Type="http://schemas.openxmlformats.org/officeDocument/2006/relationships/image"/><Relationship Id="rId7" Target="../media/image47.jpeg" Type="http://schemas.openxmlformats.org/officeDocument/2006/relationships/image"/><Relationship Id="rId8" Target="https://youtu.be/CC9VeHrI3Es?si=X1cIX6JxV7uhEwhY" TargetMode="External" Type="http://schemas.openxmlformats.org/officeDocument/2006/relationships/video"/><Relationship Id="rId9" Target="../media/image1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jpeg" Type="http://schemas.openxmlformats.org/officeDocument/2006/relationships/image"/><Relationship Id="rId5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6.pn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13" Target="../media/image30.png" Type="http://schemas.openxmlformats.org/officeDocument/2006/relationships/image"/><Relationship Id="rId14" Target="../media/image31.svg" Type="http://schemas.openxmlformats.org/officeDocument/2006/relationships/image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6.png" Type="http://schemas.openxmlformats.org/officeDocument/2006/relationships/image"/><Relationship Id="rId5" Target="../media/image32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050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4667" y="0"/>
            <a:ext cx="20121271" cy="10287000"/>
          </a:xfrm>
          <a:custGeom>
            <a:avLst/>
            <a:gdLst/>
            <a:ahLst/>
            <a:cxnLst/>
            <a:rect r="r" b="b" t="t" l="l"/>
            <a:pathLst>
              <a:path h="10287000" w="20121271">
                <a:moveTo>
                  <a:pt x="0" y="0"/>
                </a:moveTo>
                <a:lnTo>
                  <a:pt x="20121271" y="0"/>
                </a:lnTo>
                <a:lnTo>
                  <a:pt x="20121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22169" y="7457457"/>
            <a:ext cx="3643663" cy="1800843"/>
          </a:xfrm>
          <a:custGeom>
            <a:avLst/>
            <a:gdLst/>
            <a:ahLst/>
            <a:cxnLst/>
            <a:rect r="r" b="b" t="t" l="l"/>
            <a:pathLst>
              <a:path h="1800843" w="3643663">
                <a:moveTo>
                  <a:pt x="0" y="0"/>
                </a:moveTo>
                <a:lnTo>
                  <a:pt x="3643662" y="0"/>
                </a:lnTo>
                <a:lnTo>
                  <a:pt x="3643662" y="1800843"/>
                </a:lnTo>
                <a:lnTo>
                  <a:pt x="0" y="1800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55612" y="4345805"/>
            <a:ext cx="15420714" cy="2299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3"/>
              </a:lnSpc>
            </a:pPr>
            <a:r>
              <a:rPr lang="en-US" sz="13359" spc="1576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GOLDEN CROP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55612" y="3069477"/>
            <a:ext cx="7065493" cy="1543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spc="1611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THE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B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3680045" y="4917023"/>
            <a:ext cx="10927910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324214" y="6121069"/>
            <a:ext cx="3862734" cy="540783"/>
          </a:xfrm>
          <a:custGeom>
            <a:avLst/>
            <a:gdLst/>
            <a:ahLst/>
            <a:cxnLst/>
            <a:rect r="r" b="b" t="t" l="l"/>
            <a:pathLst>
              <a:path h="540783" w="3862734">
                <a:moveTo>
                  <a:pt x="0" y="0"/>
                </a:moveTo>
                <a:lnTo>
                  <a:pt x="3862734" y="0"/>
                </a:lnTo>
                <a:lnTo>
                  <a:pt x="3862734" y="540782"/>
                </a:lnTo>
                <a:lnTo>
                  <a:pt x="0" y="54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23554" y="5474236"/>
            <a:ext cx="11840892" cy="173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6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When determining</a:t>
            </a:r>
            <a:r>
              <a:rPr lang="en-US" sz="36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when to sell corn, farmers will decide which market to sell their corn on. The two main markets that farmers look towards are...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732532" y="7546129"/>
            <a:ext cx="10822935" cy="572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4099" spc="516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cash market &amp; futures market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7677605">
            <a:off x="12416938" y="6957359"/>
            <a:ext cx="869513" cy="245637"/>
          </a:xfrm>
          <a:custGeom>
            <a:avLst/>
            <a:gdLst/>
            <a:ahLst/>
            <a:cxnLst/>
            <a:rect r="r" b="b" t="t" l="l"/>
            <a:pathLst>
              <a:path h="245637" w="869513">
                <a:moveTo>
                  <a:pt x="0" y="245637"/>
                </a:moveTo>
                <a:lnTo>
                  <a:pt x="869512" y="245637"/>
                </a:lnTo>
                <a:lnTo>
                  <a:pt x="869512" y="0"/>
                </a:lnTo>
                <a:lnTo>
                  <a:pt x="0" y="0"/>
                </a:lnTo>
                <a:lnTo>
                  <a:pt x="0" y="2456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98638" y="2482778"/>
            <a:ext cx="10090723" cy="197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4"/>
              </a:lnSpc>
            </a:pPr>
            <a:r>
              <a:rPr lang="en-US" sz="7200" spc="907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Cash vs futures market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0" y="0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3837242" y="3180114"/>
                </a:moveTo>
                <a:lnTo>
                  <a:pt x="0" y="3180114"/>
                </a:lnTo>
                <a:lnTo>
                  <a:pt x="0" y="0"/>
                </a:lnTo>
                <a:lnTo>
                  <a:pt x="3837242" y="0"/>
                </a:lnTo>
                <a:lnTo>
                  <a:pt x="3837242" y="3180114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50758" y="7212739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0" y="0"/>
                </a:moveTo>
                <a:lnTo>
                  <a:pt x="3837242" y="0"/>
                </a:lnTo>
                <a:lnTo>
                  <a:pt x="3837242" y="3180114"/>
                </a:lnTo>
                <a:lnTo>
                  <a:pt x="0" y="3180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37767" y="0"/>
            <a:ext cx="7350233" cy="10287000"/>
            <a:chOff x="0" y="0"/>
            <a:chExt cx="2486375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6375" cy="3479800"/>
            </a:xfrm>
            <a:custGeom>
              <a:avLst/>
              <a:gdLst/>
              <a:ahLst/>
              <a:cxnLst/>
              <a:rect r="r" b="b" t="t" l="l"/>
              <a:pathLst>
                <a:path h="3479800" w="2486375">
                  <a:moveTo>
                    <a:pt x="0" y="0"/>
                  </a:moveTo>
                  <a:lnTo>
                    <a:pt x="2486375" y="0"/>
                  </a:lnTo>
                  <a:lnTo>
                    <a:pt x="248637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9CBE5D"/>
            </a:solidFill>
          </p:spPr>
        </p:sp>
      </p:grpSp>
      <p:sp>
        <p:nvSpPr>
          <p:cNvPr name="Freeform 4" id="4"/>
          <p:cNvSpPr/>
          <p:nvPr/>
        </p:nvSpPr>
        <p:spPr>
          <a:xfrm flipH="true" flipV="true" rot="-5400000">
            <a:off x="12885452" y="5777337"/>
            <a:ext cx="6688994" cy="2575263"/>
          </a:xfrm>
          <a:custGeom>
            <a:avLst/>
            <a:gdLst/>
            <a:ahLst/>
            <a:cxnLst/>
            <a:rect r="r" b="b" t="t" l="l"/>
            <a:pathLst>
              <a:path h="2575263" w="6688994">
                <a:moveTo>
                  <a:pt x="6688995" y="2575263"/>
                </a:moveTo>
                <a:lnTo>
                  <a:pt x="0" y="2575263"/>
                </a:lnTo>
                <a:lnTo>
                  <a:pt x="0" y="0"/>
                </a:lnTo>
                <a:lnTo>
                  <a:pt x="6688995" y="0"/>
                </a:lnTo>
                <a:lnTo>
                  <a:pt x="6688995" y="2575263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2053086" y="399520"/>
            <a:ext cx="5119596" cy="9887480"/>
            <a:chOff x="0" y="0"/>
            <a:chExt cx="3290570" cy="6355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-25198" t="0" r="-25198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27372" t="0" r="-27372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040505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true" rot="-1839169">
            <a:off x="9927468" y="4153454"/>
            <a:ext cx="1753058" cy="495239"/>
          </a:xfrm>
          <a:custGeom>
            <a:avLst/>
            <a:gdLst/>
            <a:ahLst/>
            <a:cxnLst/>
            <a:rect r="r" b="b" t="t" l="l"/>
            <a:pathLst>
              <a:path h="495239" w="1753058">
                <a:moveTo>
                  <a:pt x="0" y="495239"/>
                </a:moveTo>
                <a:lnTo>
                  <a:pt x="1753058" y="495239"/>
                </a:lnTo>
                <a:lnTo>
                  <a:pt x="1753058" y="0"/>
                </a:lnTo>
                <a:lnTo>
                  <a:pt x="0" y="0"/>
                </a:lnTo>
                <a:lnTo>
                  <a:pt x="0" y="49523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1028700"/>
            <a:ext cx="7315200" cy="1883664"/>
          </a:xfrm>
          <a:custGeom>
            <a:avLst/>
            <a:gdLst/>
            <a:ahLst/>
            <a:cxnLst/>
            <a:rect r="r" b="b" t="t" l="l"/>
            <a:pathLst>
              <a:path h="1883664" w="7315200">
                <a:moveTo>
                  <a:pt x="0" y="0"/>
                </a:moveTo>
                <a:lnTo>
                  <a:pt x="7315200" y="0"/>
                </a:lnTo>
                <a:lnTo>
                  <a:pt x="7315200" y="1883664"/>
                </a:lnTo>
                <a:lnTo>
                  <a:pt x="0" y="188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84672" y="1443070"/>
            <a:ext cx="9309158" cy="885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325" spc="796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THE CASH MARKET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4518" y="3348788"/>
            <a:ext cx="9569312" cy="6416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8"/>
              </a:lnSpc>
            </a:pP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</a:t>
            </a:r>
            <a:r>
              <a:rPr lang="en-US" sz="346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cash market </a:t>
            </a: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is the most common type of market utilized by farmers and </a:t>
            </a:r>
            <a:r>
              <a:rPr lang="en-US" sz="346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involves selling and storing corn.</a:t>
            </a: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It is where the physical grain is handled and traded directly between farmers and entities like grain elevators, processors, or terminals. </a:t>
            </a:r>
          </a:p>
          <a:p>
            <a:pPr algn="l">
              <a:lnSpc>
                <a:spcPts val="4258"/>
              </a:lnSpc>
            </a:pPr>
          </a:p>
          <a:p>
            <a:pPr algn="l">
              <a:lnSpc>
                <a:spcPts val="4258"/>
              </a:lnSpc>
            </a:pP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Cash markets deal with the physical trading of commodities in the present. The cash market price is determined by local supply and demand, transportation costs, and storage costs. </a:t>
            </a:r>
          </a:p>
          <a:p>
            <a:pPr algn="l">
              <a:lnSpc>
                <a:spcPts val="4258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37767" y="0"/>
            <a:ext cx="7350233" cy="10287000"/>
            <a:chOff x="0" y="0"/>
            <a:chExt cx="2486375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6375" cy="3479800"/>
            </a:xfrm>
            <a:custGeom>
              <a:avLst/>
              <a:gdLst/>
              <a:ahLst/>
              <a:cxnLst/>
              <a:rect r="r" b="b" t="t" l="l"/>
              <a:pathLst>
                <a:path h="3479800" w="2486375">
                  <a:moveTo>
                    <a:pt x="0" y="0"/>
                  </a:moveTo>
                  <a:lnTo>
                    <a:pt x="2486375" y="0"/>
                  </a:lnTo>
                  <a:lnTo>
                    <a:pt x="248637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9CBE5D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8115300" cy="2089690"/>
          </a:xfrm>
          <a:custGeom>
            <a:avLst/>
            <a:gdLst/>
            <a:ahLst/>
            <a:cxnLst/>
            <a:rect r="r" b="b" t="t" l="l"/>
            <a:pathLst>
              <a:path h="2089690" w="8115300">
                <a:moveTo>
                  <a:pt x="0" y="0"/>
                </a:moveTo>
                <a:lnTo>
                  <a:pt x="8115300" y="0"/>
                </a:lnTo>
                <a:lnTo>
                  <a:pt x="8115300" y="2089690"/>
                </a:lnTo>
                <a:lnTo>
                  <a:pt x="0" y="2089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4138984">
            <a:off x="7671224" y="2994847"/>
            <a:ext cx="1444853" cy="408171"/>
          </a:xfrm>
          <a:custGeom>
            <a:avLst/>
            <a:gdLst/>
            <a:ahLst/>
            <a:cxnLst/>
            <a:rect r="r" b="b" t="t" l="l"/>
            <a:pathLst>
              <a:path h="408171" w="1444853">
                <a:moveTo>
                  <a:pt x="0" y="408171"/>
                </a:moveTo>
                <a:lnTo>
                  <a:pt x="1444853" y="408171"/>
                </a:lnTo>
                <a:lnTo>
                  <a:pt x="1444853" y="0"/>
                </a:lnTo>
                <a:lnTo>
                  <a:pt x="0" y="0"/>
                </a:lnTo>
                <a:lnTo>
                  <a:pt x="0" y="40817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34365" y="4088591"/>
            <a:ext cx="9255292" cy="5458866"/>
            <a:chOff x="0" y="0"/>
            <a:chExt cx="2437608" cy="14377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7608" cy="1437726"/>
            </a:xfrm>
            <a:custGeom>
              <a:avLst/>
              <a:gdLst/>
              <a:ahLst/>
              <a:cxnLst/>
              <a:rect r="r" b="b" t="t" l="l"/>
              <a:pathLst>
                <a:path h="1437726" w="2437608">
                  <a:moveTo>
                    <a:pt x="0" y="0"/>
                  </a:moveTo>
                  <a:lnTo>
                    <a:pt x="2437608" y="0"/>
                  </a:lnTo>
                  <a:lnTo>
                    <a:pt x="2437608" y="1437726"/>
                  </a:lnTo>
                  <a:lnTo>
                    <a:pt x="0" y="14377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437608" cy="1475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0" id="10"/>
          <p:cNvPicPr>
            <a:picLocks noChangeAspect="true"/>
          </p:cNvPicPr>
          <p:nvPr>
            <a:videoFile r:link="rId8"/>
          </p:nvPr>
        </p:nvPicPr>
        <p:blipFill>
          <a:blip r:embed="rId7"/>
          <a:stretch>
            <a:fillRect/>
          </a:stretch>
        </p:blipFill>
        <p:spPr>
          <a:xfrm rot="0">
            <a:off x="1238423" y="4387905"/>
            <a:ext cx="8647174" cy="4860239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3456269" y="3831000"/>
            <a:ext cx="3840985" cy="748992"/>
          </a:xfrm>
          <a:custGeom>
            <a:avLst/>
            <a:gdLst/>
            <a:ahLst/>
            <a:cxnLst/>
            <a:rect r="r" b="b" t="t" l="l"/>
            <a:pathLst>
              <a:path h="748992" w="3840985">
                <a:moveTo>
                  <a:pt x="0" y="0"/>
                </a:moveTo>
                <a:lnTo>
                  <a:pt x="3840985" y="0"/>
                </a:lnTo>
                <a:lnTo>
                  <a:pt x="3840985" y="748992"/>
                </a:lnTo>
                <a:lnTo>
                  <a:pt x="0" y="7489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65292" y="1565893"/>
            <a:ext cx="10147599" cy="832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6"/>
              </a:lnSpc>
            </a:pPr>
            <a:r>
              <a:rPr lang="en-US" sz="6025" spc="759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THE FUTURES MARKET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55107" y="1765158"/>
            <a:ext cx="5915554" cy="7482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8"/>
              </a:lnSpc>
            </a:pP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Farmers use the futures market to </a:t>
            </a:r>
            <a:r>
              <a:rPr lang="en-US" sz="346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hedge</a:t>
            </a: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the prices of corn as a tool for </a:t>
            </a:r>
            <a:r>
              <a:rPr lang="en-US" sz="346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risk management</a:t>
            </a: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l">
              <a:lnSpc>
                <a:spcPts val="4258"/>
              </a:lnSpc>
            </a:pPr>
          </a:p>
          <a:p>
            <a:pPr algn="l">
              <a:lnSpc>
                <a:spcPts val="4258"/>
              </a:lnSpc>
            </a:pP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futures market involves contracts to buy or sell a specific quantity of a commodity at a predetermined price and future date. These contracts are traded on commodity exchanges like the </a:t>
            </a:r>
            <a:r>
              <a:rPr lang="en-US" sz="346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Chicago Board of Trade</a:t>
            </a:r>
            <a:r>
              <a:rPr lang="en-US" sz="346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2517" y="3436302"/>
            <a:ext cx="8157248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9606527" y="0"/>
            <a:ext cx="10176340" cy="10287000"/>
            <a:chOff x="0" y="0"/>
            <a:chExt cx="5956300" cy="60210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56300" cy="6021070"/>
            </a:xfrm>
            <a:custGeom>
              <a:avLst/>
              <a:gdLst/>
              <a:ahLst/>
              <a:cxnLst/>
              <a:rect r="r" b="b" t="t" l="l"/>
              <a:pathLst>
                <a:path h="6021070" w="595630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2"/>
              <a:stretch>
                <a:fillRect l="-21820" t="0" r="-2182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84703" y="1133475"/>
            <a:ext cx="10611078" cy="188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7000" spc="392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THE CHICAGO BOARD OF TRADE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4703" y="3845877"/>
            <a:ext cx="7361846" cy="4978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5"/>
              </a:lnSpc>
            </a:pP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Chicago Board of Trade (CBOT) is one of the oldest and most influential commodity futures and exchanges in the world. </a:t>
            </a:r>
          </a:p>
          <a:p>
            <a:pPr algn="l">
              <a:lnSpc>
                <a:spcPts val="3935"/>
              </a:lnSpc>
            </a:pPr>
          </a:p>
          <a:p>
            <a:pPr algn="l">
              <a:lnSpc>
                <a:spcPts val="3935"/>
              </a:lnSpc>
            </a:pP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Founded in 1848, it plays a central role in the corn ind</a:t>
            </a: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ustry by providing a transparent, regulated marketplace where buyers and sellers can trade corn and other agricultural commodities.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B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325057" y="3589178"/>
            <a:ext cx="10927910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837242" y="4328317"/>
            <a:ext cx="11840892" cy="173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6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Corn is a vital part of the American economy and farmers battle the fluctuating prices and challenges of the corn industry on a daily basis.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743650" y="1451876"/>
            <a:ext cx="10090723" cy="197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4"/>
              </a:lnSpc>
            </a:pPr>
            <a:r>
              <a:rPr lang="en-US" sz="7200" spc="907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The </a:t>
            </a:r>
            <a:r>
              <a:rPr lang="en-US" sz="7200" spc="907">
                <a:solidFill>
                  <a:srgbClr val="FFCE66"/>
                </a:solidFill>
                <a:latin typeface="Intro Rust"/>
                <a:ea typeface="Intro Rust"/>
                <a:cs typeface="Intro Rust"/>
                <a:sym typeface="Intro Rust"/>
              </a:rPr>
              <a:t>Golden</a:t>
            </a:r>
            <a:r>
              <a:rPr lang="en-US" sz="7200" spc="907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 Opportunity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0" y="-15114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3837242" y="3180114"/>
                </a:moveTo>
                <a:lnTo>
                  <a:pt x="0" y="3180114"/>
                </a:lnTo>
                <a:lnTo>
                  <a:pt x="0" y="0"/>
                </a:lnTo>
                <a:lnTo>
                  <a:pt x="3837242" y="0"/>
                </a:lnTo>
                <a:lnTo>
                  <a:pt x="3837242" y="3180114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50758" y="7212739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0" y="0"/>
                </a:moveTo>
                <a:lnTo>
                  <a:pt x="3837242" y="0"/>
                </a:lnTo>
                <a:lnTo>
                  <a:pt x="3837242" y="3180114"/>
                </a:lnTo>
                <a:lnTo>
                  <a:pt x="0" y="318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68566" y="6610846"/>
            <a:ext cx="11840892" cy="231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6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consumers, it is important to recognize where your food comes from, the impact of the corn industry, and to appreciate farmers across the globe for the work they do to feed the world.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2517" y="3436302"/>
            <a:ext cx="8157248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7065461" y="8964706"/>
            <a:ext cx="2078539" cy="587187"/>
          </a:xfrm>
          <a:custGeom>
            <a:avLst/>
            <a:gdLst/>
            <a:ahLst/>
            <a:cxnLst/>
            <a:rect r="r" b="b" t="t" l="l"/>
            <a:pathLst>
              <a:path h="587187" w="2078539">
                <a:moveTo>
                  <a:pt x="0" y="0"/>
                </a:moveTo>
                <a:lnTo>
                  <a:pt x="2078539" y="0"/>
                </a:lnTo>
                <a:lnTo>
                  <a:pt x="2078539" y="587188"/>
                </a:lnTo>
                <a:lnTo>
                  <a:pt x="0" y="58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606527" y="0"/>
            <a:ext cx="10176340" cy="10287000"/>
            <a:chOff x="0" y="0"/>
            <a:chExt cx="5956300" cy="60210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56300" cy="6021070"/>
            </a:xfrm>
            <a:custGeom>
              <a:avLst/>
              <a:gdLst/>
              <a:ahLst/>
              <a:cxnLst/>
              <a:rect r="r" b="b" t="t" l="l"/>
              <a:pathLst>
                <a:path h="6021070" w="595630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4"/>
              <a:stretch>
                <a:fillRect l="-73186" t="0" r="-21350" b="-2821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30828" y="1200150"/>
            <a:ext cx="9152442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632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The golden crop: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4703" y="1751932"/>
            <a:ext cx="9198567" cy="1519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19"/>
              </a:lnSpc>
            </a:pPr>
            <a:r>
              <a:rPr lang="en-US" sz="8799" spc="492">
                <a:solidFill>
                  <a:srgbClr val="FCB81A"/>
                </a:solidFill>
                <a:latin typeface="Intro Rust"/>
                <a:ea typeface="Intro Rust"/>
                <a:cs typeface="Intro Rust"/>
                <a:sym typeface="Intro Rust"/>
              </a:rPr>
              <a:t>CORN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0828" y="4201588"/>
            <a:ext cx="7361846" cy="3988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5"/>
              </a:lnSpc>
            </a:pP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Corn was first domesticated about </a:t>
            </a:r>
            <a:r>
              <a:rPr lang="en-US" sz="319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9,000 years ago </a:t>
            </a: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 southern Mexico from a wild grass called</a:t>
            </a:r>
            <a:r>
              <a:rPr lang="en-US" sz="319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teosinte</a:t>
            </a: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l">
              <a:lnSpc>
                <a:spcPts val="3935"/>
              </a:lnSpc>
            </a:pPr>
          </a:p>
          <a:p>
            <a:pPr algn="l">
              <a:lnSpc>
                <a:spcPts val="3935"/>
              </a:lnSpc>
            </a:pP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Through generations of selective breeding by Indigenous peoples and modern day scientists, it has become the productive crop we know today.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354158" y="988464"/>
            <a:ext cx="6436148" cy="1898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0"/>
              </a:lnSpc>
              <a:spcBef>
                <a:spcPct val="0"/>
              </a:spcBef>
            </a:pPr>
            <a:r>
              <a:rPr lang="en-US" sz="4328" spc="393">
                <a:solidFill>
                  <a:srgbClr val="014426"/>
                </a:solidFill>
                <a:latin typeface="Intro Rust"/>
                <a:ea typeface="Intro Rust"/>
                <a:cs typeface="Intro Rust"/>
                <a:sym typeface="Intro Rust"/>
              </a:rPr>
              <a:t>NOW, CORN IS A POWERHOUSE OF THE U.S. ECONOMY.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350233" cy="10287000"/>
            <a:chOff x="0" y="0"/>
            <a:chExt cx="2486375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6375" cy="3479800"/>
            </a:xfrm>
            <a:custGeom>
              <a:avLst/>
              <a:gdLst/>
              <a:ahLst/>
              <a:cxnLst/>
              <a:rect r="r" b="b" t="t" l="l"/>
              <a:pathLst>
                <a:path h="3479800" w="2486375">
                  <a:moveTo>
                    <a:pt x="0" y="0"/>
                  </a:moveTo>
                  <a:lnTo>
                    <a:pt x="2486375" y="0"/>
                  </a:lnTo>
                  <a:lnTo>
                    <a:pt x="248637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9CBE5D"/>
            </a:solidFill>
          </p:spPr>
        </p:sp>
      </p:grpSp>
      <p:sp>
        <p:nvSpPr>
          <p:cNvPr name="Freeform 4" id="4"/>
          <p:cNvSpPr/>
          <p:nvPr/>
        </p:nvSpPr>
        <p:spPr>
          <a:xfrm flipH="true" flipV="true" rot="0">
            <a:off x="694615" y="1028700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3837241" y="3180114"/>
                </a:moveTo>
                <a:lnTo>
                  <a:pt x="0" y="3180114"/>
                </a:lnTo>
                <a:lnTo>
                  <a:pt x="0" y="0"/>
                </a:lnTo>
                <a:lnTo>
                  <a:pt x="3837241" y="0"/>
                </a:lnTo>
                <a:lnTo>
                  <a:pt x="3837241" y="3180114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-1429783" y="5654871"/>
            <a:ext cx="6688994" cy="2575263"/>
          </a:xfrm>
          <a:custGeom>
            <a:avLst/>
            <a:gdLst/>
            <a:ahLst/>
            <a:cxnLst/>
            <a:rect r="r" b="b" t="t" l="l"/>
            <a:pathLst>
              <a:path h="2575263" w="6688994">
                <a:moveTo>
                  <a:pt x="0" y="0"/>
                </a:moveTo>
                <a:lnTo>
                  <a:pt x="6688994" y="0"/>
                </a:lnTo>
                <a:lnTo>
                  <a:pt x="6688994" y="2575263"/>
                </a:lnTo>
                <a:lnTo>
                  <a:pt x="0" y="2575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15318" y="2049103"/>
            <a:ext cx="5119596" cy="9887480"/>
            <a:chOff x="0" y="0"/>
            <a:chExt cx="3290570" cy="6355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25339" t="0" r="-2533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-16926" t="0" r="-1692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040505"/>
            </a:solidFill>
          </p:spPr>
        </p:sp>
      </p:grpSp>
      <p:sp>
        <p:nvSpPr>
          <p:cNvPr name="Freeform 11" id="11"/>
          <p:cNvSpPr/>
          <p:nvPr/>
        </p:nvSpPr>
        <p:spPr>
          <a:xfrm flipH="true" flipV="false" rot="-501470">
            <a:off x="6720708" y="8014396"/>
            <a:ext cx="2078539" cy="587187"/>
          </a:xfrm>
          <a:custGeom>
            <a:avLst/>
            <a:gdLst/>
            <a:ahLst/>
            <a:cxnLst/>
            <a:rect r="r" b="b" t="t" l="l"/>
            <a:pathLst>
              <a:path h="587187" w="2078539">
                <a:moveTo>
                  <a:pt x="2078539" y="0"/>
                </a:moveTo>
                <a:lnTo>
                  <a:pt x="0" y="0"/>
                </a:lnTo>
                <a:lnTo>
                  <a:pt x="0" y="587188"/>
                </a:lnTo>
                <a:lnTo>
                  <a:pt x="2078539" y="587188"/>
                </a:lnTo>
                <a:lnTo>
                  <a:pt x="20785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15846" y="1052553"/>
            <a:ext cx="7315200" cy="1883664"/>
          </a:xfrm>
          <a:custGeom>
            <a:avLst/>
            <a:gdLst/>
            <a:ahLst/>
            <a:cxnLst/>
            <a:rect r="r" b="b" t="t" l="l"/>
            <a:pathLst>
              <a:path h="1883664" w="7315200">
                <a:moveTo>
                  <a:pt x="0" y="0"/>
                </a:moveTo>
                <a:lnTo>
                  <a:pt x="7315200" y="0"/>
                </a:lnTo>
                <a:lnTo>
                  <a:pt x="7315200" y="1883664"/>
                </a:lnTo>
                <a:lnTo>
                  <a:pt x="0" y="188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39172">
            <a:off x="11978442" y="7790880"/>
            <a:ext cx="5848019" cy="1140364"/>
          </a:xfrm>
          <a:custGeom>
            <a:avLst/>
            <a:gdLst/>
            <a:ahLst/>
            <a:cxnLst/>
            <a:rect r="r" b="b" t="t" l="l"/>
            <a:pathLst>
              <a:path h="1140364" w="5848019">
                <a:moveTo>
                  <a:pt x="0" y="0"/>
                </a:moveTo>
                <a:lnTo>
                  <a:pt x="5848019" y="0"/>
                </a:lnTo>
                <a:lnTo>
                  <a:pt x="5848019" y="1140364"/>
                </a:lnTo>
                <a:lnTo>
                  <a:pt x="0" y="11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90258">
            <a:off x="11828495" y="6587560"/>
            <a:ext cx="6147913" cy="2950998"/>
          </a:xfrm>
          <a:custGeom>
            <a:avLst/>
            <a:gdLst/>
            <a:ahLst/>
            <a:cxnLst/>
            <a:rect r="r" b="b" t="t" l="l"/>
            <a:pathLst>
              <a:path h="2950998" w="6147913">
                <a:moveTo>
                  <a:pt x="0" y="0"/>
                </a:moveTo>
                <a:lnTo>
                  <a:pt x="6147913" y="0"/>
                </a:lnTo>
                <a:lnTo>
                  <a:pt x="6147913" y="2950998"/>
                </a:lnTo>
                <a:lnTo>
                  <a:pt x="0" y="2950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2384549">
            <a:off x="3151169" y="558569"/>
            <a:ext cx="2709478" cy="2662062"/>
          </a:xfrm>
          <a:custGeom>
            <a:avLst/>
            <a:gdLst/>
            <a:ahLst/>
            <a:cxnLst/>
            <a:rect r="r" b="b" t="t" l="l"/>
            <a:pathLst>
              <a:path h="2662062" w="2709478">
                <a:moveTo>
                  <a:pt x="0" y="0"/>
                </a:moveTo>
                <a:lnTo>
                  <a:pt x="2709479" y="0"/>
                </a:lnTo>
                <a:lnTo>
                  <a:pt x="2709479" y="2662063"/>
                </a:lnTo>
                <a:lnTo>
                  <a:pt x="0" y="2662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830885" y="1010911"/>
            <a:ext cx="8428415" cy="197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7200" spc="907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Corn: a commodity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626326" y="3354380"/>
            <a:ext cx="8522494" cy="1511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6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</a:t>
            </a: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commodity</a:t>
            </a: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is a basic good that is interchangeable with other goods of the same type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6326" y="5089013"/>
            <a:ext cx="8522494" cy="3988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6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</a:t>
            </a: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ommodit</a:t>
            </a: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ies are usually traded in bulk and are essential to the economy.  </a:t>
            </a:r>
          </a:p>
          <a:p>
            <a:pPr algn="l">
              <a:lnSpc>
                <a:spcPts val="3936"/>
              </a:lnSpc>
            </a:pPr>
          </a:p>
          <a:p>
            <a:pPr algn="l">
              <a:lnSpc>
                <a:spcPts val="3936"/>
              </a:lnSpc>
            </a:pPr>
            <a:r>
              <a:rPr lang="en-US" sz="3200" i="true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Examples include:</a:t>
            </a:r>
          </a:p>
          <a:p>
            <a:pPr algn="l" marL="690881" indent="-345440" lvl="1">
              <a:lnSpc>
                <a:spcPts val="3936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Corn</a:t>
            </a:r>
          </a:p>
          <a:p>
            <a:pPr algn="l" marL="690881" indent="-345440" lvl="1">
              <a:lnSpc>
                <a:spcPts val="3936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Wheat</a:t>
            </a:r>
          </a:p>
          <a:p>
            <a:pPr algn="l" marL="690881" indent="-345440" lvl="1">
              <a:lnSpc>
                <a:spcPts val="3936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Oil</a:t>
            </a:r>
          </a:p>
          <a:p>
            <a:pPr algn="l" marL="690881" indent="-345440" lvl="1">
              <a:lnSpc>
                <a:spcPts val="3936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Coffee</a:t>
            </a:r>
          </a:p>
        </p:txBody>
      </p:sp>
      <p:sp>
        <p:nvSpPr>
          <p:cNvPr name="TextBox 20" id="20"/>
          <p:cNvSpPr txBox="true"/>
          <p:nvPr/>
        </p:nvSpPr>
        <p:spPr>
          <a:xfrm rot="-609058">
            <a:off x="11934615" y="8003540"/>
            <a:ext cx="5982168" cy="696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b="true" sz="2246">
                <a:solidFill>
                  <a:srgbClr val="014426"/>
                </a:solidFill>
                <a:latin typeface="Arimo Bold"/>
                <a:ea typeface="Arimo Bold"/>
                <a:cs typeface="Arimo Bold"/>
                <a:sym typeface="Arimo Bold"/>
              </a:rPr>
              <a:t>Corn is the most produced agricultural commodity in the United States.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94391" y="3180114"/>
            <a:ext cx="1050893" cy="1050893"/>
          </a:xfrm>
          <a:custGeom>
            <a:avLst/>
            <a:gdLst/>
            <a:ahLst/>
            <a:cxnLst/>
            <a:rect r="r" b="b" t="t" l="l"/>
            <a:pathLst>
              <a:path h="1050893" w="1050893">
                <a:moveTo>
                  <a:pt x="0" y="0"/>
                </a:moveTo>
                <a:lnTo>
                  <a:pt x="1050893" y="0"/>
                </a:lnTo>
                <a:lnTo>
                  <a:pt x="1050893" y="1050893"/>
                </a:lnTo>
                <a:lnTo>
                  <a:pt x="0" y="1050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41969" y="3074889"/>
            <a:ext cx="1068436" cy="1061759"/>
          </a:xfrm>
          <a:custGeom>
            <a:avLst/>
            <a:gdLst/>
            <a:ahLst/>
            <a:cxnLst/>
            <a:rect r="r" b="b" t="t" l="l"/>
            <a:pathLst>
              <a:path h="1061759" w="1068436">
                <a:moveTo>
                  <a:pt x="0" y="0"/>
                </a:moveTo>
                <a:lnTo>
                  <a:pt x="1068436" y="0"/>
                </a:lnTo>
                <a:lnTo>
                  <a:pt x="1068436" y="1061758"/>
                </a:lnTo>
                <a:lnTo>
                  <a:pt x="0" y="1061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00736" y="6163376"/>
            <a:ext cx="1018713" cy="1018713"/>
          </a:xfrm>
          <a:custGeom>
            <a:avLst/>
            <a:gdLst/>
            <a:ahLst/>
            <a:cxnLst/>
            <a:rect r="r" b="b" t="t" l="l"/>
            <a:pathLst>
              <a:path h="1018713" w="1018713">
                <a:moveTo>
                  <a:pt x="0" y="0"/>
                </a:moveTo>
                <a:lnTo>
                  <a:pt x="1018713" y="0"/>
                </a:lnTo>
                <a:lnTo>
                  <a:pt x="1018713" y="1018713"/>
                </a:lnTo>
                <a:lnTo>
                  <a:pt x="0" y="1018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03326" y="6528804"/>
            <a:ext cx="1124386" cy="1124386"/>
          </a:xfrm>
          <a:custGeom>
            <a:avLst/>
            <a:gdLst/>
            <a:ahLst/>
            <a:cxnLst/>
            <a:rect r="r" b="b" t="t" l="l"/>
            <a:pathLst>
              <a:path h="1124386" w="1124386">
                <a:moveTo>
                  <a:pt x="0" y="0"/>
                </a:moveTo>
                <a:lnTo>
                  <a:pt x="1124386" y="0"/>
                </a:lnTo>
                <a:lnTo>
                  <a:pt x="1124386" y="1124386"/>
                </a:lnTo>
                <a:lnTo>
                  <a:pt x="0" y="11243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49267" y="1891042"/>
            <a:ext cx="13009947" cy="778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</a:pPr>
            <a:r>
              <a:rPr lang="en-US" sz="5599" spc="705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CORN’S IMPACT ON AMERICA</a:t>
            </a:r>
          </a:p>
        </p:txBody>
      </p:sp>
      <p:sp>
        <p:nvSpPr>
          <p:cNvPr name="Freeform 7" id="7"/>
          <p:cNvSpPr/>
          <p:nvPr/>
        </p:nvSpPr>
        <p:spPr>
          <a:xfrm flipH="true" flipV="true" rot="0">
            <a:off x="0" y="0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3837242" y="3180114"/>
                </a:moveTo>
                <a:lnTo>
                  <a:pt x="0" y="3180114"/>
                </a:lnTo>
                <a:lnTo>
                  <a:pt x="0" y="0"/>
                </a:lnTo>
                <a:lnTo>
                  <a:pt x="3837242" y="0"/>
                </a:lnTo>
                <a:lnTo>
                  <a:pt x="3837242" y="3180114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40268" y="7334775"/>
            <a:ext cx="5918946" cy="1524129"/>
          </a:xfrm>
          <a:custGeom>
            <a:avLst/>
            <a:gdLst/>
            <a:ahLst/>
            <a:cxnLst/>
            <a:rect r="r" b="b" t="t" l="l"/>
            <a:pathLst>
              <a:path h="1524129" w="5918946">
                <a:moveTo>
                  <a:pt x="0" y="0"/>
                </a:moveTo>
                <a:lnTo>
                  <a:pt x="5918946" y="0"/>
                </a:lnTo>
                <a:lnTo>
                  <a:pt x="5918946" y="1524129"/>
                </a:lnTo>
                <a:lnTo>
                  <a:pt x="0" y="15241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15922" y="7293593"/>
            <a:ext cx="3837242" cy="3180114"/>
          </a:xfrm>
          <a:custGeom>
            <a:avLst/>
            <a:gdLst/>
            <a:ahLst/>
            <a:cxnLst/>
            <a:rect r="r" b="b" t="t" l="l"/>
            <a:pathLst>
              <a:path h="3180114" w="3837242">
                <a:moveTo>
                  <a:pt x="0" y="0"/>
                </a:moveTo>
                <a:lnTo>
                  <a:pt x="3837241" y="0"/>
                </a:lnTo>
                <a:lnTo>
                  <a:pt x="3837241" y="3180114"/>
                </a:lnTo>
                <a:lnTo>
                  <a:pt x="0" y="3180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5091" y="1280215"/>
            <a:ext cx="1404175" cy="2057400"/>
          </a:xfrm>
          <a:custGeom>
            <a:avLst/>
            <a:gdLst/>
            <a:ahLst/>
            <a:cxnLst/>
            <a:rect r="r" b="b" t="t" l="l"/>
            <a:pathLst>
              <a:path h="2057400" w="1404175">
                <a:moveTo>
                  <a:pt x="0" y="0"/>
                </a:moveTo>
                <a:lnTo>
                  <a:pt x="1404176" y="0"/>
                </a:lnTo>
                <a:lnTo>
                  <a:pt x="140417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8822" y="4459126"/>
            <a:ext cx="5677292" cy="1461903"/>
          </a:xfrm>
          <a:custGeom>
            <a:avLst/>
            <a:gdLst/>
            <a:ahLst/>
            <a:cxnLst/>
            <a:rect r="r" b="b" t="t" l="l"/>
            <a:pathLst>
              <a:path h="1461903" w="5677292">
                <a:moveTo>
                  <a:pt x="0" y="0"/>
                </a:moveTo>
                <a:lnTo>
                  <a:pt x="5677292" y="0"/>
                </a:lnTo>
                <a:lnTo>
                  <a:pt x="5677292" y="1461903"/>
                </a:lnTo>
                <a:lnTo>
                  <a:pt x="0" y="14619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93640" y="4401976"/>
            <a:ext cx="5327656" cy="1761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295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 2023, corn farming contributed $151 billion to the U.S. economy, including $62 billion to GDP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8603787" y="4316958"/>
            <a:ext cx="5735991" cy="1477018"/>
          </a:xfrm>
          <a:custGeom>
            <a:avLst/>
            <a:gdLst/>
            <a:ahLst/>
            <a:cxnLst/>
            <a:rect r="r" b="b" t="t" l="l"/>
            <a:pathLst>
              <a:path h="1477018" w="5735991">
                <a:moveTo>
                  <a:pt x="0" y="0"/>
                </a:moveTo>
                <a:lnTo>
                  <a:pt x="5735991" y="0"/>
                </a:lnTo>
                <a:lnTo>
                  <a:pt x="5735991" y="1477018"/>
                </a:lnTo>
                <a:lnTo>
                  <a:pt x="0" y="1477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603787" y="4340672"/>
            <a:ext cx="5382740" cy="133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98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Corn production supports over 600,000 jobs nationwide and generates $35 billion in wages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76798" y="7769934"/>
            <a:ext cx="5977442" cy="1539191"/>
          </a:xfrm>
          <a:custGeom>
            <a:avLst/>
            <a:gdLst/>
            <a:ahLst/>
            <a:cxnLst/>
            <a:rect r="r" b="b" t="t" l="l"/>
            <a:pathLst>
              <a:path h="1539191" w="5977442">
                <a:moveTo>
                  <a:pt x="0" y="0"/>
                </a:moveTo>
                <a:lnTo>
                  <a:pt x="5977442" y="0"/>
                </a:lnTo>
                <a:lnTo>
                  <a:pt x="5977442" y="1539192"/>
                </a:lnTo>
                <a:lnTo>
                  <a:pt x="0" y="1539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619998" y="7741359"/>
            <a:ext cx="5308100" cy="1766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96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U.S. produced 15.3 billion bushels of corn in 2023, making it the largest crop by volume in the country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98248" y="7524061"/>
            <a:ext cx="6060965" cy="176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962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U.S. is the world’s largest producer and exporter of corn, accounting for over 30% of global exports</a:t>
            </a:r>
          </a:p>
        </p:txBody>
      </p:sp>
      <p:sp>
        <p:nvSpPr>
          <p:cNvPr name="Freeform 18" id="18"/>
          <p:cNvSpPr/>
          <p:nvPr/>
        </p:nvSpPr>
        <p:spPr>
          <a:xfrm flipH="true" flipV="false" rot="0">
            <a:off x="15659214" y="1280215"/>
            <a:ext cx="1404176" cy="2057400"/>
          </a:xfrm>
          <a:custGeom>
            <a:avLst/>
            <a:gdLst/>
            <a:ahLst/>
            <a:cxnLst/>
            <a:rect r="r" b="b" t="t" l="l"/>
            <a:pathLst>
              <a:path h="2057400" w="1404176">
                <a:moveTo>
                  <a:pt x="1404175" y="0"/>
                </a:moveTo>
                <a:lnTo>
                  <a:pt x="0" y="0"/>
                </a:lnTo>
                <a:lnTo>
                  <a:pt x="0" y="2057400"/>
                </a:lnTo>
                <a:lnTo>
                  <a:pt x="1404175" y="2057400"/>
                </a:lnTo>
                <a:lnTo>
                  <a:pt x="140417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63107" y="1160693"/>
            <a:ext cx="14161786" cy="222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spc="836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 Understanding Corn: </a:t>
            </a:r>
          </a:p>
          <a:p>
            <a:pPr algn="ctr">
              <a:lnSpc>
                <a:spcPts val="7420"/>
              </a:lnSpc>
            </a:pPr>
            <a:r>
              <a:rPr lang="en-US" sz="5300" spc="598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Supply, Demand &amp; Market Price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3846497" y="4787206"/>
            <a:ext cx="5387370" cy="4280434"/>
            <a:chOff x="0" y="0"/>
            <a:chExt cx="3901440" cy="30998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538615" y="4714358"/>
            <a:ext cx="5387370" cy="4280434"/>
            <a:chOff x="0" y="0"/>
            <a:chExt cx="3901440" cy="309981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4619689" y="4412710"/>
            <a:ext cx="3840985" cy="748992"/>
          </a:xfrm>
          <a:custGeom>
            <a:avLst/>
            <a:gdLst/>
            <a:ahLst/>
            <a:cxnLst/>
            <a:rect r="r" b="b" t="t" l="l"/>
            <a:pathLst>
              <a:path h="748992" w="3840985">
                <a:moveTo>
                  <a:pt x="0" y="0"/>
                </a:moveTo>
                <a:lnTo>
                  <a:pt x="3840986" y="0"/>
                </a:lnTo>
                <a:lnTo>
                  <a:pt x="3840986" y="748992"/>
                </a:lnTo>
                <a:lnTo>
                  <a:pt x="0" y="74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11808" y="4339862"/>
            <a:ext cx="3840985" cy="748992"/>
          </a:xfrm>
          <a:custGeom>
            <a:avLst/>
            <a:gdLst/>
            <a:ahLst/>
            <a:cxnLst/>
            <a:rect r="r" b="b" t="t" l="l"/>
            <a:pathLst>
              <a:path h="748992" w="3840985">
                <a:moveTo>
                  <a:pt x="0" y="0"/>
                </a:moveTo>
                <a:lnTo>
                  <a:pt x="3840985" y="0"/>
                </a:lnTo>
                <a:lnTo>
                  <a:pt x="3840985" y="748992"/>
                </a:lnTo>
                <a:lnTo>
                  <a:pt x="0" y="74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061956" y="5088854"/>
            <a:ext cx="4956452" cy="3240904"/>
            <a:chOff x="0" y="0"/>
            <a:chExt cx="1365459" cy="8928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65459" cy="892841"/>
            </a:xfrm>
            <a:custGeom>
              <a:avLst/>
              <a:gdLst/>
              <a:ahLst/>
              <a:cxnLst/>
              <a:rect r="r" b="b" t="t" l="l"/>
              <a:pathLst>
                <a:path h="892841" w="1365459">
                  <a:moveTo>
                    <a:pt x="0" y="0"/>
                  </a:moveTo>
                  <a:lnTo>
                    <a:pt x="1365459" y="0"/>
                  </a:lnTo>
                  <a:lnTo>
                    <a:pt x="1365459" y="892841"/>
                  </a:lnTo>
                  <a:lnTo>
                    <a:pt x="0" y="892841"/>
                  </a:lnTo>
                  <a:close/>
                </a:path>
              </a:pathLst>
            </a:custGeom>
            <a:solidFill>
              <a:srgbClr val="FCB81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1365459" cy="9118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2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137614" y="7743362"/>
            <a:ext cx="4805135" cy="1324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17"/>
              </a:lnSpc>
            </a:pPr>
            <a:r>
              <a:rPr lang="en-US" sz="7655">
                <a:solidFill>
                  <a:srgbClr val="22221E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Supply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2015" y="3386872"/>
            <a:ext cx="2127465" cy="5871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24"/>
              </a:lnSpc>
            </a:pPr>
            <a:r>
              <a:rPr lang="en-US" sz="30588">
                <a:solidFill>
                  <a:srgbClr val="9CBE5D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33867" y="3386872"/>
            <a:ext cx="2059544" cy="5871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24"/>
              </a:lnSpc>
            </a:pPr>
            <a:r>
              <a:rPr lang="en-US" sz="30588">
                <a:solidFill>
                  <a:srgbClr val="9CBE5D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2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1792363" y="4933225"/>
            <a:ext cx="4956452" cy="3240904"/>
            <a:chOff x="0" y="0"/>
            <a:chExt cx="1365459" cy="89284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65459" cy="892841"/>
            </a:xfrm>
            <a:custGeom>
              <a:avLst/>
              <a:gdLst/>
              <a:ahLst/>
              <a:cxnLst/>
              <a:rect r="r" b="b" t="t" l="l"/>
              <a:pathLst>
                <a:path h="892841" w="1365459">
                  <a:moveTo>
                    <a:pt x="0" y="0"/>
                  </a:moveTo>
                  <a:lnTo>
                    <a:pt x="1365459" y="0"/>
                  </a:lnTo>
                  <a:lnTo>
                    <a:pt x="1365459" y="892841"/>
                  </a:lnTo>
                  <a:lnTo>
                    <a:pt x="0" y="892841"/>
                  </a:lnTo>
                  <a:close/>
                </a:path>
              </a:pathLst>
            </a:custGeom>
            <a:solidFill>
              <a:srgbClr val="FCB81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365459" cy="9118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2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1964500" y="7743362"/>
            <a:ext cx="4730589" cy="1324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17"/>
              </a:lnSpc>
            </a:pPr>
            <a:r>
              <a:rPr lang="en-US" sz="7655">
                <a:solidFill>
                  <a:srgbClr val="22221E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Demand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272382" y="5967454"/>
            <a:ext cx="4535600" cy="1474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3"/>
              </a:lnSpc>
            </a:pPr>
            <a:r>
              <a:rPr lang="en-US" sz="3304">
                <a:solidFill>
                  <a:srgbClr val="014426"/>
                </a:solidFill>
                <a:latin typeface="Arimo"/>
                <a:ea typeface="Arimo"/>
                <a:cs typeface="Arimo"/>
                <a:sym typeface="Arimo"/>
              </a:rPr>
              <a:t> How much corn farmers are willing and able to grow and sell.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964500" y="5329203"/>
            <a:ext cx="4535600" cy="2439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3"/>
              </a:lnSpc>
            </a:pPr>
            <a:r>
              <a:rPr lang="en-US" sz="3304">
                <a:solidFill>
                  <a:srgbClr val="014426"/>
                </a:solidFill>
                <a:latin typeface="Arimo"/>
                <a:ea typeface="Arimo"/>
                <a:cs typeface="Arimo"/>
                <a:sym typeface="Arimo"/>
              </a:rPr>
              <a:t> How much corn buyers, like food companies, ethanol producers, and livestock farmers, want to purchase.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37767" y="0"/>
            <a:ext cx="7350233" cy="10287000"/>
            <a:chOff x="0" y="0"/>
            <a:chExt cx="2486375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6375" cy="3479800"/>
            </a:xfrm>
            <a:custGeom>
              <a:avLst/>
              <a:gdLst/>
              <a:ahLst/>
              <a:cxnLst/>
              <a:rect r="r" b="b" t="t" l="l"/>
              <a:pathLst>
                <a:path h="3479800" w="2486375">
                  <a:moveTo>
                    <a:pt x="0" y="0"/>
                  </a:moveTo>
                  <a:lnTo>
                    <a:pt x="2486375" y="0"/>
                  </a:lnTo>
                  <a:lnTo>
                    <a:pt x="248637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9CBE5D"/>
            </a:solidFill>
          </p:spPr>
        </p:sp>
      </p:grpSp>
      <p:sp>
        <p:nvSpPr>
          <p:cNvPr name="Freeform 4" id="4"/>
          <p:cNvSpPr/>
          <p:nvPr/>
        </p:nvSpPr>
        <p:spPr>
          <a:xfrm flipH="true" flipV="true" rot="-5400000">
            <a:off x="12885452" y="5777337"/>
            <a:ext cx="6688994" cy="2575263"/>
          </a:xfrm>
          <a:custGeom>
            <a:avLst/>
            <a:gdLst/>
            <a:ahLst/>
            <a:cxnLst/>
            <a:rect r="r" b="b" t="t" l="l"/>
            <a:pathLst>
              <a:path h="2575263" w="6688994">
                <a:moveTo>
                  <a:pt x="6688995" y="2575263"/>
                </a:moveTo>
                <a:lnTo>
                  <a:pt x="0" y="2575263"/>
                </a:lnTo>
                <a:lnTo>
                  <a:pt x="0" y="0"/>
                </a:lnTo>
                <a:lnTo>
                  <a:pt x="6688995" y="0"/>
                </a:lnTo>
                <a:lnTo>
                  <a:pt x="6688995" y="2575263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2053086" y="399520"/>
            <a:ext cx="5119596" cy="9887480"/>
            <a:chOff x="0" y="0"/>
            <a:chExt cx="3290570" cy="6355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-195" t="0" r="-195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25339" t="0" r="-2533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040505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501470">
            <a:off x="10141437" y="7206841"/>
            <a:ext cx="1592660" cy="449927"/>
          </a:xfrm>
          <a:custGeom>
            <a:avLst/>
            <a:gdLst/>
            <a:ahLst/>
            <a:cxnLst/>
            <a:rect r="r" b="b" t="t" l="l"/>
            <a:pathLst>
              <a:path h="449927" w="1592660">
                <a:moveTo>
                  <a:pt x="0" y="0"/>
                </a:moveTo>
                <a:lnTo>
                  <a:pt x="1592660" y="0"/>
                </a:lnTo>
                <a:lnTo>
                  <a:pt x="1592660" y="449927"/>
                </a:lnTo>
                <a:lnTo>
                  <a:pt x="0" y="44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1028700"/>
            <a:ext cx="7315200" cy="1883664"/>
          </a:xfrm>
          <a:custGeom>
            <a:avLst/>
            <a:gdLst/>
            <a:ahLst/>
            <a:cxnLst/>
            <a:rect r="r" b="b" t="t" l="l"/>
            <a:pathLst>
              <a:path h="1883664" w="7315200">
                <a:moveTo>
                  <a:pt x="0" y="0"/>
                </a:moveTo>
                <a:lnTo>
                  <a:pt x="7315200" y="0"/>
                </a:lnTo>
                <a:lnTo>
                  <a:pt x="7315200" y="1883664"/>
                </a:lnTo>
                <a:lnTo>
                  <a:pt x="0" y="188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43739" y="1452595"/>
            <a:ext cx="8428415" cy="1004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7200" spc="907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MARKET PRICE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3739" y="3092215"/>
            <a:ext cx="8522494" cy="248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1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</a:t>
            </a:r>
            <a:r>
              <a:rPr lang="en-US" sz="399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market price</a:t>
            </a: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of corn is determined by the balance between </a:t>
            </a:r>
            <a:r>
              <a:rPr lang="en-US" sz="3999" i="true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supply &amp; demand</a:t>
            </a: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491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343739" y="5553475"/>
            <a:ext cx="9150092" cy="3728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1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Think of it like a </a:t>
            </a:r>
            <a:r>
              <a:rPr lang="en-US" sz="3999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concert</a:t>
            </a: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If there are few tickets but lots of fans, prices go up. If there are too many tickets and not enough fans, prices drop. Corn works the same way; price depends on supply and demand.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B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576469"/>
            <a:ext cx="18288000" cy="1710531"/>
            <a:chOff x="0" y="0"/>
            <a:chExt cx="24384000" cy="228070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2980" r="0" b="42980"/>
            <a:stretch>
              <a:fillRect/>
            </a:stretch>
          </p:blipFill>
          <p:spPr>
            <a:xfrm flipH="false" flipV="false">
              <a:off x="0" y="0"/>
              <a:ext cx="24384000" cy="2280708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3680045" y="495300"/>
            <a:ext cx="1119953" cy="3651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1"/>
              </a:lnSpc>
            </a:pPr>
            <a:r>
              <a:rPr lang="en-US" sz="19000">
                <a:solidFill>
                  <a:srgbClr val="68963C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?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3680045" y="4122982"/>
            <a:ext cx="10927910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044604" y="6124606"/>
            <a:ext cx="3599293" cy="503901"/>
          </a:xfrm>
          <a:custGeom>
            <a:avLst/>
            <a:gdLst/>
            <a:ahLst/>
            <a:cxnLst/>
            <a:rect r="r" b="b" t="t" l="l"/>
            <a:pathLst>
              <a:path h="503901" w="3599293">
                <a:moveTo>
                  <a:pt x="0" y="0"/>
                </a:moveTo>
                <a:lnTo>
                  <a:pt x="3599293" y="0"/>
                </a:lnTo>
                <a:lnTo>
                  <a:pt x="3599293" y="503901"/>
                </a:lnTo>
                <a:lnTo>
                  <a:pt x="0" y="503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23554" y="6072192"/>
            <a:ext cx="11840892" cy="1016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There are so many things that can disrupt the balance of supply and demand, changing market price.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12300" y="4839997"/>
            <a:ext cx="14063399" cy="1043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5"/>
              </a:lnSpc>
            </a:pPr>
            <a:r>
              <a:rPr lang="en-US" sz="3799" spc="478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WEATHER. SUPPLY LEVELS. GLOBAL DEMAND. INPUT COSTS.  FUTURES MARKETS.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5724805">
            <a:off x="908968" y="6259555"/>
            <a:ext cx="2406666" cy="679883"/>
          </a:xfrm>
          <a:custGeom>
            <a:avLst/>
            <a:gdLst/>
            <a:ahLst/>
            <a:cxnLst/>
            <a:rect r="r" b="b" t="t" l="l"/>
            <a:pathLst>
              <a:path h="679883" w="2406666">
                <a:moveTo>
                  <a:pt x="0" y="0"/>
                </a:moveTo>
                <a:lnTo>
                  <a:pt x="2406665" y="0"/>
                </a:lnTo>
                <a:lnTo>
                  <a:pt x="2406665" y="679883"/>
                </a:lnTo>
                <a:lnTo>
                  <a:pt x="0" y="6798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77208" y="1756652"/>
            <a:ext cx="8933585" cy="197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4"/>
              </a:lnSpc>
            </a:pPr>
            <a:r>
              <a:rPr lang="en-US" sz="7200" spc="907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What drives market price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050816" y="495300"/>
            <a:ext cx="1119953" cy="3651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1"/>
              </a:lnSpc>
            </a:pPr>
            <a:r>
              <a:rPr lang="en-US" sz="19000">
                <a:solidFill>
                  <a:srgbClr val="68963C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B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867351" cy="10287000"/>
            <a:chOff x="0" y="0"/>
            <a:chExt cx="2999573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99573" cy="3479800"/>
            </a:xfrm>
            <a:custGeom>
              <a:avLst/>
              <a:gdLst/>
              <a:ahLst/>
              <a:cxnLst/>
              <a:rect r="r" b="b" t="t" l="l"/>
              <a:pathLst>
                <a:path h="3479800" w="2999573">
                  <a:moveTo>
                    <a:pt x="0" y="0"/>
                  </a:moveTo>
                  <a:lnTo>
                    <a:pt x="2999573" y="0"/>
                  </a:lnTo>
                  <a:lnTo>
                    <a:pt x="299957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8963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28767" y="3306111"/>
            <a:ext cx="3250218" cy="1560105"/>
          </a:xfrm>
          <a:custGeom>
            <a:avLst/>
            <a:gdLst/>
            <a:ahLst/>
            <a:cxnLst/>
            <a:rect r="r" b="b" t="t" l="l"/>
            <a:pathLst>
              <a:path h="1560105" w="3250218">
                <a:moveTo>
                  <a:pt x="0" y="0"/>
                </a:moveTo>
                <a:lnTo>
                  <a:pt x="3250218" y="0"/>
                </a:lnTo>
                <a:lnTo>
                  <a:pt x="3250218" y="1560104"/>
                </a:lnTo>
                <a:lnTo>
                  <a:pt x="0" y="156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89594" y="1612084"/>
            <a:ext cx="7274798" cy="2878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6"/>
              </a:lnSpc>
            </a:pPr>
            <a:r>
              <a:rPr lang="en-US" sz="5305" spc="668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Farming is unpredictableand oftentimes scary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406326" y="1909991"/>
            <a:ext cx="9091757" cy="7394626"/>
          </a:xfrm>
          <a:custGeom>
            <a:avLst/>
            <a:gdLst/>
            <a:ahLst/>
            <a:cxnLst/>
            <a:rect r="r" b="b" t="t" l="l"/>
            <a:pathLst>
              <a:path h="7394626" w="9091757">
                <a:moveTo>
                  <a:pt x="0" y="0"/>
                </a:moveTo>
                <a:lnTo>
                  <a:pt x="9091757" y="0"/>
                </a:lnTo>
                <a:lnTo>
                  <a:pt x="9091757" y="7394626"/>
                </a:lnTo>
                <a:lnTo>
                  <a:pt x="0" y="739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12" t="0" r="-431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5124450"/>
            <a:ext cx="5700570" cy="4171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2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What if the weather is bad and affects my crops? </a:t>
            </a:r>
          </a:p>
          <a:p>
            <a:pPr algn="l">
              <a:lnSpc>
                <a:spcPts val="3712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What if disease or pests affects my yield?</a:t>
            </a:r>
          </a:p>
          <a:p>
            <a:pPr algn="l">
              <a:lnSpc>
                <a:spcPts val="3712"/>
              </a:lnSpc>
            </a:pPr>
          </a:p>
          <a:p>
            <a:pPr algn="l">
              <a:lnSpc>
                <a:spcPts val="4755"/>
              </a:lnSpc>
            </a:pPr>
            <a:r>
              <a:rPr lang="en-US" sz="409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What if the market for selling my corn isn’t good when I harvest?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58206" y="3753749"/>
            <a:ext cx="7616409" cy="1169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0"/>
              </a:lnSpc>
            </a:pPr>
            <a:r>
              <a:rPr lang="en-US" sz="2859" spc="360">
                <a:solidFill>
                  <a:srgbClr val="22221E"/>
                </a:solidFill>
                <a:latin typeface="Intro Rust"/>
                <a:ea typeface="Intro Rust"/>
                <a:cs typeface="Intro Rust"/>
                <a:sym typeface="Intro Rust"/>
              </a:rPr>
              <a:t>While there may not be answers for all that farmers have to worry about...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58206" y="5143500"/>
            <a:ext cx="7725076" cy="1165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599">
                <a:solidFill>
                  <a:srgbClr val="22221E"/>
                </a:solidFill>
                <a:latin typeface="Arimo"/>
                <a:ea typeface="Arimo"/>
                <a:cs typeface="Arimo"/>
                <a:sym typeface="Arimo"/>
              </a:rPr>
              <a:t>There is a way to take back a little bit of control around when a farmer decides to sell their corn and ways to hold off until prices are optimal.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6949206"/>
            <a:ext cx="7616409" cy="103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3"/>
              </a:lnSpc>
            </a:pPr>
            <a:r>
              <a:rPr lang="en-US" sz="3759" spc="473">
                <a:solidFill>
                  <a:srgbClr val="22221E"/>
                </a:solidFill>
                <a:latin typeface="Intro Rust"/>
                <a:ea typeface="Intro Rust"/>
                <a:cs typeface="Intro Rust"/>
                <a:sym typeface="Intro Rust"/>
              </a:rPr>
              <a:t>Let’s explore farmer’s options...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96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8926102"/>
            <a:ext cx="4254201" cy="1925026"/>
          </a:xfrm>
          <a:custGeom>
            <a:avLst/>
            <a:gdLst/>
            <a:ahLst/>
            <a:cxnLst/>
            <a:rect r="r" b="b" t="t" l="l"/>
            <a:pathLst>
              <a:path h="1925026" w="4254201">
                <a:moveTo>
                  <a:pt x="4254201" y="0"/>
                </a:moveTo>
                <a:lnTo>
                  <a:pt x="0" y="0"/>
                </a:lnTo>
                <a:lnTo>
                  <a:pt x="0" y="1925026"/>
                </a:lnTo>
                <a:lnTo>
                  <a:pt x="4254201" y="1925026"/>
                </a:lnTo>
                <a:lnTo>
                  <a:pt x="4254201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14736525" y="-2817866"/>
            <a:ext cx="4544965" cy="6469701"/>
          </a:xfrm>
          <a:custGeom>
            <a:avLst/>
            <a:gdLst/>
            <a:ahLst/>
            <a:cxnLst/>
            <a:rect r="r" b="b" t="t" l="l"/>
            <a:pathLst>
              <a:path h="6469701" w="4544965">
                <a:moveTo>
                  <a:pt x="4544965" y="0"/>
                </a:moveTo>
                <a:lnTo>
                  <a:pt x="0" y="0"/>
                </a:lnTo>
                <a:lnTo>
                  <a:pt x="0" y="6469701"/>
                </a:lnTo>
                <a:lnTo>
                  <a:pt x="4544965" y="6469701"/>
                </a:lnTo>
                <a:lnTo>
                  <a:pt x="454496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8558" y="227607"/>
            <a:ext cx="463096" cy="632701"/>
          </a:xfrm>
          <a:custGeom>
            <a:avLst/>
            <a:gdLst/>
            <a:ahLst/>
            <a:cxnLst/>
            <a:rect r="r" b="b" t="t" l="l"/>
            <a:pathLst>
              <a:path h="632701" w="463096">
                <a:moveTo>
                  <a:pt x="0" y="0"/>
                </a:moveTo>
                <a:lnTo>
                  <a:pt x="463095" y="0"/>
                </a:lnTo>
                <a:lnTo>
                  <a:pt x="463095" y="632700"/>
                </a:lnTo>
                <a:lnTo>
                  <a:pt x="0" y="63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518833" y="3662827"/>
            <a:ext cx="3698694" cy="2938728"/>
            <a:chOff x="0" y="0"/>
            <a:chExt cx="3901440" cy="30998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5"/>
              <a:stretch>
                <a:fillRect l="0" t="-29" r="0" b="-29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799850" y="3612813"/>
            <a:ext cx="3698694" cy="2938728"/>
            <a:chOff x="0" y="0"/>
            <a:chExt cx="3901440" cy="30998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5"/>
              <a:stretch>
                <a:fillRect l="0" t="-29" r="0" b="-29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049668" y="3405717"/>
            <a:ext cx="2637025" cy="514220"/>
          </a:xfrm>
          <a:custGeom>
            <a:avLst/>
            <a:gdLst/>
            <a:ahLst/>
            <a:cxnLst/>
            <a:rect r="r" b="b" t="t" l="l"/>
            <a:pathLst>
              <a:path h="514220" w="2637025">
                <a:moveTo>
                  <a:pt x="0" y="0"/>
                </a:moveTo>
                <a:lnTo>
                  <a:pt x="2637025" y="0"/>
                </a:lnTo>
                <a:lnTo>
                  <a:pt x="2637025" y="514220"/>
                </a:lnTo>
                <a:lnTo>
                  <a:pt x="0" y="514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330685" y="3355703"/>
            <a:ext cx="2637025" cy="514220"/>
          </a:xfrm>
          <a:custGeom>
            <a:avLst/>
            <a:gdLst/>
            <a:ahLst/>
            <a:cxnLst/>
            <a:rect r="r" b="b" t="t" l="l"/>
            <a:pathLst>
              <a:path h="514220" w="2637025">
                <a:moveTo>
                  <a:pt x="0" y="0"/>
                </a:moveTo>
                <a:lnTo>
                  <a:pt x="2637024" y="0"/>
                </a:lnTo>
                <a:lnTo>
                  <a:pt x="2637024" y="514220"/>
                </a:lnTo>
                <a:lnTo>
                  <a:pt x="0" y="514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666756" y="3869923"/>
            <a:ext cx="3402848" cy="2225040"/>
            <a:chOff x="0" y="0"/>
            <a:chExt cx="1365459" cy="89284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65459" cy="892841"/>
            </a:xfrm>
            <a:custGeom>
              <a:avLst/>
              <a:gdLst/>
              <a:ahLst/>
              <a:cxnLst/>
              <a:rect r="r" b="b" t="t" l="l"/>
              <a:pathLst>
                <a:path h="892841" w="1365459">
                  <a:moveTo>
                    <a:pt x="0" y="0"/>
                  </a:moveTo>
                  <a:lnTo>
                    <a:pt x="1365459" y="0"/>
                  </a:lnTo>
                  <a:lnTo>
                    <a:pt x="1365459" y="892841"/>
                  </a:lnTo>
                  <a:lnTo>
                    <a:pt x="0" y="892841"/>
                  </a:lnTo>
                  <a:close/>
                </a:path>
              </a:pathLst>
            </a:custGeom>
            <a:solidFill>
              <a:srgbClr val="FCB81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1365459" cy="9118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2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718700" y="5689242"/>
            <a:ext cx="3298961" cy="912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358"/>
              </a:lnSpc>
            </a:pPr>
            <a:r>
              <a:rPr lang="en-US" sz="5255">
                <a:solidFill>
                  <a:srgbClr val="22221E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Sell now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3114" y="2703255"/>
            <a:ext cx="1460609" cy="4029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1"/>
              </a:lnSpc>
            </a:pPr>
            <a:r>
              <a:rPr lang="en-US" sz="21000">
                <a:solidFill>
                  <a:srgbClr val="9CBE5D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17527" y="2703255"/>
            <a:ext cx="1413978" cy="4029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1"/>
              </a:lnSpc>
            </a:pPr>
            <a:r>
              <a:rPr lang="en-US" sz="21000">
                <a:solidFill>
                  <a:srgbClr val="9CBE5D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2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7974060" y="3763076"/>
            <a:ext cx="3402848" cy="2225040"/>
            <a:chOff x="0" y="0"/>
            <a:chExt cx="1365459" cy="8928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365459" cy="892841"/>
            </a:xfrm>
            <a:custGeom>
              <a:avLst/>
              <a:gdLst/>
              <a:ahLst/>
              <a:cxnLst/>
              <a:rect r="r" b="b" t="t" l="l"/>
              <a:pathLst>
                <a:path h="892841" w="1365459">
                  <a:moveTo>
                    <a:pt x="0" y="0"/>
                  </a:moveTo>
                  <a:lnTo>
                    <a:pt x="1365459" y="0"/>
                  </a:lnTo>
                  <a:lnTo>
                    <a:pt x="1365459" y="892841"/>
                  </a:lnTo>
                  <a:lnTo>
                    <a:pt x="0" y="892841"/>
                  </a:lnTo>
                  <a:close/>
                </a:path>
              </a:pathLst>
            </a:custGeom>
            <a:solidFill>
              <a:srgbClr val="FCB81A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"/>
              <a:ext cx="1365459" cy="9118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2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092241" y="5689242"/>
            <a:ext cx="3247782" cy="912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358"/>
              </a:lnSpc>
            </a:pPr>
            <a:r>
              <a:rPr lang="en-US" sz="5255">
                <a:solidFill>
                  <a:srgbClr val="22221E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Store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11224" y="4470139"/>
            <a:ext cx="3113912" cy="1015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2"/>
              </a:lnSpc>
            </a:pPr>
            <a:r>
              <a:rPr lang="en-US" sz="2268">
                <a:solidFill>
                  <a:srgbClr val="014426"/>
                </a:solidFill>
                <a:latin typeface="Arimo"/>
                <a:ea typeface="Arimo"/>
                <a:cs typeface="Arimo"/>
                <a:sym typeface="Arimo"/>
              </a:rPr>
              <a:t>The farmer sells their corn immediately at the current market price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092241" y="4031949"/>
            <a:ext cx="3113912" cy="1677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2"/>
              </a:lnSpc>
            </a:pPr>
            <a:r>
              <a:rPr lang="en-US" sz="2268">
                <a:solidFill>
                  <a:srgbClr val="014426"/>
                </a:solidFill>
                <a:latin typeface="Arimo"/>
                <a:ea typeface="Arimo"/>
                <a:cs typeface="Arimo"/>
                <a:sym typeface="Arimo"/>
              </a:rPr>
              <a:t>The farmer holds onto their harvested corn and stores it, hoping to sell later when prices are higher.</a:t>
            </a:r>
          </a:p>
        </p:txBody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3776192" y="3551204"/>
            <a:ext cx="3698694" cy="2938728"/>
            <a:chOff x="0" y="0"/>
            <a:chExt cx="3901440" cy="3099816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5"/>
              <a:stretch>
                <a:fillRect l="0" t="-29" r="0" b="-29"/>
              </a:stretch>
            </a:blip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4307026" y="3294094"/>
            <a:ext cx="2637025" cy="514220"/>
          </a:xfrm>
          <a:custGeom>
            <a:avLst/>
            <a:gdLst/>
            <a:ahLst/>
            <a:cxnLst/>
            <a:rect r="r" b="b" t="t" l="l"/>
            <a:pathLst>
              <a:path h="514220" w="2637025">
                <a:moveTo>
                  <a:pt x="0" y="0"/>
                </a:moveTo>
                <a:lnTo>
                  <a:pt x="2637025" y="0"/>
                </a:lnTo>
                <a:lnTo>
                  <a:pt x="2637025" y="514219"/>
                </a:lnTo>
                <a:lnTo>
                  <a:pt x="0" y="51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2193869" y="2641645"/>
            <a:ext cx="1413978" cy="4029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1"/>
              </a:lnSpc>
            </a:pPr>
            <a:r>
              <a:rPr lang="en-US" sz="21000">
                <a:solidFill>
                  <a:srgbClr val="9CBE5D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3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3950402" y="3701467"/>
            <a:ext cx="3402848" cy="2225040"/>
            <a:chOff x="0" y="0"/>
            <a:chExt cx="1365459" cy="89284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365459" cy="892841"/>
            </a:xfrm>
            <a:custGeom>
              <a:avLst/>
              <a:gdLst/>
              <a:ahLst/>
              <a:cxnLst/>
              <a:rect r="r" b="b" t="t" l="l"/>
              <a:pathLst>
                <a:path h="892841" w="1365459">
                  <a:moveTo>
                    <a:pt x="0" y="0"/>
                  </a:moveTo>
                  <a:lnTo>
                    <a:pt x="1365459" y="0"/>
                  </a:lnTo>
                  <a:lnTo>
                    <a:pt x="1365459" y="892841"/>
                  </a:lnTo>
                  <a:lnTo>
                    <a:pt x="0" y="892841"/>
                  </a:lnTo>
                  <a:close/>
                </a:path>
              </a:pathLst>
            </a:custGeom>
            <a:solidFill>
              <a:srgbClr val="FCB81A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19050"/>
              <a:ext cx="1365459" cy="9118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2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4068583" y="5627633"/>
            <a:ext cx="3247782" cy="912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358"/>
              </a:lnSpc>
            </a:pPr>
            <a:r>
              <a:rPr lang="en-US" sz="5255">
                <a:solidFill>
                  <a:srgbClr val="22221E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Hedge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068583" y="3860398"/>
            <a:ext cx="3113912" cy="2009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2"/>
              </a:lnSpc>
            </a:pPr>
            <a:r>
              <a:rPr lang="en-US" sz="2268">
                <a:solidFill>
                  <a:srgbClr val="014426"/>
                </a:solidFill>
                <a:latin typeface="Arimo"/>
                <a:ea typeface="Arimo"/>
                <a:cs typeface="Arimo"/>
                <a:sym typeface="Arimo"/>
              </a:rPr>
              <a:t>The farmer agrees to sell corn later at a set price by using a futures contract. This helps protect against price changes.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DAGqz9CrjRs</dc:identifier>
  <dcterms:modified xsi:type="dcterms:W3CDTF">2011-08-01T06:04:30Z</dcterms:modified>
  <cp:revision>1</cp:revision>
  <dc:title>Golden crop</dc:title>
</cp:coreProperties>
</file>