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Eastman Grotesque Bold" charset="1" panose="00000800000000000000"/>
      <p:regular r:id="rId20"/>
    </p:embeddedFont>
    <p:embeddedFont>
      <p:font typeface="Open Sans Bold" charset="1" panose="00000000000000000000"/>
      <p:regular r:id="rId21"/>
    </p:embeddedFont>
    <p:embeddedFont>
      <p:font typeface="Open Sans Light" charset="1" panose="00000000000000000000"/>
      <p:regular r:id="rId22"/>
    </p:embeddedFont>
    <p:embeddedFont>
      <p:font typeface="Open Sans" charset="1" panose="00000000000000000000"/>
      <p:regular r:id="rId23"/>
    </p:embeddedFont>
    <p:embeddedFont>
      <p:font typeface="Open Sans Italics" charset="1" panose="00000000000000000000"/>
      <p:regular r:id="rId24"/>
    </p:embeddedFont>
    <p:embeddedFont>
      <p:font typeface="Open Sans Bold Italics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Relationship Id="rId4" Target="../media/image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jpeg" Type="http://schemas.openxmlformats.org/officeDocument/2006/relationships/image"/><Relationship Id="rId2" Target="../media/image38.jpeg" Type="http://schemas.openxmlformats.org/officeDocument/2006/relationships/image"/><Relationship Id="rId3" Target="../media/image39.jpeg" Type="http://schemas.openxmlformats.org/officeDocument/2006/relationships/image"/><Relationship Id="rId4" Target="../media/image40.jpeg" Type="http://schemas.openxmlformats.org/officeDocument/2006/relationships/image"/><Relationship Id="rId5" Target="../media/image41.jpeg" Type="http://schemas.openxmlformats.org/officeDocument/2006/relationships/image"/><Relationship Id="rId6" Target="../media/image6.png" Type="http://schemas.openxmlformats.org/officeDocument/2006/relationships/image"/><Relationship Id="rId7" Target="../media/image42.png" Type="http://schemas.openxmlformats.org/officeDocument/2006/relationships/image"/><Relationship Id="rId8" Target="../media/image43.jpe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6.png" Type="http://schemas.openxmlformats.org/officeDocument/2006/relationships/image"/><Relationship Id="rId4" Target="../media/image4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48.jpeg" Type="http://schemas.openxmlformats.org/officeDocument/2006/relationships/image"/><Relationship Id="rId4" Target="https://youtu.be/mBc_c1uZAdo" TargetMode="External" Type="http://schemas.openxmlformats.org/officeDocument/2006/relationships/video"/><Relationship Id="rId5" Target="../media/image4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6.pn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6.pn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svg" Type="http://schemas.openxmlformats.org/officeDocument/2006/relationships/image"/><Relationship Id="rId2" Target="../media/image20.jpeg" Type="http://schemas.openxmlformats.org/officeDocument/2006/relationships/image"/><Relationship Id="rId3" Target="../media/image6.pn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9.jpe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jpeg" Type="http://schemas.openxmlformats.org/officeDocument/2006/relationships/image"/><Relationship Id="rId5" Target="../media/image35.jpeg" Type="http://schemas.openxmlformats.org/officeDocument/2006/relationships/image"/><Relationship Id="rId6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700000">
            <a:off x="15752306" y="8894680"/>
            <a:ext cx="180758" cy="180758"/>
          </a:xfrm>
          <a:custGeom>
            <a:avLst/>
            <a:gdLst/>
            <a:ahLst/>
            <a:cxnLst/>
            <a:rect r="r" b="b" t="t" l="l"/>
            <a:pathLst>
              <a:path h="180758" w="180758">
                <a:moveTo>
                  <a:pt x="0" y="0"/>
                </a:moveTo>
                <a:lnTo>
                  <a:pt x="180758" y="0"/>
                </a:lnTo>
                <a:lnTo>
                  <a:pt x="180758" y="180758"/>
                </a:lnTo>
                <a:lnTo>
                  <a:pt x="0" y="180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50625" y="8138159"/>
            <a:ext cx="3586751" cy="1693800"/>
          </a:xfrm>
          <a:custGeom>
            <a:avLst/>
            <a:gdLst/>
            <a:ahLst/>
            <a:cxnLst/>
            <a:rect r="r" b="b" t="t" l="l"/>
            <a:pathLst>
              <a:path h="1693800" w="3586751">
                <a:moveTo>
                  <a:pt x="0" y="0"/>
                </a:moveTo>
                <a:lnTo>
                  <a:pt x="3586750" y="0"/>
                </a:lnTo>
                <a:lnTo>
                  <a:pt x="3586750" y="1693800"/>
                </a:lnTo>
                <a:lnTo>
                  <a:pt x="0" y="169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400220" y="5031587"/>
            <a:ext cx="13487560" cy="1921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91"/>
              </a:lnSpc>
            </a:pPr>
            <a:r>
              <a:rPr lang="en-US" sz="11136" b="true">
                <a:solidFill>
                  <a:srgbClr val="014426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a multipurpose crop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61592" y="2390670"/>
            <a:ext cx="5364816" cy="3226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2"/>
              </a:lnSpc>
            </a:pPr>
            <a:r>
              <a:rPr lang="en-US" sz="18851" b="true">
                <a:solidFill>
                  <a:srgbClr val="014426"/>
                </a:solidFill>
                <a:latin typeface="Eastman Grotesque Bold"/>
                <a:ea typeface="Eastman Grotesque Bold"/>
                <a:cs typeface="Eastman Grotesque Bold"/>
                <a:sym typeface="Eastman Grotesque Bold"/>
              </a:rPr>
              <a:t>Corn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C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60128" y="559628"/>
            <a:ext cx="9167743" cy="916774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4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117094" y="1860823"/>
            <a:ext cx="6603625" cy="660362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>
                <a:alphaModFix amt="73000"/>
              </a:blip>
              <a:stretch>
                <a:fillRect l="-16666" t="0" r="-1666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801470" y="1717568"/>
            <a:ext cx="6603625" cy="660362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73000"/>
              </a:blip>
              <a:stretch>
                <a:fillRect l="-25046" t="0" r="-25046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358157" y="1858517"/>
            <a:ext cx="7571687" cy="6550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4"/>
              </a:lnSpc>
            </a:pPr>
            <a:r>
              <a:rPr lang="en-US" sz="12298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Fiber:</a:t>
            </a:r>
          </a:p>
          <a:p>
            <a:pPr algn="ctr">
              <a:lnSpc>
                <a:spcPts val="3782"/>
              </a:lnSpc>
            </a:pPr>
          </a:p>
          <a:p>
            <a:pPr algn="ctr">
              <a:lnSpc>
                <a:spcPts val="5490"/>
              </a:lnSpc>
            </a:pPr>
            <a:r>
              <a:rPr lang="en-US" sz="4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Corn is used to make biobased materials like fabrics, plastics, and packaging. These are often biodegradable and eco-friendly.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C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605962" y="1348661"/>
            <a:ext cx="2885217" cy="3854200"/>
            <a:chOff x="0" y="0"/>
            <a:chExt cx="940111" cy="12558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605962" y="5568428"/>
            <a:ext cx="2885217" cy="3854200"/>
            <a:chOff x="0" y="0"/>
            <a:chExt cx="940111" cy="12558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412544" y="1348661"/>
            <a:ext cx="2885217" cy="3854200"/>
            <a:chOff x="0" y="0"/>
            <a:chExt cx="940111" cy="125584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412544" y="5568428"/>
            <a:ext cx="2885217" cy="3854200"/>
            <a:chOff x="0" y="0"/>
            <a:chExt cx="940111" cy="12558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964823" y="1619112"/>
            <a:ext cx="2167497" cy="216749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44376" t="-12712" r="-43294" b="-12515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964823" y="5838879"/>
            <a:ext cx="2167497" cy="2167497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t="0" r="-25046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3771405" y="1619112"/>
            <a:ext cx="2167497" cy="216749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6940" t="-24012" r="-60859" b="-14434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771405" y="5838879"/>
            <a:ext cx="2167497" cy="216749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0671" t="0" r="-20671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990239" y="1348661"/>
            <a:ext cx="2885217" cy="3854200"/>
            <a:chOff x="0" y="0"/>
            <a:chExt cx="940111" cy="125584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990239" y="5568428"/>
            <a:ext cx="2885217" cy="3854200"/>
            <a:chOff x="0" y="0"/>
            <a:chExt cx="940111" cy="125584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5796821" y="1348661"/>
            <a:ext cx="2885217" cy="3854200"/>
            <a:chOff x="0" y="0"/>
            <a:chExt cx="940111" cy="125584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5796821" y="5568428"/>
            <a:ext cx="2885217" cy="3854200"/>
            <a:chOff x="0" y="0"/>
            <a:chExt cx="940111" cy="125584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2349099" y="1619112"/>
            <a:ext cx="2167497" cy="2167497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2349099" y="5838879"/>
            <a:ext cx="2167497" cy="2167497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38956" t="-8475" r="-26459" b="-1732"/>
              </a:stretch>
            </a:blip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6155681" y="1619112"/>
            <a:ext cx="2167497" cy="2167497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6155681" y="5838879"/>
            <a:ext cx="2167497" cy="2167497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7078" t="-1412" r="-45356" b="-19291"/>
              </a:stretch>
            </a:blipFill>
          </p:spPr>
        </p:sp>
      </p:grpSp>
      <p:sp>
        <p:nvSpPr>
          <p:cNvPr name="TextBox 43" id="43"/>
          <p:cNvSpPr txBox="true"/>
          <p:nvPr/>
        </p:nvSpPr>
        <p:spPr>
          <a:xfrm rot="0">
            <a:off x="9679935" y="3962780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Personal care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486517" y="3962780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Hygiene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486517" y="8177825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Automotive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9679935" y="8177825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Industrial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679935" y="4413960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Lipstick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3486517" y="4413960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Toothpaste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486517" y="8612292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Tires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9679935" y="8612292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Fireworks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2064211" y="3962780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Bioplastics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5870793" y="3962780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Packaging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5870793" y="8177825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 supplies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2064211" y="8177825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At-home items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2064211" y="4413960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Plastic cup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5870793" y="4413960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Packing peanuts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870793" y="8612292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Crayons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2064211" y="8612292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Laundry detergent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93100" y="1654825"/>
            <a:ext cx="13101801" cy="7909639"/>
            <a:chOff x="0" y="0"/>
            <a:chExt cx="3450680" cy="20831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50680" cy="2083197"/>
            </a:xfrm>
            <a:custGeom>
              <a:avLst/>
              <a:gdLst/>
              <a:ahLst/>
              <a:cxnLst/>
              <a:rect r="r" b="b" t="t" l="l"/>
              <a:pathLst>
                <a:path h="2083197" w="3450680">
                  <a:moveTo>
                    <a:pt x="30136" y="0"/>
                  </a:moveTo>
                  <a:lnTo>
                    <a:pt x="3420544" y="0"/>
                  </a:lnTo>
                  <a:cubicBezTo>
                    <a:pt x="3428536" y="0"/>
                    <a:pt x="3436202" y="3175"/>
                    <a:pt x="3441853" y="8827"/>
                  </a:cubicBezTo>
                  <a:cubicBezTo>
                    <a:pt x="3447505" y="14478"/>
                    <a:pt x="3450680" y="22144"/>
                    <a:pt x="3450680" y="30136"/>
                  </a:cubicBezTo>
                  <a:lnTo>
                    <a:pt x="3450680" y="2053061"/>
                  </a:lnTo>
                  <a:cubicBezTo>
                    <a:pt x="3450680" y="2069705"/>
                    <a:pt x="3437187" y="2083197"/>
                    <a:pt x="3420544" y="2083197"/>
                  </a:cubicBezTo>
                  <a:lnTo>
                    <a:pt x="30136" y="2083197"/>
                  </a:lnTo>
                  <a:cubicBezTo>
                    <a:pt x="13492" y="2083197"/>
                    <a:pt x="0" y="2069705"/>
                    <a:pt x="0" y="2053061"/>
                  </a:cubicBezTo>
                  <a:lnTo>
                    <a:pt x="0" y="30136"/>
                  </a:lnTo>
                  <a:cubicBezTo>
                    <a:pt x="0" y="13492"/>
                    <a:pt x="13492" y="0"/>
                    <a:pt x="30136" y="0"/>
                  </a:cubicBezTo>
                  <a:close/>
                </a:path>
              </a:pathLst>
            </a:custGeom>
            <a:solidFill>
              <a:srgbClr val="14362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450680" cy="21308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701431" y="2324059"/>
            <a:ext cx="10885139" cy="1829557"/>
            <a:chOff x="0" y="0"/>
            <a:chExt cx="3546783" cy="5961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46783" cy="596138"/>
            </a:xfrm>
            <a:custGeom>
              <a:avLst/>
              <a:gdLst/>
              <a:ahLst/>
              <a:cxnLst/>
              <a:rect r="r" b="b" t="t" l="l"/>
              <a:pathLst>
                <a:path h="596138" w="3546783">
                  <a:moveTo>
                    <a:pt x="19203" y="0"/>
                  </a:moveTo>
                  <a:lnTo>
                    <a:pt x="3527579" y="0"/>
                  </a:lnTo>
                  <a:cubicBezTo>
                    <a:pt x="3532672" y="0"/>
                    <a:pt x="3537557" y="2023"/>
                    <a:pt x="3541158" y="5625"/>
                  </a:cubicBezTo>
                  <a:cubicBezTo>
                    <a:pt x="3544760" y="9226"/>
                    <a:pt x="3546783" y="14110"/>
                    <a:pt x="3546783" y="19203"/>
                  </a:cubicBezTo>
                  <a:lnTo>
                    <a:pt x="3546783" y="576934"/>
                  </a:lnTo>
                  <a:cubicBezTo>
                    <a:pt x="3546783" y="587540"/>
                    <a:pt x="3538185" y="596138"/>
                    <a:pt x="3527579" y="596138"/>
                  </a:cubicBezTo>
                  <a:lnTo>
                    <a:pt x="19203" y="596138"/>
                  </a:lnTo>
                  <a:cubicBezTo>
                    <a:pt x="8598" y="596138"/>
                    <a:pt x="0" y="587540"/>
                    <a:pt x="0" y="576934"/>
                  </a:cubicBezTo>
                  <a:lnTo>
                    <a:pt x="0" y="19203"/>
                  </a:lnTo>
                  <a:cubicBezTo>
                    <a:pt x="0" y="8598"/>
                    <a:pt x="8598" y="0"/>
                    <a:pt x="19203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546783" cy="643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963630" y="2306015"/>
            <a:ext cx="10360740" cy="1675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19"/>
              </a:lnSpc>
            </a:pPr>
            <a:r>
              <a:rPr lang="en-US" b="true" sz="9799">
                <a:solidFill>
                  <a:srgbClr val="FCB8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FUEL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127813" y="4384921"/>
            <a:ext cx="8032375" cy="4437745"/>
          </a:xfrm>
          <a:custGeom>
            <a:avLst/>
            <a:gdLst/>
            <a:ahLst/>
            <a:cxnLst/>
            <a:rect r="r" b="b" t="t" l="l"/>
            <a:pathLst>
              <a:path h="4437745" w="8032375">
                <a:moveTo>
                  <a:pt x="0" y="0"/>
                </a:moveTo>
                <a:lnTo>
                  <a:pt x="8032374" y="0"/>
                </a:lnTo>
                <a:lnTo>
                  <a:pt x="8032374" y="4437746"/>
                </a:lnTo>
                <a:lnTo>
                  <a:pt x="0" y="4437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296" r="0" b="-10296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C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10695000" y="2899061"/>
            <a:ext cx="9044223" cy="508340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962498" y="3205450"/>
            <a:ext cx="7514296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renewable fuel made from corn starch, blended with gasoline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62498" y="2193924"/>
            <a:ext cx="11581802" cy="997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21"/>
              </a:lnSpc>
            </a:pPr>
            <a:r>
              <a:rPr lang="en-US" sz="7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Ethanol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6038686" y="5440763"/>
            <a:ext cx="2978863" cy="2978863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6350000" y="3175000"/>
                  </a:moveTo>
                  <a:cubicBezTo>
                    <a:pt x="6350000" y="1421130"/>
                    <a:pt x="4928870" y="0"/>
                    <a:pt x="3175000" y="0"/>
                  </a:cubicBezTo>
                  <a:lnTo>
                    <a:pt x="0" y="0"/>
                  </a:lnTo>
                  <a:lnTo>
                    <a:pt x="0" y="3175000"/>
                  </a:lnTo>
                  <a:cubicBezTo>
                    <a:pt x="0" y="4928870"/>
                    <a:pt x="1421130" y="6350000"/>
                    <a:pt x="3175000" y="6350000"/>
                  </a:cubicBezTo>
                  <a:cubicBezTo>
                    <a:pt x="4928870" y="6350000"/>
                    <a:pt x="6350000" y="4928870"/>
                    <a:pt x="6350000" y="31750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99010" y="359986"/>
              <a:ext cx="5898640" cy="5630028"/>
            </a:xfrm>
            <a:custGeom>
              <a:avLst/>
              <a:gdLst/>
              <a:ahLst/>
              <a:cxnLst/>
              <a:rect r="r" b="b" t="t" l="l"/>
              <a:pathLst>
                <a:path h="5630028" w="5898640">
                  <a:moveTo>
                    <a:pt x="2949320" y="4504"/>
                  </a:moveTo>
                  <a:cubicBezTo>
                    <a:pt x="1942227" y="0"/>
                    <a:pt x="1009702" y="534693"/>
                    <a:pt x="504851" y="1406118"/>
                  </a:cubicBezTo>
                  <a:cubicBezTo>
                    <a:pt x="0" y="2277543"/>
                    <a:pt x="0" y="3352485"/>
                    <a:pt x="504851" y="4223910"/>
                  </a:cubicBezTo>
                  <a:cubicBezTo>
                    <a:pt x="1009702" y="5095335"/>
                    <a:pt x="1942227" y="5630028"/>
                    <a:pt x="2949320" y="5625524"/>
                  </a:cubicBezTo>
                  <a:cubicBezTo>
                    <a:pt x="3956413" y="5630028"/>
                    <a:pt x="4888938" y="5095335"/>
                    <a:pt x="5393789" y="4223910"/>
                  </a:cubicBezTo>
                  <a:cubicBezTo>
                    <a:pt x="5898640" y="3352485"/>
                    <a:pt x="5898640" y="2277543"/>
                    <a:pt x="5393789" y="1406118"/>
                  </a:cubicBezTo>
                  <a:cubicBezTo>
                    <a:pt x="4888938" y="534693"/>
                    <a:pt x="3956413" y="0"/>
                    <a:pt x="2949320" y="4504"/>
                  </a:cubicBezTo>
                  <a:close/>
                </a:path>
              </a:pathLst>
            </a:custGeom>
            <a:blipFill>
              <a:blip r:embed="rId5"/>
              <a:stretch>
                <a:fillRect l="223" t="0" r="-49647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962498" y="5383613"/>
            <a:ext cx="3757148" cy="3063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Ethan</a:t>
            </a:r>
            <a:r>
              <a:rPr lang="en-US" sz="34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ol burns cleaner than gasoline... which is better for the environment!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66" r="0" b="-91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93100" y="2063291"/>
            <a:ext cx="13101801" cy="6160417"/>
            <a:chOff x="0" y="0"/>
            <a:chExt cx="3450680" cy="16224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50680" cy="1622497"/>
            </a:xfrm>
            <a:custGeom>
              <a:avLst/>
              <a:gdLst/>
              <a:ahLst/>
              <a:cxnLst/>
              <a:rect r="r" b="b" t="t" l="l"/>
              <a:pathLst>
                <a:path h="1622497" w="3450680">
                  <a:moveTo>
                    <a:pt x="30136" y="0"/>
                  </a:moveTo>
                  <a:lnTo>
                    <a:pt x="3420544" y="0"/>
                  </a:lnTo>
                  <a:cubicBezTo>
                    <a:pt x="3428536" y="0"/>
                    <a:pt x="3436202" y="3175"/>
                    <a:pt x="3441853" y="8827"/>
                  </a:cubicBezTo>
                  <a:cubicBezTo>
                    <a:pt x="3447505" y="14478"/>
                    <a:pt x="3450680" y="22144"/>
                    <a:pt x="3450680" y="30136"/>
                  </a:cubicBezTo>
                  <a:lnTo>
                    <a:pt x="3450680" y="1592361"/>
                  </a:lnTo>
                  <a:cubicBezTo>
                    <a:pt x="3450680" y="1609004"/>
                    <a:pt x="3437187" y="1622497"/>
                    <a:pt x="3420544" y="1622497"/>
                  </a:cubicBezTo>
                  <a:lnTo>
                    <a:pt x="30136" y="1622497"/>
                  </a:lnTo>
                  <a:cubicBezTo>
                    <a:pt x="13492" y="1622497"/>
                    <a:pt x="0" y="1609004"/>
                    <a:pt x="0" y="1592361"/>
                  </a:cubicBezTo>
                  <a:lnTo>
                    <a:pt x="0" y="30136"/>
                  </a:lnTo>
                  <a:cubicBezTo>
                    <a:pt x="0" y="13492"/>
                    <a:pt x="13492" y="0"/>
                    <a:pt x="30136" y="0"/>
                  </a:cubicBezTo>
                  <a:close/>
                </a:path>
              </a:pathLst>
            </a:custGeom>
            <a:solidFill>
              <a:srgbClr val="14362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450680" cy="16701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177089" y="3474045"/>
            <a:ext cx="11933821" cy="1858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5"/>
              </a:lnSpc>
            </a:pPr>
            <a:r>
              <a:rPr lang="en-US" sz="6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Corn is in food, </a:t>
            </a:r>
          </a:p>
          <a:p>
            <a:pPr algn="ctr">
              <a:lnSpc>
                <a:spcPts val="7345"/>
              </a:lnSpc>
            </a:pPr>
            <a:r>
              <a:rPr lang="en-US" sz="6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fiber, fuel, and EVERYWHERE!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78083" y="5851913"/>
            <a:ext cx="12331834" cy="640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85"/>
              </a:lnSpc>
            </a:pPr>
            <a:r>
              <a:rPr lang="en-US" sz="4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Learn more at </a:t>
            </a:r>
            <a:r>
              <a:rPr lang="en-US" b="true" sz="4500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ilcorn.org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C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560128" y="559628"/>
            <a:ext cx="9167743" cy="916774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42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117094" y="1860823"/>
            <a:ext cx="6603625" cy="660362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>
                <a:alphaModFix amt="73000"/>
              </a:blip>
              <a:stretch>
                <a:fillRect l="-25046" t="0" r="-2504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801470" y="1717568"/>
            <a:ext cx="6603625" cy="660362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>
                <a:alphaModFix amt="73000"/>
              </a:blip>
              <a:stretch>
                <a:fillRect l="-25046" t="0" r="-25046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911254" y="1641793"/>
            <a:ext cx="6465492" cy="699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30"/>
              </a:lnSpc>
            </a:pPr>
            <a:r>
              <a:rPr lang="en-US" sz="6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 2024, the United States produced approximately 14.9 billion bushels of corn.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4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97090" y="2313545"/>
            <a:ext cx="5078078" cy="4311750"/>
          </a:xfrm>
          <a:custGeom>
            <a:avLst/>
            <a:gdLst/>
            <a:ahLst/>
            <a:cxnLst/>
            <a:rect r="r" b="b" t="t" l="l"/>
            <a:pathLst>
              <a:path h="4311750" w="5078078">
                <a:moveTo>
                  <a:pt x="0" y="0"/>
                </a:moveTo>
                <a:lnTo>
                  <a:pt x="5078078" y="0"/>
                </a:lnTo>
                <a:lnTo>
                  <a:pt x="5078078" y="4311750"/>
                </a:lnTo>
                <a:lnTo>
                  <a:pt x="0" y="4311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7840173" y="1028700"/>
            <a:ext cx="5078078" cy="4311750"/>
          </a:xfrm>
          <a:custGeom>
            <a:avLst/>
            <a:gdLst/>
            <a:ahLst/>
            <a:cxnLst/>
            <a:rect r="r" b="b" t="t" l="l"/>
            <a:pathLst>
              <a:path h="4311750" w="5078078">
                <a:moveTo>
                  <a:pt x="5078078" y="0"/>
                </a:moveTo>
                <a:lnTo>
                  <a:pt x="0" y="0"/>
                </a:lnTo>
                <a:lnTo>
                  <a:pt x="0" y="4311750"/>
                </a:lnTo>
                <a:lnTo>
                  <a:pt x="5078078" y="4311750"/>
                </a:lnTo>
                <a:lnTo>
                  <a:pt x="50780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97090" y="6897667"/>
            <a:ext cx="5897455" cy="2353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7"/>
              </a:lnSpc>
              <a:spcBef>
                <a:spcPct val="0"/>
              </a:spcBef>
            </a:pPr>
            <a:r>
              <a:rPr lang="en-US" sz="336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</a:t>
            </a:r>
            <a:r>
              <a:rPr lang="en-US" sz="336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b="true" sz="336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bushel </a:t>
            </a:r>
            <a:r>
              <a:rPr lang="en-US" sz="336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is a unit of volume used in farming. For corn, one bushel equals about 56 pounds of corn.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13365" y="3234300"/>
            <a:ext cx="3645528" cy="1541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505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What’s a bushel?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556448" y="1949455"/>
            <a:ext cx="3645528" cy="1541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62"/>
              </a:lnSpc>
            </a:pPr>
            <a:r>
              <a:rPr lang="en-US" sz="505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much is that?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69795" y="5937809"/>
            <a:ext cx="5063159" cy="2953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7"/>
              </a:lnSpc>
              <a:spcBef>
                <a:spcPct val="0"/>
              </a:spcBef>
            </a:pPr>
            <a:r>
              <a:rPr lang="en-US" sz="336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If you filled a large laundry basket with corn kernels, that would be about one bushel.</a:t>
            </a:r>
          </a:p>
          <a:p>
            <a:pPr algn="l">
              <a:lnSpc>
                <a:spcPts val="4707"/>
              </a:lnSpc>
              <a:spcBef>
                <a:spcPct val="0"/>
              </a:spcBef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13481606" y="5767690"/>
            <a:ext cx="3900159" cy="3123210"/>
            <a:chOff x="0" y="0"/>
            <a:chExt cx="5200212" cy="416428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295023" y="0"/>
              <a:ext cx="4513624" cy="1765956"/>
            </a:xfrm>
            <a:custGeom>
              <a:avLst/>
              <a:gdLst/>
              <a:ahLst/>
              <a:cxnLst/>
              <a:rect r="r" b="b" t="t" l="l"/>
              <a:pathLst>
                <a:path h="1765956" w="4513624">
                  <a:moveTo>
                    <a:pt x="0" y="0"/>
                  </a:moveTo>
                  <a:lnTo>
                    <a:pt x="4513625" y="0"/>
                  </a:lnTo>
                  <a:lnTo>
                    <a:pt x="4513625" y="1765956"/>
                  </a:lnTo>
                  <a:lnTo>
                    <a:pt x="0" y="17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23690" y="1602691"/>
              <a:ext cx="3674428" cy="2262042"/>
            </a:xfrm>
            <a:custGeom>
              <a:avLst/>
              <a:gdLst/>
              <a:ahLst/>
              <a:cxnLst/>
              <a:rect r="r" b="b" t="t" l="l"/>
              <a:pathLst>
                <a:path h="2262042" w="3674428">
                  <a:moveTo>
                    <a:pt x="0" y="0"/>
                  </a:moveTo>
                  <a:lnTo>
                    <a:pt x="3674428" y="0"/>
                  </a:lnTo>
                  <a:lnTo>
                    <a:pt x="3674428" y="2262042"/>
                  </a:lnTo>
                  <a:lnTo>
                    <a:pt x="0" y="2262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78198" t="-109916" r="-90424" b="-22256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024652"/>
              <a:ext cx="5200212" cy="3139628"/>
            </a:xfrm>
            <a:custGeom>
              <a:avLst/>
              <a:gdLst/>
              <a:ahLst/>
              <a:cxnLst/>
              <a:rect r="r" b="b" t="t" l="l"/>
              <a:pathLst>
                <a:path h="3139628" w="5200212">
                  <a:moveTo>
                    <a:pt x="0" y="0"/>
                  </a:moveTo>
                  <a:lnTo>
                    <a:pt x="5200212" y="0"/>
                  </a:lnTo>
                  <a:lnTo>
                    <a:pt x="5200212" y="3139628"/>
                  </a:lnTo>
                  <a:lnTo>
                    <a:pt x="0" y="3139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12" t="0" r="-5012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93100" y="1654825"/>
            <a:ext cx="13101801" cy="7909639"/>
            <a:chOff x="0" y="0"/>
            <a:chExt cx="3450680" cy="20831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50680" cy="2083197"/>
            </a:xfrm>
            <a:custGeom>
              <a:avLst/>
              <a:gdLst/>
              <a:ahLst/>
              <a:cxnLst/>
              <a:rect r="r" b="b" t="t" l="l"/>
              <a:pathLst>
                <a:path h="2083197" w="3450680">
                  <a:moveTo>
                    <a:pt x="30136" y="0"/>
                  </a:moveTo>
                  <a:lnTo>
                    <a:pt x="3420544" y="0"/>
                  </a:lnTo>
                  <a:cubicBezTo>
                    <a:pt x="3428536" y="0"/>
                    <a:pt x="3436202" y="3175"/>
                    <a:pt x="3441853" y="8827"/>
                  </a:cubicBezTo>
                  <a:cubicBezTo>
                    <a:pt x="3447505" y="14478"/>
                    <a:pt x="3450680" y="22144"/>
                    <a:pt x="3450680" y="30136"/>
                  </a:cubicBezTo>
                  <a:lnTo>
                    <a:pt x="3450680" y="2053061"/>
                  </a:lnTo>
                  <a:cubicBezTo>
                    <a:pt x="3450680" y="2069705"/>
                    <a:pt x="3437187" y="2083197"/>
                    <a:pt x="3420544" y="2083197"/>
                  </a:cubicBezTo>
                  <a:lnTo>
                    <a:pt x="30136" y="2083197"/>
                  </a:lnTo>
                  <a:cubicBezTo>
                    <a:pt x="13492" y="2083197"/>
                    <a:pt x="0" y="2069705"/>
                    <a:pt x="0" y="2053061"/>
                  </a:cubicBezTo>
                  <a:lnTo>
                    <a:pt x="0" y="30136"/>
                  </a:lnTo>
                  <a:cubicBezTo>
                    <a:pt x="0" y="13492"/>
                    <a:pt x="13492" y="0"/>
                    <a:pt x="30136" y="0"/>
                  </a:cubicBezTo>
                  <a:close/>
                </a:path>
              </a:pathLst>
            </a:custGeom>
            <a:solidFill>
              <a:srgbClr val="14362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3450680" cy="21308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701431" y="2324059"/>
            <a:ext cx="10885139" cy="1829557"/>
            <a:chOff x="0" y="0"/>
            <a:chExt cx="3546783" cy="5961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546783" cy="596138"/>
            </a:xfrm>
            <a:custGeom>
              <a:avLst/>
              <a:gdLst/>
              <a:ahLst/>
              <a:cxnLst/>
              <a:rect r="r" b="b" t="t" l="l"/>
              <a:pathLst>
                <a:path h="596138" w="3546783">
                  <a:moveTo>
                    <a:pt x="19203" y="0"/>
                  </a:moveTo>
                  <a:lnTo>
                    <a:pt x="3527579" y="0"/>
                  </a:lnTo>
                  <a:cubicBezTo>
                    <a:pt x="3532672" y="0"/>
                    <a:pt x="3537557" y="2023"/>
                    <a:pt x="3541158" y="5625"/>
                  </a:cubicBezTo>
                  <a:cubicBezTo>
                    <a:pt x="3544760" y="9226"/>
                    <a:pt x="3546783" y="14110"/>
                    <a:pt x="3546783" y="19203"/>
                  </a:cubicBezTo>
                  <a:lnTo>
                    <a:pt x="3546783" y="576934"/>
                  </a:lnTo>
                  <a:cubicBezTo>
                    <a:pt x="3546783" y="587540"/>
                    <a:pt x="3538185" y="596138"/>
                    <a:pt x="3527579" y="596138"/>
                  </a:cubicBezTo>
                  <a:lnTo>
                    <a:pt x="19203" y="596138"/>
                  </a:lnTo>
                  <a:cubicBezTo>
                    <a:pt x="8598" y="596138"/>
                    <a:pt x="0" y="587540"/>
                    <a:pt x="0" y="576934"/>
                  </a:cubicBezTo>
                  <a:lnTo>
                    <a:pt x="0" y="19203"/>
                  </a:lnTo>
                  <a:cubicBezTo>
                    <a:pt x="0" y="8598"/>
                    <a:pt x="8598" y="0"/>
                    <a:pt x="19203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3546783" cy="6437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963630" y="2544148"/>
            <a:ext cx="10360740" cy="1384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true">
                <a:solidFill>
                  <a:srgbClr val="FCB8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99" b="true">
                <a:solidFill>
                  <a:srgbClr val="FCB8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14.9 billion bush</a:t>
            </a:r>
            <a:r>
              <a:rPr lang="en-US" sz="3999" b="true">
                <a:solidFill>
                  <a:srgbClr val="FCB81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els of corn can fill over 209,560 Olympic-sized pools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961383" y="4384921"/>
            <a:ext cx="8032375" cy="4437745"/>
          </a:xfrm>
          <a:custGeom>
            <a:avLst/>
            <a:gdLst/>
            <a:ahLst/>
            <a:cxnLst/>
            <a:rect r="r" b="b" t="t" l="l"/>
            <a:pathLst>
              <a:path h="4437745" w="8032375">
                <a:moveTo>
                  <a:pt x="0" y="0"/>
                </a:moveTo>
                <a:lnTo>
                  <a:pt x="8032375" y="0"/>
                </a:lnTo>
                <a:lnTo>
                  <a:pt x="8032375" y="4437746"/>
                </a:lnTo>
                <a:lnTo>
                  <a:pt x="0" y="44377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1218" r="0" b="-9782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C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599351" y="344664"/>
            <a:ext cx="6192624" cy="6192624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4566" t="0" r="-34566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4340240" y="7064051"/>
            <a:ext cx="6682471" cy="6682471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143621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732784" y="-3475299"/>
            <a:ext cx="6192624" cy="619262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t="0" r="-2504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4340240" y="6860237"/>
            <a:ext cx="6192624" cy="619262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666" t="0" r="-16666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380490" y="3557999"/>
            <a:ext cx="7529604" cy="1944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Of c</a:t>
            </a:r>
            <a:r>
              <a:rPr lang="en-US" sz="36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orn produced in the U.S., Illinois produced about </a:t>
            </a:r>
            <a:r>
              <a:rPr lang="en-US" b="true" sz="36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2.31 billion bushels.</a:t>
            </a:r>
            <a:r>
              <a:rPr lang="en-US" sz="3699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80490" y="5907869"/>
            <a:ext cx="11581802" cy="1669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9"/>
              </a:lnSpc>
            </a:pPr>
            <a:r>
              <a:rPr lang="en-US" sz="63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Illinois is the second-largest corn producing state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E8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48790" y="4391292"/>
            <a:ext cx="5554980" cy="8229600"/>
          </a:xfrm>
          <a:custGeom>
            <a:avLst/>
            <a:gdLst/>
            <a:ahLst/>
            <a:cxnLst/>
            <a:rect r="r" b="b" t="t" l="l"/>
            <a:pathLst>
              <a:path h="8229600" w="5554980">
                <a:moveTo>
                  <a:pt x="0" y="0"/>
                </a:moveTo>
                <a:lnTo>
                  <a:pt x="5554980" y="0"/>
                </a:lnTo>
                <a:lnTo>
                  <a:pt x="5554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906840" y="4607714"/>
            <a:ext cx="3693856" cy="369385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C69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297072" y="4607714"/>
            <a:ext cx="3693856" cy="369385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3621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687305" y="4607714"/>
            <a:ext cx="3693856" cy="369385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C69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043430" y="2827659"/>
            <a:ext cx="14201140" cy="979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35"/>
              </a:lnSpc>
            </a:pPr>
            <a:r>
              <a:rPr lang="en-US" sz="6500" b="true">
                <a:solidFill>
                  <a:srgbClr val="14362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What happens with all that corn?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10295" y="5755127"/>
            <a:ext cx="2829478" cy="1372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56"/>
              </a:lnSpc>
            </a:pPr>
            <a:r>
              <a:rPr lang="en-US" sz="9123" b="true">
                <a:solidFill>
                  <a:srgbClr val="14362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Food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716670" y="5755127"/>
            <a:ext cx="3023974" cy="1372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56"/>
              </a:lnSpc>
            </a:pPr>
            <a:r>
              <a:rPr lang="en-US" sz="9123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Fiber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249760" y="5703536"/>
            <a:ext cx="2568944" cy="1372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56"/>
              </a:lnSpc>
            </a:pPr>
            <a:r>
              <a:rPr lang="en-US" sz="9123" b="true">
                <a:solidFill>
                  <a:srgbClr val="14362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Fuel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201641" y="4391292"/>
            <a:ext cx="5554980" cy="8229600"/>
          </a:xfrm>
          <a:custGeom>
            <a:avLst/>
            <a:gdLst/>
            <a:ahLst/>
            <a:cxnLst/>
            <a:rect r="r" b="b" t="t" l="l"/>
            <a:pathLst>
              <a:path h="8229600" w="5554980">
                <a:moveTo>
                  <a:pt x="0" y="0"/>
                </a:moveTo>
                <a:lnTo>
                  <a:pt x="5554980" y="0"/>
                </a:lnTo>
                <a:lnTo>
                  <a:pt x="5554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1442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8038" y="-137284"/>
            <a:ext cx="18804075" cy="10561569"/>
            <a:chOff x="0" y="0"/>
            <a:chExt cx="1876972" cy="10542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76972" cy="1054227"/>
            </a:xfrm>
            <a:custGeom>
              <a:avLst/>
              <a:gdLst/>
              <a:ahLst/>
              <a:cxnLst/>
              <a:rect r="r" b="b" t="t" l="l"/>
              <a:pathLst>
                <a:path h="1054227" w="1876972">
                  <a:moveTo>
                    <a:pt x="0" y="0"/>
                  </a:moveTo>
                  <a:lnTo>
                    <a:pt x="1876972" y="0"/>
                  </a:lnTo>
                  <a:lnTo>
                    <a:pt x="1876972" y="1054227"/>
                  </a:lnTo>
                  <a:lnTo>
                    <a:pt x="0" y="1054227"/>
                  </a:lnTo>
                  <a:close/>
                </a:path>
              </a:pathLst>
            </a:custGeom>
            <a:blipFill>
              <a:blip r:embed="rId2"/>
              <a:stretch>
                <a:fillRect l="0" t="-9310" r="0" b="-931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32009" y="1348661"/>
            <a:ext cx="14823982" cy="8182838"/>
          </a:xfrm>
          <a:custGeom>
            <a:avLst/>
            <a:gdLst/>
            <a:ahLst/>
            <a:cxnLst/>
            <a:rect r="r" b="b" t="t" l="l"/>
            <a:pathLst>
              <a:path h="8182838" w="14823982">
                <a:moveTo>
                  <a:pt x="0" y="0"/>
                </a:moveTo>
                <a:lnTo>
                  <a:pt x="14823982" y="0"/>
                </a:lnTo>
                <a:lnTo>
                  <a:pt x="14823982" y="8182838"/>
                </a:lnTo>
                <a:lnTo>
                  <a:pt x="0" y="8182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0">
            <a:off x="6915474" y="4427615"/>
            <a:ext cx="4363819" cy="3016490"/>
          </a:xfrm>
          <a:custGeom>
            <a:avLst/>
            <a:gdLst/>
            <a:ahLst/>
            <a:cxnLst/>
            <a:rect r="r" b="b" t="t" l="l"/>
            <a:pathLst>
              <a:path h="3016490" w="4363819">
                <a:moveTo>
                  <a:pt x="0" y="3016490"/>
                </a:moveTo>
                <a:lnTo>
                  <a:pt x="4363820" y="3016490"/>
                </a:lnTo>
                <a:lnTo>
                  <a:pt x="4363820" y="0"/>
                </a:lnTo>
                <a:lnTo>
                  <a:pt x="0" y="0"/>
                </a:lnTo>
                <a:lnTo>
                  <a:pt x="0" y="30164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93557" y="1935221"/>
            <a:ext cx="5007653" cy="2660316"/>
          </a:xfrm>
          <a:custGeom>
            <a:avLst/>
            <a:gdLst/>
            <a:ahLst/>
            <a:cxnLst/>
            <a:rect r="r" b="b" t="t" l="l"/>
            <a:pathLst>
              <a:path h="2660316" w="5007653">
                <a:moveTo>
                  <a:pt x="0" y="0"/>
                </a:moveTo>
                <a:lnTo>
                  <a:pt x="5007654" y="0"/>
                </a:lnTo>
                <a:lnTo>
                  <a:pt x="5007654" y="2660316"/>
                </a:lnTo>
                <a:lnTo>
                  <a:pt x="0" y="26603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574296" y="478426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07894" y="483013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109571" y="2441359"/>
            <a:ext cx="7975627" cy="16575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63"/>
              </a:lnSpc>
            </a:pPr>
            <a:r>
              <a:rPr lang="en-US" sz="11053" b="true">
                <a:solidFill>
                  <a:srgbClr val="0144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Food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89450" y="6061990"/>
            <a:ext cx="3684493" cy="1549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7"/>
              </a:lnSpc>
            </a:pPr>
            <a:r>
              <a:rPr lang="en-US" sz="5106" b="true">
                <a:solidFill>
                  <a:srgbClr val="0144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Animal feed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416884" y="5722797"/>
            <a:ext cx="4296820" cy="2319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7"/>
              </a:lnSpc>
            </a:pPr>
            <a:r>
              <a:rPr lang="en-US" sz="5106" b="true">
                <a:solidFill>
                  <a:srgbClr val="0144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Human </a:t>
            </a:r>
          </a:p>
          <a:p>
            <a:pPr algn="ctr">
              <a:lnSpc>
                <a:spcPts val="6127"/>
              </a:lnSpc>
            </a:pPr>
            <a:r>
              <a:rPr lang="en-US" sz="5106" b="true">
                <a:solidFill>
                  <a:srgbClr val="0144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con-sumption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5C6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477999" y="5270285"/>
            <a:ext cx="6192624" cy="619262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t="0" r="-25046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2641917" y="0"/>
            <a:ext cx="5468173" cy="4114800"/>
          </a:xfrm>
          <a:custGeom>
            <a:avLst/>
            <a:gdLst/>
            <a:ahLst/>
            <a:cxnLst/>
            <a:rect r="r" b="b" t="t" l="l"/>
            <a:pathLst>
              <a:path h="4114800" w="5468173">
                <a:moveTo>
                  <a:pt x="0" y="0"/>
                </a:moveTo>
                <a:lnTo>
                  <a:pt x="5468172" y="0"/>
                </a:lnTo>
                <a:lnTo>
                  <a:pt x="5468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68512" y="2592521"/>
            <a:ext cx="9392555" cy="908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75"/>
              </a:lnSpc>
              <a:spcBef>
                <a:spcPct val="0"/>
              </a:spcBef>
            </a:pPr>
            <a:r>
              <a:rPr lang="en-US" b="true" sz="533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Animals that eat corn feed: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68512" y="3520479"/>
            <a:ext cx="13836817" cy="720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40"/>
              </a:lnSpc>
              <a:spcBef>
                <a:spcPct val="0"/>
              </a:spcBef>
            </a:pPr>
            <a:r>
              <a:rPr lang="en-US" sz="424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Cows, pigs, chickens, turkeys, sheep, and goats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68512" y="4687018"/>
            <a:ext cx="6538291" cy="583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1"/>
              </a:lnSpc>
              <a:spcBef>
                <a:spcPct val="0"/>
              </a:spcBef>
            </a:pPr>
            <a:r>
              <a:rPr lang="en-US" b="true" sz="346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Forms of corn feed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68512" y="5405227"/>
            <a:ext cx="12833628" cy="324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4577" indent="-332288" lvl="1">
              <a:lnSpc>
                <a:spcPts val="4309"/>
              </a:lnSpc>
              <a:buFont typeface="Arial"/>
              <a:buChar char="•"/>
            </a:pPr>
            <a:r>
              <a:rPr lang="en-US" sz="3078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Cracked corn</a:t>
            </a:r>
            <a:r>
              <a:rPr lang="en-US" sz="30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Dried and broken kernels.</a:t>
            </a:r>
          </a:p>
          <a:p>
            <a:pPr algn="l" marL="664577" indent="-332288" lvl="1">
              <a:lnSpc>
                <a:spcPts val="4309"/>
              </a:lnSpc>
              <a:buFont typeface="Arial"/>
              <a:buChar char="•"/>
            </a:pPr>
            <a:r>
              <a:rPr lang="en-US" sz="3078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Ground corn</a:t>
            </a:r>
            <a:r>
              <a:rPr lang="en-US" sz="30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Finely milled for easier digestion.</a:t>
            </a:r>
          </a:p>
          <a:p>
            <a:pPr algn="l" marL="664577" indent="-332288" lvl="1">
              <a:lnSpc>
                <a:spcPts val="4309"/>
              </a:lnSpc>
              <a:buFont typeface="Arial"/>
              <a:buChar char="•"/>
            </a:pPr>
            <a:r>
              <a:rPr lang="en-US" sz="3078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Pelleted feed</a:t>
            </a:r>
            <a:r>
              <a:rPr lang="en-US" sz="30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Corn mixed with other nutrients and compressed.</a:t>
            </a:r>
          </a:p>
          <a:p>
            <a:pPr algn="l" marL="664577" indent="-332288" lvl="1">
              <a:lnSpc>
                <a:spcPts val="4309"/>
              </a:lnSpc>
              <a:buFont typeface="Arial"/>
              <a:buChar char="•"/>
            </a:pPr>
            <a:r>
              <a:rPr lang="en-US" sz="3078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Distillers grains</a:t>
            </a:r>
            <a:r>
              <a:rPr lang="en-US" sz="30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Byproduct of ethanol, high in protein.</a:t>
            </a:r>
          </a:p>
          <a:p>
            <a:pPr algn="l" marL="664577" indent="-332288" lvl="1">
              <a:lnSpc>
                <a:spcPts val="4309"/>
              </a:lnSpc>
              <a:spcBef>
                <a:spcPct val="0"/>
              </a:spcBef>
              <a:buFont typeface="Arial"/>
              <a:buChar char="•"/>
            </a:pPr>
            <a:r>
              <a:rPr lang="en-US" sz="3078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Corn silage</a:t>
            </a:r>
            <a:r>
              <a:rPr lang="en-US" sz="307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Whole corn plants (stalks, leaves, and ears) chopped and fermented.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407478" y="933450"/>
            <a:ext cx="3937051" cy="2324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77"/>
              </a:lnSpc>
              <a:spcBef>
                <a:spcPct val="0"/>
              </a:spcBef>
            </a:pPr>
            <a:r>
              <a:rPr lang="en-US" sz="334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About </a:t>
            </a:r>
            <a:r>
              <a:rPr lang="en-US" b="true" sz="334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6%</a:t>
            </a:r>
            <a:r>
              <a:rPr lang="en-US" sz="334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of corn grown in Illinois is used for animal feed in state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36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07082" y="1028700"/>
            <a:ext cx="2885217" cy="3854200"/>
            <a:chOff x="0" y="0"/>
            <a:chExt cx="940111" cy="12558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007082" y="5248467"/>
            <a:ext cx="2885217" cy="3854200"/>
            <a:chOff x="0" y="0"/>
            <a:chExt cx="940111" cy="125584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813664" y="1028700"/>
            <a:ext cx="2885217" cy="3854200"/>
            <a:chOff x="0" y="0"/>
            <a:chExt cx="940111" cy="125584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813664" y="5248467"/>
            <a:ext cx="2885217" cy="3854200"/>
            <a:chOff x="0" y="0"/>
            <a:chExt cx="940111" cy="125584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0111" cy="1255842"/>
            </a:xfrm>
            <a:custGeom>
              <a:avLst/>
              <a:gdLst/>
              <a:ahLst/>
              <a:cxnLst/>
              <a:rect r="r" b="b" t="t" l="l"/>
              <a:pathLst>
                <a:path h="1255842" w="940111">
                  <a:moveTo>
                    <a:pt x="72449" y="0"/>
                  </a:moveTo>
                  <a:lnTo>
                    <a:pt x="867662" y="0"/>
                  </a:lnTo>
                  <a:cubicBezTo>
                    <a:pt x="907674" y="0"/>
                    <a:pt x="940111" y="32437"/>
                    <a:pt x="940111" y="72449"/>
                  </a:cubicBezTo>
                  <a:lnTo>
                    <a:pt x="940111" y="1183392"/>
                  </a:lnTo>
                  <a:cubicBezTo>
                    <a:pt x="940111" y="1223405"/>
                    <a:pt x="907674" y="1255842"/>
                    <a:pt x="867662" y="1255842"/>
                  </a:cubicBezTo>
                  <a:lnTo>
                    <a:pt x="72449" y="1255842"/>
                  </a:lnTo>
                  <a:cubicBezTo>
                    <a:pt x="32437" y="1255842"/>
                    <a:pt x="0" y="1223405"/>
                    <a:pt x="0" y="1183392"/>
                  </a:cubicBezTo>
                  <a:lnTo>
                    <a:pt x="0" y="72449"/>
                  </a:lnTo>
                  <a:cubicBezTo>
                    <a:pt x="0" y="32437"/>
                    <a:pt x="32437" y="0"/>
                    <a:pt x="72449" y="0"/>
                  </a:cubicBezTo>
                  <a:close/>
                </a:path>
              </a:pathLst>
            </a:custGeom>
            <a:solidFill>
              <a:srgbClr val="0A2C1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940111" cy="13034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365942" y="1299151"/>
            <a:ext cx="2167497" cy="216749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568" r="0" b="-568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365942" y="5518918"/>
            <a:ext cx="2167497" cy="2167497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5897" t="0" r="-15897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4172524" y="1299151"/>
            <a:ext cx="2167497" cy="2167497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45985" t="0" r="-19962" b="-1077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4172524" y="5518918"/>
            <a:ext cx="2167497" cy="216749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16277" t="-24012" r="-10921" b="-27358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280405" y="261250"/>
            <a:ext cx="2200169" cy="1087411"/>
          </a:xfrm>
          <a:custGeom>
            <a:avLst/>
            <a:gdLst/>
            <a:ahLst/>
            <a:cxnLst/>
            <a:rect r="r" b="b" t="t" l="l"/>
            <a:pathLst>
              <a:path h="1087411" w="2200169">
                <a:moveTo>
                  <a:pt x="0" y="0"/>
                </a:moveTo>
                <a:lnTo>
                  <a:pt x="2200170" y="0"/>
                </a:lnTo>
                <a:lnTo>
                  <a:pt x="2200170" y="1087411"/>
                </a:lnTo>
                <a:lnTo>
                  <a:pt x="0" y="10874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003016" y="2647591"/>
            <a:ext cx="5457144" cy="162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6500" b="true">
                <a:solidFill>
                  <a:srgbClr val="F9B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Human consumption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021520" y="4385668"/>
            <a:ext cx="7122480" cy="3406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Corn is in SO many things we eat! Approximately</a:t>
            </a:r>
            <a:r>
              <a:rPr lang="en-US" sz="38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4,000 items </a:t>
            </a:r>
            <a:r>
              <a:rPr lang="en-US" sz="38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 a typical grocery store list corn or a corn-derived ingredient on the label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081055" y="3642819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Cereal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887637" y="3642819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Snacks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887637" y="7857864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Soda/Pop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081055" y="7857864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true">
                <a:solidFill>
                  <a:srgbClr val="B5C69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Candy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081055" y="4093999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Corn flakes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887637" y="4093999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Tortilla chips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887637" y="8292331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Coca-Cola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081055" y="8292331"/>
            <a:ext cx="2737272" cy="431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M&amp;M’s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DAGqi1KhqpQ</dc:identifier>
  <dcterms:modified xsi:type="dcterms:W3CDTF">2011-08-01T06:04:30Z</dcterms:modified>
  <cp:revision>1</cp:revision>
  <dc:title>Corn: a multipurpose crop</dc:title>
</cp:coreProperties>
</file>