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5" r:id="rId9"/>
    <p:sldId id="266" r:id="rId10"/>
    <p:sldId id="267" r:id="rId11"/>
    <p:sldId id="264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83"/>
    <p:restoredTop sz="94692"/>
  </p:normalViewPr>
  <p:slideViewPr>
    <p:cSldViewPr snapToGrid="0">
      <p:cViewPr varScale="1">
        <p:scale>
          <a:sx n="70" d="100"/>
          <a:sy n="70" d="100"/>
        </p:scale>
        <p:origin x="3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EFCD0-42DF-7640-82E0-1AD3C1E34366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A22C70-CC9C-3F46-9F6E-27859C0ADC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6649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22C70-CC9C-3F46-9F6E-27859C0ADCD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0477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22C70-CC9C-3F46-9F6E-27859C0ADCD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012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Baykara</a:t>
            </a:r>
            <a:r>
              <a:rPr lang="it-IT" dirty="0"/>
              <a:t> M (2006) Techniques of </a:t>
            </a:r>
            <a:r>
              <a:rPr lang="it-IT" dirty="0" err="1"/>
              <a:t>intraocular</a:t>
            </a:r>
            <a:r>
              <a:rPr lang="it-IT" dirty="0"/>
              <a:t> </a:t>
            </a:r>
            <a:r>
              <a:rPr lang="it-IT" dirty="0" err="1"/>
              <a:t>lens</a:t>
            </a:r>
            <a:r>
              <a:rPr lang="it-IT" dirty="0"/>
              <a:t> </a:t>
            </a:r>
            <a:r>
              <a:rPr lang="it-IT" dirty="0" err="1"/>
              <a:t>suspension</a:t>
            </a:r>
            <a:r>
              <a:rPr lang="it-IT" dirty="0"/>
              <a:t> in the </a:t>
            </a:r>
            <a:r>
              <a:rPr lang="it-IT" dirty="0" err="1"/>
              <a:t>absence</a:t>
            </a:r>
            <a:r>
              <a:rPr lang="it-IT" dirty="0"/>
              <a:t> of capsular/</a:t>
            </a:r>
            <a:r>
              <a:rPr lang="it-IT" dirty="0" err="1"/>
              <a:t>zonular</a:t>
            </a:r>
            <a:r>
              <a:rPr lang="it-IT" dirty="0"/>
              <a:t> support. </a:t>
            </a:r>
            <a:r>
              <a:rPr lang="it-IT" dirty="0" err="1"/>
              <a:t>Surv</a:t>
            </a:r>
            <a:r>
              <a:rPr lang="it-IT" dirty="0"/>
              <a:t> </a:t>
            </a:r>
            <a:r>
              <a:rPr lang="it-IT" dirty="0" err="1"/>
              <a:t>Ophthalmol</a:t>
            </a:r>
            <a:r>
              <a:rPr lang="it-IT" dirty="0"/>
              <a:t> 51(3):288</a:t>
            </a:r>
          </a:p>
          <a:p>
            <a:r>
              <a:rPr lang="it-IT" dirty="0" err="1"/>
              <a:t>Dajee</a:t>
            </a:r>
            <a:r>
              <a:rPr lang="it-IT" dirty="0"/>
              <a:t> KP, Abbey AM, Williams GA (2016) Management of </a:t>
            </a:r>
            <a:r>
              <a:rPr lang="it-IT" dirty="0" err="1"/>
              <a:t>dislocated</a:t>
            </a:r>
            <a:r>
              <a:rPr lang="it-IT" dirty="0"/>
              <a:t> </a:t>
            </a:r>
            <a:r>
              <a:rPr lang="it-IT" dirty="0" err="1"/>
              <a:t>intraocular</a:t>
            </a:r>
            <a:r>
              <a:rPr lang="it-IT" dirty="0"/>
              <a:t> </a:t>
            </a:r>
            <a:r>
              <a:rPr lang="it-IT" dirty="0" err="1"/>
              <a:t>lenses</a:t>
            </a:r>
            <a:r>
              <a:rPr lang="it-IT" dirty="0"/>
              <a:t> in </a:t>
            </a:r>
            <a:r>
              <a:rPr lang="it-IT" dirty="0" err="1"/>
              <a:t>eyes</a:t>
            </a:r>
            <a:r>
              <a:rPr lang="it-IT" dirty="0"/>
              <a:t> with </a:t>
            </a:r>
            <a:r>
              <a:rPr lang="it-IT" dirty="0" err="1"/>
              <a:t>insufficient</a:t>
            </a:r>
            <a:r>
              <a:rPr lang="it-IT" dirty="0"/>
              <a:t> capsular support. </a:t>
            </a:r>
            <a:r>
              <a:rPr lang="it-IT" dirty="0" err="1"/>
              <a:t>Curr</a:t>
            </a:r>
            <a:r>
              <a:rPr lang="it-IT" dirty="0"/>
              <a:t> </a:t>
            </a:r>
            <a:r>
              <a:rPr lang="it-IT" dirty="0" err="1"/>
              <a:t>Opin</a:t>
            </a:r>
            <a:r>
              <a:rPr lang="it-IT" dirty="0"/>
              <a:t> </a:t>
            </a:r>
            <a:r>
              <a:rPr lang="it-IT" dirty="0" err="1"/>
              <a:t>Ophthalmol</a:t>
            </a:r>
            <a:r>
              <a:rPr lang="it-IT" dirty="0"/>
              <a:t> 27(3):191–195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A22C70-CC9C-3F46-9F6E-27859C0ADCD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013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2F200F-CD40-6A77-D267-9097199E0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E59E5C9-3853-72CA-012B-58B4A2C6D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344318-8588-9B04-F994-7B962E519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E5808A-780C-3CE5-3186-0D2F62B7D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1D057C-103E-19A7-B7CC-C673662E4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2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B51D65-91AD-8A65-EED8-C8C903A4F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5AD4F3-4823-1128-9BA8-E33840D6A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0E52732-7484-EF78-05A7-F37CFD6D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C64D45-F894-B409-02EC-8CB18EEAC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EFFADB-148F-859D-2C37-B0FE7398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983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B7878F-189A-8C14-81A0-AD2A1FF76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9A2B19-D983-A68B-1BFE-878431A79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0738D6-6082-01DF-4C67-8515CA9A8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32FB37-C70A-C35C-BB8E-C74AB7FA3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55FC94-DB40-CF6E-588E-47EEB3514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535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63A820-6AA3-6E72-4470-3DECA1C25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26948D-0998-1F69-4A12-CBBFBBF16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C9B0EF-E1A6-B4F1-A7D5-3B94A5B4DF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F28F03-977F-D569-340A-04C648E6D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E643CEB-03B0-3E5B-4A69-E14DB2C0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425000-7202-00B8-7427-49BD8A29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54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98EE18-2CB5-2FF8-0966-1EF44F58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1062BD-EA70-96DB-6863-7E769A853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5A8C018-4596-99C0-1D64-AB213E24F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52D4C1D-A729-DB79-B31F-32A7E07F15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26ADD89-4196-FE5C-15CC-9C143C107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30F2D75-AFDA-9763-501E-FF3DEAE12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6E21593-6948-D28A-569D-A08693ED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20E8018-85D0-AC8F-5A43-EB2F266C6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03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05408E-E141-8EA4-8B46-766CAB8BC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615760D-7EF9-15EC-85E6-A119E2DDA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27193E0-5FCA-703B-87D4-199E17E67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B72EA05-0AC3-A6FD-177C-E12729A2C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2701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14D1478-52CB-C167-A13C-1C683310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5D2D49A-344E-A2E8-C9D8-BD9BBFC19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EA67CE-E08C-B49A-8F3F-306789A2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149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B424B5-6875-A80F-90AD-4EDCDD6B0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D5FD66-4C6A-B6F3-C7BD-717BE30D7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CB3283-78FF-4873-8ED0-01C7D619C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9461163-E0CC-2C3E-4708-3304326ED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335425B-E81B-8478-F02B-53CDD3359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8E7C4E9-1DF2-F42C-599C-B9A898867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9987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759C8C-4901-D147-8B24-4ADC9A88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A1C7C55-E3E5-8666-2081-AFCF153449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E728F08-F220-D73F-642F-86F64DD77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7E6B813-AD3D-9EF0-01F7-435EFC5A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5D8CC29-EF7B-0014-1CD3-599F0D300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3D949D2-7B13-7D63-EA73-F3511C92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06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AD71FD-D4D7-B53C-B52B-7BB0EC86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7FF5487-2A73-ED6A-B73B-529520D24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0649EE-EBD9-E80D-4204-BCFC240BB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81DC3A-9DAA-9FC3-E18E-070805C9A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118363-7F2A-1A5E-296D-71BFDE9F6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382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17B5D97-5F3F-ABF7-FB11-498A843A9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85E1761-C250-7682-10CD-FF0DC0D01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60D24A-0A06-F177-F8F9-331E9E407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44F266-AA1D-AE82-5C95-2034312BF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3E4E40-3FA5-6E4C-886C-B496EFE3E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487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3ED50B7-E1C4-4F75-002B-E217E2EF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B17EE0F-412C-8C55-3D66-A2EDD1B54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459855-0C12-6A14-096C-B684DC1AB7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50E520-F97B-6C42-988B-F6754E79E065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CCB8C5-0957-60DA-C4EC-9D77E84FE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582341-A8C2-D850-F986-905956998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6FD892-5F92-004A-892D-5A0AEA27132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235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00D690EA-51CB-6F99-C9A0-8E024AFD3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78827"/>
            <a:ext cx="9144000" cy="571363"/>
          </a:xfrm>
        </p:spPr>
        <p:txBody>
          <a:bodyPr>
            <a:normAutofit/>
          </a:bodyPr>
          <a:lstStyle/>
          <a:p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Acquaviva, C. Furino, A. Cosma, </a:t>
            </a:r>
            <a:r>
              <a:rPr lang="it-I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Evangelista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69108C7-F1F1-5358-C3D9-C5472C3FCC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28" b="2"/>
          <a:stretch>
            <a:fillRect/>
          </a:stretch>
        </p:blipFill>
        <p:spPr>
          <a:xfrm>
            <a:off x="20" y="10"/>
            <a:ext cx="6095980" cy="460567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BD97B02-8B85-B1A0-7531-930C662381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613" r="-1" b="12833"/>
          <a:stretch>
            <a:fillRect/>
          </a:stretch>
        </p:blipFill>
        <p:spPr>
          <a:xfrm>
            <a:off x="6095998" y="10"/>
            <a:ext cx="6096000" cy="4605671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2A4F5A4-1409-1D21-0242-3FD06D0E8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4543999"/>
            <a:ext cx="12192000" cy="123364"/>
            <a:chOff x="1" y="6737460"/>
            <a:chExt cx="12192000" cy="12336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1B05FAC-21CF-D544-5CD5-C4FB65772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93E6EB2-0E8D-3B8D-C520-219B1D4F09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CDAD9FC-E523-CA6B-BD91-001286E71062}"/>
              </a:ext>
            </a:extLst>
          </p:cNvPr>
          <p:cNvSpPr txBox="1"/>
          <p:nvPr/>
        </p:nvSpPr>
        <p:spPr>
          <a:xfrm>
            <a:off x="3914617" y="4930705"/>
            <a:ext cx="4497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seconda chance</a:t>
            </a:r>
          </a:p>
        </p:txBody>
      </p:sp>
    </p:spTree>
    <p:extLst>
      <p:ext uri="{BB962C8B-B14F-4D97-AF65-F5344CB8AC3E}">
        <p14:creationId xmlns:p14="http://schemas.microsoft.com/office/powerpoint/2010/main" val="85289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A2D6C8-29C4-5FA2-8D67-476D1BA2E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/>
              <a:t>Caso clinico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B4FE73-5E35-8A71-B3BF-5A922B3CB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224" y="2331008"/>
            <a:ext cx="3363097" cy="4351338"/>
          </a:xfrm>
        </p:spPr>
        <p:txBody>
          <a:bodyPr>
            <a:normAutofit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it-IT" b="1" dirty="0"/>
              <a:t>Esame obiettivo</a:t>
            </a:r>
          </a:p>
          <a:p>
            <a:pPr marL="0" indent="0">
              <a:buClr>
                <a:schemeClr val="accent1"/>
              </a:buClr>
              <a:buNone/>
            </a:pPr>
            <a:endParaRPr lang="it-IT" dirty="0"/>
          </a:p>
          <a:p>
            <a:pPr>
              <a:buClr>
                <a:schemeClr val="accent1"/>
              </a:buClr>
            </a:pPr>
            <a:r>
              <a:rPr lang="it-IT" sz="1800" dirty="0"/>
              <a:t>BVCA OD: 3/10 </a:t>
            </a:r>
          </a:p>
          <a:p>
            <a:pPr>
              <a:buClr>
                <a:schemeClr val="accent1"/>
              </a:buClr>
            </a:pPr>
            <a:r>
              <a:rPr lang="it-IT" sz="1800" dirty="0"/>
              <a:t>BVCA OS: 1/10 </a:t>
            </a:r>
          </a:p>
          <a:p>
            <a:pPr>
              <a:buClr>
                <a:schemeClr val="accent1"/>
              </a:buClr>
            </a:pPr>
            <a:r>
              <a:rPr lang="it-IT" sz="1800" dirty="0"/>
              <a:t>TOO: 14 mmHg</a:t>
            </a:r>
          </a:p>
          <a:p>
            <a:pPr>
              <a:buClr>
                <a:schemeClr val="accent1"/>
              </a:buClr>
            </a:pPr>
            <a:r>
              <a:rPr lang="it-IT" sz="1800" dirty="0"/>
              <a:t>BOO: cataratta grado 4</a:t>
            </a:r>
          </a:p>
          <a:p>
            <a:pPr>
              <a:buClr>
                <a:schemeClr val="accent1"/>
              </a:buClr>
            </a:pPr>
            <a:r>
              <a:rPr lang="it-IT" sz="1800" dirty="0"/>
              <a:t>FOO: nella norma </a:t>
            </a:r>
          </a:p>
          <a:p>
            <a:pPr marL="0" indent="0">
              <a:buClr>
                <a:schemeClr val="accent1"/>
              </a:buClr>
              <a:buNone/>
            </a:pPr>
            <a:endParaRPr lang="it-IT" dirty="0"/>
          </a:p>
          <a:p>
            <a:pPr>
              <a:buClr>
                <a:schemeClr val="accent1"/>
              </a:buClr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FE02FE0-7501-7324-D7D3-9A2966670B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83" r="-1" b="7303"/>
          <a:stretch>
            <a:fillRect/>
          </a:stretch>
        </p:blipFill>
        <p:spPr>
          <a:xfrm>
            <a:off x="-9" y="10"/>
            <a:ext cx="2107782" cy="182561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4A0BB41-92FA-AF56-3323-20A93CDA9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242" y="2506662"/>
            <a:ext cx="4948878" cy="3299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3582DE1-9440-9650-C859-0D44F5D7C761}"/>
              </a:ext>
            </a:extLst>
          </p:cNvPr>
          <p:cNvSpPr txBox="1"/>
          <p:nvPr/>
        </p:nvSpPr>
        <p:spPr>
          <a:xfrm>
            <a:off x="7449666" y="1914009"/>
            <a:ext cx="1906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i="1" dirty="0"/>
              <a:t>Donna, 74 anni</a:t>
            </a:r>
          </a:p>
        </p:txBody>
      </p:sp>
    </p:spTree>
    <p:extLst>
      <p:ext uri="{BB962C8B-B14F-4D97-AF65-F5344CB8AC3E}">
        <p14:creationId xmlns:p14="http://schemas.microsoft.com/office/powerpoint/2010/main" val="2627382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63F557-8ED7-92B3-6EF3-D7C8D8898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7492"/>
            <a:ext cx="10515600" cy="1325563"/>
          </a:xfrm>
        </p:spPr>
        <p:txBody>
          <a:bodyPr/>
          <a:lstStyle/>
          <a:p>
            <a:pPr algn="ctr"/>
            <a:r>
              <a:rPr lang="it-IT" i="1" dirty="0"/>
              <a:t>...rottura capsulare!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EDE2C4E-3457-9ED1-333A-B1A969C168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83" r="-1" b="7303"/>
          <a:stretch>
            <a:fillRect/>
          </a:stretch>
        </p:blipFill>
        <p:spPr>
          <a:xfrm>
            <a:off x="-9" y="10"/>
            <a:ext cx="2107782" cy="182561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C817EDE-31CA-0E85-DA24-FA23C5834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154" y="1690688"/>
            <a:ext cx="5989692" cy="3966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id="{8F65C39D-C5C8-E267-58DA-371780A328A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i="1" dirty="0"/>
              <a:t>Caso clinico</a:t>
            </a:r>
          </a:p>
        </p:txBody>
      </p:sp>
    </p:spTree>
    <p:extLst>
      <p:ext uri="{BB962C8B-B14F-4D97-AF65-F5344CB8AC3E}">
        <p14:creationId xmlns:p14="http://schemas.microsoft.com/office/powerpoint/2010/main" val="382463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94C751-8C3F-F717-CBB6-170BBDE0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VIDEO PT 1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60A6669-8942-70D8-BF31-C4172E4868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083" r="-1" b="7303"/>
          <a:stretch>
            <a:fillRect/>
          </a:stretch>
        </p:blipFill>
        <p:spPr>
          <a:xfrm>
            <a:off x="-9" y="10"/>
            <a:ext cx="2107782" cy="1825615"/>
          </a:xfrm>
          <a:prstGeom prst="rect">
            <a:avLst/>
          </a:prstGeom>
        </p:spPr>
      </p:pic>
      <p:pic>
        <p:nvPicPr>
          <p:cNvPr id="5" name="venisti 1">
            <a:hlinkClick r:id="" action="ppaction://media"/>
            <a:extLst>
              <a:ext uri="{FF2B5EF4-FFF2-40B4-BE49-F238E27FC236}">
                <a16:creationId xmlns:a16="http://schemas.microsoft.com/office/drawing/2014/main" id="{5AFBA811-37A3-8FFB-7C62-06D3B4DE18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5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245F62-CCC4-49E4-B95B-EA6C1E79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61B58C4-B8C9-ED6D-A583-CCE70C951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3548727"/>
            <a:ext cx="10909640" cy="16878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Cosa </a:t>
            </a:r>
            <a:r>
              <a:rPr lang="en-US" sz="66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fareste</a:t>
            </a:r>
            <a:r>
              <a:rPr lang="en-US" sz="66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dopo?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6C0DD6B-6AA3-448F-9B99-8386295B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550905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C61D0791-7A81-7D67-0DCC-761835B69B6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i="1" dirty="0"/>
              <a:t>Caso clinico</a:t>
            </a:r>
          </a:p>
        </p:txBody>
      </p:sp>
    </p:spTree>
    <p:extLst>
      <p:ext uri="{BB962C8B-B14F-4D97-AF65-F5344CB8AC3E}">
        <p14:creationId xmlns:p14="http://schemas.microsoft.com/office/powerpoint/2010/main" val="294786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B64FA2-DC74-43F0-BB50-198FD3D7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Venisti Filomena">
            <a:hlinkClick r:id="" action="ppaction://media"/>
            <a:extLst>
              <a:ext uri="{FF2B5EF4-FFF2-40B4-BE49-F238E27FC236}">
                <a16:creationId xmlns:a16="http://schemas.microsoft.com/office/drawing/2014/main" id="{6CC486B6-7D02-4B9C-A6B0-9E1FEDC7D67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2944" y="493322"/>
            <a:ext cx="10939157" cy="6153137"/>
          </a:xfrm>
        </p:spPr>
      </p:pic>
    </p:spTree>
    <p:extLst>
      <p:ext uri="{BB962C8B-B14F-4D97-AF65-F5344CB8AC3E}">
        <p14:creationId xmlns:p14="http://schemas.microsoft.com/office/powerpoint/2010/main" val="384964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40DD0F-7C6E-848D-C869-D6356A5F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156" y="365125"/>
            <a:ext cx="7093688" cy="1325563"/>
          </a:xfrm>
        </p:spPr>
        <p:txBody>
          <a:bodyPr/>
          <a:lstStyle/>
          <a:p>
            <a:pPr algn="ctr"/>
            <a:r>
              <a:rPr lang="it-IT" i="1" dirty="0"/>
              <a:t>Vari tipi di impianto secondario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7347C527-7922-C30E-A629-62A427348B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3174932"/>
              </p:ext>
            </p:extLst>
          </p:nvPr>
        </p:nvGraphicFramePr>
        <p:xfrm>
          <a:off x="2244702" y="1738106"/>
          <a:ext cx="8941982" cy="48481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98609">
                  <a:extLst>
                    <a:ext uri="{9D8B030D-6E8A-4147-A177-3AD203B41FA5}">
                      <a16:colId xmlns:a16="http://schemas.microsoft.com/office/drawing/2014/main" val="3957674305"/>
                    </a:ext>
                  </a:extLst>
                </a:gridCol>
                <a:gridCol w="2298673">
                  <a:extLst>
                    <a:ext uri="{9D8B030D-6E8A-4147-A177-3AD203B41FA5}">
                      <a16:colId xmlns:a16="http://schemas.microsoft.com/office/drawing/2014/main" val="1891088145"/>
                    </a:ext>
                  </a:extLst>
                </a:gridCol>
                <a:gridCol w="3744700">
                  <a:extLst>
                    <a:ext uri="{9D8B030D-6E8A-4147-A177-3AD203B41FA5}">
                      <a16:colId xmlns:a16="http://schemas.microsoft.com/office/drawing/2014/main" val="1491469644"/>
                    </a:ext>
                  </a:extLst>
                </a:gridCol>
              </a:tblGrid>
              <a:tr h="838720"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Anterior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chamber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IOLs</a:t>
                      </a:r>
                      <a:r>
                        <a:rPr lang="it-IT" dirty="0"/>
                        <a:t> AC </a:t>
                      </a:r>
                      <a:r>
                        <a:rPr lang="it-IT" dirty="0" err="1"/>
                        <a:t>IOLs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Iris-</a:t>
                      </a:r>
                      <a:r>
                        <a:rPr lang="it-IT" dirty="0" err="1"/>
                        <a:t>fixated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IOLs</a:t>
                      </a:r>
                      <a:endParaRPr lang="it-IT" dirty="0"/>
                    </a:p>
                    <a:p>
                      <a:pPr algn="ctr"/>
                      <a:r>
                        <a:rPr lang="it-IT" dirty="0"/>
                        <a:t>IF </a:t>
                      </a:r>
                      <a:r>
                        <a:rPr lang="it-IT" dirty="0" err="1"/>
                        <a:t>IOLs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Scleral-fixated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IOLs</a:t>
                      </a:r>
                      <a:r>
                        <a:rPr lang="it-IT" dirty="0"/>
                        <a:t> for the </a:t>
                      </a:r>
                      <a:r>
                        <a:rPr lang="it-IT" dirty="0" err="1"/>
                        <a:t>posterior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chamber</a:t>
                      </a:r>
                      <a:endParaRPr lang="it-IT" dirty="0"/>
                    </a:p>
                    <a:p>
                      <a:pPr algn="ctr"/>
                      <a:r>
                        <a:rPr lang="it-IT" dirty="0" err="1"/>
                        <a:t>SFIOLs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44649"/>
                  </a:ext>
                </a:extLst>
              </a:tr>
              <a:tr h="1090336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Astigmatismo indotto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Incisione</a:t>
                      </a:r>
                    </a:p>
                    <a:p>
                      <a:pPr algn="ctr"/>
                      <a:r>
                        <a:rPr lang="it-IT" dirty="0"/>
                        <a:t>5.5  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Per la camera posteriore</a:t>
                      </a: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771233"/>
                  </a:ext>
                </a:extLst>
              </a:tr>
              <a:tr h="83872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Cheratopatia bollosa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Integrità del diaframma irideo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Yamane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319634"/>
                  </a:ext>
                </a:extLst>
              </a:tr>
              <a:tr h="83872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Edema corneale transitorio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Astigmatismo indotto</a:t>
                      </a: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Carlevale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61060"/>
                  </a:ext>
                </a:extLst>
              </a:tr>
              <a:tr h="1090336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Uveiti e aumenti della IOP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10209"/>
                  </a:ext>
                </a:extLst>
              </a:tr>
            </a:tbl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A993B566-D82D-59CE-0520-898A8BE526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83" r="-1" b="7303"/>
          <a:stretch>
            <a:fillRect/>
          </a:stretch>
        </p:blipFill>
        <p:spPr>
          <a:xfrm>
            <a:off x="0" y="0"/>
            <a:ext cx="2107782" cy="182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41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DB974-4283-A6B9-9F7F-AFBF4D8C4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CFEB81E8-C47E-EE0D-E03C-41825056F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/>
              <a:t>Tecnica </a:t>
            </a:r>
            <a:r>
              <a:rPr lang="it-IT" i="1" dirty="0" err="1"/>
              <a:t>Yamane</a:t>
            </a:r>
            <a:endParaRPr lang="it-IT" i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F96AB66-1068-C02D-0026-F7853D125C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83" r="-1" b="7303"/>
          <a:stretch>
            <a:fillRect/>
          </a:stretch>
        </p:blipFill>
        <p:spPr>
          <a:xfrm>
            <a:off x="0" y="-67459"/>
            <a:ext cx="2107782" cy="1825615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AAA66096-31E0-9345-95A1-A457DEF08E70}"/>
              </a:ext>
            </a:extLst>
          </p:cNvPr>
          <p:cNvGrpSpPr/>
          <p:nvPr/>
        </p:nvGrpSpPr>
        <p:grpSpPr>
          <a:xfrm>
            <a:off x="304800" y="2269538"/>
            <a:ext cx="11887200" cy="602096"/>
            <a:chOff x="0" y="42559"/>
            <a:chExt cx="11887200" cy="602096"/>
          </a:xfrm>
        </p:grpSpPr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8B83DDFE-2F83-37F0-69CF-F20095C88EDC}"/>
                </a:ext>
              </a:extLst>
            </p:cNvPr>
            <p:cNvSpPr/>
            <p:nvPr/>
          </p:nvSpPr>
          <p:spPr>
            <a:xfrm>
              <a:off x="0" y="42559"/>
              <a:ext cx="11887200" cy="60209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/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F21E6191-5651-0CC6-6088-123B987EE4D8}"/>
                </a:ext>
              </a:extLst>
            </p:cNvPr>
            <p:cNvSpPr txBox="1"/>
            <p:nvPr/>
          </p:nvSpPr>
          <p:spPr>
            <a:xfrm>
              <a:off x="0" y="42559"/>
              <a:ext cx="11049000" cy="602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000" b="1" i="1" dirty="0"/>
                <a:t>I</a:t>
              </a:r>
              <a:r>
                <a:rPr lang="it-IT" sz="2000" b="1" i="1" kern="1200" dirty="0"/>
                <a:t>nventata nel 2014 dal Dr. Shin </a:t>
              </a:r>
              <a:r>
                <a:rPr lang="it-IT" sz="2000" b="1" i="1" kern="1200" dirty="0" err="1"/>
                <a:t>Yamane</a:t>
              </a:r>
              <a:r>
                <a:rPr lang="it-IT" sz="2000" b="1" i="1" kern="1200" dirty="0"/>
                <a:t> per la fissazione sclerale di IOL a tre pezzi in assenza di supporto capsulare</a:t>
              </a:r>
            </a:p>
          </p:txBody>
        </p:sp>
      </p:grp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75DA6FEE-D573-AAB4-1A33-2EF625663455}"/>
              </a:ext>
            </a:extLst>
          </p:cNvPr>
          <p:cNvGrpSpPr/>
          <p:nvPr/>
        </p:nvGrpSpPr>
        <p:grpSpPr>
          <a:xfrm>
            <a:off x="1053891" y="3203557"/>
            <a:ext cx="11887200" cy="2963204"/>
            <a:chOff x="0" y="653662"/>
            <a:chExt cx="11887200" cy="602096"/>
          </a:xfrm>
        </p:grpSpPr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3062EC1A-55B5-0DAA-3A74-D43A0926651B}"/>
                </a:ext>
              </a:extLst>
            </p:cNvPr>
            <p:cNvSpPr/>
            <p:nvPr/>
          </p:nvSpPr>
          <p:spPr>
            <a:xfrm>
              <a:off x="0" y="653662"/>
              <a:ext cx="11887200" cy="60209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sz="1400"/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D2C9F9C7-DCEE-01B7-C5AB-F8D2DB628D3C}"/>
                </a:ext>
              </a:extLst>
            </p:cNvPr>
            <p:cNvSpPr txBox="1"/>
            <p:nvPr/>
          </p:nvSpPr>
          <p:spPr>
            <a:xfrm>
              <a:off x="0" y="653662"/>
              <a:ext cx="11887200" cy="602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342900" lvl="0" indent="-34290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it-IT" sz="1400" b="0" i="0" kern="1200" dirty="0"/>
                <a:t>Introduzione di una IOL 3 pezzi (preferibilmente con aptiche in PVDF) in camera anteriore</a:t>
              </a:r>
            </a:p>
            <a:p>
              <a:pPr lvl="1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it-IT" sz="1400" b="0" i="0" kern="1200" dirty="0"/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75A21349-1E39-D4A7-28F2-491CE714E5F2}"/>
              </a:ext>
            </a:extLst>
          </p:cNvPr>
          <p:cNvGrpSpPr/>
          <p:nvPr/>
        </p:nvGrpSpPr>
        <p:grpSpPr>
          <a:xfrm>
            <a:off x="1053891" y="3804768"/>
            <a:ext cx="11887200" cy="602096"/>
            <a:chOff x="0" y="1254873"/>
            <a:chExt cx="11887200" cy="602096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15B7BCA1-5807-A6DE-F3B1-52A63093B1CA}"/>
                </a:ext>
              </a:extLst>
            </p:cNvPr>
            <p:cNvSpPr/>
            <p:nvPr/>
          </p:nvSpPr>
          <p:spPr>
            <a:xfrm>
              <a:off x="0" y="1254873"/>
              <a:ext cx="11887200" cy="60209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sz="1400"/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6AE62C34-8FEA-34BD-5E6E-EB8685F49DBF}"/>
                </a:ext>
              </a:extLst>
            </p:cNvPr>
            <p:cNvSpPr txBox="1"/>
            <p:nvPr/>
          </p:nvSpPr>
          <p:spPr>
            <a:xfrm>
              <a:off x="0" y="1254873"/>
              <a:ext cx="11887200" cy="602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400" b="0" i="0" kern="1200" dirty="0"/>
                <a:t>2.  Creazione di due tunnel sclerali paralleli al </a:t>
              </a:r>
              <a:r>
                <a:rPr lang="it-IT" sz="1400" b="0" i="0" kern="1200" dirty="0" err="1"/>
                <a:t>limbus</a:t>
              </a:r>
              <a:r>
                <a:rPr lang="it-IT" sz="1400" b="0" i="0" kern="1200" dirty="0"/>
                <a:t> a 180° l'uno dall'altro</a:t>
              </a:r>
            </a:p>
          </p:txBody>
        </p: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CB0DF027-506D-AD5E-754E-9F7D1F6C10DE}"/>
              </a:ext>
            </a:extLst>
          </p:cNvPr>
          <p:cNvGrpSpPr/>
          <p:nvPr/>
        </p:nvGrpSpPr>
        <p:grpSpPr>
          <a:xfrm>
            <a:off x="1053891" y="4952972"/>
            <a:ext cx="11887200" cy="602096"/>
            <a:chOff x="0" y="2403077"/>
            <a:chExt cx="11887200" cy="602096"/>
          </a:xfrm>
        </p:grpSpPr>
        <p:sp>
          <p:nvSpPr>
            <p:cNvPr id="25" name="Rettangolo 24">
              <a:extLst>
                <a:ext uri="{FF2B5EF4-FFF2-40B4-BE49-F238E27FC236}">
                  <a16:creationId xmlns:a16="http://schemas.microsoft.com/office/drawing/2014/main" id="{5520AC60-E6E7-1B2B-60D2-AB7BD9E5A5B8}"/>
                </a:ext>
              </a:extLst>
            </p:cNvPr>
            <p:cNvSpPr/>
            <p:nvPr/>
          </p:nvSpPr>
          <p:spPr>
            <a:xfrm>
              <a:off x="0" y="2403077"/>
              <a:ext cx="11887200" cy="60209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sz="1400"/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8933DF37-BC9A-D878-C8F4-B8F2410404DF}"/>
                </a:ext>
              </a:extLst>
            </p:cNvPr>
            <p:cNvSpPr txBox="1"/>
            <p:nvPr/>
          </p:nvSpPr>
          <p:spPr>
            <a:xfrm>
              <a:off x="0" y="2403077"/>
              <a:ext cx="11887200" cy="602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400" b="0" i="0" kern="1200" dirty="0"/>
                <a:t>4.  Cauterizzazione delle estremità delle aptiche per formare flange di  0.2-0.3mm</a:t>
              </a:r>
            </a:p>
          </p:txBody>
        </p: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270443C1-F982-6D12-4C29-4B4370B4A60C}"/>
              </a:ext>
            </a:extLst>
          </p:cNvPr>
          <p:cNvGrpSpPr/>
          <p:nvPr/>
        </p:nvGrpSpPr>
        <p:grpSpPr>
          <a:xfrm>
            <a:off x="1053891" y="5564665"/>
            <a:ext cx="11887200" cy="602096"/>
            <a:chOff x="0" y="3014770"/>
            <a:chExt cx="11887200" cy="602096"/>
          </a:xfrm>
        </p:grpSpPr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805A7A05-BF2F-7157-1C4C-8AA37FFC0C20}"/>
                </a:ext>
              </a:extLst>
            </p:cNvPr>
            <p:cNvSpPr/>
            <p:nvPr/>
          </p:nvSpPr>
          <p:spPr>
            <a:xfrm>
              <a:off x="0" y="3014770"/>
              <a:ext cx="11887200" cy="60209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sz="1400"/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721D0D37-28DA-B302-7D2D-D258F59989FF}"/>
                </a:ext>
              </a:extLst>
            </p:cNvPr>
            <p:cNvSpPr txBox="1"/>
            <p:nvPr/>
          </p:nvSpPr>
          <p:spPr>
            <a:xfrm>
              <a:off x="0" y="3014770"/>
              <a:ext cx="11887200" cy="6020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400" b="0" i="0" kern="1200" dirty="0"/>
                <a:t>5.  Riposizionamento delle flange nei tunnel sclerali</a:t>
              </a:r>
              <a:endParaRPr lang="it-IT" sz="1400" kern="1200" dirty="0"/>
            </a:p>
          </p:txBody>
        </p:sp>
      </p:grp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D2D5907F-D981-6225-2401-EE83E45E8F1F}"/>
              </a:ext>
            </a:extLst>
          </p:cNvPr>
          <p:cNvSpPr txBox="1"/>
          <p:nvPr/>
        </p:nvSpPr>
        <p:spPr>
          <a:xfrm>
            <a:off x="1053891" y="4394176"/>
            <a:ext cx="63137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1400" b="0" i="0" dirty="0"/>
              <a:t>3.  Esternalizzazione delle aptiche tramite aghi 30G/27G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621DCD9-781A-042C-3A4D-EFAE6A677F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064"/>
          <a:stretch>
            <a:fillRect/>
          </a:stretch>
        </p:blipFill>
        <p:spPr>
          <a:xfrm>
            <a:off x="8645236" y="3157822"/>
            <a:ext cx="3182587" cy="2498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267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7958D257-B3A9-8BB8-5B56-01E6917129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53270"/>
              </p:ext>
            </p:extLst>
          </p:nvPr>
        </p:nvGraphicFramePr>
        <p:xfrm>
          <a:off x="2833255" y="1388685"/>
          <a:ext cx="7010398" cy="5104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121802122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944526174"/>
                    </a:ext>
                  </a:extLst>
                </a:gridCol>
              </a:tblGrid>
              <a:tr h="1020838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/>
                        <a:t>PRO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/>
                        <a:t>CONTRO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102184"/>
                  </a:ext>
                </a:extLst>
              </a:tr>
              <a:tr h="1020838"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MINORI TEMPI CHIRURGICI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TILTING (INCLINAZIONE) DELLA LENTE</a:t>
                      </a:r>
                      <a:endParaRPr lang="it-IT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91698"/>
                  </a:ext>
                </a:extLst>
              </a:tr>
              <a:tr h="1020838"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ASSENZA DI SUTURE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DECENTRAMENTO</a:t>
                      </a:r>
                      <a:endParaRPr lang="it-IT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36739"/>
                  </a:ext>
                </a:extLst>
              </a:tr>
              <a:tr h="1020838"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RAPIDA RIABILITAZIONE VISIVA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EMORRAGIA VITREALE</a:t>
                      </a:r>
                      <a:endParaRPr lang="it-IT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29542"/>
                  </a:ext>
                </a:extLst>
              </a:tr>
              <a:tr h="1020838"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SICUREZZA IN CASI DI AFACHIA SENZA SUPPORTO CAPSULARE</a:t>
                      </a:r>
                      <a:endParaRPr lang="it-I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CATTURA IRIDEA</a:t>
                      </a:r>
                      <a:endParaRPr lang="it-IT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917368"/>
                  </a:ext>
                </a:extLst>
              </a:tr>
            </a:tbl>
          </a:graphicData>
        </a:graphic>
      </p:graphicFrame>
      <p:sp>
        <p:nvSpPr>
          <p:cNvPr id="2" name="Titolo 3">
            <a:extLst>
              <a:ext uri="{FF2B5EF4-FFF2-40B4-BE49-F238E27FC236}">
                <a16:creationId xmlns:a16="http://schemas.microsoft.com/office/drawing/2014/main" id="{4E34FAED-805E-A543-F15B-3E290BC8A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it-IT" i="1" dirty="0"/>
              <a:t>Tecnica </a:t>
            </a:r>
            <a:r>
              <a:rPr lang="it-IT" i="1" dirty="0" err="1"/>
              <a:t>Yamane</a:t>
            </a:r>
            <a:endParaRPr lang="it-IT" i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F9828F6-907C-8ADC-963B-36B79CA6B7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83" r="-1" b="7303"/>
          <a:stretch>
            <a:fillRect/>
          </a:stretch>
        </p:blipFill>
        <p:spPr>
          <a:xfrm>
            <a:off x="0" y="-67459"/>
            <a:ext cx="2107782" cy="182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93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F589AB-CB14-D8AE-E484-D4198AF3F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77" y="2310702"/>
            <a:ext cx="4620789" cy="2704210"/>
          </a:xfrm>
          <a:prstGeom prst="round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Clr>
                <a:schemeClr val="accent1"/>
              </a:buClr>
              <a:buNone/>
            </a:pPr>
            <a:r>
              <a:rPr lang="it-IT" sz="3600" b="1" dirty="0" err="1"/>
              <a:t>Pre</a:t>
            </a:r>
            <a:r>
              <a:rPr lang="it-IT" sz="3600" b="1" dirty="0"/>
              <a:t>-operatorio</a:t>
            </a:r>
          </a:p>
          <a:p>
            <a:pPr marL="0" indent="0" algn="ctr">
              <a:buClr>
                <a:schemeClr val="accent1"/>
              </a:buClr>
              <a:buNone/>
            </a:pPr>
            <a:endParaRPr lang="it-IT" sz="3600" dirty="0"/>
          </a:p>
          <a:p>
            <a:pPr algn="ctr">
              <a:buClr>
                <a:schemeClr val="accent1"/>
              </a:buClr>
            </a:pPr>
            <a:r>
              <a:rPr lang="it-IT" sz="2400" dirty="0"/>
              <a:t>BVCA OD: 3/10 </a:t>
            </a:r>
          </a:p>
          <a:p>
            <a:pPr algn="ctr">
              <a:buClr>
                <a:schemeClr val="accent1"/>
              </a:buClr>
            </a:pPr>
            <a:r>
              <a:rPr lang="it-IT" sz="2400" b="1" u="sng" dirty="0"/>
              <a:t>BVCA OS: 1/10 </a:t>
            </a:r>
          </a:p>
          <a:p>
            <a:pPr algn="ctr">
              <a:buClr>
                <a:schemeClr val="accent1"/>
              </a:buClr>
            </a:pPr>
            <a:r>
              <a:rPr lang="it-IT" sz="2400" dirty="0"/>
              <a:t>TOO: 14 mmHg</a:t>
            </a:r>
            <a:endParaRPr lang="it-IT" sz="3600" dirty="0"/>
          </a:p>
          <a:p>
            <a:pPr algn="ctr">
              <a:buClr>
                <a:schemeClr val="accent1"/>
              </a:buClr>
            </a:pPr>
            <a:endParaRPr lang="it-IT" sz="3600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3A6CAF25-165F-90B1-821A-BB2FBF7DEE31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i="1" dirty="0"/>
              <a:t>Caso clinico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ABFA9F29-0D6F-3A96-DC88-7585BCC532D6}"/>
              </a:ext>
            </a:extLst>
          </p:cNvPr>
          <p:cNvSpPr txBox="1">
            <a:spLocks/>
          </p:cNvSpPr>
          <p:nvPr/>
        </p:nvSpPr>
        <p:spPr>
          <a:xfrm>
            <a:off x="6885411" y="2310701"/>
            <a:ext cx="4620789" cy="2704211"/>
          </a:xfrm>
          <a:prstGeom prst="round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it-IT" sz="3600" b="1" dirty="0"/>
              <a:t>Post-operatorio</a:t>
            </a:r>
          </a:p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endParaRPr lang="it-IT" sz="3600" dirty="0"/>
          </a:p>
          <a:p>
            <a:pPr algn="ctr">
              <a:buClr>
                <a:schemeClr val="accent1"/>
              </a:buClr>
            </a:pPr>
            <a:r>
              <a:rPr lang="it-IT" sz="2400" dirty="0"/>
              <a:t>BVCA OD: 3/10 </a:t>
            </a:r>
          </a:p>
          <a:p>
            <a:pPr algn="ctr">
              <a:buClr>
                <a:schemeClr val="accent1"/>
              </a:buClr>
            </a:pPr>
            <a:r>
              <a:rPr lang="it-IT" sz="2400" b="1" u="sng" dirty="0"/>
              <a:t>BVCA OS: 8/10 </a:t>
            </a:r>
          </a:p>
          <a:p>
            <a:pPr algn="ctr">
              <a:buClr>
                <a:schemeClr val="accent1"/>
              </a:buClr>
            </a:pPr>
            <a:r>
              <a:rPr lang="it-IT" sz="2400" dirty="0"/>
              <a:t>TOO: 14 mmHg</a:t>
            </a:r>
          </a:p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endParaRPr lang="it-IT" sz="3600" dirty="0"/>
          </a:p>
          <a:p>
            <a:pPr algn="ctr">
              <a:buClr>
                <a:schemeClr val="accent1"/>
              </a:buClr>
            </a:pP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954416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512CC-F893-A5EE-B7F9-2EC2C770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C0CCF94-9536-4A63-8FF2-E37827C92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970655A-F4C2-4D7E-BAB6-D3BFC5CAE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12192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2FD54CD-BF29-E3CD-7233-58F2A6669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4744" y="5198168"/>
            <a:ext cx="9859618" cy="6427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i="1"/>
              <a:t>Grazie per la cortese attenzione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389D0BC-BA1D-4360-88F9-D9ECCBDAB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17950" y="647758"/>
            <a:ext cx="8355105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2298754-EF1A-62FF-260D-A038C403F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143" b="16143"/>
          <a:stretch>
            <a:fillRect/>
          </a:stretch>
        </p:blipFill>
        <p:spPr>
          <a:xfrm>
            <a:off x="2079812" y="805516"/>
            <a:ext cx="8032376" cy="40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26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19551</TotalTime>
  <Words>316</Words>
  <Application>Microsoft Office PowerPoint</Application>
  <PresentationFormat>Widescreen</PresentationFormat>
  <Paragraphs>68</Paragraphs>
  <Slides>11</Slides>
  <Notes>3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Tema di Office</vt:lpstr>
      <vt:lpstr>Presentazione standard di PowerPoint</vt:lpstr>
      <vt:lpstr>Caso clinico</vt:lpstr>
      <vt:lpstr>...rottura capsulare!</vt:lpstr>
      <vt:lpstr>VIDEO PT 1</vt:lpstr>
      <vt:lpstr>Cosa fareste dopo?</vt:lpstr>
      <vt:lpstr>Presentazione standard di PowerPoint</vt:lpstr>
      <vt:lpstr>Vari tipi di impianto secondario</vt:lpstr>
      <vt:lpstr>Tecnica Yamane</vt:lpstr>
      <vt:lpstr>Tecnica Yamane</vt:lpstr>
      <vt:lpstr>Presentazione standard di PowerPoint</vt:lpstr>
      <vt:lpstr>Grazie per la cortese 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Federica Evangelista</dc:creator>
  <cp:lastModifiedBy>Antonio Acquaviva</cp:lastModifiedBy>
  <cp:revision>27</cp:revision>
  <dcterms:created xsi:type="dcterms:W3CDTF">2026-02-10T08:01:39Z</dcterms:created>
  <dcterms:modified xsi:type="dcterms:W3CDTF">2026-10-07T05:54:41Z</dcterms:modified>
</cp:coreProperties>
</file>