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9" r:id="rId4"/>
  </p:sldMasterIdLst>
  <p:notesMasterIdLst>
    <p:notesMasterId r:id="rId24"/>
  </p:notesMasterIdLst>
  <p:sldIdLst>
    <p:sldId id="323" r:id="rId5"/>
    <p:sldId id="378" r:id="rId6"/>
    <p:sldId id="327" r:id="rId7"/>
    <p:sldId id="279" r:id="rId8"/>
    <p:sldId id="266" r:id="rId9"/>
    <p:sldId id="326" r:id="rId10"/>
    <p:sldId id="347" r:id="rId11"/>
    <p:sldId id="341" r:id="rId12"/>
    <p:sldId id="325" r:id="rId13"/>
    <p:sldId id="312" r:id="rId14"/>
    <p:sldId id="373" r:id="rId15"/>
    <p:sldId id="375" r:id="rId16"/>
    <p:sldId id="376" r:id="rId17"/>
    <p:sldId id="377" r:id="rId18"/>
    <p:sldId id="306" r:id="rId19"/>
    <p:sldId id="268" r:id="rId20"/>
    <p:sldId id="260" r:id="rId21"/>
    <p:sldId id="262" r:id="rId22"/>
    <p:sldId id="33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671"/>
    <a:srgbClr val="2CC1D6"/>
    <a:srgbClr val="F5F6F6"/>
    <a:srgbClr val="ACDCE8"/>
    <a:srgbClr val="ACDDE8"/>
    <a:srgbClr val="64D0DF"/>
    <a:srgbClr val="00414D"/>
    <a:srgbClr val="72D3E1"/>
    <a:srgbClr val="5D87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4F456-AA44-1E4C-AD47-E71AE8F3F4BC}" v="969" dt="2024-03-14T19:05:57.091"/>
  </p1510:revLst>
</p1510:revInfo>
</file>

<file path=ppt/tableStyles.xml><?xml version="1.0" encoding="utf-8"?>
<a:tblStyleLst xmlns:a="http://schemas.openxmlformats.org/drawingml/2006/main" def="{0664CB88-8D6D-4046-B96E-165CC98EDB2F}">
  <a:tblStyle styleId="{0664CB88-8D6D-4046-B96E-165CC98EDB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43"/>
    <p:restoredTop sz="96357" autoAdjust="0"/>
  </p:normalViewPr>
  <p:slideViewPr>
    <p:cSldViewPr snapToGrid="0">
      <p:cViewPr>
        <p:scale>
          <a:sx n="130" d="100"/>
          <a:sy n="130" d="100"/>
        </p:scale>
        <p:origin x="858" y="82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Welcome to “BRIEF</a:t>
            </a:r>
            <a:r>
              <a:rPr lang="en-US" baseline="0" dirty="0"/>
              <a:t> CONVERSATIONS: </a:t>
            </a:r>
            <a:r>
              <a:rPr lang="en-US" dirty="0"/>
              <a:t>Talking to Youth Who Vape to Encourage and Support Change” – a training for individuals who work or interact with youth regularly through various roles in the community. </a:t>
            </a:r>
          </a:p>
          <a:p>
            <a:endParaRPr lang="en-US" dirty="0"/>
          </a:p>
          <a:p>
            <a:pPr marL="158750" indent="0">
              <a:buNone/>
            </a:pPr>
            <a:r>
              <a:rPr lang="en-US" dirty="0"/>
              <a:t>During</a:t>
            </a:r>
            <a:r>
              <a:rPr lang="en-US" baseline="0" dirty="0"/>
              <a:t> this presentation</a:t>
            </a:r>
            <a:r>
              <a:rPr lang="en-US" dirty="0"/>
              <a:t>, we will discuss how you can influence youth vaping behaviour change through your day to day interactions, by incorporating a few simple techniques --  and it only takes a few minutes!</a:t>
            </a:r>
          </a:p>
          <a:p>
            <a:endParaRPr lang="en-CA" dirty="0"/>
          </a:p>
        </p:txBody>
      </p:sp>
    </p:spTree>
    <p:extLst>
      <p:ext uri="{BB962C8B-B14F-4D97-AF65-F5344CB8AC3E}">
        <p14:creationId xmlns:p14="http://schemas.microsoft.com/office/powerpoint/2010/main" val="385383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aseline="0" dirty="0"/>
              <a:t>Now that you’re ready, what should you say? To make the most out of these short conversations, </a:t>
            </a:r>
            <a:r>
              <a:rPr lang="en-US" dirty="0"/>
              <a:t>we recommend following</a:t>
            </a:r>
            <a:r>
              <a:rPr lang="en-US" baseline="0" dirty="0"/>
              <a:t> these 2 easy steps: </a:t>
            </a:r>
            <a:r>
              <a:rPr lang="en-US" dirty="0"/>
              <a:t>ASK and then</a:t>
            </a:r>
            <a:r>
              <a:rPr lang="en-US" baseline="0" dirty="0"/>
              <a:t> </a:t>
            </a:r>
            <a:r>
              <a:rPr lang="en-US" dirty="0"/>
              <a:t>ACT</a:t>
            </a:r>
          </a:p>
          <a:p>
            <a:pPr marL="0" indent="0">
              <a:buNone/>
            </a:pPr>
            <a:endParaRPr lang="en-US" dirty="0"/>
          </a:p>
          <a:p>
            <a:pPr marL="0" indent="0">
              <a:buNone/>
            </a:pPr>
            <a:r>
              <a:rPr lang="en-US" baseline="0" dirty="0"/>
              <a:t>When you have an opportunity to connect with a youth who vapes, first ASK questions to learn about their vaping and if they are interested in quitting or changing. After you know how they feel about changing, you can ACT to provide resources to increase awareness or provide cessation support. </a:t>
            </a:r>
          </a:p>
          <a:p>
            <a:pPr marL="0" indent="0">
              <a:buNone/>
            </a:pPr>
            <a:endParaRPr lang="en-US" baseline="0" dirty="0"/>
          </a:p>
          <a:p>
            <a:pPr marL="0" indent="0">
              <a:buNone/>
            </a:pPr>
            <a:r>
              <a:rPr lang="en-US" baseline="0" dirty="0"/>
              <a:t>Let’s look a little closer at these 2 steps.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795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dirty="0"/>
              <a:t>The ASK step requires you to ask open-ended questions to learn their thoughts and what they know about vaping and how they feel about quitting or changing.</a:t>
            </a:r>
          </a:p>
          <a:p>
            <a:pPr marL="158750" indent="0">
              <a:buNone/>
            </a:pPr>
            <a:endParaRPr lang="en-US" baseline="0" dirty="0"/>
          </a:p>
          <a:p>
            <a:pPr marL="158750" indent="0">
              <a:buNone/>
            </a:pPr>
            <a:r>
              <a:rPr lang="en-US" baseline="0" dirty="0"/>
              <a:t>You will want to introduce the topic gently and focus on building rapport and  understanding for their vaping point of view. </a:t>
            </a:r>
          </a:p>
          <a:p>
            <a:pPr marL="158750" indent="0">
              <a:buNone/>
            </a:pPr>
            <a:endParaRPr lang="en-US" baseline="0" dirty="0"/>
          </a:p>
          <a:p>
            <a:pPr marL="158750" indent="0">
              <a:buNone/>
            </a:pPr>
            <a:r>
              <a:rPr lang="en-US" baseline="0" dirty="0"/>
              <a:t>It’s important to listen and personalize feedback to help youth make connections between how vaping may interfere with the things that are important to them. </a:t>
            </a:r>
          </a:p>
          <a:p>
            <a:pPr marL="158750" indent="0">
              <a:buNone/>
            </a:pPr>
            <a:endParaRPr lang="en-US" baseline="0" dirty="0"/>
          </a:p>
          <a:p>
            <a:pPr marL="158750" indent="0">
              <a:buNone/>
            </a:pPr>
            <a:r>
              <a:rPr lang="en-US" baseline="0" dirty="0"/>
              <a:t>Before moving to the next step, you’ll need to find out what they think about the possibility of changing or even quitting.</a:t>
            </a:r>
          </a:p>
          <a:p>
            <a:pPr marL="158750" indent="0">
              <a:buNone/>
            </a:pPr>
            <a:endParaRPr lang="en-US" dirty="0"/>
          </a:p>
        </p:txBody>
      </p:sp>
    </p:spTree>
    <p:extLst>
      <p:ext uri="{BB962C8B-B14F-4D97-AF65-F5344CB8AC3E}">
        <p14:creationId xmlns:p14="http://schemas.microsoft.com/office/powerpoint/2010/main" val="279964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When you know </a:t>
            </a:r>
            <a:r>
              <a:rPr lang="en-CA" dirty="0"/>
              <a:t>how they feel about changing, you can ACT. How</a:t>
            </a:r>
            <a:r>
              <a:rPr lang="en-CA" baseline="0" dirty="0"/>
              <a:t> you ACT will be based on their interest in change:</a:t>
            </a:r>
            <a:endParaRPr lang="en-CA" dirty="0"/>
          </a:p>
          <a:p>
            <a:pPr marL="158750" indent="0">
              <a:buNone/>
            </a:pPr>
            <a:r>
              <a:rPr lang="en-US" b="0" baseline="0" dirty="0"/>
              <a:t> </a:t>
            </a:r>
          </a:p>
          <a:p>
            <a:pPr marL="171450" indent="-171450">
              <a:buFont typeface="Arial" panose="020B0604020202020204" pitchFamily="34" charset="0"/>
              <a:buChar char="•"/>
            </a:pPr>
            <a:r>
              <a:rPr lang="en-US" b="0" baseline="0" dirty="0"/>
              <a:t>If the youth is NOT interested in change you can link them to more information to help raise awareness of the risks of vaping and the benefits of changing. Your conversation will focus on building trust, offering encouragement and  helping them make connections between vaping and problems or potential risks.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If the youth IS interested in change, you can link them to cessation supports. Even if they’re not ready to change right away, there are steps they can take to get ready for change and supports to help them make a plan that’s right for them. You can help to elicit their strengths, coping skills and supports for this journey.</a:t>
            </a:r>
          </a:p>
          <a:p>
            <a:endParaRPr lang="en-US" b="0" baseline="0" dirty="0"/>
          </a:p>
          <a:p>
            <a:r>
              <a:rPr lang="en-US" b="0" baseline="0" dirty="0"/>
              <a:t>In either situation, you should be ready to share tools and supports such as the apps and websites that we’re going to take a look at next.</a:t>
            </a:r>
          </a:p>
          <a:p>
            <a:pPr marL="0" indent="0">
              <a:buFont typeface="Arial" panose="020B0604020202020204" pitchFamily="34" charset="0"/>
              <a:buNone/>
            </a:pPr>
            <a:endParaRPr lang="en-US" baseline="0" dirty="0"/>
          </a:p>
          <a:p>
            <a:endParaRPr lang="en-CA" dirty="0"/>
          </a:p>
        </p:txBody>
      </p:sp>
    </p:spTree>
    <p:extLst>
      <p:ext uri="{BB962C8B-B14F-4D97-AF65-F5344CB8AC3E}">
        <p14:creationId xmlns:p14="http://schemas.microsoft.com/office/powerpoint/2010/main" val="113381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youth who are interested in changing or quitting, there are a couple of free apps that can help get them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Quash is a judgement-free app to help youth quit smoking or vaping their way. The app will help youth create a plan and set goals based on their readiness. It will monitor their progress and provide feedback such as badges, streaks and money saved.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Stop Vaping Challenge is an app that provides a space for youth to reflect on their vaping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behaviours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through an “abstinence challenge” they can do on their own or with friends. They are encouraged to try to stop vaping for as long as they can, with the help of a timer within the app tracking seconds, minutes, and hours. This can be a highly revealing experience. The Stop Vaping Challenge website also offers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chatbot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that can provide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a youth who vapes expresses interest in nicotine replacement therapy to help them quit, they should contact their health care provider to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youth who are not ready to stop vaping, you can share the Not An Experiment website. This website provides information for youth about the impacts of vaping on their physical and mental health. It also has information about how the industry targets youth and how what they can do to resist pressure to vape. There’s even an online escape room game to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can also contact your Local Public Health Unit for more information and resources. They may be able to link to other community programs, if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1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There are resources available to help you provide this information to youth such as wallet cards or tear-off pads.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0000"/>
                </a:solidFill>
                <a:effectLst/>
                <a:uLnTx/>
                <a:uFillTx/>
                <a:latin typeface="Calibri" panose="020F0502020204030204"/>
                <a:ea typeface="+mn-ea"/>
                <a:cs typeface="+mn-cs"/>
              </a:rPr>
              <a:t>You can find them linked in the toolkit resources &lt;update description when toolkit is available&gt;.</a:t>
            </a:r>
          </a:p>
        </p:txBody>
      </p:sp>
    </p:spTree>
    <p:extLst>
      <p:ext uri="{BB962C8B-B14F-4D97-AF65-F5344CB8AC3E}">
        <p14:creationId xmlns:p14="http://schemas.microsoft.com/office/powerpoint/2010/main" val="186381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defTabSz="933237">
              <a:buNone/>
              <a:defRPr/>
            </a:pPr>
            <a:r>
              <a:rPr lang="en-US" baseline="0" dirty="0"/>
              <a:t>Now you know the basics, but if you have a little more time to talk and want to bring your communication skills to the next level, you can learn more about motivational interviewing or MI for short.</a:t>
            </a:r>
          </a:p>
          <a:p>
            <a:pPr marL="158750" indent="0" defTabSz="933237">
              <a:buNone/>
              <a:defRPr/>
            </a:pPr>
            <a:endParaRPr lang="en-US" baseline="0" dirty="0"/>
          </a:p>
          <a:p>
            <a:pPr marL="0" marR="0" lvl="0" indent="0" algn="l" defTabSz="933237" rtl="0" eaLnBrk="1" fontAlgn="auto" latinLnBrk="0" hangingPunct="1">
              <a:lnSpc>
                <a:spcPct val="100000"/>
              </a:lnSpc>
              <a:spcBef>
                <a:spcPts val="0"/>
              </a:spcBef>
              <a:spcAft>
                <a:spcPts val="0"/>
              </a:spcAft>
              <a:buClrTx/>
              <a:buSzTx/>
              <a:buNone/>
              <a:tabLst/>
              <a:defRPr/>
            </a:pPr>
            <a:r>
              <a:rPr lang="en-US" baseline="0" dirty="0"/>
              <a:t>MI is about arranging conversations so that people talk themselves into change, based on their own values and interests. It is about guiding and not directing. Given MI's non-confrontational, autonomy-building approach, youth respond to it very well. </a:t>
            </a:r>
          </a:p>
          <a:p>
            <a:pPr marL="158750" indent="0" defTabSz="933237">
              <a:buNone/>
              <a:defRPr/>
            </a:pPr>
            <a:endParaRPr lang="en-US" baseline="0" dirty="0"/>
          </a:p>
          <a:p>
            <a:pPr marL="158750" indent="0" defTabSz="933237">
              <a:buNone/>
              <a:defRPr/>
            </a:pPr>
            <a:r>
              <a:rPr lang="en-US" baseline="0" dirty="0"/>
              <a:t>To effectively apply MI, you must first embrace the spirit. This is the way that we bring ourselves, our style and our approach to interactions with youth. 4 key elements needed are:</a:t>
            </a:r>
          </a:p>
          <a:p>
            <a:pPr marL="0" indent="0" defTabSz="933237">
              <a:buFont typeface="Arial" panose="020B0604020202020204" pitchFamily="34" charset="0"/>
              <a:buNone/>
              <a:defRPr/>
            </a:pPr>
            <a:r>
              <a:rPr lang="en-US" b="1" baseline="0" dirty="0"/>
              <a:t>Compassion </a:t>
            </a:r>
          </a:p>
          <a:p>
            <a:pPr marL="0" indent="0" defTabSz="933237">
              <a:buFont typeface="Arial" panose="020B0604020202020204" pitchFamily="34" charset="0"/>
              <a:buNone/>
              <a:defRPr/>
            </a:pPr>
            <a:r>
              <a:rPr lang="en-US" b="1" baseline="0" dirty="0"/>
              <a:t>Partnership </a:t>
            </a:r>
          </a:p>
          <a:p>
            <a:pPr marL="0" indent="0" defTabSz="933237">
              <a:buFont typeface="Arial" panose="020B0604020202020204" pitchFamily="34" charset="0"/>
              <a:buNone/>
              <a:defRPr/>
            </a:pPr>
            <a:r>
              <a:rPr lang="en-US" b="1" baseline="0" dirty="0"/>
              <a:t>Evocation </a:t>
            </a:r>
          </a:p>
          <a:p>
            <a:pPr marL="0" indent="0" defTabSz="933237">
              <a:buFont typeface="Arial" panose="020B0604020202020204" pitchFamily="34" charset="0"/>
              <a:buNone/>
              <a:defRPr/>
            </a:pPr>
            <a:r>
              <a:rPr lang="en-US" b="1" baseline="0" dirty="0"/>
              <a:t>Acceptance</a:t>
            </a:r>
            <a:endParaRPr lang="en-US" baseline="0" dirty="0"/>
          </a:p>
          <a:p>
            <a:pPr marL="158750" indent="0" defTabSz="933237">
              <a:buNone/>
              <a:defRPr/>
            </a:pPr>
            <a:endParaRPr lang="en-US" baseline="0" dirty="0"/>
          </a:p>
          <a:p>
            <a:pPr marL="158750" indent="0" defTabSz="933237">
              <a:buNone/>
              <a:defRPr/>
            </a:pPr>
            <a:r>
              <a:rPr lang="en-US" baseline="0" dirty="0"/>
              <a:t>Show </a:t>
            </a:r>
            <a:r>
              <a:rPr lang="en-US" b="1" baseline="0" dirty="0"/>
              <a:t>compassion</a:t>
            </a:r>
            <a:r>
              <a:rPr lang="en-US" baseline="0" dirty="0"/>
              <a:t> by staying focused on the youth’s wellbeing. </a:t>
            </a:r>
          </a:p>
          <a:p>
            <a:pPr marL="158750" indent="0" defTabSz="933237">
              <a:buNone/>
              <a:defRPr/>
            </a:pPr>
            <a:r>
              <a:rPr lang="en-US" baseline="0" dirty="0"/>
              <a:t>Both you and the youth work in </a:t>
            </a:r>
            <a:r>
              <a:rPr lang="en-US" b="1" baseline="0" dirty="0"/>
              <a:t>partnership</a:t>
            </a:r>
            <a:r>
              <a:rPr lang="en-US" baseline="0" dirty="0"/>
              <a:t> and equally contribute knowledge and experience. </a:t>
            </a:r>
          </a:p>
          <a:p>
            <a:pPr marL="0" indent="0" defTabSz="933237">
              <a:buNone/>
              <a:defRPr/>
            </a:pPr>
            <a:r>
              <a:rPr lang="en-US" b="0" baseline="0" dirty="0"/>
              <a:t>Stay curious with </a:t>
            </a:r>
            <a:r>
              <a:rPr lang="en-US" b="1" baseline="0" dirty="0"/>
              <a:t>evocation </a:t>
            </a:r>
            <a:r>
              <a:rPr lang="en-US" b="0" baseline="0" dirty="0"/>
              <a:t>while you elicit and listen to the youth’s perspective and ideas</a:t>
            </a:r>
          </a:p>
          <a:p>
            <a:pPr marL="0" indent="0" defTabSz="933237">
              <a:buNone/>
              <a:defRPr/>
            </a:pPr>
            <a:r>
              <a:rPr lang="en-US" b="0" baseline="0" dirty="0"/>
              <a:t>Believe in the youth with </a:t>
            </a:r>
            <a:r>
              <a:rPr lang="en-US" b="1" baseline="0" dirty="0"/>
              <a:t>acceptance</a:t>
            </a:r>
            <a:r>
              <a:rPr lang="en-US" b="0" baseline="0" dirty="0"/>
              <a:t> by recognizing their worth, autonomy, ability and need to choose their own path</a:t>
            </a:r>
          </a:p>
          <a:p>
            <a:pPr marL="158750" indent="0" defTabSz="933237">
              <a:buNone/>
              <a:defRPr/>
            </a:pPr>
            <a:endParaRPr lang="en-US" baseline="0" dirty="0"/>
          </a:p>
          <a:p>
            <a:pPr marL="158750" indent="0" defTabSz="933237">
              <a:buNone/>
              <a:defRPr/>
            </a:pPr>
            <a:r>
              <a:rPr lang="en-US" baseline="0" dirty="0"/>
              <a:t>Now that you’re familiar with the spirit of MI, let’s look at another key strategy.</a:t>
            </a:r>
          </a:p>
          <a:p>
            <a:pPr marL="158750" indent="0">
              <a:buNone/>
            </a:pPr>
            <a:endParaRPr lang="en-CA" dirty="0"/>
          </a:p>
        </p:txBody>
      </p:sp>
    </p:spTree>
    <p:extLst>
      <p:ext uri="{BB962C8B-B14F-4D97-AF65-F5344CB8AC3E}">
        <p14:creationId xmlns:p14="http://schemas.microsoft.com/office/powerpoint/2010/main" val="305148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33f6155f6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33f6155f6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kern="1200" cap="none" dirty="0">
                <a:solidFill>
                  <a:schemeClr val="tx1"/>
                </a:solidFill>
                <a:effectLst/>
                <a:latin typeface="Arial"/>
                <a:ea typeface="Arial"/>
                <a:cs typeface="Arial"/>
                <a:sym typeface="Arial"/>
              </a:rPr>
              <a:t>You can increase your collaborative skills is by utilizing</a:t>
            </a:r>
            <a:r>
              <a:rPr lang="en-US" sz="1100" b="0" i="0" u="none" strike="noStrike" kern="1200" cap="none" baseline="0" dirty="0">
                <a:solidFill>
                  <a:schemeClr val="tx1"/>
                </a:solidFill>
                <a:effectLst/>
                <a:latin typeface="Arial"/>
                <a:ea typeface="Arial"/>
                <a:cs typeface="Arial"/>
                <a:sym typeface="Arial"/>
              </a:rPr>
              <a:t> OARS.</a:t>
            </a:r>
          </a:p>
          <a:p>
            <a:pPr marL="158750" indent="0">
              <a:buNone/>
            </a:pPr>
            <a:endParaRPr lang="en-US" sz="1100" b="0" i="0" u="none" strike="noStrike" kern="1200" cap="none" baseline="0" dirty="0">
              <a:solidFill>
                <a:schemeClr val="tx1"/>
              </a:solidFill>
              <a:effectLst/>
              <a:latin typeface="Arial"/>
              <a:ea typeface="Arial"/>
              <a:cs typeface="Arial"/>
              <a:sym typeface="Arial"/>
            </a:endParaRPr>
          </a:p>
          <a:p>
            <a:pPr marL="158750" indent="0">
              <a:buNone/>
            </a:pPr>
            <a:r>
              <a:rPr lang="en-US" sz="1100" b="0" i="0" u="none" strike="noStrike" kern="1200" cap="none" baseline="0" dirty="0">
                <a:solidFill>
                  <a:schemeClr val="tx1"/>
                </a:solidFill>
                <a:effectLst/>
                <a:latin typeface="Arial"/>
                <a:ea typeface="Arial"/>
                <a:cs typeface="Arial"/>
                <a:sym typeface="Arial"/>
              </a:rPr>
              <a:t>OARS is an acronym that stands for:</a:t>
            </a:r>
          </a:p>
          <a:p>
            <a:pPr marL="0" indent="0">
              <a:buFont typeface="Arial" panose="020B0604020202020204" pitchFamily="34" charset="0"/>
              <a:buNone/>
            </a:pPr>
            <a:r>
              <a:rPr lang="en-US" sz="1100" b="0" i="0" u="none" strike="noStrike" kern="1200" cap="none" baseline="0" dirty="0">
                <a:solidFill>
                  <a:schemeClr val="tx1"/>
                </a:solidFill>
                <a:effectLst/>
                <a:latin typeface="Arial"/>
                <a:ea typeface="Arial"/>
                <a:cs typeface="Arial"/>
                <a:sym typeface="Arial"/>
              </a:rPr>
              <a:t>Open-ended questions</a:t>
            </a:r>
          </a:p>
          <a:p>
            <a:pPr marL="0" indent="0">
              <a:buFont typeface="Arial" panose="020B0604020202020204" pitchFamily="34" charset="0"/>
              <a:buNone/>
            </a:pPr>
            <a:r>
              <a:rPr lang="en-US" sz="1100" b="0" i="0" u="none" strike="noStrike" kern="1200" cap="none" baseline="0" dirty="0">
                <a:solidFill>
                  <a:schemeClr val="tx1"/>
                </a:solidFill>
                <a:effectLst/>
                <a:latin typeface="Arial"/>
                <a:ea typeface="Arial"/>
                <a:cs typeface="Arial"/>
                <a:sym typeface="Arial"/>
              </a:rPr>
              <a:t>Affirmations</a:t>
            </a:r>
          </a:p>
          <a:p>
            <a:pPr marL="0" indent="0">
              <a:buFont typeface="Arial" panose="020B0604020202020204" pitchFamily="34" charset="0"/>
              <a:buNone/>
            </a:pPr>
            <a:r>
              <a:rPr lang="en-US" sz="1100" b="0" i="0" u="none" strike="noStrike" kern="1200" cap="none" baseline="0" dirty="0">
                <a:solidFill>
                  <a:schemeClr val="tx1"/>
                </a:solidFill>
                <a:effectLst/>
                <a:latin typeface="Arial"/>
                <a:ea typeface="Arial"/>
                <a:cs typeface="Arial"/>
                <a:sym typeface="Arial"/>
              </a:rPr>
              <a:t>Reflections, and</a:t>
            </a:r>
          </a:p>
          <a:p>
            <a:pPr marL="0" indent="0">
              <a:buFont typeface="Arial" panose="020B0604020202020204" pitchFamily="34" charset="0"/>
              <a:buNone/>
            </a:pPr>
            <a:r>
              <a:rPr lang="en-US" sz="1100" b="0" i="0" u="none" strike="noStrike" kern="1200" cap="none" baseline="0" dirty="0">
                <a:solidFill>
                  <a:schemeClr val="tx1"/>
                </a:solidFill>
                <a:effectLst/>
                <a:latin typeface="Arial"/>
                <a:ea typeface="Arial"/>
                <a:cs typeface="Arial"/>
                <a:sym typeface="Arial"/>
              </a:rPr>
              <a:t>Summaries</a:t>
            </a:r>
          </a:p>
          <a:p>
            <a:pPr marL="0" indent="0">
              <a:buFont typeface="Arial" panose="020B0604020202020204" pitchFamily="34" charset="0"/>
              <a:buNone/>
            </a:pPr>
            <a:endParaRPr lang="en-US" sz="1100" b="0" i="0" u="none" strike="noStrike" kern="1200" cap="none" baseline="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US" sz="1100" b="1" i="0" u="none" strike="noStrike" kern="1200" cap="none" dirty="0">
                <a:solidFill>
                  <a:schemeClr val="tx1"/>
                </a:solidFill>
                <a:effectLst/>
                <a:latin typeface="Arial"/>
                <a:ea typeface="Arial"/>
                <a:cs typeface="Arial"/>
                <a:sym typeface="Arial"/>
              </a:rPr>
              <a:t>Open ended questions </a:t>
            </a:r>
            <a:r>
              <a:rPr lang="en-US" sz="1100" b="0" i="0" u="none" strike="noStrike" kern="1200" cap="none" dirty="0">
                <a:solidFill>
                  <a:schemeClr val="tx1"/>
                </a:solidFill>
                <a:effectLst/>
                <a:latin typeface="Arial"/>
                <a:ea typeface="Arial"/>
                <a:cs typeface="Arial"/>
                <a:sym typeface="Arial"/>
              </a:rPr>
              <a:t>can</a:t>
            </a:r>
            <a:r>
              <a:rPr lang="en-US" sz="1100" b="0" i="0" u="none" strike="noStrike" kern="1200" cap="none" baseline="0" dirty="0">
                <a:solidFill>
                  <a:schemeClr val="tx1"/>
                </a:solidFill>
                <a:effectLst/>
                <a:latin typeface="Arial"/>
                <a:ea typeface="Arial"/>
                <a:cs typeface="Arial"/>
                <a:sym typeface="Arial"/>
              </a:rPr>
              <a:t> help us </a:t>
            </a:r>
            <a:r>
              <a:rPr lang="en-US" sz="1100" b="0" i="0" u="none" strike="noStrike" kern="1200" cap="none" dirty="0">
                <a:solidFill>
                  <a:schemeClr val="tx1"/>
                </a:solidFill>
                <a:effectLst/>
                <a:latin typeface="Arial"/>
                <a:ea typeface="Arial"/>
                <a:cs typeface="Arial"/>
                <a:sym typeface="Arial"/>
              </a:rPr>
              <a:t>learn about how youth think and feel, and they avoid the pitfalls of getting single word answers. An example is,</a:t>
            </a:r>
            <a:r>
              <a:rPr lang="en-US" sz="1100" b="0" i="0" u="none" strike="noStrike" kern="1200" cap="none" baseline="0" dirty="0">
                <a:solidFill>
                  <a:schemeClr val="tx1"/>
                </a:solidFill>
                <a:effectLst/>
                <a:latin typeface="Arial"/>
                <a:ea typeface="Arial"/>
                <a:cs typeface="Arial"/>
                <a:sym typeface="Arial"/>
              </a:rPr>
              <a:t> “What do you think about vaping?</a:t>
            </a:r>
            <a:endParaRPr lang="en-CA" sz="1100" b="0" i="0" u="none" strike="noStrike" kern="1200" cap="none" dirty="0">
              <a:solidFill>
                <a:schemeClr val="tx1"/>
              </a:solidFill>
              <a:effectLst/>
              <a:latin typeface="Arial"/>
              <a:ea typeface="Arial"/>
              <a:cs typeface="Arial"/>
              <a:sym typeface="Arial"/>
            </a:endParaRPr>
          </a:p>
          <a:p>
            <a:pPr marL="158750" indent="0">
              <a:buNone/>
            </a:pPr>
            <a:endParaRPr lang="en-US" sz="1100" b="0" i="0" u="none" strike="noStrike" kern="1200" cap="none" dirty="0">
              <a:solidFill>
                <a:schemeClr val="tx1"/>
              </a:solidFill>
              <a:effectLst/>
              <a:latin typeface="Arial"/>
              <a:ea typeface="Arial"/>
              <a:cs typeface="Arial"/>
              <a:sym typeface="Arial"/>
            </a:endParaRPr>
          </a:p>
          <a:p>
            <a:pPr marL="158750" indent="0">
              <a:buNone/>
            </a:pPr>
            <a:r>
              <a:rPr lang="en-US" sz="1100" b="0" i="0" u="none" strike="noStrike" kern="1200" cap="none" dirty="0">
                <a:solidFill>
                  <a:schemeClr val="tx1"/>
                </a:solidFill>
                <a:effectLst/>
                <a:latin typeface="Arial"/>
                <a:ea typeface="Arial"/>
                <a:cs typeface="Arial"/>
                <a:sym typeface="Arial"/>
              </a:rPr>
              <a:t>Seek to understand their motivations for vaping, and explore any ambivalence they may be feeling. Change is more likely to occur when it is motivated by their own values and interests. </a:t>
            </a:r>
          </a:p>
          <a:p>
            <a:pPr marL="158750" indent="0">
              <a:buNone/>
            </a:pPr>
            <a:endParaRPr lang="en-US" sz="1100" b="0" i="0" u="none" strike="noStrike" kern="1200" cap="none" dirty="0">
              <a:solidFill>
                <a:schemeClr val="tx1"/>
              </a:solidFill>
              <a:effectLst/>
              <a:latin typeface="Arial"/>
              <a:ea typeface="Arial"/>
              <a:cs typeface="Arial"/>
              <a:sym typeface="Arial"/>
            </a:endParaRPr>
          </a:p>
          <a:p>
            <a:pPr marL="158750" indent="0">
              <a:buNone/>
            </a:pPr>
            <a:r>
              <a:rPr lang="en-US" sz="1100" b="1" i="0" u="none" strike="noStrike" kern="1200" cap="none" dirty="0">
                <a:solidFill>
                  <a:schemeClr val="tx1"/>
                </a:solidFill>
                <a:effectLst/>
                <a:latin typeface="Arial"/>
                <a:ea typeface="Arial"/>
                <a:cs typeface="Arial"/>
                <a:sym typeface="Arial"/>
              </a:rPr>
              <a:t>Affirmations </a:t>
            </a:r>
            <a:r>
              <a:rPr lang="en-US" sz="1100" b="0" i="0" u="none" strike="noStrike" kern="1200" cap="none" dirty="0">
                <a:solidFill>
                  <a:schemeClr val="tx1"/>
                </a:solidFill>
                <a:effectLst/>
                <a:latin typeface="Arial"/>
                <a:ea typeface="Arial"/>
                <a:cs typeface="Arial"/>
                <a:sym typeface="Arial"/>
              </a:rPr>
              <a:t>are statements that recognize youth’s strengths and acknowledge behaviors that lead in the direction of positive change, no matter how large or small. They help to build confidence in one’s ability to change. To be effective, affirmations must be honest and genuine. </a:t>
            </a:r>
          </a:p>
          <a:p>
            <a:pPr marL="158750" indent="0">
              <a:buNone/>
            </a:pPr>
            <a:r>
              <a:rPr lang="en-US" sz="1100" b="0" i="0" u="none" strike="noStrike" kern="1200" cap="none" dirty="0">
                <a:solidFill>
                  <a:schemeClr val="tx1"/>
                </a:solidFill>
                <a:effectLst/>
                <a:latin typeface="Arial"/>
                <a:ea typeface="Arial"/>
                <a:cs typeface="Arial"/>
                <a:sym typeface="Arial"/>
              </a:rPr>
              <a:t>An example is, “That’s a great idea!”</a:t>
            </a:r>
            <a:endParaRPr lang="en-CA" sz="1100" b="0" i="0" u="none" strike="noStrike" kern="1200" cap="none" dirty="0">
              <a:solidFill>
                <a:schemeClr val="tx1"/>
              </a:solidFill>
              <a:effectLst/>
              <a:latin typeface="Arial"/>
              <a:ea typeface="Arial"/>
              <a:cs typeface="Arial"/>
              <a:sym typeface="Arial"/>
            </a:endParaRPr>
          </a:p>
          <a:p>
            <a:pPr marL="158750" indent="0">
              <a:buNone/>
            </a:pPr>
            <a:endParaRPr lang="en-US" sz="1100" b="1" i="0" u="sng" strike="noStrike" kern="1200" cap="none" dirty="0">
              <a:solidFill>
                <a:schemeClr val="tx1"/>
              </a:solidFill>
              <a:effectLst/>
              <a:latin typeface="Arial"/>
              <a:ea typeface="Arial"/>
              <a:cs typeface="Arial"/>
              <a:sym typeface="Arial"/>
            </a:endParaRPr>
          </a:p>
          <a:p>
            <a:pPr marL="158750" indent="0">
              <a:buNone/>
            </a:pPr>
            <a:r>
              <a:rPr lang="en-US" sz="1100" b="1" i="0" u="none" strike="noStrike" kern="1200" cap="none" dirty="0">
                <a:solidFill>
                  <a:schemeClr val="tx1"/>
                </a:solidFill>
                <a:effectLst/>
                <a:latin typeface="Arial"/>
                <a:ea typeface="Arial"/>
                <a:cs typeface="Arial"/>
                <a:sym typeface="Arial"/>
              </a:rPr>
              <a:t>Reflective listening</a:t>
            </a:r>
            <a:r>
              <a:rPr lang="en-US" sz="1100" b="1"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a:solidFill>
                  <a:schemeClr val="tx1"/>
                </a:solidFill>
                <a:effectLst/>
                <a:latin typeface="Arial"/>
                <a:ea typeface="Arial"/>
                <a:cs typeface="Arial"/>
                <a:sym typeface="Arial"/>
              </a:rPr>
              <a:t>is about carefully listening, trying to understand what the youth is saying, and making a guess as to what they mean. It is u</a:t>
            </a:r>
            <a:r>
              <a:rPr lang="en-US" sz="1100" b="0" i="0" u="none" strike="noStrike" kern="1200" cap="none" dirty="0">
                <a:solidFill>
                  <a:schemeClr val="tx1"/>
                </a:solidFill>
                <a:effectLst/>
                <a:latin typeface="Arial"/>
                <a:ea typeface="Arial"/>
                <a:cs typeface="Arial"/>
                <a:sym typeface="Arial"/>
              </a:rPr>
              <a:t>sed to show empathy, interest and understanding. In practice, this could be repeating or rephrasing some important points that have been shared, or paraphrasing an extended dialogue to help highlight a main point/theme/emotion. </a:t>
            </a:r>
            <a:r>
              <a:rPr lang="en-US" sz="1100" b="0" i="0" u="none" strike="noStrike" kern="1200" cap="none" baseline="0" dirty="0">
                <a:solidFill>
                  <a:schemeClr val="tx1"/>
                </a:solidFill>
                <a:effectLst/>
                <a:latin typeface="Arial"/>
                <a:ea typeface="Arial"/>
                <a:cs typeface="Arial"/>
                <a:sym typeface="Arial"/>
              </a:rPr>
              <a:t> </a:t>
            </a:r>
          </a:p>
          <a:p>
            <a:pPr marL="158750" indent="0">
              <a:buNone/>
            </a:pPr>
            <a:r>
              <a:rPr lang="en-US" sz="1100" b="0" i="0" u="none" strike="noStrike" kern="1200" cap="none" baseline="0" dirty="0">
                <a:solidFill>
                  <a:schemeClr val="tx1"/>
                </a:solidFill>
                <a:effectLst/>
                <a:latin typeface="Arial"/>
                <a:ea typeface="Arial"/>
                <a:cs typeface="Arial"/>
                <a:sym typeface="Arial"/>
              </a:rPr>
              <a:t>An example is, “You feel like vaping is not a problem for you right now.”</a:t>
            </a:r>
            <a:endParaRPr lang="en-CA" sz="1100" b="0" i="0" u="none" strike="noStrike" kern="1200" cap="none" dirty="0">
              <a:solidFill>
                <a:schemeClr val="tx1"/>
              </a:solidFill>
              <a:effectLst/>
              <a:latin typeface="Arial"/>
              <a:ea typeface="Arial"/>
              <a:cs typeface="Arial"/>
              <a:sym typeface="Arial"/>
            </a:endParaRPr>
          </a:p>
          <a:p>
            <a:pPr marL="158750" lvl="0" indent="0">
              <a:buNone/>
            </a:pPr>
            <a:endParaRPr lang="en-CA" sz="1200" b="0" i="0" u="none" strike="noStrike" kern="1200" cap="none" dirty="0">
              <a:solidFill>
                <a:schemeClr val="tx1"/>
              </a:solidFill>
              <a:effectLst/>
              <a:latin typeface="Arial"/>
              <a:ea typeface="Arial"/>
              <a:cs typeface="Arial"/>
              <a:sym typeface="Arial"/>
            </a:endParaRPr>
          </a:p>
          <a:p>
            <a:pPr marL="158750" indent="0">
              <a:buNone/>
            </a:pPr>
            <a:r>
              <a:rPr lang="en-CA" sz="1100" b="1" i="0" u="none" strike="noStrike" kern="1200" cap="none" dirty="0">
                <a:solidFill>
                  <a:schemeClr val="tx1"/>
                </a:solidFill>
                <a:effectLst/>
                <a:latin typeface="Arial"/>
                <a:ea typeface="Arial"/>
                <a:cs typeface="Arial"/>
                <a:sym typeface="Arial"/>
              </a:rPr>
              <a:t>Summaries</a:t>
            </a:r>
            <a:r>
              <a:rPr lang="en-CA" sz="1100" b="0" i="0" u="none" strike="noStrike" kern="1200" cap="none" dirty="0">
                <a:solidFill>
                  <a:schemeClr val="tx1"/>
                </a:solidFill>
                <a:effectLst/>
                <a:latin typeface="Arial"/>
                <a:ea typeface="Arial"/>
                <a:cs typeface="Arial"/>
                <a:sym typeface="Arial"/>
              </a:rPr>
              <a:t> </a:t>
            </a:r>
            <a:r>
              <a:rPr lang="en-US" sz="1100" b="0" i="0" u="none" strike="noStrike" kern="1200" cap="none" dirty="0">
                <a:solidFill>
                  <a:schemeClr val="tx1"/>
                </a:solidFill>
                <a:effectLst/>
                <a:latin typeface="Arial"/>
                <a:ea typeface="Arial"/>
                <a:cs typeface="Arial"/>
                <a:sym typeface="Arial"/>
              </a:rPr>
              <a:t>are a form of reflection that include key points of a conversation and exclude irrelevant points.</a:t>
            </a:r>
            <a:r>
              <a:rPr lang="en-CA" sz="1100" b="0" i="0" u="none" strike="noStrike" kern="1200" cap="none" dirty="0">
                <a:solidFill>
                  <a:schemeClr val="tx1"/>
                </a:solidFill>
                <a:effectLst/>
                <a:latin typeface="Arial"/>
                <a:ea typeface="Arial"/>
                <a:cs typeface="Arial"/>
                <a:sym typeface="Arial"/>
              </a:rPr>
              <a:t> A good time to use summaries are when youth share large amounts of information, and you want to highlight the important points. This is especially true if they are speaking about change. </a:t>
            </a:r>
          </a:p>
          <a:p>
            <a:pPr marL="158750" indent="0">
              <a:buNone/>
            </a:pPr>
            <a:r>
              <a:rPr lang="en-CA" sz="1100" b="0" i="0" u="none" strike="noStrike" kern="1200" cap="none" dirty="0">
                <a:solidFill>
                  <a:schemeClr val="tx1"/>
                </a:solidFill>
                <a:effectLst/>
                <a:latin typeface="Arial"/>
                <a:ea typeface="Arial"/>
                <a:cs typeface="Arial"/>
                <a:sym typeface="Arial"/>
              </a:rPr>
              <a:t>An example is,</a:t>
            </a:r>
            <a:r>
              <a:rPr lang="en-CA"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a:solidFill>
                  <a:schemeClr val="tx1"/>
                </a:solidFill>
                <a:effectLst/>
                <a:latin typeface="Arial"/>
                <a:ea typeface="Arial"/>
                <a:cs typeface="Arial"/>
                <a:sym typeface="Arial"/>
              </a:rPr>
              <a:t>You've told me a lot about why you like smoking/vaping. You think it's a good way to relax, and it’s fun to do with friends. You also said it's starting to cost a lot of money and you're actually a bit worried you're getting addicted.”</a:t>
            </a:r>
            <a:endParaRPr lang="en-CA" sz="1200" b="0" i="0" u="none" strike="noStrike" kern="1200" cap="none" baseline="0" dirty="0">
              <a:solidFill>
                <a:schemeClr val="tx1"/>
              </a:solidFill>
              <a:effectLst/>
              <a:latin typeface="Arial"/>
              <a:ea typeface="Arial"/>
              <a:cs typeface="Arial"/>
              <a:sym typeface="Arial"/>
            </a:endParaRPr>
          </a:p>
          <a:p>
            <a:pPr marL="158750" indent="0">
              <a:buNone/>
            </a:pPr>
            <a:endParaRPr lang="en-CA" sz="1200" b="0" i="0" u="none" strike="noStrike" kern="1200" cap="none" baseline="0" dirty="0">
              <a:solidFill>
                <a:schemeClr val="tx1"/>
              </a:solidFill>
              <a:effectLst/>
              <a:latin typeface="Arial"/>
              <a:ea typeface="Arial"/>
              <a:cs typeface="Arial"/>
              <a:sym typeface="Arial"/>
            </a:endParaRPr>
          </a:p>
          <a:p>
            <a:pPr marL="158750" indent="0">
              <a:buNone/>
            </a:pPr>
            <a:r>
              <a:rPr lang="en-CA" sz="1200" b="0" i="0" u="none" strike="noStrike" kern="1200" cap="none" baseline="0" dirty="0">
                <a:solidFill>
                  <a:schemeClr val="tx1"/>
                </a:solidFill>
                <a:effectLst/>
                <a:latin typeface="Arial"/>
                <a:ea typeface="Arial"/>
                <a:cs typeface="Arial"/>
                <a:sym typeface="Arial"/>
              </a:rPr>
              <a:t>U</a:t>
            </a:r>
            <a:r>
              <a:rPr lang="en-US" dirty="0"/>
              <a:t>sing these conversation strategies is an opportunity to build relationships with youth. Even if youth do not stop vaping immediately, they have a positive experience that may shape success with quitting in the future.</a:t>
            </a:r>
            <a:endParaRPr lang="en-CA"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33f6155f6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33f6155f6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Let’s bring everything together:</a:t>
            </a:r>
            <a:endParaRPr lang="en-US" baseline="0" dirty="0"/>
          </a:p>
          <a:p>
            <a:pPr marL="158750" indent="0">
              <a:buNone/>
            </a:pPr>
            <a:endParaRPr lang="en-US" baseline="0" dirty="0"/>
          </a:p>
          <a:p>
            <a:pPr marL="158750" indent="0">
              <a:buNone/>
            </a:pPr>
            <a:r>
              <a:rPr lang="en-US" baseline="0" dirty="0"/>
              <a:t>When you have the chance to chat with a youth who vapes, try the ASK and then ACT approach.</a:t>
            </a:r>
          </a:p>
          <a:p>
            <a:pPr marL="158750" indent="0">
              <a:buNone/>
            </a:pPr>
            <a:endParaRPr lang="en-US" baseline="0" dirty="0"/>
          </a:p>
          <a:p>
            <a:pPr marL="158750" indent="0">
              <a:buNone/>
            </a:pPr>
            <a:r>
              <a:rPr lang="en-US" baseline="0" dirty="0"/>
              <a:t>Think about situations you may encounter where you could start a conversation with youth. Plan for what </a:t>
            </a:r>
            <a:r>
              <a:rPr lang="en-US" u="sng" baseline="0" dirty="0"/>
              <a:t>you </a:t>
            </a:r>
            <a:r>
              <a:rPr lang="en-US" baseline="0" dirty="0"/>
              <a:t>might say to approach the topic, find out what they think and feel about their vaping, and what they think about quitting or changing. </a:t>
            </a:r>
          </a:p>
          <a:p>
            <a:pPr marL="158750" indent="0">
              <a:buNone/>
            </a:pPr>
            <a:endParaRPr lang="en-US" baseline="0" dirty="0"/>
          </a:p>
          <a:p>
            <a:pPr marL="158750" indent="0">
              <a:buNone/>
            </a:pPr>
            <a:r>
              <a:rPr lang="en-US" baseline="0" dirty="0"/>
              <a:t>Since this may be new for you, it might feel a little awkward at first especially if you try to ‘wing it’. It can be helpful to think ahead and take a minute to consider what you could say to help you feel more prepared.</a:t>
            </a:r>
          </a:p>
          <a:p>
            <a:pPr marL="158750" indent="0">
              <a:buNone/>
            </a:pPr>
            <a:endParaRPr lang="en-US" baseline="0" dirty="0"/>
          </a:p>
          <a:p>
            <a:pPr marL="158750" indent="0">
              <a:buNone/>
            </a:pPr>
            <a:r>
              <a:rPr lang="en-US" baseline="0" dirty="0"/>
              <a:t>For example, a teacher might observe a youth vaping on break and when the time is right, gently say, “I noticed you vaping with friends between classes. Can you tell me more about this?”</a:t>
            </a:r>
          </a:p>
          <a:p>
            <a:pPr marL="158750" indent="0">
              <a:buNone/>
            </a:pPr>
            <a:endParaRPr lang="en-US" baseline="0" dirty="0"/>
          </a:p>
          <a:p>
            <a:pPr marL="158750" indent="0">
              <a:buNone/>
            </a:pPr>
            <a:r>
              <a:rPr lang="en-US" baseline="0" dirty="0"/>
              <a:t>It may take a few more questions to get a good understanding about how vaping fits into their life and if they have identified any ways it may interfere. Then, find out how they feel about changing or quitting.</a:t>
            </a:r>
          </a:p>
          <a:p>
            <a:pPr marL="158750" indent="0">
              <a:buNone/>
            </a:pPr>
            <a:endParaRPr lang="en-US" baseline="0" dirty="0"/>
          </a:p>
          <a:p>
            <a:pPr marL="158750" indent="0">
              <a:buNone/>
            </a:pPr>
            <a:r>
              <a:rPr lang="en-US" baseline="0" dirty="0"/>
              <a:t>Next, you will ACT based on if they are interested in changing their behaviour or not.</a:t>
            </a:r>
          </a:p>
          <a:p>
            <a:pPr marL="158750" indent="0">
              <a:buNone/>
            </a:pPr>
            <a:endParaRPr lang="en-US" baseline="0" dirty="0"/>
          </a:p>
          <a:p>
            <a:pPr marL="158750" indent="0">
              <a:buNone/>
            </a:pPr>
            <a:r>
              <a:rPr lang="en-US" baseline="0" dirty="0"/>
              <a:t>If interested in changing, share cessation resources; if not interested, you can gently recommend  a resource to provide more information. </a:t>
            </a:r>
          </a:p>
          <a:p>
            <a:pPr marL="158750" indent="0">
              <a:buNone/>
            </a:pPr>
            <a:endParaRPr lang="en-US" baseline="0" dirty="0"/>
          </a:p>
          <a:p>
            <a:pPr marL="158750" indent="0">
              <a:buNone/>
            </a:pPr>
            <a:r>
              <a:rPr lang="en-US" baseline="0" dirty="0"/>
              <a:t>To close, mention that you would like to check-in again soon and provide them some space and time to reflect.</a:t>
            </a:r>
          </a:p>
          <a:p>
            <a:pPr marL="158750" indent="0">
              <a:buNone/>
            </a:pPr>
            <a:endParaRPr lang="en-US" baseline="0" dirty="0"/>
          </a:p>
          <a:p>
            <a:pPr marL="158750" indent="0">
              <a:buNone/>
            </a:pPr>
            <a:r>
              <a:rPr lang="en-US" baseline="0" dirty="0"/>
              <a:t>Anyone can use the brief conversations strategy, but like any new skill, it may take some time and practice before you become comfortable with it. There is a worksheet available in the toolkit to help you think ahead and prepare for situations that you encounter with youth who vape. </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There is a toolkit available where you can find more information and resources on how to have brief conversations with youth who vape to encourage and support behaviour change.</a:t>
            </a:r>
          </a:p>
          <a:p>
            <a:pPr marL="158750" indent="0">
              <a:buNone/>
            </a:pPr>
            <a:endParaRPr lang="en-US" dirty="0"/>
          </a:p>
          <a:p>
            <a:pPr marL="158750" indent="0">
              <a:buNone/>
            </a:pPr>
            <a:r>
              <a:rPr lang="en-US" dirty="0"/>
              <a:t>In the toolkit there are videos, factsheets, posters, worksheets and more. </a:t>
            </a:r>
          </a:p>
          <a:p>
            <a:pPr marL="158750" indent="0">
              <a:buNone/>
            </a:pPr>
            <a:r>
              <a:rPr lang="en-US" dirty="0"/>
              <a:t>&lt;insert web address – describe how to access the toolkit online&gt;</a:t>
            </a:r>
          </a:p>
          <a:p>
            <a:pPr marL="158750" indent="0">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a:t>
            </a:r>
            <a:r>
              <a:rPr lang="en-US" baseline="0" dirty="0"/>
              <a:t> Toolkit and resources were developed in collaboration with Ontario Public Health Units and the Lung Health Foundation.</a:t>
            </a:r>
          </a:p>
          <a:p>
            <a:endParaRPr lang="en-US" baseline="0" dirty="0"/>
          </a:p>
          <a:p>
            <a:pPr marL="158750" indent="0">
              <a:buNone/>
            </a:pPr>
            <a:r>
              <a:rPr lang="en-US" dirty="0"/>
              <a:t>Thank you for tuning in and preparing yourself to take action to provide support to youth who vape and help reduce youth vaping rates. </a:t>
            </a:r>
          </a:p>
          <a:p>
            <a:pPr marL="158750" indent="0">
              <a:buNone/>
            </a:pPr>
            <a:endParaRPr lang="en-US" dirty="0"/>
          </a:p>
          <a:p>
            <a:pPr marL="158750" indent="0">
              <a:buNone/>
            </a:pPr>
            <a:r>
              <a:rPr lang="en-US" dirty="0"/>
              <a:t>If you are interested in learning more about how to provide more intensive youth vaping (or smoking) cessation support, please visit the ‘Allies’ page on the </a:t>
            </a:r>
            <a:r>
              <a:rPr lang="en-US" dirty="0" err="1"/>
              <a:t>QuashApp</a:t>
            </a:r>
            <a:r>
              <a:rPr lang="en-US" dirty="0"/>
              <a:t> website. </a:t>
            </a:r>
          </a:p>
          <a:p>
            <a:pPr marL="158750" indent="0">
              <a:buNone/>
            </a:pPr>
            <a:endParaRPr lang="en-US" dirty="0"/>
          </a:p>
          <a:p>
            <a:pPr marL="158750" indent="0">
              <a:buNone/>
            </a:pPr>
            <a:r>
              <a:rPr lang="en-US" dirty="0"/>
              <a:t>You can also contact your local Public Health Unit for more information or cessation programs that may be available in your community.</a:t>
            </a:r>
          </a:p>
          <a:p>
            <a:endParaRPr lang="en-US" dirty="0"/>
          </a:p>
          <a:p>
            <a:pPr marL="158750" indent="0">
              <a:buNone/>
            </a:pPr>
            <a:r>
              <a:rPr lang="en-US" dirty="0"/>
              <a:t>Please share your thoughts about this presentation by completing a short evaluation survey by scanning the QR code on the screen.</a:t>
            </a:r>
          </a:p>
          <a:p>
            <a:pPr marL="158750" indent="0">
              <a:buNone/>
            </a:pPr>
            <a:endParaRPr lang="en-CA" dirty="0"/>
          </a:p>
        </p:txBody>
      </p:sp>
    </p:spTree>
    <p:extLst>
      <p:ext uri="{BB962C8B-B14F-4D97-AF65-F5344CB8AC3E}">
        <p14:creationId xmlns:p14="http://schemas.microsoft.com/office/powerpoint/2010/main" val="194944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chemeClr val="bg1"/>
                </a:solidFill>
              </a:rPr>
              <a:t>*Eliminate from recorded</a:t>
            </a:r>
            <a:r>
              <a:rPr lang="en-US" sz="1100" i="1" baseline="0" dirty="0">
                <a:solidFill>
                  <a:schemeClr val="bg1"/>
                </a:solidFill>
              </a:rPr>
              <a:t> presentation</a:t>
            </a:r>
            <a:r>
              <a:rPr lang="en-US" sz="1100" i="1"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You don’t need to be an expert on vaping to</a:t>
            </a:r>
            <a:r>
              <a:rPr lang="en-US" sz="1100" baseline="0" dirty="0">
                <a:solidFill>
                  <a:schemeClr val="bg1"/>
                </a:solidFill>
              </a:rPr>
              <a:t> influence change</a:t>
            </a:r>
            <a:r>
              <a:rPr lang="en-US" sz="1100" dirty="0">
                <a:solidFill>
                  <a:schemeClr val="bg1"/>
                </a:solidFill>
              </a:rPr>
              <a:t>. However, understanding  some of the main issues can help to build confidence as you interact with youth.</a:t>
            </a:r>
            <a:endParaRPr lang="en-US" dirty="0"/>
          </a:p>
          <a:p>
            <a:endParaRPr lang="en-US" b="1" dirty="0"/>
          </a:p>
          <a:p>
            <a:r>
              <a:rPr lang="en-US" b="0" baseline="0" dirty="0"/>
              <a:t>Goal of Activity: Elicit from participants what they currently know about vaping</a:t>
            </a:r>
          </a:p>
          <a:p>
            <a:endParaRPr lang="en-US" b="0" baseline="0" dirty="0"/>
          </a:p>
          <a:p>
            <a:r>
              <a:rPr lang="en-US" b="0" baseline="0" dirty="0"/>
              <a:t>popcorn style” from audience, list and group items into themes. (physical health, mental health, addiction, types of devices, </a:t>
            </a:r>
            <a:r>
              <a:rPr lang="en-US" b="0" baseline="0" dirty="0" err="1"/>
              <a:t>flavours</a:t>
            </a:r>
            <a:r>
              <a:rPr lang="en-US" b="0" baseline="0" dirty="0"/>
              <a:t> </a:t>
            </a:r>
            <a:r>
              <a:rPr lang="en-US" b="0" baseline="0" dirty="0" err="1"/>
              <a:t>etc</a:t>
            </a:r>
            <a:r>
              <a:rPr lang="en-US" b="0" baseline="0" dirty="0"/>
              <a:t>)</a:t>
            </a:r>
          </a:p>
          <a:p>
            <a:endParaRPr lang="en-US" dirty="0"/>
          </a:p>
        </p:txBody>
      </p:sp>
    </p:spTree>
    <p:extLst>
      <p:ext uri="{BB962C8B-B14F-4D97-AF65-F5344CB8AC3E}">
        <p14:creationId xmlns:p14="http://schemas.microsoft.com/office/powerpoint/2010/main" val="307610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baseline="0" dirty="0"/>
              <a:t>This presentation will introduce several key concepts for developing skills to help support behaviour change in youth who vape. </a:t>
            </a:r>
          </a:p>
          <a:p>
            <a:endParaRPr lang="en-US" b="0" baseline="0" dirty="0"/>
          </a:p>
          <a:p>
            <a:pPr marL="158750" indent="0">
              <a:buNone/>
            </a:pPr>
            <a:r>
              <a:rPr lang="en-US" b="0" baseline="0" dirty="0"/>
              <a:t>It will enhance your:</a:t>
            </a:r>
          </a:p>
          <a:p>
            <a:pPr marL="171450" indent="-171450">
              <a:buFont typeface="Arial" panose="020B0604020202020204" pitchFamily="34" charset="0"/>
              <a:buChar char="•"/>
            </a:pPr>
            <a:r>
              <a:rPr lang="en-US" b="0" baseline="0" dirty="0"/>
              <a:t>understanding of why it’s important to apply interventions to reduce youth vaping</a:t>
            </a:r>
          </a:p>
          <a:p>
            <a:pPr marL="171450" indent="-171450">
              <a:buFont typeface="Arial" panose="020B0604020202020204" pitchFamily="34" charset="0"/>
              <a:buChar char="•"/>
            </a:pPr>
            <a:r>
              <a:rPr lang="en-US" b="0" baseline="0" dirty="0"/>
              <a:t>knowledge of how to have short conversations with youth who vape to encourage and support behaviour change</a:t>
            </a:r>
          </a:p>
          <a:p>
            <a:pPr marL="171450" indent="-171450">
              <a:buFont typeface="Arial" panose="020B0604020202020204" pitchFamily="34" charset="0"/>
              <a:buChar char="•"/>
            </a:pPr>
            <a:r>
              <a:rPr lang="en-US" b="0" baseline="0" dirty="0"/>
              <a:t>knowledge of where to direct youth who vape for more information or additional support</a:t>
            </a:r>
          </a:p>
          <a:p>
            <a:endParaRPr lang="en-US" b="0" baseline="0" dirty="0"/>
          </a:p>
          <a:p>
            <a:pPr marL="158750" indent="0">
              <a:buNone/>
            </a:pPr>
            <a:r>
              <a:rPr lang="en-US" b="0" baseline="0" dirty="0"/>
              <a:t>To participate, you do not need to be an expert on vaping or counselling, but you are an ally who has a trusted relationship with youth. Because of this role, you </a:t>
            </a:r>
            <a:r>
              <a:rPr lang="en-US" b="0" baseline="0" dirty="0">
                <a:solidFill>
                  <a:schemeClr val="bg1"/>
                </a:solidFill>
              </a:rPr>
              <a:t>are in an optimal position to</a:t>
            </a:r>
            <a:r>
              <a:rPr lang="en-US" b="0" baseline="0" dirty="0"/>
              <a:t> influence their decisions about health. You can have conversations with youth about their vaping and offer support aimed at preventing continued use. </a:t>
            </a:r>
          </a:p>
          <a:p>
            <a:endParaRPr lang="en-US" b="0" baseline="0" dirty="0"/>
          </a:p>
          <a:p>
            <a:pPr marL="158750" indent="0">
              <a:buNone/>
            </a:pPr>
            <a:r>
              <a:rPr lang="en-US" dirty="0"/>
              <a:t>The skills and approaches shared in this presentation are based on evidence informed practices used in tobacco cessation.</a:t>
            </a:r>
            <a:endParaRPr lang="en-US" sz="1100" b="0" dirty="0"/>
          </a:p>
          <a:p>
            <a:pPr marL="158750" indent="0">
              <a:buNone/>
            </a:pPr>
            <a:endParaRPr lang="en-CA" dirty="0"/>
          </a:p>
        </p:txBody>
      </p:sp>
    </p:spTree>
    <p:extLst>
      <p:ext uri="{BB962C8B-B14F-4D97-AF65-F5344CB8AC3E}">
        <p14:creationId xmlns:p14="http://schemas.microsoft.com/office/powerpoint/2010/main" val="174124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17d1415e7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17d1415e7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understand the strong draw that vaping has for youth - why they vape and have trouble stopping or may not even consider stopping.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these reasons include, industry &amp; social influence as well as mental health and nicotine addiction.</a:t>
            </a:r>
          </a:p>
          <a:p>
            <a:endParaRPr lang="en-US" dirty="0"/>
          </a:p>
          <a:p>
            <a:r>
              <a:rPr lang="en-US" dirty="0"/>
              <a:t>Most of the biggest, most popular vape companies are owned or partly owned by Big Tobacco…Not only are they well funded, but they have a long history of deceiving the public and attracting new users – especially youth.</a:t>
            </a:r>
          </a:p>
          <a:p>
            <a:endParaRPr lang="en-US" dirty="0"/>
          </a:p>
          <a:p>
            <a:r>
              <a:rPr lang="en-US" dirty="0"/>
              <a:t>They use</a:t>
            </a:r>
            <a:r>
              <a:rPr lang="en-US" baseline="0" dirty="0"/>
              <a:t> youth appealing strategies such as :</a:t>
            </a:r>
          </a:p>
          <a:p>
            <a:endParaRPr lang="en-US" baseline="0" dirty="0"/>
          </a:p>
          <a:p>
            <a:pPr marL="171450" indent="-171450">
              <a:buFont typeface="Arial" panose="020B0604020202020204" pitchFamily="34" charset="0"/>
              <a:buChar char="•"/>
            </a:pPr>
            <a:r>
              <a:rPr lang="en-US" baseline="0" dirty="0"/>
              <a:t>Adding fruit and candy </a:t>
            </a:r>
            <a:r>
              <a:rPr lang="en-US" baseline="0" dirty="0" err="1"/>
              <a:t>flavouring</a:t>
            </a:r>
            <a:r>
              <a:rPr lang="en-US" baseline="0" dirty="0"/>
              <a:t>, </a:t>
            </a:r>
          </a:p>
          <a:p>
            <a:pPr marL="171450" indent="-171450">
              <a:buFont typeface="Arial" panose="020B0604020202020204" pitchFamily="34" charset="0"/>
              <a:buChar char="•"/>
            </a:pPr>
            <a:r>
              <a:rPr lang="en-US" baseline="0" dirty="0"/>
              <a:t>Designing sleek looking devices that are easy to use and conceal, </a:t>
            </a:r>
          </a:p>
          <a:p>
            <a:pPr marL="171450" indent="-171450">
              <a:buFont typeface="Arial" panose="020B0604020202020204" pitchFamily="34" charset="0"/>
              <a:buChar char="•"/>
            </a:pPr>
            <a:r>
              <a:rPr lang="en-US" baseline="0" dirty="0"/>
              <a:t>Hiring young and attractive social influencers…not adult smokers. These influencers advertise vape products as cool, fun social and harmless</a:t>
            </a:r>
            <a:endParaRPr lang="en-US" dirty="0"/>
          </a:p>
          <a:p>
            <a:endParaRPr lang="en-US" dirty="0"/>
          </a:p>
          <a:p>
            <a:r>
              <a:rPr lang="en-US" dirty="0"/>
              <a:t>The industry wants people to believe they have the public’s best interest at heart by promoting a ‘smoke-free future’ but their actions show they are targeting youth with ‘cool’ </a:t>
            </a:r>
            <a:r>
              <a:rPr lang="en-US" dirty="0" err="1"/>
              <a:t>flavoured</a:t>
            </a:r>
            <a:r>
              <a:rPr lang="en-US" dirty="0"/>
              <a:t> high nicotine products in an effort to attract new lifelong customers.</a:t>
            </a:r>
          </a:p>
          <a:p>
            <a:endParaRPr lang="en-US" dirty="0"/>
          </a:p>
          <a:p>
            <a:r>
              <a:rPr lang="en-US" dirty="0"/>
              <a:t>We all know that to teens, peers and belonging are everything. If friends are vaping, it will be especially difficult for youth to stop vaping or remain vape-free. Even though the data tells us that most youth still do not vape, this might not be their perception if vaping is prevalent at school (in bathrooms or on school property), among peer groups or all over their </a:t>
            </a:r>
            <a:r>
              <a:rPr lang="en-US" dirty="0" err="1"/>
              <a:t>favourite</a:t>
            </a:r>
            <a:r>
              <a:rPr lang="en-US" dirty="0"/>
              <a:t> social media platforms. </a:t>
            </a:r>
          </a:p>
          <a:p>
            <a:endParaRPr lang="en-US" dirty="0"/>
          </a:p>
          <a:p>
            <a:r>
              <a:rPr lang="en-US" dirty="0"/>
              <a:t>Recent data tells us that a primary reason for youth to begin vaping is because they believe it can help them cope with stress and feelings of anxiety. The reality is - VAPING DOES NOT RELIEVE STRESS. People addicted to nicotine have strong urges to vape that make them feel bad. These uncomfortable feelings go away for a short period when they use nicotine…but they will come back. Nicotine relieves cravings, not stress.</a:t>
            </a:r>
          </a:p>
          <a:p>
            <a:endParaRPr lang="en-US" dirty="0"/>
          </a:p>
          <a:p>
            <a:r>
              <a:rPr lang="en-US" dirty="0"/>
              <a:t>The most popular products with youth contain nicotine – addiction to nicotine can occur quickly in youth as their brains are still developing. As well as the many negative health impacts of nicotine, it is well established that addiction to nicotine products is especially complicated because it  is so much more than just the body’s addiction to nicotine – it involves social and </a:t>
            </a:r>
            <a:r>
              <a:rPr lang="en-US" dirty="0" err="1"/>
              <a:t>behavioural</a:t>
            </a:r>
            <a:r>
              <a:rPr lang="en-US" dirty="0"/>
              <a:t> components as well.</a:t>
            </a:r>
          </a:p>
          <a:p>
            <a:endParaRPr lang="en-US" dirty="0"/>
          </a:p>
          <a:p>
            <a:endParaRPr lang="en-US" dirty="0"/>
          </a:p>
          <a:p>
            <a:endParaRPr lang="en-CA"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161ca7da6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161ca7da6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Youth vaping is</a:t>
            </a:r>
            <a:r>
              <a:rPr lang="en-US" baseline="0" dirty="0"/>
              <a:t> </a:t>
            </a:r>
            <a:r>
              <a:rPr lang="en-US" dirty="0"/>
              <a:t>increasing</a:t>
            </a:r>
            <a:r>
              <a:rPr lang="en-US" baseline="0" dirty="0"/>
              <a:t>  and there are frequent reports of students vaping on school property both at the high school &amp; elementary school level.</a:t>
            </a:r>
          </a:p>
          <a:p>
            <a:endParaRPr lang="en-US" baseline="0" dirty="0"/>
          </a:p>
          <a:p>
            <a:pPr marL="158750" indent="0">
              <a:buNone/>
            </a:pPr>
            <a:r>
              <a:rPr lang="en-US" baseline="0" dirty="0"/>
              <a:t>There are numerous health concerns related to vaping that can impact physical and mental health.  Of particular concern among youth is the impact nicotine has on the developing brain.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Using nicotine during adolescence can harm parts of the brain that control attention, learning, and susceptibility to addiction. Research has shown that nicotine use can lower impulse control, worsen anxiety symptoms and amplify feelings of depression.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Youth can become addicted to nicotine quickly and research shows youth who vape are more susceptible to smoking and addiction to other substances.</a:t>
            </a:r>
          </a:p>
          <a:p>
            <a:endParaRPr lang="en-US" baseline="0" dirty="0"/>
          </a:p>
          <a:p>
            <a:pPr marL="0" marR="0" lvl="0" indent="0" algn="l" defTabSz="914400" rtl="0" eaLnBrk="1" fontAlgn="auto" latinLnBrk="0" hangingPunct="1">
              <a:lnSpc>
                <a:spcPct val="90000"/>
              </a:lnSpc>
              <a:spcBef>
                <a:spcPts val="612"/>
              </a:spcBef>
              <a:spcAft>
                <a:spcPts val="0"/>
              </a:spcAft>
              <a:buClrTx/>
              <a:buSzTx/>
              <a:buFontTx/>
              <a:buNone/>
              <a:tabLst/>
              <a:defRPr/>
            </a:pPr>
            <a:r>
              <a:rPr lang="en-US" sz="2000" baseline="0" dirty="0"/>
              <a:t>Nicotine addiction may impact school attendance, performance and behavior.</a:t>
            </a:r>
          </a:p>
          <a:p>
            <a:pPr marL="0" marR="0" lvl="0" indent="0" algn="l" defTabSz="914400" rtl="0" eaLnBrk="1" fontAlgn="auto" latinLnBrk="0" hangingPunct="1">
              <a:lnSpc>
                <a:spcPct val="90000"/>
              </a:lnSpc>
              <a:spcBef>
                <a:spcPts val="612"/>
              </a:spcBef>
              <a:spcAft>
                <a:spcPts val="0"/>
              </a:spcAft>
              <a:buClrTx/>
              <a:buSzTx/>
              <a:buFontTx/>
              <a:buNone/>
              <a:tabLst/>
              <a:defRPr/>
            </a:pPr>
            <a:endParaRPr lang="en-US" baseline="0" dirty="0"/>
          </a:p>
          <a:p>
            <a:r>
              <a:rPr lang="en-US" dirty="0"/>
              <a:t>Of course the ultimate goal is to</a:t>
            </a:r>
            <a:r>
              <a:rPr lang="en-US" baseline="0" dirty="0"/>
              <a:t> prevent</a:t>
            </a:r>
            <a:r>
              <a:rPr lang="en-US" dirty="0"/>
              <a:t> youth</a:t>
            </a:r>
            <a:r>
              <a:rPr lang="en-US" baseline="0" dirty="0"/>
              <a:t> from starting – however Ontario data shows that almost 1 in 5 students in high school have vaped in the last 30 days (Compass, 2022), so we need to also focus on helping these kids so that they don’t end up having a lengthy/lifetime of addiction.</a:t>
            </a:r>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t>In your role, you are in an optimal position to influence youth vaping</a:t>
            </a:r>
            <a:r>
              <a:rPr lang="en-US" b="0" i="0" baseline="0" dirty="0"/>
              <a:t> decisions</a:t>
            </a:r>
            <a:r>
              <a:rPr lang="en-US" b="0" i="0" dirty="0"/>
              <a:t> because of your frequent interactions and ability to connect with youth</a:t>
            </a:r>
            <a:r>
              <a:rPr lang="en-US" b="0" i="0" baseline="0" dirty="0"/>
              <a:t> who vape. </a:t>
            </a:r>
          </a:p>
          <a:p>
            <a:endParaRPr lang="en-US" b="0" i="0" baseline="0" dirty="0"/>
          </a:p>
          <a:p>
            <a:pPr marL="158750" indent="0">
              <a:buNone/>
            </a:pPr>
            <a:r>
              <a:rPr lang="en-US" b="0" i="0" baseline="0" dirty="0"/>
              <a:t>You care about youth and want them to achieve their full potential. It is likely that you already have and use many of the communication skills that we will describe throughout this presentation.</a:t>
            </a:r>
          </a:p>
          <a:p>
            <a:endParaRPr lang="en-US" b="0" i="0" baseline="0" dirty="0"/>
          </a:p>
          <a:p>
            <a:pPr marL="158750" indent="0">
              <a:buNone/>
            </a:pPr>
            <a:r>
              <a:rPr lang="en-US" b="0" i="0" baseline="0" dirty="0"/>
              <a:t>With a little guidance, you can make a difference and assist youth to take the next step toward a vape-free life.</a:t>
            </a:r>
          </a:p>
          <a:p>
            <a:pPr marL="158750" indent="0">
              <a:buNone/>
            </a:pPr>
            <a:endParaRPr lang="en-CA" dirty="0"/>
          </a:p>
        </p:txBody>
      </p:sp>
    </p:spTree>
    <p:extLst>
      <p:ext uri="{BB962C8B-B14F-4D97-AF65-F5344CB8AC3E}">
        <p14:creationId xmlns:p14="http://schemas.microsoft.com/office/powerpoint/2010/main" val="300078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When supporting</a:t>
            </a:r>
            <a:r>
              <a:rPr lang="en-US" baseline="0" dirty="0"/>
              <a:t>  youth </a:t>
            </a:r>
            <a:r>
              <a:rPr lang="en-US" dirty="0"/>
              <a:t>through behaviour change, like quitting vaping, knowing some</a:t>
            </a:r>
            <a:r>
              <a:rPr lang="en-US" baseline="0" dirty="0"/>
              <a:t> basics about the different stages of change </a:t>
            </a:r>
            <a:r>
              <a:rPr lang="en-US" dirty="0"/>
              <a:t>can help you prepare. If</a:t>
            </a:r>
            <a:r>
              <a:rPr lang="en-US" baseline="0" dirty="0"/>
              <a:t> you can identify which stage a youth is in, you can tailor your support to better suit their needs.</a:t>
            </a:r>
            <a:r>
              <a:rPr lang="en-US" dirty="0"/>
              <a:t> </a:t>
            </a:r>
          </a:p>
          <a:p>
            <a:pPr marL="158750" indent="0">
              <a:buNone/>
            </a:pPr>
            <a:endParaRPr lang="en-US" dirty="0"/>
          </a:p>
          <a:p>
            <a:pPr marL="158750" indent="0">
              <a:buNone/>
            </a:pPr>
            <a:r>
              <a:rPr lang="en-US" dirty="0"/>
              <a:t>The Stages</a:t>
            </a:r>
            <a:r>
              <a:rPr lang="en-US" baseline="0" dirty="0"/>
              <a:t> of Change are</a:t>
            </a:r>
            <a:r>
              <a:rPr lang="en-US" dirty="0"/>
              <a:t>:</a:t>
            </a:r>
          </a:p>
          <a:p>
            <a:pPr marL="158750" indent="0">
              <a:buNone/>
            </a:pPr>
            <a:endParaRPr lang="en-US" dirty="0"/>
          </a:p>
          <a:p>
            <a:pPr marL="158750" indent="0">
              <a:buNone/>
            </a:pPr>
            <a:r>
              <a:rPr lang="en-US" b="1" baseline="0" dirty="0"/>
              <a:t>Not Ready</a:t>
            </a:r>
            <a:r>
              <a:rPr lang="en-US" dirty="0"/>
              <a:t> – Youth in this stage are not interested in changing. It is likely that many youth you engage with will be in this stage, where they don’t feel vaping is an issue and do not want to quit.  As such, they may minimize the problem, be resistant to pressure, and act defensively. </a:t>
            </a:r>
          </a:p>
          <a:p>
            <a:pPr marL="158750" indent="0">
              <a:buNone/>
            </a:pPr>
            <a:endParaRPr lang="en-US" dirty="0"/>
          </a:p>
          <a:p>
            <a:pPr marL="158750" indent="0">
              <a:buNone/>
            </a:pPr>
            <a:r>
              <a:rPr lang="en-US" dirty="0"/>
              <a:t>Your goal</a:t>
            </a:r>
            <a:r>
              <a:rPr lang="en-US" baseline="0" dirty="0"/>
              <a:t> here </a:t>
            </a:r>
            <a:r>
              <a:rPr lang="en-US" dirty="0"/>
              <a:t>is to learn</a:t>
            </a:r>
            <a:r>
              <a:rPr lang="en-US" baseline="0" dirty="0"/>
              <a:t> their thoughts about vaping. Listen to their reasons for vaping and accept them. It’s very important to avoid lecturing or arguing and risk having them shut down. If they are willing to talk to you, listen. You will have opportunities to help them make connections between vaping and problems or potential risks.</a:t>
            </a:r>
            <a:endParaRPr lang="en-US" dirty="0"/>
          </a:p>
          <a:p>
            <a:pPr marL="158750" indent="0">
              <a:buNone/>
            </a:pPr>
            <a:r>
              <a:rPr lang="en-US" dirty="0"/>
              <a:t> </a:t>
            </a:r>
          </a:p>
          <a:p>
            <a:pPr marL="158750" indent="0">
              <a:buNone/>
            </a:pPr>
            <a:r>
              <a:rPr lang="en-US" b="1" dirty="0"/>
              <a:t>Thinking about it</a:t>
            </a:r>
            <a:r>
              <a:rPr lang="en-US" dirty="0"/>
              <a:t> –  Here, youth are</a:t>
            </a:r>
            <a:r>
              <a:rPr lang="en-US" baseline="0" dirty="0"/>
              <a:t> starting to think about change. Help them solidify their reasons for change by identifying the benefits of changing and the risks of continuing.</a:t>
            </a:r>
            <a:endParaRPr lang="en-US" dirty="0"/>
          </a:p>
          <a:p>
            <a:pPr marL="158750" indent="0">
              <a:buNone/>
            </a:pPr>
            <a:endParaRPr lang="en-US" dirty="0"/>
          </a:p>
          <a:p>
            <a:pPr marL="158750" indent="0">
              <a:buNone/>
            </a:pPr>
            <a:r>
              <a:rPr lang="en-US" b="1" dirty="0"/>
              <a:t>Getting</a:t>
            </a:r>
            <a:r>
              <a:rPr lang="en-US" b="1" baseline="0" dirty="0"/>
              <a:t> ready</a:t>
            </a:r>
            <a:r>
              <a:rPr lang="en-US" dirty="0"/>
              <a:t> – In this stage, they are getting ready to change. It’s time to help</a:t>
            </a:r>
            <a:r>
              <a:rPr lang="en-US" baseline="0" dirty="0"/>
              <a:t> them figure out what strategies and supports they will use when they are ready.</a:t>
            </a:r>
          </a:p>
          <a:p>
            <a:pPr marL="158750" indent="0">
              <a:buNone/>
            </a:pPr>
            <a:r>
              <a:rPr lang="en-US" dirty="0"/>
              <a:t> </a:t>
            </a:r>
          </a:p>
          <a:p>
            <a:pPr marL="158750" indent="0">
              <a:buNone/>
            </a:pPr>
            <a:r>
              <a:rPr lang="en-US" b="1" baseline="0" dirty="0"/>
              <a:t>Starting to change</a:t>
            </a:r>
            <a:r>
              <a:rPr lang="en-US" b="1" dirty="0"/>
              <a:t> </a:t>
            </a:r>
            <a:r>
              <a:rPr lang="en-US" dirty="0"/>
              <a:t>– They’re doing it! They’re making the change. It might not go completely smoothly so continue</a:t>
            </a:r>
            <a:r>
              <a:rPr lang="en-US" baseline="0" dirty="0"/>
              <a:t> to motive and assist with problem solving, as needed.</a:t>
            </a:r>
          </a:p>
          <a:p>
            <a:pPr marL="158750" indent="0">
              <a:buNone/>
            </a:pPr>
            <a:endParaRPr lang="en-US" dirty="0"/>
          </a:p>
          <a:p>
            <a:pPr marL="158750" indent="0">
              <a:buNone/>
            </a:pPr>
            <a:r>
              <a:rPr lang="en-US" b="1" baseline="0" dirty="0"/>
              <a:t>Keep going</a:t>
            </a:r>
            <a:r>
              <a:rPr lang="en-US" dirty="0"/>
              <a:t> – This</a:t>
            </a:r>
            <a:r>
              <a:rPr lang="en-US" baseline="0" dirty="0"/>
              <a:t> stage focuses on staying changed. Here, it’s important to continue to check in, motivate and support. </a:t>
            </a:r>
            <a:endParaRPr lang="en-US" dirty="0"/>
          </a:p>
          <a:p>
            <a:pPr marL="158750" indent="0">
              <a:buNone/>
            </a:pPr>
            <a:endParaRPr lang="en-US" dirty="0"/>
          </a:p>
          <a:p>
            <a:pPr marL="158750" indent="0">
              <a:buNone/>
            </a:pPr>
            <a:r>
              <a:rPr lang="en-US" b="1" dirty="0"/>
              <a:t>Reset</a:t>
            </a:r>
            <a:r>
              <a:rPr lang="en-US" dirty="0"/>
              <a:t> – In this stage the youth has</a:t>
            </a:r>
            <a:r>
              <a:rPr lang="en-US" baseline="0" dirty="0"/>
              <a:t> returned to their old behaviour. Provide support by helping them get back on track quickly. </a:t>
            </a:r>
            <a:endParaRPr lang="en-US" dirty="0"/>
          </a:p>
          <a:p>
            <a:pPr marL="158750" indent="0">
              <a:buNone/>
            </a:pPr>
            <a:endParaRPr lang="en-US" dirty="0"/>
          </a:p>
          <a:p>
            <a:pPr marL="158750" indent="0">
              <a:buNone/>
            </a:pPr>
            <a:r>
              <a:rPr lang="en-US" dirty="0"/>
              <a:t>It’s important to note</a:t>
            </a:r>
            <a:r>
              <a:rPr lang="en-US" baseline="0" dirty="0"/>
              <a:t> that youth may not progress through the stages in order. They can go back and forth or even skip stages before change is solidified. </a:t>
            </a:r>
            <a:endParaRPr lang="en-US" dirty="0"/>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0236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dirty="0"/>
              <a:t>Alright, you’re motivated to take action, but what</a:t>
            </a:r>
            <a:r>
              <a:rPr lang="en-US" sz="1100" b="0" baseline="0" dirty="0"/>
              <a:t> can you do? </a:t>
            </a:r>
          </a:p>
          <a:p>
            <a:pPr marL="158750" indent="0">
              <a:buNone/>
            </a:pPr>
            <a:endParaRPr lang="en-US" sz="1100" b="0" baseline="0" dirty="0"/>
          </a:p>
          <a:p>
            <a:pPr marL="158750" indent="0">
              <a:buNone/>
            </a:pPr>
            <a:r>
              <a:rPr lang="en-US" sz="1100" b="0" dirty="0"/>
              <a:t>You</a:t>
            </a:r>
            <a:r>
              <a:rPr lang="en-US" sz="1100" b="0" baseline="0" dirty="0"/>
              <a:t> can have s</a:t>
            </a:r>
            <a:r>
              <a:rPr lang="en-US" sz="1100" b="0" dirty="0"/>
              <a:t>hort strategic conversations with youth who vape to encourage</a:t>
            </a:r>
            <a:r>
              <a:rPr lang="en-US" sz="1100" b="0" baseline="0" dirty="0"/>
              <a:t> and support behaviour change. In less than 3 minutes</a:t>
            </a:r>
            <a:r>
              <a:rPr lang="en-US" sz="1100" b="0" dirty="0"/>
              <a:t>, you can assess their</a:t>
            </a:r>
            <a:r>
              <a:rPr lang="en-US" sz="1100" b="0" baseline="0" dirty="0"/>
              <a:t> thoughts about change and </a:t>
            </a:r>
            <a:r>
              <a:rPr lang="en-US" sz="1100" b="0" dirty="0"/>
              <a:t>guide them toward taking the next step.</a:t>
            </a:r>
          </a:p>
          <a:p>
            <a:pPr marL="158750" indent="0">
              <a:buNone/>
              <a:defRPr/>
            </a:pPr>
            <a:endParaRPr lang="en-US" sz="1100" b="0" dirty="0"/>
          </a:p>
          <a:p>
            <a:pPr marL="158750" indent="0">
              <a:buNone/>
              <a:defRPr/>
            </a:pPr>
            <a:r>
              <a:rPr lang="en-US" sz="1100" b="1" dirty="0"/>
              <a:t>The guidance we will provide during this presentation</a:t>
            </a:r>
            <a:r>
              <a:rPr lang="en-US" sz="1100" b="1" baseline="0" dirty="0"/>
              <a:t> applies best practices learned from tobacco cessation that are adapted to vaping and apply youth-friendly communication skills for maximum engagement.</a:t>
            </a:r>
            <a:endParaRPr lang="en-US" sz="1100" b="1" dirty="0"/>
          </a:p>
          <a:p>
            <a:pPr marL="158750" indent="0">
              <a:buNone/>
              <a:defRPr/>
            </a:pPr>
            <a:endParaRPr lang="en-US" sz="1100" b="0" dirty="0"/>
          </a:p>
          <a:p>
            <a:pPr marL="158750" indent="0">
              <a:buNone/>
              <a:defRPr/>
            </a:pPr>
            <a:r>
              <a:rPr lang="en-US" sz="1100" b="0" dirty="0"/>
              <a:t>Using a sensitive and non-judgmental approach you can </a:t>
            </a:r>
            <a:r>
              <a:rPr lang="en-US" sz="1100" b="0" baseline="0" dirty="0"/>
              <a:t>motivate and support youth by directing them to resources and supports to help them quit</a:t>
            </a:r>
            <a:r>
              <a:rPr lang="en-US" sz="1100" b="0" dirty="0"/>
              <a:t>.</a:t>
            </a:r>
          </a:p>
          <a:p>
            <a:pPr marL="0" indent="0" defTabSz="933237">
              <a:buNone/>
              <a:defRPr/>
            </a:pPr>
            <a:endParaRPr lang="en-US" sz="1100" b="0" baseline="0" dirty="0"/>
          </a:p>
          <a:p>
            <a:pPr marL="0" marR="0" lvl="0" indent="0" algn="l" defTabSz="933237" rtl="0" eaLnBrk="1" fontAlgn="auto" latinLnBrk="0" hangingPunct="1">
              <a:lnSpc>
                <a:spcPct val="100000"/>
              </a:lnSpc>
              <a:spcBef>
                <a:spcPts val="0"/>
              </a:spcBef>
              <a:spcAft>
                <a:spcPts val="0"/>
              </a:spcAft>
              <a:buClrTx/>
              <a:buSzTx/>
              <a:buNone/>
              <a:tabLst/>
              <a:defRPr/>
            </a:pPr>
            <a:r>
              <a:rPr lang="en-US" sz="1100" b="0" dirty="0"/>
              <a:t>Anyone can do it – you don’t have to be an expert in vaping! </a:t>
            </a:r>
            <a:r>
              <a:rPr kumimoji="0" lang="en-US" sz="1100" b="0" i="0" u="none" strike="noStrike" kern="1200" cap="none" spc="0" normalizeH="0" baseline="0" noProof="0" dirty="0">
                <a:ln>
                  <a:noFill/>
                </a:ln>
                <a:solidFill>
                  <a:prstClr val="black"/>
                </a:solidFill>
                <a:effectLst/>
                <a:uLnTx/>
                <a:uFillTx/>
                <a:latin typeface="Arial"/>
                <a:ea typeface="Arial"/>
                <a:cs typeface="Arial"/>
                <a:sym typeface="Arial"/>
              </a:rPr>
              <a:t> </a:t>
            </a:r>
            <a:endParaRPr lang="en-US" sz="2000" b="1" dirty="0"/>
          </a:p>
          <a:p>
            <a:pPr marL="158750" indent="0" defTabSz="933237">
              <a:buNone/>
              <a:defRPr/>
            </a:pPr>
            <a:endParaRPr lang="en-US" dirty="0"/>
          </a:p>
          <a:p>
            <a:pPr marL="158750" indent="0">
              <a:buNone/>
            </a:pPr>
            <a:endParaRPr lang="en-CA" dirty="0"/>
          </a:p>
        </p:txBody>
      </p:sp>
    </p:spTree>
    <p:extLst>
      <p:ext uri="{BB962C8B-B14F-4D97-AF65-F5344CB8AC3E}">
        <p14:creationId xmlns:p14="http://schemas.microsoft.com/office/powerpoint/2010/main" val="321452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Before you try to start a conversation, there are few things to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First, think about choosing an appropriate time and place to talk. Youth won’t want to talk about their vaping in front of others, so choose a time and place where they will feel safe to open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Next we’ll provide a few tips for a more effective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It’s important to remain calm and non-judgmental. Take a minute to reflect on your own biases and park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Avoid lecturing or arguing. Even if they act defensively, you can roll with resistance and keep them talking to learn their point of 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Listen carefully so you can provide personalized feedback. Find out what’s important to them and help them connect how vaping may interfere.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Lastly, make a plan to keep checking-in.  The more times you talk about it, the more times they will have to reflect and consider changing or stay on track.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CA" dirty="0"/>
          </a:p>
        </p:txBody>
      </p:sp>
    </p:spTree>
    <p:extLst>
      <p:ext uri="{BB962C8B-B14F-4D97-AF65-F5344CB8AC3E}">
        <p14:creationId xmlns:p14="http://schemas.microsoft.com/office/powerpoint/2010/main" val="1912369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1">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6" y="1181100"/>
            <a:ext cx="57447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340100"/>
            <a:ext cx="57447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grpSp>
        <p:nvGrpSpPr>
          <p:cNvPr id="11" name="Google Shape;11;p2"/>
          <p:cNvGrpSpPr/>
          <p:nvPr/>
        </p:nvGrpSpPr>
        <p:grpSpPr>
          <a:xfrm>
            <a:off x="312387" y="-769880"/>
            <a:ext cx="8577571" cy="9176905"/>
            <a:chOff x="312387" y="-769880"/>
            <a:chExt cx="8577571" cy="9176905"/>
          </a:xfrm>
        </p:grpSpPr>
        <p:sp>
          <p:nvSpPr>
            <p:cNvPr id="12" name="Google Shape;12;p2"/>
            <p:cNvSpPr/>
            <p:nvPr/>
          </p:nvSpPr>
          <p:spPr>
            <a:xfrm>
              <a:off x="7629958" y="3058625"/>
              <a:ext cx="1260000" cy="53484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3" name="Google Shape;13;p2"/>
            <p:cNvSpPr/>
            <p:nvPr/>
          </p:nvSpPr>
          <p:spPr>
            <a:xfrm>
              <a:off x="6736200" y="3879112"/>
              <a:ext cx="1260000" cy="3707400"/>
            </a:xfrm>
            <a:prstGeom prst="roundRect">
              <a:avLst>
                <a:gd name="adj" fmla="val 50000"/>
              </a:avLst>
            </a:prstGeom>
            <a:solidFill>
              <a:srgbClr val="5D87BC">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 name="Google Shape;14;p2"/>
            <p:cNvSpPr/>
            <p:nvPr/>
          </p:nvSpPr>
          <p:spPr>
            <a:xfrm rot="10800000">
              <a:off x="312387" y="-769880"/>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3" name="Picture 2">
            <a:extLst>
              <a:ext uri="{FF2B5EF4-FFF2-40B4-BE49-F238E27FC236}">
                <a16:creationId xmlns:a16="http://schemas.microsoft.com/office/drawing/2014/main" id="{EEB18180-52B8-20A1-C9D5-5C435294605F}"/>
              </a:ext>
            </a:extLst>
          </p:cNvPr>
          <p:cNvPicPr>
            <a:picLocks noChangeAspect="1"/>
          </p:cNvPicPr>
          <p:nvPr userDrawn="1"/>
        </p:nvPicPr>
        <p:blipFill>
          <a:blip r:embed="rId2"/>
          <a:srcRect/>
          <a:stretch/>
        </p:blipFill>
        <p:spPr>
          <a:xfrm>
            <a:off x="-51589" y="-56768"/>
            <a:ext cx="727950" cy="727950"/>
          </a:xfrm>
          <a:prstGeom prst="rect">
            <a:avLst/>
          </a:prstGeom>
          <a:noFill/>
        </p:spPr>
      </p:pic>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36200" y="428625"/>
            <a:ext cx="2037492" cy="1005163"/>
          </a:xfrm>
          <a:prstGeom prst="rect">
            <a:avLst/>
          </a:prstGeom>
        </p:spPr>
      </p:pic>
    </p:spTree>
    <p:extLst>
      <p:ext uri="{BB962C8B-B14F-4D97-AF65-F5344CB8AC3E}">
        <p14:creationId xmlns:p14="http://schemas.microsoft.com/office/powerpoint/2010/main" val="204747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Title with 3 columns 2">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78" name="Google Shape;178;p24"/>
          <p:cNvSpPr txBox="1">
            <a:spLocks noGrp="1"/>
          </p:cNvSpPr>
          <p:nvPr>
            <p:ph type="subTitle" idx="1"/>
          </p:nvPr>
        </p:nvSpPr>
        <p:spPr>
          <a:xfrm>
            <a:off x="720000" y="1781139"/>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79" name="Google Shape;179;p24"/>
          <p:cNvSpPr txBox="1">
            <a:spLocks noGrp="1"/>
          </p:cNvSpPr>
          <p:nvPr>
            <p:ph type="subTitle" idx="2"/>
          </p:nvPr>
        </p:nvSpPr>
        <p:spPr>
          <a:xfrm>
            <a:off x="4571802" y="1778800"/>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80" name="Google Shape;180;p24"/>
          <p:cNvSpPr txBox="1">
            <a:spLocks noGrp="1"/>
          </p:cNvSpPr>
          <p:nvPr>
            <p:ph type="subTitle" idx="3"/>
          </p:nvPr>
        </p:nvSpPr>
        <p:spPr>
          <a:xfrm>
            <a:off x="720000" y="3635325"/>
            <a:ext cx="7704000" cy="66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81" name="Google Shape;181;p24"/>
          <p:cNvSpPr txBox="1">
            <a:spLocks noGrp="1"/>
          </p:cNvSpPr>
          <p:nvPr>
            <p:ph type="subTitle" idx="4"/>
          </p:nvPr>
        </p:nvSpPr>
        <p:spPr>
          <a:xfrm>
            <a:off x="7200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sp>
        <p:nvSpPr>
          <p:cNvPr id="182" name="Google Shape;182;p24"/>
          <p:cNvSpPr txBox="1">
            <a:spLocks noGrp="1"/>
          </p:cNvSpPr>
          <p:nvPr>
            <p:ph type="subTitle" idx="5"/>
          </p:nvPr>
        </p:nvSpPr>
        <p:spPr>
          <a:xfrm>
            <a:off x="45718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sp>
        <p:nvSpPr>
          <p:cNvPr id="183" name="Google Shape;183;p24"/>
          <p:cNvSpPr txBox="1">
            <a:spLocks noGrp="1"/>
          </p:cNvSpPr>
          <p:nvPr>
            <p:ph type="subTitle" idx="6"/>
          </p:nvPr>
        </p:nvSpPr>
        <p:spPr>
          <a:xfrm>
            <a:off x="720000" y="3325377"/>
            <a:ext cx="77040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grpSp>
        <p:nvGrpSpPr>
          <p:cNvPr id="184" name="Google Shape;184;p24"/>
          <p:cNvGrpSpPr/>
          <p:nvPr/>
        </p:nvGrpSpPr>
        <p:grpSpPr>
          <a:xfrm>
            <a:off x="7841850" y="-3825506"/>
            <a:ext cx="2141625" cy="4795906"/>
            <a:chOff x="7819550" y="-3825506"/>
            <a:chExt cx="2141625" cy="4795906"/>
          </a:xfrm>
        </p:grpSpPr>
        <p:sp>
          <p:nvSpPr>
            <p:cNvPr id="185" name="Google Shape;185;p24"/>
            <p:cNvSpPr/>
            <p:nvPr/>
          </p:nvSpPr>
          <p:spPr>
            <a:xfrm flipH="1">
              <a:off x="8312375" y="-678400"/>
              <a:ext cx="1648800" cy="1648800"/>
            </a:xfrm>
            <a:prstGeom prst="ellipse">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88" name="Google Shape;188;p24"/>
            <p:cNvSpPr/>
            <p:nvPr userDrawn="1"/>
          </p:nvSpPr>
          <p:spPr>
            <a:xfrm>
              <a:off x="7819550" y="-3825506"/>
              <a:ext cx="1483500" cy="4365000"/>
            </a:xfrm>
            <a:prstGeom prst="roundRect">
              <a:avLst>
                <a:gd name="adj" fmla="val 50000"/>
              </a:avLst>
            </a:prstGeom>
            <a:solidFill>
              <a:srgbClr val="756DAF">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F847788B-133E-68FB-CDD9-A6E286CAE718}"/>
              </a:ext>
            </a:extLst>
          </p:cNvPr>
          <p:cNvPicPr>
            <a:picLocks noChangeAspect="1"/>
          </p:cNvPicPr>
          <p:nvPr userDrawn="1"/>
        </p:nvPicPr>
        <p:blipFill>
          <a:blip r:embed="rId2"/>
          <a:srcRect/>
          <a:stretch/>
        </p:blipFill>
        <p:spPr>
          <a:xfrm>
            <a:off x="187332" y="4432141"/>
            <a:ext cx="532668" cy="532668"/>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Poppins" pitchFamily="2" charset="77"/>
                <a:cs typeface="Poppins" pitchFamily="2" charset="77"/>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dirty="0"/>
          </a:p>
        </p:txBody>
      </p:sp>
      <p:grpSp>
        <p:nvGrpSpPr>
          <p:cNvPr id="137" name="Google Shape;137;p20"/>
          <p:cNvGrpSpPr/>
          <p:nvPr/>
        </p:nvGrpSpPr>
        <p:grpSpPr>
          <a:xfrm flipH="1">
            <a:off x="-822466" y="-3825506"/>
            <a:ext cx="9789975" cy="8821016"/>
            <a:chOff x="171200" y="-3825506"/>
            <a:chExt cx="9789975" cy="8821016"/>
          </a:xfrm>
        </p:grpSpPr>
        <p:sp>
          <p:nvSpPr>
            <p:cNvPr id="138" name="Google Shape;138;p20"/>
            <p:cNvSpPr/>
            <p:nvPr/>
          </p:nvSpPr>
          <p:spPr>
            <a:xfrm flipH="1">
              <a:off x="8312375" y="-678400"/>
              <a:ext cx="1648800" cy="1648800"/>
            </a:xfrm>
            <a:prstGeom prst="ellipse">
              <a:avLst/>
            </a:prstGeom>
            <a:gradFill>
              <a:gsLst>
                <a:gs pos="0">
                  <a:srgbClr val="34C1D6">
                    <a:alpha val="99000"/>
                  </a:srgbClr>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0" name="Google Shape;140;p20"/>
            <p:cNvSpPr/>
            <p:nvPr/>
          </p:nvSpPr>
          <p:spPr>
            <a:xfrm flipH="1">
              <a:off x="171200" y="4469010"/>
              <a:ext cx="526500" cy="526500"/>
            </a:xfrm>
            <a:prstGeom prst="ellipse">
              <a:avLst/>
            </a:prstGeom>
            <a:solidFill>
              <a:srgbClr val="2DC1D6">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1" name="Google Shape;141;p20"/>
            <p:cNvSpPr/>
            <p:nvPr/>
          </p:nvSpPr>
          <p:spPr>
            <a:xfrm>
              <a:off x="7819550" y="-3825506"/>
              <a:ext cx="1483500" cy="4365000"/>
            </a:xfrm>
            <a:prstGeom prst="roundRect">
              <a:avLst>
                <a:gd name="adj" fmla="val 50000"/>
              </a:avLst>
            </a:prstGeom>
            <a:solidFill>
              <a:srgbClr val="F6F6F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Call-out-statement">
    <p:bg>
      <p:bgPr>
        <a:gradFill>
          <a:gsLst>
            <a:gs pos="0">
              <a:srgbClr val="34C1D6"/>
            </a:gs>
            <a:gs pos="80000">
              <a:srgbClr val="5D87BC"/>
            </a:gs>
            <a:gs pos="100000">
              <a:srgbClr val="756DAF"/>
            </a:gs>
          </a:gsLst>
          <a:lin ang="5400000" scaled="1"/>
        </a:gra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644450" y="1307100"/>
            <a:ext cx="5855100" cy="2529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6000" b="1" i="0">
                <a:solidFill>
                  <a:schemeClr val="lt1"/>
                </a:solidFill>
                <a:latin typeface="Poppins" pitchFamily="2" charset="77"/>
                <a:cs typeface="Poppins" pitchFamily="2" charset="77"/>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grpSp>
        <p:nvGrpSpPr>
          <p:cNvPr id="53" name="Google Shape;53;p8"/>
          <p:cNvGrpSpPr/>
          <p:nvPr/>
        </p:nvGrpSpPr>
        <p:grpSpPr>
          <a:xfrm>
            <a:off x="-1561671" y="275464"/>
            <a:ext cx="12267342" cy="4592571"/>
            <a:chOff x="-1857855" y="216099"/>
            <a:chExt cx="12267342" cy="4592571"/>
          </a:xfrm>
        </p:grpSpPr>
        <p:sp>
          <p:nvSpPr>
            <p:cNvPr id="54" name="Google Shape;54;p8"/>
            <p:cNvSpPr/>
            <p:nvPr/>
          </p:nvSpPr>
          <p:spPr>
            <a:xfrm rot="5400000" flipH="1">
              <a:off x="8153579" y="4331379"/>
              <a:ext cx="277200" cy="277200"/>
            </a:xfrm>
            <a:prstGeom prst="ellipse">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6" name="Google Shape;56;p8"/>
            <p:cNvSpPr/>
            <p:nvPr/>
          </p:nvSpPr>
          <p:spPr>
            <a:xfrm rot="5400000" flipH="1">
              <a:off x="-1008555" y="-633201"/>
              <a:ext cx="874500" cy="25731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7" name="Google Shape;57;p8"/>
            <p:cNvSpPr/>
            <p:nvPr/>
          </p:nvSpPr>
          <p:spPr>
            <a:xfrm rot="5400000">
              <a:off x="9156537" y="3555720"/>
              <a:ext cx="677400" cy="1828500"/>
            </a:xfrm>
            <a:prstGeom prst="roundRect">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reserve="1">
  <p:cSld name="Full photo with callout 2">
    <p:bg>
      <p:bgPr>
        <a:solidFill>
          <a:schemeClr val="dk1"/>
        </a:solidFill>
        <a:effectLst/>
      </p:bgPr>
    </p:bg>
    <p:spTree>
      <p:nvGrpSpPr>
        <p:cNvPr id="1" name="Shape 61"/>
        <p:cNvGrpSpPr/>
        <p:nvPr/>
      </p:nvGrpSpPr>
      <p:grpSpPr>
        <a:xfrm>
          <a:off x="0" y="0"/>
          <a:ext cx="0" cy="0"/>
          <a:chOff x="0" y="0"/>
          <a:chExt cx="0" cy="0"/>
        </a:xfrm>
      </p:grpSpPr>
      <p:sp>
        <p:nvSpPr>
          <p:cNvPr id="62" name="Google Shape;62;p10"/>
          <p:cNvSpPr>
            <a:spLocks noGrp="1"/>
          </p:cNvSpPr>
          <p:nvPr>
            <p:ph type="pic" idx="2"/>
          </p:nvPr>
        </p:nvSpPr>
        <p:spPr>
          <a:xfrm>
            <a:off x="0" y="0"/>
            <a:ext cx="9144000" cy="5143500"/>
          </a:xfrm>
          <a:prstGeom prst="rect">
            <a:avLst/>
          </a:prstGeom>
          <a:gradFill>
            <a:gsLst>
              <a:gs pos="0">
                <a:srgbClr val="34C1D6"/>
              </a:gs>
              <a:gs pos="80000">
                <a:srgbClr val="5D87BC"/>
              </a:gs>
              <a:gs pos="100000">
                <a:srgbClr val="756DAF"/>
              </a:gs>
            </a:gsLst>
            <a:lin ang="5400000" scaled="1"/>
          </a:gradFill>
          <a:ln>
            <a:noFill/>
          </a:ln>
        </p:spPr>
      </p:sp>
      <p:sp>
        <p:nvSpPr>
          <p:cNvPr id="63" name="Google Shape;63;p10"/>
          <p:cNvSpPr txBox="1">
            <a:spLocks noGrp="1"/>
          </p:cNvSpPr>
          <p:nvPr>
            <p:ph type="title"/>
          </p:nvPr>
        </p:nvSpPr>
        <p:spPr>
          <a:xfrm>
            <a:off x="3856900" y="3464675"/>
            <a:ext cx="4781100" cy="1143900"/>
          </a:xfrm>
          <a:prstGeom prst="rect">
            <a:avLst/>
          </a:prstGeom>
          <a:solidFill>
            <a:schemeClr val="dk1"/>
          </a:solidFill>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b="1" i="0">
                <a:solidFill>
                  <a:schemeClr val="lt1"/>
                </a:solidFill>
                <a:latin typeface="Poppins" pitchFamily="2" charset="77"/>
                <a:cs typeface="Poppins" pitchFamily="2" charset="77"/>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331028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Infographic callout">
    <p:bg>
      <p:bgPr>
        <a:gradFill>
          <a:gsLst>
            <a:gs pos="0">
              <a:srgbClr val="34C1D6"/>
            </a:gs>
            <a:gs pos="80000">
              <a:srgbClr val="5D87BC"/>
            </a:gs>
            <a:gs pos="100000">
              <a:srgbClr val="756DAF"/>
            </a:gs>
          </a:gsLst>
          <a:lin ang="5400000" scaled="1"/>
        </a:gra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1906200" y="1777975"/>
            <a:ext cx="5331600" cy="10398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9600"/>
              <a:buNone/>
              <a:defRPr sz="6000" b="1" i="0">
                <a:solidFill>
                  <a:schemeClr val="lt1"/>
                </a:solidFill>
                <a:latin typeface="Poppins" pitchFamily="2" charset="77"/>
                <a:cs typeface="Poppins" pitchFamily="2" charset="77"/>
              </a:defRPr>
            </a:lvl1pPr>
            <a:lvl2pPr lvl="1" algn="ctr">
              <a:spcBef>
                <a:spcPts val="0"/>
              </a:spcBef>
              <a:spcAft>
                <a:spcPts val="0"/>
              </a:spcAft>
              <a:buClr>
                <a:schemeClr val="lt1"/>
              </a:buClr>
              <a:buSzPts val="9600"/>
              <a:buNone/>
              <a:defRPr sz="9600">
                <a:solidFill>
                  <a:schemeClr val="lt1"/>
                </a:solidFill>
              </a:defRPr>
            </a:lvl2pPr>
            <a:lvl3pPr lvl="2" algn="ctr">
              <a:spcBef>
                <a:spcPts val="0"/>
              </a:spcBef>
              <a:spcAft>
                <a:spcPts val="0"/>
              </a:spcAft>
              <a:buClr>
                <a:schemeClr val="lt1"/>
              </a:buClr>
              <a:buSzPts val="9600"/>
              <a:buNone/>
              <a:defRPr sz="9600">
                <a:solidFill>
                  <a:schemeClr val="lt1"/>
                </a:solidFill>
              </a:defRPr>
            </a:lvl3pPr>
            <a:lvl4pPr lvl="3" algn="ctr">
              <a:spcBef>
                <a:spcPts val="0"/>
              </a:spcBef>
              <a:spcAft>
                <a:spcPts val="0"/>
              </a:spcAft>
              <a:buClr>
                <a:schemeClr val="lt1"/>
              </a:buClr>
              <a:buSzPts val="9600"/>
              <a:buNone/>
              <a:defRPr sz="9600">
                <a:solidFill>
                  <a:schemeClr val="lt1"/>
                </a:solidFill>
              </a:defRPr>
            </a:lvl4pPr>
            <a:lvl5pPr lvl="4" algn="ctr">
              <a:spcBef>
                <a:spcPts val="0"/>
              </a:spcBef>
              <a:spcAft>
                <a:spcPts val="0"/>
              </a:spcAft>
              <a:buClr>
                <a:schemeClr val="lt1"/>
              </a:buClr>
              <a:buSzPts val="9600"/>
              <a:buNone/>
              <a:defRPr sz="9600">
                <a:solidFill>
                  <a:schemeClr val="lt1"/>
                </a:solidFill>
              </a:defRPr>
            </a:lvl5pPr>
            <a:lvl6pPr lvl="5" algn="ctr">
              <a:spcBef>
                <a:spcPts val="0"/>
              </a:spcBef>
              <a:spcAft>
                <a:spcPts val="0"/>
              </a:spcAft>
              <a:buClr>
                <a:schemeClr val="lt1"/>
              </a:buClr>
              <a:buSzPts val="9600"/>
              <a:buNone/>
              <a:defRPr sz="9600">
                <a:solidFill>
                  <a:schemeClr val="lt1"/>
                </a:solidFill>
              </a:defRPr>
            </a:lvl6pPr>
            <a:lvl7pPr lvl="6" algn="ctr">
              <a:spcBef>
                <a:spcPts val="0"/>
              </a:spcBef>
              <a:spcAft>
                <a:spcPts val="0"/>
              </a:spcAft>
              <a:buClr>
                <a:schemeClr val="lt1"/>
              </a:buClr>
              <a:buSzPts val="9600"/>
              <a:buNone/>
              <a:defRPr sz="9600">
                <a:solidFill>
                  <a:schemeClr val="lt1"/>
                </a:solidFill>
              </a:defRPr>
            </a:lvl7pPr>
            <a:lvl8pPr lvl="7" algn="ctr">
              <a:spcBef>
                <a:spcPts val="0"/>
              </a:spcBef>
              <a:spcAft>
                <a:spcPts val="0"/>
              </a:spcAft>
              <a:buClr>
                <a:schemeClr val="lt1"/>
              </a:buClr>
              <a:buSzPts val="9600"/>
              <a:buNone/>
              <a:defRPr sz="9600">
                <a:solidFill>
                  <a:schemeClr val="lt1"/>
                </a:solidFill>
              </a:defRPr>
            </a:lvl8pPr>
            <a:lvl9pPr lvl="8" algn="ctr">
              <a:spcBef>
                <a:spcPts val="0"/>
              </a:spcBef>
              <a:spcAft>
                <a:spcPts val="0"/>
              </a:spcAft>
              <a:buClr>
                <a:schemeClr val="lt1"/>
              </a:buClr>
              <a:buSzPts val="9600"/>
              <a:buNone/>
              <a:defRPr sz="9600">
                <a:solidFill>
                  <a:schemeClr val="lt1"/>
                </a:solidFill>
              </a:defRPr>
            </a:lvl9pPr>
          </a:lstStyle>
          <a:p>
            <a:r>
              <a:rPr dirty="0"/>
              <a:t>xx%</a:t>
            </a:r>
          </a:p>
        </p:txBody>
      </p:sp>
      <p:sp>
        <p:nvSpPr>
          <p:cNvPr id="66" name="Google Shape;66;p11"/>
          <p:cNvSpPr txBox="1">
            <a:spLocks noGrp="1"/>
          </p:cNvSpPr>
          <p:nvPr>
            <p:ph type="subTitle" idx="1"/>
          </p:nvPr>
        </p:nvSpPr>
        <p:spPr>
          <a:xfrm>
            <a:off x="1906200" y="3168125"/>
            <a:ext cx="53316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dirty="0"/>
          </a:p>
        </p:txBody>
      </p:sp>
      <p:grpSp>
        <p:nvGrpSpPr>
          <p:cNvPr id="67" name="Google Shape;67;p11"/>
          <p:cNvGrpSpPr/>
          <p:nvPr/>
        </p:nvGrpSpPr>
        <p:grpSpPr>
          <a:xfrm>
            <a:off x="579550" y="-5059050"/>
            <a:ext cx="8158450" cy="15215050"/>
            <a:chOff x="579550" y="-5059050"/>
            <a:chExt cx="8158450" cy="15215050"/>
          </a:xfrm>
        </p:grpSpPr>
        <p:sp>
          <p:nvSpPr>
            <p:cNvPr id="68" name="Google Shape;68;p11"/>
            <p:cNvSpPr/>
            <p:nvPr/>
          </p:nvSpPr>
          <p:spPr>
            <a:xfrm flipH="1">
              <a:off x="579550" y="-5059050"/>
              <a:ext cx="1026600" cy="6297300"/>
            </a:xfrm>
            <a:prstGeom prst="roundRect">
              <a:avLst>
                <a:gd name="adj" fmla="val 50000"/>
              </a:avLst>
            </a:prstGeom>
            <a:solidFill>
              <a:schemeClr val="bg1">
                <a:alpha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69" name="Google Shape;69;p11"/>
            <p:cNvSpPr/>
            <p:nvPr/>
          </p:nvSpPr>
          <p:spPr>
            <a:xfrm flipH="1">
              <a:off x="7711400" y="3858700"/>
              <a:ext cx="1026600" cy="6297300"/>
            </a:xfrm>
            <a:prstGeom prst="roundRect">
              <a:avLst>
                <a:gd name="adj" fmla="val 50000"/>
              </a:avLst>
            </a:prstGeom>
            <a:solidFill>
              <a:schemeClr val="tx1">
                <a:alpha val="6563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Infographic callouts 2">
    <p:bg>
      <p:bgPr>
        <a:gradFill>
          <a:gsLst>
            <a:gs pos="0">
              <a:srgbClr val="34C1D6"/>
            </a:gs>
            <a:gs pos="80000">
              <a:srgbClr val="5D87BC"/>
            </a:gs>
            <a:gs pos="100000">
              <a:srgbClr val="756DAF"/>
            </a:gs>
          </a:gsLst>
          <a:lin ang="5400000" scaled="1"/>
        </a:gradFill>
        <a:effectLst/>
      </p:bgPr>
    </p:bg>
    <p:spTree>
      <p:nvGrpSpPr>
        <p:cNvPr id="1" name="Shape 223"/>
        <p:cNvGrpSpPr/>
        <p:nvPr/>
      </p:nvGrpSpPr>
      <p:grpSpPr>
        <a:xfrm>
          <a:off x="0" y="0"/>
          <a:ext cx="0" cy="0"/>
          <a:chOff x="0" y="0"/>
          <a:chExt cx="0" cy="0"/>
        </a:xfrm>
      </p:grpSpPr>
      <p:sp>
        <p:nvSpPr>
          <p:cNvPr id="224" name="Google Shape;224;p27"/>
          <p:cNvSpPr txBox="1">
            <a:spLocks noGrp="1"/>
          </p:cNvSpPr>
          <p:nvPr>
            <p:ph type="title" hasCustomPrompt="1"/>
          </p:nvPr>
        </p:nvSpPr>
        <p:spPr>
          <a:xfrm>
            <a:off x="713225" y="628300"/>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5" name="Google Shape;225;p27"/>
          <p:cNvSpPr txBox="1">
            <a:spLocks noGrp="1"/>
          </p:cNvSpPr>
          <p:nvPr>
            <p:ph type="subTitle" idx="1"/>
          </p:nvPr>
        </p:nvSpPr>
        <p:spPr>
          <a:xfrm>
            <a:off x="713225" y="1211869"/>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226" name="Google Shape;226;p27"/>
          <p:cNvSpPr txBox="1">
            <a:spLocks noGrp="1"/>
          </p:cNvSpPr>
          <p:nvPr>
            <p:ph type="title" idx="2" hasCustomPrompt="1"/>
          </p:nvPr>
        </p:nvSpPr>
        <p:spPr>
          <a:xfrm>
            <a:off x="713225" y="1980564"/>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7" name="Google Shape;227;p27"/>
          <p:cNvSpPr txBox="1">
            <a:spLocks noGrp="1"/>
          </p:cNvSpPr>
          <p:nvPr>
            <p:ph type="subTitle" idx="3"/>
          </p:nvPr>
        </p:nvSpPr>
        <p:spPr>
          <a:xfrm>
            <a:off x="713225" y="2564133"/>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228" name="Google Shape;228;p27"/>
          <p:cNvSpPr txBox="1">
            <a:spLocks noGrp="1"/>
          </p:cNvSpPr>
          <p:nvPr>
            <p:ph type="title" idx="4" hasCustomPrompt="1"/>
          </p:nvPr>
        </p:nvSpPr>
        <p:spPr>
          <a:xfrm>
            <a:off x="713225" y="3332828"/>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9" name="Google Shape;229;p27"/>
          <p:cNvSpPr txBox="1">
            <a:spLocks noGrp="1"/>
          </p:cNvSpPr>
          <p:nvPr>
            <p:ph type="subTitle" idx="5"/>
          </p:nvPr>
        </p:nvSpPr>
        <p:spPr>
          <a:xfrm>
            <a:off x="713225" y="3916397"/>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 background 1">
    <p:spTree>
      <p:nvGrpSpPr>
        <p:cNvPr id="1" name="Shape 240"/>
        <p:cNvGrpSpPr/>
        <p:nvPr/>
      </p:nvGrpSpPr>
      <p:grpSpPr>
        <a:xfrm>
          <a:off x="0" y="0"/>
          <a:ext cx="0" cy="0"/>
          <a:chOff x="0" y="0"/>
          <a:chExt cx="0" cy="0"/>
        </a:xfrm>
      </p:grpSpPr>
      <p:sp>
        <p:nvSpPr>
          <p:cNvPr id="241" name="Google Shape;241;p29"/>
          <p:cNvSpPr/>
          <p:nvPr/>
        </p:nvSpPr>
        <p:spPr>
          <a:xfrm flipH="1">
            <a:off x="8312375" y="-678400"/>
            <a:ext cx="1648800" cy="1648800"/>
          </a:xfrm>
          <a:prstGeom prst="ellipse">
            <a:avLst/>
          </a:prstGeom>
          <a:solidFill>
            <a:srgbClr val="2DC1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3" name="Google Shape;243;p29"/>
          <p:cNvSpPr/>
          <p:nvPr/>
        </p:nvSpPr>
        <p:spPr>
          <a:xfrm flipH="1">
            <a:off x="171200" y="4469010"/>
            <a:ext cx="526500" cy="526500"/>
          </a:xfrm>
          <a:prstGeom prst="ellipse">
            <a:avLst/>
          </a:prstGeom>
          <a:solidFill>
            <a:srgbClr val="756DAF">
              <a:alpha val="3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4" name="Google Shape;244;p29"/>
          <p:cNvSpPr/>
          <p:nvPr/>
        </p:nvSpPr>
        <p:spPr>
          <a:xfrm>
            <a:off x="7819550" y="-3825506"/>
            <a:ext cx="1483500" cy="4365000"/>
          </a:xfrm>
          <a:prstGeom prst="roundRect">
            <a:avLst>
              <a:gd name="adj" fmla="val 50000"/>
            </a:avLst>
          </a:prstGeom>
          <a:solidFill>
            <a:srgbClr val="FFFFFF">
              <a:alpha val="4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 background 2">
    <p:spTree>
      <p:nvGrpSpPr>
        <p:cNvPr id="1" name="Shape 245"/>
        <p:cNvGrpSpPr/>
        <p:nvPr/>
      </p:nvGrpSpPr>
      <p:grpSpPr>
        <a:xfrm>
          <a:off x="0" y="0"/>
          <a:ext cx="0" cy="0"/>
          <a:chOff x="0" y="0"/>
          <a:chExt cx="0" cy="0"/>
        </a:xfrm>
      </p:grpSpPr>
      <p:grpSp>
        <p:nvGrpSpPr>
          <p:cNvPr id="246" name="Google Shape;246;p30"/>
          <p:cNvGrpSpPr/>
          <p:nvPr/>
        </p:nvGrpSpPr>
        <p:grpSpPr>
          <a:xfrm>
            <a:off x="-363114" y="-686855"/>
            <a:ext cx="9835298" cy="6115780"/>
            <a:chOff x="-363114" y="-686855"/>
            <a:chExt cx="9835298" cy="6115780"/>
          </a:xfrm>
        </p:grpSpPr>
        <p:sp>
          <p:nvSpPr>
            <p:cNvPr id="247" name="Google Shape;247;p30"/>
            <p:cNvSpPr/>
            <p:nvPr/>
          </p:nvSpPr>
          <p:spPr>
            <a:xfrm flipH="1">
              <a:off x="8812484" y="4331375"/>
              <a:ext cx="277200" cy="277200"/>
            </a:xfrm>
            <a:prstGeom prst="ellipse">
              <a:avLst/>
            </a:prstGeom>
            <a:solidFill>
              <a:srgbClr val="0041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8" name="Google Shape;248;p30"/>
            <p:cNvSpPr/>
            <p:nvPr/>
          </p:nvSpPr>
          <p:spPr>
            <a:xfrm rot="10800000" flipH="1">
              <a:off x="-173878" y="-686855"/>
              <a:ext cx="677400" cy="1828500"/>
            </a:xfrm>
            <a:prstGeom prst="roundRect">
              <a:avLst>
                <a:gd name="adj" fmla="val 50000"/>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9" name="Google Shape;249;p30"/>
            <p:cNvSpPr/>
            <p:nvPr/>
          </p:nvSpPr>
          <p:spPr>
            <a:xfrm flipH="1">
              <a:off x="-363114" y="781582"/>
              <a:ext cx="698700" cy="698700"/>
            </a:xfrm>
            <a:prstGeom prst="chord">
              <a:avLst>
                <a:gd name="adj1" fmla="val 5399387"/>
                <a:gd name="adj2" fmla="val 16200000"/>
              </a:avLst>
            </a:prstGeom>
            <a:solidFill>
              <a:srgbClr val="756D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50" name="Google Shape;250;p30"/>
            <p:cNvSpPr/>
            <p:nvPr/>
          </p:nvSpPr>
          <p:spPr>
            <a:xfrm flipH="1">
              <a:off x="8812484" y="4769225"/>
              <a:ext cx="659700" cy="659700"/>
            </a:xfrm>
            <a:prstGeom prst="ellipse">
              <a:avLst/>
            </a:prstGeom>
            <a:solidFill>
              <a:srgbClr val="2DC1D6">
                <a:alpha val="7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2">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6" y="1733675"/>
            <a:ext cx="53256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892675"/>
            <a:ext cx="53256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224" y="428625"/>
            <a:ext cx="2037492" cy="1005163"/>
          </a:xfrm>
          <a:prstGeom prst="rect">
            <a:avLst/>
          </a:prstGeom>
        </p:spPr>
      </p:pic>
      <p:sp>
        <p:nvSpPr>
          <p:cNvPr id="23" name="Google Shape;108;p15">
            <a:extLst>
              <a:ext uri="{FF2B5EF4-FFF2-40B4-BE49-F238E27FC236}">
                <a16:creationId xmlns:a16="http://schemas.microsoft.com/office/drawing/2014/main" id="{99D3B2AA-BADF-872F-3085-66470CB6C241}"/>
              </a:ext>
            </a:extLst>
          </p:cNvPr>
          <p:cNvSpPr/>
          <p:nvPr userDrawn="1"/>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4" name="Picture 23">
            <a:extLst>
              <a:ext uri="{FF2B5EF4-FFF2-40B4-BE49-F238E27FC236}">
                <a16:creationId xmlns:a16="http://schemas.microsoft.com/office/drawing/2014/main" id="{9DD36F0C-C1AD-3175-65B6-DF5BCD923029}"/>
              </a:ext>
            </a:extLst>
          </p:cNvPr>
          <p:cNvPicPr>
            <a:picLocks noChangeAspect="1"/>
          </p:cNvPicPr>
          <p:nvPr userDrawn="1"/>
        </p:nvPicPr>
        <p:blipFill>
          <a:blip r:embed="rId4"/>
          <a:srcRect/>
          <a:stretch/>
        </p:blipFill>
        <p:spPr>
          <a:xfrm>
            <a:off x="212426" y="4650500"/>
            <a:ext cx="727950" cy="727950"/>
          </a:xfrm>
          <a:prstGeom prst="rect">
            <a:avLst/>
          </a:prstGeom>
          <a:noFill/>
        </p:spPr>
      </p:pic>
      <p:sp>
        <p:nvSpPr>
          <p:cNvPr id="2" name="Picture Placeholder 1">
            <a:extLst>
              <a:ext uri="{FF2B5EF4-FFF2-40B4-BE49-F238E27FC236}">
                <a16:creationId xmlns:a16="http://schemas.microsoft.com/office/drawing/2014/main" id="{97060303-DA19-2701-4FAF-E547B7A011CD}"/>
              </a:ext>
            </a:extLst>
          </p:cNvPr>
          <p:cNvSpPr>
            <a:spLocks noGrp="1"/>
          </p:cNvSpPr>
          <p:nvPr>
            <p:ph type="pic" idx="10"/>
          </p:nvPr>
        </p:nvSpPr>
        <p:spPr>
          <a:xfrm>
            <a:off x="6172354"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Tree>
    <p:extLst>
      <p:ext uri="{BB962C8B-B14F-4D97-AF65-F5344CB8AC3E}">
        <p14:creationId xmlns:p14="http://schemas.microsoft.com/office/powerpoint/2010/main" val="30004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8" name="Google Shape;62;p10">
            <a:extLst>
              <a:ext uri="{FF2B5EF4-FFF2-40B4-BE49-F238E27FC236}">
                <a16:creationId xmlns:a16="http://schemas.microsoft.com/office/drawing/2014/main" id="{B881518B-D6D2-F89A-5706-AE54C3398B5B}"/>
              </a:ext>
            </a:extLst>
          </p:cNvPr>
          <p:cNvSpPr>
            <a:spLocks noGrp="1"/>
          </p:cNvSpPr>
          <p:nvPr>
            <p:ph type="pic" idx="2"/>
          </p:nvPr>
        </p:nvSpPr>
        <p:spPr>
          <a:xfrm>
            <a:off x="6150076" y="0"/>
            <a:ext cx="2993924" cy="5143500"/>
          </a:xfrm>
          <a:prstGeom prst="rect">
            <a:avLst/>
          </a:prstGeom>
          <a:solidFill>
            <a:schemeClr val="lt1"/>
          </a:solidFill>
          <a:ln>
            <a:noFill/>
          </a:ln>
        </p:spPr>
      </p:sp>
      <p:sp>
        <p:nvSpPr>
          <p:cNvPr id="9" name="Google Shape;9;p2"/>
          <p:cNvSpPr txBox="1">
            <a:spLocks noGrp="1"/>
          </p:cNvSpPr>
          <p:nvPr>
            <p:ph type="ctrTitle"/>
          </p:nvPr>
        </p:nvSpPr>
        <p:spPr>
          <a:xfrm>
            <a:off x="713226" y="1733675"/>
            <a:ext cx="53256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892675"/>
            <a:ext cx="53256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224" y="428625"/>
            <a:ext cx="2037492" cy="1005163"/>
          </a:xfrm>
          <a:prstGeom prst="rect">
            <a:avLst/>
          </a:prstGeom>
        </p:spPr>
      </p:pic>
      <p:sp>
        <p:nvSpPr>
          <p:cNvPr id="23" name="Google Shape;108;p15">
            <a:extLst>
              <a:ext uri="{FF2B5EF4-FFF2-40B4-BE49-F238E27FC236}">
                <a16:creationId xmlns:a16="http://schemas.microsoft.com/office/drawing/2014/main" id="{99D3B2AA-BADF-872F-3085-66470CB6C241}"/>
              </a:ext>
            </a:extLst>
          </p:cNvPr>
          <p:cNvSpPr/>
          <p:nvPr userDrawn="1"/>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4" name="Picture 23">
            <a:extLst>
              <a:ext uri="{FF2B5EF4-FFF2-40B4-BE49-F238E27FC236}">
                <a16:creationId xmlns:a16="http://schemas.microsoft.com/office/drawing/2014/main" id="{9DD36F0C-C1AD-3175-65B6-DF5BCD923029}"/>
              </a:ext>
            </a:extLst>
          </p:cNvPr>
          <p:cNvPicPr>
            <a:picLocks noChangeAspect="1"/>
          </p:cNvPicPr>
          <p:nvPr userDrawn="1"/>
        </p:nvPicPr>
        <p:blipFill>
          <a:blip r:embed="rId4"/>
          <a:srcRect/>
          <a:stretch/>
        </p:blipFill>
        <p:spPr>
          <a:xfrm>
            <a:off x="212426" y="4650500"/>
            <a:ext cx="727950" cy="727950"/>
          </a:xfrm>
          <a:prstGeom prst="rect">
            <a:avLst/>
          </a:prstGeom>
          <a:noFill/>
        </p:spPr>
      </p:pic>
    </p:spTree>
    <p:extLst>
      <p:ext uri="{BB962C8B-B14F-4D97-AF65-F5344CB8AC3E}">
        <p14:creationId xmlns:p14="http://schemas.microsoft.com/office/powerpoint/2010/main" val="366955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1">
    <p:bg>
      <p:bgPr>
        <a:gradFill>
          <a:gsLst>
            <a:gs pos="0">
              <a:srgbClr val="34C1D6"/>
            </a:gs>
            <a:gs pos="80000">
              <a:srgbClr val="5D87BC"/>
            </a:gs>
            <a:gs pos="100000">
              <a:srgbClr val="756DAF"/>
            </a:gs>
          </a:gsLst>
          <a:lin ang="5400000" scaled="1"/>
        </a:gra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225" y="2271750"/>
            <a:ext cx="3318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800" b="1" i="0">
                <a:solidFill>
                  <a:schemeClr val="lt1"/>
                </a:solidFill>
                <a:latin typeface="Poppins" pitchFamily="2" charset="77"/>
                <a:cs typeface="Poppins" pitchFamily="2" charset="77"/>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9" name="Google Shape;19;p3"/>
          <p:cNvSpPr txBox="1">
            <a:spLocks noGrp="1"/>
          </p:cNvSpPr>
          <p:nvPr>
            <p:ph type="title" idx="2" hasCustomPrompt="1"/>
          </p:nvPr>
        </p:nvSpPr>
        <p:spPr>
          <a:xfrm>
            <a:off x="713225" y="1267988"/>
            <a:ext cx="1324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i="0">
                <a:solidFill>
                  <a:schemeClr val="lt1"/>
                </a:solidFill>
                <a:latin typeface="Poppins" pitchFamily="2" charset="77"/>
                <a:cs typeface="Poppins" pitchFamily="2" charset="77"/>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20" name="Google Shape;20;p3"/>
          <p:cNvSpPr txBox="1">
            <a:spLocks noGrp="1"/>
          </p:cNvSpPr>
          <p:nvPr>
            <p:ph type="subTitle" idx="1"/>
          </p:nvPr>
        </p:nvSpPr>
        <p:spPr>
          <a:xfrm>
            <a:off x="713225" y="3356325"/>
            <a:ext cx="3318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lt1"/>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2" name="Google Shape;302;p37">
            <a:extLst>
              <a:ext uri="{FF2B5EF4-FFF2-40B4-BE49-F238E27FC236}">
                <a16:creationId xmlns:a16="http://schemas.microsoft.com/office/drawing/2014/main" id="{738F091F-E7CF-B5CF-F959-B524C188A16D}"/>
              </a:ext>
            </a:extLst>
          </p:cNvPr>
          <p:cNvGrpSpPr/>
          <p:nvPr userDrawn="1"/>
        </p:nvGrpSpPr>
        <p:grpSpPr>
          <a:xfrm>
            <a:off x="6234375" y="1268000"/>
            <a:ext cx="2678900" cy="6297300"/>
            <a:chOff x="6234375" y="1268000"/>
            <a:chExt cx="2678900" cy="6297300"/>
          </a:xfrm>
        </p:grpSpPr>
        <p:sp>
          <p:nvSpPr>
            <p:cNvPr id="3" name="Google Shape;303;p37">
              <a:extLst>
                <a:ext uri="{FF2B5EF4-FFF2-40B4-BE49-F238E27FC236}">
                  <a16:creationId xmlns:a16="http://schemas.microsoft.com/office/drawing/2014/main" id="{8C63B051-224E-A64E-7CE2-A872E37B9403}"/>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4" name="Google Shape;304;p37">
              <a:extLst>
                <a:ext uri="{FF2B5EF4-FFF2-40B4-BE49-F238E27FC236}">
                  <a16:creationId xmlns:a16="http://schemas.microsoft.com/office/drawing/2014/main" id="{860963E3-9B9D-1AF4-7F75-1B4A4C54C58F}"/>
                </a:ext>
              </a:extLst>
            </p:cNvPr>
            <p:cNvSpPr/>
            <p:nvPr/>
          </p:nvSpPr>
          <p:spPr>
            <a:xfrm>
              <a:off x="6234375" y="2822294"/>
              <a:ext cx="1483500" cy="4365000"/>
            </a:xfrm>
            <a:prstGeom prst="roundRect">
              <a:avLst>
                <a:gd name="adj" fmla="val 50000"/>
              </a:avLst>
            </a:prstGeom>
            <a:solidFill>
              <a:schemeClr val="tx1">
                <a:alpha val="65082"/>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 name="Google Shape;305;p37">
              <a:extLst>
                <a:ext uri="{FF2B5EF4-FFF2-40B4-BE49-F238E27FC236}">
                  <a16:creationId xmlns:a16="http://schemas.microsoft.com/office/drawing/2014/main" id="{95072889-FC32-95A4-D77D-88DC3B25CC29}"/>
                </a:ext>
              </a:extLst>
            </p:cNvPr>
            <p:cNvSpPr/>
            <p:nvPr/>
          </p:nvSpPr>
          <p:spPr>
            <a:xfrm>
              <a:off x="6766725" y="2109800"/>
              <a:ext cx="418800" cy="418800"/>
            </a:xfrm>
            <a:prstGeom prst="ellipse">
              <a:avLst/>
            </a:prstGeom>
            <a:solidFill>
              <a:srgbClr val="756DAF">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extLst>
      <p:ext uri="{BB962C8B-B14F-4D97-AF65-F5344CB8AC3E}">
        <p14:creationId xmlns:p14="http://schemas.microsoft.com/office/powerpoint/2010/main" val="84491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userDrawn="1">
  <p:cSld name="Section header 2">
    <p:spTree>
      <p:nvGrpSpPr>
        <p:cNvPr id="1" name="Shape 103"/>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F490922-8050-5AD1-FA65-8D2314097224}"/>
              </a:ext>
            </a:extLst>
          </p:cNvPr>
          <p:cNvSpPr>
            <a:spLocks noGrp="1"/>
          </p:cNvSpPr>
          <p:nvPr>
            <p:ph type="pic" idx="2"/>
          </p:nvPr>
        </p:nvSpPr>
        <p:spPr>
          <a:xfrm>
            <a:off x="5061083"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
        <p:nvSpPr>
          <p:cNvPr id="104" name="Google Shape;104;p15"/>
          <p:cNvSpPr txBox="1">
            <a:spLocks noGrp="1"/>
          </p:cNvSpPr>
          <p:nvPr>
            <p:ph type="title"/>
          </p:nvPr>
        </p:nvSpPr>
        <p:spPr>
          <a:xfrm>
            <a:off x="720000" y="1276938"/>
            <a:ext cx="37080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05" name="Google Shape;105;p15"/>
          <p:cNvSpPr txBox="1">
            <a:spLocks noGrp="1"/>
          </p:cNvSpPr>
          <p:nvPr>
            <p:ph type="subTitle" idx="1"/>
          </p:nvPr>
        </p:nvSpPr>
        <p:spPr>
          <a:xfrm>
            <a:off x="720000" y="2750263"/>
            <a:ext cx="3708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i="0">
                <a:latin typeface="Poppins" pitchFamily="2" charset="77"/>
                <a:cs typeface="Poppins" pitchFamily="2" charset="77"/>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8" name="Google Shape;108;p15"/>
          <p:cNvSpPr/>
          <p:nvPr/>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 name="Picture 1">
            <a:extLst>
              <a:ext uri="{FF2B5EF4-FFF2-40B4-BE49-F238E27FC236}">
                <a16:creationId xmlns:a16="http://schemas.microsoft.com/office/drawing/2014/main" id="{CA1B17CC-A3BB-2D63-501D-479915A840CF}"/>
              </a:ext>
            </a:extLst>
          </p:cNvPr>
          <p:cNvPicPr>
            <a:picLocks noChangeAspect="1"/>
          </p:cNvPicPr>
          <p:nvPr userDrawn="1"/>
        </p:nvPicPr>
        <p:blipFill>
          <a:blip r:embed="rId2"/>
          <a:srcRect/>
          <a:stretch/>
        </p:blipFill>
        <p:spPr>
          <a:xfrm>
            <a:off x="212426" y="4650500"/>
            <a:ext cx="727950" cy="727950"/>
          </a:xfrm>
          <a:prstGeom prst="rect">
            <a:avLst/>
          </a:prstGeom>
          <a:noFill/>
        </p:spPr>
      </p:pic>
      <p:sp>
        <p:nvSpPr>
          <p:cNvPr id="3" name="Google Shape;348;p42">
            <a:extLst>
              <a:ext uri="{FF2B5EF4-FFF2-40B4-BE49-F238E27FC236}">
                <a16:creationId xmlns:a16="http://schemas.microsoft.com/office/drawing/2014/main" id="{71F0FAC5-7066-76B9-C848-5F1166F7FF46}"/>
              </a:ext>
            </a:extLst>
          </p:cNvPr>
          <p:cNvSpPr/>
          <p:nvPr userDrawn="1"/>
        </p:nvSpPr>
        <p:spPr>
          <a:xfrm rot="10800000" flipH="1">
            <a:off x="4909125" y="-1481154"/>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reserve="1" userDrawn="1">
  <p:cSld name="Section header 3">
    <p:bg>
      <p:bgPr>
        <a:gradFill>
          <a:gsLst>
            <a:gs pos="0">
              <a:srgbClr val="34C1D6"/>
            </a:gs>
            <a:gs pos="80000">
              <a:srgbClr val="5D87BC"/>
            </a:gs>
            <a:gs pos="100000">
              <a:srgbClr val="756DAF"/>
            </a:gs>
          </a:gsLst>
          <a:lin ang="5400000" scaled="1"/>
        </a:gradFill>
        <a:effectLst/>
      </p:bgPr>
    </p:bg>
    <p:spTree>
      <p:nvGrpSpPr>
        <p:cNvPr id="1" name="Shape 103"/>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F490922-8050-5AD1-FA65-8D2314097224}"/>
              </a:ext>
            </a:extLst>
          </p:cNvPr>
          <p:cNvSpPr>
            <a:spLocks noGrp="1"/>
          </p:cNvSpPr>
          <p:nvPr>
            <p:ph type="pic" idx="2"/>
          </p:nvPr>
        </p:nvSpPr>
        <p:spPr>
          <a:xfrm>
            <a:off x="5061083"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
        <p:nvSpPr>
          <p:cNvPr id="104" name="Google Shape;104;p15"/>
          <p:cNvSpPr txBox="1">
            <a:spLocks noGrp="1"/>
          </p:cNvSpPr>
          <p:nvPr>
            <p:ph type="title"/>
          </p:nvPr>
        </p:nvSpPr>
        <p:spPr>
          <a:xfrm>
            <a:off x="720000" y="1276938"/>
            <a:ext cx="37080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solidFill>
                  <a:schemeClr val="bg1"/>
                </a:solidFill>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05" name="Google Shape;105;p15"/>
          <p:cNvSpPr txBox="1">
            <a:spLocks noGrp="1"/>
          </p:cNvSpPr>
          <p:nvPr>
            <p:ph type="subTitle" idx="1"/>
          </p:nvPr>
        </p:nvSpPr>
        <p:spPr>
          <a:xfrm>
            <a:off x="720000" y="2750263"/>
            <a:ext cx="3708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i="0">
                <a:solidFill>
                  <a:schemeClr val="bg1"/>
                </a:solidFill>
                <a:latin typeface="Poppins" pitchFamily="2" charset="77"/>
                <a:cs typeface="Poppins" pitchFamily="2" charset="77"/>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8" name="Google Shape;108;p15"/>
          <p:cNvSpPr/>
          <p:nvPr/>
        </p:nvSpPr>
        <p:spPr>
          <a:xfrm rot="10800000" flipH="1">
            <a:off x="-1050200" y="3866562"/>
            <a:ext cx="1626600" cy="6297300"/>
          </a:xfrm>
          <a:prstGeom prst="roundRect">
            <a:avLst>
              <a:gd name="adj" fmla="val 50000"/>
            </a:avLst>
          </a:prstGeom>
          <a:solidFill>
            <a:schemeClr val="accent1">
              <a:alpha val="50161"/>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 name="Picture 1">
            <a:extLst>
              <a:ext uri="{FF2B5EF4-FFF2-40B4-BE49-F238E27FC236}">
                <a16:creationId xmlns:a16="http://schemas.microsoft.com/office/drawing/2014/main" id="{CA1B17CC-A3BB-2D63-501D-479915A840CF}"/>
              </a:ext>
            </a:extLst>
          </p:cNvPr>
          <p:cNvPicPr>
            <a:picLocks noChangeAspect="1"/>
          </p:cNvPicPr>
          <p:nvPr userDrawn="1"/>
        </p:nvPicPr>
        <p:blipFill>
          <a:blip r:embed="rId2"/>
          <a:srcRect/>
          <a:stretch/>
        </p:blipFill>
        <p:spPr>
          <a:xfrm>
            <a:off x="212426" y="4650500"/>
            <a:ext cx="727950" cy="727950"/>
          </a:xfrm>
          <a:prstGeom prst="rect">
            <a:avLst/>
          </a:prstGeom>
          <a:noFill/>
        </p:spPr>
      </p:pic>
      <p:sp>
        <p:nvSpPr>
          <p:cNvPr id="3" name="Google Shape;348;p42">
            <a:extLst>
              <a:ext uri="{FF2B5EF4-FFF2-40B4-BE49-F238E27FC236}">
                <a16:creationId xmlns:a16="http://schemas.microsoft.com/office/drawing/2014/main" id="{71F0FAC5-7066-76B9-C848-5F1166F7FF46}"/>
              </a:ext>
            </a:extLst>
          </p:cNvPr>
          <p:cNvSpPr/>
          <p:nvPr userDrawn="1"/>
        </p:nvSpPr>
        <p:spPr>
          <a:xfrm rot="10800000" flipH="1">
            <a:off x="4909125" y="-1481154"/>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extLst>
      <p:ext uri="{BB962C8B-B14F-4D97-AF65-F5344CB8AC3E}">
        <p14:creationId xmlns:p14="http://schemas.microsoft.com/office/powerpoint/2010/main" val="185073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body cop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2" name="Google Shape;32;p5"/>
          <p:cNvSpPr txBox="1">
            <a:spLocks noGrp="1"/>
          </p:cNvSpPr>
          <p:nvPr>
            <p:ph type="subTitle" idx="2"/>
          </p:nvPr>
        </p:nvSpPr>
        <p:spPr>
          <a:xfrm>
            <a:off x="720000" y="1387700"/>
            <a:ext cx="7704000" cy="3096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400" b="0" i="0">
                <a:latin typeface="Poppins" pitchFamily="2" charset="77"/>
                <a:cs typeface="Poppins" pitchFamily="2" charset="77"/>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a:endParaRPr dirty="0"/>
          </a:p>
        </p:txBody>
      </p:sp>
      <p:grpSp>
        <p:nvGrpSpPr>
          <p:cNvPr id="35" name="Google Shape;35;p5"/>
          <p:cNvGrpSpPr/>
          <p:nvPr/>
        </p:nvGrpSpPr>
        <p:grpSpPr>
          <a:xfrm flipH="1">
            <a:off x="-286914" y="-686855"/>
            <a:ext cx="9646062" cy="2270105"/>
            <a:chOff x="-173878" y="-686855"/>
            <a:chExt cx="9646062" cy="2270105"/>
          </a:xfrm>
        </p:grpSpPr>
        <p:sp>
          <p:nvSpPr>
            <p:cNvPr id="36" name="Google Shape;36;p5"/>
            <p:cNvSpPr/>
            <p:nvPr/>
          </p:nvSpPr>
          <p:spPr>
            <a:xfrm flipH="1">
              <a:off x="8812484" y="1306050"/>
              <a:ext cx="277200" cy="277200"/>
            </a:xfrm>
            <a:prstGeom prst="ellipse">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7" name="Google Shape;37;p5"/>
            <p:cNvSpPr/>
            <p:nvPr/>
          </p:nvSpPr>
          <p:spPr>
            <a:xfrm rot="10800000" flipH="1">
              <a:off x="-173878" y="-686855"/>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9" name="Google Shape;39;p5"/>
            <p:cNvSpPr/>
            <p:nvPr/>
          </p:nvSpPr>
          <p:spPr>
            <a:xfrm flipH="1">
              <a:off x="8812484" y="539500"/>
              <a:ext cx="659700" cy="659700"/>
            </a:xfrm>
            <a:prstGeom prst="ellipse">
              <a:avLst/>
            </a:prstGeom>
            <a:solidFill>
              <a:srgbClr val="2DC1D6">
                <a:alpha val="65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D126C484-4757-6754-CE88-F6DE4473A256}"/>
              </a:ext>
            </a:extLst>
          </p:cNvPr>
          <p:cNvPicPr>
            <a:picLocks noChangeAspect="1"/>
          </p:cNvPicPr>
          <p:nvPr userDrawn="1"/>
        </p:nvPicPr>
        <p:blipFill>
          <a:blip r:embed="rId2"/>
          <a:srcRect/>
          <a:stretch/>
        </p:blipFill>
        <p:spPr>
          <a:xfrm>
            <a:off x="8780025" y="809900"/>
            <a:ext cx="727950" cy="727950"/>
          </a:xfrm>
          <a:prstGeom prst="rect">
            <a:avLst/>
          </a:prstGeom>
          <a:noFill/>
        </p:spPr>
      </p:pic>
    </p:spTree>
    <p:extLst>
      <p:ext uri="{BB962C8B-B14F-4D97-AF65-F5344CB8AC3E}">
        <p14:creationId xmlns:p14="http://schemas.microsoft.com/office/powerpoint/2010/main" val="167593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1 column">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2" name="Google Shape;32;p5"/>
          <p:cNvSpPr txBox="1">
            <a:spLocks noGrp="1"/>
          </p:cNvSpPr>
          <p:nvPr>
            <p:ph type="subTitle" idx="2"/>
          </p:nvPr>
        </p:nvSpPr>
        <p:spPr>
          <a:xfrm>
            <a:off x="720000" y="1888700"/>
            <a:ext cx="7704000" cy="259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400" b="0" i="0">
                <a:latin typeface="Poppins" pitchFamily="2" charset="77"/>
                <a:cs typeface="Poppins" pitchFamily="2" charset="77"/>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a:endParaRPr dirty="0"/>
          </a:p>
        </p:txBody>
      </p:sp>
      <p:sp>
        <p:nvSpPr>
          <p:cNvPr id="33" name="Google Shape;33;p5"/>
          <p:cNvSpPr txBox="1">
            <a:spLocks noGrp="1"/>
          </p:cNvSpPr>
          <p:nvPr>
            <p:ph type="subTitle" idx="3"/>
          </p:nvPr>
        </p:nvSpPr>
        <p:spPr>
          <a:xfrm>
            <a:off x="720000" y="1387700"/>
            <a:ext cx="7704000" cy="5010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a:lnSpc>
                <a:spcPct val="115000"/>
              </a:lnSpc>
              <a:spcBef>
                <a:spcPts val="0"/>
              </a:spcBef>
              <a:spcAft>
                <a:spcPts val="0"/>
              </a:spcAft>
              <a:buSzPts val="1400"/>
              <a:buFont typeface="DM Sans"/>
              <a:buNone/>
              <a:defRPr b="1">
                <a:latin typeface="DM Sans"/>
                <a:ea typeface="DM Sans"/>
                <a:cs typeface="DM Sans"/>
                <a:sym typeface="DM Sans"/>
              </a:defRPr>
            </a:lvl2pPr>
            <a:lvl3pPr lvl="2">
              <a:lnSpc>
                <a:spcPct val="115000"/>
              </a:lnSpc>
              <a:spcBef>
                <a:spcPts val="0"/>
              </a:spcBef>
              <a:spcAft>
                <a:spcPts val="0"/>
              </a:spcAft>
              <a:buSzPts val="1400"/>
              <a:buFont typeface="DM Sans"/>
              <a:buNone/>
              <a:defRPr b="1">
                <a:latin typeface="DM Sans"/>
                <a:ea typeface="DM Sans"/>
                <a:cs typeface="DM Sans"/>
                <a:sym typeface="DM Sans"/>
              </a:defRPr>
            </a:lvl3pPr>
            <a:lvl4pPr lvl="3">
              <a:lnSpc>
                <a:spcPct val="115000"/>
              </a:lnSpc>
              <a:spcBef>
                <a:spcPts val="0"/>
              </a:spcBef>
              <a:spcAft>
                <a:spcPts val="0"/>
              </a:spcAft>
              <a:buSzPts val="1400"/>
              <a:buFont typeface="DM Sans"/>
              <a:buNone/>
              <a:defRPr b="1">
                <a:latin typeface="DM Sans"/>
                <a:ea typeface="DM Sans"/>
                <a:cs typeface="DM Sans"/>
                <a:sym typeface="DM Sans"/>
              </a:defRPr>
            </a:lvl4pPr>
            <a:lvl5pPr lvl="4">
              <a:lnSpc>
                <a:spcPct val="115000"/>
              </a:lnSpc>
              <a:spcBef>
                <a:spcPts val="0"/>
              </a:spcBef>
              <a:spcAft>
                <a:spcPts val="0"/>
              </a:spcAft>
              <a:buSzPts val="1400"/>
              <a:buFont typeface="DM Sans"/>
              <a:buNone/>
              <a:defRPr b="1">
                <a:latin typeface="DM Sans"/>
                <a:ea typeface="DM Sans"/>
                <a:cs typeface="DM Sans"/>
                <a:sym typeface="DM Sans"/>
              </a:defRPr>
            </a:lvl5pPr>
            <a:lvl6pPr lvl="5">
              <a:lnSpc>
                <a:spcPct val="115000"/>
              </a:lnSpc>
              <a:spcBef>
                <a:spcPts val="0"/>
              </a:spcBef>
              <a:spcAft>
                <a:spcPts val="0"/>
              </a:spcAft>
              <a:buSzPts val="1400"/>
              <a:buFont typeface="DM Sans"/>
              <a:buNone/>
              <a:defRPr b="1">
                <a:latin typeface="DM Sans"/>
                <a:ea typeface="DM Sans"/>
                <a:cs typeface="DM Sans"/>
                <a:sym typeface="DM Sans"/>
              </a:defRPr>
            </a:lvl6pPr>
            <a:lvl7pPr lvl="6">
              <a:lnSpc>
                <a:spcPct val="115000"/>
              </a:lnSpc>
              <a:spcBef>
                <a:spcPts val="0"/>
              </a:spcBef>
              <a:spcAft>
                <a:spcPts val="0"/>
              </a:spcAft>
              <a:buSzPts val="1400"/>
              <a:buFont typeface="DM Sans"/>
              <a:buNone/>
              <a:defRPr b="1">
                <a:latin typeface="DM Sans"/>
                <a:ea typeface="DM Sans"/>
                <a:cs typeface="DM Sans"/>
                <a:sym typeface="DM Sans"/>
              </a:defRPr>
            </a:lvl7pPr>
            <a:lvl8pPr lvl="7">
              <a:lnSpc>
                <a:spcPct val="115000"/>
              </a:lnSpc>
              <a:spcBef>
                <a:spcPts val="0"/>
              </a:spcBef>
              <a:spcAft>
                <a:spcPts val="0"/>
              </a:spcAft>
              <a:buSzPts val="1400"/>
              <a:buFont typeface="DM Sans"/>
              <a:buNone/>
              <a:defRPr b="1">
                <a:latin typeface="DM Sans"/>
                <a:ea typeface="DM Sans"/>
                <a:cs typeface="DM Sans"/>
                <a:sym typeface="DM Sans"/>
              </a:defRPr>
            </a:lvl8pPr>
            <a:lvl9pPr lvl="8">
              <a:lnSpc>
                <a:spcPct val="115000"/>
              </a:lnSpc>
              <a:spcBef>
                <a:spcPts val="0"/>
              </a:spcBef>
              <a:spcAft>
                <a:spcPts val="0"/>
              </a:spcAft>
              <a:buSzPts val="1400"/>
              <a:buFont typeface="DM Sans"/>
              <a:buNone/>
              <a:defRPr b="1">
                <a:latin typeface="DM Sans"/>
                <a:ea typeface="DM Sans"/>
                <a:cs typeface="DM Sans"/>
                <a:sym typeface="DM Sans"/>
              </a:defRPr>
            </a:lvl9pPr>
          </a:lstStyle>
          <a:p>
            <a:endParaRPr dirty="0"/>
          </a:p>
        </p:txBody>
      </p:sp>
      <p:grpSp>
        <p:nvGrpSpPr>
          <p:cNvPr id="35" name="Google Shape;35;p5"/>
          <p:cNvGrpSpPr/>
          <p:nvPr/>
        </p:nvGrpSpPr>
        <p:grpSpPr>
          <a:xfrm flipH="1">
            <a:off x="-286914" y="-686855"/>
            <a:ext cx="9646062" cy="2270105"/>
            <a:chOff x="-173878" y="-686855"/>
            <a:chExt cx="9646062" cy="2270105"/>
          </a:xfrm>
        </p:grpSpPr>
        <p:sp>
          <p:nvSpPr>
            <p:cNvPr id="36" name="Google Shape;36;p5"/>
            <p:cNvSpPr/>
            <p:nvPr/>
          </p:nvSpPr>
          <p:spPr>
            <a:xfrm flipH="1">
              <a:off x="8812484" y="1306050"/>
              <a:ext cx="277200" cy="277200"/>
            </a:xfrm>
            <a:prstGeom prst="ellipse">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7" name="Google Shape;37;p5"/>
            <p:cNvSpPr/>
            <p:nvPr/>
          </p:nvSpPr>
          <p:spPr>
            <a:xfrm rot="10800000" flipH="1">
              <a:off x="-173878" y="-686855"/>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9" name="Google Shape;39;p5"/>
            <p:cNvSpPr/>
            <p:nvPr/>
          </p:nvSpPr>
          <p:spPr>
            <a:xfrm flipH="1">
              <a:off x="8812484" y="539500"/>
              <a:ext cx="659700" cy="659700"/>
            </a:xfrm>
            <a:prstGeom prst="ellipse">
              <a:avLst/>
            </a:prstGeom>
            <a:solidFill>
              <a:srgbClr val="2DC1D6">
                <a:alpha val="65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D126C484-4757-6754-CE88-F6DE4473A256}"/>
              </a:ext>
            </a:extLst>
          </p:cNvPr>
          <p:cNvPicPr>
            <a:picLocks noChangeAspect="1"/>
          </p:cNvPicPr>
          <p:nvPr userDrawn="1"/>
        </p:nvPicPr>
        <p:blipFill>
          <a:blip r:embed="rId2"/>
          <a:srcRect/>
          <a:stretch/>
        </p:blipFill>
        <p:spPr>
          <a:xfrm>
            <a:off x="8780025" y="809900"/>
            <a:ext cx="727950" cy="727950"/>
          </a:xfrm>
          <a:prstGeom prst="rect">
            <a:avLst/>
          </a:prstGeom>
          <a:noFill/>
        </p:spPr>
      </p:pic>
    </p:spTree>
    <p:extLst>
      <p:ext uri="{BB962C8B-B14F-4D97-AF65-F5344CB8AC3E}">
        <p14:creationId xmlns:p14="http://schemas.microsoft.com/office/powerpoint/2010/main" val="426518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Title with 3 column">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65" name="Google Shape;165;p23"/>
          <p:cNvSpPr txBox="1">
            <a:spLocks noGrp="1"/>
          </p:cNvSpPr>
          <p:nvPr>
            <p:ph type="subTitle" idx="1"/>
          </p:nvPr>
        </p:nvSpPr>
        <p:spPr>
          <a:xfrm>
            <a:off x="716625"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6" name="Google Shape;166;p23"/>
          <p:cNvSpPr txBox="1">
            <a:spLocks noGrp="1"/>
          </p:cNvSpPr>
          <p:nvPr>
            <p:ph type="subTitle" idx="2"/>
          </p:nvPr>
        </p:nvSpPr>
        <p:spPr>
          <a:xfrm>
            <a:off x="3352500"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7" name="Google Shape;167;p23"/>
          <p:cNvSpPr txBox="1">
            <a:spLocks noGrp="1"/>
          </p:cNvSpPr>
          <p:nvPr>
            <p:ph type="subTitle" idx="3"/>
          </p:nvPr>
        </p:nvSpPr>
        <p:spPr>
          <a:xfrm>
            <a:off x="5988375"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8" name="Google Shape;168;p23"/>
          <p:cNvSpPr txBox="1">
            <a:spLocks noGrp="1"/>
          </p:cNvSpPr>
          <p:nvPr>
            <p:ph type="subTitle" idx="4"/>
          </p:nvPr>
        </p:nvSpPr>
        <p:spPr>
          <a:xfrm>
            <a:off x="716625"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169" name="Google Shape;169;p23"/>
          <p:cNvSpPr txBox="1">
            <a:spLocks noGrp="1"/>
          </p:cNvSpPr>
          <p:nvPr>
            <p:ph type="subTitle" idx="5"/>
          </p:nvPr>
        </p:nvSpPr>
        <p:spPr>
          <a:xfrm>
            <a:off x="3352500"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170" name="Google Shape;170;p23"/>
          <p:cNvSpPr txBox="1">
            <a:spLocks noGrp="1"/>
          </p:cNvSpPr>
          <p:nvPr>
            <p:ph type="subTitle" idx="6"/>
          </p:nvPr>
        </p:nvSpPr>
        <p:spPr>
          <a:xfrm>
            <a:off x="5988375"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grpSp>
        <p:nvGrpSpPr>
          <p:cNvPr id="171" name="Google Shape;171;p23"/>
          <p:cNvGrpSpPr/>
          <p:nvPr/>
        </p:nvGrpSpPr>
        <p:grpSpPr>
          <a:xfrm>
            <a:off x="-932402" y="0"/>
            <a:ext cx="10062875" cy="6791097"/>
            <a:chOff x="-928775" y="-93025"/>
            <a:chExt cx="10062875" cy="6791097"/>
          </a:xfrm>
        </p:grpSpPr>
        <p:sp>
          <p:nvSpPr>
            <p:cNvPr id="172" name="Google Shape;172;p23"/>
            <p:cNvSpPr/>
            <p:nvPr/>
          </p:nvSpPr>
          <p:spPr>
            <a:xfrm>
              <a:off x="-928775" y="-93025"/>
              <a:ext cx="1648800" cy="1648800"/>
            </a:xfrm>
            <a:prstGeom prst="ellipse">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nvGrpSpPr>
            <p:cNvPr id="173" name="Google Shape;173;p23"/>
            <p:cNvGrpSpPr/>
            <p:nvPr/>
          </p:nvGrpSpPr>
          <p:grpSpPr>
            <a:xfrm>
              <a:off x="8424000" y="4173728"/>
              <a:ext cx="710100" cy="2524343"/>
              <a:chOff x="8424000" y="4173728"/>
              <a:chExt cx="710100" cy="2524343"/>
            </a:xfrm>
          </p:grpSpPr>
          <p:sp>
            <p:nvSpPr>
              <p:cNvPr id="174" name="Google Shape;174;p23"/>
              <p:cNvSpPr/>
              <p:nvPr/>
            </p:nvSpPr>
            <p:spPr>
              <a:xfrm>
                <a:off x="8609250" y="4173728"/>
                <a:ext cx="339600" cy="339600"/>
              </a:xfrm>
              <a:prstGeom prst="ellipse">
                <a:avLst/>
              </a:prstGeom>
              <a:solidFill>
                <a:srgbClr val="00414D">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75" name="Google Shape;175;p23"/>
              <p:cNvSpPr/>
              <p:nvPr/>
            </p:nvSpPr>
            <p:spPr>
              <a:xfrm>
                <a:off x="8424000" y="4608572"/>
                <a:ext cx="710100" cy="2089500"/>
              </a:xfrm>
              <a:prstGeom prst="roundRect">
                <a:avLst>
                  <a:gd name="adj" fmla="val 50000"/>
                </a:avLst>
              </a:prstGeom>
              <a:gradFill>
                <a:gsLst>
                  <a:gs pos="0">
                    <a:srgbClr val="34C1D6">
                      <a:alpha val="99000"/>
                    </a:srgbClr>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endParaRPr dirty="0"/>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dirty="0"/>
          </a:p>
        </p:txBody>
      </p:sp>
    </p:spTree>
  </p:cSld>
  <p:clrMap bg1="lt1" tx1="dk1" bg2="dk2" tx2="lt2" accent1="accent1" accent2="accent2" accent3="accent3" accent4="accent4" accent5="accent5" accent6="accent6" hlink="hlink" folHlink="folHlink"/>
  <p:sldLayoutIdLst>
    <p:sldLayoutId id="2147483683" r:id="rId1"/>
    <p:sldLayoutId id="2147483678" r:id="rId2"/>
    <p:sldLayoutId id="2147483684" r:id="rId3"/>
    <p:sldLayoutId id="2147483677" r:id="rId4"/>
    <p:sldLayoutId id="2147483661" r:id="rId5"/>
    <p:sldLayoutId id="2147483685" r:id="rId6"/>
    <p:sldLayoutId id="2147483682" r:id="rId7"/>
    <p:sldLayoutId id="2147483681" r:id="rId8"/>
    <p:sldLayoutId id="2147483669" r:id="rId9"/>
    <p:sldLayoutId id="2147483670" r:id="rId10"/>
    <p:sldLayoutId id="2147483666" r:id="rId11"/>
    <p:sldLayoutId id="2147483654" r:id="rId12"/>
    <p:sldLayoutId id="2147483680" r:id="rId13"/>
    <p:sldLayoutId id="2147483657" r:id="rId14"/>
    <p:sldLayoutId id="2147483673" r:id="rId15"/>
    <p:sldLayoutId id="2147483675" r:id="rId16"/>
    <p:sldLayoutId id="214748367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644F-3B10-607C-2223-C8C78DB5104F}"/>
              </a:ext>
            </a:extLst>
          </p:cNvPr>
          <p:cNvSpPr>
            <a:spLocks noGrp="1"/>
          </p:cNvSpPr>
          <p:nvPr>
            <p:ph type="ctrTitle"/>
          </p:nvPr>
        </p:nvSpPr>
        <p:spPr>
          <a:xfrm>
            <a:off x="706663" y="2571750"/>
            <a:ext cx="5744724" cy="1976038"/>
          </a:xfrm>
        </p:spPr>
        <p:txBody>
          <a:bodyPr/>
          <a:lstStyle/>
          <a:p>
            <a:r>
              <a:rPr lang="en-US" sz="4400" dirty="0"/>
              <a:t>BRIEF CONVERSATIONS:</a:t>
            </a:r>
            <a:br>
              <a:rPr lang="en-US" sz="4400" dirty="0"/>
            </a:br>
            <a:br>
              <a:rPr lang="en-US" sz="4400" dirty="0"/>
            </a:br>
            <a:r>
              <a:rPr lang="en-US" sz="3200" dirty="0"/>
              <a:t>Talking with Youth Who Vape to Encourage and Support Change</a:t>
            </a:r>
          </a:p>
        </p:txBody>
      </p:sp>
      <p:sp>
        <p:nvSpPr>
          <p:cNvPr id="4" name="Rectangle 3"/>
          <p:cNvSpPr/>
          <p:nvPr/>
        </p:nvSpPr>
        <p:spPr>
          <a:xfrm>
            <a:off x="6627556" y="152400"/>
            <a:ext cx="2306894" cy="139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55118"/>
            <a:ext cx="6546850" cy="215444"/>
          </a:xfrm>
          <a:prstGeom prst="rect">
            <a:avLst/>
          </a:prstGeom>
        </p:spPr>
        <p:txBody>
          <a:bodyPr wrap="square">
            <a:spAutoFit/>
          </a:bodyPr>
          <a:lstStyle/>
          <a:p>
            <a:pPr marL="88900" indent="0"/>
            <a:r>
              <a:rPr lang="en-US" sz="800" dirty="0"/>
              <a:t>This presentation and toolkit resources were developed in collaboration with Ontario Public Health Units and the Lung Health Foundation.</a:t>
            </a:r>
          </a:p>
        </p:txBody>
      </p:sp>
    </p:spTree>
    <p:extLst>
      <p:ext uri="{BB962C8B-B14F-4D97-AF65-F5344CB8AC3E}">
        <p14:creationId xmlns:p14="http://schemas.microsoft.com/office/powerpoint/2010/main" val="204409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385384" y="646079"/>
            <a:ext cx="8643905" cy="1039800"/>
          </a:xfrm>
          <a:prstGeom prst="rect">
            <a:avLst/>
          </a:prstGeom>
        </p:spPr>
        <p:txBody>
          <a:bodyPr spcFirstLastPara="1" wrap="square" lIns="91425" tIns="91425" rIns="91425" bIns="91425" anchor="b" anchorCtr="0">
            <a:noAutofit/>
          </a:bodyPr>
          <a:lstStyle/>
          <a:p>
            <a:pPr lvl="0" algn="r"/>
            <a:r>
              <a:rPr lang="en-US" sz="4400" dirty="0">
                <a:solidFill>
                  <a:srgbClr val="245671"/>
                </a:solidFill>
              </a:rPr>
              <a:t>2 STEPS </a:t>
            </a:r>
            <a:r>
              <a:rPr lang="en-US" sz="4400" dirty="0"/>
              <a:t>to Guide </a:t>
            </a:r>
            <a:br>
              <a:rPr lang="en-US" sz="4400" dirty="0"/>
            </a:br>
            <a:r>
              <a:rPr lang="en-US" sz="4400" dirty="0"/>
              <a:t>Brief Conversations</a:t>
            </a:r>
            <a:endParaRPr lang="en" sz="4400" dirty="0"/>
          </a:p>
        </p:txBody>
      </p:sp>
      <p:sp>
        <p:nvSpPr>
          <p:cNvPr id="2" name="Google Shape;329;p40">
            <a:extLst>
              <a:ext uri="{FF2B5EF4-FFF2-40B4-BE49-F238E27FC236}">
                <a16:creationId xmlns:a16="http://schemas.microsoft.com/office/drawing/2014/main" id="{B3BA465B-67BF-ED2F-A433-2EEAE289DA2B}"/>
              </a:ext>
            </a:extLst>
          </p:cNvPr>
          <p:cNvSpPr txBox="1">
            <a:spLocks/>
          </p:cNvSpPr>
          <p:nvPr/>
        </p:nvSpPr>
        <p:spPr>
          <a:xfrm>
            <a:off x="6152380" y="2380136"/>
            <a:ext cx="352091" cy="2220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Poppins" pitchFamily="2" charset="77"/>
                <a:ea typeface="Albert Sans"/>
                <a:cs typeface="Poppins" pitchFamily="2" charset="77"/>
                <a:sym typeface="Albert Sans"/>
              </a:defRPr>
            </a:lvl1pPr>
            <a:lvl2pPr marL="914400" marR="0" lvl="1"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2pPr>
            <a:lvl3pPr marL="1371600" marR="0" lvl="2"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3pPr>
            <a:lvl4pPr marL="1828800" marR="0" lvl="3"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4pPr>
            <a:lvl5pPr marL="2286000" marR="0" lvl="4"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5pPr>
            <a:lvl6pPr marL="2743200" marR="0" lvl="5"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6pPr>
            <a:lvl7pPr marL="3200400" marR="0" lvl="6"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7pPr>
            <a:lvl8pPr marL="3657600" marR="0" lvl="7"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8pPr>
            <a:lvl9pPr marL="4114800" marR="0" lvl="8"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9pPr>
          </a:lstStyle>
          <a:p>
            <a:pPr marL="0" indent="0"/>
            <a:endParaRPr lang="en-CA" sz="800" dirty="0"/>
          </a:p>
        </p:txBody>
      </p:sp>
      <p:sp>
        <p:nvSpPr>
          <p:cNvPr id="7" name="Rectangle 6"/>
          <p:cNvSpPr/>
          <p:nvPr/>
        </p:nvSpPr>
        <p:spPr>
          <a:xfrm>
            <a:off x="437865" y="1516876"/>
            <a:ext cx="2539478" cy="1569660"/>
          </a:xfrm>
          <a:prstGeom prst="rect">
            <a:avLst/>
          </a:prstGeom>
        </p:spPr>
        <p:txBody>
          <a:bodyPr wrap="none">
            <a:spAutoFit/>
          </a:bodyPr>
          <a:lstStyle/>
          <a:p>
            <a:r>
              <a:rPr lang="en-US" sz="9600" b="1" dirty="0">
                <a:solidFill>
                  <a:srgbClr val="245671"/>
                </a:solidFill>
                <a:latin typeface="Poppins" pitchFamily="2" charset="77"/>
                <a:sym typeface="Poppins"/>
              </a:rPr>
              <a:t>ASK</a:t>
            </a:r>
            <a:endParaRPr lang="en-CA" dirty="0">
              <a:solidFill>
                <a:srgbClr val="245671"/>
              </a:solidFill>
            </a:endParaRPr>
          </a:p>
        </p:txBody>
      </p:sp>
      <p:sp>
        <p:nvSpPr>
          <p:cNvPr id="10" name="Rectangle 9"/>
          <p:cNvSpPr/>
          <p:nvPr/>
        </p:nvSpPr>
        <p:spPr>
          <a:xfrm>
            <a:off x="3275470" y="1826131"/>
            <a:ext cx="5753819" cy="830997"/>
          </a:xfrm>
          <a:prstGeom prst="rect">
            <a:avLst/>
          </a:prstGeom>
        </p:spPr>
        <p:txBody>
          <a:bodyPr wrap="square">
            <a:spAutoFit/>
          </a:bodyPr>
          <a:lstStyle/>
          <a:p>
            <a:pPr lvl="0"/>
            <a: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t>Ask questions to learn about their vaping and interest in change</a:t>
            </a:r>
          </a:p>
        </p:txBody>
      </p:sp>
      <p:sp>
        <p:nvSpPr>
          <p:cNvPr id="11" name="Rectangle 10"/>
          <p:cNvSpPr/>
          <p:nvPr/>
        </p:nvSpPr>
        <p:spPr>
          <a:xfrm>
            <a:off x="3275470" y="3026460"/>
            <a:ext cx="5430665" cy="1200329"/>
          </a:xfrm>
          <a:prstGeom prst="rect">
            <a:avLst/>
          </a:prstGeom>
        </p:spPr>
        <p:txBody>
          <a:bodyPr wrap="square">
            <a:spAutoFit/>
          </a:bodyPr>
          <a:lstStyle/>
          <a:p>
            <a:pPr lvl="0"/>
            <a:r>
              <a:rPr lang="en-US" sz="2400" b="1" dirty="0">
                <a:solidFill>
                  <a:schemeClr val="accent6"/>
                </a:solidFill>
                <a:latin typeface="Lato" panose="020F0502020204030203" pitchFamily="34" charset="0"/>
                <a:ea typeface="Lato" panose="020F0502020204030203" pitchFamily="34" charset="0"/>
                <a:cs typeface="Lato" panose="020F0502020204030203" pitchFamily="34" charset="0"/>
              </a:rPr>
              <a:t>Provide resources to increase awareness or provide cessation support</a:t>
            </a:r>
          </a:p>
        </p:txBody>
      </p:sp>
      <p:sp>
        <p:nvSpPr>
          <p:cNvPr id="13" name="Rectangle 12"/>
          <p:cNvSpPr/>
          <p:nvPr/>
        </p:nvSpPr>
        <p:spPr>
          <a:xfrm>
            <a:off x="437865" y="2841794"/>
            <a:ext cx="2539478" cy="1569660"/>
          </a:xfrm>
          <a:prstGeom prst="rect">
            <a:avLst/>
          </a:prstGeom>
        </p:spPr>
        <p:txBody>
          <a:bodyPr wrap="none">
            <a:spAutoFit/>
          </a:bodyPr>
          <a:lstStyle/>
          <a:p>
            <a:r>
              <a:rPr lang="en-US" sz="9600" b="1" dirty="0">
                <a:solidFill>
                  <a:srgbClr val="245671"/>
                </a:solidFill>
                <a:latin typeface="Poppins" pitchFamily="2" charset="77"/>
                <a:sym typeface="Poppins"/>
              </a:rPr>
              <a:t>ACT</a:t>
            </a:r>
            <a:endParaRPr lang="en-CA" dirty="0">
              <a:solidFill>
                <a:srgbClr val="245671"/>
              </a:solidFill>
            </a:endParaRPr>
          </a:p>
        </p:txBody>
      </p:sp>
    </p:spTree>
    <p:extLst>
      <p:ext uri="{BB962C8B-B14F-4D97-AF65-F5344CB8AC3E}">
        <p14:creationId xmlns:p14="http://schemas.microsoft.com/office/powerpoint/2010/main" val="38941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692889" y="336353"/>
            <a:ext cx="7221665" cy="990556"/>
          </a:xfrm>
        </p:spPr>
        <p:txBody>
          <a:bodyPr/>
          <a:lstStyle/>
          <a:p>
            <a:r>
              <a:rPr lang="en-US" sz="4400" dirty="0"/>
              <a:t>More About the 2 Steps…</a:t>
            </a: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451721" y="1612717"/>
            <a:ext cx="4435324" cy="2984735"/>
          </a:xfrm>
        </p:spPr>
        <p:txBody>
          <a:bodyPr/>
          <a:lstStyle/>
          <a:p>
            <a:pPr>
              <a:lnSpc>
                <a:spcPct val="100000"/>
              </a:lnSpc>
            </a:pPr>
            <a:r>
              <a:rPr lang="en-US" sz="2200" b="1" dirty="0">
                <a:latin typeface="Lato" panose="020F0502020204030203" pitchFamily="34" charset="0"/>
                <a:ea typeface="Lato" panose="020F0502020204030203" pitchFamily="34" charset="0"/>
                <a:cs typeface="Lato" panose="020F0502020204030203" pitchFamily="34" charset="0"/>
              </a:rPr>
              <a:t>Series of open-ended questions</a:t>
            </a:r>
          </a:p>
          <a:p>
            <a:pPr>
              <a:lnSpc>
                <a:spcPct val="100000"/>
              </a:lnSpc>
            </a:pPr>
            <a:endParaRPr lang="en-US" sz="1000" b="1" dirty="0">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sz="2200" b="1" dirty="0">
                <a:latin typeface="Lato" panose="020F0502020204030203" pitchFamily="34" charset="0"/>
                <a:ea typeface="Lato" panose="020F0502020204030203" pitchFamily="34" charset="0"/>
                <a:cs typeface="Lato" panose="020F0502020204030203" pitchFamily="34" charset="0"/>
              </a:rPr>
              <a:t>Be curious, listen and seek to understand</a:t>
            </a:r>
          </a:p>
          <a:p>
            <a:pPr>
              <a:lnSpc>
                <a:spcPct val="100000"/>
              </a:lnSpc>
            </a:pPr>
            <a:endParaRPr lang="en-US" sz="1000" b="1" dirty="0">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sz="2200" b="1" dirty="0">
                <a:latin typeface="Lato" panose="020F0502020204030203" pitchFamily="34" charset="0"/>
                <a:ea typeface="Lato" panose="020F0502020204030203" pitchFamily="34" charset="0"/>
                <a:cs typeface="Lato" panose="020F0502020204030203" pitchFamily="34" charset="0"/>
              </a:rPr>
              <a:t>Personalize feedback</a:t>
            </a:r>
          </a:p>
          <a:p>
            <a:pPr>
              <a:lnSpc>
                <a:spcPct val="100000"/>
              </a:lnSpc>
            </a:pPr>
            <a:endParaRPr lang="en-US" sz="1000" b="1" dirty="0">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sz="2200" b="1" dirty="0">
                <a:latin typeface="Lato" panose="020F0502020204030203" pitchFamily="34" charset="0"/>
                <a:ea typeface="Lato" panose="020F0502020204030203" pitchFamily="34" charset="0"/>
                <a:cs typeface="Lato" panose="020F0502020204030203" pitchFamily="34" charset="0"/>
              </a:rPr>
              <a:t>Avoid confrontation, arguing or being judgmental</a:t>
            </a:r>
          </a:p>
        </p:txBody>
      </p:sp>
      <p:sp>
        <p:nvSpPr>
          <p:cNvPr id="4" name="Rectangle 3"/>
          <p:cNvSpPr/>
          <p:nvPr/>
        </p:nvSpPr>
        <p:spPr>
          <a:xfrm>
            <a:off x="5572209" y="1612717"/>
            <a:ext cx="2920387" cy="1569660"/>
          </a:xfrm>
          <a:prstGeom prst="rect">
            <a:avLst/>
          </a:prstGeom>
        </p:spPr>
        <p:txBody>
          <a:bodyPr wrap="square">
            <a:spAutoFit/>
          </a:bodyPr>
          <a:lstStyle/>
          <a:p>
            <a:r>
              <a:rPr lang="en-US" sz="9600" b="1" dirty="0">
                <a:solidFill>
                  <a:srgbClr val="245671"/>
                </a:solidFill>
                <a:latin typeface="Poppins" pitchFamily="2" charset="77"/>
                <a:sym typeface="Poppins"/>
              </a:rPr>
              <a:t>ASK</a:t>
            </a:r>
            <a:endParaRPr lang="en-CA" dirty="0"/>
          </a:p>
        </p:txBody>
      </p:sp>
      <p:sp>
        <p:nvSpPr>
          <p:cNvPr id="5" name="Rectangle 4"/>
          <p:cNvSpPr/>
          <p:nvPr/>
        </p:nvSpPr>
        <p:spPr>
          <a:xfrm>
            <a:off x="5043749" y="3182377"/>
            <a:ext cx="3977306" cy="1351447"/>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Learn their thoughts and what they know about vaping and how they feel about quitting or changing.</a:t>
            </a:r>
          </a:p>
        </p:txBody>
      </p:sp>
      <p:sp>
        <p:nvSpPr>
          <p:cNvPr id="6" name="Rectangle 5"/>
          <p:cNvSpPr/>
          <p:nvPr/>
        </p:nvSpPr>
        <p:spPr>
          <a:xfrm>
            <a:off x="5043749" y="3182377"/>
            <a:ext cx="315505" cy="584775"/>
          </a:xfrm>
          <a:prstGeom prst="rect">
            <a:avLst/>
          </a:prstGeom>
        </p:spPr>
        <p:txBody>
          <a:bodyPr wrap="square">
            <a:spAutoFit/>
          </a:bodyPr>
          <a:lstStyle/>
          <a:p>
            <a:r>
              <a:rPr lang="en-US" sz="3200" b="1" dirty="0">
                <a:solidFill>
                  <a:srgbClr val="00414D"/>
                </a:solidFill>
                <a:latin typeface="Poppins" pitchFamily="2" charset="77"/>
                <a:sym typeface="Albert Sans"/>
              </a:rPr>
              <a:t>*</a:t>
            </a:r>
            <a:endParaRPr lang="en-CA" dirty="0"/>
          </a:p>
        </p:txBody>
      </p:sp>
    </p:spTree>
    <p:extLst>
      <p:ext uri="{BB962C8B-B14F-4D97-AF65-F5344CB8AC3E}">
        <p14:creationId xmlns:p14="http://schemas.microsoft.com/office/powerpoint/2010/main" val="85605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592877" y="94206"/>
            <a:ext cx="7903691" cy="990556"/>
          </a:xfrm>
        </p:spPr>
        <p:txBody>
          <a:bodyPr/>
          <a:lstStyle/>
          <a:p>
            <a:r>
              <a:rPr lang="en-US" sz="4800" dirty="0"/>
              <a:t>More About the 2 Steps…</a:t>
            </a: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488029" y="1001509"/>
            <a:ext cx="7704000" cy="2984735"/>
          </a:xfrm>
        </p:spPr>
        <p:txBody>
          <a:bodyPr/>
          <a:lstStyle/>
          <a:p>
            <a:r>
              <a:rPr lang="en-US" sz="2000" b="1" dirty="0"/>
              <a:t>Refer to appropriate resources depending on responses</a:t>
            </a:r>
          </a:p>
          <a:p>
            <a:r>
              <a:rPr lang="en-US" sz="2000" b="1" dirty="0"/>
              <a:t>Make a plan to follow-up</a:t>
            </a:r>
          </a:p>
        </p:txBody>
      </p:sp>
      <p:sp>
        <p:nvSpPr>
          <p:cNvPr id="4" name="Rectangle 3"/>
          <p:cNvSpPr/>
          <p:nvPr/>
        </p:nvSpPr>
        <p:spPr>
          <a:xfrm>
            <a:off x="6308883" y="3835931"/>
            <a:ext cx="2539478" cy="1569660"/>
          </a:xfrm>
          <a:prstGeom prst="rect">
            <a:avLst/>
          </a:prstGeom>
        </p:spPr>
        <p:txBody>
          <a:bodyPr wrap="none">
            <a:spAutoFit/>
          </a:bodyPr>
          <a:lstStyle/>
          <a:p>
            <a:r>
              <a:rPr lang="en-US" sz="9600" b="1" dirty="0">
                <a:solidFill>
                  <a:srgbClr val="245671"/>
                </a:solidFill>
                <a:latin typeface="Poppins" pitchFamily="2" charset="77"/>
                <a:sym typeface="Poppins"/>
              </a:rPr>
              <a:t>ACT</a:t>
            </a:r>
            <a:endParaRPr lang="en-CA" dirty="0"/>
          </a:p>
        </p:txBody>
      </p:sp>
      <p:sp>
        <p:nvSpPr>
          <p:cNvPr id="6" name="Google Shape;649;p57"/>
          <p:cNvSpPr/>
          <p:nvPr/>
        </p:nvSpPr>
        <p:spPr>
          <a:xfrm>
            <a:off x="488029" y="2360400"/>
            <a:ext cx="3852000" cy="422700"/>
          </a:xfrm>
          <a:prstGeom prst="roundRect">
            <a:avLst>
              <a:gd name="adj" fmla="val 50000"/>
            </a:avLst>
          </a:prstGeom>
          <a:solidFill>
            <a:srgbClr val="24567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a:solidFill>
                  <a:schemeClr val="lt1"/>
                </a:solidFill>
                <a:latin typeface="Poppins" pitchFamily="2" charset="77"/>
                <a:ea typeface="Poppins"/>
                <a:cs typeface="Poppins" pitchFamily="2" charset="77"/>
                <a:sym typeface="Poppins"/>
              </a:rPr>
              <a:t>Interested in Change?</a:t>
            </a:r>
            <a:endParaRPr lang="en-CA" sz="2000" b="1" dirty="0">
              <a:solidFill>
                <a:schemeClr val="lt1"/>
              </a:solidFill>
              <a:latin typeface="Poppins" pitchFamily="2" charset="77"/>
              <a:ea typeface="Poppins"/>
              <a:cs typeface="Poppins" pitchFamily="2" charset="77"/>
              <a:sym typeface="Poppins"/>
            </a:endParaRPr>
          </a:p>
        </p:txBody>
      </p:sp>
      <p:sp>
        <p:nvSpPr>
          <p:cNvPr id="7" name="Google Shape;649;p57"/>
          <p:cNvSpPr/>
          <p:nvPr/>
        </p:nvSpPr>
        <p:spPr>
          <a:xfrm>
            <a:off x="4803971" y="2372068"/>
            <a:ext cx="3852000" cy="422700"/>
          </a:xfrm>
          <a:prstGeom prst="roundRect">
            <a:avLst>
              <a:gd name="adj" fmla="val 50000"/>
            </a:avLst>
          </a:prstGeom>
          <a:solidFill>
            <a:srgbClr val="24567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CA" sz="2000" b="1" dirty="0">
                <a:solidFill>
                  <a:schemeClr val="lt1"/>
                </a:solidFill>
                <a:latin typeface="Poppins" pitchFamily="2" charset="77"/>
                <a:ea typeface="Poppins"/>
                <a:cs typeface="Poppins" pitchFamily="2" charset="77"/>
                <a:sym typeface="Poppins"/>
              </a:rPr>
              <a:t>NOT Interested in Change?</a:t>
            </a:r>
          </a:p>
        </p:txBody>
      </p:sp>
      <p:sp>
        <p:nvSpPr>
          <p:cNvPr id="8" name="Rectangle 7"/>
          <p:cNvSpPr/>
          <p:nvPr/>
        </p:nvSpPr>
        <p:spPr>
          <a:xfrm>
            <a:off x="777756" y="2909682"/>
            <a:ext cx="3300904" cy="369332"/>
          </a:xfrm>
          <a:prstGeom prst="rect">
            <a:avLst/>
          </a:prstGeom>
        </p:spPr>
        <p:txBody>
          <a:bodyPr wrap="none">
            <a:spAutoFit/>
          </a:bodyPr>
          <a:lstStyle/>
          <a:p>
            <a:pPr lvl="0"/>
            <a:r>
              <a:rPr lang="en-US" sz="1800" b="1" dirty="0"/>
              <a:t>Encourage, excite, empower</a:t>
            </a:r>
          </a:p>
        </p:txBody>
      </p:sp>
      <p:sp>
        <p:nvSpPr>
          <p:cNvPr id="9" name="Rectangle 8"/>
          <p:cNvSpPr/>
          <p:nvPr/>
        </p:nvSpPr>
        <p:spPr>
          <a:xfrm>
            <a:off x="4907733" y="2875226"/>
            <a:ext cx="4236267" cy="646331"/>
          </a:xfrm>
          <a:prstGeom prst="rect">
            <a:avLst/>
          </a:prstGeom>
        </p:spPr>
        <p:txBody>
          <a:bodyPr wrap="square">
            <a:spAutoFit/>
          </a:bodyPr>
          <a:lstStyle/>
          <a:p>
            <a:pPr lvl="0"/>
            <a:r>
              <a:rPr lang="en-US" sz="1800" b="1" dirty="0"/>
              <a:t>Build trust, offer encouragement, </a:t>
            </a:r>
          </a:p>
          <a:p>
            <a:pPr lvl="0"/>
            <a:r>
              <a:rPr lang="en-US" sz="1800" b="1" dirty="0"/>
              <a:t>raise awareness</a:t>
            </a:r>
          </a:p>
        </p:txBody>
      </p:sp>
      <p:pic>
        <p:nvPicPr>
          <p:cNvPr id="10" name="Graphic 7">
            <a:extLst>
              <a:ext uri="{FF2B5EF4-FFF2-40B4-BE49-F238E27FC236}">
                <a16:creationId xmlns:a16="http://schemas.microsoft.com/office/drawing/2014/main" id="{E37A6F2A-99B2-7091-02A2-0D2A570A9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1835" y="3523165"/>
            <a:ext cx="625533" cy="625533"/>
          </a:xfrm>
          <a:prstGeom prst="rect">
            <a:avLst/>
          </a:prstGeom>
        </p:spPr>
      </p:pic>
      <p:sp>
        <p:nvSpPr>
          <p:cNvPr id="11" name="Rectangle 10"/>
          <p:cNvSpPr/>
          <p:nvPr/>
        </p:nvSpPr>
        <p:spPr>
          <a:xfrm>
            <a:off x="5340669" y="3563923"/>
            <a:ext cx="3507692" cy="584775"/>
          </a:xfrm>
          <a:prstGeom prst="rect">
            <a:avLst/>
          </a:prstGeom>
        </p:spPr>
        <p:txBody>
          <a:bodyPr wrap="none">
            <a:spAutoFit/>
          </a:bodyPr>
          <a:lstStyle/>
          <a:p>
            <a:pPr lvl="0"/>
            <a:r>
              <a:rPr lang="en-US" sz="1600" b="1" dirty="0">
                <a:solidFill>
                  <a:srgbClr val="245671"/>
                </a:solidFill>
              </a:rPr>
              <a:t>Let them know where to get more </a:t>
            </a:r>
          </a:p>
          <a:p>
            <a:pPr lvl="0"/>
            <a:r>
              <a:rPr lang="en-US" sz="1600" b="1" dirty="0">
                <a:solidFill>
                  <a:srgbClr val="245671"/>
                </a:solidFill>
              </a:rPr>
              <a:t>information</a:t>
            </a:r>
          </a:p>
        </p:txBody>
      </p:sp>
      <p:sp>
        <p:nvSpPr>
          <p:cNvPr id="12" name="Rectangle 11"/>
          <p:cNvSpPr/>
          <p:nvPr/>
        </p:nvSpPr>
        <p:spPr>
          <a:xfrm>
            <a:off x="1034100" y="3528051"/>
            <a:ext cx="3300904" cy="584775"/>
          </a:xfrm>
          <a:prstGeom prst="rect">
            <a:avLst/>
          </a:prstGeom>
        </p:spPr>
        <p:txBody>
          <a:bodyPr wrap="square">
            <a:spAutoFit/>
          </a:bodyPr>
          <a:lstStyle/>
          <a:p>
            <a:pPr lvl="0"/>
            <a:r>
              <a:rPr lang="en-US" sz="1600" b="1" dirty="0">
                <a:solidFill>
                  <a:srgbClr val="245671"/>
                </a:solidFill>
              </a:rPr>
              <a:t>Let them know where to access </a:t>
            </a:r>
          </a:p>
          <a:p>
            <a:pPr lvl="0"/>
            <a:r>
              <a:rPr lang="en-US" sz="1600" b="1" dirty="0">
                <a:solidFill>
                  <a:srgbClr val="245671"/>
                </a:solidFill>
              </a:rPr>
              <a:t>additional support</a:t>
            </a:r>
          </a:p>
        </p:txBody>
      </p:sp>
      <p:pic>
        <p:nvPicPr>
          <p:cNvPr id="13" name="Graphic 13">
            <a:extLst>
              <a:ext uri="{FF2B5EF4-FFF2-40B4-BE49-F238E27FC236}">
                <a16:creationId xmlns:a16="http://schemas.microsoft.com/office/drawing/2014/main" id="{C120FCBD-4DC2-66E6-7C30-671C6DBA8C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768" y="3401469"/>
            <a:ext cx="837518" cy="837518"/>
          </a:xfrm>
          <a:prstGeom prst="rect">
            <a:avLst/>
          </a:prstGeom>
        </p:spPr>
      </p:pic>
    </p:spTree>
    <p:extLst>
      <p:ext uri="{BB962C8B-B14F-4D97-AF65-F5344CB8AC3E}">
        <p14:creationId xmlns:p14="http://schemas.microsoft.com/office/powerpoint/2010/main" val="73906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290250" y="-53535"/>
            <a:ext cx="7794273" cy="990556"/>
          </a:xfrm>
        </p:spPr>
        <p:txBody>
          <a:bodyPr/>
          <a:lstStyle/>
          <a:p>
            <a:r>
              <a:rPr lang="en-US" sz="5400" dirty="0"/>
              <a:t>Vaping Resources</a:t>
            </a:r>
          </a:p>
        </p:txBody>
      </p:sp>
      <p:grpSp>
        <p:nvGrpSpPr>
          <p:cNvPr id="7" name="Group 6"/>
          <p:cNvGrpSpPr/>
          <p:nvPr/>
        </p:nvGrpSpPr>
        <p:grpSpPr>
          <a:xfrm>
            <a:off x="1364637" y="1339628"/>
            <a:ext cx="2605178" cy="3183354"/>
            <a:chOff x="899800" y="1041448"/>
            <a:chExt cx="2605178" cy="3183354"/>
          </a:xfrm>
        </p:grpSpPr>
        <p:sp>
          <p:nvSpPr>
            <p:cNvPr id="8" name="Rounded Rectangle 7"/>
            <p:cNvSpPr/>
            <p:nvPr/>
          </p:nvSpPr>
          <p:spPr>
            <a:xfrm>
              <a:off x="899800" y="1041448"/>
              <a:ext cx="2605178" cy="390774"/>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00414D"/>
                  </a:solidFill>
                </a:rPr>
                <a:t>Additional Support</a:t>
              </a:r>
            </a:p>
          </p:txBody>
        </p:sp>
        <p:grpSp>
          <p:nvGrpSpPr>
            <p:cNvPr id="29" name="Group 28"/>
            <p:cNvGrpSpPr/>
            <p:nvPr/>
          </p:nvGrpSpPr>
          <p:grpSpPr>
            <a:xfrm>
              <a:off x="1299308" y="1883591"/>
              <a:ext cx="1782878" cy="671455"/>
              <a:chOff x="2628174" y="1688470"/>
              <a:chExt cx="3002869" cy="1350492"/>
            </a:xfrm>
          </p:grpSpPr>
          <p:sp>
            <p:nvSpPr>
              <p:cNvPr id="30" name="Rounded Rectangle 29"/>
              <p:cNvSpPr/>
              <p:nvPr/>
            </p:nvSpPr>
            <p:spPr>
              <a:xfrm>
                <a:off x="2628174" y="1688470"/>
                <a:ext cx="3002869" cy="1350492"/>
              </a:xfrm>
              <a:prstGeom prst="roundRect">
                <a:avLst>
                  <a:gd name="adj" fmla="val 10000"/>
                </a:avLst>
              </a:prstGeom>
              <a:blipFill rotWithShape="0">
                <a:blip r:embed="rId3"/>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31" name="Rounded Rectangle 4"/>
              <p:cNvSpPr txBox="1"/>
              <p:nvPr/>
            </p:nvSpPr>
            <p:spPr>
              <a:xfrm>
                <a:off x="2667730" y="2340171"/>
                <a:ext cx="1830180" cy="659236"/>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sp>
          <p:nvSpPr>
            <p:cNvPr id="32" name="Chevron 31">
              <a:extLst>
                <a:ext uri="{FF2B5EF4-FFF2-40B4-BE49-F238E27FC236}">
                  <a16:creationId xmlns:a16="http://schemas.microsoft.com/office/drawing/2014/main" id="{8151DB07-C7E5-01FA-8A75-3775174DE274}"/>
                </a:ext>
              </a:extLst>
            </p:cNvPr>
            <p:cNvSpPr/>
            <p:nvPr/>
          </p:nvSpPr>
          <p:spPr>
            <a:xfrm rot="5400000">
              <a:off x="2015568" y="2638924"/>
              <a:ext cx="373645" cy="414051"/>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1427082" y="3070462"/>
              <a:ext cx="1550615" cy="714121"/>
              <a:chOff x="2628174" y="3376586"/>
              <a:chExt cx="2957190" cy="1350492"/>
            </a:xfrm>
          </p:grpSpPr>
          <p:sp>
            <p:nvSpPr>
              <p:cNvPr id="34" name="Rounded Rectangle 33"/>
              <p:cNvSpPr/>
              <p:nvPr/>
            </p:nvSpPr>
            <p:spPr>
              <a:xfrm>
                <a:off x="2628174" y="3376586"/>
                <a:ext cx="2957190" cy="1350492"/>
              </a:xfrm>
              <a:prstGeom prst="roundRect">
                <a:avLst>
                  <a:gd name="adj" fmla="val 10000"/>
                </a:avLst>
              </a:prstGeom>
              <a:blipFill rotWithShape="0">
                <a:blip r:embed="rId4"/>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35" name="Rounded Rectangle 4"/>
              <p:cNvSpPr txBox="1"/>
              <p:nvPr/>
            </p:nvSpPr>
            <p:spPr>
              <a:xfrm>
                <a:off x="2667729" y="3416141"/>
                <a:ext cx="2878080" cy="1271382"/>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sp>
          <p:nvSpPr>
            <p:cNvPr id="36" name="Chevron 35">
              <a:extLst>
                <a:ext uri="{FF2B5EF4-FFF2-40B4-BE49-F238E27FC236}">
                  <a16:creationId xmlns:a16="http://schemas.microsoft.com/office/drawing/2014/main" id="{8151DB07-C7E5-01FA-8A75-3775174DE274}"/>
                </a:ext>
              </a:extLst>
            </p:cNvPr>
            <p:cNvSpPr/>
            <p:nvPr/>
          </p:nvSpPr>
          <p:spPr>
            <a:xfrm rot="5400000">
              <a:off x="2015568" y="3830954"/>
              <a:ext cx="373645" cy="414051"/>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ounded Rectangle 3"/>
          <p:cNvSpPr/>
          <p:nvPr/>
        </p:nvSpPr>
        <p:spPr>
          <a:xfrm>
            <a:off x="3170204" y="4662388"/>
            <a:ext cx="2774613" cy="33114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5671"/>
                </a:solidFill>
              </a:rPr>
              <a:t>Public Health Unit</a:t>
            </a:r>
            <a:endParaRPr lang="en-CA" sz="2000" b="1" dirty="0">
              <a:solidFill>
                <a:srgbClr val="245671"/>
              </a:solidFill>
            </a:endParaRPr>
          </a:p>
        </p:txBody>
      </p:sp>
      <p:grpSp>
        <p:nvGrpSpPr>
          <p:cNvPr id="6" name="Group 5"/>
          <p:cNvGrpSpPr/>
          <p:nvPr/>
        </p:nvGrpSpPr>
        <p:grpSpPr>
          <a:xfrm>
            <a:off x="3874744" y="1302202"/>
            <a:ext cx="4572000" cy="2424048"/>
            <a:chOff x="4141890" y="1746495"/>
            <a:chExt cx="4572000" cy="2424048"/>
          </a:xfrm>
        </p:grpSpPr>
        <p:pic>
          <p:nvPicPr>
            <p:cNvPr id="17" name="Picture 16"/>
            <p:cNvPicPr>
              <a:picLocks noChangeAspect="1"/>
            </p:cNvPicPr>
            <p:nvPr/>
          </p:nvPicPr>
          <p:blipFill>
            <a:blip r:embed="rId5"/>
            <a:stretch>
              <a:fillRect/>
            </a:stretch>
          </p:blipFill>
          <p:spPr>
            <a:xfrm>
              <a:off x="5126281" y="1783921"/>
              <a:ext cx="2603218" cy="431347"/>
            </a:xfrm>
            <a:prstGeom prst="rect">
              <a:avLst/>
            </a:prstGeom>
          </p:spPr>
        </p:pic>
        <p:grpSp>
          <p:nvGrpSpPr>
            <p:cNvPr id="5" name="Group 4"/>
            <p:cNvGrpSpPr/>
            <p:nvPr/>
          </p:nvGrpSpPr>
          <p:grpSpPr>
            <a:xfrm>
              <a:off x="4141890" y="1746495"/>
              <a:ext cx="4572000" cy="2424048"/>
              <a:chOff x="4141890" y="1746495"/>
              <a:chExt cx="4572000" cy="2424048"/>
            </a:xfrm>
          </p:grpSpPr>
          <p:sp>
            <p:nvSpPr>
              <p:cNvPr id="20" name="Rectangle 19"/>
              <p:cNvSpPr/>
              <p:nvPr/>
            </p:nvSpPr>
            <p:spPr>
              <a:xfrm>
                <a:off x="4141890" y="1746495"/>
                <a:ext cx="4572000" cy="496996"/>
              </a:xfrm>
              <a:prstGeom prst="rect">
                <a:avLst/>
              </a:prstGeom>
            </p:spPr>
            <p:txBody>
              <a:bodyPr>
                <a:spAutoFit/>
              </a:bodyPr>
              <a:lstStyle/>
              <a:p>
                <a:pPr algn="ctr">
                  <a:lnSpc>
                    <a:spcPct val="150000"/>
                  </a:lnSpc>
                </a:pPr>
                <a:r>
                  <a:rPr lang="en-US" sz="2000" b="1" dirty="0">
                    <a:solidFill>
                      <a:srgbClr val="00414D"/>
                    </a:solidFill>
                  </a:rPr>
                  <a:t>More Information</a:t>
                </a:r>
                <a:endParaRPr lang="en-US" sz="1800" b="1" dirty="0">
                  <a:solidFill>
                    <a:srgbClr val="00414D"/>
                  </a:solidFill>
                </a:endParaRPr>
              </a:p>
            </p:txBody>
          </p:sp>
          <p:sp>
            <p:nvSpPr>
              <p:cNvPr id="25" name="Chevron 24">
                <a:extLst>
                  <a:ext uri="{FF2B5EF4-FFF2-40B4-BE49-F238E27FC236}">
                    <a16:creationId xmlns:a16="http://schemas.microsoft.com/office/drawing/2014/main" id="{8151DB07-C7E5-01FA-8A75-3775174DE274}"/>
                  </a:ext>
                </a:extLst>
              </p:cNvPr>
              <p:cNvSpPr/>
              <p:nvPr/>
            </p:nvSpPr>
            <p:spPr>
              <a:xfrm rot="5400000">
                <a:off x="6230969" y="2603633"/>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 name="Group 36"/>
              <p:cNvGrpSpPr/>
              <p:nvPr/>
            </p:nvGrpSpPr>
            <p:grpSpPr>
              <a:xfrm>
                <a:off x="5358228" y="3252651"/>
                <a:ext cx="2192103" cy="917892"/>
                <a:chOff x="6430524" y="1688470"/>
                <a:chExt cx="3428263" cy="1350492"/>
              </a:xfrm>
            </p:grpSpPr>
            <p:sp>
              <p:nvSpPr>
                <p:cNvPr id="38" name="Rounded Rectangle 37"/>
                <p:cNvSpPr/>
                <p:nvPr/>
              </p:nvSpPr>
              <p:spPr>
                <a:xfrm>
                  <a:off x="6430524" y="1688470"/>
                  <a:ext cx="3428263" cy="1350492"/>
                </a:xfrm>
                <a:prstGeom prst="roundRect">
                  <a:avLst>
                    <a:gd name="adj" fmla="val 10000"/>
                  </a:avLst>
                </a:prstGeom>
                <a:blipFill rotWithShape="0">
                  <a:blip r:embed="rId6"/>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39" name="Rounded Rectangle 4"/>
                <p:cNvSpPr txBox="1"/>
                <p:nvPr/>
              </p:nvSpPr>
              <p:spPr>
                <a:xfrm>
                  <a:off x="6470079" y="1728025"/>
                  <a:ext cx="3349153" cy="1271382"/>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grpSp>
      </p:grpSp>
      <p:sp>
        <p:nvSpPr>
          <p:cNvPr id="3" name="Rectangle 2"/>
          <p:cNvSpPr/>
          <p:nvPr/>
        </p:nvSpPr>
        <p:spPr>
          <a:xfrm>
            <a:off x="6476999" y="3851156"/>
            <a:ext cx="2715808" cy="1569660"/>
          </a:xfrm>
          <a:prstGeom prst="rect">
            <a:avLst/>
          </a:prstGeom>
        </p:spPr>
        <p:txBody>
          <a:bodyPr wrap="none">
            <a:spAutoFit/>
          </a:bodyPr>
          <a:lstStyle/>
          <a:p>
            <a:r>
              <a:rPr lang="en-US" sz="9600" b="1" dirty="0">
                <a:solidFill>
                  <a:srgbClr val="245671"/>
                </a:solidFill>
                <a:latin typeface="Poppins" pitchFamily="2" charset="77"/>
                <a:sym typeface="Poppins"/>
              </a:rPr>
              <a:t>ACT</a:t>
            </a:r>
            <a:endParaRPr lang="en-CA" sz="9600" dirty="0"/>
          </a:p>
        </p:txBody>
      </p:sp>
      <p:sp>
        <p:nvSpPr>
          <p:cNvPr id="23" name="Chevron 22">
            <a:extLst>
              <a:ext uri="{FF2B5EF4-FFF2-40B4-BE49-F238E27FC236}">
                <a16:creationId xmlns:a16="http://schemas.microsoft.com/office/drawing/2014/main" id="{8151DB07-C7E5-01FA-8A75-3775174DE274}"/>
              </a:ext>
            </a:extLst>
          </p:cNvPr>
          <p:cNvSpPr/>
          <p:nvPr/>
        </p:nvSpPr>
        <p:spPr>
          <a:xfrm rot="5400000">
            <a:off x="5944817" y="3939223"/>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35">
            <a:extLst>
              <a:ext uri="{FF2B5EF4-FFF2-40B4-BE49-F238E27FC236}">
                <a16:creationId xmlns:a16="http://schemas.microsoft.com/office/drawing/2014/main" id="{A7AD93C1-446C-05D2-DACA-8DE4720428DA}"/>
              </a:ext>
            </a:extLst>
          </p:cNvPr>
          <p:cNvSpPr/>
          <p:nvPr/>
        </p:nvSpPr>
        <p:spPr>
          <a:xfrm rot="5400000">
            <a:off x="2455566" y="1805148"/>
            <a:ext cx="373645" cy="414051"/>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912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373470" y="174647"/>
            <a:ext cx="7794273" cy="990556"/>
          </a:xfrm>
        </p:spPr>
        <p:txBody>
          <a:bodyPr/>
          <a:lstStyle/>
          <a:p>
            <a:r>
              <a:rPr lang="en-US" sz="5400" dirty="0"/>
              <a:t>Vaping Resources</a:t>
            </a:r>
          </a:p>
        </p:txBody>
      </p:sp>
      <p:sp>
        <p:nvSpPr>
          <p:cNvPr id="8" name="Rounded Rectangle 7"/>
          <p:cNvSpPr/>
          <p:nvPr/>
        </p:nvSpPr>
        <p:spPr>
          <a:xfrm>
            <a:off x="212067" y="2349357"/>
            <a:ext cx="2605178" cy="914400"/>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00414D"/>
                </a:solidFill>
              </a:rPr>
              <a:t>Sample Referral Resource</a:t>
            </a:r>
          </a:p>
        </p:txBody>
      </p:sp>
      <p:pic>
        <p:nvPicPr>
          <p:cNvPr id="19" name="Picture 18"/>
          <p:cNvPicPr>
            <a:picLocks noChangeAspect="1"/>
          </p:cNvPicPr>
          <p:nvPr/>
        </p:nvPicPr>
        <p:blipFill>
          <a:blip r:embed="rId3"/>
          <a:stretch>
            <a:fillRect/>
          </a:stretch>
        </p:blipFill>
        <p:spPr>
          <a:xfrm>
            <a:off x="3658537" y="1282125"/>
            <a:ext cx="2785603" cy="3276458"/>
          </a:xfrm>
          <a:prstGeom prst="rect">
            <a:avLst/>
          </a:prstGeom>
        </p:spPr>
      </p:pic>
      <p:sp>
        <p:nvSpPr>
          <p:cNvPr id="3" name="Rectangle 2"/>
          <p:cNvSpPr/>
          <p:nvPr/>
        </p:nvSpPr>
        <p:spPr>
          <a:xfrm>
            <a:off x="3746414" y="4124325"/>
            <a:ext cx="2609850" cy="349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4"/>
          <a:stretch>
            <a:fillRect/>
          </a:stretch>
        </p:blipFill>
        <p:spPr>
          <a:xfrm rot="16200000">
            <a:off x="2841692" y="2562696"/>
            <a:ext cx="487722" cy="487722"/>
          </a:xfrm>
          <a:prstGeom prst="rect">
            <a:avLst/>
          </a:prstGeom>
        </p:spPr>
      </p:pic>
      <p:pic>
        <p:nvPicPr>
          <p:cNvPr id="4" name="Picture 3"/>
          <p:cNvPicPr>
            <a:picLocks noChangeAspect="1"/>
          </p:cNvPicPr>
          <p:nvPr/>
        </p:nvPicPr>
        <p:blipFill>
          <a:blip r:embed="rId5"/>
          <a:stretch>
            <a:fillRect/>
          </a:stretch>
        </p:blipFill>
        <p:spPr>
          <a:xfrm>
            <a:off x="5835478" y="3513979"/>
            <a:ext cx="3962743" cy="2560542"/>
          </a:xfrm>
          <a:prstGeom prst="rect">
            <a:avLst/>
          </a:prstGeom>
        </p:spPr>
      </p:pic>
    </p:spTree>
    <p:extLst>
      <p:ext uri="{BB962C8B-B14F-4D97-AF65-F5344CB8AC3E}">
        <p14:creationId xmlns:p14="http://schemas.microsoft.com/office/powerpoint/2010/main" val="263090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48;p42">
            <a:extLst>
              <a:ext uri="{FF2B5EF4-FFF2-40B4-BE49-F238E27FC236}">
                <a16:creationId xmlns:a16="http://schemas.microsoft.com/office/drawing/2014/main" id="{F9A7EA7F-E21D-4362-7ECB-3C9C32BFB252}"/>
              </a:ext>
            </a:extLst>
          </p:cNvPr>
          <p:cNvSpPr/>
          <p:nvPr/>
        </p:nvSpPr>
        <p:spPr>
          <a:xfrm rot="10800000" flipH="1">
            <a:off x="5346875" y="-1704575"/>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Poppins" pitchFamily="2" charset="77"/>
              <a:ea typeface="Albert Sans"/>
              <a:cs typeface="Poppins" pitchFamily="2" charset="77"/>
              <a:sym typeface="Albert Sans"/>
            </a:endParaRPr>
          </a:p>
        </p:txBody>
      </p:sp>
      <p:sp>
        <p:nvSpPr>
          <p:cNvPr id="2" name="Title 1">
            <a:extLst>
              <a:ext uri="{FF2B5EF4-FFF2-40B4-BE49-F238E27FC236}">
                <a16:creationId xmlns:a16="http://schemas.microsoft.com/office/drawing/2014/main" id="{3446285D-C1C2-278E-5CA4-33D5C92184F9}"/>
              </a:ext>
            </a:extLst>
          </p:cNvPr>
          <p:cNvSpPr>
            <a:spLocks noGrp="1"/>
          </p:cNvSpPr>
          <p:nvPr>
            <p:ph type="title"/>
          </p:nvPr>
        </p:nvSpPr>
        <p:spPr>
          <a:xfrm>
            <a:off x="4872675" y="3222208"/>
            <a:ext cx="4117200" cy="768900"/>
          </a:xfrm>
        </p:spPr>
        <p:txBody>
          <a:bodyPr/>
          <a:lstStyle/>
          <a:p>
            <a:r>
              <a:rPr lang="en-US" sz="3600" dirty="0"/>
              <a:t>Taking a </a:t>
            </a:r>
            <a:br>
              <a:rPr lang="en-US" sz="3600" dirty="0"/>
            </a:br>
            <a:r>
              <a:rPr lang="en-US" sz="3600" dirty="0"/>
              <a:t>Motivational</a:t>
            </a:r>
            <a:br>
              <a:rPr lang="en-US" sz="3600" dirty="0"/>
            </a:br>
            <a:r>
              <a:rPr lang="en-US" sz="3600" dirty="0"/>
              <a:t>Interviewing</a:t>
            </a:r>
            <a:br>
              <a:rPr lang="en-US" sz="3600" dirty="0"/>
            </a:br>
            <a:r>
              <a:rPr lang="en-US" sz="3600" dirty="0"/>
              <a:t>Approach</a:t>
            </a:r>
          </a:p>
        </p:txBody>
      </p:sp>
      <p:sp>
        <p:nvSpPr>
          <p:cNvPr id="4" name="Title 3">
            <a:extLst>
              <a:ext uri="{FF2B5EF4-FFF2-40B4-BE49-F238E27FC236}">
                <a16:creationId xmlns:a16="http://schemas.microsoft.com/office/drawing/2014/main" id="{E98BCCA8-3729-6EFB-BE9E-1EC9577BD2CA}"/>
              </a:ext>
            </a:extLst>
          </p:cNvPr>
          <p:cNvSpPr>
            <a:spLocks noGrp="1"/>
          </p:cNvSpPr>
          <p:nvPr>
            <p:ph type="title" idx="2"/>
          </p:nvPr>
        </p:nvSpPr>
        <p:spPr>
          <a:xfrm>
            <a:off x="0" y="0"/>
            <a:ext cx="5444099" cy="768900"/>
          </a:xfrm>
        </p:spPr>
        <p:txBody>
          <a:bodyPr/>
          <a:lstStyle/>
          <a:p>
            <a:pPr marL="0" indent="0"/>
            <a:r>
              <a:rPr lang="en-US" sz="2800" dirty="0">
                <a:solidFill>
                  <a:srgbClr val="245671"/>
                </a:solidFill>
              </a:rPr>
              <a:t>Motivational Interviewing is: </a:t>
            </a:r>
          </a:p>
        </p:txBody>
      </p:sp>
      <p:sp>
        <p:nvSpPr>
          <p:cNvPr id="5" name="Subtitle 4">
            <a:extLst>
              <a:ext uri="{FF2B5EF4-FFF2-40B4-BE49-F238E27FC236}">
                <a16:creationId xmlns:a16="http://schemas.microsoft.com/office/drawing/2014/main" id="{4E7FCF1C-D1A8-3802-12BC-33127C64863E}"/>
              </a:ext>
            </a:extLst>
          </p:cNvPr>
          <p:cNvSpPr>
            <a:spLocks noGrp="1"/>
          </p:cNvSpPr>
          <p:nvPr>
            <p:ph type="subTitle" idx="3"/>
          </p:nvPr>
        </p:nvSpPr>
        <p:spPr>
          <a:xfrm>
            <a:off x="112326" y="618717"/>
            <a:ext cx="5317099" cy="598800"/>
          </a:xfrm>
        </p:spPr>
        <p:txBody>
          <a:bodyPr/>
          <a:lstStyle/>
          <a:p>
            <a:pPr algn="l">
              <a:buFont typeface="Arial" panose="020B0604020202020204" pitchFamily="34" charset="0"/>
              <a:buChar char="•"/>
            </a:pPr>
            <a:r>
              <a:rPr lang="en-US" b="1" dirty="0"/>
              <a:t>Active, reflective listening</a:t>
            </a:r>
          </a:p>
          <a:p>
            <a:pPr algn="l">
              <a:buFont typeface="Arial" panose="020B0604020202020204" pitchFamily="34" charset="0"/>
              <a:buChar char="•"/>
            </a:pPr>
            <a:r>
              <a:rPr lang="en-US" b="1" dirty="0"/>
              <a:t>Avoids confrontation, arguing or being judgmental</a:t>
            </a:r>
          </a:p>
          <a:p>
            <a:pPr algn="l">
              <a:buFont typeface="Arial" panose="020B0604020202020204" pitchFamily="34" charset="0"/>
              <a:buChar char="•"/>
            </a:pPr>
            <a:endParaRPr lang="en-US" sz="800" b="1" dirty="0"/>
          </a:p>
          <a:p>
            <a:pPr marL="0" indent="0" algn="l"/>
            <a:r>
              <a:rPr lang="en-US" b="1" dirty="0"/>
              <a:t>People are the best experts of their own lives. It works well when you arrange your conversations “alongside” participants with:</a:t>
            </a:r>
          </a:p>
          <a:p>
            <a:pPr marL="0" indent="0" algn="l"/>
            <a:endParaRPr lang="en-US" sz="800" b="1" dirty="0"/>
          </a:p>
          <a:p>
            <a:pPr marL="0" indent="0"/>
            <a:r>
              <a:rPr lang="en-US" b="1" dirty="0"/>
              <a:t>COMPASSION</a:t>
            </a:r>
          </a:p>
          <a:p>
            <a:pPr marL="0" indent="0"/>
            <a:r>
              <a:rPr lang="en-US" b="1" dirty="0"/>
              <a:t>PARTNERSHIP</a:t>
            </a:r>
          </a:p>
          <a:p>
            <a:pPr marL="0" indent="0"/>
            <a:r>
              <a:rPr lang="en-US" b="1" dirty="0"/>
              <a:t>EVOCATION and </a:t>
            </a:r>
          </a:p>
          <a:p>
            <a:pPr marL="0" indent="0"/>
            <a:r>
              <a:rPr lang="en-US" b="1" dirty="0"/>
              <a:t>ACCEPTANCE</a:t>
            </a:r>
          </a:p>
          <a:p>
            <a:pPr marL="0" indent="0"/>
            <a:endParaRPr lang="en-US" sz="800" b="1" dirty="0">
              <a:solidFill>
                <a:srgbClr val="245671"/>
              </a:solidFill>
            </a:endParaRPr>
          </a:p>
          <a:p>
            <a:pPr marL="0" indent="0"/>
            <a:r>
              <a:rPr lang="en-US" sz="2000" b="1" dirty="0">
                <a:solidFill>
                  <a:srgbClr val="245671"/>
                </a:solidFill>
              </a:rPr>
              <a:t>Motivational Interviewing </a:t>
            </a:r>
            <a:r>
              <a:rPr lang="en-US" sz="2000" b="1" u="sng" dirty="0">
                <a:solidFill>
                  <a:srgbClr val="245671"/>
                </a:solidFill>
              </a:rPr>
              <a:t>IS NOT</a:t>
            </a:r>
            <a:r>
              <a:rPr lang="en-US" sz="2000" b="1" dirty="0">
                <a:solidFill>
                  <a:srgbClr val="245671"/>
                </a:solidFill>
              </a:rPr>
              <a:t>:</a:t>
            </a:r>
          </a:p>
          <a:p>
            <a:r>
              <a:rPr lang="en-US" b="1" dirty="0"/>
              <a:t>A way of tricking people into doing what you want them to do</a:t>
            </a:r>
          </a:p>
          <a:p>
            <a:endParaRPr lang="en-US" dirty="0"/>
          </a:p>
        </p:txBody>
      </p:sp>
      <p:pic>
        <p:nvPicPr>
          <p:cNvPr id="10" name="Graphic 2">
            <a:extLst>
              <a:ext uri="{FF2B5EF4-FFF2-40B4-BE49-F238E27FC236}">
                <a16:creationId xmlns:a16="http://schemas.microsoft.com/office/drawing/2014/main" id="{3F52E93A-78F4-F3D6-207B-E8631AD98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990" y="326914"/>
            <a:ext cx="775470" cy="775470"/>
          </a:xfrm>
          <a:prstGeom prst="rect">
            <a:avLst/>
          </a:prstGeom>
        </p:spPr>
      </p:pic>
    </p:spTree>
    <p:extLst>
      <p:ext uri="{BB962C8B-B14F-4D97-AF65-F5344CB8AC3E}">
        <p14:creationId xmlns:p14="http://schemas.microsoft.com/office/powerpoint/2010/main" val="190592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p:nvPr>
        </p:nvSpPr>
        <p:spPr>
          <a:xfrm>
            <a:off x="662850" y="41130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Motivational Interviewing Skills</a:t>
            </a:r>
            <a:endParaRPr dirty="0"/>
          </a:p>
        </p:txBody>
      </p:sp>
      <p:sp>
        <p:nvSpPr>
          <p:cNvPr id="393" name="Google Shape;393;p46"/>
          <p:cNvSpPr txBox="1">
            <a:spLocks noGrp="1"/>
          </p:cNvSpPr>
          <p:nvPr>
            <p:ph type="subTitle" idx="5"/>
          </p:nvPr>
        </p:nvSpPr>
        <p:spPr>
          <a:xfrm>
            <a:off x="1662000" y="2085727"/>
            <a:ext cx="5705700" cy="427500"/>
          </a:xfrm>
          <a:prstGeom prst="rect">
            <a:avLst/>
          </a:prstGeom>
        </p:spPr>
        <p:txBody>
          <a:bodyPr spcFirstLastPara="1" wrap="square" lIns="91425" tIns="91425" rIns="91425" bIns="91425" anchor="b" anchorCtr="0">
            <a:noAutofit/>
          </a:bodyPr>
          <a:lstStyle/>
          <a:p>
            <a:pPr marL="0" indent="0"/>
            <a:endParaRPr lang="en-US" dirty="0"/>
          </a:p>
          <a:p>
            <a:pPr marL="0" indent="0"/>
            <a:endParaRPr lang="en-US" dirty="0"/>
          </a:p>
          <a:p>
            <a:pPr marL="0" indent="0">
              <a:lnSpc>
                <a:spcPct val="100000"/>
              </a:lnSpc>
            </a:pPr>
            <a:r>
              <a:rPr lang="en-US" dirty="0"/>
              <a:t>Increase your collaborative skills by utilizing </a:t>
            </a:r>
            <a:r>
              <a:rPr lang="en-US" sz="2800" dirty="0">
                <a:solidFill>
                  <a:srgbClr val="245671"/>
                </a:solidFill>
              </a:rPr>
              <a:t>OARS</a:t>
            </a:r>
            <a:r>
              <a:rPr lang="en-US" dirty="0"/>
              <a:t> in your discussions with youth.  </a:t>
            </a:r>
          </a:p>
          <a:p>
            <a:pPr marL="0" lvl="0" indent="0" algn="ctr" rtl="0">
              <a:spcBef>
                <a:spcPts val="0"/>
              </a:spcBef>
              <a:spcAft>
                <a:spcPts val="0"/>
              </a:spcAft>
              <a:buNone/>
            </a:pPr>
            <a:endParaRPr lang="en-CA" dirty="0"/>
          </a:p>
        </p:txBody>
      </p:sp>
      <p:sp>
        <p:nvSpPr>
          <p:cNvPr id="3" name="Subtitle 2"/>
          <p:cNvSpPr>
            <a:spLocks noGrp="1"/>
          </p:cNvSpPr>
          <p:nvPr>
            <p:ph type="subTitle" idx="6"/>
          </p:nvPr>
        </p:nvSpPr>
        <p:spPr>
          <a:xfrm>
            <a:off x="815250" y="3563088"/>
            <a:ext cx="8328750" cy="427500"/>
          </a:xfrm>
        </p:spPr>
        <p:txBody>
          <a:bodyPr/>
          <a:lstStyle/>
          <a:p>
            <a:pPr algn="l"/>
            <a:r>
              <a:rPr lang="en-US" dirty="0">
                <a:solidFill>
                  <a:srgbClr val="245671"/>
                </a:solidFill>
              </a:rPr>
              <a:t>Open Ended Questions  “</a:t>
            </a:r>
            <a:r>
              <a:rPr lang="en-US" b="0" i="1" dirty="0">
                <a:solidFill>
                  <a:srgbClr val="245671"/>
                </a:solidFill>
              </a:rPr>
              <a:t>What do you think about vaping?”</a:t>
            </a:r>
            <a:endParaRPr lang="en-CA" b="0" i="1" dirty="0">
              <a:solidFill>
                <a:srgbClr val="245671"/>
              </a:solidFill>
            </a:endParaRPr>
          </a:p>
          <a:p>
            <a:pPr algn="l"/>
            <a:r>
              <a:rPr lang="en-US" dirty="0">
                <a:solidFill>
                  <a:srgbClr val="245671"/>
                </a:solidFill>
              </a:rPr>
              <a:t>Affirmations</a:t>
            </a:r>
            <a:r>
              <a:rPr lang="en-US" b="0" dirty="0">
                <a:solidFill>
                  <a:srgbClr val="245671"/>
                </a:solidFill>
              </a:rPr>
              <a:t> 		     “</a:t>
            </a:r>
            <a:r>
              <a:rPr lang="en-US" b="0" i="1" dirty="0">
                <a:solidFill>
                  <a:srgbClr val="245671"/>
                </a:solidFill>
              </a:rPr>
              <a:t>That’s a great idea!”</a:t>
            </a:r>
            <a:endParaRPr lang="en-US" b="0" dirty="0">
              <a:solidFill>
                <a:srgbClr val="245671"/>
              </a:solidFill>
            </a:endParaRPr>
          </a:p>
          <a:p>
            <a:pPr algn="l"/>
            <a:r>
              <a:rPr lang="en-US" dirty="0">
                <a:solidFill>
                  <a:srgbClr val="245671"/>
                </a:solidFill>
              </a:rPr>
              <a:t>Reflections</a:t>
            </a:r>
            <a:r>
              <a:rPr lang="en-US" b="0" dirty="0">
                <a:solidFill>
                  <a:srgbClr val="245671"/>
                </a:solidFill>
              </a:rPr>
              <a:t> 		     “</a:t>
            </a:r>
            <a:r>
              <a:rPr lang="en-US" b="0" i="1" dirty="0">
                <a:solidFill>
                  <a:srgbClr val="245671"/>
                </a:solidFill>
              </a:rPr>
              <a:t>You feel like…”</a:t>
            </a:r>
          </a:p>
          <a:p>
            <a:pPr algn="l"/>
            <a:r>
              <a:rPr lang="en-US" dirty="0">
                <a:solidFill>
                  <a:srgbClr val="245671"/>
                </a:solidFill>
              </a:rPr>
              <a:t>Summaries</a:t>
            </a:r>
            <a:r>
              <a:rPr lang="en-US" b="0" i="1" dirty="0">
                <a:solidFill>
                  <a:srgbClr val="245671"/>
                </a:solidFill>
              </a:rPr>
              <a:t> 		     “Let me see if I understand fully…”</a:t>
            </a:r>
          </a:p>
          <a:p>
            <a:endParaRPr lang="en-CA" dirty="0"/>
          </a:p>
        </p:txBody>
      </p:sp>
      <p:sp>
        <p:nvSpPr>
          <p:cNvPr id="5" name="Rectangle 4"/>
          <p:cNvSpPr/>
          <p:nvPr/>
        </p:nvSpPr>
        <p:spPr>
          <a:xfrm>
            <a:off x="517794" y="1976312"/>
            <a:ext cx="534121" cy="646331"/>
          </a:xfrm>
          <a:prstGeom prst="rect">
            <a:avLst/>
          </a:prstGeom>
        </p:spPr>
        <p:txBody>
          <a:bodyPr wrap="none">
            <a:spAutoFit/>
          </a:bodyPr>
          <a:lstStyle/>
          <a:p>
            <a:r>
              <a:rPr lang="en-US" sz="3600" b="1" dirty="0">
                <a:solidFill>
                  <a:srgbClr val="2CC1D6"/>
                </a:solidFill>
                <a:latin typeface="Poppins" pitchFamily="2" charset="77"/>
                <a:sym typeface="Poppins"/>
              </a:rPr>
              <a:t>O</a:t>
            </a:r>
            <a:endParaRPr lang="en-CA" dirty="0">
              <a:solidFill>
                <a:srgbClr val="2CC1D6"/>
              </a:solidFill>
            </a:endParaRPr>
          </a:p>
        </p:txBody>
      </p:sp>
      <p:sp>
        <p:nvSpPr>
          <p:cNvPr id="6" name="Rectangle 5"/>
          <p:cNvSpPr/>
          <p:nvPr/>
        </p:nvSpPr>
        <p:spPr>
          <a:xfrm>
            <a:off x="541839" y="3053000"/>
            <a:ext cx="442750" cy="646331"/>
          </a:xfrm>
          <a:prstGeom prst="rect">
            <a:avLst/>
          </a:prstGeom>
        </p:spPr>
        <p:txBody>
          <a:bodyPr wrap="none">
            <a:spAutoFit/>
          </a:bodyPr>
          <a:lstStyle/>
          <a:p>
            <a:pPr lvl="0"/>
            <a:r>
              <a:rPr lang="en-US" sz="3600" b="1" dirty="0">
                <a:solidFill>
                  <a:srgbClr val="2CC1D6"/>
                </a:solidFill>
                <a:latin typeface="Poppins" pitchFamily="2" charset="77"/>
                <a:sym typeface="Poppins"/>
              </a:rPr>
              <a:t>S</a:t>
            </a:r>
            <a:endParaRPr lang="en-CA" dirty="0">
              <a:solidFill>
                <a:srgbClr val="2CC1D6"/>
              </a:solidFill>
            </a:endParaRPr>
          </a:p>
        </p:txBody>
      </p:sp>
      <p:sp>
        <p:nvSpPr>
          <p:cNvPr id="7" name="Rectangle 6"/>
          <p:cNvSpPr/>
          <p:nvPr/>
        </p:nvSpPr>
        <p:spPr>
          <a:xfrm>
            <a:off x="517794" y="2693525"/>
            <a:ext cx="486030" cy="646331"/>
          </a:xfrm>
          <a:prstGeom prst="rect">
            <a:avLst/>
          </a:prstGeom>
        </p:spPr>
        <p:txBody>
          <a:bodyPr wrap="none">
            <a:spAutoFit/>
          </a:bodyPr>
          <a:lstStyle/>
          <a:p>
            <a:pPr lvl="0"/>
            <a:r>
              <a:rPr lang="en-US" sz="3600" b="1" dirty="0">
                <a:solidFill>
                  <a:srgbClr val="2CC1D6"/>
                </a:solidFill>
                <a:latin typeface="Poppins" pitchFamily="2" charset="77"/>
                <a:sym typeface="Poppins"/>
              </a:rPr>
              <a:t>R</a:t>
            </a:r>
            <a:endParaRPr lang="en-CA" dirty="0">
              <a:solidFill>
                <a:srgbClr val="2CC1D6"/>
              </a:solidFill>
            </a:endParaRPr>
          </a:p>
        </p:txBody>
      </p:sp>
      <p:sp>
        <p:nvSpPr>
          <p:cNvPr id="8" name="Rectangle 7"/>
          <p:cNvSpPr/>
          <p:nvPr/>
        </p:nvSpPr>
        <p:spPr>
          <a:xfrm>
            <a:off x="541839" y="2336246"/>
            <a:ext cx="510076" cy="646331"/>
          </a:xfrm>
          <a:prstGeom prst="rect">
            <a:avLst/>
          </a:prstGeom>
        </p:spPr>
        <p:txBody>
          <a:bodyPr wrap="none">
            <a:spAutoFit/>
          </a:bodyPr>
          <a:lstStyle/>
          <a:p>
            <a:pPr lvl="0"/>
            <a:r>
              <a:rPr lang="en-US" sz="3600" b="1" dirty="0">
                <a:solidFill>
                  <a:srgbClr val="2CC1D6"/>
                </a:solidFill>
                <a:latin typeface="Poppins" pitchFamily="2" charset="77"/>
                <a:sym typeface="Poppins"/>
              </a:rPr>
              <a:t>A</a:t>
            </a:r>
            <a:endParaRPr lang="en-CA" dirty="0">
              <a:solidFill>
                <a:srgbClr val="2CC1D6"/>
              </a:solidFill>
            </a:endParaRPr>
          </a:p>
        </p:txBody>
      </p:sp>
      <p:sp>
        <p:nvSpPr>
          <p:cNvPr id="16" name="Rectangle 15"/>
          <p:cNvSpPr/>
          <p:nvPr/>
        </p:nvSpPr>
        <p:spPr>
          <a:xfrm>
            <a:off x="1204104" y="3981451"/>
            <a:ext cx="7116792" cy="957480"/>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0" lvl="0">
              <a:buSzPts val="1100"/>
            </a:pPr>
            <a:endParaRPr lang="en-US" b="1" kern="1200" dirty="0">
              <a:solidFill>
                <a:srgbClr val="245671"/>
              </a:solidFill>
              <a:ea typeface="Arial"/>
              <a:cs typeface="Arial"/>
            </a:endParaRPr>
          </a:p>
          <a:p>
            <a:pPr marL="158750" lvl="0">
              <a:buSzPts val="1100"/>
            </a:pPr>
            <a:r>
              <a:rPr lang="en-US" sz="1600" b="1" kern="1200" dirty="0">
                <a:solidFill>
                  <a:srgbClr val="245671"/>
                </a:solidFill>
                <a:ea typeface="Arial"/>
                <a:cs typeface="Arial"/>
              </a:rPr>
              <a:t>U</a:t>
            </a:r>
            <a:r>
              <a:rPr lang="en-US" b="1" dirty="0">
                <a:solidFill>
                  <a:srgbClr val="245671"/>
                </a:solidFill>
                <a:cs typeface="Arial"/>
              </a:rPr>
              <a:t>sing these conversation strategies is an opportunity to build relationships with youth. Even if they do not stop vaping immediately, they have a positive experience that may shape success with quitting in the future.</a:t>
            </a:r>
          </a:p>
          <a:p>
            <a:pPr lvl="0">
              <a:buSzPts val="1100"/>
            </a:pPr>
            <a:endParaRPr lang="en-US" sz="1100" dirty="0">
              <a:solidFill>
                <a:srgbClr val="000000"/>
              </a:solidFill>
              <a:cs typeface="Arial"/>
            </a:endParaRPr>
          </a:p>
        </p:txBody>
      </p:sp>
      <p:sp>
        <p:nvSpPr>
          <p:cNvPr id="9" name="Rectangle 8"/>
          <p:cNvSpPr/>
          <p:nvPr/>
        </p:nvSpPr>
        <p:spPr>
          <a:xfrm>
            <a:off x="1122367" y="3903944"/>
            <a:ext cx="372218" cy="584775"/>
          </a:xfrm>
          <a:prstGeom prst="rect">
            <a:avLst/>
          </a:prstGeom>
        </p:spPr>
        <p:txBody>
          <a:bodyPr wrap="none">
            <a:spAutoFit/>
          </a:bodyPr>
          <a:lstStyle/>
          <a:p>
            <a:pPr lvl="0"/>
            <a:r>
              <a:rPr lang="en-US" sz="3200" b="1" dirty="0">
                <a:solidFill>
                  <a:srgbClr val="00414D"/>
                </a:solidFill>
                <a:latin typeface="Poppins" pitchFamily="2" charset="77"/>
                <a:sym typeface="Albert Sans"/>
              </a:rPr>
              <a:t>*</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2375050" y="-571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t>Bringing it all together</a:t>
            </a:r>
            <a:endParaRPr sz="4000" dirty="0"/>
          </a:p>
        </p:txBody>
      </p:sp>
      <p:sp>
        <p:nvSpPr>
          <p:cNvPr id="311" name="Google Shape;311;p38"/>
          <p:cNvSpPr txBox="1">
            <a:spLocks noGrp="1"/>
          </p:cNvSpPr>
          <p:nvPr>
            <p:ph type="subTitle" idx="1"/>
          </p:nvPr>
        </p:nvSpPr>
        <p:spPr>
          <a:xfrm>
            <a:off x="400050" y="2010764"/>
            <a:ext cx="3771900" cy="1870200"/>
          </a:xfrm>
          <a:prstGeom prst="rect">
            <a:avLst/>
          </a:prstGeom>
        </p:spPr>
        <p:txBody>
          <a:bodyPr spcFirstLastPara="1" wrap="square" lIns="91425" tIns="91425" rIns="91425" bIns="91425" anchor="t" anchorCtr="0">
            <a:noAutofit/>
          </a:bodyPr>
          <a:lstStyle/>
          <a:p>
            <a:pPr fontAlgn="t"/>
            <a:r>
              <a:rPr lang="en-US" sz="1200" b="1" dirty="0"/>
              <a:t>Start the conversation…</a:t>
            </a:r>
            <a:endParaRPr lang="en-CA" sz="1200" b="1" dirty="0"/>
          </a:p>
          <a:p>
            <a:pPr marL="88900" indent="0" algn="l" fontAlgn="t"/>
            <a:r>
              <a:rPr lang="en-US" sz="1200" i="1" dirty="0"/>
              <a:t>“I noticed you were with a group of students   vaping between classes. Can you tell me more about this?”</a:t>
            </a:r>
            <a:endParaRPr lang="en-CA" sz="1200" i="1" dirty="0"/>
          </a:p>
          <a:p>
            <a:pPr algn="l"/>
            <a:endParaRPr lang="en-US" sz="800" b="1" dirty="0"/>
          </a:p>
          <a:p>
            <a:pPr algn="l"/>
            <a:r>
              <a:rPr lang="en-US" sz="1200" b="1" dirty="0"/>
              <a:t>Increase understanding and build rapport…</a:t>
            </a:r>
            <a:endParaRPr lang="en-CA" sz="1200" b="1" dirty="0"/>
          </a:p>
          <a:p>
            <a:pPr algn="l"/>
            <a:r>
              <a:rPr lang="en-US" sz="1200" i="1" dirty="0"/>
              <a:t>“When do you vape?”</a:t>
            </a:r>
            <a:endParaRPr lang="en-CA" sz="1200" i="1" dirty="0"/>
          </a:p>
          <a:p>
            <a:pPr algn="l"/>
            <a:r>
              <a:rPr lang="en-US" sz="1200" i="1" dirty="0"/>
              <a:t>“How do you think vaping is affecting your life?”</a:t>
            </a:r>
            <a:endParaRPr lang="en-CA" sz="1200" i="1" dirty="0"/>
          </a:p>
          <a:p>
            <a:pPr marL="177800" indent="-38100" algn="l"/>
            <a:r>
              <a:rPr lang="en-US" sz="1200" i="1" dirty="0"/>
              <a:t>“What do you know about the risks of vaping?”</a:t>
            </a:r>
          </a:p>
          <a:p>
            <a:pPr marL="177800" indent="0" algn="l"/>
            <a:r>
              <a:rPr lang="en-US" sz="1200" i="1" dirty="0"/>
              <a:t>“I recently learned some stuff about vaping, can I share it with you?”</a:t>
            </a:r>
          </a:p>
          <a:p>
            <a:pPr marL="177800" indent="0" algn="l"/>
            <a:endParaRPr lang="en-US" sz="800" i="1" dirty="0"/>
          </a:p>
          <a:p>
            <a:pPr marL="177800" indent="0" algn="l"/>
            <a:r>
              <a:rPr lang="en-US" sz="1200" b="1" dirty="0"/>
              <a:t>Find out what they think about quitting…</a:t>
            </a:r>
            <a:endParaRPr lang="en-CA" sz="1200" b="1" dirty="0"/>
          </a:p>
          <a:p>
            <a:pPr algn="l"/>
            <a:r>
              <a:rPr lang="en-US" sz="1200" i="1" dirty="0"/>
              <a:t>“Have you ever thought about quitting?”</a:t>
            </a:r>
            <a:endParaRPr lang="en-CA" sz="1200" i="1" dirty="0"/>
          </a:p>
          <a:p>
            <a:pPr marL="0" lvl="0" indent="0" algn="ctr" rtl="0">
              <a:spcBef>
                <a:spcPts val="0"/>
              </a:spcBef>
              <a:spcAft>
                <a:spcPts val="0"/>
              </a:spcAft>
              <a:buNone/>
            </a:pPr>
            <a:endParaRPr dirty="0"/>
          </a:p>
        </p:txBody>
      </p:sp>
      <p:sp>
        <p:nvSpPr>
          <p:cNvPr id="312" name="Google Shape;312;p38"/>
          <p:cNvSpPr txBox="1">
            <a:spLocks noGrp="1"/>
          </p:cNvSpPr>
          <p:nvPr>
            <p:ph type="subTitle" idx="2"/>
          </p:nvPr>
        </p:nvSpPr>
        <p:spPr>
          <a:xfrm>
            <a:off x="4406900" y="2010764"/>
            <a:ext cx="3778250" cy="1870200"/>
          </a:xfrm>
          <a:prstGeom prst="rect">
            <a:avLst/>
          </a:prstGeom>
        </p:spPr>
        <p:txBody>
          <a:bodyPr spcFirstLastPara="1" wrap="square" lIns="91425" tIns="91425" rIns="91425" bIns="91425" anchor="t" anchorCtr="0">
            <a:noAutofit/>
          </a:bodyPr>
          <a:lstStyle/>
          <a:p>
            <a:pPr fontAlgn="t"/>
            <a:r>
              <a:rPr lang="en-US" sz="1200" b="1" dirty="0"/>
              <a:t>If </a:t>
            </a:r>
            <a:r>
              <a:rPr lang="en-US" sz="1200" b="1" u="sng" dirty="0"/>
              <a:t>interested</a:t>
            </a:r>
            <a:r>
              <a:rPr lang="en-US" sz="1200" b="1" dirty="0"/>
              <a:t> in changing…</a:t>
            </a:r>
            <a:endParaRPr lang="en-CA" sz="1200" b="1" dirty="0"/>
          </a:p>
          <a:p>
            <a:pPr marL="177800" indent="-38100" algn="l" fontAlgn="t"/>
            <a:r>
              <a:rPr lang="en-US" sz="1200" i="1" dirty="0"/>
              <a:t>“There is a free app that can help you make a quit plan and track your progress. Maybe you could give it a try and I’ll check-in again in a few days. Would that be alright with you?”</a:t>
            </a:r>
            <a:endParaRPr lang="en-CA" sz="1200" i="1" dirty="0"/>
          </a:p>
          <a:p>
            <a:pPr fontAlgn="t"/>
            <a:endParaRPr lang="en-US" sz="1200" b="1" dirty="0"/>
          </a:p>
          <a:p>
            <a:pPr fontAlgn="t"/>
            <a:r>
              <a:rPr lang="en-US" sz="1200" b="1" dirty="0"/>
              <a:t>If </a:t>
            </a:r>
            <a:r>
              <a:rPr lang="en-US" sz="1200" b="1" u="sng" dirty="0"/>
              <a:t>not interested </a:t>
            </a:r>
            <a:r>
              <a:rPr lang="en-US" sz="1200" b="1" dirty="0"/>
              <a:t>in changing…</a:t>
            </a:r>
            <a:endParaRPr lang="en-CA" sz="1200" b="1" dirty="0"/>
          </a:p>
          <a:p>
            <a:pPr marL="177800" indent="-38100" algn="l" fontAlgn="t"/>
            <a:r>
              <a:rPr lang="en-US" sz="1200" i="1" dirty="0"/>
              <a:t>“I know a great website where you can learn some facts about vaping. Would it be okay if I checked in with you next week, after you’ve had a chance to take a look?”</a:t>
            </a:r>
            <a:endParaRPr lang="en-CA" sz="1200" i="1" dirty="0"/>
          </a:p>
          <a:p>
            <a:pPr marL="0" lvl="0" indent="0" algn="ctr" rtl="0">
              <a:spcBef>
                <a:spcPts val="0"/>
              </a:spcBef>
              <a:spcAft>
                <a:spcPts val="0"/>
              </a:spcAft>
              <a:buNone/>
            </a:pPr>
            <a:endParaRPr dirty="0"/>
          </a:p>
        </p:txBody>
      </p:sp>
      <p:sp>
        <p:nvSpPr>
          <p:cNvPr id="314" name="Google Shape;314;p38"/>
          <p:cNvSpPr txBox="1">
            <a:spLocks noGrp="1"/>
          </p:cNvSpPr>
          <p:nvPr>
            <p:ph type="subTitle" idx="4"/>
          </p:nvPr>
        </p:nvSpPr>
        <p:spPr>
          <a:xfrm>
            <a:off x="939800" y="1101592"/>
            <a:ext cx="2984500" cy="86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rgbClr val="245671"/>
                </a:solidFill>
              </a:rPr>
              <a:t>ASK</a:t>
            </a:r>
            <a:endParaRPr lang="en" sz="4000" dirty="0">
              <a:solidFill>
                <a:srgbClr val="245671"/>
              </a:solidFill>
            </a:endParaRPr>
          </a:p>
          <a:p>
            <a:pPr marL="0" lvl="0" indent="0" algn="ctr" rtl="0">
              <a:spcBef>
                <a:spcPts val="0"/>
              </a:spcBef>
              <a:spcAft>
                <a:spcPts val="0"/>
              </a:spcAft>
              <a:buNone/>
            </a:pPr>
            <a:r>
              <a:rPr lang="en-US" dirty="0"/>
              <a:t>open ended questions</a:t>
            </a:r>
            <a:endParaRPr lang="en" dirty="0"/>
          </a:p>
        </p:txBody>
      </p:sp>
      <p:sp>
        <p:nvSpPr>
          <p:cNvPr id="315" name="Google Shape;315;p38"/>
          <p:cNvSpPr txBox="1">
            <a:spLocks noGrp="1"/>
          </p:cNvSpPr>
          <p:nvPr>
            <p:ph type="subTitle" idx="5"/>
          </p:nvPr>
        </p:nvSpPr>
        <p:spPr>
          <a:xfrm>
            <a:off x="4768550" y="1077798"/>
            <a:ext cx="3099100" cy="86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rgbClr val="245671"/>
                </a:solidFill>
              </a:rPr>
              <a:t>ACT</a:t>
            </a:r>
            <a:endParaRPr lang="en-US" sz="3600" dirty="0">
              <a:solidFill>
                <a:srgbClr val="245671"/>
              </a:solidFill>
            </a:endParaRPr>
          </a:p>
          <a:p>
            <a:pPr marL="0" lvl="0" indent="0" algn="ctr" rtl="0">
              <a:spcBef>
                <a:spcPts val="0"/>
              </a:spcBef>
              <a:spcAft>
                <a:spcPts val="0"/>
              </a:spcAft>
              <a:buNone/>
            </a:pPr>
            <a:r>
              <a:rPr lang="en-US" dirty="0"/>
              <a:t>according to responses</a:t>
            </a:r>
            <a:endParaRPr lang="en-CA" dirty="0"/>
          </a:p>
        </p:txBody>
      </p:sp>
      <p:sp>
        <p:nvSpPr>
          <p:cNvPr id="2" name="Rectangle 1"/>
          <p:cNvSpPr/>
          <p:nvPr/>
        </p:nvSpPr>
        <p:spPr>
          <a:xfrm>
            <a:off x="4241800" y="1873250"/>
            <a:ext cx="95250" cy="300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flipV="1">
            <a:off x="565150" y="1873250"/>
            <a:ext cx="7620000" cy="110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7" y="1492572"/>
            <a:ext cx="4949950" cy="3149043"/>
          </a:xfrm>
          <a:prstGeom prst="rect">
            <a:avLst/>
          </a:prstGeom>
        </p:spPr>
      </p:pic>
      <p:sp>
        <p:nvSpPr>
          <p:cNvPr id="328" name="Google Shape;328;p40"/>
          <p:cNvSpPr txBox="1">
            <a:spLocks noGrp="1"/>
          </p:cNvSpPr>
          <p:nvPr>
            <p:ph type="title"/>
          </p:nvPr>
        </p:nvSpPr>
        <p:spPr>
          <a:xfrm>
            <a:off x="1571950" y="1021456"/>
            <a:ext cx="7079170" cy="103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dirty="0">
                <a:solidFill>
                  <a:srgbClr val="245671"/>
                </a:solidFill>
              </a:rPr>
              <a:t>‘Brief Conversations’ Toolkit</a:t>
            </a:r>
            <a:br>
              <a:rPr lang="en" sz="4000" dirty="0">
                <a:solidFill>
                  <a:srgbClr val="245671"/>
                </a:solidFill>
              </a:rPr>
            </a:br>
            <a:endParaRPr lang="en" sz="4000" dirty="0">
              <a:solidFill>
                <a:srgbClr val="245671"/>
              </a:solidFill>
            </a:endParaRPr>
          </a:p>
        </p:txBody>
      </p:sp>
      <p:pic>
        <p:nvPicPr>
          <p:cNvPr id="14" name="Picture 13"/>
          <p:cNvPicPr>
            <a:picLocks noChangeAspect="1"/>
          </p:cNvPicPr>
          <p:nvPr/>
        </p:nvPicPr>
        <p:blipFill>
          <a:blip r:embed="rId4"/>
          <a:stretch>
            <a:fillRect/>
          </a:stretch>
        </p:blipFill>
        <p:spPr>
          <a:xfrm>
            <a:off x="1234056" y="3076290"/>
            <a:ext cx="486794" cy="210460"/>
          </a:xfrm>
          <a:prstGeom prst="rect">
            <a:avLst/>
          </a:prstGeom>
        </p:spPr>
      </p:pic>
      <p:grpSp>
        <p:nvGrpSpPr>
          <p:cNvPr id="17" name="Group 16"/>
          <p:cNvGrpSpPr/>
          <p:nvPr/>
        </p:nvGrpSpPr>
        <p:grpSpPr>
          <a:xfrm>
            <a:off x="2172656" y="3076290"/>
            <a:ext cx="550476" cy="210460"/>
            <a:chOff x="2628174" y="3376586"/>
            <a:chExt cx="2957190" cy="1350492"/>
          </a:xfrm>
        </p:grpSpPr>
        <p:sp>
          <p:nvSpPr>
            <p:cNvPr id="18" name="Rounded Rectangle 17"/>
            <p:cNvSpPr/>
            <p:nvPr/>
          </p:nvSpPr>
          <p:spPr>
            <a:xfrm>
              <a:off x="2628174" y="3376586"/>
              <a:ext cx="2957190" cy="1350492"/>
            </a:xfrm>
            <a:prstGeom prst="roundRect">
              <a:avLst>
                <a:gd name="adj" fmla="val 10000"/>
              </a:avLst>
            </a:prstGeom>
            <a:blipFill rotWithShape="0">
              <a:blip r:embed="rId5"/>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19" name="Rounded Rectangle 4"/>
            <p:cNvSpPr txBox="1"/>
            <p:nvPr/>
          </p:nvSpPr>
          <p:spPr>
            <a:xfrm>
              <a:off x="2667729" y="3416141"/>
              <a:ext cx="2878080" cy="1271382"/>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pic>
        <p:nvPicPr>
          <p:cNvPr id="15" name="Picture 14"/>
          <p:cNvPicPr>
            <a:picLocks noChangeAspect="1"/>
          </p:cNvPicPr>
          <p:nvPr/>
        </p:nvPicPr>
        <p:blipFill>
          <a:blip r:embed="rId6"/>
          <a:stretch>
            <a:fillRect/>
          </a:stretch>
        </p:blipFill>
        <p:spPr>
          <a:xfrm>
            <a:off x="3103477" y="3067094"/>
            <a:ext cx="541423" cy="213492"/>
          </a:xfrm>
          <a:prstGeom prst="rect">
            <a:avLst/>
          </a:prstGeom>
        </p:spPr>
      </p:pic>
      <p:sp>
        <p:nvSpPr>
          <p:cNvPr id="16" name="Rectangle 15"/>
          <p:cNvSpPr/>
          <p:nvPr/>
        </p:nvSpPr>
        <p:spPr>
          <a:xfrm>
            <a:off x="2461332" y="1936750"/>
            <a:ext cx="1501067" cy="870616"/>
          </a:xfrm>
          <a:prstGeom prst="rect">
            <a:avLst/>
          </a:prstGeom>
          <a:solidFill>
            <a:srgbClr val="ACDC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p:cNvPicPr>
            <a:picLocks noChangeAspect="1"/>
          </p:cNvPicPr>
          <p:nvPr/>
        </p:nvPicPr>
        <p:blipFill>
          <a:blip r:embed="rId7"/>
          <a:stretch>
            <a:fillRect/>
          </a:stretch>
        </p:blipFill>
        <p:spPr>
          <a:xfrm>
            <a:off x="7390054" y="1597101"/>
            <a:ext cx="1479065" cy="1741061"/>
          </a:xfrm>
          <a:prstGeom prst="rect">
            <a:avLst/>
          </a:prstGeom>
        </p:spPr>
      </p:pic>
      <p:sp>
        <p:nvSpPr>
          <p:cNvPr id="22" name="TextBox 21"/>
          <p:cNvSpPr txBox="1"/>
          <p:nvPr/>
        </p:nvSpPr>
        <p:spPr>
          <a:xfrm>
            <a:off x="1706477" y="4574768"/>
            <a:ext cx="1885453" cy="307777"/>
          </a:xfrm>
          <a:prstGeom prst="rect">
            <a:avLst/>
          </a:prstGeom>
          <a:noFill/>
        </p:spPr>
        <p:txBody>
          <a:bodyPr wrap="none" rtlCol="0">
            <a:spAutoFit/>
          </a:bodyPr>
          <a:lstStyle/>
          <a:p>
            <a:r>
              <a:rPr lang="en-US" b="1" dirty="0">
                <a:solidFill>
                  <a:schemeClr val="accent5"/>
                </a:solidFill>
              </a:rPr>
              <a:t> Website Resources</a:t>
            </a:r>
            <a:endParaRPr lang="en-CA" b="1" dirty="0">
              <a:solidFill>
                <a:schemeClr val="accent5"/>
              </a:solidFill>
            </a:endParaRPr>
          </a:p>
        </p:txBody>
      </p:sp>
      <p:sp>
        <p:nvSpPr>
          <p:cNvPr id="23" name="Rectangle 22"/>
          <p:cNvSpPr/>
          <p:nvPr/>
        </p:nvSpPr>
        <p:spPr>
          <a:xfrm>
            <a:off x="7448537" y="3374868"/>
            <a:ext cx="1420582" cy="307777"/>
          </a:xfrm>
          <a:prstGeom prst="rect">
            <a:avLst/>
          </a:prstGeom>
        </p:spPr>
        <p:txBody>
          <a:bodyPr wrap="none">
            <a:spAutoFit/>
          </a:bodyPr>
          <a:lstStyle/>
          <a:p>
            <a:r>
              <a:rPr lang="en-US" b="1" dirty="0">
                <a:solidFill>
                  <a:schemeClr val="accent5"/>
                </a:solidFill>
              </a:rPr>
              <a:t>Referral Cards</a:t>
            </a:r>
            <a:endParaRPr lang="en-CA" b="1" dirty="0">
              <a:solidFill>
                <a:schemeClr val="accent5"/>
              </a:solidFill>
            </a:endParaRPr>
          </a:p>
        </p:txBody>
      </p:sp>
      <p:sp>
        <p:nvSpPr>
          <p:cNvPr id="25" name="Rectangle 24"/>
          <p:cNvSpPr/>
          <p:nvPr/>
        </p:nvSpPr>
        <p:spPr>
          <a:xfrm>
            <a:off x="5816363" y="4096350"/>
            <a:ext cx="841897" cy="307777"/>
          </a:xfrm>
          <a:prstGeom prst="rect">
            <a:avLst/>
          </a:prstGeom>
        </p:spPr>
        <p:txBody>
          <a:bodyPr wrap="none">
            <a:spAutoFit/>
          </a:bodyPr>
          <a:lstStyle/>
          <a:p>
            <a:r>
              <a:rPr lang="en-US" b="1" dirty="0">
                <a:solidFill>
                  <a:schemeClr val="accent5"/>
                </a:solidFill>
              </a:rPr>
              <a:t>Posters</a:t>
            </a:r>
            <a:endParaRPr lang="en-CA" b="1" dirty="0">
              <a:solidFill>
                <a:schemeClr val="accent5"/>
              </a:solidFill>
            </a:endParaRPr>
          </a:p>
        </p:txBody>
      </p:sp>
      <p:sp>
        <p:nvSpPr>
          <p:cNvPr id="27" name="Rectangle 26"/>
          <p:cNvSpPr/>
          <p:nvPr/>
        </p:nvSpPr>
        <p:spPr>
          <a:xfrm>
            <a:off x="7708637" y="4375769"/>
            <a:ext cx="1069524" cy="307777"/>
          </a:xfrm>
          <a:prstGeom prst="rect">
            <a:avLst/>
          </a:prstGeom>
        </p:spPr>
        <p:txBody>
          <a:bodyPr wrap="none">
            <a:spAutoFit/>
          </a:bodyPr>
          <a:lstStyle/>
          <a:p>
            <a:r>
              <a:rPr lang="en-US" b="1" dirty="0">
                <a:solidFill>
                  <a:schemeClr val="accent5"/>
                </a:solidFill>
              </a:rPr>
              <a:t>And More!</a:t>
            </a:r>
            <a:endParaRPr lang="en-CA" dirty="0"/>
          </a:p>
        </p:txBody>
      </p:sp>
      <p:sp>
        <p:nvSpPr>
          <p:cNvPr id="28" name="Rectangle 27"/>
          <p:cNvSpPr/>
          <p:nvPr/>
        </p:nvSpPr>
        <p:spPr>
          <a:xfrm>
            <a:off x="2516169" y="2177676"/>
            <a:ext cx="1446230" cy="307777"/>
          </a:xfrm>
          <a:prstGeom prst="rect">
            <a:avLst/>
          </a:prstGeom>
        </p:spPr>
        <p:txBody>
          <a:bodyPr wrap="none">
            <a:spAutoFit/>
          </a:bodyPr>
          <a:lstStyle/>
          <a:p>
            <a:r>
              <a:rPr lang="en-US" b="1" dirty="0">
                <a:solidFill>
                  <a:srgbClr val="245671"/>
                </a:solidFill>
              </a:rPr>
              <a:t>How to videos </a:t>
            </a:r>
          </a:p>
        </p:txBody>
      </p:sp>
      <p:pic>
        <p:nvPicPr>
          <p:cNvPr id="29" name="Picture 28"/>
          <p:cNvPicPr>
            <a:picLocks noChangeAspect="1"/>
          </p:cNvPicPr>
          <p:nvPr/>
        </p:nvPicPr>
        <p:blipFill>
          <a:blip r:embed="rId8"/>
          <a:stretch>
            <a:fillRect/>
          </a:stretch>
        </p:blipFill>
        <p:spPr>
          <a:xfrm>
            <a:off x="663319" y="89329"/>
            <a:ext cx="814134" cy="809894"/>
          </a:xfrm>
          <a:prstGeom prst="rect">
            <a:avLst/>
          </a:prstGeom>
        </p:spPr>
      </p:pic>
      <p:pic>
        <p:nvPicPr>
          <p:cNvPr id="2" name="Picture 1"/>
          <p:cNvPicPr>
            <a:picLocks noChangeAspect="1"/>
          </p:cNvPicPr>
          <p:nvPr/>
        </p:nvPicPr>
        <p:blipFill>
          <a:blip r:embed="rId9"/>
          <a:stretch>
            <a:fillRect/>
          </a:stretch>
        </p:blipFill>
        <p:spPr>
          <a:xfrm>
            <a:off x="2456760" y="1936750"/>
            <a:ext cx="1510209" cy="870616"/>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7261" y="1597101"/>
            <a:ext cx="1820102" cy="23579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40D91-AAC6-B822-694E-BA8C9D06E411}"/>
              </a:ext>
            </a:extLst>
          </p:cNvPr>
          <p:cNvSpPr>
            <a:spLocks noGrp="1"/>
          </p:cNvSpPr>
          <p:nvPr>
            <p:ph type="title"/>
          </p:nvPr>
        </p:nvSpPr>
        <p:spPr>
          <a:xfrm>
            <a:off x="730192" y="-689053"/>
            <a:ext cx="3708000" cy="1473600"/>
          </a:xfrm>
        </p:spPr>
        <p:txBody>
          <a:bodyPr/>
          <a:lstStyle/>
          <a:p>
            <a:r>
              <a:rPr lang="en-US" sz="4000" dirty="0"/>
              <a:t>Thank you!</a:t>
            </a:r>
          </a:p>
        </p:txBody>
      </p:sp>
      <p:sp>
        <p:nvSpPr>
          <p:cNvPr id="4" name="Subtitle 3">
            <a:extLst>
              <a:ext uri="{FF2B5EF4-FFF2-40B4-BE49-F238E27FC236}">
                <a16:creationId xmlns:a16="http://schemas.microsoft.com/office/drawing/2014/main" id="{BDAFA3B5-2E4F-3920-C67F-00F052931FB4}"/>
              </a:ext>
            </a:extLst>
          </p:cNvPr>
          <p:cNvSpPr>
            <a:spLocks noGrp="1"/>
          </p:cNvSpPr>
          <p:nvPr>
            <p:ph type="subTitle" idx="1"/>
          </p:nvPr>
        </p:nvSpPr>
        <p:spPr>
          <a:xfrm>
            <a:off x="50800" y="784547"/>
            <a:ext cx="4205750" cy="1116300"/>
          </a:xfrm>
        </p:spPr>
        <p:txBody>
          <a:bodyPr/>
          <a:lstStyle/>
          <a:p>
            <a:pPr marL="88900" indent="0"/>
            <a:r>
              <a:rPr lang="en-US" b="1" dirty="0"/>
              <a:t>This presentation and toolkit resources were developed in collaboration with Ontario Public Health Units and the Lung Health Foundation.</a:t>
            </a:r>
          </a:p>
          <a:p>
            <a:pPr marL="88900" indent="0"/>
            <a:endParaRPr lang="en-US" dirty="0"/>
          </a:p>
          <a:p>
            <a:pPr marL="88900" indent="0"/>
            <a:r>
              <a:rPr lang="en-US" b="1" dirty="0"/>
              <a:t>For more information and training regarding  youth vaping (or smoking) cessation programming, please visit: </a:t>
            </a:r>
          </a:p>
          <a:p>
            <a:pPr marL="88900" indent="0"/>
            <a:endParaRPr lang="en-US" b="1" dirty="0"/>
          </a:p>
          <a:p>
            <a:pPr marL="374650" indent="-285750">
              <a:buFont typeface="Arial" panose="020B0604020202020204" pitchFamily="34" charset="0"/>
              <a:buChar char="•"/>
            </a:pPr>
            <a:r>
              <a:rPr lang="en-US" b="1" dirty="0"/>
              <a:t>The ‘Allies’ page on the </a:t>
            </a:r>
            <a:r>
              <a:rPr lang="en-US" b="1" dirty="0" err="1"/>
              <a:t>QuashApp</a:t>
            </a:r>
            <a:r>
              <a:rPr lang="en-US" b="1" dirty="0"/>
              <a:t> website. </a:t>
            </a:r>
          </a:p>
          <a:p>
            <a:pPr marL="88900" indent="0"/>
            <a:endParaRPr lang="en-US" dirty="0"/>
          </a:p>
          <a:p>
            <a:pPr marL="374650" indent="-285750">
              <a:buFont typeface="Arial" panose="020B0604020202020204" pitchFamily="34" charset="0"/>
              <a:buChar char="•"/>
            </a:pPr>
            <a:r>
              <a:rPr lang="en-US" b="1" dirty="0"/>
              <a:t>Or contact your local Public Health Unit for more information or cessation programs that may be available in your community.</a:t>
            </a:r>
          </a:p>
        </p:txBody>
      </p:sp>
      <p:pic>
        <p:nvPicPr>
          <p:cNvPr id="2" name="Picture 1"/>
          <p:cNvPicPr>
            <a:picLocks noChangeAspect="1"/>
          </p:cNvPicPr>
          <p:nvPr/>
        </p:nvPicPr>
        <p:blipFill>
          <a:blip r:embed="rId3"/>
          <a:stretch>
            <a:fillRect/>
          </a:stretch>
        </p:blipFill>
        <p:spPr>
          <a:xfrm>
            <a:off x="4205749" y="2606387"/>
            <a:ext cx="464885" cy="471964"/>
          </a:xfrm>
          <a:prstGeom prst="rect">
            <a:avLst/>
          </a:prstGeom>
        </p:spPr>
      </p:pic>
      <p:pic>
        <p:nvPicPr>
          <p:cNvPr id="12" name="Picture 11"/>
          <p:cNvPicPr>
            <a:picLocks noChangeAspect="1"/>
          </p:cNvPicPr>
          <p:nvPr/>
        </p:nvPicPr>
        <p:blipFill>
          <a:blip r:embed="rId4"/>
          <a:stretch>
            <a:fillRect/>
          </a:stretch>
        </p:blipFill>
        <p:spPr>
          <a:xfrm>
            <a:off x="4202910" y="3329165"/>
            <a:ext cx="470562" cy="454726"/>
          </a:xfrm>
          <a:prstGeom prst="rect">
            <a:avLst/>
          </a:prstGeom>
        </p:spPr>
      </p:pic>
      <p:pic>
        <p:nvPicPr>
          <p:cNvPr id="15" name="Picture 14"/>
          <p:cNvPicPr>
            <a:picLocks noChangeAspect="1"/>
          </p:cNvPicPr>
          <p:nvPr/>
        </p:nvPicPr>
        <p:blipFill>
          <a:blip r:embed="rId5"/>
          <a:stretch>
            <a:fillRect/>
          </a:stretch>
        </p:blipFill>
        <p:spPr>
          <a:xfrm>
            <a:off x="6096000" y="3354288"/>
            <a:ext cx="1052612" cy="1052612"/>
          </a:xfrm>
          <a:prstGeom prst="rect">
            <a:avLst/>
          </a:prstGeom>
        </p:spPr>
      </p:pic>
      <p:sp>
        <p:nvSpPr>
          <p:cNvPr id="16" name="Rectangle 15"/>
          <p:cNvSpPr/>
          <p:nvPr/>
        </p:nvSpPr>
        <p:spPr>
          <a:xfrm>
            <a:off x="5086350" y="580112"/>
            <a:ext cx="2870200" cy="1631216"/>
          </a:xfrm>
          <a:prstGeom prst="rect">
            <a:avLst/>
          </a:prstGeom>
        </p:spPr>
        <p:txBody>
          <a:bodyPr wrap="square">
            <a:spAutoFit/>
          </a:bodyPr>
          <a:lstStyle/>
          <a:p>
            <a:pPr algn="ctr"/>
            <a:r>
              <a:rPr lang="en-US" sz="2000" b="1" dirty="0">
                <a:solidFill>
                  <a:schemeClr val="accent6"/>
                </a:solidFill>
                <a:latin typeface="Poppins" pitchFamily="2" charset="77"/>
                <a:sym typeface="Poppins"/>
              </a:rPr>
              <a:t>Please share your thoughts about this presentation by completing our</a:t>
            </a:r>
          </a:p>
          <a:p>
            <a:pPr algn="ctr"/>
            <a:r>
              <a:rPr lang="en-US" sz="2000" b="1" dirty="0">
                <a:solidFill>
                  <a:schemeClr val="accent6"/>
                </a:solidFill>
                <a:latin typeface="Poppins" pitchFamily="2" charset="77"/>
                <a:sym typeface="Poppins"/>
              </a:rPr>
              <a:t>short survey</a:t>
            </a:r>
          </a:p>
        </p:txBody>
      </p:sp>
      <p:pic>
        <p:nvPicPr>
          <p:cNvPr id="5" name="Picture 4"/>
          <p:cNvPicPr>
            <a:picLocks noChangeAspect="1"/>
          </p:cNvPicPr>
          <p:nvPr/>
        </p:nvPicPr>
        <p:blipFill>
          <a:blip r:embed="rId6"/>
          <a:stretch>
            <a:fillRect/>
          </a:stretch>
        </p:blipFill>
        <p:spPr>
          <a:xfrm>
            <a:off x="6096000" y="2277994"/>
            <a:ext cx="1030553" cy="1009628"/>
          </a:xfrm>
          <a:prstGeom prst="rect">
            <a:avLst/>
          </a:prstGeom>
        </p:spPr>
      </p:pic>
    </p:spTree>
    <p:extLst>
      <p:ext uri="{BB962C8B-B14F-4D97-AF65-F5344CB8AC3E}">
        <p14:creationId xmlns:p14="http://schemas.microsoft.com/office/powerpoint/2010/main" val="187064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FEFAA1-536D-DDA9-9D23-C5EDA76730F7}"/>
              </a:ext>
            </a:extLst>
          </p:cNvPr>
          <p:cNvSpPr>
            <a:spLocks noGrp="1"/>
          </p:cNvSpPr>
          <p:nvPr>
            <p:ph type="title"/>
          </p:nvPr>
        </p:nvSpPr>
        <p:spPr>
          <a:xfrm>
            <a:off x="858859" y="1374862"/>
            <a:ext cx="5157739" cy="1440026"/>
          </a:xfrm>
        </p:spPr>
        <p:txBody>
          <a:bodyPr/>
          <a:lstStyle/>
          <a:p>
            <a:r>
              <a:rPr lang="en-US" sz="5400" dirty="0"/>
              <a:t>What do you know about vaping?</a:t>
            </a:r>
          </a:p>
        </p:txBody>
      </p:sp>
      <p:sp>
        <p:nvSpPr>
          <p:cNvPr id="7" name="Subtitle 6">
            <a:extLst>
              <a:ext uri="{FF2B5EF4-FFF2-40B4-BE49-F238E27FC236}">
                <a16:creationId xmlns:a16="http://schemas.microsoft.com/office/drawing/2014/main" id="{822B8CF9-C24E-C81D-FEB2-4B2B15C8A2C2}"/>
              </a:ext>
            </a:extLst>
          </p:cNvPr>
          <p:cNvSpPr>
            <a:spLocks noGrp="1"/>
          </p:cNvSpPr>
          <p:nvPr>
            <p:ph type="subTitle" idx="1"/>
          </p:nvPr>
        </p:nvSpPr>
        <p:spPr>
          <a:xfrm>
            <a:off x="7775381" y="4555397"/>
            <a:ext cx="3318300" cy="713400"/>
          </a:xfrm>
        </p:spPr>
        <p:txBody>
          <a:bodyPr/>
          <a:lstStyle/>
          <a:p>
            <a:r>
              <a:rPr lang="en-US" b="1" dirty="0">
                <a:solidFill>
                  <a:srgbClr val="5D87BC"/>
                </a:solidFill>
              </a:rPr>
              <a:t>Activity</a:t>
            </a:r>
          </a:p>
        </p:txBody>
      </p:sp>
    </p:spTree>
    <p:extLst>
      <p:ext uri="{BB962C8B-B14F-4D97-AF65-F5344CB8AC3E}">
        <p14:creationId xmlns:p14="http://schemas.microsoft.com/office/powerpoint/2010/main" val="79402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C88F54-9AE4-EA7B-5D59-E2BF55A58272}"/>
              </a:ext>
            </a:extLst>
          </p:cNvPr>
          <p:cNvSpPr>
            <a:spLocks noGrp="1"/>
          </p:cNvSpPr>
          <p:nvPr>
            <p:ph type="subTitle" idx="1"/>
          </p:nvPr>
        </p:nvSpPr>
        <p:spPr>
          <a:xfrm>
            <a:off x="606694" y="1669568"/>
            <a:ext cx="5325625" cy="734100"/>
          </a:xfrm>
        </p:spPr>
        <p:txBody>
          <a:bodyPr/>
          <a:lstStyle/>
          <a:p>
            <a:pPr marL="0" indent="0">
              <a:lnSpc>
                <a:spcPct val="100000"/>
              </a:lnSpc>
            </a:pPr>
            <a:r>
              <a:rPr lang="en-US" b="1" dirty="0">
                <a:latin typeface="Lato" panose="020F0502020204030203" pitchFamily="34" charset="0"/>
                <a:ea typeface="Lato" panose="020F0502020204030203" pitchFamily="34" charset="0"/>
                <a:cs typeface="Lato" panose="020F0502020204030203" pitchFamily="34" charset="0"/>
              </a:rPr>
              <a:t>This presentation will enhance your:</a:t>
            </a:r>
          </a:p>
          <a:p>
            <a:pPr marL="0" indent="0">
              <a:lnSpc>
                <a:spcPct val="100000"/>
              </a:lnSpc>
            </a:pPr>
            <a:endParaRPr lang="en-US" b="1" dirty="0">
              <a:latin typeface="Lato" panose="020F0502020204030203" pitchFamily="34" charset="0"/>
              <a:ea typeface="Lato" panose="020F0502020204030203" pitchFamily="34" charset="0"/>
              <a:cs typeface="Lato" panose="020F0502020204030203" pitchFamily="34" charset="0"/>
            </a:endParaRPr>
          </a:p>
          <a:p>
            <a:pPr indent="-457200">
              <a:lnSpc>
                <a:spcPct val="100000"/>
              </a:lnSpc>
              <a:buAutoNum type="arabicParenR"/>
            </a:pPr>
            <a:r>
              <a:rPr lang="en-US" dirty="0">
                <a:latin typeface="Lato" panose="020F0502020204030203" pitchFamily="34" charset="0"/>
                <a:ea typeface="Lato" panose="020F0502020204030203" pitchFamily="34" charset="0"/>
                <a:cs typeface="Lato" panose="020F0502020204030203" pitchFamily="34" charset="0"/>
              </a:rPr>
              <a:t>Understanding of why it’s important to apply interventions to reduce youth vaping</a:t>
            </a:r>
          </a:p>
          <a:p>
            <a:pPr indent="-457200">
              <a:lnSpc>
                <a:spcPct val="100000"/>
              </a:lnSpc>
              <a:buAutoNum type="arabicParenR"/>
            </a:pPr>
            <a:endParaRPr lang="en-US" dirty="0">
              <a:latin typeface="Lato" panose="020F0502020204030203" pitchFamily="34" charset="0"/>
              <a:ea typeface="Lato" panose="020F0502020204030203" pitchFamily="34" charset="0"/>
              <a:cs typeface="Lato" panose="020F0502020204030203" pitchFamily="34" charset="0"/>
            </a:endParaRPr>
          </a:p>
          <a:p>
            <a:pPr indent="-457200">
              <a:lnSpc>
                <a:spcPct val="100000"/>
              </a:lnSpc>
              <a:buAutoNum type="arabicParenR"/>
            </a:pPr>
            <a:r>
              <a:rPr lang="en-US" dirty="0">
                <a:latin typeface="Lato" panose="020F0502020204030203" pitchFamily="34" charset="0"/>
                <a:ea typeface="Lato" panose="020F0502020204030203" pitchFamily="34" charset="0"/>
                <a:cs typeface="Lato" panose="020F0502020204030203" pitchFamily="34" charset="0"/>
              </a:rPr>
              <a:t>Knowledge of how to have brief conversations with youth who vape to encourage and support </a:t>
            </a:r>
            <a:r>
              <a:rPr lang="en-US" dirty="0" err="1">
                <a:latin typeface="Lato" panose="020F0502020204030203" pitchFamily="34" charset="0"/>
                <a:ea typeface="Lato" panose="020F0502020204030203" pitchFamily="34" charset="0"/>
                <a:cs typeface="Lato" panose="020F0502020204030203" pitchFamily="34" charset="0"/>
              </a:rPr>
              <a:t>behaviour</a:t>
            </a:r>
            <a:r>
              <a:rPr lang="en-US" dirty="0">
                <a:latin typeface="Lato" panose="020F0502020204030203" pitchFamily="34" charset="0"/>
                <a:ea typeface="Lato" panose="020F0502020204030203" pitchFamily="34" charset="0"/>
                <a:cs typeface="Lato" panose="020F0502020204030203" pitchFamily="34" charset="0"/>
              </a:rPr>
              <a:t> change</a:t>
            </a:r>
          </a:p>
          <a:p>
            <a:pPr indent="-457200">
              <a:lnSpc>
                <a:spcPct val="100000"/>
              </a:lnSpc>
              <a:buAutoNum type="arabicParenR"/>
            </a:pPr>
            <a:endParaRPr lang="en-US" dirty="0">
              <a:latin typeface="Lato" panose="020F0502020204030203" pitchFamily="34" charset="0"/>
              <a:ea typeface="Lato" panose="020F0502020204030203" pitchFamily="34" charset="0"/>
              <a:cs typeface="Lato" panose="020F0502020204030203" pitchFamily="34" charset="0"/>
            </a:endParaRPr>
          </a:p>
          <a:p>
            <a:pPr indent="-457200">
              <a:lnSpc>
                <a:spcPct val="100000"/>
              </a:lnSpc>
              <a:buAutoNum type="arabicParenR"/>
            </a:pPr>
            <a:r>
              <a:rPr lang="en-US" dirty="0">
                <a:latin typeface="Lato" panose="020F0502020204030203" pitchFamily="34" charset="0"/>
                <a:ea typeface="Lato" panose="020F0502020204030203" pitchFamily="34" charset="0"/>
                <a:cs typeface="Lato" panose="020F0502020204030203" pitchFamily="34" charset="0"/>
              </a:rPr>
              <a:t>Knowledge of where to direct youth who vape for more information or additional support</a:t>
            </a:r>
          </a:p>
          <a:p>
            <a:endParaRPr lang="en-US" dirty="0"/>
          </a:p>
        </p:txBody>
      </p:sp>
      <p:pic>
        <p:nvPicPr>
          <p:cNvPr id="6" name="Picture Placeholder 5">
            <a:extLst>
              <a:ext uri="{FF2B5EF4-FFF2-40B4-BE49-F238E27FC236}">
                <a16:creationId xmlns:a16="http://schemas.microsoft.com/office/drawing/2014/main" id="{1B12187E-8C61-9BB8-7E3D-0107FE201AC8}"/>
              </a:ext>
            </a:extLst>
          </p:cNvPr>
          <p:cNvPicPr>
            <a:picLocks noGrp="1" noChangeAspect="1"/>
          </p:cNvPicPr>
          <p:nvPr>
            <p:ph type="pic" idx="10"/>
          </p:nvPr>
        </p:nvPicPr>
        <p:blipFill rotWithShape="1">
          <a:blip r:embed="rId3"/>
          <a:srcRect l="24443" r="6569"/>
          <a:stretch/>
        </p:blipFill>
        <p:spPr>
          <a:xfrm>
            <a:off x="6172354" y="683005"/>
            <a:ext cx="4516840" cy="4516840"/>
          </a:xfrm>
        </p:spPr>
      </p:pic>
      <p:sp>
        <p:nvSpPr>
          <p:cNvPr id="4" name="TextBox 3">
            <a:extLst>
              <a:ext uri="{FF2B5EF4-FFF2-40B4-BE49-F238E27FC236}">
                <a16:creationId xmlns:a16="http://schemas.microsoft.com/office/drawing/2014/main" id="{83806F17-61CF-FE03-D9BF-A0A7813F0E28}"/>
              </a:ext>
            </a:extLst>
          </p:cNvPr>
          <p:cNvSpPr txBox="1"/>
          <p:nvPr/>
        </p:nvSpPr>
        <p:spPr>
          <a:xfrm>
            <a:off x="11700164" y="2036618"/>
            <a:ext cx="184731" cy="307777"/>
          </a:xfrm>
          <a:prstGeom prst="rect">
            <a:avLst/>
          </a:prstGeom>
          <a:noFill/>
        </p:spPr>
        <p:txBody>
          <a:bodyPr wrap="none" rtlCol="0">
            <a:spAutoFit/>
          </a:bodyPr>
          <a:lstStyle/>
          <a:p>
            <a:endParaRPr lang="en-US" dirty="0"/>
          </a:p>
        </p:txBody>
      </p:sp>
      <p:sp>
        <p:nvSpPr>
          <p:cNvPr id="7" name="Rectangle 6"/>
          <p:cNvSpPr/>
          <p:nvPr/>
        </p:nvSpPr>
        <p:spPr>
          <a:xfrm>
            <a:off x="606694" y="137684"/>
            <a:ext cx="2306894" cy="139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6705C514-F3DF-4AE3-A180-313F546AA952}"/>
              </a:ext>
            </a:extLst>
          </p:cNvPr>
          <p:cNvSpPr>
            <a:spLocks noGrp="1"/>
          </p:cNvSpPr>
          <p:nvPr>
            <p:ph type="ctrTitle"/>
          </p:nvPr>
        </p:nvSpPr>
        <p:spPr>
          <a:xfrm>
            <a:off x="756261" y="-427165"/>
            <a:ext cx="5325624" cy="1976038"/>
          </a:xfrm>
        </p:spPr>
        <p:txBody>
          <a:bodyPr/>
          <a:lstStyle/>
          <a:p>
            <a:r>
              <a:rPr lang="en-US" dirty="0"/>
              <a:t>LEARNING OBJECTIVES</a:t>
            </a:r>
          </a:p>
        </p:txBody>
      </p:sp>
    </p:spTree>
    <p:extLst>
      <p:ext uri="{BB962C8B-B14F-4D97-AF65-F5344CB8AC3E}">
        <p14:creationId xmlns:p14="http://schemas.microsoft.com/office/powerpoint/2010/main" val="237954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7"/>
          <p:cNvSpPr txBox="1">
            <a:spLocks noGrp="1"/>
          </p:cNvSpPr>
          <p:nvPr>
            <p:ph type="title"/>
          </p:nvPr>
        </p:nvSpPr>
        <p:spPr>
          <a:xfrm>
            <a:off x="720000" y="216773"/>
            <a:ext cx="7704000" cy="572700"/>
          </a:xfrm>
          <a:prstGeom prst="rect">
            <a:avLst/>
          </a:prstGeom>
        </p:spPr>
        <p:txBody>
          <a:bodyPr spcFirstLastPara="1" wrap="square" lIns="91425" tIns="91425" rIns="91425" bIns="91425" anchor="t" anchorCtr="0">
            <a:noAutofit/>
          </a:bodyPr>
          <a:lstStyle/>
          <a:p>
            <a:pPr lvl="0"/>
            <a:r>
              <a:rPr lang="en-CA" sz="4400" dirty="0"/>
              <a:t>Why do Youth Vape?</a:t>
            </a:r>
          </a:p>
        </p:txBody>
      </p:sp>
      <p:sp>
        <p:nvSpPr>
          <p:cNvPr id="648" name="Google Shape;648;p57"/>
          <p:cNvSpPr/>
          <p:nvPr/>
        </p:nvSpPr>
        <p:spPr>
          <a:xfrm>
            <a:off x="775527" y="1160532"/>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lt1"/>
                </a:solidFill>
                <a:latin typeface="Poppins" pitchFamily="2" charset="77"/>
                <a:ea typeface="Poppins"/>
                <a:cs typeface="Poppins" pitchFamily="2" charset="77"/>
                <a:sym typeface="Poppins"/>
              </a:rPr>
              <a:t>Industry Influences</a:t>
            </a:r>
            <a:endParaRPr sz="2000" b="1" dirty="0">
              <a:solidFill>
                <a:schemeClr val="lt1"/>
              </a:solidFill>
              <a:latin typeface="Poppins" pitchFamily="2" charset="77"/>
              <a:ea typeface="Poppins"/>
              <a:cs typeface="Poppins" pitchFamily="2" charset="77"/>
              <a:sym typeface="Poppins"/>
            </a:endParaRPr>
          </a:p>
        </p:txBody>
      </p:sp>
      <p:sp>
        <p:nvSpPr>
          <p:cNvPr id="5" name="Chevron 4">
            <a:extLst>
              <a:ext uri="{FF2B5EF4-FFF2-40B4-BE49-F238E27FC236}">
                <a16:creationId xmlns:a16="http://schemas.microsoft.com/office/drawing/2014/main" id="{8151DB07-C7E5-01FA-8A75-3775174DE274}"/>
              </a:ext>
            </a:extLst>
          </p:cNvPr>
          <p:cNvSpPr/>
          <p:nvPr/>
        </p:nvSpPr>
        <p:spPr>
          <a:xfrm>
            <a:off x="760211" y="1975066"/>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extLst>
              <a:ext uri="{FF2B5EF4-FFF2-40B4-BE49-F238E27FC236}">
                <a16:creationId xmlns:a16="http://schemas.microsoft.com/office/drawing/2014/main" id="{1EBCA68A-BCFA-DF0E-41D4-C6D6C49B5A54}"/>
              </a:ext>
            </a:extLst>
          </p:cNvPr>
          <p:cNvSpPr/>
          <p:nvPr/>
        </p:nvSpPr>
        <p:spPr>
          <a:xfrm>
            <a:off x="5069693" y="3804662"/>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F8953938-4487-F752-DE2C-65FED8CDA110}"/>
              </a:ext>
            </a:extLst>
          </p:cNvPr>
          <p:cNvSpPr/>
          <p:nvPr/>
        </p:nvSpPr>
        <p:spPr>
          <a:xfrm>
            <a:off x="5061998" y="1978187"/>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a:extLst>
              <a:ext uri="{FF2B5EF4-FFF2-40B4-BE49-F238E27FC236}">
                <a16:creationId xmlns:a16="http://schemas.microsoft.com/office/drawing/2014/main" id="{9E7A59CE-98DD-B644-0E9E-4EC0EC4A177B}"/>
              </a:ext>
            </a:extLst>
          </p:cNvPr>
          <p:cNvSpPr/>
          <p:nvPr/>
        </p:nvSpPr>
        <p:spPr>
          <a:xfrm rot="21424313">
            <a:off x="772272" y="3804662"/>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Google Shape;648;p57"/>
          <p:cNvSpPr/>
          <p:nvPr/>
        </p:nvSpPr>
        <p:spPr>
          <a:xfrm>
            <a:off x="5001613" y="1160532"/>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lt1"/>
                </a:solidFill>
                <a:latin typeface="Poppins" pitchFamily="2" charset="77"/>
                <a:ea typeface="Poppins"/>
                <a:cs typeface="Poppins" pitchFamily="2" charset="77"/>
                <a:sym typeface="Poppins"/>
              </a:rPr>
              <a:t>Social Influences</a:t>
            </a:r>
            <a:endParaRPr sz="2000" b="1" dirty="0">
              <a:solidFill>
                <a:schemeClr val="lt1"/>
              </a:solidFill>
              <a:latin typeface="Poppins" pitchFamily="2" charset="77"/>
              <a:ea typeface="Poppins"/>
              <a:cs typeface="Poppins" pitchFamily="2" charset="77"/>
              <a:sym typeface="Poppins"/>
            </a:endParaRPr>
          </a:p>
        </p:txBody>
      </p:sp>
      <p:sp>
        <p:nvSpPr>
          <p:cNvPr id="28" name="Google Shape;648;p57"/>
          <p:cNvSpPr/>
          <p:nvPr/>
        </p:nvSpPr>
        <p:spPr>
          <a:xfrm>
            <a:off x="760211" y="3087949"/>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lt1"/>
                </a:solidFill>
                <a:latin typeface="Poppins" pitchFamily="2" charset="77"/>
                <a:ea typeface="Poppins"/>
                <a:cs typeface="Poppins" pitchFamily="2" charset="77"/>
                <a:sym typeface="Poppins"/>
              </a:rPr>
              <a:t>Mental Health</a:t>
            </a:r>
            <a:endParaRPr sz="2000" b="1" dirty="0">
              <a:solidFill>
                <a:schemeClr val="lt1"/>
              </a:solidFill>
              <a:latin typeface="Poppins" pitchFamily="2" charset="77"/>
              <a:ea typeface="Poppins"/>
              <a:cs typeface="Poppins" pitchFamily="2" charset="77"/>
              <a:sym typeface="Poppins"/>
            </a:endParaRPr>
          </a:p>
        </p:txBody>
      </p:sp>
      <p:sp>
        <p:nvSpPr>
          <p:cNvPr id="29" name="Google Shape;648;p57"/>
          <p:cNvSpPr/>
          <p:nvPr/>
        </p:nvSpPr>
        <p:spPr>
          <a:xfrm>
            <a:off x="5001614" y="3091287"/>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lt1"/>
                </a:solidFill>
                <a:latin typeface="Poppins" pitchFamily="2" charset="77"/>
                <a:ea typeface="Poppins"/>
                <a:cs typeface="Poppins" pitchFamily="2" charset="77"/>
                <a:sym typeface="Poppins"/>
              </a:rPr>
              <a:t>Addiction</a:t>
            </a:r>
            <a:endParaRPr sz="2000" b="1" dirty="0">
              <a:solidFill>
                <a:schemeClr val="lt1"/>
              </a:solidFill>
              <a:latin typeface="Poppins" pitchFamily="2" charset="77"/>
              <a:ea typeface="Poppins"/>
              <a:cs typeface="Poppins" pitchFamily="2" charset="77"/>
              <a:sym typeface="Poppins"/>
            </a:endParaRPr>
          </a:p>
        </p:txBody>
      </p:sp>
      <p:sp>
        <p:nvSpPr>
          <p:cNvPr id="8" name="Rectangle 7"/>
          <p:cNvSpPr/>
          <p:nvPr/>
        </p:nvSpPr>
        <p:spPr>
          <a:xfrm>
            <a:off x="1535942" y="1672105"/>
            <a:ext cx="1383712" cy="1200329"/>
          </a:xfrm>
          <a:prstGeom prst="rect">
            <a:avLst/>
          </a:prstGeom>
        </p:spPr>
        <p:txBody>
          <a:bodyPr wrap="none">
            <a:spAutoFit/>
          </a:bodyPr>
          <a:lstStyle/>
          <a:p>
            <a:pPr lvl="0"/>
            <a:r>
              <a:rPr lang="en-US" sz="1800" b="1" dirty="0">
                <a:latin typeface="Lato" panose="020F0502020204030203" pitchFamily="34" charset="0"/>
                <a:ea typeface="Lato" panose="020F0502020204030203" pitchFamily="34" charset="0"/>
                <a:cs typeface="Lato" panose="020F0502020204030203" pitchFamily="34" charset="0"/>
              </a:rPr>
              <a:t>Flavours</a:t>
            </a:r>
          </a:p>
          <a:p>
            <a:pPr lvl="0"/>
            <a:r>
              <a:rPr lang="en-US" sz="1800" b="1" dirty="0">
                <a:latin typeface="Lato" panose="020F0502020204030203" pitchFamily="34" charset="0"/>
                <a:ea typeface="Lato" panose="020F0502020204030203" pitchFamily="34" charset="0"/>
                <a:cs typeface="Lato" panose="020F0502020204030203" pitchFamily="34" charset="0"/>
              </a:rPr>
              <a:t>Technology</a:t>
            </a:r>
          </a:p>
          <a:p>
            <a:pPr lvl="0"/>
            <a:r>
              <a:rPr lang="en-US" sz="1800" b="1" dirty="0">
                <a:latin typeface="Lato" panose="020F0502020204030203" pitchFamily="34" charset="0"/>
                <a:ea typeface="Lato" panose="020F0502020204030203" pitchFamily="34" charset="0"/>
                <a:cs typeface="Lato" panose="020F0502020204030203" pitchFamily="34" charset="0"/>
              </a:rPr>
              <a:t>Influencers</a:t>
            </a:r>
          </a:p>
          <a:p>
            <a:pPr lvl="0"/>
            <a:r>
              <a:rPr lang="en-US" sz="1800" b="1" dirty="0">
                <a:latin typeface="Lato" panose="020F0502020204030203" pitchFamily="34" charset="0"/>
                <a:ea typeface="Lato" panose="020F0502020204030203" pitchFamily="34" charset="0"/>
                <a:cs typeface="Lato" panose="020F0502020204030203" pitchFamily="34" charset="0"/>
              </a:rPr>
              <a:t>Advertising</a:t>
            </a:r>
          </a:p>
        </p:txBody>
      </p:sp>
      <p:sp>
        <p:nvSpPr>
          <p:cNvPr id="10" name="Rectangle 9"/>
          <p:cNvSpPr/>
          <p:nvPr/>
        </p:nvSpPr>
        <p:spPr>
          <a:xfrm>
            <a:off x="5772225" y="1672104"/>
            <a:ext cx="1826141" cy="1200329"/>
          </a:xfrm>
          <a:prstGeom prst="rect">
            <a:avLst/>
          </a:prstGeom>
        </p:spPr>
        <p:txBody>
          <a:bodyPr wrap="none">
            <a:spAutoFit/>
          </a:bodyPr>
          <a:lstStyle/>
          <a:p>
            <a:pPr lvl="0"/>
            <a:r>
              <a:rPr lang="en-US" sz="1800" b="1" dirty="0">
                <a:latin typeface="Lato" panose="020F0502020204030203" pitchFamily="34" charset="0"/>
                <a:ea typeface="Lato" panose="020F0502020204030203" pitchFamily="34" charset="0"/>
                <a:cs typeface="Lato" panose="020F0502020204030203" pitchFamily="34" charset="0"/>
              </a:rPr>
              <a:t>Peers</a:t>
            </a:r>
          </a:p>
          <a:p>
            <a:pPr lvl="0"/>
            <a:r>
              <a:rPr lang="en-US" sz="1800" b="1" dirty="0">
                <a:latin typeface="Lato" panose="020F0502020204030203" pitchFamily="34" charset="0"/>
                <a:ea typeface="Lato" panose="020F0502020204030203" pitchFamily="34" charset="0"/>
                <a:cs typeface="Lato" panose="020F0502020204030203" pitchFamily="34" charset="0"/>
              </a:rPr>
              <a:t>Social Media</a:t>
            </a:r>
          </a:p>
          <a:p>
            <a:pPr lvl="0"/>
            <a:r>
              <a:rPr lang="en-US" sz="1800" b="1" dirty="0">
                <a:latin typeface="Lato" panose="020F0502020204030203" pitchFamily="34" charset="0"/>
                <a:ea typeface="Lato" panose="020F0502020204030203" pitchFamily="34" charset="0"/>
                <a:cs typeface="Lato" panose="020F0502020204030203" pitchFamily="34" charset="0"/>
              </a:rPr>
              <a:t>Parents/Family</a:t>
            </a:r>
          </a:p>
          <a:p>
            <a:pPr lvl="0"/>
            <a:r>
              <a:rPr lang="en-US" sz="1800" b="1" dirty="0">
                <a:latin typeface="Lato" panose="020F0502020204030203" pitchFamily="34" charset="0"/>
                <a:ea typeface="Lato" panose="020F0502020204030203" pitchFamily="34" charset="0"/>
                <a:cs typeface="Lato" panose="020F0502020204030203" pitchFamily="34" charset="0"/>
              </a:rPr>
              <a:t>Exposure</a:t>
            </a:r>
          </a:p>
        </p:txBody>
      </p:sp>
      <p:sp>
        <p:nvSpPr>
          <p:cNvPr id="16" name="Rectangle 15"/>
          <p:cNvSpPr/>
          <p:nvPr/>
        </p:nvSpPr>
        <p:spPr>
          <a:xfrm>
            <a:off x="1535942" y="3568744"/>
            <a:ext cx="4572000" cy="1015663"/>
          </a:xfrm>
          <a:prstGeom prst="rect">
            <a:avLst/>
          </a:prstGeom>
        </p:spPr>
        <p:txBody>
          <a:bodyPr>
            <a:spAutoFit/>
          </a:bodyPr>
          <a:lstStyle/>
          <a:p>
            <a:pPr lvl="0"/>
            <a:r>
              <a:rPr lang="en-US" sz="2000" b="1" dirty="0">
                <a:latin typeface="Lato" panose="020F0502020204030203" pitchFamily="34" charset="0"/>
                <a:ea typeface="Lato" panose="020F0502020204030203" pitchFamily="34" charset="0"/>
                <a:cs typeface="Lato" panose="020F0502020204030203" pitchFamily="34" charset="0"/>
              </a:rPr>
              <a:t>Stress</a:t>
            </a:r>
          </a:p>
          <a:p>
            <a:pPr lvl="0"/>
            <a:r>
              <a:rPr lang="en-US" sz="2000" b="1" dirty="0">
                <a:latin typeface="Lato" panose="020F0502020204030203" pitchFamily="34" charset="0"/>
                <a:ea typeface="Lato" panose="020F0502020204030203" pitchFamily="34" charset="0"/>
                <a:cs typeface="Lato" panose="020F0502020204030203" pitchFamily="34" charset="0"/>
              </a:rPr>
              <a:t>Anxiety</a:t>
            </a:r>
          </a:p>
          <a:p>
            <a:pPr lvl="0"/>
            <a:r>
              <a:rPr lang="en-US" sz="2000" b="1" dirty="0">
                <a:latin typeface="Lato" panose="020F0502020204030203" pitchFamily="34" charset="0"/>
                <a:ea typeface="Lato" panose="020F0502020204030203" pitchFamily="34" charset="0"/>
                <a:cs typeface="Lato" panose="020F0502020204030203" pitchFamily="34" charset="0"/>
              </a:rPr>
              <a:t>Depression</a:t>
            </a:r>
          </a:p>
        </p:txBody>
      </p:sp>
      <p:sp>
        <p:nvSpPr>
          <p:cNvPr id="18" name="Rectangle 17"/>
          <p:cNvSpPr/>
          <p:nvPr/>
        </p:nvSpPr>
        <p:spPr>
          <a:xfrm>
            <a:off x="5710687" y="3665401"/>
            <a:ext cx="2899832" cy="954107"/>
          </a:xfrm>
          <a:prstGeom prst="rect">
            <a:avLst/>
          </a:prstGeom>
        </p:spPr>
        <p:txBody>
          <a:bodyPr wrap="square">
            <a:spAutoFit/>
          </a:bodyPr>
          <a:lstStyle/>
          <a:p>
            <a:pPr lvl="0"/>
            <a:r>
              <a:rPr lang="en-US" b="1" dirty="0">
                <a:latin typeface="Lato" panose="020F0502020204030203" pitchFamily="34" charset="0"/>
                <a:ea typeface="Lato" panose="020F0502020204030203" pitchFamily="34" charset="0"/>
                <a:cs typeface="Lato" panose="020F0502020204030203" pitchFamily="34" charset="0"/>
              </a:rPr>
              <a:t>Nicotine is highly addictive</a:t>
            </a:r>
          </a:p>
          <a:p>
            <a:pPr lvl="0"/>
            <a:r>
              <a:rPr lang="en-US" b="1" dirty="0">
                <a:latin typeface="Lato" panose="020F0502020204030203" pitchFamily="34" charset="0"/>
                <a:ea typeface="Lato" panose="020F0502020204030203" pitchFamily="34" charset="0"/>
                <a:cs typeface="Lato" panose="020F0502020204030203" pitchFamily="34" charset="0"/>
              </a:rPr>
              <a:t>Products can contain high levels of nicotine</a:t>
            </a:r>
          </a:p>
          <a:p>
            <a:pPr lvl="0"/>
            <a:r>
              <a:rPr lang="en-US" b="1" dirty="0">
                <a:latin typeface="Lato" panose="020F0502020204030203" pitchFamily="34" charset="0"/>
                <a:ea typeface="Lato" panose="020F0502020204030203" pitchFamily="34" charset="0"/>
                <a:cs typeface="Lato" panose="020F0502020204030203" pitchFamily="34" charset="0"/>
              </a:rPr>
              <a:t>Youth brain is addicted quickly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390309" y="-303375"/>
            <a:ext cx="8218445" cy="2529300"/>
          </a:xfrm>
          <a:prstGeom prst="rect">
            <a:avLst/>
          </a:prstGeom>
        </p:spPr>
        <p:txBody>
          <a:bodyPr spcFirstLastPara="1" wrap="square" lIns="91425" tIns="91425" rIns="91425" bIns="91425" anchor="ctr" anchorCtr="0">
            <a:noAutofit/>
          </a:bodyPr>
          <a:lstStyle/>
          <a:p>
            <a:r>
              <a:rPr lang="en-US" sz="4000" dirty="0">
                <a:solidFill>
                  <a:srgbClr val="00414D"/>
                </a:solidFill>
              </a:rPr>
              <a:t>Why Should We Be Concerned About Youth Vaping?</a:t>
            </a:r>
          </a:p>
        </p:txBody>
      </p:sp>
      <p:sp>
        <p:nvSpPr>
          <p:cNvPr id="2" name="Rectangle 1"/>
          <p:cNvSpPr/>
          <p:nvPr/>
        </p:nvSpPr>
        <p:spPr>
          <a:xfrm>
            <a:off x="1009291" y="1823290"/>
            <a:ext cx="7090913" cy="3046988"/>
          </a:xfrm>
          <a:prstGeom prst="rect">
            <a:avLst/>
          </a:prstGeom>
        </p:spPr>
        <p:txBody>
          <a:bodyPr wrap="square">
            <a:spAutoFit/>
          </a:bodyPr>
          <a:lstStyle/>
          <a:p>
            <a: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t>Vaping has physical and mental health risks.</a:t>
            </a:r>
            <a:b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br>
            <a:b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br>
            <a: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t>Vaping nicotine is highly addictive and increases the likelihood of smoking cigarettes and other addictions. </a:t>
            </a:r>
            <a:b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br>
            <a:b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br>
            <a: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t>Vaping impacts mood, learning, school, activities, and relationships.</a:t>
            </a:r>
            <a:endParaRPr lang="en-CA" sz="2400" b="1" dirty="0">
              <a:solidFill>
                <a:schemeClr val="accent4"/>
              </a:solidFill>
              <a:latin typeface="Lato" panose="020F0502020204030203" pitchFamily="34" charset="0"/>
              <a:ea typeface="Lato" panose="020F0502020204030203" pitchFamily="34" charset="0"/>
              <a:cs typeface="Lato" panose="020F0502020204030203" pitchFamily="34" charset="0"/>
            </a:endParaRPr>
          </a:p>
        </p:txBody>
      </p:sp>
      <p:sp>
        <p:nvSpPr>
          <p:cNvPr id="4" name="Chevron 3">
            <a:extLst>
              <a:ext uri="{FF2B5EF4-FFF2-40B4-BE49-F238E27FC236}">
                <a16:creationId xmlns:a16="http://schemas.microsoft.com/office/drawing/2014/main" id="{8151DB07-C7E5-01FA-8A75-3775174DE274}"/>
              </a:ext>
            </a:extLst>
          </p:cNvPr>
          <p:cNvSpPr/>
          <p:nvPr/>
        </p:nvSpPr>
        <p:spPr>
          <a:xfrm>
            <a:off x="370937" y="1852586"/>
            <a:ext cx="484632" cy="484632"/>
          </a:xfrm>
          <a:prstGeom prst="chevron">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3500000" scaled="1"/>
            <a:tileRect/>
          </a:gra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stretch>
            <a:fillRect/>
          </a:stretch>
        </p:blipFill>
        <p:spPr>
          <a:xfrm>
            <a:off x="370937" y="2801140"/>
            <a:ext cx="536494" cy="512108"/>
          </a:xfrm>
          <a:prstGeom prst="rect">
            <a:avLst/>
          </a:prstGeom>
        </p:spPr>
      </p:pic>
      <p:pic>
        <p:nvPicPr>
          <p:cNvPr id="5" name="Picture 4"/>
          <p:cNvPicPr>
            <a:picLocks noChangeAspect="1"/>
          </p:cNvPicPr>
          <p:nvPr/>
        </p:nvPicPr>
        <p:blipFill>
          <a:blip r:embed="rId3"/>
          <a:stretch>
            <a:fillRect/>
          </a:stretch>
        </p:blipFill>
        <p:spPr>
          <a:xfrm>
            <a:off x="437606" y="4235675"/>
            <a:ext cx="536494" cy="512108"/>
          </a:xfrm>
          <a:prstGeom prst="rect">
            <a:avLst/>
          </a:prstGeom>
        </p:spPr>
      </p:pic>
      <p:pic>
        <p:nvPicPr>
          <p:cNvPr id="6" name="Picture 5"/>
          <p:cNvPicPr>
            <a:picLocks noChangeAspect="1"/>
          </p:cNvPicPr>
          <p:nvPr/>
        </p:nvPicPr>
        <p:blipFill>
          <a:blip r:embed="rId3"/>
          <a:stretch>
            <a:fillRect/>
          </a:stretch>
        </p:blipFill>
        <p:spPr>
          <a:xfrm rot="10800000">
            <a:off x="7933817" y="1823290"/>
            <a:ext cx="536494" cy="512108"/>
          </a:xfrm>
          <a:prstGeom prst="rect">
            <a:avLst/>
          </a:prstGeom>
        </p:spPr>
      </p:pic>
      <p:pic>
        <p:nvPicPr>
          <p:cNvPr id="7" name="Picture 6"/>
          <p:cNvPicPr>
            <a:picLocks noChangeAspect="1"/>
          </p:cNvPicPr>
          <p:nvPr/>
        </p:nvPicPr>
        <p:blipFill>
          <a:blip r:embed="rId4"/>
          <a:stretch>
            <a:fillRect/>
          </a:stretch>
        </p:blipFill>
        <p:spPr>
          <a:xfrm>
            <a:off x="7933817" y="2801140"/>
            <a:ext cx="536494" cy="512108"/>
          </a:xfrm>
          <a:prstGeom prst="rect">
            <a:avLst/>
          </a:prstGeom>
        </p:spPr>
      </p:pic>
      <p:pic>
        <p:nvPicPr>
          <p:cNvPr id="8" name="Picture 7"/>
          <p:cNvPicPr>
            <a:picLocks noChangeAspect="1"/>
          </p:cNvPicPr>
          <p:nvPr/>
        </p:nvPicPr>
        <p:blipFill>
          <a:blip r:embed="rId4"/>
          <a:stretch>
            <a:fillRect/>
          </a:stretch>
        </p:blipFill>
        <p:spPr>
          <a:xfrm>
            <a:off x="7933817" y="4204559"/>
            <a:ext cx="536494" cy="5121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BA25C1-D70F-CDB3-F8C5-0067A7B37439}"/>
              </a:ext>
            </a:extLst>
          </p:cNvPr>
          <p:cNvPicPr>
            <a:picLocks noGrp="1" noChangeAspect="1"/>
          </p:cNvPicPr>
          <p:nvPr>
            <p:ph type="pic" idx="2"/>
          </p:nvPr>
        </p:nvPicPr>
        <p:blipFill>
          <a:blip r:embed="rId3"/>
          <a:srcRect l="16667" r="16667"/>
          <a:stretch/>
        </p:blipFill>
        <p:spPr/>
      </p:pic>
      <p:sp>
        <p:nvSpPr>
          <p:cNvPr id="3" name="Title 2">
            <a:extLst>
              <a:ext uri="{FF2B5EF4-FFF2-40B4-BE49-F238E27FC236}">
                <a16:creationId xmlns:a16="http://schemas.microsoft.com/office/drawing/2014/main" id="{8AE870B5-52A3-C6F0-850F-33FDFE975FB8}"/>
              </a:ext>
            </a:extLst>
          </p:cNvPr>
          <p:cNvSpPr>
            <a:spLocks noGrp="1"/>
          </p:cNvSpPr>
          <p:nvPr>
            <p:ph type="title"/>
          </p:nvPr>
        </p:nvSpPr>
        <p:spPr>
          <a:xfrm>
            <a:off x="276699" y="226398"/>
            <a:ext cx="4580384" cy="1473600"/>
          </a:xfrm>
        </p:spPr>
        <p:txBody>
          <a:bodyPr/>
          <a:lstStyle/>
          <a:p>
            <a:r>
              <a:rPr lang="en-US" sz="4800" dirty="0">
                <a:solidFill>
                  <a:srgbClr val="2CC1D6"/>
                </a:solidFill>
              </a:rPr>
              <a:t>YOU</a:t>
            </a:r>
            <a:r>
              <a:rPr lang="en-US" sz="4000" dirty="0"/>
              <a:t> can make a difference</a:t>
            </a:r>
          </a:p>
        </p:txBody>
      </p:sp>
      <p:sp>
        <p:nvSpPr>
          <p:cNvPr id="4" name="Subtitle 3">
            <a:extLst>
              <a:ext uri="{FF2B5EF4-FFF2-40B4-BE49-F238E27FC236}">
                <a16:creationId xmlns:a16="http://schemas.microsoft.com/office/drawing/2014/main" id="{3C5378EF-EAD9-278F-84FC-1F11619AE138}"/>
              </a:ext>
            </a:extLst>
          </p:cNvPr>
          <p:cNvSpPr>
            <a:spLocks noGrp="1"/>
          </p:cNvSpPr>
          <p:nvPr>
            <p:ph type="subTitle" idx="1"/>
          </p:nvPr>
        </p:nvSpPr>
        <p:spPr>
          <a:xfrm>
            <a:off x="276699" y="1699998"/>
            <a:ext cx="4246192" cy="1116300"/>
          </a:xfrm>
        </p:spPr>
        <p:txBody>
          <a:bodyPr/>
          <a:lstStyle/>
          <a:p>
            <a:pPr marL="371475" indent="-285750">
              <a:lnSpc>
                <a:spcPct val="100000"/>
              </a:lnSpc>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Vaping is harmful to the health and well-being of youth.</a:t>
            </a:r>
          </a:p>
          <a:p>
            <a:pPr marL="371475" indent="-285750">
              <a:lnSpc>
                <a:spcPct val="100000"/>
              </a:lnSpc>
              <a:buFont typeface="Arial" panose="020B0604020202020204" pitchFamily="34" charset="0"/>
              <a:buChar char="•"/>
            </a:pPr>
            <a:endParaRPr lang="en-US" sz="800" b="1" dirty="0">
              <a:latin typeface="Lato" panose="020F0502020204030203" pitchFamily="34" charset="0"/>
              <a:ea typeface="Lato" panose="020F0502020204030203" pitchFamily="34" charset="0"/>
              <a:cs typeface="Lato" panose="020F0502020204030203" pitchFamily="34" charset="0"/>
            </a:endParaRPr>
          </a:p>
          <a:p>
            <a:pPr marL="371475" indent="-285750">
              <a:lnSpc>
                <a:spcPct val="100000"/>
              </a:lnSpc>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You can help youth achieve their full potential</a:t>
            </a:r>
          </a:p>
          <a:p>
            <a:pPr marL="371475" indent="-285750">
              <a:lnSpc>
                <a:spcPct val="100000"/>
              </a:lnSpc>
              <a:buFont typeface="Arial" panose="020B0604020202020204" pitchFamily="34" charset="0"/>
              <a:buChar char="•"/>
            </a:pPr>
            <a:endParaRPr lang="en-US" sz="800" b="1" dirty="0">
              <a:latin typeface="Lato" panose="020F0502020204030203" pitchFamily="34" charset="0"/>
              <a:ea typeface="Lato" panose="020F0502020204030203" pitchFamily="34" charset="0"/>
              <a:cs typeface="Lato" panose="020F0502020204030203" pitchFamily="34" charset="0"/>
            </a:endParaRPr>
          </a:p>
          <a:p>
            <a:pPr marL="371475" indent="-285750">
              <a:lnSpc>
                <a:spcPct val="100000"/>
              </a:lnSpc>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Youth want to talk AND listen to trusted adults</a:t>
            </a:r>
          </a:p>
          <a:p>
            <a:pPr marL="371475" indent="-285750">
              <a:lnSpc>
                <a:spcPct val="100000"/>
              </a:lnSpc>
              <a:buFont typeface="Arial" panose="020B0604020202020204" pitchFamily="34" charset="0"/>
              <a:buChar char="•"/>
            </a:pPr>
            <a:endParaRPr lang="en-US" sz="800" b="1" dirty="0">
              <a:latin typeface="Lato" panose="020F0502020204030203" pitchFamily="34" charset="0"/>
              <a:ea typeface="Lato" panose="020F0502020204030203" pitchFamily="34" charset="0"/>
              <a:cs typeface="Lato" panose="020F0502020204030203" pitchFamily="34" charset="0"/>
            </a:endParaRPr>
          </a:p>
          <a:p>
            <a:pPr marL="371475" indent="-285750">
              <a:lnSpc>
                <a:spcPct val="100000"/>
              </a:lnSpc>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Youth respect guidance offered by the trusted adults in their lives.</a:t>
            </a:r>
          </a:p>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5698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410493" y="355237"/>
            <a:ext cx="9601684" cy="990556"/>
          </a:xfrm>
        </p:spPr>
        <p:txBody>
          <a:bodyPr/>
          <a:lstStyle/>
          <a:p>
            <a:r>
              <a:rPr lang="en-US" sz="2800" dirty="0"/>
              <a:t>Behaviour Change Theory: Stages of Change</a:t>
            </a: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903467" y="853357"/>
            <a:ext cx="7247012" cy="2984735"/>
          </a:xfrm>
        </p:spPr>
        <p:txBody>
          <a:bodyPr/>
          <a:lstStyle/>
          <a:p>
            <a:pPr marL="0" indent="0">
              <a:buNone/>
            </a:pPr>
            <a:r>
              <a:rPr lang="en-US" sz="1600" b="1" dirty="0"/>
              <a:t>A person’s readiness or willingness to make the behavior change depends on where they are in the stages of change model.</a:t>
            </a:r>
          </a:p>
        </p:txBody>
      </p:sp>
      <p:sp>
        <p:nvSpPr>
          <p:cNvPr id="8" name="Rounded Rectangle 7"/>
          <p:cNvSpPr/>
          <p:nvPr/>
        </p:nvSpPr>
        <p:spPr>
          <a:xfrm>
            <a:off x="939364" y="1633805"/>
            <a:ext cx="2605178" cy="914400"/>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Not Ready</a:t>
            </a:r>
          </a:p>
          <a:p>
            <a:pPr algn="ctr">
              <a:lnSpc>
                <a:spcPct val="150000"/>
              </a:lnSpc>
            </a:pPr>
            <a:r>
              <a:rPr lang="en-US" sz="1350" b="1" dirty="0">
                <a:solidFill>
                  <a:srgbClr val="00414D"/>
                </a:solidFill>
                <a:latin typeface="Lato" panose="020F0502020204030203" pitchFamily="34" charset="0"/>
                <a:ea typeface="Lato" panose="020F0502020204030203" pitchFamily="34" charset="0"/>
                <a:cs typeface="Lato" panose="020F0502020204030203" pitchFamily="34" charset="0"/>
              </a:rPr>
              <a:t>Ask questions to learn more</a:t>
            </a:r>
            <a:endParaRPr lang="en-CA" sz="1350"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3"/>
          <a:stretch>
            <a:fillRect/>
          </a:stretch>
        </p:blipFill>
        <p:spPr>
          <a:xfrm>
            <a:off x="939364" y="2829144"/>
            <a:ext cx="2603218" cy="914479"/>
          </a:xfrm>
          <a:prstGeom prst="rect">
            <a:avLst/>
          </a:prstGeom>
        </p:spPr>
      </p:pic>
      <p:pic>
        <p:nvPicPr>
          <p:cNvPr id="14" name="Picture 13"/>
          <p:cNvPicPr>
            <a:picLocks noChangeAspect="1"/>
          </p:cNvPicPr>
          <p:nvPr/>
        </p:nvPicPr>
        <p:blipFill>
          <a:blip r:embed="rId3"/>
          <a:stretch>
            <a:fillRect/>
          </a:stretch>
        </p:blipFill>
        <p:spPr>
          <a:xfrm>
            <a:off x="939364" y="4018356"/>
            <a:ext cx="2603218" cy="914479"/>
          </a:xfrm>
          <a:prstGeom prst="rect">
            <a:avLst/>
          </a:prstGeom>
        </p:spPr>
      </p:pic>
      <p:pic>
        <p:nvPicPr>
          <p:cNvPr id="17" name="Picture 16"/>
          <p:cNvPicPr>
            <a:picLocks noChangeAspect="1"/>
          </p:cNvPicPr>
          <p:nvPr/>
        </p:nvPicPr>
        <p:blipFill>
          <a:blip r:embed="rId3"/>
          <a:stretch>
            <a:fillRect/>
          </a:stretch>
        </p:blipFill>
        <p:spPr>
          <a:xfrm>
            <a:off x="5211335" y="1633726"/>
            <a:ext cx="2603218" cy="914479"/>
          </a:xfrm>
          <a:prstGeom prst="rect">
            <a:avLst/>
          </a:prstGeom>
        </p:spPr>
      </p:pic>
      <p:pic>
        <p:nvPicPr>
          <p:cNvPr id="18" name="Picture 17"/>
          <p:cNvPicPr>
            <a:picLocks noChangeAspect="1"/>
          </p:cNvPicPr>
          <p:nvPr/>
        </p:nvPicPr>
        <p:blipFill>
          <a:blip r:embed="rId3"/>
          <a:stretch>
            <a:fillRect/>
          </a:stretch>
        </p:blipFill>
        <p:spPr>
          <a:xfrm>
            <a:off x="5211335" y="2829145"/>
            <a:ext cx="2603218" cy="914479"/>
          </a:xfrm>
          <a:prstGeom prst="rect">
            <a:avLst/>
          </a:prstGeom>
        </p:spPr>
      </p:pic>
      <p:pic>
        <p:nvPicPr>
          <p:cNvPr id="19" name="Picture 18"/>
          <p:cNvPicPr>
            <a:picLocks noChangeAspect="1"/>
          </p:cNvPicPr>
          <p:nvPr/>
        </p:nvPicPr>
        <p:blipFill>
          <a:blip r:embed="rId3"/>
          <a:stretch>
            <a:fillRect/>
          </a:stretch>
        </p:blipFill>
        <p:spPr>
          <a:xfrm>
            <a:off x="5232934" y="4031833"/>
            <a:ext cx="2603218" cy="914479"/>
          </a:xfrm>
          <a:prstGeom prst="rect">
            <a:avLst/>
          </a:prstGeom>
        </p:spPr>
      </p:pic>
      <p:sp>
        <p:nvSpPr>
          <p:cNvPr id="10" name="Rectangle 9"/>
          <p:cNvSpPr/>
          <p:nvPr/>
        </p:nvSpPr>
        <p:spPr>
          <a:xfrm>
            <a:off x="0" y="2829144"/>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Thinking About It</a:t>
            </a: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Amplify reasons for change</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11" name="Rectangle 10"/>
          <p:cNvSpPr/>
          <p:nvPr/>
        </p:nvSpPr>
        <p:spPr>
          <a:xfrm>
            <a:off x="-45027" y="4018356"/>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Getting Ready</a:t>
            </a: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Assist planning for change</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a:xfrm>
            <a:off x="4094183" y="1639932"/>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Reset</a:t>
            </a:r>
            <a:endParaRPr lang="en-US" sz="1800" b="1" dirty="0">
              <a:solidFill>
                <a:srgbClr val="00414D"/>
              </a:solidFill>
              <a:latin typeface="Lato" panose="020F0502020204030203" pitchFamily="34" charset="0"/>
              <a:ea typeface="Lato" panose="020F0502020204030203" pitchFamily="34" charset="0"/>
              <a:cs typeface="Lato" panose="020F0502020204030203" pitchFamily="34" charset="0"/>
            </a:endParaRP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Help get back on track</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20"/>
          <p:cNvSpPr/>
          <p:nvPr/>
        </p:nvSpPr>
        <p:spPr>
          <a:xfrm>
            <a:off x="4124257" y="2822406"/>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Keep Going</a:t>
            </a: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Practice coping skills</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22" name="Rectangle 21"/>
          <p:cNvSpPr/>
          <p:nvPr/>
        </p:nvSpPr>
        <p:spPr>
          <a:xfrm>
            <a:off x="4254825" y="4060096"/>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Starting To Change</a:t>
            </a: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Motivate and support</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23" name="Chevron 22">
            <a:extLst>
              <a:ext uri="{FF2B5EF4-FFF2-40B4-BE49-F238E27FC236}">
                <a16:creationId xmlns:a16="http://schemas.microsoft.com/office/drawing/2014/main" id="{8151DB07-C7E5-01FA-8A75-3775174DE274}"/>
              </a:ext>
            </a:extLst>
          </p:cNvPr>
          <p:cNvSpPr/>
          <p:nvPr/>
        </p:nvSpPr>
        <p:spPr>
          <a:xfrm rot="5400000">
            <a:off x="1968583" y="2452974"/>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4" name="Chevron 23">
            <a:extLst>
              <a:ext uri="{FF2B5EF4-FFF2-40B4-BE49-F238E27FC236}">
                <a16:creationId xmlns:a16="http://schemas.microsoft.com/office/drawing/2014/main" id="{8151DB07-C7E5-01FA-8A75-3775174DE274}"/>
              </a:ext>
            </a:extLst>
          </p:cNvPr>
          <p:cNvSpPr/>
          <p:nvPr/>
        </p:nvSpPr>
        <p:spPr>
          <a:xfrm rot="5400000">
            <a:off x="1962864" y="3617206"/>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5" name="Chevron 24">
            <a:extLst>
              <a:ext uri="{FF2B5EF4-FFF2-40B4-BE49-F238E27FC236}">
                <a16:creationId xmlns:a16="http://schemas.microsoft.com/office/drawing/2014/main" id="{8151DB07-C7E5-01FA-8A75-3775174DE274}"/>
              </a:ext>
            </a:extLst>
          </p:cNvPr>
          <p:cNvSpPr/>
          <p:nvPr/>
        </p:nvSpPr>
        <p:spPr>
          <a:xfrm rot="173926">
            <a:off x="4147443" y="4233278"/>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6" name="Chevron 25">
            <a:extLst>
              <a:ext uri="{FF2B5EF4-FFF2-40B4-BE49-F238E27FC236}">
                <a16:creationId xmlns:a16="http://schemas.microsoft.com/office/drawing/2014/main" id="{8151DB07-C7E5-01FA-8A75-3775174DE274}"/>
              </a:ext>
            </a:extLst>
          </p:cNvPr>
          <p:cNvSpPr/>
          <p:nvPr/>
        </p:nvSpPr>
        <p:spPr>
          <a:xfrm rot="10800000">
            <a:off x="4135498" y="1898850"/>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7" name="Chevron 26">
            <a:extLst>
              <a:ext uri="{FF2B5EF4-FFF2-40B4-BE49-F238E27FC236}">
                <a16:creationId xmlns:a16="http://schemas.microsoft.com/office/drawing/2014/main" id="{8151DB07-C7E5-01FA-8A75-3775174DE274}"/>
              </a:ext>
            </a:extLst>
          </p:cNvPr>
          <p:cNvSpPr/>
          <p:nvPr/>
        </p:nvSpPr>
        <p:spPr>
          <a:xfrm rot="16200000">
            <a:off x="6191165" y="3673676"/>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8" name="Chevron 27">
            <a:extLst>
              <a:ext uri="{FF2B5EF4-FFF2-40B4-BE49-F238E27FC236}">
                <a16:creationId xmlns:a16="http://schemas.microsoft.com/office/drawing/2014/main" id="{8151DB07-C7E5-01FA-8A75-3775174DE274}"/>
              </a:ext>
            </a:extLst>
          </p:cNvPr>
          <p:cNvSpPr/>
          <p:nvPr/>
        </p:nvSpPr>
        <p:spPr>
          <a:xfrm rot="16200000">
            <a:off x="6186885" y="2493907"/>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0323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8418C-2F38-7304-EAE2-44E239D0D8D3}"/>
              </a:ext>
            </a:extLst>
          </p:cNvPr>
          <p:cNvSpPr>
            <a:spLocks noGrp="1"/>
          </p:cNvSpPr>
          <p:nvPr>
            <p:ph type="title"/>
          </p:nvPr>
        </p:nvSpPr>
        <p:spPr>
          <a:xfrm>
            <a:off x="330414" y="742950"/>
            <a:ext cx="4649818" cy="1463849"/>
          </a:xfrm>
        </p:spPr>
        <p:txBody>
          <a:bodyPr/>
          <a:lstStyle/>
          <a:p>
            <a:r>
              <a:rPr lang="en-US" sz="6000" dirty="0"/>
              <a:t>What Can You Do?</a:t>
            </a:r>
          </a:p>
        </p:txBody>
      </p:sp>
      <p:sp>
        <p:nvSpPr>
          <p:cNvPr id="4" name="Subtitle 3">
            <a:extLst>
              <a:ext uri="{FF2B5EF4-FFF2-40B4-BE49-F238E27FC236}">
                <a16:creationId xmlns:a16="http://schemas.microsoft.com/office/drawing/2014/main" id="{98F7A6EC-D42D-2059-E7C6-CCBDC0B71999}"/>
              </a:ext>
            </a:extLst>
          </p:cNvPr>
          <p:cNvSpPr>
            <a:spLocks noGrp="1"/>
          </p:cNvSpPr>
          <p:nvPr>
            <p:ph type="subTitle" idx="1"/>
          </p:nvPr>
        </p:nvSpPr>
        <p:spPr>
          <a:xfrm>
            <a:off x="464518" y="2206799"/>
            <a:ext cx="4218961" cy="1116300"/>
          </a:xfrm>
        </p:spPr>
        <p:txBody>
          <a:bodyPr/>
          <a:lstStyle/>
          <a:p>
            <a:pPr marL="0" indent="0"/>
            <a:r>
              <a:rPr lang="en-US" sz="2400" b="1" dirty="0"/>
              <a:t>Brief Conversations</a:t>
            </a:r>
          </a:p>
          <a:p>
            <a:pPr marL="0" indent="0"/>
            <a:endParaRPr lang="en-US" sz="1600" b="1" dirty="0"/>
          </a:p>
          <a:p>
            <a:pPr marL="0" indent="0"/>
            <a:r>
              <a:rPr lang="en-US" sz="1600" b="1" dirty="0"/>
              <a:t>The goal is to assess their thoughts about quitting or changing and guide them toward taking the next step.</a:t>
            </a:r>
            <a:endParaRPr lang="en-US" sz="900" b="1" dirty="0"/>
          </a:p>
          <a:p>
            <a:endParaRPr lang="en-US" dirty="0"/>
          </a:p>
        </p:txBody>
      </p:sp>
      <p:sp>
        <p:nvSpPr>
          <p:cNvPr id="5" name="Rectangle 4"/>
          <p:cNvSpPr/>
          <p:nvPr/>
        </p:nvSpPr>
        <p:spPr>
          <a:xfrm>
            <a:off x="5652219" y="3172977"/>
            <a:ext cx="2070340" cy="954107"/>
          </a:xfrm>
          <a:prstGeom prst="rect">
            <a:avLst/>
          </a:prstGeom>
        </p:spPr>
        <p:txBody>
          <a:bodyPr wrap="square">
            <a:spAutoFit/>
          </a:bodyPr>
          <a:lstStyle/>
          <a:p>
            <a:r>
              <a:rPr lang="en-US" b="1" dirty="0">
                <a:solidFill>
                  <a:schemeClr val="accent3"/>
                </a:solidFill>
              </a:rPr>
              <a:t>TIP: use a sensitive and non-judgmental approach to motivate and support change	</a:t>
            </a:r>
          </a:p>
        </p:txBody>
      </p:sp>
      <p:pic>
        <p:nvPicPr>
          <p:cNvPr id="7" name="Graphic 2">
            <a:extLst>
              <a:ext uri="{FF2B5EF4-FFF2-40B4-BE49-F238E27FC236}">
                <a16:creationId xmlns:a16="http://schemas.microsoft.com/office/drawing/2014/main" id="{28260CCC-287A-7BF5-81F9-86E6D171E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7467" y="614309"/>
            <a:ext cx="2141591" cy="2141591"/>
          </a:xfrm>
          <a:prstGeom prst="rect">
            <a:avLst/>
          </a:prstGeom>
        </p:spPr>
      </p:pic>
    </p:spTree>
    <p:extLst>
      <p:ext uri="{BB962C8B-B14F-4D97-AF65-F5344CB8AC3E}">
        <p14:creationId xmlns:p14="http://schemas.microsoft.com/office/powerpoint/2010/main" val="105069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720000" y="228403"/>
            <a:ext cx="7240659" cy="572700"/>
          </a:xfrm>
        </p:spPr>
        <p:txBody>
          <a:bodyPr/>
          <a:lstStyle/>
          <a:p>
            <a:r>
              <a:rPr lang="en-US" sz="5400" dirty="0">
                <a:solidFill>
                  <a:srgbClr val="00414D"/>
                </a:solidFill>
              </a:rPr>
              <a:t>Before You Start…</a:t>
            </a:r>
            <a:br>
              <a:rPr lang="en-US" sz="5400" dirty="0">
                <a:solidFill>
                  <a:srgbClr val="00414D"/>
                </a:solidFill>
              </a:rPr>
            </a:br>
            <a:endParaRPr lang="en-US" sz="4800" dirty="0">
              <a:solidFill>
                <a:srgbClr val="00414D"/>
              </a:solidFill>
            </a:endParaRP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720000" y="1084217"/>
            <a:ext cx="7704000" cy="3096400"/>
          </a:xfrm>
          <a:ln>
            <a:noFill/>
          </a:ln>
        </p:spPr>
        <p:txBody>
          <a:bodyPr/>
          <a:lstStyle/>
          <a:p>
            <a:pPr marL="0" indent="0">
              <a:buNone/>
            </a:pPr>
            <a:r>
              <a:rPr lang="en-US" sz="2000" b="1" dirty="0"/>
              <a:t>TIME AND PLACE</a:t>
            </a:r>
          </a:p>
          <a:p>
            <a:pPr marL="0" indent="0">
              <a:buNone/>
            </a:pPr>
            <a:r>
              <a:rPr lang="en-US" sz="1800" b="1" dirty="0">
                <a:latin typeface="Lato" panose="020F0502020204030203" pitchFamily="34" charset="0"/>
                <a:ea typeface="Lato" panose="020F0502020204030203" pitchFamily="34" charset="0"/>
                <a:cs typeface="Lato" panose="020F0502020204030203" pitchFamily="34" charset="0"/>
              </a:rPr>
              <a:t>Youth won’t want to talk about their vaping in front of others, so choose a time and place where they will feel safe to open up.</a:t>
            </a:r>
          </a:p>
          <a:p>
            <a:pPr marL="0" indent="0">
              <a:buNone/>
            </a:pPr>
            <a:endParaRPr lang="en-US" sz="1600" b="1" dirty="0"/>
          </a:p>
          <a:p>
            <a:pPr marL="0" indent="0">
              <a:buNone/>
            </a:pPr>
            <a:r>
              <a:rPr lang="en-US" sz="2000" b="1" dirty="0"/>
              <a:t>TIPS</a:t>
            </a:r>
            <a:endParaRPr lang="en-US" sz="1600" b="1" dirty="0"/>
          </a:p>
          <a:p>
            <a:r>
              <a:rPr lang="en-US" sz="1800" b="1" dirty="0">
                <a:latin typeface="Lato" panose="020F0502020204030203" pitchFamily="34" charset="0"/>
                <a:ea typeface="Lato" panose="020F0502020204030203" pitchFamily="34" charset="0"/>
                <a:cs typeface="Lato" panose="020F0502020204030203" pitchFamily="34" charset="0"/>
              </a:rPr>
              <a:t>Remain calm and non-judgmental</a:t>
            </a:r>
          </a:p>
          <a:p>
            <a:r>
              <a:rPr lang="en-US" sz="1800" b="1" dirty="0">
                <a:latin typeface="Lato" panose="020F0502020204030203" pitchFamily="34" charset="0"/>
                <a:ea typeface="Lato" panose="020F0502020204030203" pitchFamily="34" charset="0"/>
                <a:cs typeface="Lato" panose="020F0502020204030203" pitchFamily="34" charset="0"/>
              </a:rPr>
              <a:t>Avoid arguing or confrontation</a:t>
            </a:r>
          </a:p>
          <a:p>
            <a:r>
              <a:rPr lang="en-US" sz="1800" b="1" dirty="0">
                <a:latin typeface="Lato" panose="020F0502020204030203" pitchFamily="34" charset="0"/>
                <a:ea typeface="Lato" panose="020F0502020204030203" pitchFamily="34" charset="0"/>
                <a:cs typeface="Lato" panose="020F0502020204030203" pitchFamily="34" charset="0"/>
              </a:rPr>
              <a:t>Listen and give personalized feedback</a:t>
            </a:r>
          </a:p>
          <a:p>
            <a:r>
              <a:rPr lang="en-US" sz="1800" b="1" dirty="0">
                <a:latin typeface="Lato" panose="020F0502020204030203" pitchFamily="34" charset="0"/>
                <a:ea typeface="Lato" panose="020F0502020204030203" pitchFamily="34" charset="0"/>
                <a:cs typeface="Lato" panose="020F0502020204030203" pitchFamily="34" charset="0"/>
              </a:rPr>
              <a:t>Make a plan to check-in</a:t>
            </a:r>
          </a:p>
          <a:p>
            <a:pPr marL="139700" indent="0">
              <a:buNone/>
            </a:pPr>
            <a:endParaRPr lang="en-CA" dirty="0"/>
          </a:p>
        </p:txBody>
      </p:sp>
      <p:sp>
        <p:nvSpPr>
          <p:cNvPr id="4" name="Rectangle 3"/>
          <p:cNvSpPr/>
          <p:nvPr/>
        </p:nvSpPr>
        <p:spPr>
          <a:xfrm>
            <a:off x="1013604" y="4275366"/>
            <a:ext cx="7116792" cy="697103"/>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414D"/>
                </a:solidFill>
                <a:latin typeface="Lato" panose="020F0502020204030203" pitchFamily="34" charset="0"/>
                <a:ea typeface="Lato" panose="020F0502020204030203" pitchFamily="34" charset="0"/>
                <a:cs typeface="Lato" panose="020F0502020204030203" pitchFamily="34" charset="0"/>
              </a:rPr>
              <a:t>Conversation should feel like a dance, NOT a wrestling match</a:t>
            </a:r>
            <a:r>
              <a:rPr lang="en-US" dirty="0">
                <a:solidFill>
                  <a:srgbClr val="00414D"/>
                </a:solidFill>
                <a:latin typeface="Lato" panose="020F0502020204030203" pitchFamily="34" charset="0"/>
                <a:ea typeface="Lato" panose="020F0502020204030203" pitchFamily="34" charset="0"/>
                <a:cs typeface="Lato" panose="020F0502020204030203" pitchFamily="34" charset="0"/>
              </a:rPr>
              <a:t>.</a:t>
            </a:r>
          </a:p>
        </p:txBody>
      </p:sp>
      <p:sp>
        <p:nvSpPr>
          <p:cNvPr id="5" name="Oval 4"/>
          <p:cNvSpPr/>
          <p:nvPr/>
        </p:nvSpPr>
        <p:spPr>
          <a:xfrm>
            <a:off x="8573417" y="4097546"/>
            <a:ext cx="280359" cy="276046"/>
          </a:xfrm>
          <a:prstGeom prst="ellipse">
            <a:avLst/>
          </a:prstGeom>
          <a:solidFill>
            <a:srgbClr val="00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8704359" y="4373592"/>
            <a:ext cx="810883" cy="769908"/>
          </a:xfrm>
          <a:prstGeom prst="ellipse">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949240" y="4157204"/>
            <a:ext cx="372218" cy="613053"/>
          </a:xfrm>
          <a:prstGeom prst="rect">
            <a:avLst/>
          </a:prstGeom>
        </p:spPr>
        <p:txBody>
          <a:bodyPr wrap="none">
            <a:spAutoFit/>
          </a:bodyPr>
          <a:lstStyle/>
          <a:p>
            <a:pPr lvl="0">
              <a:lnSpc>
                <a:spcPct val="115000"/>
              </a:lnSpc>
              <a:buClr>
                <a:srgbClr val="00414D"/>
              </a:buClr>
              <a:buSzPts val="1400"/>
            </a:pPr>
            <a:r>
              <a:rPr lang="en-US" sz="3200" b="1" dirty="0">
                <a:solidFill>
                  <a:srgbClr val="00414D"/>
                </a:solidFill>
                <a:latin typeface="Poppins" pitchFamily="2" charset="77"/>
                <a:sym typeface="Albert Sans"/>
              </a:rPr>
              <a:t>*</a:t>
            </a:r>
            <a:endParaRPr lang="en-US" sz="1600" b="1" dirty="0">
              <a:solidFill>
                <a:srgbClr val="00414D"/>
              </a:solidFill>
              <a:latin typeface="Poppins" pitchFamily="2" charset="77"/>
              <a:sym typeface="Albert Sans"/>
            </a:endParaRPr>
          </a:p>
        </p:txBody>
      </p:sp>
    </p:spTree>
    <p:extLst>
      <p:ext uri="{BB962C8B-B14F-4D97-AF65-F5344CB8AC3E}">
        <p14:creationId xmlns:p14="http://schemas.microsoft.com/office/powerpoint/2010/main" val="1948225232"/>
      </p:ext>
    </p:extLst>
  </p:cSld>
  <p:clrMapOvr>
    <a:masterClrMapping/>
  </p:clrMapOvr>
</p:sld>
</file>

<file path=ppt/theme/theme1.xml><?xml version="1.0" encoding="utf-8"?>
<a:theme xmlns:a="http://schemas.openxmlformats.org/drawingml/2006/main" name="Quash 2024 Theme">
  <a:themeElements>
    <a:clrScheme name="Quash 2024">
      <a:dk1>
        <a:srgbClr val="00414D"/>
      </a:dk1>
      <a:lt1>
        <a:srgbClr val="F6F6F6"/>
      </a:lt1>
      <a:dk2>
        <a:srgbClr val="00414D"/>
      </a:dk2>
      <a:lt2>
        <a:srgbClr val="F6F6F6"/>
      </a:lt2>
      <a:accent1>
        <a:srgbClr val="2CC1D6"/>
      </a:accent1>
      <a:accent2>
        <a:srgbClr val="746DB2"/>
      </a:accent2>
      <a:accent3>
        <a:srgbClr val="FFFFFF"/>
      </a:accent3>
      <a:accent4>
        <a:srgbClr val="FFFFFF"/>
      </a:accent4>
      <a:accent5>
        <a:srgbClr val="FFFFFF"/>
      </a:accent5>
      <a:accent6>
        <a:srgbClr val="FFFFFF"/>
      </a:accent6>
      <a:hlink>
        <a:srgbClr val="ACADB2"/>
      </a:hlink>
      <a:folHlink>
        <a:srgbClr val="2CC1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411C2767DBB64F9949A321E8AB6CE8" ma:contentTypeVersion="1" ma:contentTypeDescription="Create a new document." ma:contentTypeScope="" ma:versionID="df92bb37500e1f2a817ffe81b9d202e5">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EB81140A-CD91-41D7-953E-E1C369ECF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5BEF41-DDCB-4AD7-BCC6-837747F3AD86}">
  <ds:schemaRefs>
    <ds:schemaRef ds:uri="http://schemas.microsoft.com/sharepoint/v3/contenttype/forms"/>
  </ds:schemaRefs>
</ds:datastoreItem>
</file>

<file path=customXml/itemProps3.xml><?xml version="1.0" encoding="utf-8"?>
<ds:datastoreItem xmlns:ds="http://schemas.openxmlformats.org/officeDocument/2006/customXml" ds:itemID="{97DFA72A-B09B-4A99-8F86-87825A23ADB6}">
  <ds:schemaRefs>
    <ds:schemaRef ds:uri="http://purl.org/dc/elements/1.1/"/>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sharepoint/v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17093</TotalTime>
  <Words>4455</Words>
  <Application>Microsoft Office PowerPoint</Application>
  <PresentationFormat>On-screen Show (16:9)</PresentationFormat>
  <Paragraphs>375</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Albert Sans</vt:lpstr>
      <vt:lpstr>Albert Sans Medium</vt:lpstr>
      <vt:lpstr>Arial</vt:lpstr>
      <vt:lpstr>Calibri</vt:lpstr>
      <vt:lpstr>Corbel</vt:lpstr>
      <vt:lpstr>DM Sans</vt:lpstr>
      <vt:lpstr>Lato</vt:lpstr>
      <vt:lpstr>Poppins</vt:lpstr>
      <vt:lpstr>Quash 2024 Theme</vt:lpstr>
      <vt:lpstr>BRIEF CONVERSATIONS:  Talking with Youth Who Vape to Encourage and Support Change</vt:lpstr>
      <vt:lpstr>What do you know about vaping?</vt:lpstr>
      <vt:lpstr>LEARNING OBJECTIVES</vt:lpstr>
      <vt:lpstr>Why do Youth Vape?</vt:lpstr>
      <vt:lpstr>Why Should We Be Concerned About Youth Vaping?</vt:lpstr>
      <vt:lpstr>YOU can make a difference</vt:lpstr>
      <vt:lpstr>Behaviour Change Theory: Stages of Change</vt:lpstr>
      <vt:lpstr>What Can You Do?</vt:lpstr>
      <vt:lpstr>Before You Start… </vt:lpstr>
      <vt:lpstr>2 STEPS to Guide  Brief Conversations</vt:lpstr>
      <vt:lpstr>More About the 2 Steps…</vt:lpstr>
      <vt:lpstr>More About the 2 Steps…</vt:lpstr>
      <vt:lpstr>Vaping Resources</vt:lpstr>
      <vt:lpstr>Vaping Resources</vt:lpstr>
      <vt:lpstr>Taking a  Motivational Interviewing Approach</vt:lpstr>
      <vt:lpstr>Motivational Interviewing Skills</vt:lpstr>
      <vt:lpstr>Bringing it all together</vt:lpstr>
      <vt:lpstr>‘Brief Conversations’ Toolkit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Respiration and its Impact on Health Research Thesis Defense</dc:title>
  <dc:creator>Jeff Moco</dc:creator>
  <cp:lastModifiedBy>Erin Dufour</cp:lastModifiedBy>
  <cp:revision>59</cp:revision>
  <dcterms:modified xsi:type="dcterms:W3CDTF">2024-05-28T18:53:46Z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0x0101006B411C2767DBB64F9949A321E8AB6CE8</vt:lpwstr>
  </property>
  <property fmtid="{D5CDD505-2E9C-101B-9397-08002B2CF9AE}" pid="3" name="MediaServiceImageTags">
    <vt:lpwstr/>
  </property>
</Properties>
</file>