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9" r:id="rId4"/>
  </p:sldMasterIdLst>
  <p:notesMasterIdLst>
    <p:notesMasterId r:id="rId24"/>
  </p:notesMasterIdLst>
  <p:sldIdLst>
    <p:sldId id="323" r:id="rId5"/>
    <p:sldId id="378" r:id="rId6"/>
    <p:sldId id="327" r:id="rId7"/>
    <p:sldId id="279" r:id="rId8"/>
    <p:sldId id="266" r:id="rId9"/>
    <p:sldId id="326" r:id="rId10"/>
    <p:sldId id="347" r:id="rId11"/>
    <p:sldId id="341" r:id="rId12"/>
    <p:sldId id="325" r:id="rId13"/>
    <p:sldId id="312" r:id="rId14"/>
    <p:sldId id="373" r:id="rId15"/>
    <p:sldId id="375" r:id="rId16"/>
    <p:sldId id="376" r:id="rId17"/>
    <p:sldId id="377" r:id="rId18"/>
    <p:sldId id="306" r:id="rId19"/>
    <p:sldId id="268" r:id="rId20"/>
    <p:sldId id="260" r:id="rId21"/>
    <p:sldId id="262" r:id="rId22"/>
    <p:sldId id="339"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6F6"/>
    <a:srgbClr val="245671"/>
    <a:srgbClr val="2CC1D6"/>
    <a:srgbClr val="ACDCE8"/>
    <a:srgbClr val="ACDDE8"/>
    <a:srgbClr val="64D0DF"/>
    <a:srgbClr val="00414D"/>
    <a:srgbClr val="72D3E1"/>
    <a:srgbClr val="5D87B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64CB88-8D6D-4046-B96E-165CC98EDB2F}">
  <a:tblStyle styleId="{0664CB88-8D6D-4046-B96E-165CC98EDB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1" autoAdjust="0"/>
    <p:restoredTop sz="71083" autoAdjust="0"/>
  </p:normalViewPr>
  <p:slideViewPr>
    <p:cSldViewPr snapToGrid="0">
      <p:cViewPr varScale="1">
        <p:scale>
          <a:sx n="59" d="100"/>
          <a:sy n="59" d="100"/>
        </p:scale>
        <p:origin x="1360" y="56"/>
      </p:cViewPr>
      <p:guideLst>
        <p:guide orient="horz" pos="1620"/>
        <p:guide pos="2880"/>
      </p:guideLst>
    </p:cSldViewPr>
  </p:slideViewPr>
  <p:outlineViewPr>
    <p:cViewPr>
      <p:scale>
        <a:sx n="33" d="100"/>
        <a:sy n="33" d="100"/>
      </p:scale>
      <p:origin x="0" y="0"/>
    </p:cViewPr>
  </p:outlineViewPr>
  <p:notesTextViewPr>
    <p:cViewPr>
      <p:scale>
        <a:sx n="1" d="1"/>
        <a:sy n="1" d="1"/>
      </p:scale>
      <p:origin x="0" y="-64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an01.safelinks.protection.outlook.com/?url=https%3A%2F%2Flinkprotect.cudasvc.com%2Furl%3Fa%3Dhttps%253a%252f%252fca.mar.medallia.com%252f%253fe%253d90000858%2526d%253dl%2526h%253d37DD515C4093AC4%26c%3DE%2C1%2CDt-f4JfGWx202yfZa49G9ZtvoUL5GxRgvpwRx5h3h4Lit6qUX6jMmmYORHfmfCLjQWKhWC-vbhqRyKUFPn51_Il3egJFRUhPco7yjI_hXqE%2C%26typo%3D1&amp;data=05%7C02%7Clgrey%40lunghealth.ca%7Cca835a91e5fb4f03df8a08de1b0d91c8%7Ce6ef2788f5fb4c2b881f31e573fd6099%7C0%7C0%7C638977942299078123%7CUnknown%7CTWFpbGZsb3d8eyJFbXB0eU1hcGkiOnRydWUsIlYiOiIwLjAuMDAwMCIsIlAiOiJXaW4zMiIsIkFOIjoiTWFpbCIsIldUIjoyfQ%3D%3D%7C0%7C%7C%7C&amp;sdata=AtwzU6VG4KYTFGiMG5m1bGSsE7YthREjS8NCVvQ%2BIgI%3D&amp;reserved=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A" noProof="0" dirty="0"/>
              <a:t>Bienvenue à « CONVERSATIONS BRÈVES : Dialoguer avec les jeunes qui vapotent pour favoriser et appuyer le changement » – une formation destinée aux personnes qui travaillent ou qui ont régulièrement des interactions avec les jeunes en raison de leur rôle dans la communauté. </a:t>
            </a:r>
          </a:p>
          <a:p>
            <a:endParaRPr lang="fr-CA" noProof="0" dirty="0"/>
          </a:p>
          <a:p>
            <a:r>
              <a:rPr lang="fr-CA" noProof="0" dirty="0"/>
              <a:t>Durant cette présentation, nous discuterons des moyens pour vous de favoriser le changement des comportements de vapotage chez les jeunes par vos interactions quotidiennes en incorporant quelques simples techniques – et ce, en quelques minutes seulement! </a:t>
            </a:r>
          </a:p>
          <a:p>
            <a:pPr marL="158750" indent="0">
              <a:buNone/>
            </a:pPr>
            <a:endParaRPr lang="en-CA" dirty="0"/>
          </a:p>
        </p:txBody>
      </p:sp>
    </p:spTree>
    <p:extLst>
      <p:ext uri="{BB962C8B-B14F-4D97-AF65-F5344CB8AC3E}">
        <p14:creationId xmlns:p14="http://schemas.microsoft.com/office/powerpoint/2010/main" val="3853834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fr-FR" baseline="0" dirty="0"/>
              <a:t>Maintenant que vous êtes prêt, que devriez-vous dire? Pour tirer le meilleur parti de ces courtes conversations, nous vous recommandons de suivre ces 2 étapes simples : DEMANDER puis AGIR.</a:t>
            </a:r>
            <a:r>
              <a:rPr lang="en-US" baseline="0" dirty="0"/>
              <a:t> </a:t>
            </a:r>
            <a:endParaRPr lang="en-US" dirty="0"/>
          </a:p>
          <a:p>
            <a:pPr marL="0" indent="0">
              <a:buNone/>
            </a:pPr>
            <a:endParaRPr lang="en-US" dirty="0"/>
          </a:p>
          <a:p>
            <a:pPr marL="0" indent="0">
              <a:buNone/>
            </a:pPr>
            <a:r>
              <a:rPr lang="fr-FR" baseline="0" dirty="0"/>
              <a:t>Lorsque vous avez l’occasion d’interagir avec un jeune qui vapote, vous pouvez lui DEMANDER de s’expliquer en lui posant d’abord des questions pour en savoir plus sur son vapotage et s’il souhaite cesser ou modifier ses habitudes. Dès que vous connaissez son point de vue concernant le changement, vous pouvez AGIR en lui fournissant des ressources visant à le sensibiliser davantage ou à lui donner de l’aide pour cesser de vapoter.</a:t>
            </a:r>
          </a:p>
          <a:p>
            <a:pPr marL="0" indent="0">
              <a:buNone/>
            </a:pPr>
            <a:endParaRPr lang="en-US" baseline="0" dirty="0"/>
          </a:p>
          <a:p>
            <a:pPr marL="0" indent="0">
              <a:buNone/>
            </a:pPr>
            <a:r>
              <a:rPr lang="en-US" baseline="0" dirty="0" err="1"/>
              <a:t>Examinons</a:t>
            </a:r>
            <a:r>
              <a:rPr lang="en-US" baseline="0" dirty="0"/>
              <a:t> de plus </a:t>
            </a:r>
            <a:r>
              <a:rPr lang="en-US" baseline="0" dirty="0" err="1"/>
              <a:t>près</a:t>
            </a:r>
            <a:r>
              <a:rPr lang="en-US" baseline="0" dirty="0"/>
              <a:t> </a:t>
            </a:r>
            <a:r>
              <a:rPr lang="en-US" baseline="0" dirty="0" err="1"/>
              <a:t>ces</a:t>
            </a:r>
            <a:r>
              <a:rPr lang="en-US" baseline="0" dirty="0"/>
              <a:t> 2 étapes.</a:t>
            </a:r>
          </a:p>
          <a:p>
            <a:pPr marL="0" indent="0">
              <a:buNone/>
            </a:pPr>
            <a:endParaRPr lang="en-US"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5795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baseline="0" dirty="0"/>
              <a:t>L’étape DEMANDER vous oblige à poser des questions ouvertes pour apprendre ce qu’ils pensent et ce qu’ils savent sur le vapotage, et ce qu’ils pensent du fait de cesser ou de changer.</a:t>
            </a:r>
            <a:endParaRPr lang="en-US" baseline="0" dirty="0"/>
          </a:p>
          <a:p>
            <a:endParaRPr lang="en-US" baseline="0" dirty="0"/>
          </a:p>
          <a:p>
            <a:r>
              <a:rPr lang="fr-FR" baseline="0" dirty="0"/>
              <a:t>Vous allez vouloir présenter le sujet en douceur et établir d’abord un lien et comprendre leur point de vue sur le vapotage.</a:t>
            </a:r>
            <a:r>
              <a:rPr lang="en-US" baseline="0" dirty="0"/>
              <a:t> </a:t>
            </a:r>
          </a:p>
          <a:p>
            <a:endParaRPr lang="en-US" baseline="0" dirty="0"/>
          </a:p>
          <a:p>
            <a:r>
              <a:rPr lang="en-US" baseline="0" dirty="0"/>
              <a:t>Il </a:t>
            </a:r>
            <a:r>
              <a:rPr lang="en-US" baseline="0" dirty="0" err="1"/>
              <a:t>est</a:t>
            </a:r>
            <a:r>
              <a:rPr lang="en-US" baseline="0" dirty="0"/>
              <a:t> important </a:t>
            </a:r>
            <a:r>
              <a:rPr lang="en-US" baseline="0" dirty="0" err="1"/>
              <a:t>d’écouter</a:t>
            </a:r>
            <a:r>
              <a:rPr lang="en-US" baseline="0" dirty="0"/>
              <a:t> et de </a:t>
            </a:r>
            <a:r>
              <a:rPr lang="en-US" baseline="0" dirty="0" err="1"/>
              <a:t>personnaliser</a:t>
            </a:r>
            <a:r>
              <a:rPr lang="en-US" baseline="0" dirty="0"/>
              <a:t> </a:t>
            </a:r>
            <a:r>
              <a:rPr lang="en-US" baseline="0" dirty="0" err="1"/>
              <a:t>votre</a:t>
            </a:r>
            <a:r>
              <a:rPr lang="en-US" baseline="0" dirty="0"/>
              <a:t> </a:t>
            </a:r>
            <a:r>
              <a:rPr lang="en-US" baseline="0" dirty="0" err="1"/>
              <a:t>rétroaction</a:t>
            </a:r>
            <a:r>
              <a:rPr lang="en-US" baseline="0" dirty="0"/>
              <a:t> pour aider les </a:t>
            </a:r>
            <a:r>
              <a:rPr lang="en-US" baseline="0" dirty="0" err="1"/>
              <a:t>jeunes</a:t>
            </a:r>
            <a:r>
              <a:rPr lang="en-US" baseline="0" dirty="0"/>
              <a:t> à </a:t>
            </a:r>
            <a:r>
              <a:rPr lang="en-US" baseline="0" dirty="0" err="1"/>
              <a:t>voir</a:t>
            </a:r>
            <a:r>
              <a:rPr lang="en-US" baseline="0" dirty="0"/>
              <a:t> comment le </a:t>
            </a:r>
            <a:r>
              <a:rPr lang="en-US" baseline="0" dirty="0" err="1"/>
              <a:t>vapotage</a:t>
            </a:r>
            <a:r>
              <a:rPr lang="en-US" baseline="0" dirty="0"/>
              <a:t> </a:t>
            </a:r>
            <a:r>
              <a:rPr lang="en-US" baseline="0" dirty="0" err="1"/>
              <a:t>nuit</a:t>
            </a:r>
            <a:r>
              <a:rPr lang="en-US" baseline="0" dirty="0"/>
              <a:t> </a:t>
            </a:r>
            <a:r>
              <a:rPr lang="en-US" baseline="0" dirty="0" err="1"/>
              <a:t>peut-être</a:t>
            </a:r>
            <a:r>
              <a:rPr lang="en-US" baseline="0" dirty="0"/>
              <a:t> aux choses </a:t>
            </a:r>
            <a:r>
              <a:rPr lang="en-US" baseline="0" dirty="0" err="1"/>
              <a:t>qu’ils</a:t>
            </a:r>
            <a:r>
              <a:rPr lang="en-US" baseline="0" dirty="0"/>
              <a:t> </a:t>
            </a:r>
            <a:r>
              <a:rPr lang="en-US" baseline="0" dirty="0" err="1"/>
              <a:t>considèrent</a:t>
            </a:r>
            <a:r>
              <a:rPr lang="en-US" baseline="0" dirty="0"/>
              <a:t> </a:t>
            </a:r>
            <a:r>
              <a:rPr lang="en-US" baseline="0" dirty="0" err="1"/>
              <a:t>importantes</a:t>
            </a:r>
            <a:r>
              <a:rPr lang="en-US" baseline="0" dirty="0"/>
              <a:t>. </a:t>
            </a:r>
          </a:p>
          <a:p>
            <a:endParaRPr lang="en-US" baseline="0" dirty="0"/>
          </a:p>
          <a:p>
            <a:r>
              <a:rPr lang="en-US" baseline="0" dirty="0"/>
              <a:t>Avant de passer à </a:t>
            </a:r>
            <a:r>
              <a:rPr lang="en-US" baseline="0" dirty="0" err="1"/>
              <a:t>l’étape</a:t>
            </a:r>
            <a:r>
              <a:rPr lang="en-US" baseline="0" dirty="0"/>
              <a:t> </a:t>
            </a:r>
            <a:r>
              <a:rPr lang="en-US" baseline="0" dirty="0" err="1"/>
              <a:t>suivante</a:t>
            </a:r>
            <a:r>
              <a:rPr lang="en-US" baseline="0" dirty="0"/>
              <a:t>, </a:t>
            </a:r>
            <a:r>
              <a:rPr lang="en-US" baseline="0" dirty="0" err="1"/>
              <a:t>vous</a:t>
            </a:r>
            <a:r>
              <a:rPr lang="en-US" baseline="0" dirty="0"/>
              <a:t> </a:t>
            </a:r>
            <a:r>
              <a:rPr lang="en-US" baseline="0" dirty="0" err="1"/>
              <a:t>devrez</a:t>
            </a:r>
            <a:r>
              <a:rPr lang="en-US" baseline="0" dirty="0"/>
              <a:t> </a:t>
            </a:r>
            <a:r>
              <a:rPr lang="en-US" baseline="0" dirty="0" err="1"/>
              <a:t>découvrir</a:t>
            </a:r>
            <a:r>
              <a:rPr lang="en-US" baseline="0" dirty="0"/>
              <a:t> </a:t>
            </a:r>
            <a:r>
              <a:rPr lang="en-US" baseline="0" dirty="0" err="1"/>
              <a:t>ce</a:t>
            </a:r>
            <a:r>
              <a:rPr lang="en-US" baseline="0" dirty="0"/>
              <a:t> </a:t>
            </a:r>
            <a:r>
              <a:rPr lang="en-US" baseline="0" dirty="0" err="1"/>
              <a:t>qu’ils</a:t>
            </a:r>
            <a:r>
              <a:rPr lang="en-US" baseline="0" dirty="0"/>
              <a:t> </a:t>
            </a:r>
            <a:r>
              <a:rPr lang="en-US" baseline="0" dirty="0" err="1"/>
              <a:t>pensent</a:t>
            </a:r>
            <a:r>
              <a:rPr lang="en-US" baseline="0" dirty="0"/>
              <a:t> de la </a:t>
            </a:r>
            <a:r>
              <a:rPr lang="en-US" baseline="0" dirty="0" err="1"/>
              <a:t>possibilité</a:t>
            </a:r>
            <a:r>
              <a:rPr lang="en-US" baseline="0" dirty="0"/>
              <a:t> de changer </a:t>
            </a:r>
            <a:r>
              <a:rPr lang="en-US" baseline="0" dirty="0" err="1"/>
              <a:t>ou</a:t>
            </a:r>
            <a:r>
              <a:rPr lang="en-US" baseline="0" dirty="0"/>
              <a:t> </a:t>
            </a:r>
            <a:r>
              <a:rPr lang="en-US" baseline="0" dirty="0" err="1"/>
              <a:t>même</a:t>
            </a:r>
            <a:r>
              <a:rPr lang="en-US" baseline="0" dirty="0"/>
              <a:t> de cesser de </a:t>
            </a:r>
            <a:r>
              <a:rPr lang="en-US" baseline="0" dirty="0" err="1"/>
              <a:t>vapoter</a:t>
            </a:r>
            <a:r>
              <a:rPr lang="en-US" baseline="0" dirty="0"/>
              <a:t>.</a:t>
            </a:r>
          </a:p>
          <a:p>
            <a:pPr marL="158750" indent="0">
              <a:buNone/>
            </a:pPr>
            <a:endParaRPr lang="en-US" dirty="0"/>
          </a:p>
        </p:txBody>
      </p:sp>
    </p:spTree>
    <p:extLst>
      <p:ext uri="{BB962C8B-B14F-4D97-AF65-F5344CB8AC3E}">
        <p14:creationId xmlns:p14="http://schemas.microsoft.com/office/powerpoint/2010/main" val="279964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err="1"/>
              <a:t>Quand</a:t>
            </a:r>
            <a:r>
              <a:rPr lang="en-US" b="0" baseline="0" dirty="0"/>
              <a:t> </a:t>
            </a:r>
            <a:r>
              <a:rPr lang="en-US" b="0" baseline="0" dirty="0" err="1"/>
              <a:t>vous</a:t>
            </a:r>
            <a:r>
              <a:rPr lang="en-US" b="0" baseline="0" dirty="0"/>
              <a:t> </a:t>
            </a:r>
            <a:r>
              <a:rPr lang="en-US" b="0" baseline="0" dirty="0" err="1"/>
              <a:t>aurez</a:t>
            </a:r>
            <a:r>
              <a:rPr lang="en-US" b="0" baseline="0" dirty="0"/>
              <a:t> </a:t>
            </a:r>
            <a:r>
              <a:rPr lang="en-US" b="0" baseline="0" dirty="0" err="1"/>
              <a:t>appris</a:t>
            </a:r>
            <a:r>
              <a:rPr lang="en-US" b="0" baseline="0" dirty="0"/>
              <a:t> </a:t>
            </a:r>
            <a:r>
              <a:rPr lang="en-US" b="0" baseline="0" dirty="0" err="1"/>
              <a:t>ce</a:t>
            </a:r>
            <a:r>
              <a:rPr lang="en-US" b="0" baseline="0" dirty="0"/>
              <a:t> </a:t>
            </a:r>
            <a:r>
              <a:rPr lang="en-US" b="0" baseline="0" dirty="0" err="1"/>
              <a:t>qu’ils</a:t>
            </a:r>
            <a:r>
              <a:rPr lang="en-US" b="0" baseline="0" dirty="0"/>
              <a:t> </a:t>
            </a:r>
            <a:r>
              <a:rPr lang="en-US" b="0" baseline="0" dirty="0" err="1"/>
              <a:t>pensent</a:t>
            </a:r>
            <a:r>
              <a:rPr lang="en-US" b="0" baseline="0" dirty="0"/>
              <a:t> du </a:t>
            </a:r>
            <a:r>
              <a:rPr lang="en-US" b="0" baseline="0" dirty="0" err="1"/>
              <a:t>changement</a:t>
            </a:r>
            <a:r>
              <a:rPr lang="en-CA" dirty="0"/>
              <a:t>, </a:t>
            </a:r>
            <a:r>
              <a:rPr lang="en-CA" dirty="0" err="1"/>
              <a:t>vous</a:t>
            </a:r>
            <a:r>
              <a:rPr lang="en-CA" dirty="0"/>
              <a:t> </a:t>
            </a:r>
            <a:r>
              <a:rPr lang="en-CA" dirty="0" err="1"/>
              <a:t>pouvez</a:t>
            </a:r>
            <a:r>
              <a:rPr lang="en-CA" dirty="0"/>
              <a:t> AGIR. Vos</a:t>
            </a:r>
            <a:r>
              <a:rPr lang="en-CA" baseline="0" dirty="0"/>
              <a:t> ACTIONS </a:t>
            </a:r>
            <a:r>
              <a:rPr lang="en-CA" baseline="0" dirty="0" err="1"/>
              <a:t>seront</a:t>
            </a:r>
            <a:r>
              <a:rPr lang="en-CA" baseline="0" dirty="0"/>
              <a:t> </a:t>
            </a:r>
            <a:r>
              <a:rPr lang="en-CA" baseline="0" dirty="0" err="1"/>
              <a:t>fondées</a:t>
            </a:r>
            <a:r>
              <a:rPr lang="en-CA" baseline="0" dirty="0"/>
              <a:t> sur </a:t>
            </a:r>
            <a:r>
              <a:rPr lang="en-CA" baseline="0" dirty="0" err="1"/>
              <a:t>leur</a:t>
            </a:r>
            <a:r>
              <a:rPr lang="en-CA" baseline="0" dirty="0"/>
              <a:t> </a:t>
            </a:r>
            <a:r>
              <a:rPr lang="en-CA" baseline="0" dirty="0" err="1"/>
              <a:t>intérêt</a:t>
            </a:r>
            <a:r>
              <a:rPr lang="en-CA" baseline="0" dirty="0"/>
              <a:t> </a:t>
            </a:r>
            <a:r>
              <a:rPr lang="en-CA" baseline="0" dirty="0" err="1"/>
              <a:t>envers</a:t>
            </a:r>
            <a:r>
              <a:rPr lang="en-CA" baseline="0" dirty="0"/>
              <a:t> le </a:t>
            </a:r>
            <a:r>
              <a:rPr lang="en-CA" baseline="0" dirty="0" err="1"/>
              <a:t>changement</a:t>
            </a:r>
            <a:r>
              <a:rPr lang="en-CA" baseline="0" dirty="0"/>
              <a:t> :</a:t>
            </a:r>
            <a:endParaRPr lang="en-CA" dirty="0"/>
          </a:p>
          <a:p>
            <a:pPr marL="158750" indent="0">
              <a:buNone/>
            </a:pPr>
            <a:endParaRPr lang="en-US" b="0" baseline="0" dirty="0"/>
          </a:p>
          <a:p>
            <a:pPr marL="171450" indent="-171450">
              <a:buFont typeface="Arial" panose="020B0604020202020204" pitchFamily="34" charset="0"/>
              <a:buChar char="•"/>
            </a:pPr>
            <a:r>
              <a:rPr lang="fr-FR" b="0" baseline="0" dirty="0"/>
              <a:t>Si les jeunes NE souhaitent PAS changer, vous pouvez les diriger vers plus de renseignements pour les sensibiliser aux risques du vapotage et aux avantages du changement. Votre conversation visera à établir de la confiance, à encourager et à aider à établir des liens entre le vapotage et les problèmes potentiels ou les risques.</a:t>
            </a:r>
          </a:p>
          <a:p>
            <a:pPr marL="171450" indent="-171450">
              <a:buFont typeface="Arial" panose="020B0604020202020204" pitchFamily="34" charset="0"/>
              <a:buChar char="•"/>
            </a:pPr>
            <a:endParaRPr lang="fr-FR" b="0" baseline="0" dirty="0"/>
          </a:p>
          <a:p>
            <a:pPr marL="171450" indent="-171450">
              <a:buFont typeface="Arial" panose="020B0604020202020204" pitchFamily="34" charset="0"/>
              <a:buChar char="•"/>
            </a:pPr>
            <a:r>
              <a:rPr lang="fr-FR" b="0" baseline="0" dirty="0"/>
              <a:t>Si les jeunes SOUHAITENT changer, vous pouvez les mettre en contact avec des services de soutien à la cessation. Même s’ils ne sont pas prêts à changer tout de suite, ils peuvent prendre certaines mesures pour se préparer au changement et bénéficier de soutiens pour les aider à élaborer un plan qui leur convient. Vous pouvez les aider à découvrir leurs forces et leurs capacités d’adaptation, et du soutien tout au long de ce cheminement</a:t>
            </a:r>
            <a:r>
              <a:rPr lang="en-US" b="0" baseline="0" dirty="0"/>
              <a:t>.</a:t>
            </a:r>
          </a:p>
          <a:p>
            <a:r>
              <a:rPr lang="en-US" b="0" baseline="0" dirty="0"/>
              <a:t>Dans </a:t>
            </a:r>
            <a:r>
              <a:rPr lang="en-US" b="0" baseline="0" dirty="0" err="1"/>
              <a:t>l’un</a:t>
            </a:r>
            <a:r>
              <a:rPr lang="en-US" b="0" baseline="0" dirty="0"/>
              <a:t> </a:t>
            </a:r>
            <a:r>
              <a:rPr lang="en-US" b="0" baseline="0" dirty="0" err="1"/>
              <a:t>ou</a:t>
            </a:r>
            <a:r>
              <a:rPr lang="en-US" b="0" baseline="0" dirty="0"/>
              <a:t> </a:t>
            </a:r>
            <a:r>
              <a:rPr lang="en-US" b="0" baseline="0" dirty="0" err="1"/>
              <a:t>l’autre</a:t>
            </a:r>
            <a:r>
              <a:rPr lang="en-US" b="0" baseline="0" dirty="0"/>
              <a:t> de </a:t>
            </a:r>
            <a:r>
              <a:rPr lang="en-US" b="0" baseline="0" dirty="0" err="1"/>
              <a:t>ces</a:t>
            </a:r>
            <a:r>
              <a:rPr lang="en-US" b="0" baseline="0" dirty="0"/>
              <a:t> </a:t>
            </a:r>
            <a:r>
              <a:rPr lang="en-US" b="0" baseline="0" dirty="0" err="1"/>
              <a:t>cas</a:t>
            </a:r>
            <a:r>
              <a:rPr lang="en-US" b="0" baseline="0" dirty="0"/>
              <a:t>, </a:t>
            </a:r>
            <a:r>
              <a:rPr lang="en-US" b="0" baseline="0" dirty="0" err="1"/>
              <a:t>vous</a:t>
            </a:r>
            <a:r>
              <a:rPr lang="en-US" b="0" baseline="0" dirty="0"/>
              <a:t> </a:t>
            </a:r>
            <a:r>
              <a:rPr lang="fr-FR" b="0" baseline="0" dirty="0"/>
              <a:t>devriez être prêt à leur parler d’outils et de soutiens, comme les applications et les sites Web que nous allons examiner ensuite.</a:t>
            </a:r>
            <a:r>
              <a:rPr lang="en-US" b="0" baseline="0" dirty="0"/>
              <a:t> </a:t>
            </a:r>
            <a:endParaRPr lang="en-CA" dirty="0"/>
          </a:p>
          <a:p>
            <a:endParaRPr lang="en-CA" dirty="0"/>
          </a:p>
        </p:txBody>
      </p:sp>
    </p:spTree>
    <p:extLst>
      <p:ext uri="{BB962C8B-B14F-4D97-AF65-F5344CB8AC3E}">
        <p14:creationId xmlns:p14="http://schemas.microsoft.com/office/powerpoint/2010/main" val="113381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400" dirty="0"/>
              <a:t>Pour les jeunes qui souhaitent changer leurs habitudes ou cesser de vapoter, il existe quelques applications gratuites qui peuvent les aider à faire un premier pas.</a:t>
            </a:r>
            <a:endParaRPr lang="en-US" sz="1400" baseline="0" dirty="0"/>
          </a:p>
          <a:p>
            <a:endParaRPr lang="en-US" sz="1400" baseline="0" dirty="0"/>
          </a:p>
          <a:p>
            <a:r>
              <a:rPr lang="en-US" sz="1400" dirty="0"/>
              <a:t>Quash </a:t>
            </a:r>
            <a:r>
              <a:rPr lang="fr-FR" sz="1400" dirty="0"/>
              <a:t>est une application sans jugement pour aider les jeunes à cesser de fumer ou vapoter à leur façon. L'application les aidera à créer un plan et à fixer des objectifs en fonction de leur état de préparation. L’appli suivra leurs progrès et leur fournira une rétroaction sous forme de badges, </a:t>
            </a:r>
            <a:r>
              <a:rPr lang="fr-FR" sz="1400" b="0" dirty="0">
                <a:highlight>
                  <a:srgbClr val="FFFF00"/>
                </a:highlight>
              </a:rPr>
              <a:t>de statistiques </a:t>
            </a:r>
            <a:r>
              <a:rPr lang="fr-FR" sz="1400" dirty="0"/>
              <a:t>et d’économies réalisées.</a:t>
            </a:r>
            <a:r>
              <a:rPr lang="en-US" sz="1400" baseline="0" dirty="0"/>
              <a:t> </a:t>
            </a:r>
            <a:endParaRPr lang="en-US" sz="1400" dirty="0"/>
          </a:p>
          <a:p>
            <a:endParaRPr lang="en-US" sz="1400" dirty="0"/>
          </a:p>
          <a:p>
            <a:r>
              <a:rPr lang="fr-FR" sz="1400" dirty="0"/>
              <a:t>Stop </a:t>
            </a:r>
            <a:r>
              <a:rPr lang="fr-FR" sz="1400" dirty="0" err="1"/>
              <a:t>Vaping</a:t>
            </a:r>
            <a:r>
              <a:rPr lang="fr-FR" sz="1400" dirty="0"/>
              <a:t> Challenge est une application qui offre aux jeunes un espace de réflexion sur leurs comportements de vapotage grâce à un « défi d'abstinence » qu'ils peuvent relever seuls ou avec des amis. Ils sont incités à essayer de cesser de vapoter aussi longtemps qu’ils le peuvent, à l’aide d’une minuterie intégrée à l’application qui enregistre les secondes, les minutes et les heures. Cela peut être une expérience très révélatrice. Le site Stop </a:t>
            </a:r>
            <a:r>
              <a:rPr lang="fr-FR" sz="1400" dirty="0" err="1"/>
              <a:t>Vaping</a:t>
            </a:r>
            <a:r>
              <a:rPr lang="fr-FR" sz="1400" dirty="0"/>
              <a:t> Challenge propose également un robot conversationnel qui peut apporter un soutien.</a:t>
            </a:r>
          </a:p>
          <a:p>
            <a:endParaRPr lang="fr-FR" sz="1400" dirty="0"/>
          </a:p>
          <a:p>
            <a:r>
              <a:rPr lang="fr-FR" sz="1400" dirty="0"/>
              <a:t>Si un jeune qui vapote exprime de l’intérêt envers une thérapie de remplacement de la nicotine pour l’aider à cesser, il devrait communiquer avec son fournisseur de soins de santé pour en discuter.</a:t>
            </a:r>
          </a:p>
          <a:p>
            <a:endParaRPr lang="en-US" sz="1400" dirty="0"/>
          </a:p>
          <a:p>
            <a:r>
              <a:rPr lang="fr-FR" sz="1400" dirty="0"/>
              <a:t>Pour les jeunes qui ne sont pas prêts à cesser de vapoter, vous pouvez leur faire connaître le site Pas une expérience. Ce site Web donne de l’information aux jeunes sur les impacts du vapotage sur leur santé physique et mentale. Il contient également des renseignements sur la manière dont l’industrie cible les jeunes et sur ce qu’ils peuvent faire pour résister à la pression du vapotage. Il existe même un jeu d’évasion en ligne auquel ils peuvent jouer.</a:t>
            </a:r>
          </a:p>
          <a:p>
            <a:endParaRPr lang="en-US" sz="1400" dirty="0"/>
          </a:p>
          <a:p>
            <a:r>
              <a:rPr lang="fr-FR" sz="1400" dirty="0"/>
              <a:t>Vous pouvez également communiquer avec votre bureau de santé publique local pour obtenir plus de renseignements et de ressources. Il pourra peut-être vous diriger vers d’autres programmes communautaires disponibles. </a:t>
            </a:r>
            <a:endParaRPr lang="en-US" sz="1400" dirty="0"/>
          </a:p>
        </p:txBody>
      </p:sp>
    </p:spTree>
    <p:extLst>
      <p:ext uri="{BB962C8B-B14F-4D97-AF65-F5344CB8AC3E}">
        <p14:creationId xmlns:p14="http://schemas.microsoft.com/office/powerpoint/2010/main" val="2562413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400" dirty="0"/>
              <a:t>Il </a:t>
            </a:r>
            <a:r>
              <a:rPr lang="en-CA" sz="1400" dirty="0" err="1"/>
              <a:t>existe</a:t>
            </a:r>
            <a:r>
              <a:rPr lang="en-CA" sz="1400" dirty="0"/>
              <a:t> des </a:t>
            </a:r>
            <a:r>
              <a:rPr lang="en-CA" sz="1400" baseline="0" dirty="0" err="1"/>
              <a:t>ressources</a:t>
            </a:r>
            <a:r>
              <a:rPr lang="en-CA" sz="1400" baseline="0" dirty="0"/>
              <a:t> pour </a:t>
            </a:r>
            <a:r>
              <a:rPr lang="en-CA" sz="1400" baseline="0" dirty="0" err="1"/>
              <a:t>vous</a:t>
            </a:r>
            <a:r>
              <a:rPr lang="en-CA" sz="1400" baseline="0" dirty="0"/>
              <a:t> aider à </a:t>
            </a:r>
            <a:r>
              <a:rPr lang="en-CA" sz="1400" baseline="0" dirty="0" err="1"/>
              <a:t>transmettre</a:t>
            </a:r>
            <a:r>
              <a:rPr lang="en-CA" sz="1400" baseline="0" dirty="0"/>
              <a:t> </a:t>
            </a:r>
            <a:r>
              <a:rPr lang="en-CA" sz="1400" baseline="0" dirty="0" err="1"/>
              <a:t>cette</a:t>
            </a:r>
            <a:r>
              <a:rPr lang="en-CA" sz="1400" baseline="0" dirty="0"/>
              <a:t> information aux </a:t>
            </a:r>
            <a:r>
              <a:rPr lang="en-CA" sz="1400" baseline="0" dirty="0" err="1"/>
              <a:t>jeunes</a:t>
            </a:r>
            <a:r>
              <a:rPr lang="en-CA" sz="1400" baseline="0" dirty="0"/>
              <a:t>, </a:t>
            </a:r>
            <a:r>
              <a:rPr lang="en-CA" sz="1400" baseline="0" dirty="0" err="1"/>
              <a:t>comme</a:t>
            </a:r>
            <a:r>
              <a:rPr lang="en-CA" sz="1400" baseline="0" dirty="0"/>
              <a:t> des </a:t>
            </a:r>
            <a:r>
              <a:rPr lang="en-CA" sz="1400" baseline="0" dirty="0" err="1"/>
              <a:t>cartes</a:t>
            </a:r>
            <a:r>
              <a:rPr lang="en-CA" sz="1400" baseline="0" dirty="0"/>
              <a:t> format de poche </a:t>
            </a:r>
            <a:r>
              <a:rPr lang="en-CA" sz="1400" baseline="0" dirty="0" err="1"/>
              <a:t>ou</a:t>
            </a:r>
            <a:r>
              <a:rPr lang="en-CA" sz="1400" baseline="0" dirty="0"/>
              <a:t> des blocs-notes à </a:t>
            </a:r>
            <a:r>
              <a:rPr lang="en-CA" sz="1400" baseline="0" dirty="0" err="1"/>
              <a:t>feuilles</a:t>
            </a:r>
            <a:r>
              <a:rPr lang="en-CA" sz="1400" baseline="0" dirty="0"/>
              <a:t> </a:t>
            </a:r>
            <a:r>
              <a:rPr lang="en-CA" sz="1400" baseline="0" dirty="0" err="1"/>
              <a:t>détachables</a:t>
            </a:r>
            <a:r>
              <a:rPr lang="en-CA" sz="1400" baseline="0" dirty="0"/>
              <a:t>.</a:t>
            </a:r>
          </a:p>
          <a:p>
            <a:endParaRPr lang="en-CA" sz="1400" baseline="0" dirty="0"/>
          </a:p>
          <a:p>
            <a:r>
              <a:rPr lang="en-CA" sz="1400" b="1" baseline="0" dirty="0">
                <a:solidFill>
                  <a:srgbClr val="FF0000"/>
                </a:solidFill>
              </a:rPr>
              <a:t>Les liens se </a:t>
            </a:r>
            <a:r>
              <a:rPr lang="en-CA" sz="1400" b="1" baseline="0" dirty="0" err="1">
                <a:solidFill>
                  <a:srgbClr val="FF0000"/>
                </a:solidFill>
              </a:rPr>
              <a:t>trouvent</a:t>
            </a:r>
            <a:r>
              <a:rPr lang="en-CA" sz="1400" b="1" baseline="0" dirty="0">
                <a:solidFill>
                  <a:srgbClr val="FF0000"/>
                </a:solidFill>
              </a:rPr>
              <a:t> dans la </a:t>
            </a:r>
            <a:r>
              <a:rPr lang="en-CA" sz="1400" b="1" baseline="0" dirty="0" err="1">
                <a:solidFill>
                  <a:srgbClr val="FF0000"/>
                </a:solidFill>
              </a:rPr>
              <a:t>trousse</a:t>
            </a:r>
            <a:r>
              <a:rPr lang="en-CA" sz="1400" b="1" baseline="0" dirty="0">
                <a:solidFill>
                  <a:srgbClr val="FF0000"/>
                </a:solidFill>
              </a:rPr>
              <a:t> de </a:t>
            </a:r>
            <a:r>
              <a:rPr lang="en-CA" sz="1400" b="1" baseline="0" dirty="0" err="1">
                <a:solidFill>
                  <a:srgbClr val="FF0000"/>
                </a:solidFill>
              </a:rPr>
              <a:t>ressources</a:t>
            </a:r>
            <a:r>
              <a:rPr lang="en-CA" sz="1400" b="1" baseline="0" dirty="0">
                <a:solidFill>
                  <a:srgbClr val="FF0000"/>
                </a:solidFill>
              </a:rPr>
              <a:t> &lt;</a:t>
            </a:r>
            <a:r>
              <a:rPr lang="en-CA" sz="1400" b="1" baseline="0" dirty="0" err="1">
                <a:solidFill>
                  <a:srgbClr val="FF0000"/>
                </a:solidFill>
              </a:rPr>
              <a:t>actualiser</a:t>
            </a:r>
            <a:r>
              <a:rPr lang="en-CA" sz="1400" b="1" baseline="0" dirty="0">
                <a:solidFill>
                  <a:srgbClr val="FF0000"/>
                </a:solidFill>
              </a:rPr>
              <a:t> la description </a:t>
            </a:r>
            <a:r>
              <a:rPr lang="en-CA" sz="1400" b="1" baseline="0" dirty="0" err="1">
                <a:solidFill>
                  <a:srgbClr val="FF0000"/>
                </a:solidFill>
              </a:rPr>
              <a:t>lorsque</a:t>
            </a:r>
            <a:r>
              <a:rPr lang="en-CA" sz="1400" b="1" baseline="0" dirty="0">
                <a:solidFill>
                  <a:srgbClr val="FF0000"/>
                </a:solidFill>
              </a:rPr>
              <a:t> la </a:t>
            </a:r>
            <a:r>
              <a:rPr lang="en-CA" sz="1400" b="1" baseline="0" dirty="0" err="1">
                <a:solidFill>
                  <a:srgbClr val="FF0000"/>
                </a:solidFill>
              </a:rPr>
              <a:t>trousse</a:t>
            </a:r>
            <a:r>
              <a:rPr lang="en-CA" sz="1400" b="1" baseline="0" dirty="0">
                <a:solidFill>
                  <a:srgbClr val="FF0000"/>
                </a:solidFill>
              </a:rPr>
              <a:t> sera disponible&gt;.</a:t>
            </a:r>
          </a:p>
          <a:p>
            <a:pPr marL="158750" indent="0">
              <a:buNone/>
            </a:pPr>
            <a:endParaRPr lang="en-CA" sz="1400" b="0" baseline="0" dirty="0">
              <a:solidFill>
                <a:srgbClr val="FF0000"/>
              </a:solidFill>
            </a:endParaRPr>
          </a:p>
        </p:txBody>
      </p:sp>
    </p:spTree>
    <p:extLst>
      <p:ext uri="{BB962C8B-B14F-4D97-AF65-F5344CB8AC3E}">
        <p14:creationId xmlns:p14="http://schemas.microsoft.com/office/powerpoint/2010/main" val="1863814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3237">
              <a:defRPr/>
            </a:pPr>
            <a:r>
              <a:rPr lang="fr-FR" baseline="0" dirty="0"/>
              <a:t>Vous connaissez maintenant la base, mais si vous avez un peu plus de temps pour jaser et que vous souhaitez améliorer vos compétences en communication, vous pouvez en apprendre davantage sur l'entrevue de motivation ou l’EM.</a:t>
            </a:r>
            <a:endParaRPr lang="en-US" baseline="0" dirty="0"/>
          </a:p>
          <a:p>
            <a:pPr defTabSz="933237">
              <a:defRPr/>
            </a:pPr>
            <a:endParaRPr lang="en-US" baseline="0" dirty="0"/>
          </a:p>
          <a:p>
            <a:pPr marL="0" marR="0" lvl="0" indent="0" algn="l" defTabSz="933237" rtl="0" eaLnBrk="1" fontAlgn="auto" latinLnBrk="0" hangingPunct="1">
              <a:lnSpc>
                <a:spcPct val="100000"/>
              </a:lnSpc>
              <a:spcBef>
                <a:spcPts val="0"/>
              </a:spcBef>
              <a:spcAft>
                <a:spcPts val="0"/>
              </a:spcAft>
              <a:buClrTx/>
              <a:buSzTx/>
              <a:buFontTx/>
              <a:buNone/>
              <a:tabLst/>
              <a:defRPr/>
            </a:pPr>
            <a:r>
              <a:rPr lang="en-US" baseline="0" dirty="0"/>
              <a:t>L’EM </a:t>
            </a:r>
            <a:r>
              <a:rPr lang="fr-FR" baseline="0" dirty="0"/>
              <a:t>consiste à organiser les conversations pour amener les gens à se convaincre eux-mêmes de changer, selon leurs propres valeurs et intérêts. Il s’agit de guider et non de diriger. Puisque l'approche de l’EM évite la confrontation mais favorise le renforcement de l'autonomie, les jeunes y réagissent très bien.</a:t>
            </a:r>
          </a:p>
          <a:p>
            <a:pPr defTabSz="933237">
              <a:defRPr/>
            </a:pPr>
            <a:endParaRPr lang="en-US" baseline="0" dirty="0"/>
          </a:p>
          <a:p>
            <a:pPr defTabSz="933237">
              <a:defRPr/>
            </a:pPr>
            <a:r>
              <a:rPr lang="fr-FR" baseline="0" dirty="0"/>
              <a:t>Pour que l’application de l’EM soit efficace, vous devez d’abord vous rallier à ses principes. </a:t>
            </a:r>
            <a:r>
              <a:rPr lang="fr-CA" baseline="0" dirty="0"/>
              <a:t>C'est la façon dont nous nous présentons, notre style et notre approche des interactions avec les jeunes.</a:t>
            </a:r>
            <a:r>
              <a:rPr lang="fr-FR" baseline="0" dirty="0"/>
              <a:t> Les quatre éléments clés nécessaires sont :</a:t>
            </a:r>
          </a:p>
          <a:p>
            <a:pPr marL="171450" indent="-171450" defTabSz="933237">
              <a:buFont typeface="Arial" panose="020B0604020202020204" pitchFamily="34" charset="0"/>
              <a:buChar char="•"/>
              <a:defRPr/>
            </a:pPr>
            <a:r>
              <a:rPr lang="en-US" b="1" baseline="0" dirty="0"/>
              <a:t>Compassion </a:t>
            </a:r>
          </a:p>
          <a:p>
            <a:pPr marL="171450" indent="-171450" defTabSz="933237">
              <a:buFont typeface="Arial" panose="020B0604020202020204" pitchFamily="34" charset="0"/>
              <a:buChar char="•"/>
              <a:defRPr/>
            </a:pPr>
            <a:r>
              <a:rPr lang="en-US" b="1" baseline="0" dirty="0" err="1"/>
              <a:t>Partenariat</a:t>
            </a:r>
            <a:endParaRPr lang="en-US" b="1" baseline="0" dirty="0"/>
          </a:p>
          <a:p>
            <a:pPr marL="171450" indent="-171450" defTabSz="933237">
              <a:buFont typeface="Arial" panose="020B0604020202020204" pitchFamily="34" charset="0"/>
              <a:buChar char="•"/>
              <a:defRPr/>
            </a:pPr>
            <a:r>
              <a:rPr lang="en-US" b="1" baseline="0" dirty="0" err="1"/>
              <a:t>Évocation</a:t>
            </a:r>
            <a:r>
              <a:rPr lang="en-US" b="1" baseline="0" dirty="0"/>
              <a:t> </a:t>
            </a:r>
          </a:p>
          <a:p>
            <a:pPr marL="171450" indent="-171450" defTabSz="933237">
              <a:buFont typeface="Arial" panose="020B0604020202020204" pitchFamily="34" charset="0"/>
              <a:buChar char="•"/>
              <a:defRPr/>
            </a:pPr>
            <a:r>
              <a:rPr lang="en-US" b="1" baseline="0" dirty="0"/>
              <a:t>Acceptation</a:t>
            </a:r>
            <a:endParaRPr lang="en-US" baseline="0" dirty="0"/>
          </a:p>
          <a:p>
            <a:pPr defTabSz="933237">
              <a:defRPr/>
            </a:pPr>
            <a:endParaRPr lang="en-US" baseline="0" dirty="0"/>
          </a:p>
          <a:p>
            <a:pPr defTabSz="933237">
              <a:defRPr/>
            </a:pPr>
            <a:r>
              <a:rPr lang="fr-FR" baseline="0" dirty="0"/>
              <a:t>Faites preuve de </a:t>
            </a:r>
            <a:r>
              <a:rPr lang="fr-FR" b="1" baseline="0" dirty="0"/>
              <a:t>compassion</a:t>
            </a:r>
            <a:r>
              <a:rPr lang="fr-FR" baseline="0" dirty="0"/>
              <a:t> en restant concentré sur le bien-être des jeunes.</a:t>
            </a:r>
          </a:p>
          <a:p>
            <a:pPr defTabSz="933237">
              <a:defRPr/>
            </a:pPr>
            <a:r>
              <a:rPr lang="fr-FR" baseline="0" dirty="0"/>
              <a:t>Vous et les jeunes travaillez en </a:t>
            </a:r>
            <a:r>
              <a:rPr lang="fr-FR" b="1" baseline="0" dirty="0"/>
              <a:t>partenariat</a:t>
            </a:r>
            <a:r>
              <a:rPr lang="fr-FR" baseline="0" dirty="0"/>
              <a:t> et apportez à parts égales vos connaissances et votre expérience.</a:t>
            </a:r>
          </a:p>
          <a:p>
            <a:pPr defTabSz="933237">
              <a:defRPr/>
            </a:pPr>
            <a:r>
              <a:rPr lang="fr-FR" baseline="0" dirty="0"/>
              <a:t>Restez curieux grâce à l’</a:t>
            </a:r>
            <a:r>
              <a:rPr lang="fr-FR" b="1" baseline="0" dirty="0"/>
              <a:t>évocation</a:t>
            </a:r>
            <a:r>
              <a:rPr lang="fr-FR" baseline="0" dirty="0"/>
              <a:t> pendant que vous suscitez et écoutez le point de vue et les idées des jeunes.</a:t>
            </a:r>
          </a:p>
          <a:p>
            <a:pPr defTabSz="933237">
              <a:defRPr/>
            </a:pPr>
            <a:r>
              <a:rPr lang="fr-FR" baseline="0" dirty="0"/>
              <a:t>Faites confiance aux jeunes en reconnaissant, par </a:t>
            </a:r>
            <a:r>
              <a:rPr lang="fr-FR" b="1" baseline="0" dirty="0"/>
              <a:t>acceptation</a:t>
            </a:r>
            <a:r>
              <a:rPr lang="fr-FR" baseline="0" dirty="0"/>
              <a:t>, sa valeur, son autonomie, sa capacité et son besoin de choisir son propre cheminement.</a:t>
            </a:r>
          </a:p>
          <a:p>
            <a:pPr defTabSz="933237">
              <a:defRPr/>
            </a:pPr>
            <a:endParaRPr lang="en-US" baseline="0" dirty="0"/>
          </a:p>
          <a:p>
            <a:pPr defTabSz="933237">
              <a:defRPr/>
            </a:pPr>
            <a:r>
              <a:rPr lang="en-US" baseline="0" dirty="0" err="1"/>
              <a:t>Maintenant</a:t>
            </a:r>
            <a:r>
              <a:rPr lang="en-US" baseline="0" dirty="0"/>
              <a:t> que </a:t>
            </a:r>
            <a:r>
              <a:rPr lang="en-US" baseline="0" dirty="0" err="1"/>
              <a:t>vous</a:t>
            </a:r>
            <a:r>
              <a:rPr lang="en-US" baseline="0" dirty="0"/>
              <a:t> </a:t>
            </a:r>
            <a:r>
              <a:rPr lang="en-US" baseline="0" dirty="0" err="1"/>
              <a:t>connaissez</a:t>
            </a:r>
            <a:r>
              <a:rPr lang="en-US" baseline="0" dirty="0"/>
              <a:t> les principes de </a:t>
            </a:r>
            <a:r>
              <a:rPr lang="en-US" baseline="0" dirty="0" err="1"/>
              <a:t>l’EM</a:t>
            </a:r>
            <a:r>
              <a:rPr lang="en-US" baseline="0" dirty="0"/>
              <a:t>, jetons un coup </a:t>
            </a:r>
            <a:r>
              <a:rPr lang="en-US" baseline="0" dirty="0" err="1"/>
              <a:t>d’œil</a:t>
            </a:r>
            <a:r>
              <a:rPr lang="en-US" baseline="0" dirty="0"/>
              <a:t> à </a:t>
            </a:r>
            <a:r>
              <a:rPr lang="en-US" baseline="0" dirty="0" err="1"/>
              <a:t>une</a:t>
            </a:r>
            <a:r>
              <a:rPr lang="en-US" baseline="0" dirty="0"/>
              <a:t> </a:t>
            </a:r>
            <a:r>
              <a:rPr lang="en-US" baseline="0" dirty="0" err="1"/>
              <a:t>autre</a:t>
            </a:r>
            <a:r>
              <a:rPr lang="en-US" baseline="0" dirty="0"/>
              <a:t> </a:t>
            </a:r>
            <a:r>
              <a:rPr lang="en-US" baseline="0" dirty="0" err="1"/>
              <a:t>stratégie</a:t>
            </a:r>
            <a:r>
              <a:rPr lang="en-US" baseline="0" dirty="0"/>
              <a:t> </a:t>
            </a:r>
            <a:r>
              <a:rPr lang="en-US" baseline="0" dirty="0" err="1"/>
              <a:t>clé</a:t>
            </a:r>
            <a:r>
              <a:rPr lang="en-US" baseline="0" dirty="0"/>
              <a:t>.</a:t>
            </a:r>
          </a:p>
          <a:p>
            <a:pPr marL="158750" indent="0">
              <a:buNone/>
            </a:pPr>
            <a:endParaRPr lang="en-CA" dirty="0"/>
          </a:p>
        </p:txBody>
      </p:sp>
    </p:spTree>
    <p:extLst>
      <p:ext uri="{BB962C8B-B14F-4D97-AF65-F5344CB8AC3E}">
        <p14:creationId xmlns:p14="http://schemas.microsoft.com/office/powerpoint/2010/main" val="3051487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33f6155f6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33f6155f6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u="none" kern="1200" dirty="0" err="1">
                <a:solidFill>
                  <a:schemeClr val="tx1"/>
                </a:solidFill>
                <a:effectLst/>
                <a:latin typeface="+mn-lt"/>
                <a:ea typeface="+mn-ea"/>
                <a:cs typeface="+mn-cs"/>
              </a:rPr>
              <a:t>Vous</a:t>
            </a:r>
            <a:r>
              <a:rPr lang="en-US" sz="1100" b="0" u="none" kern="1200" dirty="0">
                <a:solidFill>
                  <a:schemeClr val="tx1"/>
                </a:solidFill>
                <a:effectLst/>
                <a:latin typeface="+mn-lt"/>
                <a:ea typeface="+mn-ea"/>
                <a:cs typeface="+mn-cs"/>
              </a:rPr>
              <a:t> </a:t>
            </a:r>
            <a:r>
              <a:rPr lang="en-US" sz="1100" b="0" u="none" kern="1200" dirty="0" err="1">
                <a:solidFill>
                  <a:schemeClr val="tx1"/>
                </a:solidFill>
                <a:effectLst/>
                <a:latin typeface="+mn-lt"/>
                <a:ea typeface="+mn-ea"/>
                <a:cs typeface="+mn-cs"/>
              </a:rPr>
              <a:t>pouvez</a:t>
            </a:r>
            <a:r>
              <a:rPr lang="en-US" sz="1100" b="0" u="none" kern="1200" dirty="0">
                <a:solidFill>
                  <a:schemeClr val="tx1"/>
                </a:solidFill>
                <a:effectLst/>
                <a:latin typeface="+mn-lt"/>
                <a:ea typeface="+mn-ea"/>
                <a:cs typeface="+mn-cs"/>
              </a:rPr>
              <a:t> </a:t>
            </a:r>
            <a:r>
              <a:rPr lang="en-US" sz="1100" b="0" u="none" kern="1200" dirty="0" err="1">
                <a:solidFill>
                  <a:schemeClr val="tx1"/>
                </a:solidFill>
                <a:effectLst/>
                <a:latin typeface="+mn-lt"/>
                <a:ea typeface="+mn-ea"/>
                <a:cs typeface="+mn-cs"/>
              </a:rPr>
              <a:t>améliorer</a:t>
            </a:r>
            <a:r>
              <a:rPr lang="en-US" sz="1100" b="0" u="none" kern="1200" dirty="0">
                <a:solidFill>
                  <a:schemeClr val="tx1"/>
                </a:solidFill>
                <a:effectLst/>
                <a:latin typeface="+mn-lt"/>
                <a:ea typeface="+mn-ea"/>
                <a:cs typeface="+mn-cs"/>
              </a:rPr>
              <a:t> </a:t>
            </a:r>
            <a:r>
              <a:rPr lang="en-US" sz="1100" b="0" u="none" kern="1200" dirty="0" err="1">
                <a:solidFill>
                  <a:schemeClr val="tx1"/>
                </a:solidFill>
                <a:effectLst/>
                <a:latin typeface="+mn-lt"/>
                <a:ea typeface="+mn-ea"/>
                <a:cs typeface="+mn-cs"/>
              </a:rPr>
              <a:t>vos</a:t>
            </a:r>
            <a:r>
              <a:rPr lang="en-US" sz="1100" b="0" u="none" kern="1200" dirty="0">
                <a:solidFill>
                  <a:schemeClr val="tx1"/>
                </a:solidFill>
                <a:effectLst/>
                <a:latin typeface="+mn-lt"/>
                <a:ea typeface="+mn-ea"/>
                <a:cs typeface="+mn-cs"/>
              </a:rPr>
              <a:t> </a:t>
            </a:r>
            <a:r>
              <a:rPr lang="en-US" sz="1100" b="0" u="none" kern="1200" dirty="0" err="1">
                <a:solidFill>
                  <a:schemeClr val="tx1"/>
                </a:solidFill>
                <a:effectLst/>
                <a:latin typeface="+mn-lt"/>
                <a:ea typeface="+mn-ea"/>
                <a:cs typeface="+mn-cs"/>
              </a:rPr>
              <a:t>compétences</a:t>
            </a:r>
            <a:r>
              <a:rPr lang="en-US" sz="1100" b="0" u="none" kern="1200" dirty="0">
                <a:solidFill>
                  <a:schemeClr val="tx1"/>
                </a:solidFill>
                <a:effectLst/>
                <a:latin typeface="+mn-lt"/>
                <a:ea typeface="+mn-ea"/>
                <a:cs typeface="+mn-cs"/>
              </a:rPr>
              <a:t> </a:t>
            </a:r>
            <a:r>
              <a:rPr lang="en-US" sz="1100" b="0" u="none" kern="1200" dirty="0" err="1">
                <a:solidFill>
                  <a:schemeClr val="tx1"/>
                </a:solidFill>
                <a:effectLst/>
                <a:latin typeface="+mn-lt"/>
                <a:ea typeface="+mn-ea"/>
                <a:cs typeface="+mn-cs"/>
              </a:rPr>
              <a:t>en</a:t>
            </a:r>
            <a:r>
              <a:rPr lang="en-US" sz="1100" b="0" u="none" kern="1200" dirty="0">
                <a:solidFill>
                  <a:schemeClr val="tx1"/>
                </a:solidFill>
                <a:effectLst/>
                <a:latin typeface="+mn-lt"/>
                <a:ea typeface="+mn-ea"/>
                <a:cs typeface="+mn-cs"/>
              </a:rPr>
              <a:t> matière de collaboration </a:t>
            </a:r>
            <a:r>
              <a:rPr lang="en-US" sz="1100" b="0" u="none" kern="1200" dirty="0" err="1">
                <a:solidFill>
                  <a:schemeClr val="tx1"/>
                </a:solidFill>
                <a:effectLst/>
                <a:latin typeface="+mn-lt"/>
                <a:ea typeface="+mn-ea"/>
                <a:cs typeface="+mn-cs"/>
              </a:rPr>
              <a:t>en</a:t>
            </a:r>
            <a:r>
              <a:rPr lang="en-US" sz="1100" b="0" u="none" kern="1200" dirty="0">
                <a:solidFill>
                  <a:schemeClr val="tx1"/>
                </a:solidFill>
                <a:effectLst/>
                <a:latin typeface="+mn-lt"/>
                <a:ea typeface="+mn-ea"/>
                <a:cs typeface="+mn-cs"/>
              </a:rPr>
              <a:t> </a:t>
            </a:r>
            <a:r>
              <a:rPr lang="en-US" sz="1100" b="0" u="none" kern="1200" dirty="0" err="1">
                <a:solidFill>
                  <a:schemeClr val="tx1"/>
                </a:solidFill>
                <a:effectLst/>
                <a:latin typeface="+mn-lt"/>
                <a:ea typeface="+mn-ea"/>
                <a:cs typeface="+mn-cs"/>
              </a:rPr>
              <a:t>utilisant</a:t>
            </a:r>
            <a:r>
              <a:rPr lang="en-US" sz="1100" b="0" u="none" kern="1200" dirty="0">
                <a:solidFill>
                  <a:schemeClr val="tx1"/>
                </a:solidFill>
                <a:effectLst/>
                <a:latin typeface="+mn-lt"/>
                <a:ea typeface="+mn-ea"/>
                <a:cs typeface="+mn-cs"/>
              </a:rPr>
              <a:t> les </a:t>
            </a:r>
            <a:r>
              <a:rPr lang="en-US" sz="1100" b="0" u="none" kern="1200" dirty="0" err="1">
                <a:solidFill>
                  <a:schemeClr val="tx1"/>
                </a:solidFill>
                <a:effectLst/>
                <a:latin typeface="+mn-lt"/>
                <a:ea typeface="+mn-ea"/>
                <a:cs typeface="+mn-cs"/>
              </a:rPr>
              <a:t>compétences</a:t>
            </a:r>
            <a:r>
              <a:rPr lang="en-US" sz="1100" b="0" u="none" kern="1200" baseline="0" dirty="0">
                <a:solidFill>
                  <a:schemeClr val="tx1"/>
                </a:solidFill>
                <a:effectLst/>
                <a:latin typeface="+mn-lt"/>
                <a:ea typeface="+mn-ea"/>
                <a:cs typeface="+mn-cs"/>
              </a:rPr>
              <a:t> OARR.</a:t>
            </a:r>
          </a:p>
          <a:p>
            <a:endParaRPr lang="en-US" sz="1100" b="0" u="none" kern="1200" baseline="0" dirty="0">
              <a:solidFill>
                <a:schemeClr val="tx1"/>
              </a:solidFill>
              <a:effectLst/>
              <a:latin typeface="+mn-lt"/>
              <a:ea typeface="+mn-ea"/>
              <a:cs typeface="+mn-cs"/>
            </a:endParaRPr>
          </a:p>
          <a:p>
            <a:r>
              <a:rPr lang="en-US" sz="1100" b="0" u="none" kern="1200" baseline="0" dirty="0">
                <a:solidFill>
                  <a:schemeClr val="tx1"/>
                </a:solidFill>
                <a:effectLst/>
                <a:latin typeface="+mn-lt"/>
                <a:ea typeface="+mn-ea"/>
                <a:cs typeface="+mn-cs"/>
              </a:rPr>
              <a:t>OARR </a:t>
            </a:r>
            <a:r>
              <a:rPr lang="en-US" sz="1100" b="0" u="none" kern="1200" baseline="0" dirty="0" err="1">
                <a:solidFill>
                  <a:schemeClr val="tx1"/>
                </a:solidFill>
                <a:effectLst/>
                <a:latin typeface="+mn-lt"/>
                <a:ea typeface="+mn-ea"/>
                <a:cs typeface="+mn-cs"/>
              </a:rPr>
              <a:t>est</a:t>
            </a:r>
            <a:r>
              <a:rPr lang="en-US" sz="1100" b="0" u="none" kern="1200" baseline="0" dirty="0">
                <a:solidFill>
                  <a:schemeClr val="tx1"/>
                </a:solidFill>
                <a:effectLst/>
                <a:latin typeface="+mn-lt"/>
                <a:ea typeface="+mn-ea"/>
                <a:cs typeface="+mn-cs"/>
              </a:rPr>
              <a:t> un </a:t>
            </a:r>
            <a:r>
              <a:rPr lang="en-US" sz="1100" b="0" u="none" kern="1200" baseline="0" dirty="0" err="1">
                <a:solidFill>
                  <a:schemeClr val="tx1"/>
                </a:solidFill>
                <a:effectLst/>
                <a:latin typeface="+mn-lt"/>
                <a:ea typeface="+mn-ea"/>
                <a:cs typeface="+mn-cs"/>
              </a:rPr>
              <a:t>acronyme</a:t>
            </a:r>
            <a:r>
              <a:rPr lang="en-US" sz="1100" b="0" u="none" kern="1200" baseline="0" dirty="0">
                <a:solidFill>
                  <a:schemeClr val="tx1"/>
                </a:solidFill>
                <a:effectLst/>
                <a:latin typeface="+mn-lt"/>
                <a:ea typeface="+mn-ea"/>
                <a:cs typeface="+mn-cs"/>
              </a:rPr>
              <a:t> qui </a:t>
            </a:r>
            <a:r>
              <a:rPr lang="en-US" sz="1100" b="0" u="none" kern="1200" baseline="0" dirty="0" err="1">
                <a:solidFill>
                  <a:schemeClr val="tx1"/>
                </a:solidFill>
                <a:effectLst/>
                <a:latin typeface="+mn-lt"/>
                <a:ea typeface="+mn-ea"/>
                <a:cs typeface="+mn-cs"/>
              </a:rPr>
              <a:t>veut</a:t>
            </a:r>
            <a:r>
              <a:rPr lang="en-US" sz="1100" b="0" u="none" kern="1200" baseline="0" dirty="0">
                <a:solidFill>
                  <a:schemeClr val="tx1"/>
                </a:solidFill>
                <a:effectLst/>
                <a:latin typeface="+mn-lt"/>
                <a:ea typeface="+mn-ea"/>
                <a:cs typeface="+mn-cs"/>
              </a:rPr>
              <a:t> dire :</a:t>
            </a:r>
          </a:p>
          <a:p>
            <a:pPr marL="171450" indent="-171450">
              <a:buFont typeface="Arial" panose="020B0604020202020204" pitchFamily="34" charset="0"/>
              <a:buChar char="•"/>
            </a:pPr>
            <a:r>
              <a:rPr lang="en-US" sz="1100" b="0" u="none" kern="1200" baseline="0" dirty="0">
                <a:solidFill>
                  <a:schemeClr val="tx1"/>
                </a:solidFill>
                <a:effectLst/>
                <a:latin typeface="+mn-lt"/>
                <a:ea typeface="+mn-ea"/>
                <a:cs typeface="+mn-cs"/>
              </a:rPr>
              <a:t>Questions ouvertes</a:t>
            </a:r>
          </a:p>
          <a:p>
            <a:pPr marL="171450" indent="-171450">
              <a:buFont typeface="Arial" panose="020B0604020202020204" pitchFamily="34" charset="0"/>
              <a:buChar char="•"/>
            </a:pPr>
            <a:r>
              <a:rPr lang="en-US" sz="1100" b="0" u="none" kern="1200" baseline="0" dirty="0">
                <a:solidFill>
                  <a:schemeClr val="tx1"/>
                </a:solidFill>
                <a:effectLst/>
                <a:latin typeface="+mn-lt"/>
                <a:ea typeface="+mn-ea"/>
                <a:cs typeface="+mn-cs"/>
              </a:rPr>
              <a:t>Affirmations</a:t>
            </a:r>
          </a:p>
          <a:p>
            <a:pPr marL="171450" indent="-171450">
              <a:buFont typeface="Arial" panose="020B0604020202020204" pitchFamily="34" charset="0"/>
              <a:buChar char="•"/>
            </a:pPr>
            <a:r>
              <a:rPr lang="en-US" sz="1100" b="0" u="none" kern="1200" baseline="0" dirty="0" err="1">
                <a:solidFill>
                  <a:schemeClr val="tx1"/>
                </a:solidFill>
                <a:effectLst/>
                <a:latin typeface="+mn-lt"/>
                <a:ea typeface="+mn-ea"/>
                <a:cs typeface="+mn-cs"/>
              </a:rPr>
              <a:t>Réflexions</a:t>
            </a:r>
            <a:endParaRPr lang="en-US" sz="1100" b="0" u="none"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100" b="0" u="none" kern="1200" baseline="0" dirty="0">
                <a:solidFill>
                  <a:schemeClr val="tx1"/>
                </a:solidFill>
                <a:effectLst/>
                <a:latin typeface="+mn-lt"/>
                <a:ea typeface="+mn-ea"/>
                <a:cs typeface="+mn-cs"/>
              </a:rPr>
              <a:t>Résumés</a:t>
            </a:r>
          </a:p>
          <a:p>
            <a:pPr marL="171450" indent="-171450">
              <a:buFont typeface="Arial" panose="020B0604020202020204" pitchFamily="34" charset="0"/>
              <a:buChar char="•"/>
            </a:pPr>
            <a:endParaRPr lang="en-US" sz="1100" b="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kern="1200" dirty="0">
                <a:solidFill>
                  <a:schemeClr val="tx1"/>
                </a:solidFill>
                <a:effectLst/>
                <a:latin typeface="+mn-lt"/>
                <a:ea typeface="+mn-ea"/>
                <a:cs typeface="+mn-cs"/>
              </a:rPr>
              <a:t>Les questions ouvertes </a:t>
            </a:r>
            <a:r>
              <a:rPr lang="fr-FR" sz="1100" b="0" kern="1200" dirty="0">
                <a:solidFill>
                  <a:schemeClr val="tx1"/>
                </a:solidFill>
                <a:effectLst/>
                <a:latin typeface="+mn-lt"/>
                <a:ea typeface="+mn-ea"/>
                <a:cs typeface="+mn-cs"/>
              </a:rPr>
              <a:t>peuvent nous aider à comprendre ce que pensent et ressentent les jeunes, et elles évitent les pièges des réponses composées d’un seul mot. Un exemple est : « Que penses-tu du vapotage?  </a:t>
            </a:r>
            <a:endParaRPr lang="en-CA"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err="1">
                <a:solidFill>
                  <a:schemeClr val="tx1"/>
                </a:solidFill>
                <a:effectLst/>
                <a:latin typeface="+mn-lt"/>
                <a:ea typeface="+mn-ea"/>
                <a:cs typeface="+mn-cs"/>
              </a:rPr>
              <a:t>Cherchez</a:t>
            </a:r>
            <a:r>
              <a:rPr lang="en-US" sz="1100" kern="1200" dirty="0">
                <a:solidFill>
                  <a:schemeClr val="tx1"/>
                </a:solidFill>
                <a:effectLst/>
                <a:latin typeface="+mn-lt"/>
                <a:ea typeface="+mn-ea"/>
                <a:cs typeface="+mn-cs"/>
              </a:rPr>
              <a:t> à </a:t>
            </a:r>
            <a:r>
              <a:rPr lang="en-US" sz="1100" kern="1200" dirty="0" err="1">
                <a:solidFill>
                  <a:schemeClr val="tx1"/>
                </a:solidFill>
                <a:effectLst/>
                <a:latin typeface="+mn-lt"/>
                <a:ea typeface="+mn-ea"/>
                <a:cs typeface="+mn-cs"/>
              </a:rPr>
              <a:t>comprendre</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ce</a:t>
            </a:r>
            <a:r>
              <a:rPr lang="en-US" sz="1100" kern="1200" dirty="0">
                <a:solidFill>
                  <a:schemeClr val="tx1"/>
                </a:solidFill>
                <a:effectLst/>
                <a:latin typeface="+mn-lt"/>
                <a:ea typeface="+mn-ea"/>
                <a:cs typeface="+mn-cs"/>
              </a:rPr>
              <a:t> qui les motive à </a:t>
            </a:r>
            <a:r>
              <a:rPr lang="en-US" sz="1100" kern="1200" dirty="0" err="1">
                <a:solidFill>
                  <a:schemeClr val="tx1"/>
                </a:solidFill>
                <a:effectLst/>
                <a:latin typeface="+mn-lt"/>
                <a:ea typeface="+mn-ea"/>
                <a:cs typeface="+mn-cs"/>
              </a:rPr>
              <a:t>vapoter</a:t>
            </a:r>
            <a:r>
              <a:rPr lang="en-US" sz="1100" kern="1200" dirty="0">
                <a:solidFill>
                  <a:schemeClr val="tx1"/>
                </a:solidFill>
                <a:effectLst/>
                <a:latin typeface="+mn-lt"/>
                <a:ea typeface="+mn-ea"/>
                <a:cs typeface="+mn-cs"/>
              </a:rPr>
              <a:t> et </a:t>
            </a:r>
            <a:r>
              <a:rPr lang="en-US" sz="1100" kern="1200" dirty="0" err="1">
                <a:solidFill>
                  <a:schemeClr val="tx1"/>
                </a:solidFill>
                <a:effectLst/>
                <a:latin typeface="+mn-lt"/>
                <a:ea typeface="+mn-ea"/>
                <a:cs typeface="+mn-cs"/>
              </a:rPr>
              <a:t>explorez</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toute</a:t>
            </a:r>
            <a:r>
              <a:rPr lang="en-US" sz="1100" kern="1200" dirty="0">
                <a:solidFill>
                  <a:schemeClr val="tx1"/>
                </a:solidFill>
                <a:effectLst/>
                <a:latin typeface="+mn-lt"/>
                <a:ea typeface="+mn-ea"/>
                <a:cs typeface="+mn-cs"/>
              </a:rPr>
              <a:t> ambivalence </a:t>
            </a:r>
            <a:r>
              <a:rPr lang="en-US" sz="1100" kern="1200" dirty="0" err="1">
                <a:solidFill>
                  <a:schemeClr val="tx1"/>
                </a:solidFill>
                <a:effectLst/>
                <a:latin typeface="+mn-lt"/>
                <a:ea typeface="+mn-ea"/>
                <a:cs typeface="+mn-cs"/>
              </a:rPr>
              <a:t>qu’ils</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peuvent</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exhiber</a:t>
            </a:r>
            <a:r>
              <a:rPr lang="en-US" sz="1100" kern="1200" dirty="0">
                <a:solidFill>
                  <a:schemeClr val="tx1"/>
                </a:solidFill>
                <a:effectLst/>
                <a:latin typeface="+mn-lt"/>
                <a:ea typeface="+mn-ea"/>
                <a:cs typeface="+mn-cs"/>
              </a:rPr>
              <a:t>. </a:t>
            </a:r>
            <a:r>
              <a:rPr lang="fr-FR" sz="1100" kern="1200" dirty="0">
                <a:solidFill>
                  <a:schemeClr val="tx1"/>
                </a:solidFill>
                <a:effectLst/>
                <a:latin typeface="+mn-lt"/>
                <a:ea typeface="+mn-ea"/>
                <a:cs typeface="+mn-cs"/>
              </a:rPr>
              <a:t>Le changement est plus susceptible de se produire lorsqu’il est motivé par leurs propres valeurs et intérêts.</a:t>
            </a:r>
            <a:r>
              <a:rPr lang="en-US" sz="1100" kern="1200" dirty="0">
                <a:solidFill>
                  <a:schemeClr val="tx1"/>
                </a:solidFill>
                <a:effectLst/>
                <a:latin typeface="+mn-lt"/>
                <a:ea typeface="+mn-ea"/>
                <a:cs typeface="+mn-cs"/>
              </a:rPr>
              <a:t> </a:t>
            </a:r>
          </a:p>
          <a:p>
            <a:endParaRPr lang="en-US" sz="1100" kern="1200" dirty="0">
              <a:solidFill>
                <a:schemeClr val="tx1"/>
              </a:solidFill>
              <a:effectLst/>
              <a:latin typeface="+mn-lt"/>
              <a:ea typeface="+mn-ea"/>
              <a:cs typeface="+mn-cs"/>
            </a:endParaRPr>
          </a:p>
          <a:p>
            <a:r>
              <a:rPr lang="en-US" sz="1100" b="0" kern="1200" dirty="0">
                <a:solidFill>
                  <a:schemeClr val="tx1"/>
                </a:solidFill>
                <a:effectLst/>
                <a:latin typeface="+mn-lt"/>
                <a:ea typeface="+mn-ea"/>
                <a:cs typeface="+mn-cs"/>
              </a:rPr>
              <a:t>Les </a:t>
            </a:r>
            <a:r>
              <a:rPr lang="en-US" sz="1100" b="1" kern="1200" dirty="0">
                <a:solidFill>
                  <a:schemeClr val="tx1"/>
                </a:solidFill>
                <a:effectLst/>
                <a:latin typeface="+mn-lt"/>
                <a:ea typeface="+mn-ea"/>
                <a:cs typeface="+mn-cs"/>
              </a:rPr>
              <a:t>affirmations </a:t>
            </a:r>
            <a:r>
              <a:rPr lang="fr-CA" b="0" i="0" dirty="0">
                <a:solidFill>
                  <a:srgbClr val="000000"/>
                </a:solidFill>
                <a:effectLst/>
                <a:highlight>
                  <a:srgbClr val="F0F0F0"/>
                </a:highlight>
                <a:latin typeface="Segoe UI" panose="020B0502040204020203" pitchFamily="34" charset="0"/>
              </a:rPr>
              <a:t>sont des énoncés qui reconnaissent les forces des jeunes et les comportements qui vont dans le sens d’un changement positif, qu’il soit grand ou petit.</a:t>
            </a:r>
            <a:r>
              <a:rPr lang="fr-FR" sz="1100" kern="1200" dirty="0">
                <a:solidFill>
                  <a:schemeClr val="tx1"/>
                </a:solidFill>
                <a:effectLst/>
                <a:latin typeface="+mn-lt"/>
                <a:ea typeface="+mn-ea"/>
                <a:cs typeface="+mn-cs"/>
              </a:rPr>
              <a:t> Elles </a:t>
            </a:r>
            <a:r>
              <a:rPr lang="fr-CA" b="0" i="0" dirty="0">
                <a:solidFill>
                  <a:srgbClr val="000000"/>
                </a:solidFill>
                <a:effectLst/>
                <a:highlight>
                  <a:srgbClr val="F0F0F0"/>
                </a:highlight>
                <a:latin typeface="Segoe UI" panose="020B0502040204020203" pitchFamily="34" charset="0"/>
              </a:rPr>
              <a:t>contribuent à renforcer la confiance dans la capacité de chacun à changer.</a:t>
            </a:r>
            <a:r>
              <a:rPr lang="fr-FR" sz="1100" kern="1200" dirty="0">
                <a:solidFill>
                  <a:schemeClr val="tx1"/>
                </a:solidFill>
                <a:effectLst/>
                <a:latin typeface="+mn-lt"/>
                <a:ea typeface="+mn-ea"/>
                <a:cs typeface="+mn-cs"/>
              </a:rPr>
              <a:t> </a:t>
            </a:r>
            <a:r>
              <a:rPr lang="fr-CA" b="0" i="0" dirty="0">
                <a:solidFill>
                  <a:srgbClr val="000000"/>
                </a:solidFill>
                <a:effectLst/>
                <a:highlight>
                  <a:srgbClr val="F0F0F0"/>
                </a:highlight>
                <a:latin typeface="Segoe UI" panose="020B0502040204020203" pitchFamily="34" charset="0"/>
              </a:rPr>
              <a:t>Pour être efficaces, les affirmations doivent être honnêtes et authentiques. </a:t>
            </a:r>
            <a:r>
              <a:rPr lang="fr-FR" sz="1100" kern="1200" dirty="0">
                <a:solidFill>
                  <a:schemeClr val="tx1"/>
                </a:solidFill>
                <a:effectLst/>
                <a:latin typeface="+mn-lt"/>
                <a:ea typeface="+mn-ea"/>
                <a:cs typeface="+mn-cs"/>
              </a:rPr>
              <a:t>Un exemple est : « C’est une excellente idée ! »</a:t>
            </a:r>
          </a:p>
          <a:p>
            <a:r>
              <a:rPr lang="en-US" sz="1100" kern="1200" dirty="0">
                <a:solidFill>
                  <a:schemeClr val="tx1"/>
                </a:solidFill>
                <a:effectLst/>
                <a:latin typeface="+mn-lt"/>
                <a:ea typeface="+mn-ea"/>
                <a:cs typeface="+mn-cs"/>
              </a:rPr>
              <a:t> </a:t>
            </a:r>
            <a:endParaRPr lang="en-US" sz="1100" b="1" u="sng" kern="1200" dirty="0">
              <a:solidFill>
                <a:schemeClr val="tx1"/>
              </a:solidFill>
              <a:effectLst/>
              <a:latin typeface="+mn-lt"/>
              <a:ea typeface="+mn-ea"/>
              <a:cs typeface="+mn-cs"/>
            </a:endParaRPr>
          </a:p>
          <a:p>
            <a:r>
              <a:rPr lang="fr-FR" sz="1100" kern="1200" baseline="0" dirty="0">
                <a:solidFill>
                  <a:schemeClr val="tx1"/>
                </a:solidFill>
                <a:effectLst/>
                <a:latin typeface="+mn-lt"/>
                <a:ea typeface="+mn-ea"/>
                <a:cs typeface="+mn-cs"/>
              </a:rPr>
              <a:t>L’</a:t>
            </a:r>
            <a:r>
              <a:rPr lang="fr-FR" sz="1100" b="1" kern="1200" baseline="0" dirty="0">
                <a:solidFill>
                  <a:schemeClr val="tx1"/>
                </a:solidFill>
                <a:effectLst/>
                <a:latin typeface="+mn-lt"/>
                <a:ea typeface="+mn-ea"/>
                <a:cs typeface="+mn-cs"/>
              </a:rPr>
              <a:t>écoute</a:t>
            </a:r>
            <a:r>
              <a:rPr lang="fr-FR" sz="1100" kern="1200" baseline="0" dirty="0">
                <a:solidFill>
                  <a:schemeClr val="tx1"/>
                </a:solidFill>
                <a:effectLst/>
                <a:latin typeface="+mn-lt"/>
                <a:ea typeface="+mn-ea"/>
                <a:cs typeface="+mn-cs"/>
              </a:rPr>
              <a:t> </a:t>
            </a:r>
            <a:r>
              <a:rPr lang="fr-FR" sz="1100" b="1" kern="1200" baseline="0" dirty="0">
                <a:solidFill>
                  <a:schemeClr val="tx1"/>
                </a:solidFill>
                <a:effectLst/>
                <a:latin typeface="+mn-lt"/>
                <a:ea typeface="+mn-ea"/>
                <a:cs typeface="+mn-cs"/>
              </a:rPr>
              <a:t>active</a:t>
            </a:r>
            <a:r>
              <a:rPr lang="fr-FR" sz="1100" kern="1200" baseline="0" dirty="0">
                <a:solidFill>
                  <a:schemeClr val="tx1"/>
                </a:solidFill>
                <a:effectLst/>
                <a:latin typeface="+mn-lt"/>
                <a:ea typeface="+mn-ea"/>
                <a:cs typeface="+mn-cs"/>
              </a:rPr>
              <a:t> consiste à écouter attentivement, à essayer de comprendre ce que disent les jeunes et à deviner ce qu’ils veulent dire. Elle sert à faire preuve d’empathie, d’intérêt et de compréhension. En pratique, cela peut prendre la forme de répétition ou de reformulation de certains points importants qui ont été communiqués, ou de paraphrase d’un dialogue prolongé pour aider à mettre en évidence un point, un thème ou une émotion principale.</a:t>
            </a:r>
          </a:p>
          <a:p>
            <a:r>
              <a:rPr lang="fr-FR" sz="1100" kern="1200" baseline="0" dirty="0">
                <a:solidFill>
                  <a:schemeClr val="tx1"/>
                </a:solidFill>
                <a:effectLst/>
                <a:latin typeface="+mn-lt"/>
                <a:ea typeface="+mn-ea"/>
                <a:cs typeface="+mn-cs"/>
              </a:rPr>
              <a:t>Par exemple : « Tu penses que le vapotage n’est pas un problème pour toi en ce moment. »</a:t>
            </a:r>
          </a:p>
          <a:p>
            <a:endParaRPr lang="en-CA" sz="1200" kern="1200" dirty="0">
              <a:solidFill>
                <a:schemeClr val="tx1"/>
              </a:solidFill>
              <a:effectLst/>
              <a:latin typeface="+mn-lt"/>
              <a:ea typeface="+mn-ea"/>
              <a:cs typeface="+mn-cs"/>
            </a:endParaRPr>
          </a:p>
          <a:p>
            <a:r>
              <a:rPr lang="fr-FR" sz="1100" kern="1200" dirty="0">
                <a:solidFill>
                  <a:schemeClr val="tx1"/>
                </a:solidFill>
                <a:effectLst/>
                <a:latin typeface="+mn-lt"/>
                <a:ea typeface="+mn-ea"/>
                <a:cs typeface="+mn-cs"/>
              </a:rPr>
              <a:t>Les </a:t>
            </a:r>
            <a:r>
              <a:rPr lang="fr-FR" sz="1100" b="1" kern="1200" dirty="0">
                <a:solidFill>
                  <a:schemeClr val="tx1"/>
                </a:solidFill>
                <a:effectLst/>
                <a:latin typeface="+mn-lt"/>
                <a:ea typeface="+mn-ea"/>
                <a:cs typeface="+mn-cs"/>
              </a:rPr>
              <a:t>résumés</a:t>
            </a:r>
            <a:r>
              <a:rPr lang="fr-FR" sz="1100" kern="1200" dirty="0">
                <a:solidFill>
                  <a:schemeClr val="tx1"/>
                </a:solidFill>
                <a:effectLst/>
                <a:latin typeface="+mn-lt"/>
                <a:ea typeface="+mn-ea"/>
                <a:cs typeface="+mn-cs"/>
              </a:rPr>
              <a:t> sont une forme de réflexion qui inclut les points clés d'une conversation et exclut les points non pertinents. Les résumés sont bons à utiliser lorsque les jeunes communiquent de grandes quantités d’information et que vous souhaitez souligner les points importants. C’est particulièrement vrai s’ils parlent de changement.</a:t>
            </a:r>
          </a:p>
          <a:p>
            <a:r>
              <a:rPr lang="fr-FR" sz="1100" kern="1200" dirty="0">
                <a:solidFill>
                  <a:schemeClr val="tx1"/>
                </a:solidFill>
                <a:effectLst/>
                <a:latin typeface="+mn-lt"/>
                <a:ea typeface="+mn-ea"/>
                <a:cs typeface="+mn-cs"/>
              </a:rPr>
              <a:t>Par exemple : « Tu m’as beaucoup parlé des raisons pour lesquelles tu aimes fumer/vapoter. Tu penses que c’est une bonne façon de te détendre et que c’est amusant à faire entre amis. Tu as également dit que cela commençait à coûter cher et que vous crains d’y devenir accro.</a:t>
            </a:r>
            <a:r>
              <a:rPr lang="en-US" sz="1100" kern="1200" dirty="0">
                <a:solidFill>
                  <a:schemeClr val="tx1"/>
                </a:solidFill>
                <a:effectLst/>
                <a:latin typeface="+mn-lt"/>
                <a:ea typeface="+mn-ea"/>
                <a:cs typeface="+mn-cs"/>
              </a:rPr>
              <a:t> »</a:t>
            </a:r>
            <a:endParaRPr lang="en-CA" sz="1200" kern="1200" baseline="0" dirty="0">
              <a:solidFill>
                <a:schemeClr val="tx1"/>
              </a:solidFill>
              <a:effectLst/>
              <a:latin typeface="+mn-lt"/>
              <a:ea typeface="+mn-ea"/>
              <a:cs typeface="+mn-cs"/>
            </a:endParaRPr>
          </a:p>
          <a:p>
            <a:endParaRPr lang="en-CA" sz="1200" kern="1200" baseline="0" dirty="0">
              <a:solidFill>
                <a:schemeClr val="tx1"/>
              </a:solidFill>
              <a:effectLst/>
              <a:latin typeface="+mn-lt"/>
              <a:ea typeface="+mn-ea"/>
              <a:cs typeface="+mn-cs"/>
            </a:endParaRPr>
          </a:p>
          <a:p>
            <a:r>
              <a:rPr lang="fr-FR" sz="1200" kern="1200" baseline="0" dirty="0">
                <a:solidFill>
                  <a:schemeClr val="tx1"/>
                </a:solidFill>
                <a:effectLst/>
                <a:latin typeface="+mn-lt"/>
                <a:ea typeface="+mn-ea"/>
                <a:cs typeface="+mn-cs"/>
              </a:rPr>
              <a:t>Le recours à ces stratégies de conversation est une occasion de nouer des liens avec les jeunes. Même si ceux-ci ne cessent pas de vapoter immédiatement, ils vivent une expérience positive qui pourrait contribuer à leur réussite future.</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33f6155f6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33f6155f6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err="1"/>
              <a:t>Voici</a:t>
            </a:r>
            <a:r>
              <a:rPr lang="en-US" dirty="0"/>
              <a:t> </a:t>
            </a:r>
            <a:r>
              <a:rPr lang="en-US" dirty="0" err="1"/>
              <a:t>une</a:t>
            </a:r>
            <a:r>
              <a:rPr lang="en-US" dirty="0"/>
              <a:t> </a:t>
            </a:r>
            <a:r>
              <a:rPr lang="en-US" dirty="0" err="1"/>
              <a:t>vue</a:t>
            </a:r>
            <a:r>
              <a:rPr lang="en-US" dirty="0"/>
              <a:t> </a:t>
            </a:r>
            <a:r>
              <a:rPr lang="en-US" dirty="0" err="1"/>
              <a:t>d’ensemble</a:t>
            </a:r>
            <a:r>
              <a:rPr lang="en-US" dirty="0"/>
              <a:t> :</a:t>
            </a:r>
            <a:endParaRPr lang="en-US" baseline="0" dirty="0"/>
          </a:p>
          <a:p>
            <a:endParaRPr lang="en-US" baseline="0" dirty="0"/>
          </a:p>
          <a:p>
            <a:r>
              <a:rPr lang="fr-FR" baseline="0" dirty="0"/>
              <a:t>Lorsque vous avez la chance de discuter avec un jeune qui vapote, essayez l’approche DEMANDER et AGIR</a:t>
            </a:r>
            <a:r>
              <a:rPr lang="en-US" baseline="0" dirty="0"/>
              <a:t>.</a:t>
            </a:r>
          </a:p>
          <a:p>
            <a:endParaRPr lang="en-US" baseline="0" dirty="0"/>
          </a:p>
          <a:p>
            <a:r>
              <a:rPr lang="fr-FR" baseline="0" dirty="0"/>
              <a:t>Pensez aux situations qui pourraient se produire et où vous pourriez entamer une conversation avec des jeunes. Planifiez ce que vous pourriez dire pour aborder le sujet, découvrez ce qu'ils pensent et ressentent à propos de leur vapotage, et ce qu'ils pensent de la cessation ou du changement.</a:t>
            </a:r>
          </a:p>
          <a:p>
            <a:endParaRPr lang="en-US" baseline="0" dirty="0"/>
          </a:p>
          <a:p>
            <a:r>
              <a:rPr lang="fr-FR" baseline="0" dirty="0"/>
              <a:t>Puisque cela peut être nouveau pour vous, cela peut vous sembler un peu gênant au début, surtout si vous tentez d’improviser. Il peut être utile d’anticiper et de prendre une minute pour réfléchir à ce que vous pourriez dire pour vous aider à vous sentir mieux préparé.   </a:t>
            </a:r>
          </a:p>
          <a:p>
            <a:endParaRPr lang="en-US" baseline="0" dirty="0"/>
          </a:p>
          <a:p>
            <a:r>
              <a:rPr lang="fr-FR" baseline="0" dirty="0"/>
              <a:t>Par exemple, un enseignant pourrait observer un jeune vapoter pendant les pauses et, le moment venu, lui dire gentiment : « J'ai remarqué que tu vapotais avec tes amis entre les cours. Que se passe-t-il? »  </a:t>
            </a:r>
            <a:endParaRPr lang="en-US" baseline="0" dirty="0"/>
          </a:p>
          <a:p>
            <a:endParaRPr lang="en-US" baseline="0" dirty="0"/>
          </a:p>
          <a:p>
            <a:r>
              <a:rPr lang="en-US" baseline="0" dirty="0" err="1"/>
              <a:t>Quelques</a:t>
            </a:r>
            <a:r>
              <a:rPr lang="en-US" baseline="0" dirty="0"/>
              <a:t> questions </a:t>
            </a:r>
            <a:r>
              <a:rPr lang="en-US" baseline="0" dirty="0" err="1"/>
              <a:t>supplémentaires</a:t>
            </a:r>
            <a:r>
              <a:rPr lang="en-US" baseline="0" dirty="0"/>
              <a:t> </a:t>
            </a:r>
            <a:r>
              <a:rPr lang="en-US" baseline="0" dirty="0" err="1"/>
              <a:t>seront</a:t>
            </a:r>
            <a:r>
              <a:rPr lang="en-US" baseline="0" dirty="0"/>
              <a:t> </a:t>
            </a:r>
            <a:r>
              <a:rPr lang="en-US" baseline="0" dirty="0" err="1"/>
              <a:t>peut-être</a:t>
            </a:r>
            <a:r>
              <a:rPr lang="en-US" baseline="0" dirty="0"/>
              <a:t> </a:t>
            </a:r>
            <a:r>
              <a:rPr lang="en-US" baseline="0" dirty="0" err="1"/>
              <a:t>nécessaires</a:t>
            </a:r>
            <a:r>
              <a:rPr lang="en-US" baseline="0" dirty="0"/>
              <a:t> pour bien </a:t>
            </a:r>
            <a:r>
              <a:rPr lang="en-US" baseline="0" dirty="0" err="1"/>
              <a:t>comprendre</a:t>
            </a:r>
            <a:r>
              <a:rPr lang="en-US" baseline="0" dirty="0"/>
              <a:t> le </a:t>
            </a:r>
            <a:r>
              <a:rPr lang="en-US" baseline="0" dirty="0" err="1"/>
              <a:t>rôle</a:t>
            </a:r>
            <a:r>
              <a:rPr lang="en-US" baseline="0" dirty="0"/>
              <a:t> du </a:t>
            </a:r>
            <a:r>
              <a:rPr lang="en-US" baseline="0" dirty="0" err="1"/>
              <a:t>vapotage</a:t>
            </a:r>
            <a:r>
              <a:rPr lang="en-US" baseline="0" dirty="0"/>
              <a:t> dans </a:t>
            </a:r>
            <a:r>
              <a:rPr lang="en-US" baseline="0" dirty="0" err="1"/>
              <a:t>leur</a:t>
            </a:r>
            <a:r>
              <a:rPr lang="en-US" baseline="0" dirty="0"/>
              <a:t> vie et </a:t>
            </a:r>
            <a:r>
              <a:rPr lang="en-US" baseline="0" dirty="0" err="1"/>
              <a:t>s’ils</a:t>
            </a:r>
            <a:r>
              <a:rPr lang="en-US" baseline="0" dirty="0"/>
              <a:t> </a:t>
            </a:r>
            <a:r>
              <a:rPr lang="en-US" baseline="0" dirty="0" err="1"/>
              <a:t>sont</a:t>
            </a:r>
            <a:r>
              <a:rPr lang="en-US" baseline="0" dirty="0"/>
              <a:t> </a:t>
            </a:r>
            <a:r>
              <a:rPr lang="en-US" baseline="0" dirty="0" err="1"/>
              <a:t>conscients</a:t>
            </a:r>
            <a:r>
              <a:rPr lang="en-US" baseline="0" dirty="0"/>
              <a:t> des façons </a:t>
            </a:r>
            <a:r>
              <a:rPr lang="en-US" baseline="0" dirty="0" err="1"/>
              <a:t>qu’il</a:t>
            </a:r>
            <a:r>
              <a:rPr lang="en-US" baseline="0" dirty="0"/>
              <a:t> </a:t>
            </a:r>
            <a:r>
              <a:rPr lang="en-US" baseline="0" dirty="0" err="1"/>
              <a:t>peut</a:t>
            </a:r>
            <a:r>
              <a:rPr lang="en-US" baseline="0" dirty="0"/>
              <a:t> </a:t>
            </a:r>
            <a:r>
              <a:rPr lang="en-US" baseline="0" dirty="0" err="1"/>
              <a:t>nuire</a:t>
            </a:r>
            <a:r>
              <a:rPr lang="en-US" baseline="0" dirty="0"/>
              <a:t>. Ensuite, </a:t>
            </a:r>
            <a:r>
              <a:rPr lang="en-US" baseline="0" dirty="0" err="1"/>
              <a:t>découvrez</a:t>
            </a:r>
            <a:r>
              <a:rPr lang="en-US" baseline="0" dirty="0"/>
              <a:t> </a:t>
            </a:r>
            <a:r>
              <a:rPr lang="en-US" baseline="0" dirty="0" err="1"/>
              <a:t>ce</a:t>
            </a:r>
            <a:r>
              <a:rPr lang="en-US" baseline="0" dirty="0"/>
              <a:t> </a:t>
            </a:r>
            <a:r>
              <a:rPr lang="en-US" baseline="0" dirty="0" err="1"/>
              <a:t>qu’ils</a:t>
            </a:r>
            <a:r>
              <a:rPr lang="en-US" baseline="0" dirty="0"/>
              <a:t> </a:t>
            </a:r>
            <a:r>
              <a:rPr lang="en-US" baseline="0" dirty="0" err="1"/>
              <a:t>pensent</a:t>
            </a:r>
            <a:r>
              <a:rPr lang="en-US" baseline="0" dirty="0"/>
              <a:t> du </a:t>
            </a:r>
            <a:r>
              <a:rPr lang="en-US" baseline="0" dirty="0" err="1"/>
              <a:t>changement</a:t>
            </a:r>
            <a:r>
              <a:rPr lang="en-US" baseline="0" dirty="0"/>
              <a:t> </a:t>
            </a:r>
            <a:r>
              <a:rPr lang="en-US" baseline="0" dirty="0" err="1"/>
              <a:t>ou</a:t>
            </a:r>
            <a:r>
              <a:rPr lang="en-US" baseline="0" dirty="0"/>
              <a:t> de la cessation.</a:t>
            </a:r>
          </a:p>
          <a:p>
            <a:endParaRPr lang="en-US" baseline="0" dirty="0"/>
          </a:p>
          <a:p>
            <a:r>
              <a:rPr lang="en-US" baseline="0" dirty="0"/>
              <a:t>Ensuite, </a:t>
            </a:r>
            <a:r>
              <a:rPr lang="en-US" baseline="0" dirty="0" err="1"/>
              <a:t>vous</a:t>
            </a:r>
            <a:r>
              <a:rPr lang="en-US" baseline="0" dirty="0"/>
              <a:t> </a:t>
            </a:r>
            <a:r>
              <a:rPr lang="en-US" baseline="0" dirty="0" err="1"/>
              <a:t>pourrez</a:t>
            </a:r>
            <a:r>
              <a:rPr lang="en-US" baseline="0" dirty="0"/>
              <a:t> AGIR </a:t>
            </a:r>
            <a:r>
              <a:rPr lang="en-US" baseline="0" dirty="0" err="1"/>
              <a:t>selon</a:t>
            </a:r>
            <a:r>
              <a:rPr lang="en-US" baseline="0" dirty="0"/>
              <a:t> </a:t>
            </a:r>
            <a:r>
              <a:rPr lang="en-US" baseline="0" dirty="0" err="1"/>
              <a:t>qu’ils</a:t>
            </a:r>
            <a:r>
              <a:rPr lang="en-US" baseline="0" dirty="0"/>
              <a:t> </a:t>
            </a:r>
            <a:r>
              <a:rPr lang="en-US" baseline="0" dirty="0" err="1"/>
              <a:t>souhaitent</a:t>
            </a:r>
            <a:r>
              <a:rPr lang="en-US" baseline="0" dirty="0"/>
              <a:t> </a:t>
            </a:r>
            <a:r>
              <a:rPr lang="en-US" baseline="0" dirty="0" err="1"/>
              <a:t>ou</a:t>
            </a:r>
            <a:r>
              <a:rPr lang="en-US" baseline="0" dirty="0"/>
              <a:t> non changer </a:t>
            </a:r>
            <a:r>
              <a:rPr lang="en-US" baseline="0" dirty="0" err="1"/>
              <a:t>leur</a:t>
            </a:r>
            <a:r>
              <a:rPr lang="en-US" baseline="0" dirty="0"/>
              <a:t> </a:t>
            </a:r>
            <a:r>
              <a:rPr lang="en-US" baseline="0" dirty="0" err="1"/>
              <a:t>comportement</a:t>
            </a:r>
            <a:r>
              <a:rPr lang="en-US" baseline="0" dirty="0"/>
              <a:t>.</a:t>
            </a:r>
          </a:p>
          <a:p>
            <a:endParaRPr lang="en-US" baseline="0" dirty="0"/>
          </a:p>
          <a:p>
            <a:r>
              <a:rPr lang="en-US" baseline="0" dirty="0" err="1"/>
              <a:t>S’ils</a:t>
            </a:r>
            <a:r>
              <a:rPr lang="en-US" baseline="0" dirty="0"/>
              <a:t> </a:t>
            </a:r>
            <a:r>
              <a:rPr lang="en-US" baseline="0" dirty="0" err="1"/>
              <a:t>souhaitent</a:t>
            </a:r>
            <a:r>
              <a:rPr lang="en-US" baseline="0" dirty="0"/>
              <a:t> changer, </a:t>
            </a:r>
            <a:r>
              <a:rPr lang="en-US" baseline="0" dirty="0" err="1"/>
              <a:t>transmettrez-leur</a:t>
            </a:r>
            <a:r>
              <a:rPr lang="en-US" baseline="0" dirty="0"/>
              <a:t> des </a:t>
            </a:r>
            <a:r>
              <a:rPr lang="en-US" baseline="0" dirty="0" err="1"/>
              <a:t>ressources</a:t>
            </a:r>
            <a:r>
              <a:rPr lang="en-US" baseline="0" dirty="0"/>
              <a:t>; </a:t>
            </a:r>
            <a:r>
              <a:rPr lang="en-US" baseline="0" dirty="0" err="1"/>
              <a:t>s’ils</a:t>
            </a:r>
            <a:r>
              <a:rPr lang="en-US" baseline="0" dirty="0"/>
              <a:t> ne </a:t>
            </a:r>
            <a:r>
              <a:rPr lang="en-US" baseline="0" dirty="0" err="1"/>
              <a:t>souhaitent</a:t>
            </a:r>
            <a:r>
              <a:rPr lang="en-US" baseline="0" dirty="0"/>
              <a:t> pas changer, </a:t>
            </a:r>
            <a:r>
              <a:rPr lang="en-US" baseline="0" dirty="0" err="1"/>
              <a:t>vous</a:t>
            </a:r>
            <a:r>
              <a:rPr lang="en-US" baseline="0" dirty="0"/>
              <a:t> </a:t>
            </a:r>
            <a:r>
              <a:rPr lang="en-US" baseline="0" dirty="0" err="1"/>
              <a:t>pouvez</a:t>
            </a:r>
            <a:r>
              <a:rPr lang="en-US" baseline="0" dirty="0"/>
              <a:t> </a:t>
            </a:r>
            <a:r>
              <a:rPr lang="en-US" baseline="0" dirty="0" err="1"/>
              <a:t>gentiment</a:t>
            </a:r>
            <a:r>
              <a:rPr lang="en-US" baseline="0" dirty="0"/>
              <a:t> </a:t>
            </a:r>
            <a:r>
              <a:rPr lang="en-US" baseline="0" dirty="0" err="1"/>
              <a:t>leur</a:t>
            </a:r>
            <a:r>
              <a:rPr lang="en-US" baseline="0" dirty="0"/>
              <a:t> </a:t>
            </a:r>
            <a:r>
              <a:rPr lang="en-US" baseline="0" dirty="0" err="1"/>
              <a:t>recommander</a:t>
            </a:r>
            <a:r>
              <a:rPr lang="en-US" baseline="0" dirty="0"/>
              <a:t> </a:t>
            </a:r>
            <a:r>
              <a:rPr lang="en-US" baseline="0" dirty="0" err="1"/>
              <a:t>une</a:t>
            </a:r>
            <a:r>
              <a:rPr lang="en-US" baseline="0" dirty="0"/>
              <a:t> </a:t>
            </a:r>
            <a:r>
              <a:rPr lang="en-US" baseline="0" dirty="0" err="1"/>
              <a:t>ressource</a:t>
            </a:r>
            <a:r>
              <a:rPr lang="en-US" baseline="0" dirty="0"/>
              <a:t> qui les </a:t>
            </a:r>
            <a:r>
              <a:rPr lang="en-US" baseline="0" dirty="0" err="1"/>
              <a:t>renseigne</a:t>
            </a:r>
            <a:r>
              <a:rPr lang="en-US" baseline="0" dirty="0"/>
              <a:t> </a:t>
            </a:r>
            <a:r>
              <a:rPr lang="en-US" baseline="0" dirty="0" err="1"/>
              <a:t>davantage</a:t>
            </a:r>
            <a:r>
              <a:rPr lang="en-US" baseline="0" dirty="0"/>
              <a:t>. </a:t>
            </a:r>
          </a:p>
          <a:p>
            <a:endParaRPr lang="en-US" baseline="0" dirty="0"/>
          </a:p>
          <a:p>
            <a:r>
              <a:rPr lang="en-US" baseline="0" dirty="0"/>
              <a:t>Pour terminer, </a:t>
            </a:r>
            <a:r>
              <a:rPr lang="en-US" baseline="0" dirty="0" err="1"/>
              <a:t>mentionnez</a:t>
            </a:r>
            <a:r>
              <a:rPr lang="en-US" baseline="0" dirty="0"/>
              <a:t> que </a:t>
            </a:r>
            <a:r>
              <a:rPr lang="en-US" baseline="0" dirty="0" err="1"/>
              <a:t>vous</a:t>
            </a:r>
            <a:r>
              <a:rPr lang="en-US" baseline="0" dirty="0"/>
              <a:t> </a:t>
            </a:r>
            <a:r>
              <a:rPr lang="en-US" baseline="0" dirty="0" err="1"/>
              <a:t>aimeriez</a:t>
            </a:r>
            <a:r>
              <a:rPr lang="en-US" baseline="0" dirty="0"/>
              <a:t> les </a:t>
            </a:r>
            <a:r>
              <a:rPr lang="en-US" baseline="0" dirty="0" err="1"/>
              <a:t>contacter</a:t>
            </a:r>
            <a:r>
              <a:rPr lang="en-US" baseline="0" dirty="0"/>
              <a:t> à nouveau sous peu </a:t>
            </a:r>
            <a:r>
              <a:rPr lang="en-US" baseline="0" dirty="0" err="1"/>
              <a:t>mais</a:t>
            </a:r>
            <a:r>
              <a:rPr lang="en-US" baseline="0" dirty="0"/>
              <a:t> </a:t>
            </a:r>
            <a:r>
              <a:rPr lang="en-US" baseline="0" dirty="0" err="1"/>
              <a:t>donnez-leur</a:t>
            </a:r>
            <a:r>
              <a:rPr lang="en-US" baseline="0" dirty="0"/>
              <a:t> de </a:t>
            </a:r>
            <a:r>
              <a:rPr lang="en-US" baseline="0" dirty="0" err="1"/>
              <a:t>l’espace</a:t>
            </a:r>
            <a:r>
              <a:rPr lang="en-US" baseline="0" dirty="0"/>
              <a:t> et du temps pour </a:t>
            </a:r>
            <a:r>
              <a:rPr lang="en-US" baseline="0" dirty="0" err="1"/>
              <a:t>réfléchir</a:t>
            </a:r>
            <a:r>
              <a:rPr lang="en-US" baseline="0" dirty="0"/>
              <a:t>.</a:t>
            </a:r>
          </a:p>
          <a:p>
            <a:endParaRPr lang="en-US" baseline="0" dirty="0"/>
          </a:p>
          <a:p>
            <a:r>
              <a:rPr lang="fr-FR" sz="1600" dirty="0">
                <a:effectLst/>
                <a:highlight>
                  <a:srgbClr val="FFFF00"/>
                </a:highlight>
                <a:latin typeface="Aptos" panose="020B0004020202020204" pitchFamily="34" charset="0"/>
                <a:ea typeface="Aptos" panose="020B0004020202020204" pitchFamily="34" charset="0"/>
                <a:cs typeface="Aptos" panose="020B0004020202020204" pitchFamily="34" charset="0"/>
              </a:rPr>
              <a:t>N’importe qui</a:t>
            </a:r>
            <a:r>
              <a:rPr lang="fr-FR" sz="1600" dirty="0">
                <a:effectLst/>
                <a:latin typeface="Aptos" panose="020B0004020202020204" pitchFamily="34" charset="0"/>
                <a:ea typeface="Aptos" panose="020B0004020202020204" pitchFamily="34" charset="0"/>
                <a:cs typeface="Aptos" panose="020B0004020202020204" pitchFamily="34" charset="0"/>
              </a:rPr>
              <a:t> peut utiliser la stratégie des conversations brèves, mais comme pour toute nouvelle compétence, il vous faudra du temps et de la pratique avant de pouvoir l’utiliser en toute confiance. La trousse d’outils contient une feuille de travail pour vous aider à prévoir les situations qui surviennent avec les jeunes qui vapotent et à vous y préparer. </a:t>
            </a:r>
            <a:endParaRPr lang="en-CA" sz="1600" dirty="0">
              <a:effectLst/>
              <a:latin typeface="Aptos" panose="020B0004020202020204" pitchFamily="34" charset="0"/>
              <a:ea typeface="Aptos" panose="020B0004020202020204" pitchFamily="34" charset="0"/>
              <a:cs typeface="Aptos" panose="020B00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dirty="0"/>
              <a:t>Il y a une trousse à outils dans laquelle vous pouvez trouver plus de renseignements et de ressources sur la façon d’avoir des conversations brèves avec les jeunes qui vapotent pour encourager et soutenir un changement de comportement.</a:t>
            </a:r>
            <a:endParaRPr lang="en-US" dirty="0"/>
          </a:p>
          <a:p>
            <a:endParaRPr lang="en-US" dirty="0"/>
          </a:p>
          <a:p>
            <a:r>
              <a:rPr lang="en-US" baseline="0" dirty="0"/>
              <a:t>Dans la </a:t>
            </a:r>
            <a:r>
              <a:rPr lang="en-US" baseline="0" dirty="0" err="1"/>
              <a:t>trousse</a:t>
            </a:r>
            <a:r>
              <a:rPr lang="en-US" baseline="0" dirty="0"/>
              <a:t>, il y a des </a:t>
            </a:r>
            <a:r>
              <a:rPr lang="en-US" baseline="0" dirty="0" err="1"/>
              <a:t>vidéos</a:t>
            </a:r>
            <a:r>
              <a:rPr lang="en-US" baseline="0" dirty="0"/>
              <a:t>, des fiches de </a:t>
            </a:r>
            <a:r>
              <a:rPr lang="en-US" baseline="0" dirty="0" err="1"/>
              <a:t>renseignements</a:t>
            </a:r>
            <a:r>
              <a:rPr lang="en-US" baseline="0" dirty="0"/>
              <a:t>, des affiches, des fiches de travail et plus. &lt;</a:t>
            </a:r>
            <a:r>
              <a:rPr lang="fr-FR" baseline="0" dirty="0"/>
              <a:t>insérer l'adresse Web – décrire comment accéder à la trousse à outils en ligne&gt;</a:t>
            </a:r>
            <a:endParaRPr lang="en-US" baseline="0" dirty="0"/>
          </a:p>
          <a:p>
            <a:endParaRPr lang="en-US" baseline="0" dirty="0"/>
          </a:p>
          <a:p>
            <a:pPr marL="158750" indent="0">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La trousse à outils et les ressources ont été élaborées en collaboration avec les bureaux de santé publique de l'Ontario et la Fondation santé pulmonaire</a:t>
            </a:r>
            <a:r>
              <a:rPr lang="en-US" dirty="0"/>
              <a:t>.</a:t>
            </a:r>
          </a:p>
          <a:p>
            <a:endParaRPr lang="en-US" dirty="0"/>
          </a:p>
          <a:p>
            <a:r>
              <a:rPr lang="fr-FR" dirty="0"/>
              <a:t>Merci d'être à l'écoute et de vous préparer à agir pour soutenir les jeunes qui vapotent et aider à réduire les taux de vapotage parmi eux. </a:t>
            </a:r>
          </a:p>
          <a:p>
            <a:endParaRPr lang="fr-FR" dirty="0"/>
          </a:p>
          <a:p>
            <a:r>
              <a:rPr lang="fr-FR" dirty="0"/>
              <a:t>Si vous souhaitez en savoir plus sur les moyens de fournir un soutien plus intensif à la cessation du vapotage (ou du tabagisme) chez les jeunes, veuillez consulter la page « Tuteurs adultes » sur le site Web de </a:t>
            </a:r>
            <a:r>
              <a:rPr lang="fr-FR" dirty="0" err="1"/>
              <a:t>QuashApp</a:t>
            </a:r>
            <a:r>
              <a:rPr lang="fr-FR" dirty="0"/>
              <a:t>. </a:t>
            </a:r>
          </a:p>
          <a:p>
            <a:endParaRPr lang="fr-FR" dirty="0"/>
          </a:p>
          <a:p>
            <a:r>
              <a:rPr lang="fr-FR" dirty="0"/>
              <a:t>Vous pouvez également communiquer avec votre bureau de santé publique local pour obtenir plus de renseignements ou en savoir plus sur les programmes de cessation qui peuvent être disponibles dans votre communauté.</a:t>
            </a:r>
          </a:p>
          <a:p>
            <a:endParaRPr lang="en-US" dirty="0"/>
          </a:p>
          <a:p>
            <a:r>
              <a:rPr lang="fr-FR" dirty="0"/>
              <a:t>Veuillez nous dire ce que vous pensez de cette présentation en répondant à un court sondage d'évaluation en balayant le code QR à l'écran.</a:t>
            </a:r>
          </a:p>
          <a:p>
            <a:r>
              <a:rPr lang="en-CA" sz="1100" b="0" i="0" u="sng" strike="noStrike" cap="none">
                <a:solidFill>
                  <a:srgbClr val="000000"/>
                </a:solidFill>
                <a:effectLst/>
                <a:latin typeface="Arial"/>
                <a:ea typeface="Arial"/>
                <a:cs typeface="Arial"/>
                <a:sym typeface="Arial"/>
                <a:hlinkClick r:id="rId3" tooltip="Original URL: https://linkprotect.cudasvc.com/url?a=https%3a%2f%2fca.mar.medallia.com%2f%3fe%3d90000858%26d%3dl%26h%3d37DD515C4093AC4&amp;c=E,1,Dt-f4JfGWx202yfZa49G9ZtvoUL5GxRgvpwRx5h3h4Lit6qUX6jMmmYORHfmfCLjQWKhWC-vbhqRyKUFPn51_Il3egJFRUhPco7yjI_hXqE,&amp;typo=1. Click or tap if you trust this link."/>
              </a:rPr>
              <a:t>https://ca.mar.medallia.com/?e=90000858&amp;d=l&amp;h=37DD515C4093AC4</a:t>
            </a:r>
            <a:endParaRPr lang="en-CA" dirty="0"/>
          </a:p>
        </p:txBody>
      </p:sp>
    </p:spTree>
    <p:extLst>
      <p:ext uri="{BB962C8B-B14F-4D97-AF65-F5344CB8AC3E}">
        <p14:creationId xmlns:p14="http://schemas.microsoft.com/office/powerpoint/2010/main" val="194944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solidFill>
                  <a:schemeClr val="bg1"/>
                </a:solidFill>
              </a:rPr>
              <a:t>*À </a:t>
            </a:r>
            <a:r>
              <a:rPr lang="en-US" sz="1100" i="1" dirty="0" err="1">
                <a:solidFill>
                  <a:schemeClr val="bg1"/>
                </a:solidFill>
              </a:rPr>
              <a:t>éliminer</a:t>
            </a:r>
            <a:r>
              <a:rPr lang="en-US" sz="1100" i="1" dirty="0">
                <a:solidFill>
                  <a:schemeClr val="bg1"/>
                </a:solidFill>
              </a:rPr>
              <a:t> de la </a:t>
            </a:r>
            <a:r>
              <a:rPr lang="en-US" sz="1100" i="1" dirty="0" err="1">
                <a:solidFill>
                  <a:schemeClr val="bg1"/>
                </a:solidFill>
              </a:rPr>
              <a:t>présentation</a:t>
            </a:r>
            <a:r>
              <a:rPr lang="en-US" sz="1100" i="1" dirty="0">
                <a:solidFill>
                  <a:schemeClr val="bg1"/>
                </a:solidFill>
              </a:rPr>
              <a:t> </a:t>
            </a:r>
            <a:r>
              <a:rPr lang="en-US" sz="1100" i="1" dirty="0" err="1">
                <a:solidFill>
                  <a:schemeClr val="bg1"/>
                </a:solidFill>
              </a:rPr>
              <a:t>enregistrée</a:t>
            </a:r>
            <a:r>
              <a:rPr lang="en-US" sz="1100" i="1"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Il </a:t>
            </a:r>
            <a:r>
              <a:rPr lang="en-US" sz="1100" dirty="0" err="1">
                <a:solidFill>
                  <a:schemeClr val="bg1"/>
                </a:solidFill>
              </a:rPr>
              <a:t>n’est</a:t>
            </a:r>
            <a:r>
              <a:rPr lang="en-US" sz="1100" dirty="0">
                <a:solidFill>
                  <a:schemeClr val="bg1"/>
                </a:solidFill>
              </a:rPr>
              <a:t> pas </a:t>
            </a:r>
            <a:r>
              <a:rPr lang="en-US" sz="1100" dirty="0" err="1">
                <a:solidFill>
                  <a:schemeClr val="bg1"/>
                </a:solidFill>
              </a:rPr>
              <a:t>nécessaire</a:t>
            </a:r>
            <a:r>
              <a:rPr lang="en-US" sz="1100" dirty="0">
                <a:solidFill>
                  <a:schemeClr val="bg1"/>
                </a:solidFill>
              </a:rPr>
              <a:t> que </a:t>
            </a:r>
            <a:r>
              <a:rPr lang="en-US" sz="1100" dirty="0" err="1">
                <a:solidFill>
                  <a:schemeClr val="bg1"/>
                </a:solidFill>
              </a:rPr>
              <a:t>vous</a:t>
            </a:r>
            <a:r>
              <a:rPr lang="en-US" sz="1100" dirty="0">
                <a:solidFill>
                  <a:schemeClr val="bg1"/>
                </a:solidFill>
              </a:rPr>
              <a:t> </a:t>
            </a:r>
            <a:r>
              <a:rPr lang="en-US" sz="1100" dirty="0" err="1">
                <a:solidFill>
                  <a:schemeClr val="bg1"/>
                </a:solidFill>
              </a:rPr>
              <a:t>soyez</a:t>
            </a:r>
            <a:r>
              <a:rPr lang="en-US" sz="1100" dirty="0">
                <a:solidFill>
                  <a:schemeClr val="bg1"/>
                </a:solidFill>
              </a:rPr>
              <a:t> un expert du </a:t>
            </a:r>
            <a:r>
              <a:rPr lang="en-US" sz="1100" dirty="0" err="1">
                <a:solidFill>
                  <a:schemeClr val="bg1"/>
                </a:solidFill>
              </a:rPr>
              <a:t>vapotage</a:t>
            </a:r>
            <a:r>
              <a:rPr lang="en-US" sz="1100" dirty="0">
                <a:solidFill>
                  <a:schemeClr val="bg1"/>
                </a:solidFill>
              </a:rPr>
              <a:t> pour </a:t>
            </a:r>
            <a:r>
              <a:rPr lang="en-US" sz="1100" dirty="0" err="1">
                <a:solidFill>
                  <a:schemeClr val="bg1"/>
                </a:solidFill>
              </a:rPr>
              <a:t>favoriser</a:t>
            </a:r>
            <a:r>
              <a:rPr lang="en-US" sz="1100" dirty="0">
                <a:solidFill>
                  <a:schemeClr val="bg1"/>
                </a:solidFill>
              </a:rPr>
              <a:t> le </a:t>
            </a:r>
            <a:r>
              <a:rPr lang="en-US" sz="1100" dirty="0" err="1">
                <a:solidFill>
                  <a:schemeClr val="bg1"/>
                </a:solidFill>
              </a:rPr>
              <a:t>changement</a:t>
            </a:r>
            <a:r>
              <a:rPr lang="en-US" sz="1100" dirty="0">
                <a:solidFill>
                  <a:schemeClr val="bg1"/>
                </a:solidFill>
              </a:rPr>
              <a:t>. </a:t>
            </a:r>
            <a:r>
              <a:rPr lang="en-US" sz="1100" dirty="0" err="1">
                <a:solidFill>
                  <a:schemeClr val="bg1"/>
                </a:solidFill>
              </a:rPr>
              <a:t>Cependant</a:t>
            </a:r>
            <a:r>
              <a:rPr lang="en-US" sz="1100" dirty="0">
                <a:solidFill>
                  <a:schemeClr val="bg1"/>
                </a:solidFill>
              </a:rPr>
              <a:t>, </a:t>
            </a:r>
            <a:r>
              <a:rPr lang="en-US" sz="1100" dirty="0" err="1">
                <a:solidFill>
                  <a:schemeClr val="bg1"/>
                </a:solidFill>
              </a:rPr>
              <a:t>compr</a:t>
            </a:r>
            <a:r>
              <a:rPr lang="fr-CA" sz="1100" dirty="0" err="1">
                <a:solidFill>
                  <a:schemeClr val="bg1"/>
                </a:solidFill>
              </a:rPr>
              <a:t>endre</a:t>
            </a:r>
            <a:r>
              <a:rPr lang="fr-CA" sz="1100" dirty="0">
                <a:solidFill>
                  <a:schemeClr val="bg1"/>
                </a:solidFill>
              </a:rPr>
              <a:t> les principaux enjeux peut vous aider à bâtir la confiance lors de vos interactions avec les jeunes</a:t>
            </a:r>
            <a:r>
              <a:rPr lang="en-US" sz="1100" dirty="0">
                <a:solidFill>
                  <a:schemeClr val="bg1"/>
                </a:solidFill>
              </a:rPr>
              <a:t>.</a:t>
            </a:r>
            <a:endParaRPr lang="en-US" dirty="0"/>
          </a:p>
          <a:p>
            <a:endParaRPr lang="en-US" b="1" dirty="0"/>
          </a:p>
          <a:p>
            <a:pPr marL="171450" indent="-171450">
              <a:buFont typeface="Arial" panose="020B0604020202020204" pitchFamily="34" charset="0"/>
              <a:buChar char="•"/>
            </a:pPr>
            <a:r>
              <a:rPr lang="en-US" b="0" baseline="0" dirty="0"/>
              <a:t>But de </a:t>
            </a:r>
            <a:r>
              <a:rPr lang="en-US" b="0" baseline="0" dirty="0" err="1"/>
              <a:t>l’activité</a:t>
            </a:r>
            <a:r>
              <a:rPr lang="en-US" b="0" baseline="0" dirty="0"/>
              <a:t> : Que les participants </a:t>
            </a:r>
            <a:r>
              <a:rPr lang="en-US" b="0" baseline="0" dirty="0" err="1"/>
              <a:t>parlent</a:t>
            </a:r>
            <a:r>
              <a:rPr lang="en-US" b="0" baseline="0" dirty="0"/>
              <a:t> de </a:t>
            </a:r>
            <a:r>
              <a:rPr lang="en-US" b="0" baseline="0" dirty="0" err="1"/>
              <a:t>ce</a:t>
            </a:r>
            <a:r>
              <a:rPr lang="en-US" b="0" baseline="0" dirty="0"/>
              <a:t> </a:t>
            </a:r>
            <a:r>
              <a:rPr lang="en-US" b="0" baseline="0" dirty="0" err="1"/>
              <a:t>qu’ils</a:t>
            </a:r>
            <a:r>
              <a:rPr lang="en-US" b="0" baseline="0" dirty="0"/>
              <a:t> </a:t>
            </a:r>
            <a:r>
              <a:rPr lang="en-US" b="0" baseline="0" dirty="0" err="1"/>
              <a:t>savent</a:t>
            </a:r>
            <a:r>
              <a:rPr lang="en-US" b="0" baseline="0" dirty="0"/>
              <a:t> </a:t>
            </a:r>
            <a:r>
              <a:rPr lang="en-US" b="0" baseline="0" dirty="0" err="1"/>
              <a:t>actuellement</a:t>
            </a:r>
            <a:r>
              <a:rPr lang="en-US" b="0" baseline="0" dirty="0"/>
              <a:t> à </a:t>
            </a:r>
            <a:r>
              <a:rPr lang="en-US" b="0" baseline="0" dirty="0" err="1"/>
              <a:t>propos</a:t>
            </a:r>
            <a:r>
              <a:rPr lang="en-US" b="0" baseline="0" dirty="0"/>
              <a:t> du </a:t>
            </a:r>
            <a:r>
              <a:rPr lang="en-US" b="0" baseline="0" dirty="0" err="1"/>
              <a:t>vapotage</a:t>
            </a:r>
            <a:endParaRPr lang="en-US" b="0" baseline="0" dirty="0"/>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De façon </a:t>
            </a:r>
            <a:r>
              <a:rPr lang="en-US" b="0" baseline="0" dirty="0" err="1"/>
              <a:t>spontanée</a:t>
            </a:r>
            <a:r>
              <a:rPr lang="en-US" b="0" baseline="0" dirty="0"/>
              <a:t> </a:t>
            </a:r>
            <a:r>
              <a:rPr lang="en-US" b="0" baseline="0" dirty="0" err="1"/>
              <a:t>auprès</a:t>
            </a:r>
            <a:r>
              <a:rPr lang="en-US" b="0" baseline="0" dirty="0"/>
              <a:t> de </a:t>
            </a:r>
            <a:r>
              <a:rPr lang="en-US" b="0" baseline="0" dirty="0" err="1"/>
              <a:t>l’auditoire</a:t>
            </a:r>
            <a:r>
              <a:rPr lang="en-US" b="0" baseline="0" dirty="0"/>
              <a:t>, </a:t>
            </a:r>
            <a:r>
              <a:rPr lang="en-US" b="0" baseline="0" dirty="0" err="1"/>
              <a:t>dressez</a:t>
            </a:r>
            <a:r>
              <a:rPr lang="en-US" b="0" baseline="0" dirty="0"/>
              <a:t> la </a:t>
            </a:r>
            <a:r>
              <a:rPr lang="en-US" b="0" baseline="0" dirty="0" err="1"/>
              <a:t>liste</a:t>
            </a:r>
            <a:r>
              <a:rPr lang="en-US" b="0" baseline="0" dirty="0"/>
              <a:t> et </a:t>
            </a:r>
            <a:r>
              <a:rPr lang="en-US" b="0" baseline="0" dirty="0" err="1"/>
              <a:t>regroupez</a:t>
            </a:r>
            <a:r>
              <a:rPr lang="en-US" b="0" baseline="0" dirty="0"/>
              <a:t> les points </a:t>
            </a:r>
            <a:r>
              <a:rPr lang="en-US" b="0" baseline="0" dirty="0" err="1"/>
              <a:t>selon</a:t>
            </a:r>
            <a:r>
              <a:rPr lang="en-US" b="0" baseline="0" dirty="0"/>
              <a:t> des themes (</a:t>
            </a:r>
            <a:r>
              <a:rPr lang="en-US" b="0" baseline="0" dirty="0" err="1"/>
              <a:t>santé</a:t>
            </a:r>
            <a:r>
              <a:rPr lang="en-US" b="0" baseline="0" dirty="0"/>
              <a:t> physique, </a:t>
            </a:r>
            <a:r>
              <a:rPr lang="en-US" b="0" baseline="0" dirty="0" err="1"/>
              <a:t>santé</a:t>
            </a:r>
            <a:r>
              <a:rPr lang="en-US" b="0" baseline="0" dirty="0"/>
              <a:t> </a:t>
            </a:r>
            <a:r>
              <a:rPr lang="en-US" b="0" baseline="0" dirty="0" err="1"/>
              <a:t>mentale</a:t>
            </a:r>
            <a:r>
              <a:rPr lang="en-US" b="0" baseline="0" dirty="0"/>
              <a:t>, </a:t>
            </a:r>
            <a:r>
              <a:rPr lang="en-US" b="0" baseline="0" dirty="0" err="1"/>
              <a:t>dépendance</a:t>
            </a:r>
            <a:r>
              <a:rPr lang="en-US" b="0" baseline="0" dirty="0"/>
              <a:t>, types de </a:t>
            </a:r>
            <a:r>
              <a:rPr lang="en-US" b="0" baseline="0" dirty="0" err="1"/>
              <a:t>dispositifs</a:t>
            </a:r>
            <a:r>
              <a:rPr lang="en-US" b="0" baseline="0" dirty="0"/>
              <a:t>, </a:t>
            </a:r>
            <a:r>
              <a:rPr lang="en-US" b="0" baseline="0" dirty="0" err="1"/>
              <a:t>arômes</a:t>
            </a:r>
            <a:r>
              <a:rPr lang="en-US" b="0" baseline="0" dirty="0"/>
              <a:t>, etc.)</a:t>
            </a:r>
          </a:p>
          <a:p>
            <a:endParaRPr lang="en-US" b="1" baseline="0" dirty="0"/>
          </a:p>
          <a:p>
            <a:endParaRPr lang="en-US" dirty="0"/>
          </a:p>
        </p:txBody>
      </p:sp>
    </p:spTree>
    <p:extLst>
      <p:ext uri="{BB962C8B-B14F-4D97-AF65-F5344CB8AC3E}">
        <p14:creationId xmlns:p14="http://schemas.microsoft.com/office/powerpoint/2010/main" val="307610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A" b="0" baseline="0" noProof="0" dirty="0"/>
              <a:t>Dans cette présentation, plusieurs concepts clés sont introduits permettant de développer les compétences nécessaires pour soutenir le changement de comportement chez les jeunes qui vapotent. </a:t>
            </a:r>
          </a:p>
          <a:p>
            <a:endParaRPr lang="fr-CA" b="0" baseline="0" noProof="0" dirty="0"/>
          </a:p>
          <a:p>
            <a:r>
              <a:rPr lang="fr-CA" b="0" baseline="0" noProof="0" dirty="0"/>
              <a:t>Dans le cadre de cette présentation, vous pourrez :</a:t>
            </a:r>
          </a:p>
          <a:p>
            <a:pPr marL="171450" indent="-171450">
              <a:buFont typeface="Arial" panose="020B0604020202020204" pitchFamily="34" charset="0"/>
              <a:buChar char="•"/>
            </a:pPr>
            <a:r>
              <a:rPr lang="fr-FR" b="0" baseline="0" noProof="0" dirty="0"/>
              <a:t>Comprendre pourquoi il est important de pratiquer des interventions pour réduire le vapotage parmi les jeunes</a:t>
            </a:r>
            <a:endParaRPr lang="fr-CA" b="0"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Découvrir comment entamer de courtes conversations avec les jeunes qui vapotent pour favoriser et appuyer le changement de comportement</a:t>
            </a:r>
          </a:p>
          <a:p>
            <a:pPr marL="171450" indent="-171450">
              <a:buFont typeface="Arial" panose="020B0604020202020204" pitchFamily="34" charset="0"/>
              <a:buChar char="•"/>
            </a:pPr>
            <a:r>
              <a:rPr lang="fr-FR" b="0" baseline="0" noProof="0" dirty="0"/>
              <a:t>Savoir où diriger les jeunes qui vapotent pour qu’ils reçoivent d’autres renseignements ou de l’aide supplémentaire</a:t>
            </a:r>
          </a:p>
          <a:p>
            <a:endParaRPr lang="fr-CA" b="0" baseline="0" noProof="0" dirty="0"/>
          </a:p>
          <a:p>
            <a:r>
              <a:rPr lang="en-US" b="0" baseline="0" noProof="0" dirty="0"/>
              <a:t>Il </a:t>
            </a:r>
            <a:r>
              <a:rPr lang="en-US" b="0" baseline="0" noProof="0" dirty="0" err="1"/>
              <a:t>n’est</a:t>
            </a:r>
            <a:r>
              <a:rPr lang="en-US" b="0" baseline="0" noProof="0" dirty="0"/>
              <a:t> pas n</a:t>
            </a:r>
            <a:r>
              <a:rPr lang="fr-CA" b="0" baseline="0" noProof="0" dirty="0" err="1"/>
              <a:t>écessaire</a:t>
            </a:r>
            <a:r>
              <a:rPr lang="fr-CA" b="0" baseline="0" noProof="0" dirty="0"/>
              <a:t> d’être un expert du vapotage ou du counseling pour participer, mais vous êtes un allié qui jouit d’une relation de confiance auprès des jeunes. Grâce à ce rôle, vous occupez une position de choix pour influencer leurs décisions concernant la santé. Vous êtes en mesure de dialoguer avec les jeunes à propos de leur vapotage et de leur apporter du soutien dans le but de favoriser la cessation. </a:t>
            </a:r>
          </a:p>
          <a:p>
            <a:endParaRPr lang="fr-CA" b="0" baseline="0" noProof="0" dirty="0"/>
          </a:p>
          <a:p>
            <a:r>
              <a:rPr lang="fr-CA" noProof="0" dirty="0"/>
              <a:t>Les compétences et les approches exposées dans cette présentation sont inspirées des pratiques fondées sur </a:t>
            </a:r>
            <a:r>
              <a:rPr lang="fr-FR" noProof="0" dirty="0"/>
              <a:t>l'expérience et les faits qui sont utilisés pour la cessation des produits du tabac</a:t>
            </a:r>
            <a:r>
              <a:rPr lang="fr-CA" noProof="0" dirty="0"/>
              <a:t>.</a:t>
            </a:r>
            <a:endParaRPr lang="fr-CA" sz="1100" b="0" noProof="0" dirty="0"/>
          </a:p>
          <a:p>
            <a:pPr marL="158750" indent="0">
              <a:buNone/>
            </a:pPr>
            <a:endParaRPr lang="en-CA" dirty="0"/>
          </a:p>
        </p:txBody>
      </p:sp>
    </p:spTree>
    <p:extLst>
      <p:ext uri="{BB962C8B-B14F-4D97-AF65-F5344CB8AC3E}">
        <p14:creationId xmlns:p14="http://schemas.microsoft.com/office/powerpoint/2010/main" val="174124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17d1415e7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17d1415e7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est important de comprendre le fort attrait que le vapotage exerce sur les jeunes – pourquoi ils vapotent et ont du mal à s</a:t>
            </a:r>
            <a:r>
              <a:rPr lang="fr-CA" dirty="0"/>
              <a:t>’</a:t>
            </a:r>
            <a:r>
              <a:rPr lang="fr-FR" dirty="0"/>
              <a:t>arrêter ou n’envisagent même pas de cesser.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Parmi </a:t>
            </a:r>
            <a:r>
              <a:rPr lang="en-US" dirty="0" err="1"/>
              <a:t>ces</a:t>
            </a:r>
            <a:r>
              <a:rPr lang="en-US" dirty="0"/>
              <a:t> raisons, on </a:t>
            </a:r>
            <a:r>
              <a:rPr lang="en-US" dirty="0" err="1"/>
              <a:t>compte</a:t>
            </a:r>
            <a:r>
              <a:rPr lang="en-US" dirty="0"/>
              <a:t> </a:t>
            </a:r>
            <a:r>
              <a:rPr lang="en-US" dirty="0" err="1"/>
              <a:t>l’influence</a:t>
            </a:r>
            <a:r>
              <a:rPr lang="en-US" dirty="0"/>
              <a:t> de </a:t>
            </a:r>
            <a:r>
              <a:rPr lang="en-US" dirty="0" err="1"/>
              <a:t>l’industrie</a:t>
            </a:r>
            <a:r>
              <a:rPr lang="en-US" dirty="0"/>
              <a:t> et </a:t>
            </a:r>
            <a:r>
              <a:rPr lang="en-US" dirty="0" err="1"/>
              <a:t>l’influence</a:t>
            </a:r>
            <a:r>
              <a:rPr lang="en-US" dirty="0"/>
              <a:t> </a:t>
            </a:r>
            <a:r>
              <a:rPr lang="en-US" dirty="0" err="1"/>
              <a:t>sociale</a:t>
            </a:r>
            <a:r>
              <a:rPr lang="en-US" dirty="0"/>
              <a:t>, </a:t>
            </a:r>
            <a:r>
              <a:rPr lang="en-US" dirty="0" err="1"/>
              <a:t>ainsi</a:t>
            </a:r>
            <a:r>
              <a:rPr lang="en-US" dirty="0"/>
              <a:t> que la </a:t>
            </a:r>
            <a:r>
              <a:rPr lang="en-US" dirty="0" err="1"/>
              <a:t>santé</a:t>
            </a:r>
            <a:r>
              <a:rPr lang="en-US" dirty="0"/>
              <a:t> </a:t>
            </a:r>
            <a:r>
              <a:rPr lang="en-US" dirty="0" err="1"/>
              <a:t>mentale</a:t>
            </a:r>
            <a:r>
              <a:rPr lang="en-US" dirty="0"/>
              <a:t> et la </a:t>
            </a:r>
            <a:r>
              <a:rPr lang="en-US" dirty="0" err="1"/>
              <a:t>dépendance</a:t>
            </a:r>
            <a:r>
              <a:rPr lang="en-US" dirty="0"/>
              <a:t> à la nicotine.</a:t>
            </a:r>
          </a:p>
          <a:p>
            <a:endParaRPr lang="en-US" dirty="0"/>
          </a:p>
          <a:p>
            <a:pPr marL="171450" indent="-171450">
              <a:buFont typeface="Arial" panose="020B0604020202020204" pitchFamily="34" charset="0"/>
              <a:buChar char="•"/>
            </a:pPr>
            <a:r>
              <a:rPr lang="en-US" dirty="0"/>
              <a:t>Les </a:t>
            </a:r>
            <a:r>
              <a:rPr lang="en-US" dirty="0" err="1"/>
              <a:t>grandes</a:t>
            </a:r>
            <a:r>
              <a:rPr lang="en-US" dirty="0"/>
              <a:t> </a:t>
            </a:r>
            <a:r>
              <a:rPr lang="en-US" dirty="0" err="1"/>
              <a:t>entreprises</a:t>
            </a:r>
            <a:r>
              <a:rPr lang="en-US" dirty="0"/>
              <a:t> du </a:t>
            </a:r>
            <a:r>
              <a:rPr lang="en-US" dirty="0" err="1"/>
              <a:t>tabac</a:t>
            </a:r>
            <a:r>
              <a:rPr lang="en-US" dirty="0"/>
              <a:t> </a:t>
            </a:r>
            <a:r>
              <a:rPr lang="en-US" dirty="0" err="1"/>
              <a:t>sont</a:t>
            </a:r>
            <a:r>
              <a:rPr lang="en-US" dirty="0"/>
              <a:t> propriétaires, </a:t>
            </a:r>
            <a:r>
              <a:rPr lang="en-US" dirty="0" err="1"/>
              <a:t>en</a:t>
            </a:r>
            <a:r>
              <a:rPr lang="en-US" dirty="0"/>
              <a:t> </a:t>
            </a:r>
            <a:r>
              <a:rPr lang="en-US" dirty="0" err="1"/>
              <a:t>partie</a:t>
            </a:r>
            <a:r>
              <a:rPr lang="en-US" dirty="0"/>
              <a:t> </a:t>
            </a:r>
            <a:r>
              <a:rPr lang="en-US" dirty="0" err="1"/>
              <a:t>ou</a:t>
            </a:r>
            <a:r>
              <a:rPr lang="en-US" dirty="0"/>
              <a:t> dans la </a:t>
            </a:r>
            <a:r>
              <a:rPr lang="en-US" dirty="0" err="1"/>
              <a:t>totalité</a:t>
            </a:r>
            <a:r>
              <a:rPr lang="en-US" dirty="0"/>
              <a:t>, de la </a:t>
            </a:r>
            <a:r>
              <a:rPr lang="en-US" dirty="0" err="1"/>
              <a:t>plupart</a:t>
            </a:r>
            <a:r>
              <a:rPr lang="en-US" dirty="0"/>
              <a:t> des plus </a:t>
            </a:r>
            <a:r>
              <a:rPr lang="en-US" dirty="0" err="1"/>
              <a:t>grandes</a:t>
            </a:r>
            <a:r>
              <a:rPr lang="en-US" dirty="0"/>
              <a:t> et des plus </a:t>
            </a:r>
            <a:r>
              <a:rPr lang="en-US" dirty="0" err="1"/>
              <a:t>populaires</a:t>
            </a:r>
            <a:r>
              <a:rPr lang="en-US" dirty="0"/>
              <a:t> compagnies de </a:t>
            </a:r>
            <a:r>
              <a:rPr lang="en-US" dirty="0" err="1"/>
              <a:t>tabac</a:t>
            </a:r>
            <a:r>
              <a:rPr lang="en-US" dirty="0"/>
              <a:t>… Non </a:t>
            </a:r>
            <a:r>
              <a:rPr lang="en-US" dirty="0" err="1"/>
              <a:t>seulement</a:t>
            </a:r>
            <a:r>
              <a:rPr lang="en-US" dirty="0"/>
              <a:t> </a:t>
            </a:r>
            <a:r>
              <a:rPr lang="en-US" dirty="0" err="1"/>
              <a:t>sont-elles</a:t>
            </a:r>
            <a:r>
              <a:rPr lang="en-US" dirty="0"/>
              <a:t> bien </a:t>
            </a:r>
            <a:r>
              <a:rPr lang="en-US" dirty="0" err="1"/>
              <a:t>financées</a:t>
            </a:r>
            <a:r>
              <a:rPr lang="en-US" dirty="0"/>
              <a:t>, </a:t>
            </a:r>
            <a:r>
              <a:rPr lang="en-US" dirty="0" err="1"/>
              <a:t>mais</a:t>
            </a:r>
            <a:r>
              <a:rPr lang="en-US" dirty="0"/>
              <a:t> </a:t>
            </a:r>
            <a:r>
              <a:rPr lang="en-US" dirty="0" err="1"/>
              <a:t>elles</a:t>
            </a:r>
            <a:r>
              <a:rPr lang="en-US" dirty="0"/>
              <a:t> </a:t>
            </a:r>
            <a:r>
              <a:rPr lang="en-US" dirty="0" err="1"/>
              <a:t>ont</a:t>
            </a:r>
            <a:r>
              <a:rPr lang="en-US" dirty="0"/>
              <a:t> la </a:t>
            </a:r>
            <a:r>
              <a:rPr lang="en-US" dirty="0" err="1"/>
              <a:t>réputation</a:t>
            </a:r>
            <a:r>
              <a:rPr lang="en-US" dirty="0"/>
              <a:t> </a:t>
            </a:r>
            <a:r>
              <a:rPr lang="en-US" dirty="0" err="1"/>
              <a:t>depuis</a:t>
            </a:r>
            <a:r>
              <a:rPr lang="en-US" dirty="0"/>
              <a:t> </a:t>
            </a:r>
            <a:r>
              <a:rPr lang="en-US" dirty="0" err="1"/>
              <a:t>longtemps</a:t>
            </a:r>
            <a:r>
              <a:rPr lang="en-US" dirty="0"/>
              <a:t> de </a:t>
            </a:r>
            <a:r>
              <a:rPr lang="en-US" dirty="0" err="1"/>
              <a:t>tromper</a:t>
            </a:r>
            <a:r>
              <a:rPr lang="en-US" dirty="0"/>
              <a:t> le public et </a:t>
            </a:r>
            <a:r>
              <a:rPr lang="en-US" dirty="0" err="1"/>
              <a:t>d’attirer</a:t>
            </a:r>
            <a:r>
              <a:rPr lang="en-US" dirty="0"/>
              <a:t> de nouveaux </a:t>
            </a:r>
            <a:r>
              <a:rPr lang="en-US" dirty="0" err="1"/>
              <a:t>consommateurs</a:t>
            </a:r>
            <a:r>
              <a:rPr lang="en-US" dirty="0"/>
              <a:t> – </a:t>
            </a:r>
            <a:r>
              <a:rPr lang="en-US" dirty="0" err="1"/>
              <a:t>particulièrement</a:t>
            </a:r>
            <a:r>
              <a:rPr lang="en-US" dirty="0"/>
              <a:t> les </a:t>
            </a:r>
            <a:r>
              <a:rPr lang="en-US" dirty="0" err="1"/>
              <a:t>jeunes</a:t>
            </a:r>
            <a:r>
              <a:rPr lang="en-US" dirty="0"/>
              <a:t>.</a:t>
            </a:r>
          </a:p>
          <a:p>
            <a:endParaRPr lang="en-US" dirty="0"/>
          </a:p>
          <a:p>
            <a:pPr marL="171450" indent="-171450">
              <a:buFont typeface="Arial" panose="020B0604020202020204" pitchFamily="34" charset="0"/>
              <a:buChar char="•"/>
            </a:pPr>
            <a:r>
              <a:rPr lang="en-US" dirty="0" err="1"/>
              <a:t>Elles</a:t>
            </a:r>
            <a:r>
              <a:rPr lang="en-US" dirty="0"/>
              <a:t> </a:t>
            </a:r>
            <a:r>
              <a:rPr lang="en-US" dirty="0" err="1"/>
              <a:t>ont</a:t>
            </a:r>
            <a:r>
              <a:rPr lang="en-US" dirty="0"/>
              <a:t> </a:t>
            </a:r>
            <a:r>
              <a:rPr lang="en-US" dirty="0" err="1"/>
              <a:t>recours</a:t>
            </a:r>
            <a:r>
              <a:rPr lang="en-US" dirty="0"/>
              <a:t> à des </a:t>
            </a:r>
            <a:r>
              <a:rPr lang="en-US" dirty="0" err="1"/>
              <a:t>stratégies</a:t>
            </a:r>
            <a:r>
              <a:rPr lang="en-US" dirty="0"/>
              <a:t> qui </a:t>
            </a:r>
            <a:r>
              <a:rPr lang="en-US" dirty="0" err="1"/>
              <a:t>attirent</a:t>
            </a:r>
            <a:r>
              <a:rPr lang="en-US" dirty="0"/>
              <a:t> les </a:t>
            </a:r>
            <a:r>
              <a:rPr lang="en-US" dirty="0" err="1"/>
              <a:t>jeunes</a:t>
            </a:r>
            <a:r>
              <a:rPr lang="en-US" dirty="0"/>
              <a:t> </a:t>
            </a:r>
            <a:r>
              <a:rPr lang="en-US" dirty="0" err="1"/>
              <a:t>telles</a:t>
            </a:r>
            <a:r>
              <a:rPr lang="en-US" dirty="0"/>
              <a:t> que :</a:t>
            </a:r>
            <a:endParaRPr lang="en-US" baseline="0" dirty="0"/>
          </a:p>
          <a:p>
            <a:endParaRPr lang="en-US" baseline="0" dirty="0"/>
          </a:p>
          <a:p>
            <a:pPr marL="628650" lvl="1" indent="-171450">
              <a:buFont typeface="Arial" panose="020B0604020202020204" pitchFamily="34" charset="0"/>
              <a:buChar char="•"/>
            </a:pPr>
            <a:r>
              <a:rPr lang="fr-CA" baseline="0" noProof="0" dirty="0"/>
              <a:t>L’ajout d’arôme de fruit et de bonbon;</a:t>
            </a:r>
            <a:r>
              <a:rPr lang="en-US" baseline="0" dirty="0"/>
              <a:t> </a:t>
            </a:r>
          </a:p>
          <a:p>
            <a:pPr marL="628650" lvl="1" indent="-171450">
              <a:buFont typeface="Arial" panose="020B0604020202020204" pitchFamily="34" charset="0"/>
              <a:buChar char="•"/>
            </a:pPr>
            <a:r>
              <a:rPr lang="en-US" baseline="0" dirty="0"/>
              <a:t>Des </a:t>
            </a:r>
            <a:r>
              <a:rPr lang="en-US" baseline="0" dirty="0" err="1"/>
              <a:t>dispositifs</a:t>
            </a:r>
            <a:r>
              <a:rPr lang="en-US" baseline="0" dirty="0"/>
              <a:t> à design </a:t>
            </a:r>
            <a:r>
              <a:rPr lang="fr-CA" baseline="0" dirty="0"/>
              <a:t>élégant </a:t>
            </a:r>
            <a:r>
              <a:rPr lang="en-US" baseline="0" dirty="0" err="1"/>
              <a:t>faciles</a:t>
            </a:r>
            <a:r>
              <a:rPr lang="en-US" baseline="0" dirty="0"/>
              <a:t> </a:t>
            </a:r>
            <a:r>
              <a:rPr lang="fr-CA" baseline="0" dirty="0"/>
              <a:t>à ut</a:t>
            </a:r>
            <a:r>
              <a:rPr lang="en-US" baseline="0" dirty="0" err="1"/>
              <a:t>iliser</a:t>
            </a:r>
            <a:r>
              <a:rPr lang="en-US" baseline="0" dirty="0"/>
              <a:t> </a:t>
            </a:r>
            <a:r>
              <a:rPr lang="fr-CA" baseline="0" noProof="0" dirty="0"/>
              <a:t>et à dissimuler;</a:t>
            </a:r>
            <a:r>
              <a:rPr lang="en-US" baseline="0" dirty="0"/>
              <a:t> </a:t>
            </a:r>
          </a:p>
          <a:p>
            <a:pPr marL="628650" lvl="1" indent="-171450">
              <a:buFont typeface="Arial" panose="020B0604020202020204" pitchFamily="34" charset="0"/>
              <a:buChar char="•"/>
            </a:pPr>
            <a:r>
              <a:rPr lang="en-US" baseline="0" dirty="0" err="1"/>
              <a:t>L’embauche</a:t>
            </a:r>
            <a:r>
              <a:rPr lang="en-US" baseline="0" dirty="0"/>
              <a:t> </a:t>
            </a:r>
            <a:r>
              <a:rPr lang="en-US" baseline="0" dirty="0" err="1"/>
              <a:t>d’influenceurs</a:t>
            </a:r>
            <a:r>
              <a:rPr lang="en-US" baseline="0" dirty="0"/>
              <a:t> </a:t>
            </a:r>
            <a:r>
              <a:rPr lang="en-US" baseline="0" dirty="0" err="1"/>
              <a:t>jeunes</a:t>
            </a:r>
            <a:r>
              <a:rPr lang="en-US" baseline="0" dirty="0"/>
              <a:t> et </a:t>
            </a:r>
            <a:r>
              <a:rPr lang="en-US" baseline="0" dirty="0" err="1"/>
              <a:t>attirants</a:t>
            </a:r>
            <a:r>
              <a:rPr lang="en-US" baseline="0" dirty="0"/>
              <a:t> … au lieu de </a:t>
            </a:r>
            <a:r>
              <a:rPr lang="en-US" baseline="0" dirty="0" err="1"/>
              <a:t>fumeurs</a:t>
            </a:r>
            <a:r>
              <a:rPr lang="en-US" baseline="0" dirty="0"/>
              <a:t> </a:t>
            </a:r>
            <a:r>
              <a:rPr lang="en-US" baseline="0" dirty="0" err="1"/>
              <a:t>adultes</a:t>
            </a:r>
            <a:r>
              <a:rPr lang="en-US" baseline="0" dirty="0"/>
              <a:t>. Dans les </a:t>
            </a:r>
            <a:r>
              <a:rPr lang="en-US" baseline="0" dirty="0" err="1"/>
              <a:t>publicités</a:t>
            </a:r>
            <a:r>
              <a:rPr lang="en-US" baseline="0" dirty="0"/>
              <a:t>, </a:t>
            </a:r>
            <a:r>
              <a:rPr lang="en-US" baseline="0" dirty="0" err="1"/>
              <a:t>ces</a:t>
            </a:r>
            <a:r>
              <a:rPr lang="en-US" baseline="0" dirty="0"/>
              <a:t> </a:t>
            </a:r>
            <a:r>
              <a:rPr lang="en-US" baseline="0" dirty="0" err="1"/>
              <a:t>influenceurs</a:t>
            </a:r>
            <a:r>
              <a:rPr lang="en-US" baseline="0" dirty="0"/>
              <a:t> </a:t>
            </a:r>
            <a:r>
              <a:rPr lang="en-US" baseline="0" dirty="0" err="1"/>
              <a:t>présentent</a:t>
            </a:r>
            <a:r>
              <a:rPr lang="en-US" baseline="0" dirty="0"/>
              <a:t> les </a:t>
            </a:r>
            <a:r>
              <a:rPr lang="en-US" baseline="0" dirty="0" err="1"/>
              <a:t>produits</a:t>
            </a:r>
            <a:r>
              <a:rPr lang="en-US" baseline="0" dirty="0"/>
              <a:t> de </a:t>
            </a:r>
            <a:r>
              <a:rPr lang="en-US" baseline="0" dirty="0" err="1"/>
              <a:t>vapotage</a:t>
            </a:r>
            <a:r>
              <a:rPr lang="en-US" baseline="0" dirty="0"/>
              <a:t> </a:t>
            </a:r>
            <a:r>
              <a:rPr lang="en-US" baseline="0" dirty="0" err="1"/>
              <a:t>comme</a:t>
            </a:r>
            <a:r>
              <a:rPr lang="en-US" baseline="0" dirty="0"/>
              <a:t> </a:t>
            </a:r>
            <a:r>
              <a:rPr lang="en-US" baseline="0" dirty="0" err="1"/>
              <a:t>étant</a:t>
            </a:r>
            <a:r>
              <a:rPr lang="en-US" baseline="0" dirty="0"/>
              <a:t> </a:t>
            </a:r>
            <a:r>
              <a:rPr lang="en-US" i="1" baseline="0" dirty="0"/>
              <a:t>cool</a:t>
            </a:r>
            <a:r>
              <a:rPr lang="en-US" baseline="0" dirty="0"/>
              <a:t>,  </a:t>
            </a:r>
            <a:r>
              <a:rPr lang="en-US" baseline="0" dirty="0" err="1"/>
              <a:t>amusants</a:t>
            </a:r>
            <a:r>
              <a:rPr lang="en-US" baseline="0" dirty="0"/>
              <a:t> sur le plan social, et </a:t>
            </a:r>
            <a:r>
              <a:rPr lang="en-US" baseline="0" dirty="0" err="1"/>
              <a:t>inoffensifs</a:t>
            </a:r>
            <a:endParaRPr lang="en-US" dirty="0"/>
          </a:p>
          <a:p>
            <a:endParaRPr lang="en-US" dirty="0"/>
          </a:p>
          <a:p>
            <a:pPr marL="171450" indent="-171450">
              <a:buFont typeface="Arial" panose="020B0604020202020204" pitchFamily="34" charset="0"/>
              <a:buChar char="•"/>
            </a:pPr>
            <a:r>
              <a:rPr lang="en-US" dirty="0" err="1"/>
              <a:t>L’industrie</a:t>
            </a:r>
            <a:r>
              <a:rPr lang="en-US" dirty="0"/>
              <a:t> </a:t>
            </a:r>
            <a:r>
              <a:rPr lang="fr-CA" dirty="0"/>
              <a:t>veut faire croire aux gens qu’elle a à cœur les meilleurs intérêts du public en faisant la promotion d’un « avenir sans fumée »</a:t>
            </a:r>
            <a:r>
              <a:rPr lang="en-US" dirty="0"/>
              <a:t>, </a:t>
            </a:r>
            <a:r>
              <a:rPr lang="en-US" dirty="0" err="1"/>
              <a:t>mais</a:t>
            </a:r>
            <a:r>
              <a:rPr lang="en-US" dirty="0"/>
              <a:t> </a:t>
            </a:r>
            <a:r>
              <a:rPr lang="en-US" dirty="0" err="1"/>
              <a:t>ses</a:t>
            </a:r>
            <a:r>
              <a:rPr lang="en-US" dirty="0"/>
              <a:t> actions </a:t>
            </a:r>
            <a:r>
              <a:rPr lang="en-US" dirty="0" err="1"/>
              <a:t>indiquent</a:t>
            </a:r>
            <a:r>
              <a:rPr lang="en-US" dirty="0"/>
              <a:t> </a:t>
            </a:r>
            <a:r>
              <a:rPr lang="en-US" dirty="0" err="1"/>
              <a:t>qu’elle</a:t>
            </a:r>
            <a:r>
              <a:rPr lang="en-US" dirty="0"/>
              <a:t> </a:t>
            </a:r>
            <a:r>
              <a:rPr lang="en-US" dirty="0" err="1"/>
              <a:t>cible</a:t>
            </a:r>
            <a:r>
              <a:rPr lang="en-US" dirty="0"/>
              <a:t> les </a:t>
            </a:r>
            <a:r>
              <a:rPr lang="en-US" dirty="0" err="1"/>
              <a:t>jeunes</a:t>
            </a:r>
            <a:r>
              <a:rPr lang="en-US" dirty="0"/>
              <a:t> avec des </a:t>
            </a:r>
            <a:r>
              <a:rPr lang="en-US" dirty="0" err="1"/>
              <a:t>produits</a:t>
            </a:r>
            <a:r>
              <a:rPr lang="en-US" dirty="0"/>
              <a:t> « cool » </a:t>
            </a:r>
            <a:r>
              <a:rPr lang="fr-CA" dirty="0"/>
              <a:t>à </a:t>
            </a:r>
            <a:r>
              <a:rPr lang="en-US" dirty="0"/>
              <a:t>haute </a:t>
            </a:r>
            <a:r>
              <a:rPr lang="en-US" dirty="0" err="1"/>
              <a:t>teneur</a:t>
            </a:r>
            <a:r>
              <a:rPr lang="en-US" dirty="0"/>
              <a:t> </a:t>
            </a:r>
            <a:r>
              <a:rPr lang="en-US" dirty="0" err="1"/>
              <a:t>en</a:t>
            </a:r>
            <a:r>
              <a:rPr lang="en-US" dirty="0"/>
              <a:t> nicotine et </a:t>
            </a:r>
            <a:r>
              <a:rPr lang="en-US" dirty="0" err="1"/>
              <a:t>différentes</a:t>
            </a:r>
            <a:r>
              <a:rPr lang="en-US" dirty="0"/>
              <a:t> </a:t>
            </a:r>
            <a:r>
              <a:rPr lang="en-US" dirty="0" err="1"/>
              <a:t>arômes</a:t>
            </a:r>
            <a:r>
              <a:rPr lang="en-US" dirty="0"/>
              <a:t> </a:t>
            </a:r>
            <a:r>
              <a:rPr lang="en-US" dirty="0" err="1"/>
              <a:t>afin</a:t>
            </a:r>
            <a:r>
              <a:rPr lang="en-US" dirty="0"/>
              <a:t> </a:t>
            </a:r>
            <a:r>
              <a:rPr lang="en-US" dirty="0" err="1"/>
              <a:t>d’attirer</a:t>
            </a:r>
            <a:r>
              <a:rPr lang="en-US" dirty="0"/>
              <a:t> de nouveaux clients.</a:t>
            </a:r>
          </a:p>
          <a:p>
            <a:endParaRPr lang="en-US" dirty="0"/>
          </a:p>
          <a:p>
            <a:pPr marL="171450" indent="-171450">
              <a:buFont typeface="Arial" panose="020B0604020202020204" pitchFamily="34" charset="0"/>
              <a:buChar char="•"/>
            </a:pPr>
            <a:r>
              <a:rPr lang="fr-FR" dirty="0"/>
              <a:t>Tout le monde sait que pour les adolescents, les pairs et l’appartenance sont de la plus haute importance. Si des amis vapotent, il sera particulièrement difficile pour les jeunes de cesser ou de s’abstenir de vapoter. Bien que les données indiquent que la plupart des jeunes ne vapotent toujours pas, ce n’est peut-être pas le cas si le vapotage est répandu à l’école (dans les toilettes ou sur le terrain de l’école), parmi les groupes de pairs ou sur toutes leurs plateformes de médias sociaux préférées.</a:t>
            </a:r>
          </a:p>
          <a:p>
            <a:endParaRPr lang="en-US" dirty="0"/>
          </a:p>
          <a:p>
            <a:pPr marL="171450" indent="-171450">
              <a:buFont typeface="Arial" panose="020B0604020202020204" pitchFamily="34" charset="0"/>
              <a:buChar char="•"/>
            </a:pPr>
            <a:r>
              <a:rPr lang="fr-FR" dirty="0"/>
              <a:t>Des données récentes indiquent que l’une des principales raisons pour laquelle les jeunes commencent à vapoter est parce qu’ils croient que cela peut les aider à faire face au stress et à l’anxiété. La réalité, c’est que le VAPOTAGE NE DIMINUE PAS LE STRESS. Les personnes dépendantes à la nicotine ont de fortes envies de vapoter qui les font se sentir mal. Ces sensations de malaise disparaissent pendant un peu de temps lorsqu’ils consomment de la nicotine… mais ces sensations reviennent. La nicotine soulage les envies – et non le stress.</a:t>
            </a:r>
          </a:p>
          <a:p>
            <a:endParaRPr lang="en-US" dirty="0"/>
          </a:p>
          <a:p>
            <a:pPr marL="171450" indent="-171450">
              <a:buFont typeface="Arial" panose="020B0604020202020204" pitchFamily="34" charset="0"/>
              <a:buChar char="•"/>
            </a:pPr>
            <a:r>
              <a:rPr lang="fr-FR" dirty="0"/>
              <a:t>Les produits les plus populaires auprès des jeunes contiennent de la nicotine – la dépendance à la nicotine peut se produire rapidement chez les jeunes, car leur cerveau est encore en développement. Outre les nombreux effets négatifs de la nicotine sur la santé, il est bien établi que la dépendance aux produits à base de nicotine est particulièrement compliquée, car elle va bien au-delà de la simple dépendance de l’organisme à la nicotine : elle implique également des composantes sociales et comportementales.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161ca7da6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161ca7da6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dirty="0"/>
              <a:t>Le vapotage augmente chez les jeunes et des rapports fréquents signalent que des élèves vapotent sur le terrain des écoles, tant au niveau secondaire que primaire.   </a:t>
            </a:r>
          </a:p>
          <a:p>
            <a:endParaRPr lang="en-US" baseline="0" dirty="0"/>
          </a:p>
          <a:p>
            <a:r>
              <a:rPr lang="fr-FR" baseline="0" dirty="0"/>
              <a:t>De nombreux problèmes de santé liés au vapotage peuvent avoir un impact sur la santé physique et mentale. L'impact de la nicotine sur le développement du cerveau est particulièrement préoccupant chez les jeunes.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La consommation de nicotine à l’adolescence peut endommager les parties du cerveau qui contrôlent l’attention, l’apprentissage et la susceptibilité à la dépendance. Des recherches ont révélé que la consommation de nicotine peut réduire le contrôle des impulsions, aggraver les symptômes d’anxiété et amplifier les sentiments de dépression.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Les jeunes peuvent rapidement devenir dépendants de la nicotine et les recherches montrent que ceux qui vapotent sont plus susceptibles de fumer et de développer une dépendance à d’autres substances.</a:t>
            </a:r>
          </a:p>
          <a:p>
            <a:endParaRPr lang="en-US" baseline="0" dirty="0"/>
          </a:p>
          <a:p>
            <a:pPr marL="0" marR="0" lvl="0" indent="0" algn="l" defTabSz="914400" rtl="0" eaLnBrk="1" fontAlgn="auto" latinLnBrk="0" hangingPunct="1">
              <a:lnSpc>
                <a:spcPct val="90000"/>
              </a:lnSpc>
              <a:spcBef>
                <a:spcPts val="612"/>
              </a:spcBef>
              <a:spcAft>
                <a:spcPts val="0"/>
              </a:spcAft>
              <a:buClrTx/>
              <a:buSzTx/>
              <a:buFontTx/>
              <a:buNone/>
              <a:tabLst/>
              <a:defRPr/>
            </a:pPr>
            <a:r>
              <a:rPr lang="en-US" sz="2000" baseline="0" dirty="0"/>
              <a:t>Une </a:t>
            </a:r>
            <a:r>
              <a:rPr lang="en-US" sz="2000" baseline="0" dirty="0" err="1"/>
              <a:t>dépendance</a:t>
            </a:r>
            <a:r>
              <a:rPr lang="en-US" sz="2000" baseline="0" dirty="0"/>
              <a:t> à la nicotine </a:t>
            </a:r>
            <a:r>
              <a:rPr lang="en-US" sz="2000" baseline="0" dirty="0" err="1"/>
              <a:t>peut</a:t>
            </a:r>
            <a:r>
              <a:rPr lang="en-US" sz="2000" baseline="0" dirty="0"/>
              <a:t> </a:t>
            </a:r>
            <a:r>
              <a:rPr lang="en-US" sz="2000" baseline="0" dirty="0" err="1"/>
              <a:t>nuire</a:t>
            </a:r>
            <a:r>
              <a:rPr lang="en-US" sz="2000" baseline="0" dirty="0"/>
              <a:t> à </a:t>
            </a:r>
            <a:r>
              <a:rPr lang="en-US" sz="2000" baseline="0" dirty="0" err="1"/>
              <a:t>l’assiduité</a:t>
            </a:r>
            <a:r>
              <a:rPr lang="en-US" sz="2000" baseline="0" dirty="0"/>
              <a:t>, au </a:t>
            </a:r>
            <a:r>
              <a:rPr lang="en-US" sz="2000" baseline="0" dirty="0" err="1"/>
              <a:t>rendement</a:t>
            </a:r>
            <a:r>
              <a:rPr lang="en-US" sz="2000" baseline="0" dirty="0"/>
              <a:t> et au </a:t>
            </a:r>
            <a:r>
              <a:rPr lang="en-US" sz="2000" baseline="0" dirty="0" err="1"/>
              <a:t>comportement</a:t>
            </a:r>
            <a:r>
              <a:rPr lang="en-US" sz="2000" baseline="0" dirty="0"/>
              <a:t> à </a:t>
            </a:r>
            <a:r>
              <a:rPr lang="en-US" sz="2000" baseline="0" dirty="0" err="1"/>
              <a:t>l’école</a:t>
            </a:r>
            <a:r>
              <a:rPr lang="en-US" sz="2000" baseline="0" dirty="0"/>
              <a:t>.</a:t>
            </a:r>
          </a:p>
          <a:p>
            <a:pPr marL="0" marR="0" lvl="0" indent="0" algn="l" defTabSz="914400" rtl="0" eaLnBrk="1" fontAlgn="auto" latinLnBrk="0" hangingPunct="1">
              <a:lnSpc>
                <a:spcPct val="90000"/>
              </a:lnSpc>
              <a:spcBef>
                <a:spcPts val="612"/>
              </a:spcBef>
              <a:spcAft>
                <a:spcPts val="0"/>
              </a:spcAft>
              <a:buClrTx/>
              <a:buSzTx/>
              <a:buFontTx/>
              <a:buNone/>
              <a:tabLst/>
              <a:defRPr/>
            </a:pPr>
            <a:endParaRPr lang="en-US" baseline="0" dirty="0"/>
          </a:p>
          <a:p>
            <a:pPr marL="171450" indent="-171450">
              <a:buFont typeface="Arial" panose="020B0604020202020204" pitchFamily="34" charset="0"/>
              <a:buChar char="•"/>
            </a:pPr>
            <a:r>
              <a:rPr lang="fr-FR" dirty="0"/>
              <a:t>Évidemment, l’ultime objectif est d’empêcher les jeunes de commencer – cependant, les données de l’Ontario révèlent que près d’un élève du secondaire sur cinq a vapoté au cours des 30 derniers jours (Compass, 2022). Nous devons donc venir en aide à ces enfants pour éviter qu’ils ne développent une longue dépendance ou toute une vie de dépendance.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err="1"/>
              <a:t>Votre</a:t>
            </a:r>
            <a:r>
              <a:rPr lang="en-US" b="0" i="0" dirty="0"/>
              <a:t> </a:t>
            </a:r>
            <a:r>
              <a:rPr lang="en-US" b="0" i="0" dirty="0" err="1"/>
              <a:t>rôle</a:t>
            </a:r>
            <a:r>
              <a:rPr lang="en-US" b="0" i="0" dirty="0"/>
              <a:t> </a:t>
            </a:r>
            <a:r>
              <a:rPr lang="en-US" b="0" i="0" dirty="0" err="1"/>
              <a:t>vous</a:t>
            </a:r>
            <a:r>
              <a:rPr lang="en-US" b="0" i="0" dirty="0"/>
              <a:t> met dans </a:t>
            </a:r>
            <a:r>
              <a:rPr lang="en-US" b="0" i="0" dirty="0" err="1"/>
              <a:t>une</a:t>
            </a:r>
            <a:r>
              <a:rPr lang="en-US" b="0" i="0" dirty="0"/>
              <a:t> position par excellence pour influencer les </a:t>
            </a:r>
            <a:r>
              <a:rPr lang="en-US" b="0" i="0" dirty="0" err="1"/>
              <a:t>décisions</a:t>
            </a:r>
            <a:r>
              <a:rPr lang="en-US" b="0" i="0" dirty="0"/>
              <a:t> des </a:t>
            </a:r>
            <a:r>
              <a:rPr lang="en-US" b="0" i="0" dirty="0" err="1"/>
              <a:t>jeunes</a:t>
            </a:r>
            <a:r>
              <a:rPr lang="en-US" b="0" i="0" dirty="0"/>
              <a:t> de </a:t>
            </a:r>
            <a:r>
              <a:rPr lang="en-US" b="0" i="0" dirty="0" err="1"/>
              <a:t>vapoter</a:t>
            </a:r>
            <a:r>
              <a:rPr lang="en-US" b="0" i="0" dirty="0"/>
              <a:t> </a:t>
            </a:r>
            <a:r>
              <a:rPr lang="en-US" b="0" i="0" dirty="0" err="1"/>
              <a:t>en</a:t>
            </a:r>
            <a:r>
              <a:rPr lang="en-US" b="0" i="0" dirty="0"/>
              <a:t> raison de </a:t>
            </a:r>
            <a:r>
              <a:rPr lang="en-US" b="0" i="0" dirty="0" err="1"/>
              <a:t>vos</a:t>
            </a:r>
            <a:r>
              <a:rPr lang="en-US" b="0" i="0" dirty="0"/>
              <a:t> interactions </a:t>
            </a:r>
            <a:r>
              <a:rPr lang="en-US" b="0" i="0" dirty="0" err="1"/>
              <a:t>fréquentes</a:t>
            </a:r>
            <a:r>
              <a:rPr lang="en-US" b="0" i="0" dirty="0"/>
              <a:t> et de </a:t>
            </a:r>
            <a:r>
              <a:rPr lang="en-US" b="0" i="0" dirty="0" err="1"/>
              <a:t>votre</a:t>
            </a:r>
            <a:r>
              <a:rPr lang="en-US" b="0" i="0" dirty="0"/>
              <a:t> </a:t>
            </a:r>
            <a:r>
              <a:rPr lang="en-US" b="0" i="0" dirty="0" err="1"/>
              <a:t>capacité</a:t>
            </a:r>
            <a:r>
              <a:rPr lang="en-US" b="0" i="0" dirty="0"/>
              <a:t> </a:t>
            </a:r>
            <a:r>
              <a:rPr lang="en-US" b="0" i="0" dirty="0" err="1"/>
              <a:t>d’établir</a:t>
            </a:r>
            <a:r>
              <a:rPr lang="en-US" b="0" i="0" dirty="0"/>
              <a:t> </a:t>
            </a:r>
            <a:r>
              <a:rPr lang="en-US" b="0" i="0" dirty="0" err="1"/>
              <a:t>une</a:t>
            </a:r>
            <a:r>
              <a:rPr lang="en-US" b="0" i="0" dirty="0"/>
              <a:t> </a:t>
            </a:r>
            <a:r>
              <a:rPr lang="en-US" b="0" i="0" dirty="0" err="1"/>
              <a:t>connexion</a:t>
            </a:r>
            <a:r>
              <a:rPr lang="en-US" b="0" i="0" dirty="0"/>
              <a:t> avec les </a:t>
            </a:r>
            <a:r>
              <a:rPr lang="en-US" b="0" i="0" dirty="0" err="1"/>
              <a:t>jeunes</a:t>
            </a:r>
            <a:r>
              <a:rPr lang="en-US" b="0" i="0" dirty="0"/>
              <a:t> qui </a:t>
            </a:r>
            <a:r>
              <a:rPr lang="en-US" b="0" i="0" dirty="0" err="1"/>
              <a:t>vapotent</a:t>
            </a:r>
            <a:r>
              <a:rPr lang="en-US" b="0" i="0" dirty="0"/>
              <a:t>.</a:t>
            </a:r>
            <a:r>
              <a:rPr lang="en-US" b="0" i="0" baseline="0" dirty="0"/>
              <a:t> </a:t>
            </a:r>
          </a:p>
          <a:p>
            <a:endParaRPr lang="en-US" b="0" i="0" baseline="0" dirty="0"/>
          </a:p>
          <a:p>
            <a:r>
              <a:rPr lang="en-US" b="0" i="0" baseline="0" dirty="0"/>
              <a:t>Les </a:t>
            </a:r>
            <a:r>
              <a:rPr lang="en-US" b="0" i="0" baseline="0" dirty="0" err="1"/>
              <a:t>jeunes</a:t>
            </a:r>
            <a:r>
              <a:rPr lang="en-US" b="0" i="0" baseline="0" dirty="0"/>
              <a:t> </a:t>
            </a:r>
            <a:r>
              <a:rPr lang="en-US" b="0" i="0" baseline="0" dirty="0" err="1"/>
              <a:t>vous</a:t>
            </a:r>
            <a:r>
              <a:rPr lang="en-US" b="0" i="0" baseline="0" dirty="0"/>
              <a:t> </a:t>
            </a:r>
            <a:r>
              <a:rPr lang="en-US" b="0" i="0" baseline="0" dirty="0" err="1"/>
              <a:t>tiennent</a:t>
            </a:r>
            <a:r>
              <a:rPr lang="en-US" b="0" i="0" baseline="0" dirty="0"/>
              <a:t> à </a:t>
            </a:r>
            <a:r>
              <a:rPr lang="en-US" b="0" i="0" baseline="0" dirty="0" err="1"/>
              <a:t>cœur</a:t>
            </a:r>
            <a:r>
              <a:rPr lang="en-US" b="0" i="0" baseline="0" dirty="0"/>
              <a:t> et </a:t>
            </a:r>
            <a:r>
              <a:rPr lang="en-US" b="0" i="0" baseline="0" dirty="0" err="1"/>
              <a:t>vous</a:t>
            </a:r>
            <a:r>
              <a:rPr lang="en-US" b="0" i="0" baseline="0" dirty="0"/>
              <a:t> </a:t>
            </a:r>
            <a:r>
              <a:rPr lang="en-US" b="0" i="0" baseline="0" dirty="0" err="1"/>
              <a:t>voulez</a:t>
            </a:r>
            <a:r>
              <a:rPr lang="en-US" b="0" i="0" baseline="0" dirty="0"/>
              <a:t> </a:t>
            </a:r>
            <a:r>
              <a:rPr lang="en-US" b="0" i="0" baseline="0" dirty="0" err="1"/>
              <a:t>qu’ils</a:t>
            </a:r>
            <a:r>
              <a:rPr lang="en-US" b="0" i="0" baseline="0" dirty="0"/>
              <a:t> </a:t>
            </a:r>
            <a:r>
              <a:rPr lang="en-US" b="0" i="0" baseline="0" dirty="0" err="1"/>
              <a:t>atteignent</a:t>
            </a:r>
            <a:r>
              <a:rPr lang="en-US" b="0" i="0" baseline="0" dirty="0"/>
              <a:t> </a:t>
            </a:r>
            <a:r>
              <a:rPr lang="en-US" b="0" i="0" baseline="0" dirty="0" err="1"/>
              <a:t>leur</a:t>
            </a:r>
            <a:r>
              <a:rPr lang="en-US" b="0" i="0" baseline="0" dirty="0"/>
              <a:t> plein </a:t>
            </a:r>
            <a:r>
              <a:rPr lang="en-US" b="0" i="0" baseline="0" dirty="0" err="1"/>
              <a:t>potentiel</a:t>
            </a:r>
            <a:r>
              <a:rPr lang="en-US" b="0" i="0" baseline="0" dirty="0"/>
              <a:t>. Il </a:t>
            </a:r>
            <a:r>
              <a:rPr lang="en-US" b="0" i="0" baseline="0" dirty="0" err="1"/>
              <a:t>est</a:t>
            </a:r>
            <a:r>
              <a:rPr lang="en-US" b="0" i="0" baseline="0" dirty="0"/>
              <a:t> probable que </a:t>
            </a:r>
            <a:r>
              <a:rPr lang="en-US" b="0" i="0" baseline="0" dirty="0" err="1"/>
              <a:t>vous</a:t>
            </a:r>
            <a:r>
              <a:rPr lang="en-US" b="0" i="0" baseline="0" dirty="0"/>
              <a:t> </a:t>
            </a:r>
            <a:r>
              <a:rPr lang="en-US" b="0" i="0" baseline="0" dirty="0" err="1"/>
              <a:t>utilisiez</a:t>
            </a:r>
            <a:r>
              <a:rPr lang="en-US" b="0" i="0" baseline="0" dirty="0"/>
              <a:t> déjà bon </a:t>
            </a:r>
            <a:r>
              <a:rPr lang="en-US" b="0" i="0" baseline="0" dirty="0" err="1"/>
              <a:t>nombre</a:t>
            </a:r>
            <a:r>
              <a:rPr lang="en-US" b="0" i="0" baseline="0" dirty="0"/>
              <a:t> des </a:t>
            </a:r>
            <a:r>
              <a:rPr lang="en-US" b="0" i="0" baseline="0" dirty="0" err="1"/>
              <a:t>compétences</a:t>
            </a:r>
            <a:r>
              <a:rPr lang="en-US" b="0" i="0" baseline="0" dirty="0"/>
              <a:t> </a:t>
            </a:r>
            <a:r>
              <a:rPr lang="en-US" b="0" i="0" baseline="0" dirty="0" err="1"/>
              <a:t>en</a:t>
            </a:r>
            <a:r>
              <a:rPr lang="en-US" b="0" i="0" baseline="0" dirty="0"/>
              <a:t> communication qui </a:t>
            </a:r>
            <a:r>
              <a:rPr lang="en-US" b="0" i="0" baseline="0" dirty="0" err="1"/>
              <a:t>sont</a:t>
            </a:r>
            <a:r>
              <a:rPr lang="en-US" b="0" i="0" baseline="0" dirty="0"/>
              <a:t> </a:t>
            </a:r>
            <a:r>
              <a:rPr lang="en-US" b="0" i="0" baseline="0" dirty="0" err="1"/>
              <a:t>décrites</a:t>
            </a:r>
            <a:r>
              <a:rPr lang="en-US" b="0" i="0" baseline="0" dirty="0"/>
              <a:t> tout au long de la </a:t>
            </a:r>
            <a:r>
              <a:rPr lang="en-US" b="0" i="0" baseline="0" dirty="0" err="1"/>
              <a:t>présentation</a:t>
            </a:r>
            <a:r>
              <a:rPr lang="en-US" b="0" i="0" baseline="0" dirty="0"/>
              <a:t>.</a:t>
            </a:r>
          </a:p>
          <a:p>
            <a:endParaRPr lang="en-US" b="0" i="0" baseline="0" dirty="0"/>
          </a:p>
          <a:p>
            <a:r>
              <a:rPr lang="en-US" b="0" i="0" baseline="0" dirty="0"/>
              <a:t>Grâce à </a:t>
            </a:r>
            <a:r>
              <a:rPr lang="en-US" b="0" i="0" baseline="0" dirty="0" err="1"/>
              <a:t>quelques</a:t>
            </a:r>
            <a:r>
              <a:rPr lang="en-US" b="0" i="0" baseline="0" dirty="0"/>
              <a:t> conseils, </a:t>
            </a:r>
            <a:r>
              <a:rPr lang="en-US" b="0" i="0" baseline="0" dirty="0" err="1"/>
              <a:t>vous</a:t>
            </a:r>
            <a:r>
              <a:rPr lang="en-US" b="0" i="0" baseline="0" dirty="0"/>
              <a:t> </a:t>
            </a:r>
            <a:r>
              <a:rPr lang="en-US" b="0" i="0" baseline="0" dirty="0" err="1"/>
              <a:t>pouvez</a:t>
            </a:r>
            <a:r>
              <a:rPr lang="en-US" b="0" i="0" baseline="0" dirty="0"/>
              <a:t> faire </a:t>
            </a:r>
            <a:r>
              <a:rPr lang="en-US" b="0" i="0" baseline="0" dirty="0" err="1"/>
              <a:t>une</a:t>
            </a:r>
            <a:r>
              <a:rPr lang="en-US" b="0" i="0" baseline="0" dirty="0"/>
              <a:t> </a:t>
            </a:r>
            <a:r>
              <a:rPr lang="en-US" b="0" i="0" baseline="0" dirty="0" err="1"/>
              <a:t>différence</a:t>
            </a:r>
            <a:r>
              <a:rPr lang="en-US" b="0" i="0" baseline="0" dirty="0"/>
              <a:t> et aider les </a:t>
            </a:r>
            <a:r>
              <a:rPr lang="en-US" b="0" i="0" baseline="0" dirty="0" err="1"/>
              <a:t>jeunes</a:t>
            </a:r>
            <a:r>
              <a:rPr lang="en-US" b="0" i="0" baseline="0" dirty="0"/>
              <a:t> à passer à </a:t>
            </a:r>
            <a:r>
              <a:rPr lang="en-US" b="0" i="0" baseline="0" dirty="0" err="1"/>
              <a:t>l’étape</a:t>
            </a:r>
            <a:r>
              <a:rPr lang="en-US" b="0" i="0" baseline="0" dirty="0"/>
              <a:t> </a:t>
            </a:r>
            <a:r>
              <a:rPr lang="en-US" b="0" i="0" baseline="0" dirty="0" err="1"/>
              <a:t>suivante</a:t>
            </a:r>
            <a:r>
              <a:rPr lang="en-US" b="0" i="0" baseline="0" dirty="0"/>
              <a:t> </a:t>
            </a:r>
            <a:r>
              <a:rPr lang="en-US" b="0" i="0" baseline="0" dirty="0" err="1"/>
              <a:t>vers</a:t>
            </a:r>
            <a:r>
              <a:rPr lang="en-US" b="0" i="0" baseline="0" dirty="0"/>
              <a:t> </a:t>
            </a:r>
            <a:r>
              <a:rPr lang="en-US" b="0" i="0" baseline="0" dirty="0" err="1"/>
              <a:t>une</a:t>
            </a:r>
            <a:r>
              <a:rPr lang="en-US" b="0" i="0" baseline="0" dirty="0"/>
              <a:t> vie sans </a:t>
            </a:r>
            <a:r>
              <a:rPr lang="en-US" b="0" i="0" baseline="0" dirty="0" err="1"/>
              <a:t>vapotage</a:t>
            </a:r>
            <a:r>
              <a:rPr lang="en-US" b="0" i="0" baseline="0" dirty="0"/>
              <a:t>.</a:t>
            </a:r>
          </a:p>
          <a:p>
            <a:endParaRPr lang="en-US" b="0" i="0" baseline="0" dirty="0"/>
          </a:p>
          <a:p>
            <a:pPr marL="158750" indent="0">
              <a:buNone/>
            </a:pPr>
            <a:endParaRPr lang="en-CA" dirty="0"/>
          </a:p>
        </p:txBody>
      </p:sp>
    </p:spTree>
    <p:extLst>
      <p:ext uri="{BB962C8B-B14F-4D97-AF65-F5344CB8AC3E}">
        <p14:creationId xmlns:p14="http://schemas.microsoft.com/office/powerpoint/2010/main" val="300078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Lorsque vous accompagnez les jeunes dans un changement de comportement, comme cesser de vapoter, il peut être utile de connaître quelques notions de base sur les différentes étapes du changement pour vous aider à vous préparer. Si vous pouvez établir à quelle étape se trouve un jeune, vous pouvez adapter votre soutien pour mieux répondre à ses besoins.</a:t>
            </a:r>
          </a:p>
          <a:p>
            <a:endParaRPr lang="en-US" dirty="0"/>
          </a:p>
          <a:p>
            <a:r>
              <a:rPr lang="en-US" dirty="0"/>
              <a:t>Les étapes du </a:t>
            </a:r>
            <a:r>
              <a:rPr lang="en-US" dirty="0" err="1"/>
              <a:t>changement</a:t>
            </a:r>
            <a:r>
              <a:rPr lang="en-US" dirty="0"/>
              <a:t> </a:t>
            </a:r>
            <a:r>
              <a:rPr lang="en-US" dirty="0" err="1"/>
              <a:t>sont</a:t>
            </a:r>
            <a:r>
              <a:rPr lang="en-US" dirty="0"/>
              <a:t> les </a:t>
            </a:r>
            <a:r>
              <a:rPr lang="en-US" dirty="0" err="1"/>
              <a:t>suivantes</a:t>
            </a:r>
            <a:r>
              <a:rPr lang="en-US" dirty="0"/>
              <a:t> :</a:t>
            </a:r>
          </a:p>
          <a:p>
            <a:endParaRPr lang="en-US" dirty="0"/>
          </a:p>
          <a:p>
            <a:r>
              <a:rPr lang="en-US" b="1" baseline="0" dirty="0"/>
              <a:t>Pas prêt</a:t>
            </a:r>
            <a:r>
              <a:rPr lang="en-US" dirty="0"/>
              <a:t> – </a:t>
            </a:r>
            <a:r>
              <a:rPr lang="fr-FR" dirty="0"/>
              <a:t>Les jeunes à cette étape ne souhaitent pas changer. Il est probable que de nombreux jeunes avec lesquels vous avez des interactions se trouveront à cette étape où ils ne sentent pas que le vapotage est un problème et ne veulent pas cesser. Ainsi, ils peuvent minimiser le problème, résister à la pression et être sur la défensive.</a:t>
            </a:r>
          </a:p>
          <a:p>
            <a:endParaRPr lang="en-US" dirty="0"/>
          </a:p>
          <a:p>
            <a:r>
              <a:rPr lang="fr-FR" dirty="0"/>
              <a:t>Votre objectif ici est de savoir ce qu’ils pensent du vapotage. Écoutez et acceptez les raisons de vapoter qu’ils vous donneront. Il est très important d’éviter de faire la leçon ou de vous argumenter, au risque qu’ils vous ferment la porte. S'ils sont prêts à vous parler, écoutez. Vous aurez l’occasion de les aider à faire un lien entre le vapotage et les problèmes potentiels ou les risques.</a:t>
            </a:r>
          </a:p>
          <a:p>
            <a:r>
              <a:rPr lang="en-US" dirty="0"/>
              <a:t> </a:t>
            </a:r>
          </a:p>
          <a:p>
            <a:r>
              <a:rPr lang="en-US" b="1" dirty="0"/>
              <a:t>Y </a:t>
            </a:r>
            <a:r>
              <a:rPr lang="en-US" b="1" dirty="0" err="1"/>
              <a:t>penser</a:t>
            </a:r>
            <a:r>
              <a:rPr lang="en-US" dirty="0"/>
              <a:t> –  </a:t>
            </a:r>
            <a:r>
              <a:rPr lang="en-US" dirty="0" err="1"/>
              <a:t>Ici</a:t>
            </a:r>
            <a:r>
              <a:rPr lang="en-US" dirty="0"/>
              <a:t>, les </a:t>
            </a:r>
            <a:r>
              <a:rPr lang="en-US" dirty="0" err="1"/>
              <a:t>jeunes</a:t>
            </a:r>
            <a:r>
              <a:rPr lang="en-US" dirty="0"/>
              <a:t> </a:t>
            </a:r>
            <a:r>
              <a:rPr lang="fr-FR" dirty="0"/>
              <a:t>commencent à réfléchir au changement. Aidez-les à consolider leurs raisons de changer en cernant les avantages du changement et les risques de continuer.</a:t>
            </a:r>
            <a:endParaRPr lang="en-US" dirty="0"/>
          </a:p>
          <a:p>
            <a:endParaRPr lang="en-US" dirty="0"/>
          </a:p>
          <a:p>
            <a:r>
              <a:rPr lang="en-US" b="1" dirty="0" err="1"/>
              <a:t>Être</a:t>
            </a:r>
            <a:r>
              <a:rPr lang="en-US" b="1" dirty="0"/>
              <a:t> prêt</a:t>
            </a:r>
            <a:r>
              <a:rPr lang="en-US" dirty="0"/>
              <a:t> – </a:t>
            </a:r>
            <a:r>
              <a:rPr lang="fr-FR" dirty="0"/>
              <a:t>À ce stade, ils se préparent à changer. Il est temps de les aider à déterminer les stratégies et les soutiens qu’ils utiliseront lorsqu’ils seront prêts.</a:t>
            </a:r>
            <a:endParaRPr lang="en-US" baseline="0" dirty="0"/>
          </a:p>
          <a:p>
            <a:r>
              <a:rPr lang="en-US" dirty="0"/>
              <a:t> </a:t>
            </a:r>
          </a:p>
          <a:p>
            <a:r>
              <a:rPr lang="en-US" b="1" baseline="0" dirty="0" err="1"/>
              <a:t>Persévérer</a:t>
            </a:r>
            <a:r>
              <a:rPr lang="en-US" b="1" dirty="0"/>
              <a:t> </a:t>
            </a:r>
            <a:r>
              <a:rPr lang="en-US" dirty="0"/>
              <a:t>– Et </a:t>
            </a:r>
            <a:r>
              <a:rPr lang="en-US" dirty="0" err="1"/>
              <a:t>ça</a:t>
            </a:r>
            <a:r>
              <a:rPr lang="en-US" dirty="0"/>
              <a:t> y </a:t>
            </a:r>
            <a:r>
              <a:rPr lang="en-US" dirty="0" err="1"/>
              <a:t>est</a:t>
            </a:r>
            <a:r>
              <a:rPr lang="en-US" dirty="0"/>
              <a:t>! </a:t>
            </a:r>
            <a:r>
              <a:rPr lang="fr-FR" dirty="0"/>
              <a:t>Ils effectuent le changement. Il se peut que tout ne se déroule pas parfaitement, alors continuez à les motiver et à les aider à résoudre les problèmes, au besoin.</a:t>
            </a:r>
            <a:endParaRPr lang="en-US" baseline="0" dirty="0"/>
          </a:p>
          <a:p>
            <a:endParaRPr lang="en-US" dirty="0"/>
          </a:p>
          <a:p>
            <a:r>
              <a:rPr lang="en-US" b="1" baseline="0" dirty="0" err="1"/>
              <a:t>Repartir</a:t>
            </a:r>
            <a:r>
              <a:rPr lang="en-US" b="1" baseline="0" dirty="0"/>
              <a:t> à </a:t>
            </a:r>
            <a:r>
              <a:rPr lang="en-US" b="1" baseline="0" dirty="0" err="1"/>
              <a:t>zéro</a:t>
            </a:r>
            <a:r>
              <a:rPr lang="en-US" dirty="0"/>
              <a:t> – </a:t>
            </a:r>
            <a:r>
              <a:rPr lang="fr-FR" dirty="0"/>
              <a:t>Cette étape se concentre sur le fait de conserver le changement. Il est important, rendu ici, de continuer à les surveiller, à les motiver et à les soutenir</a:t>
            </a:r>
            <a:r>
              <a:rPr lang="en-US" baseline="0" dirty="0"/>
              <a:t>. </a:t>
            </a:r>
            <a:endParaRPr lang="en-US" dirty="0"/>
          </a:p>
          <a:p>
            <a:endParaRPr lang="en-US" dirty="0"/>
          </a:p>
          <a:p>
            <a:r>
              <a:rPr lang="en-US" b="1" dirty="0"/>
              <a:t>Commencer à changer</a:t>
            </a:r>
            <a:r>
              <a:rPr lang="en-US" dirty="0"/>
              <a:t> – À </a:t>
            </a:r>
            <a:r>
              <a:rPr lang="en-US" dirty="0" err="1"/>
              <a:t>cette</a:t>
            </a:r>
            <a:r>
              <a:rPr lang="en-US" dirty="0"/>
              <a:t> étape, le </a:t>
            </a:r>
            <a:r>
              <a:rPr lang="en-US" dirty="0" err="1"/>
              <a:t>jeune</a:t>
            </a:r>
            <a:r>
              <a:rPr lang="en-US" dirty="0"/>
              <a:t> a </a:t>
            </a:r>
            <a:r>
              <a:rPr lang="en-US" dirty="0" err="1"/>
              <a:t>repris</a:t>
            </a:r>
            <a:r>
              <a:rPr lang="en-US" dirty="0"/>
              <a:t> </a:t>
            </a:r>
            <a:r>
              <a:rPr lang="en-US" dirty="0" err="1"/>
              <a:t>ses</a:t>
            </a:r>
            <a:r>
              <a:rPr lang="en-US" dirty="0"/>
              <a:t> </a:t>
            </a:r>
            <a:r>
              <a:rPr lang="en-US" dirty="0" err="1"/>
              <a:t>anciennes</a:t>
            </a:r>
            <a:r>
              <a:rPr lang="en-US" dirty="0"/>
              <a:t> habitudes</a:t>
            </a:r>
            <a:r>
              <a:rPr lang="en-US" baseline="0" dirty="0"/>
              <a:t>. </a:t>
            </a:r>
            <a:r>
              <a:rPr lang="en-US" baseline="0" dirty="0" err="1"/>
              <a:t>Donnez-lui</a:t>
            </a:r>
            <a:r>
              <a:rPr lang="en-US" baseline="0" dirty="0"/>
              <a:t> du </a:t>
            </a:r>
            <a:r>
              <a:rPr lang="en-US" baseline="0" dirty="0" err="1"/>
              <a:t>soutien</a:t>
            </a:r>
            <a:r>
              <a:rPr lang="en-US" baseline="0" dirty="0"/>
              <a:t> </a:t>
            </a:r>
            <a:r>
              <a:rPr lang="en-US" baseline="0" dirty="0" err="1"/>
              <a:t>en</a:t>
            </a:r>
            <a:r>
              <a:rPr lang="en-US" baseline="0" dirty="0"/>
              <a:t> </a:t>
            </a:r>
            <a:r>
              <a:rPr lang="en-US" baseline="0" dirty="0" err="1"/>
              <a:t>lui</a:t>
            </a:r>
            <a:r>
              <a:rPr lang="en-US" baseline="0" dirty="0"/>
              <a:t> </a:t>
            </a:r>
            <a:r>
              <a:rPr lang="en-US" baseline="0" dirty="0" err="1"/>
              <a:t>permettrant</a:t>
            </a:r>
            <a:r>
              <a:rPr lang="en-US" baseline="0" dirty="0"/>
              <a:t> de </a:t>
            </a:r>
            <a:r>
              <a:rPr lang="en-US" baseline="0" dirty="0" err="1"/>
              <a:t>revenir</a:t>
            </a:r>
            <a:r>
              <a:rPr lang="en-US" baseline="0" dirty="0"/>
              <a:t> sur la bonne </a:t>
            </a:r>
            <a:r>
              <a:rPr lang="en-US" baseline="0" dirty="0" err="1"/>
              <a:t>voie</a:t>
            </a:r>
            <a:r>
              <a:rPr lang="en-US" baseline="0" dirty="0"/>
              <a:t> </a:t>
            </a:r>
            <a:r>
              <a:rPr lang="en-US" baseline="0" dirty="0" err="1"/>
              <a:t>rapidement</a:t>
            </a:r>
            <a:r>
              <a:rPr lang="en-US" baseline="0" dirty="0"/>
              <a:t>. </a:t>
            </a:r>
            <a:endParaRPr lang="en-US" dirty="0"/>
          </a:p>
          <a:p>
            <a:endParaRPr lang="en-US" dirty="0"/>
          </a:p>
          <a:p>
            <a:r>
              <a:rPr lang="en-US" dirty="0"/>
              <a:t>Il </a:t>
            </a:r>
            <a:r>
              <a:rPr lang="en-US" dirty="0" err="1"/>
              <a:t>est</a:t>
            </a:r>
            <a:r>
              <a:rPr lang="en-US" dirty="0"/>
              <a:t> important de noter</a:t>
            </a:r>
            <a:r>
              <a:rPr lang="en-US" baseline="0" dirty="0"/>
              <a:t> que les </a:t>
            </a:r>
            <a:r>
              <a:rPr lang="en-US" baseline="0" dirty="0" err="1"/>
              <a:t>jeunes</a:t>
            </a:r>
            <a:r>
              <a:rPr lang="en-US" baseline="0" dirty="0"/>
              <a:t> </a:t>
            </a:r>
            <a:r>
              <a:rPr lang="en-US" baseline="0" dirty="0" err="1"/>
              <a:t>peuvent</a:t>
            </a:r>
            <a:r>
              <a:rPr lang="en-US" baseline="0" dirty="0"/>
              <a:t> ne pas </a:t>
            </a:r>
            <a:r>
              <a:rPr lang="fr-FR" baseline="0" dirty="0"/>
              <a:t>progresser dans ces étapes dans le même ordre. Ils peuvent faire des allers-retours ou même sauter des étapes avant que le changement ne se concrétise.</a:t>
            </a:r>
            <a:endParaRPr lang="en-US" dirty="0"/>
          </a:p>
          <a:p>
            <a:pPr marL="158750" indent="0">
              <a:buNone/>
            </a:pPr>
            <a:endParaRPr lang="en-US" dirty="0"/>
          </a:p>
        </p:txBody>
      </p:sp>
    </p:spTree>
    <p:extLst>
      <p:ext uri="{BB962C8B-B14F-4D97-AF65-F5344CB8AC3E}">
        <p14:creationId xmlns:p14="http://schemas.microsoft.com/office/powerpoint/2010/main" val="10236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dirty="0"/>
              <a:t>Alors, </a:t>
            </a:r>
            <a:r>
              <a:rPr lang="en-US" sz="1100" b="0" dirty="0" err="1"/>
              <a:t>vous</a:t>
            </a:r>
            <a:r>
              <a:rPr lang="en-US" sz="1100" b="0" dirty="0"/>
              <a:t> </a:t>
            </a:r>
            <a:r>
              <a:rPr lang="en-US" sz="1100" b="0" dirty="0" err="1"/>
              <a:t>êtes</a:t>
            </a:r>
            <a:r>
              <a:rPr lang="en-US" sz="1100" b="0" dirty="0"/>
              <a:t> </a:t>
            </a:r>
            <a:r>
              <a:rPr lang="en-US" sz="1100" b="0" dirty="0" err="1"/>
              <a:t>motivé</a:t>
            </a:r>
            <a:r>
              <a:rPr lang="en-US" sz="1100" b="0" dirty="0"/>
              <a:t> pour passer à </a:t>
            </a:r>
            <a:r>
              <a:rPr lang="en-US" sz="1100" b="0" dirty="0" err="1"/>
              <a:t>l’action</a:t>
            </a:r>
            <a:r>
              <a:rPr lang="en-US" sz="1100" b="0" dirty="0"/>
              <a:t>, </a:t>
            </a:r>
            <a:r>
              <a:rPr lang="en-US" sz="1100" b="0" dirty="0" err="1"/>
              <a:t>mais</a:t>
            </a:r>
            <a:r>
              <a:rPr lang="en-US" sz="1100" b="0" dirty="0"/>
              <a:t> que </a:t>
            </a:r>
            <a:r>
              <a:rPr lang="en-US" sz="1100" b="0" dirty="0" err="1"/>
              <a:t>pouvez-vous</a:t>
            </a:r>
            <a:r>
              <a:rPr lang="en-US" sz="1100" b="0" dirty="0"/>
              <a:t> faire</a:t>
            </a:r>
            <a:r>
              <a:rPr lang="en-US" sz="1100" b="0" baseline="0" dirty="0"/>
              <a:t>? </a:t>
            </a:r>
          </a:p>
          <a:p>
            <a:endParaRPr lang="en-US" sz="1100" b="0" baseline="0" dirty="0"/>
          </a:p>
          <a:p>
            <a:r>
              <a:rPr lang="fr-FR" sz="1100" b="0" dirty="0"/>
              <a:t>Vous pouvez avoir de courtes conversations stratégiques avec des jeunes qui vapotent pour encourager et soutenir un changement de comportement. En moins de 3 minutes, vous pouvez évaluer leur point de vue concernant le changement et les guider vers la prochaine étape.</a:t>
            </a:r>
          </a:p>
          <a:p>
            <a:pPr>
              <a:defRPr/>
            </a:pPr>
            <a:endParaRPr lang="en-US" sz="1100" b="0" dirty="0"/>
          </a:p>
          <a:p>
            <a:pPr>
              <a:defRPr/>
            </a:pPr>
            <a:r>
              <a:rPr lang="fr-FR" sz="1100" b="1" dirty="0"/>
              <a:t>Les conseils que nous fournirons au cours de cette présentation se fondent sur les pratiques exemplaires tirées de la cessation des produits tabagiques adaptées au vapotage et utilisent des compétences de communication adaptées aux jeunes pour susciter un engagement maximal.</a:t>
            </a:r>
            <a:r>
              <a:rPr lang="en-US" sz="1100" b="1" dirty="0"/>
              <a:t> </a:t>
            </a:r>
          </a:p>
          <a:p>
            <a:pPr>
              <a:defRPr/>
            </a:pPr>
            <a:endParaRPr lang="en-US" sz="1100" b="0" dirty="0"/>
          </a:p>
          <a:p>
            <a:pPr>
              <a:defRPr/>
            </a:pPr>
            <a:r>
              <a:rPr lang="en-US" sz="1100" b="0" dirty="0"/>
              <a:t>À </a:t>
            </a:r>
            <a:r>
              <a:rPr lang="en-US" sz="1100" b="0" dirty="0" err="1"/>
              <a:t>l’aide</a:t>
            </a:r>
            <a:r>
              <a:rPr lang="en-US" sz="1100" b="0" dirty="0"/>
              <a:t> </a:t>
            </a:r>
            <a:r>
              <a:rPr lang="en-US" sz="1100" b="0" dirty="0" err="1"/>
              <a:t>d’une</a:t>
            </a:r>
            <a:r>
              <a:rPr lang="en-US" sz="1100" b="0" dirty="0"/>
              <a:t> </a:t>
            </a:r>
            <a:r>
              <a:rPr lang="fr-FR" sz="1100" b="0" dirty="0"/>
              <a:t>approche délicate et sans jugement, vous pouvez motiver et soutenir les jeunes en les orientant vers des ressources et des soutiens pour les aider à cesser de vapoter</a:t>
            </a:r>
            <a:r>
              <a:rPr lang="en-US" sz="1100" b="0" dirty="0"/>
              <a:t>.</a:t>
            </a:r>
          </a:p>
          <a:p>
            <a:pPr marL="0" indent="0" defTabSz="933237">
              <a:buFont typeface="Arial" panose="020B0604020202020204" pitchFamily="34" charset="0"/>
              <a:buNone/>
              <a:defRPr/>
            </a:pPr>
            <a:endParaRPr lang="en-US" sz="1100" b="0" baseline="0" dirty="0"/>
          </a:p>
          <a:p>
            <a:pPr marL="0" marR="0" lvl="0" indent="0" algn="l" defTabSz="93323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t>Tout le monde </a:t>
            </a:r>
            <a:r>
              <a:rPr lang="en-US" sz="1100" b="0" dirty="0" err="1"/>
              <a:t>peut</a:t>
            </a:r>
            <a:r>
              <a:rPr lang="en-US" sz="1100" b="0" dirty="0"/>
              <a:t> y arriver – </a:t>
            </a:r>
            <a:r>
              <a:rPr lang="en-US" sz="1100" b="0" dirty="0" err="1"/>
              <a:t>nul</a:t>
            </a:r>
            <a:r>
              <a:rPr lang="en-US" sz="1100" b="0" dirty="0"/>
              <a:t> </a:t>
            </a:r>
            <a:r>
              <a:rPr lang="en-US" sz="1100" b="0" dirty="0" err="1"/>
              <a:t>besoin</a:t>
            </a:r>
            <a:r>
              <a:rPr lang="en-US" sz="1100" b="0" dirty="0"/>
              <a:t> d’être un expert du </a:t>
            </a:r>
            <a:r>
              <a:rPr lang="en-US" sz="1100" b="0" dirty="0" err="1"/>
              <a:t>vapotage</a:t>
            </a:r>
            <a:r>
              <a:rPr lang="en-US" sz="1100" b="0" dirty="0"/>
              <a:t>! </a:t>
            </a:r>
            <a:r>
              <a:rPr kumimoji="0" lang="en-US" sz="1100" b="0" i="0" u="none" strike="noStrike" kern="1200" cap="none" spc="0" normalizeH="0" baseline="0" noProof="0" dirty="0">
                <a:ln>
                  <a:noFill/>
                </a:ln>
                <a:solidFill>
                  <a:prstClr val="black"/>
                </a:solidFill>
                <a:effectLst/>
                <a:uLnTx/>
                <a:uFillTx/>
                <a:latin typeface="+mn-lt"/>
                <a:ea typeface="+mn-ea"/>
                <a:cs typeface="+mn-cs"/>
              </a:rPr>
              <a:t> </a:t>
            </a:r>
            <a:endParaRPr lang="en-US" dirty="0"/>
          </a:p>
          <a:p>
            <a:pPr marL="158750" indent="0">
              <a:buNone/>
            </a:pPr>
            <a:endParaRPr lang="en-CA" dirty="0"/>
          </a:p>
        </p:txBody>
      </p:sp>
    </p:spTree>
    <p:extLst>
      <p:ext uri="{BB962C8B-B14F-4D97-AF65-F5344CB8AC3E}">
        <p14:creationId xmlns:p14="http://schemas.microsoft.com/office/powerpoint/2010/main" val="321452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400" dirty="0"/>
              <a:t>Avant de tenter un dialogue, il y a quelques éléments à considérer…</a:t>
            </a:r>
            <a:endParaRPr lang="en-US" sz="1400" baseline="0" dirty="0"/>
          </a:p>
          <a:p>
            <a:endParaRPr lang="en-US" sz="1400" baseline="0" dirty="0"/>
          </a:p>
          <a:p>
            <a:r>
              <a:rPr lang="en-US" sz="1400" baseline="0" dirty="0" err="1"/>
              <a:t>D’abord</a:t>
            </a:r>
            <a:r>
              <a:rPr lang="en-US" sz="1400" baseline="0" dirty="0"/>
              <a:t>, </a:t>
            </a:r>
            <a:r>
              <a:rPr lang="fr-FR" sz="1400" baseline="0" dirty="0"/>
              <a:t>pensez à choisir un moment et un lieu appropriés pour discuter. Les jeunes ne voudront pas discuter de leur vapotage devant les autres, alors choisissez un moment et un endroit où ils sentiront qu’ils peuvent se confier en toute confiance.  </a:t>
            </a:r>
            <a:r>
              <a:rPr lang="en-US" sz="1400" baseline="0" dirty="0"/>
              <a:t> </a:t>
            </a:r>
          </a:p>
          <a:p>
            <a:endParaRPr lang="en-US" sz="1400" baseline="0" dirty="0"/>
          </a:p>
          <a:p>
            <a:r>
              <a:rPr lang="en-US" sz="1400" baseline="0" dirty="0"/>
              <a:t>Ensuite, </a:t>
            </a:r>
            <a:r>
              <a:rPr lang="en-US" sz="1400" baseline="0" dirty="0" err="1"/>
              <a:t>voici</a:t>
            </a:r>
            <a:r>
              <a:rPr lang="en-US" sz="1400" baseline="0" dirty="0"/>
              <a:t> </a:t>
            </a:r>
            <a:r>
              <a:rPr lang="en-US" sz="1400" baseline="0" dirty="0" err="1"/>
              <a:t>quelques</a:t>
            </a:r>
            <a:r>
              <a:rPr lang="en-US" sz="1400" baseline="0" dirty="0"/>
              <a:t> conseils qui </a:t>
            </a:r>
            <a:r>
              <a:rPr lang="en-US" sz="1400" baseline="0" dirty="0" err="1"/>
              <a:t>permettent</a:t>
            </a:r>
            <a:r>
              <a:rPr lang="en-US" sz="1400" baseline="0" dirty="0"/>
              <a:t> </a:t>
            </a:r>
            <a:r>
              <a:rPr lang="en-US" sz="1400" baseline="0" dirty="0" err="1"/>
              <a:t>une</a:t>
            </a:r>
            <a:r>
              <a:rPr lang="en-US" sz="1400" baseline="0" dirty="0"/>
              <a:t> conversation plus </a:t>
            </a:r>
            <a:r>
              <a:rPr lang="en-US" sz="1400" baseline="0" dirty="0" err="1"/>
              <a:t>efficace</a:t>
            </a:r>
            <a:r>
              <a:rPr lang="en-US" sz="1400" baseline="0" dirty="0"/>
              <a:t> :</a:t>
            </a:r>
          </a:p>
          <a:p>
            <a:endParaRPr lang="en-US" sz="1400" baseline="0" dirty="0"/>
          </a:p>
          <a:p>
            <a:pPr marL="171450" indent="-171450">
              <a:buFont typeface="Arial" panose="020B0604020202020204" pitchFamily="34" charset="0"/>
              <a:buChar char="•"/>
            </a:pPr>
            <a:r>
              <a:rPr lang="en-US" sz="1400" baseline="0" dirty="0"/>
              <a:t>Il </a:t>
            </a:r>
            <a:r>
              <a:rPr lang="en-US" sz="1400" baseline="0" dirty="0" err="1"/>
              <a:t>est</a:t>
            </a:r>
            <a:r>
              <a:rPr lang="en-US" sz="1400" baseline="0" dirty="0"/>
              <a:t> important de </a:t>
            </a:r>
            <a:r>
              <a:rPr lang="en-US" sz="1400" baseline="0" dirty="0" err="1"/>
              <a:t>rester</a:t>
            </a:r>
            <a:r>
              <a:rPr lang="en-US" sz="1400" baseline="0" dirty="0"/>
              <a:t> </a:t>
            </a:r>
            <a:r>
              <a:rPr lang="en-US" sz="1400" baseline="0" dirty="0" err="1"/>
              <a:t>calme</a:t>
            </a:r>
            <a:r>
              <a:rPr lang="en-US" sz="1400" baseline="0" dirty="0"/>
              <a:t> et de ne pas porter de </a:t>
            </a:r>
            <a:r>
              <a:rPr lang="en-US" sz="1400" baseline="0" dirty="0" err="1"/>
              <a:t>jugement</a:t>
            </a:r>
            <a:r>
              <a:rPr lang="en-US" sz="1400" baseline="0" dirty="0"/>
              <a:t>. </a:t>
            </a:r>
            <a:r>
              <a:rPr lang="fr-FR" sz="1400" baseline="0" dirty="0"/>
              <a:t>Prenez une minute pour réfléchir à vos propres préjugés et mettez-les de côté</a:t>
            </a:r>
            <a:r>
              <a:rPr lang="en-US" sz="1400" baseline="0" dirty="0"/>
              <a:t>. </a:t>
            </a:r>
          </a:p>
          <a:p>
            <a:endParaRPr lang="en-US" sz="1400" baseline="0" dirty="0"/>
          </a:p>
          <a:p>
            <a:pPr marL="171450" indent="-171450">
              <a:buFont typeface="Arial" panose="020B0604020202020204" pitchFamily="34" charset="0"/>
              <a:buChar char="•"/>
            </a:pPr>
            <a:r>
              <a:rPr lang="fr-FR" sz="1400" baseline="0" dirty="0"/>
              <a:t>Évitez de faire la leçon ou de discuter. Même s’ils sont sur la défensive, vous pouvez prendre en charge leur résistance et les faire parler pour connaître leur point de vue.</a:t>
            </a:r>
            <a:endParaRPr lang="en-US" sz="1400" baseline="0" dirty="0"/>
          </a:p>
          <a:p>
            <a:pPr marL="0" indent="0">
              <a:buFont typeface="Arial" panose="020B0604020202020204" pitchFamily="34" charset="0"/>
              <a:buNone/>
            </a:pPr>
            <a:endParaRPr lang="en-US" sz="1400" baseline="0" dirty="0"/>
          </a:p>
          <a:p>
            <a:pPr marL="171450" indent="-171450">
              <a:buFont typeface="Arial" panose="020B0604020202020204" pitchFamily="34" charset="0"/>
              <a:buChar char="•"/>
            </a:pPr>
            <a:r>
              <a:rPr lang="fr-FR" sz="1400" baseline="0" dirty="0"/>
              <a:t>Écoutez attentivement afin de pouvoir fournir de la rétroaction personnalisée. Découvrez ce qui est important pour eux et aidez-les à comprendre comment le vapotage peut nuire.</a:t>
            </a:r>
            <a:endParaRPr lang="en-US" sz="1400" baseline="0" dirty="0"/>
          </a:p>
          <a:p>
            <a:pPr marL="0" indent="0">
              <a:buFont typeface="Arial" panose="020B0604020202020204" pitchFamily="34" charset="0"/>
              <a:buNone/>
            </a:pPr>
            <a:endParaRPr lang="en-US" sz="1400" baseline="0" dirty="0"/>
          </a:p>
          <a:p>
            <a:pPr marL="171450" indent="-171450">
              <a:buFont typeface="Arial" panose="020B0604020202020204" pitchFamily="34" charset="0"/>
              <a:buChar char="•"/>
            </a:pPr>
            <a:r>
              <a:rPr lang="en-US" sz="1400" baseline="0" dirty="0" err="1"/>
              <a:t>Enfin</a:t>
            </a:r>
            <a:r>
              <a:rPr lang="en-US" sz="1400" baseline="0" dirty="0"/>
              <a:t>, </a:t>
            </a:r>
            <a:r>
              <a:rPr lang="en-US" sz="1400" baseline="0" dirty="0" err="1"/>
              <a:t>élaborez</a:t>
            </a:r>
            <a:r>
              <a:rPr lang="en-US" sz="1400" baseline="0" dirty="0"/>
              <a:t> un plan qui </a:t>
            </a:r>
            <a:r>
              <a:rPr lang="en-US" sz="1400" baseline="0" dirty="0" err="1"/>
              <a:t>prévoit</a:t>
            </a:r>
            <a:r>
              <a:rPr lang="en-US" sz="1400" baseline="0" dirty="0"/>
              <a:t> un </a:t>
            </a:r>
            <a:r>
              <a:rPr lang="en-US" sz="1400" baseline="0" dirty="0" err="1"/>
              <a:t>encadrement</a:t>
            </a:r>
            <a:r>
              <a:rPr lang="en-US" sz="1400" baseline="0" dirty="0"/>
              <a:t>. Plus </a:t>
            </a:r>
            <a:r>
              <a:rPr lang="en-US" sz="1400" baseline="0" dirty="0" err="1"/>
              <a:t>vous</a:t>
            </a:r>
            <a:r>
              <a:rPr lang="en-US" sz="1400" baseline="0" dirty="0"/>
              <a:t> </a:t>
            </a:r>
            <a:r>
              <a:rPr lang="en-US" sz="1400" baseline="0" dirty="0" err="1"/>
              <a:t>en</a:t>
            </a:r>
            <a:r>
              <a:rPr lang="en-US" sz="1400" baseline="0" dirty="0"/>
              <a:t> </a:t>
            </a:r>
            <a:r>
              <a:rPr lang="en-US" sz="1400" baseline="0" dirty="0" err="1"/>
              <a:t>parlerez</a:t>
            </a:r>
            <a:r>
              <a:rPr lang="en-US" sz="1400" baseline="0" dirty="0"/>
              <a:t> </a:t>
            </a:r>
            <a:r>
              <a:rPr lang="en-US" sz="1400" baseline="0" dirty="0" err="1"/>
              <a:t>souvent</a:t>
            </a:r>
            <a:r>
              <a:rPr lang="en-US" sz="1400" baseline="0" dirty="0"/>
              <a:t>, plus </a:t>
            </a:r>
            <a:r>
              <a:rPr lang="en-US" sz="1400" baseline="0" dirty="0" err="1"/>
              <a:t>ils</a:t>
            </a:r>
            <a:r>
              <a:rPr lang="en-US" sz="1400" baseline="0" dirty="0"/>
              <a:t> </a:t>
            </a:r>
            <a:r>
              <a:rPr lang="en-US" sz="1400" baseline="0" dirty="0" err="1"/>
              <a:t>devront</a:t>
            </a:r>
            <a:r>
              <a:rPr lang="en-US" sz="1400" baseline="0" dirty="0"/>
              <a:t> </a:t>
            </a:r>
            <a:r>
              <a:rPr lang="en-US" sz="1400" baseline="0" dirty="0" err="1"/>
              <a:t>réfléchir</a:t>
            </a:r>
            <a:r>
              <a:rPr lang="en-US" sz="1400" baseline="0" dirty="0"/>
              <a:t> et </a:t>
            </a:r>
            <a:r>
              <a:rPr lang="en-US" sz="1400" baseline="0" dirty="0" err="1"/>
              <a:t>envisager</a:t>
            </a:r>
            <a:r>
              <a:rPr lang="en-US" sz="1400" baseline="0" dirty="0"/>
              <a:t> de changer </a:t>
            </a:r>
            <a:r>
              <a:rPr lang="en-US" sz="1400" baseline="0" dirty="0" err="1"/>
              <a:t>ou</a:t>
            </a:r>
            <a:r>
              <a:rPr lang="en-US" sz="1400" baseline="0" dirty="0"/>
              <a:t> de </a:t>
            </a:r>
            <a:r>
              <a:rPr lang="en-US" sz="1400" baseline="0" dirty="0" err="1"/>
              <a:t>rester</a:t>
            </a:r>
            <a:r>
              <a:rPr lang="en-US" sz="1400" baseline="0" dirty="0"/>
              <a:t> dans la bonne </a:t>
            </a:r>
            <a:r>
              <a:rPr lang="en-US" sz="1400" baseline="0" dirty="0" err="1"/>
              <a:t>voie</a:t>
            </a:r>
            <a:r>
              <a:rPr lang="en-US" sz="1400" baseline="0" dirty="0"/>
              <a:t>. </a:t>
            </a:r>
          </a:p>
        </p:txBody>
      </p:sp>
    </p:spTree>
    <p:extLst>
      <p:ext uri="{BB962C8B-B14F-4D97-AF65-F5344CB8AC3E}">
        <p14:creationId xmlns:p14="http://schemas.microsoft.com/office/powerpoint/2010/main" val="1912369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1">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6" y="1181100"/>
            <a:ext cx="5744724" cy="1976038"/>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b="1" i="0">
                <a:latin typeface="Poppins" pitchFamily="2" charset="77"/>
                <a:ea typeface="Poppins" pitchFamily="2" charset="77"/>
                <a:cs typeface="Poppins" pitchFamily="2" charset="77"/>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713224" y="3340100"/>
            <a:ext cx="5744725"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dirty="0"/>
          </a:p>
        </p:txBody>
      </p:sp>
      <p:grpSp>
        <p:nvGrpSpPr>
          <p:cNvPr id="11" name="Google Shape;11;p2"/>
          <p:cNvGrpSpPr/>
          <p:nvPr/>
        </p:nvGrpSpPr>
        <p:grpSpPr>
          <a:xfrm>
            <a:off x="312387" y="-769880"/>
            <a:ext cx="8577571" cy="9176905"/>
            <a:chOff x="312387" y="-769880"/>
            <a:chExt cx="8577571" cy="9176905"/>
          </a:xfrm>
        </p:grpSpPr>
        <p:sp>
          <p:nvSpPr>
            <p:cNvPr id="12" name="Google Shape;12;p2"/>
            <p:cNvSpPr/>
            <p:nvPr/>
          </p:nvSpPr>
          <p:spPr>
            <a:xfrm>
              <a:off x="7629958" y="3058625"/>
              <a:ext cx="1260000" cy="53484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3" name="Google Shape;13;p2"/>
            <p:cNvSpPr/>
            <p:nvPr/>
          </p:nvSpPr>
          <p:spPr>
            <a:xfrm>
              <a:off x="6736200" y="3879112"/>
              <a:ext cx="1260000" cy="3707400"/>
            </a:xfrm>
            <a:prstGeom prst="roundRect">
              <a:avLst>
                <a:gd name="adj" fmla="val 50000"/>
              </a:avLst>
            </a:prstGeom>
            <a:solidFill>
              <a:srgbClr val="5D87BC">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4" name="Google Shape;14;p2"/>
            <p:cNvSpPr/>
            <p:nvPr/>
          </p:nvSpPr>
          <p:spPr>
            <a:xfrm rot="10800000">
              <a:off x="312387" y="-769880"/>
              <a:ext cx="677400" cy="18285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3" name="Picture 2">
            <a:extLst>
              <a:ext uri="{FF2B5EF4-FFF2-40B4-BE49-F238E27FC236}">
                <a16:creationId xmlns:a16="http://schemas.microsoft.com/office/drawing/2014/main" id="{EEB18180-52B8-20A1-C9D5-5C435294605F}"/>
              </a:ext>
            </a:extLst>
          </p:cNvPr>
          <p:cNvPicPr>
            <a:picLocks noChangeAspect="1"/>
          </p:cNvPicPr>
          <p:nvPr userDrawn="1"/>
        </p:nvPicPr>
        <p:blipFill>
          <a:blip r:embed="rId2"/>
          <a:srcRect/>
          <a:stretch/>
        </p:blipFill>
        <p:spPr>
          <a:xfrm>
            <a:off x="-51589" y="-56768"/>
            <a:ext cx="727950" cy="727950"/>
          </a:xfrm>
          <a:prstGeom prst="rect">
            <a:avLst/>
          </a:prstGeom>
          <a:noFill/>
        </p:spPr>
      </p:pic>
      <p:pic>
        <p:nvPicPr>
          <p:cNvPr id="5" name="Graphic 4">
            <a:extLst>
              <a:ext uri="{FF2B5EF4-FFF2-40B4-BE49-F238E27FC236}">
                <a16:creationId xmlns:a16="http://schemas.microsoft.com/office/drawing/2014/main" id="{AF406BE0-0135-B4C4-8F3F-47B80ED6C3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36200" y="428625"/>
            <a:ext cx="2037492" cy="1005163"/>
          </a:xfrm>
          <a:prstGeom prst="rect">
            <a:avLst/>
          </a:prstGeom>
        </p:spPr>
      </p:pic>
    </p:spTree>
    <p:extLst>
      <p:ext uri="{BB962C8B-B14F-4D97-AF65-F5344CB8AC3E}">
        <p14:creationId xmlns:p14="http://schemas.microsoft.com/office/powerpoint/2010/main" val="204747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2">
  <p:cSld name="Title with 3 columns 2">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78" name="Google Shape;178;p24"/>
          <p:cNvSpPr txBox="1">
            <a:spLocks noGrp="1"/>
          </p:cNvSpPr>
          <p:nvPr>
            <p:ph type="subTitle" idx="1"/>
          </p:nvPr>
        </p:nvSpPr>
        <p:spPr>
          <a:xfrm>
            <a:off x="720000" y="1781139"/>
            <a:ext cx="3851700" cy="1203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79" name="Google Shape;179;p24"/>
          <p:cNvSpPr txBox="1">
            <a:spLocks noGrp="1"/>
          </p:cNvSpPr>
          <p:nvPr>
            <p:ph type="subTitle" idx="2"/>
          </p:nvPr>
        </p:nvSpPr>
        <p:spPr>
          <a:xfrm>
            <a:off x="4571802" y="1778800"/>
            <a:ext cx="3851700" cy="1203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80" name="Google Shape;180;p24"/>
          <p:cNvSpPr txBox="1">
            <a:spLocks noGrp="1"/>
          </p:cNvSpPr>
          <p:nvPr>
            <p:ph type="subTitle" idx="3"/>
          </p:nvPr>
        </p:nvSpPr>
        <p:spPr>
          <a:xfrm>
            <a:off x="720000" y="3635325"/>
            <a:ext cx="7704000" cy="665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81" name="Google Shape;181;p24"/>
          <p:cNvSpPr txBox="1">
            <a:spLocks noGrp="1"/>
          </p:cNvSpPr>
          <p:nvPr>
            <p:ph type="subTitle" idx="4"/>
          </p:nvPr>
        </p:nvSpPr>
        <p:spPr>
          <a:xfrm>
            <a:off x="720000" y="1467825"/>
            <a:ext cx="38517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endParaRPr dirty="0"/>
          </a:p>
        </p:txBody>
      </p:sp>
      <p:sp>
        <p:nvSpPr>
          <p:cNvPr id="182" name="Google Shape;182;p24"/>
          <p:cNvSpPr txBox="1">
            <a:spLocks noGrp="1"/>
          </p:cNvSpPr>
          <p:nvPr>
            <p:ph type="subTitle" idx="5"/>
          </p:nvPr>
        </p:nvSpPr>
        <p:spPr>
          <a:xfrm>
            <a:off x="4571800" y="1467825"/>
            <a:ext cx="38517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endParaRPr dirty="0"/>
          </a:p>
        </p:txBody>
      </p:sp>
      <p:sp>
        <p:nvSpPr>
          <p:cNvPr id="183" name="Google Shape;183;p24"/>
          <p:cNvSpPr txBox="1">
            <a:spLocks noGrp="1"/>
          </p:cNvSpPr>
          <p:nvPr>
            <p:ph type="subTitle" idx="6"/>
          </p:nvPr>
        </p:nvSpPr>
        <p:spPr>
          <a:xfrm>
            <a:off x="720000" y="3325377"/>
            <a:ext cx="77040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endParaRPr dirty="0"/>
          </a:p>
        </p:txBody>
      </p:sp>
      <p:grpSp>
        <p:nvGrpSpPr>
          <p:cNvPr id="184" name="Google Shape;184;p24"/>
          <p:cNvGrpSpPr/>
          <p:nvPr/>
        </p:nvGrpSpPr>
        <p:grpSpPr>
          <a:xfrm>
            <a:off x="7841850" y="-3825506"/>
            <a:ext cx="2141625" cy="4795906"/>
            <a:chOff x="7819550" y="-3825506"/>
            <a:chExt cx="2141625" cy="4795906"/>
          </a:xfrm>
        </p:grpSpPr>
        <p:sp>
          <p:nvSpPr>
            <p:cNvPr id="185" name="Google Shape;185;p24"/>
            <p:cNvSpPr/>
            <p:nvPr/>
          </p:nvSpPr>
          <p:spPr>
            <a:xfrm flipH="1">
              <a:off x="8312375" y="-678400"/>
              <a:ext cx="1648800" cy="1648800"/>
            </a:xfrm>
            <a:prstGeom prst="ellipse">
              <a:avLst/>
            </a:prstGeom>
            <a:solidFill>
              <a:srgbClr val="2DC1D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88" name="Google Shape;188;p24"/>
            <p:cNvSpPr/>
            <p:nvPr userDrawn="1"/>
          </p:nvSpPr>
          <p:spPr>
            <a:xfrm>
              <a:off x="7819550" y="-3825506"/>
              <a:ext cx="1483500" cy="4365000"/>
            </a:xfrm>
            <a:prstGeom prst="roundRect">
              <a:avLst>
                <a:gd name="adj" fmla="val 50000"/>
              </a:avLst>
            </a:prstGeom>
            <a:solidFill>
              <a:srgbClr val="756DAF">
                <a:alpha val="4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2" name="Picture 1">
            <a:extLst>
              <a:ext uri="{FF2B5EF4-FFF2-40B4-BE49-F238E27FC236}">
                <a16:creationId xmlns:a16="http://schemas.microsoft.com/office/drawing/2014/main" id="{F847788B-133E-68FB-CDD9-A6E286CAE718}"/>
              </a:ext>
            </a:extLst>
          </p:cNvPr>
          <p:cNvPicPr>
            <a:picLocks noChangeAspect="1"/>
          </p:cNvPicPr>
          <p:nvPr userDrawn="1"/>
        </p:nvPicPr>
        <p:blipFill>
          <a:blip r:embed="rId2"/>
          <a:srcRect/>
          <a:stretch/>
        </p:blipFill>
        <p:spPr>
          <a:xfrm>
            <a:off x="187332" y="4432141"/>
            <a:ext cx="532668" cy="532668"/>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Poppins" pitchFamily="2" charset="77"/>
                <a:cs typeface="Poppins" pitchFamily="2" charset="77"/>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dirty="0"/>
          </a:p>
        </p:txBody>
      </p:sp>
      <p:grpSp>
        <p:nvGrpSpPr>
          <p:cNvPr id="137" name="Google Shape;137;p20"/>
          <p:cNvGrpSpPr/>
          <p:nvPr/>
        </p:nvGrpSpPr>
        <p:grpSpPr>
          <a:xfrm flipH="1">
            <a:off x="-822466" y="-3825506"/>
            <a:ext cx="9789975" cy="8821016"/>
            <a:chOff x="171200" y="-3825506"/>
            <a:chExt cx="9789975" cy="8821016"/>
          </a:xfrm>
        </p:grpSpPr>
        <p:sp>
          <p:nvSpPr>
            <p:cNvPr id="138" name="Google Shape;138;p20"/>
            <p:cNvSpPr/>
            <p:nvPr/>
          </p:nvSpPr>
          <p:spPr>
            <a:xfrm flipH="1">
              <a:off x="8312375" y="-678400"/>
              <a:ext cx="1648800" cy="1648800"/>
            </a:xfrm>
            <a:prstGeom prst="ellipse">
              <a:avLst/>
            </a:prstGeom>
            <a:gradFill>
              <a:gsLst>
                <a:gs pos="0">
                  <a:srgbClr val="34C1D6">
                    <a:alpha val="99000"/>
                  </a:srgbClr>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40" name="Google Shape;140;p20"/>
            <p:cNvSpPr/>
            <p:nvPr/>
          </p:nvSpPr>
          <p:spPr>
            <a:xfrm flipH="1">
              <a:off x="171200" y="4469010"/>
              <a:ext cx="526500" cy="526500"/>
            </a:xfrm>
            <a:prstGeom prst="ellipse">
              <a:avLst/>
            </a:prstGeom>
            <a:solidFill>
              <a:srgbClr val="2DC1D6">
                <a:alpha val="4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41" name="Google Shape;141;p20"/>
            <p:cNvSpPr/>
            <p:nvPr/>
          </p:nvSpPr>
          <p:spPr>
            <a:xfrm>
              <a:off x="7819550" y="-3825506"/>
              <a:ext cx="1483500" cy="4365000"/>
            </a:xfrm>
            <a:prstGeom prst="roundRect">
              <a:avLst>
                <a:gd name="adj" fmla="val 50000"/>
              </a:avLst>
            </a:prstGeom>
            <a:solidFill>
              <a:srgbClr val="F6F6F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Call-out-statement">
    <p:bg>
      <p:bgPr>
        <a:gradFill>
          <a:gsLst>
            <a:gs pos="0">
              <a:srgbClr val="34C1D6"/>
            </a:gs>
            <a:gs pos="80000">
              <a:srgbClr val="5D87BC"/>
            </a:gs>
            <a:gs pos="100000">
              <a:srgbClr val="756DAF"/>
            </a:gs>
          </a:gsLst>
          <a:lin ang="5400000" scaled="1"/>
        </a:gradFill>
        <a:effectLst/>
      </p:bgPr>
    </p:bg>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644450" y="1307100"/>
            <a:ext cx="5855100" cy="2529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6000" b="1" i="0">
                <a:solidFill>
                  <a:schemeClr val="lt1"/>
                </a:solidFill>
                <a:latin typeface="Poppins" pitchFamily="2" charset="77"/>
                <a:cs typeface="Poppins" pitchFamily="2" charset="77"/>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dirty="0"/>
          </a:p>
        </p:txBody>
      </p:sp>
      <p:grpSp>
        <p:nvGrpSpPr>
          <p:cNvPr id="53" name="Google Shape;53;p8"/>
          <p:cNvGrpSpPr/>
          <p:nvPr/>
        </p:nvGrpSpPr>
        <p:grpSpPr>
          <a:xfrm>
            <a:off x="-1561671" y="275464"/>
            <a:ext cx="12267342" cy="4592571"/>
            <a:chOff x="-1857855" y="216099"/>
            <a:chExt cx="12267342" cy="4592571"/>
          </a:xfrm>
        </p:grpSpPr>
        <p:sp>
          <p:nvSpPr>
            <p:cNvPr id="54" name="Google Shape;54;p8"/>
            <p:cNvSpPr/>
            <p:nvPr/>
          </p:nvSpPr>
          <p:spPr>
            <a:xfrm rot="5400000" flipH="1">
              <a:off x="8153579" y="4331379"/>
              <a:ext cx="277200" cy="277200"/>
            </a:xfrm>
            <a:prstGeom prst="ellipse">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56" name="Google Shape;56;p8"/>
            <p:cNvSpPr/>
            <p:nvPr/>
          </p:nvSpPr>
          <p:spPr>
            <a:xfrm rot="5400000" flipH="1">
              <a:off x="-1008555" y="-633201"/>
              <a:ext cx="874500" cy="25731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57" name="Google Shape;57;p8"/>
            <p:cNvSpPr/>
            <p:nvPr/>
          </p:nvSpPr>
          <p:spPr>
            <a:xfrm rot="5400000">
              <a:off x="9156537" y="3555720"/>
              <a:ext cx="677400" cy="1828500"/>
            </a:xfrm>
            <a:prstGeom prst="roundRect">
              <a:avLst>
                <a:gd name="adj" fmla="val 50000"/>
              </a:avLst>
            </a:pr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reserve="1">
  <p:cSld name="Full photo with callout 2">
    <p:bg>
      <p:bgPr>
        <a:solidFill>
          <a:schemeClr val="dk1"/>
        </a:solidFill>
        <a:effectLst/>
      </p:bgPr>
    </p:bg>
    <p:spTree>
      <p:nvGrpSpPr>
        <p:cNvPr id="1" name="Shape 61"/>
        <p:cNvGrpSpPr/>
        <p:nvPr/>
      </p:nvGrpSpPr>
      <p:grpSpPr>
        <a:xfrm>
          <a:off x="0" y="0"/>
          <a:ext cx="0" cy="0"/>
          <a:chOff x="0" y="0"/>
          <a:chExt cx="0" cy="0"/>
        </a:xfrm>
      </p:grpSpPr>
      <p:sp>
        <p:nvSpPr>
          <p:cNvPr id="62" name="Google Shape;62;p10"/>
          <p:cNvSpPr>
            <a:spLocks noGrp="1"/>
          </p:cNvSpPr>
          <p:nvPr>
            <p:ph type="pic" idx="2"/>
          </p:nvPr>
        </p:nvSpPr>
        <p:spPr>
          <a:xfrm>
            <a:off x="0" y="0"/>
            <a:ext cx="9144000" cy="5143500"/>
          </a:xfrm>
          <a:prstGeom prst="rect">
            <a:avLst/>
          </a:prstGeom>
          <a:gradFill>
            <a:gsLst>
              <a:gs pos="0">
                <a:srgbClr val="34C1D6"/>
              </a:gs>
              <a:gs pos="80000">
                <a:srgbClr val="5D87BC"/>
              </a:gs>
              <a:gs pos="100000">
                <a:srgbClr val="756DAF"/>
              </a:gs>
            </a:gsLst>
            <a:lin ang="5400000" scaled="1"/>
          </a:gradFill>
          <a:ln>
            <a:noFill/>
          </a:ln>
        </p:spPr>
      </p:sp>
      <p:sp>
        <p:nvSpPr>
          <p:cNvPr id="63" name="Google Shape;63;p10"/>
          <p:cNvSpPr txBox="1">
            <a:spLocks noGrp="1"/>
          </p:cNvSpPr>
          <p:nvPr>
            <p:ph type="title"/>
          </p:nvPr>
        </p:nvSpPr>
        <p:spPr>
          <a:xfrm>
            <a:off x="3856900" y="3464675"/>
            <a:ext cx="4781100" cy="1143900"/>
          </a:xfrm>
          <a:prstGeom prst="rect">
            <a:avLst/>
          </a:prstGeom>
          <a:solidFill>
            <a:schemeClr val="dk1"/>
          </a:solidFill>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b="1" i="0">
                <a:solidFill>
                  <a:schemeClr val="lt1"/>
                </a:solidFill>
                <a:latin typeface="Poppins" pitchFamily="2" charset="77"/>
                <a:cs typeface="Poppins" pitchFamily="2" charset="77"/>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dirty="0"/>
          </a:p>
        </p:txBody>
      </p:sp>
    </p:spTree>
    <p:extLst>
      <p:ext uri="{BB962C8B-B14F-4D97-AF65-F5344CB8AC3E}">
        <p14:creationId xmlns:p14="http://schemas.microsoft.com/office/powerpoint/2010/main" val="331028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Infographic callout">
    <p:bg>
      <p:bgPr>
        <a:gradFill>
          <a:gsLst>
            <a:gs pos="0">
              <a:srgbClr val="34C1D6"/>
            </a:gs>
            <a:gs pos="80000">
              <a:srgbClr val="5D87BC"/>
            </a:gs>
            <a:gs pos="100000">
              <a:srgbClr val="756DAF"/>
            </a:gs>
          </a:gsLst>
          <a:lin ang="5400000" scaled="1"/>
        </a:grad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1906200" y="1777975"/>
            <a:ext cx="5331600" cy="10398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9600"/>
              <a:buNone/>
              <a:defRPr sz="6000" b="1" i="0">
                <a:solidFill>
                  <a:schemeClr val="lt1"/>
                </a:solidFill>
                <a:latin typeface="Poppins" pitchFamily="2" charset="77"/>
                <a:cs typeface="Poppins" pitchFamily="2" charset="77"/>
              </a:defRPr>
            </a:lvl1pPr>
            <a:lvl2pPr lvl="1" algn="ctr">
              <a:spcBef>
                <a:spcPts val="0"/>
              </a:spcBef>
              <a:spcAft>
                <a:spcPts val="0"/>
              </a:spcAft>
              <a:buClr>
                <a:schemeClr val="lt1"/>
              </a:buClr>
              <a:buSzPts val="9600"/>
              <a:buNone/>
              <a:defRPr sz="9600">
                <a:solidFill>
                  <a:schemeClr val="lt1"/>
                </a:solidFill>
              </a:defRPr>
            </a:lvl2pPr>
            <a:lvl3pPr lvl="2" algn="ctr">
              <a:spcBef>
                <a:spcPts val="0"/>
              </a:spcBef>
              <a:spcAft>
                <a:spcPts val="0"/>
              </a:spcAft>
              <a:buClr>
                <a:schemeClr val="lt1"/>
              </a:buClr>
              <a:buSzPts val="9600"/>
              <a:buNone/>
              <a:defRPr sz="9600">
                <a:solidFill>
                  <a:schemeClr val="lt1"/>
                </a:solidFill>
              </a:defRPr>
            </a:lvl3pPr>
            <a:lvl4pPr lvl="3" algn="ctr">
              <a:spcBef>
                <a:spcPts val="0"/>
              </a:spcBef>
              <a:spcAft>
                <a:spcPts val="0"/>
              </a:spcAft>
              <a:buClr>
                <a:schemeClr val="lt1"/>
              </a:buClr>
              <a:buSzPts val="9600"/>
              <a:buNone/>
              <a:defRPr sz="9600">
                <a:solidFill>
                  <a:schemeClr val="lt1"/>
                </a:solidFill>
              </a:defRPr>
            </a:lvl4pPr>
            <a:lvl5pPr lvl="4" algn="ctr">
              <a:spcBef>
                <a:spcPts val="0"/>
              </a:spcBef>
              <a:spcAft>
                <a:spcPts val="0"/>
              </a:spcAft>
              <a:buClr>
                <a:schemeClr val="lt1"/>
              </a:buClr>
              <a:buSzPts val="9600"/>
              <a:buNone/>
              <a:defRPr sz="9600">
                <a:solidFill>
                  <a:schemeClr val="lt1"/>
                </a:solidFill>
              </a:defRPr>
            </a:lvl5pPr>
            <a:lvl6pPr lvl="5" algn="ctr">
              <a:spcBef>
                <a:spcPts val="0"/>
              </a:spcBef>
              <a:spcAft>
                <a:spcPts val="0"/>
              </a:spcAft>
              <a:buClr>
                <a:schemeClr val="lt1"/>
              </a:buClr>
              <a:buSzPts val="9600"/>
              <a:buNone/>
              <a:defRPr sz="9600">
                <a:solidFill>
                  <a:schemeClr val="lt1"/>
                </a:solidFill>
              </a:defRPr>
            </a:lvl6pPr>
            <a:lvl7pPr lvl="6" algn="ctr">
              <a:spcBef>
                <a:spcPts val="0"/>
              </a:spcBef>
              <a:spcAft>
                <a:spcPts val="0"/>
              </a:spcAft>
              <a:buClr>
                <a:schemeClr val="lt1"/>
              </a:buClr>
              <a:buSzPts val="9600"/>
              <a:buNone/>
              <a:defRPr sz="9600">
                <a:solidFill>
                  <a:schemeClr val="lt1"/>
                </a:solidFill>
              </a:defRPr>
            </a:lvl7pPr>
            <a:lvl8pPr lvl="7" algn="ctr">
              <a:spcBef>
                <a:spcPts val="0"/>
              </a:spcBef>
              <a:spcAft>
                <a:spcPts val="0"/>
              </a:spcAft>
              <a:buClr>
                <a:schemeClr val="lt1"/>
              </a:buClr>
              <a:buSzPts val="9600"/>
              <a:buNone/>
              <a:defRPr sz="9600">
                <a:solidFill>
                  <a:schemeClr val="lt1"/>
                </a:solidFill>
              </a:defRPr>
            </a:lvl8pPr>
            <a:lvl9pPr lvl="8" algn="ctr">
              <a:spcBef>
                <a:spcPts val="0"/>
              </a:spcBef>
              <a:spcAft>
                <a:spcPts val="0"/>
              </a:spcAft>
              <a:buClr>
                <a:schemeClr val="lt1"/>
              </a:buClr>
              <a:buSzPts val="9600"/>
              <a:buNone/>
              <a:defRPr sz="9600">
                <a:solidFill>
                  <a:schemeClr val="lt1"/>
                </a:solidFill>
              </a:defRPr>
            </a:lvl9pPr>
          </a:lstStyle>
          <a:p>
            <a:r>
              <a:rPr dirty="0"/>
              <a:t>xx%</a:t>
            </a:r>
          </a:p>
        </p:txBody>
      </p:sp>
      <p:sp>
        <p:nvSpPr>
          <p:cNvPr id="66" name="Google Shape;66;p11"/>
          <p:cNvSpPr txBox="1">
            <a:spLocks noGrp="1"/>
          </p:cNvSpPr>
          <p:nvPr>
            <p:ph type="subTitle" idx="1"/>
          </p:nvPr>
        </p:nvSpPr>
        <p:spPr>
          <a:xfrm>
            <a:off x="1906200" y="3168125"/>
            <a:ext cx="53316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dirty="0"/>
          </a:p>
        </p:txBody>
      </p:sp>
      <p:grpSp>
        <p:nvGrpSpPr>
          <p:cNvPr id="67" name="Google Shape;67;p11"/>
          <p:cNvGrpSpPr/>
          <p:nvPr/>
        </p:nvGrpSpPr>
        <p:grpSpPr>
          <a:xfrm>
            <a:off x="579550" y="-5059050"/>
            <a:ext cx="8158450" cy="15215050"/>
            <a:chOff x="579550" y="-5059050"/>
            <a:chExt cx="8158450" cy="15215050"/>
          </a:xfrm>
        </p:grpSpPr>
        <p:sp>
          <p:nvSpPr>
            <p:cNvPr id="68" name="Google Shape;68;p11"/>
            <p:cNvSpPr/>
            <p:nvPr/>
          </p:nvSpPr>
          <p:spPr>
            <a:xfrm flipH="1">
              <a:off x="579550" y="-5059050"/>
              <a:ext cx="1026600" cy="6297300"/>
            </a:xfrm>
            <a:prstGeom prst="roundRect">
              <a:avLst>
                <a:gd name="adj" fmla="val 50000"/>
              </a:avLst>
            </a:prstGeom>
            <a:solidFill>
              <a:schemeClr val="bg1">
                <a:alpha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69" name="Google Shape;69;p11"/>
            <p:cNvSpPr/>
            <p:nvPr/>
          </p:nvSpPr>
          <p:spPr>
            <a:xfrm flipH="1">
              <a:off x="7711400" y="3858700"/>
              <a:ext cx="1026600" cy="6297300"/>
            </a:xfrm>
            <a:prstGeom prst="roundRect">
              <a:avLst>
                <a:gd name="adj" fmla="val 50000"/>
              </a:avLst>
            </a:prstGeom>
            <a:solidFill>
              <a:schemeClr val="tx1">
                <a:alpha val="6563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Infographic callouts 2">
    <p:bg>
      <p:bgPr>
        <a:gradFill>
          <a:gsLst>
            <a:gs pos="0">
              <a:srgbClr val="34C1D6"/>
            </a:gs>
            <a:gs pos="80000">
              <a:srgbClr val="5D87BC"/>
            </a:gs>
            <a:gs pos="100000">
              <a:srgbClr val="756DAF"/>
            </a:gs>
          </a:gsLst>
          <a:lin ang="5400000" scaled="1"/>
        </a:gradFill>
        <a:effectLst/>
      </p:bgPr>
    </p:bg>
    <p:spTree>
      <p:nvGrpSpPr>
        <p:cNvPr id="1" name="Shape 223"/>
        <p:cNvGrpSpPr/>
        <p:nvPr/>
      </p:nvGrpSpPr>
      <p:grpSpPr>
        <a:xfrm>
          <a:off x="0" y="0"/>
          <a:ext cx="0" cy="0"/>
          <a:chOff x="0" y="0"/>
          <a:chExt cx="0" cy="0"/>
        </a:xfrm>
      </p:grpSpPr>
      <p:sp>
        <p:nvSpPr>
          <p:cNvPr id="224" name="Google Shape;224;p27"/>
          <p:cNvSpPr txBox="1">
            <a:spLocks noGrp="1"/>
          </p:cNvSpPr>
          <p:nvPr>
            <p:ph type="title" hasCustomPrompt="1"/>
          </p:nvPr>
        </p:nvSpPr>
        <p:spPr>
          <a:xfrm>
            <a:off x="713225" y="628300"/>
            <a:ext cx="41172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3800" b="1" i="0">
                <a:solidFill>
                  <a:schemeClr val="lt1"/>
                </a:solidFill>
                <a:latin typeface="Poppins" pitchFamily="2" charset="77"/>
                <a:cs typeface="Poppins" pitchFamily="2" charset="77"/>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25" name="Google Shape;225;p27"/>
          <p:cNvSpPr txBox="1">
            <a:spLocks noGrp="1"/>
          </p:cNvSpPr>
          <p:nvPr>
            <p:ph type="subTitle" idx="1"/>
          </p:nvPr>
        </p:nvSpPr>
        <p:spPr>
          <a:xfrm>
            <a:off x="713225" y="1211869"/>
            <a:ext cx="41172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226" name="Google Shape;226;p27"/>
          <p:cNvSpPr txBox="1">
            <a:spLocks noGrp="1"/>
          </p:cNvSpPr>
          <p:nvPr>
            <p:ph type="title" idx="2" hasCustomPrompt="1"/>
          </p:nvPr>
        </p:nvSpPr>
        <p:spPr>
          <a:xfrm>
            <a:off x="713225" y="1980564"/>
            <a:ext cx="41172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3800" b="1" i="0">
                <a:solidFill>
                  <a:schemeClr val="lt1"/>
                </a:solidFill>
                <a:latin typeface="Poppins" pitchFamily="2" charset="77"/>
                <a:cs typeface="Poppins" pitchFamily="2" charset="77"/>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27" name="Google Shape;227;p27"/>
          <p:cNvSpPr txBox="1">
            <a:spLocks noGrp="1"/>
          </p:cNvSpPr>
          <p:nvPr>
            <p:ph type="subTitle" idx="3"/>
          </p:nvPr>
        </p:nvSpPr>
        <p:spPr>
          <a:xfrm>
            <a:off x="713225" y="2564133"/>
            <a:ext cx="41172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228" name="Google Shape;228;p27"/>
          <p:cNvSpPr txBox="1">
            <a:spLocks noGrp="1"/>
          </p:cNvSpPr>
          <p:nvPr>
            <p:ph type="title" idx="4" hasCustomPrompt="1"/>
          </p:nvPr>
        </p:nvSpPr>
        <p:spPr>
          <a:xfrm>
            <a:off x="713225" y="3332828"/>
            <a:ext cx="41172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3800" b="1" i="0">
                <a:solidFill>
                  <a:schemeClr val="lt1"/>
                </a:solidFill>
                <a:latin typeface="Poppins" pitchFamily="2" charset="77"/>
                <a:cs typeface="Poppins" pitchFamily="2" charset="77"/>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29" name="Google Shape;229;p27"/>
          <p:cNvSpPr txBox="1">
            <a:spLocks noGrp="1"/>
          </p:cNvSpPr>
          <p:nvPr>
            <p:ph type="subTitle" idx="5"/>
          </p:nvPr>
        </p:nvSpPr>
        <p:spPr>
          <a:xfrm>
            <a:off x="713225" y="3916397"/>
            <a:ext cx="41172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 background 1">
    <p:spTree>
      <p:nvGrpSpPr>
        <p:cNvPr id="1" name="Shape 240"/>
        <p:cNvGrpSpPr/>
        <p:nvPr/>
      </p:nvGrpSpPr>
      <p:grpSpPr>
        <a:xfrm>
          <a:off x="0" y="0"/>
          <a:ext cx="0" cy="0"/>
          <a:chOff x="0" y="0"/>
          <a:chExt cx="0" cy="0"/>
        </a:xfrm>
      </p:grpSpPr>
      <p:sp>
        <p:nvSpPr>
          <p:cNvPr id="241" name="Google Shape;241;p29"/>
          <p:cNvSpPr/>
          <p:nvPr/>
        </p:nvSpPr>
        <p:spPr>
          <a:xfrm flipH="1">
            <a:off x="8312375" y="-678400"/>
            <a:ext cx="1648800" cy="1648800"/>
          </a:xfrm>
          <a:prstGeom prst="ellipse">
            <a:avLst/>
          </a:prstGeom>
          <a:solidFill>
            <a:srgbClr val="2DC1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3" name="Google Shape;243;p29"/>
          <p:cNvSpPr/>
          <p:nvPr/>
        </p:nvSpPr>
        <p:spPr>
          <a:xfrm flipH="1">
            <a:off x="171200" y="4469010"/>
            <a:ext cx="526500" cy="526500"/>
          </a:xfrm>
          <a:prstGeom prst="ellipse">
            <a:avLst/>
          </a:prstGeom>
          <a:solidFill>
            <a:srgbClr val="756DAF">
              <a:alpha val="31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4" name="Google Shape;244;p29"/>
          <p:cNvSpPr/>
          <p:nvPr/>
        </p:nvSpPr>
        <p:spPr>
          <a:xfrm>
            <a:off x="7819550" y="-3825506"/>
            <a:ext cx="1483500" cy="4365000"/>
          </a:xfrm>
          <a:prstGeom prst="roundRect">
            <a:avLst>
              <a:gd name="adj" fmla="val 50000"/>
            </a:avLst>
          </a:prstGeom>
          <a:solidFill>
            <a:srgbClr val="FFFFFF">
              <a:alpha val="41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 background 2">
    <p:spTree>
      <p:nvGrpSpPr>
        <p:cNvPr id="1" name="Shape 245"/>
        <p:cNvGrpSpPr/>
        <p:nvPr/>
      </p:nvGrpSpPr>
      <p:grpSpPr>
        <a:xfrm>
          <a:off x="0" y="0"/>
          <a:ext cx="0" cy="0"/>
          <a:chOff x="0" y="0"/>
          <a:chExt cx="0" cy="0"/>
        </a:xfrm>
      </p:grpSpPr>
      <p:grpSp>
        <p:nvGrpSpPr>
          <p:cNvPr id="246" name="Google Shape;246;p30"/>
          <p:cNvGrpSpPr/>
          <p:nvPr/>
        </p:nvGrpSpPr>
        <p:grpSpPr>
          <a:xfrm>
            <a:off x="-363114" y="-686855"/>
            <a:ext cx="9835298" cy="6115780"/>
            <a:chOff x="-363114" y="-686855"/>
            <a:chExt cx="9835298" cy="6115780"/>
          </a:xfrm>
        </p:grpSpPr>
        <p:sp>
          <p:nvSpPr>
            <p:cNvPr id="247" name="Google Shape;247;p30"/>
            <p:cNvSpPr/>
            <p:nvPr/>
          </p:nvSpPr>
          <p:spPr>
            <a:xfrm flipH="1">
              <a:off x="8812484" y="4331375"/>
              <a:ext cx="277200" cy="277200"/>
            </a:xfrm>
            <a:prstGeom prst="ellipse">
              <a:avLst/>
            </a:prstGeom>
            <a:solidFill>
              <a:srgbClr val="0041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8" name="Google Shape;248;p30"/>
            <p:cNvSpPr/>
            <p:nvPr/>
          </p:nvSpPr>
          <p:spPr>
            <a:xfrm rot="10800000" flipH="1">
              <a:off x="-173878" y="-686855"/>
              <a:ext cx="677400" cy="1828500"/>
            </a:xfrm>
            <a:prstGeom prst="roundRect">
              <a:avLst>
                <a:gd name="adj" fmla="val 50000"/>
              </a:avLst>
            </a:prstGeom>
            <a:solidFill>
              <a:srgbClr val="2DC1D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9" name="Google Shape;249;p30"/>
            <p:cNvSpPr/>
            <p:nvPr/>
          </p:nvSpPr>
          <p:spPr>
            <a:xfrm flipH="1">
              <a:off x="-363114" y="781582"/>
              <a:ext cx="698700" cy="698700"/>
            </a:xfrm>
            <a:prstGeom prst="chord">
              <a:avLst>
                <a:gd name="adj1" fmla="val 5399387"/>
                <a:gd name="adj2" fmla="val 16200000"/>
              </a:avLst>
            </a:prstGeom>
            <a:solidFill>
              <a:srgbClr val="756DA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50" name="Google Shape;250;p30"/>
            <p:cNvSpPr/>
            <p:nvPr/>
          </p:nvSpPr>
          <p:spPr>
            <a:xfrm flipH="1">
              <a:off x="8812484" y="4769225"/>
              <a:ext cx="659700" cy="659700"/>
            </a:xfrm>
            <a:prstGeom prst="ellipse">
              <a:avLst/>
            </a:prstGeom>
            <a:solidFill>
              <a:srgbClr val="2DC1D6">
                <a:alpha val="71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2">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6" y="1733675"/>
            <a:ext cx="5325624" cy="1976038"/>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b="1" i="0">
                <a:latin typeface="Poppins" pitchFamily="2" charset="77"/>
                <a:ea typeface="Poppins" pitchFamily="2" charset="77"/>
                <a:cs typeface="Poppins" pitchFamily="2" charset="77"/>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713224" y="3892675"/>
            <a:ext cx="5325625"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dirty="0"/>
          </a:p>
        </p:txBody>
      </p:sp>
      <p:pic>
        <p:nvPicPr>
          <p:cNvPr id="5" name="Graphic 4">
            <a:extLst>
              <a:ext uri="{FF2B5EF4-FFF2-40B4-BE49-F238E27FC236}">
                <a16:creationId xmlns:a16="http://schemas.microsoft.com/office/drawing/2014/main" id="{AF406BE0-0135-B4C4-8F3F-47B80ED6C3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224" y="428625"/>
            <a:ext cx="2037492" cy="1005163"/>
          </a:xfrm>
          <a:prstGeom prst="rect">
            <a:avLst/>
          </a:prstGeom>
        </p:spPr>
      </p:pic>
      <p:sp>
        <p:nvSpPr>
          <p:cNvPr id="23" name="Google Shape;108;p15">
            <a:extLst>
              <a:ext uri="{FF2B5EF4-FFF2-40B4-BE49-F238E27FC236}">
                <a16:creationId xmlns:a16="http://schemas.microsoft.com/office/drawing/2014/main" id="{99D3B2AA-BADF-872F-3085-66470CB6C241}"/>
              </a:ext>
            </a:extLst>
          </p:cNvPr>
          <p:cNvSpPr/>
          <p:nvPr userDrawn="1"/>
        </p:nvSpPr>
        <p:spPr>
          <a:xfrm rot="10800000" flipH="1">
            <a:off x="-1050200" y="3866562"/>
            <a:ext cx="1626600" cy="62973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4" name="Picture 23">
            <a:extLst>
              <a:ext uri="{FF2B5EF4-FFF2-40B4-BE49-F238E27FC236}">
                <a16:creationId xmlns:a16="http://schemas.microsoft.com/office/drawing/2014/main" id="{9DD36F0C-C1AD-3175-65B6-DF5BCD923029}"/>
              </a:ext>
            </a:extLst>
          </p:cNvPr>
          <p:cNvPicPr>
            <a:picLocks noChangeAspect="1"/>
          </p:cNvPicPr>
          <p:nvPr userDrawn="1"/>
        </p:nvPicPr>
        <p:blipFill>
          <a:blip r:embed="rId4"/>
          <a:srcRect/>
          <a:stretch/>
        </p:blipFill>
        <p:spPr>
          <a:xfrm>
            <a:off x="212426" y="4650500"/>
            <a:ext cx="727950" cy="727950"/>
          </a:xfrm>
          <a:prstGeom prst="rect">
            <a:avLst/>
          </a:prstGeom>
          <a:noFill/>
        </p:spPr>
      </p:pic>
      <p:sp>
        <p:nvSpPr>
          <p:cNvPr id="2" name="Picture Placeholder 1">
            <a:extLst>
              <a:ext uri="{FF2B5EF4-FFF2-40B4-BE49-F238E27FC236}">
                <a16:creationId xmlns:a16="http://schemas.microsoft.com/office/drawing/2014/main" id="{97060303-DA19-2701-4FAF-E547B7A011CD}"/>
              </a:ext>
            </a:extLst>
          </p:cNvPr>
          <p:cNvSpPr>
            <a:spLocks noGrp="1"/>
          </p:cNvSpPr>
          <p:nvPr>
            <p:ph type="pic" idx="10"/>
          </p:nvPr>
        </p:nvSpPr>
        <p:spPr>
          <a:xfrm>
            <a:off x="6172354" y="683005"/>
            <a:ext cx="4516840" cy="4516840"/>
          </a:xfrm>
          <a:custGeom>
            <a:avLst/>
            <a:gdLst>
              <a:gd name="connsiteX0" fmla="*/ 2258420 w 4516840"/>
              <a:gd name="connsiteY0" fmla="*/ 0 h 4516840"/>
              <a:gd name="connsiteX1" fmla="*/ 4516840 w 4516840"/>
              <a:gd name="connsiteY1" fmla="*/ 2258420 h 4516840"/>
              <a:gd name="connsiteX2" fmla="*/ 4516839 w 4516840"/>
              <a:gd name="connsiteY2" fmla="*/ 4516840 h 4516840"/>
              <a:gd name="connsiteX3" fmla="*/ 0 w 4516840"/>
              <a:gd name="connsiteY3" fmla="*/ 4516840 h 4516840"/>
              <a:gd name="connsiteX4" fmla="*/ 0 w 4516840"/>
              <a:gd name="connsiteY4" fmla="*/ 2258420 h 4516840"/>
              <a:gd name="connsiteX5" fmla="*/ 2258420 w 4516840"/>
              <a:gd name="connsiteY5" fmla="*/ 0 h 4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840" h="4516840">
                <a:moveTo>
                  <a:pt x="2258420" y="0"/>
                </a:moveTo>
                <a:cubicBezTo>
                  <a:pt x="3505711" y="0"/>
                  <a:pt x="4516840" y="1011129"/>
                  <a:pt x="4516840" y="2258420"/>
                </a:cubicBezTo>
                <a:lnTo>
                  <a:pt x="4516839" y="4516840"/>
                </a:lnTo>
                <a:lnTo>
                  <a:pt x="0" y="4516840"/>
                </a:lnTo>
                <a:lnTo>
                  <a:pt x="0" y="2258420"/>
                </a:lnTo>
                <a:cubicBezTo>
                  <a:pt x="0" y="1011129"/>
                  <a:pt x="1011129" y="0"/>
                  <a:pt x="2258420" y="0"/>
                </a:cubicBezTo>
                <a:close/>
              </a:path>
            </a:pathLst>
          </a:custGeom>
          <a:noFill/>
          <a:ln>
            <a:noFill/>
          </a:ln>
        </p:spPr>
      </p:sp>
    </p:spTree>
    <p:extLst>
      <p:ext uri="{BB962C8B-B14F-4D97-AF65-F5344CB8AC3E}">
        <p14:creationId xmlns:p14="http://schemas.microsoft.com/office/powerpoint/2010/main" val="300047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8" name="Google Shape;62;p10">
            <a:extLst>
              <a:ext uri="{FF2B5EF4-FFF2-40B4-BE49-F238E27FC236}">
                <a16:creationId xmlns:a16="http://schemas.microsoft.com/office/drawing/2014/main" id="{B881518B-D6D2-F89A-5706-AE54C3398B5B}"/>
              </a:ext>
            </a:extLst>
          </p:cNvPr>
          <p:cNvSpPr>
            <a:spLocks noGrp="1"/>
          </p:cNvSpPr>
          <p:nvPr>
            <p:ph type="pic" idx="2"/>
          </p:nvPr>
        </p:nvSpPr>
        <p:spPr>
          <a:xfrm>
            <a:off x="6150076" y="0"/>
            <a:ext cx="2993924" cy="5143500"/>
          </a:xfrm>
          <a:prstGeom prst="rect">
            <a:avLst/>
          </a:prstGeom>
          <a:solidFill>
            <a:schemeClr val="lt1"/>
          </a:solidFill>
          <a:ln>
            <a:noFill/>
          </a:ln>
        </p:spPr>
      </p:sp>
      <p:sp>
        <p:nvSpPr>
          <p:cNvPr id="9" name="Google Shape;9;p2"/>
          <p:cNvSpPr txBox="1">
            <a:spLocks noGrp="1"/>
          </p:cNvSpPr>
          <p:nvPr>
            <p:ph type="ctrTitle"/>
          </p:nvPr>
        </p:nvSpPr>
        <p:spPr>
          <a:xfrm>
            <a:off x="713226" y="1733675"/>
            <a:ext cx="5325624" cy="1976038"/>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b="1" i="0">
                <a:latin typeface="Poppins" pitchFamily="2" charset="77"/>
                <a:ea typeface="Poppins" pitchFamily="2" charset="77"/>
                <a:cs typeface="Poppins" pitchFamily="2" charset="77"/>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713224" y="3892675"/>
            <a:ext cx="5325625"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dirty="0"/>
          </a:p>
        </p:txBody>
      </p:sp>
      <p:pic>
        <p:nvPicPr>
          <p:cNvPr id="5" name="Graphic 4">
            <a:extLst>
              <a:ext uri="{FF2B5EF4-FFF2-40B4-BE49-F238E27FC236}">
                <a16:creationId xmlns:a16="http://schemas.microsoft.com/office/drawing/2014/main" id="{AF406BE0-0135-B4C4-8F3F-47B80ED6C3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224" y="428625"/>
            <a:ext cx="2037492" cy="1005163"/>
          </a:xfrm>
          <a:prstGeom prst="rect">
            <a:avLst/>
          </a:prstGeom>
        </p:spPr>
      </p:pic>
      <p:sp>
        <p:nvSpPr>
          <p:cNvPr id="23" name="Google Shape;108;p15">
            <a:extLst>
              <a:ext uri="{FF2B5EF4-FFF2-40B4-BE49-F238E27FC236}">
                <a16:creationId xmlns:a16="http://schemas.microsoft.com/office/drawing/2014/main" id="{99D3B2AA-BADF-872F-3085-66470CB6C241}"/>
              </a:ext>
            </a:extLst>
          </p:cNvPr>
          <p:cNvSpPr/>
          <p:nvPr userDrawn="1"/>
        </p:nvSpPr>
        <p:spPr>
          <a:xfrm rot="10800000" flipH="1">
            <a:off x="-1050200" y="3866562"/>
            <a:ext cx="1626600" cy="62973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4" name="Picture 23">
            <a:extLst>
              <a:ext uri="{FF2B5EF4-FFF2-40B4-BE49-F238E27FC236}">
                <a16:creationId xmlns:a16="http://schemas.microsoft.com/office/drawing/2014/main" id="{9DD36F0C-C1AD-3175-65B6-DF5BCD923029}"/>
              </a:ext>
            </a:extLst>
          </p:cNvPr>
          <p:cNvPicPr>
            <a:picLocks noChangeAspect="1"/>
          </p:cNvPicPr>
          <p:nvPr userDrawn="1"/>
        </p:nvPicPr>
        <p:blipFill>
          <a:blip r:embed="rId4"/>
          <a:srcRect/>
          <a:stretch/>
        </p:blipFill>
        <p:spPr>
          <a:xfrm>
            <a:off x="212426" y="4650500"/>
            <a:ext cx="727950" cy="727950"/>
          </a:xfrm>
          <a:prstGeom prst="rect">
            <a:avLst/>
          </a:prstGeom>
          <a:noFill/>
        </p:spPr>
      </p:pic>
    </p:spTree>
    <p:extLst>
      <p:ext uri="{BB962C8B-B14F-4D97-AF65-F5344CB8AC3E}">
        <p14:creationId xmlns:p14="http://schemas.microsoft.com/office/powerpoint/2010/main" val="366955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1">
    <p:bg>
      <p:bgPr>
        <a:gradFill>
          <a:gsLst>
            <a:gs pos="0">
              <a:srgbClr val="34C1D6"/>
            </a:gs>
            <a:gs pos="80000">
              <a:srgbClr val="5D87BC"/>
            </a:gs>
            <a:gs pos="100000">
              <a:srgbClr val="756DAF"/>
            </a:gs>
          </a:gsLst>
          <a:lin ang="5400000" scaled="1"/>
        </a:gra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3225" y="2271750"/>
            <a:ext cx="3318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800" b="1" i="0">
                <a:solidFill>
                  <a:schemeClr val="lt1"/>
                </a:solidFill>
                <a:latin typeface="Poppins" pitchFamily="2" charset="77"/>
                <a:cs typeface="Poppins" pitchFamily="2" charset="77"/>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9" name="Google Shape;19;p3"/>
          <p:cNvSpPr txBox="1">
            <a:spLocks noGrp="1"/>
          </p:cNvSpPr>
          <p:nvPr>
            <p:ph type="title" idx="2" hasCustomPrompt="1"/>
          </p:nvPr>
        </p:nvSpPr>
        <p:spPr>
          <a:xfrm>
            <a:off x="713225" y="1267988"/>
            <a:ext cx="1324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i="0">
                <a:solidFill>
                  <a:schemeClr val="lt1"/>
                </a:solidFill>
                <a:latin typeface="Poppins" pitchFamily="2" charset="77"/>
                <a:cs typeface="Poppins" pitchFamily="2" charset="77"/>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20" name="Google Shape;20;p3"/>
          <p:cNvSpPr txBox="1">
            <a:spLocks noGrp="1"/>
          </p:cNvSpPr>
          <p:nvPr>
            <p:ph type="subTitle" idx="1"/>
          </p:nvPr>
        </p:nvSpPr>
        <p:spPr>
          <a:xfrm>
            <a:off x="713225" y="3356325"/>
            <a:ext cx="3318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lt1"/>
                </a:solidFill>
                <a:latin typeface="Albert Sans Medium"/>
                <a:ea typeface="Albert Sans Medium"/>
                <a:cs typeface="Albert Sans Medium"/>
                <a:sym typeface="Albert Sans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2" name="Google Shape;302;p37">
            <a:extLst>
              <a:ext uri="{FF2B5EF4-FFF2-40B4-BE49-F238E27FC236}">
                <a16:creationId xmlns:a16="http://schemas.microsoft.com/office/drawing/2014/main" id="{738F091F-E7CF-B5CF-F959-B524C188A16D}"/>
              </a:ext>
            </a:extLst>
          </p:cNvPr>
          <p:cNvGrpSpPr/>
          <p:nvPr userDrawn="1"/>
        </p:nvGrpSpPr>
        <p:grpSpPr>
          <a:xfrm>
            <a:off x="6234375" y="1268000"/>
            <a:ext cx="2678900" cy="6297300"/>
            <a:chOff x="6234375" y="1268000"/>
            <a:chExt cx="2678900" cy="6297300"/>
          </a:xfrm>
        </p:grpSpPr>
        <p:sp>
          <p:nvSpPr>
            <p:cNvPr id="3" name="Google Shape;303;p37">
              <a:extLst>
                <a:ext uri="{FF2B5EF4-FFF2-40B4-BE49-F238E27FC236}">
                  <a16:creationId xmlns:a16="http://schemas.microsoft.com/office/drawing/2014/main" id="{8C63B051-224E-A64E-7CE2-A872E37B9403}"/>
                </a:ext>
              </a:extLst>
            </p:cNvPr>
            <p:cNvSpPr/>
            <p:nvPr/>
          </p:nvSpPr>
          <p:spPr>
            <a:xfrm>
              <a:off x="7286675" y="1268000"/>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4" name="Google Shape;304;p37">
              <a:extLst>
                <a:ext uri="{FF2B5EF4-FFF2-40B4-BE49-F238E27FC236}">
                  <a16:creationId xmlns:a16="http://schemas.microsoft.com/office/drawing/2014/main" id="{860963E3-9B9D-1AF4-7F75-1B4A4C54C58F}"/>
                </a:ext>
              </a:extLst>
            </p:cNvPr>
            <p:cNvSpPr/>
            <p:nvPr/>
          </p:nvSpPr>
          <p:spPr>
            <a:xfrm>
              <a:off x="6234375" y="2822294"/>
              <a:ext cx="1483500" cy="4365000"/>
            </a:xfrm>
            <a:prstGeom prst="roundRect">
              <a:avLst>
                <a:gd name="adj" fmla="val 50000"/>
              </a:avLst>
            </a:prstGeom>
            <a:solidFill>
              <a:schemeClr val="tx1">
                <a:alpha val="65082"/>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5" name="Google Shape;305;p37">
              <a:extLst>
                <a:ext uri="{FF2B5EF4-FFF2-40B4-BE49-F238E27FC236}">
                  <a16:creationId xmlns:a16="http://schemas.microsoft.com/office/drawing/2014/main" id="{95072889-FC32-95A4-D77D-88DC3B25CC29}"/>
                </a:ext>
              </a:extLst>
            </p:cNvPr>
            <p:cNvSpPr/>
            <p:nvPr/>
          </p:nvSpPr>
          <p:spPr>
            <a:xfrm>
              <a:off x="6766725" y="2109800"/>
              <a:ext cx="418800" cy="418800"/>
            </a:xfrm>
            <a:prstGeom prst="ellipse">
              <a:avLst/>
            </a:prstGeom>
            <a:solidFill>
              <a:srgbClr val="756DAF">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extLst>
      <p:ext uri="{BB962C8B-B14F-4D97-AF65-F5344CB8AC3E}">
        <p14:creationId xmlns:p14="http://schemas.microsoft.com/office/powerpoint/2010/main" val="84491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userDrawn="1">
  <p:cSld name="Section header 2">
    <p:spTree>
      <p:nvGrpSpPr>
        <p:cNvPr id="1" name="Shape 103"/>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F490922-8050-5AD1-FA65-8D2314097224}"/>
              </a:ext>
            </a:extLst>
          </p:cNvPr>
          <p:cNvSpPr>
            <a:spLocks noGrp="1"/>
          </p:cNvSpPr>
          <p:nvPr>
            <p:ph type="pic" idx="2"/>
          </p:nvPr>
        </p:nvSpPr>
        <p:spPr>
          <a:xfrm>
            <a:off x="5061083" y="683005"/>
            <a:ext cx="4516840" cy="4516840"/>
          </a:xfrm>
          <a:custGeom>
            <a:avLst/>
            <a:gdLst>
              <a:gd name="connsiteX0" fmla="*/ 2258420 w 4516840"/>
              <a:gd name="connsiteY0" fmla="*/ 0 h 4516840"/>
              <a:gd name="connsiteX1" fmla="*/ 4516840 w 4516840"/>
              <a:gd name="connsiteY1" fmla="*/ 2258420 h 4516840"/>
              <a:gd name="connsiteX2" fmla="*/ 4516839 w 4516840"/>
              <a:gd name="connsiteY2" fmla="*/ 4516840 h 4516840"/>
              <a:gd name="connsiteX3" fmla="*/ 0 w 4516840"/>
              <a:gd name="connsiteY3" fmla="*/ 4516840 h 4516840"/>
              <a:gd name="connsiteX4" fmla="*/ 0 w 4516840"/>
              <a:gd name="connsiteY4" fmla="*/ 2258420 h 4516840"/>
              <a:gd name="connsiteX5" fmla="*/ 2258420 w 4516840"/>
              <a:gd name="connsiteY5" fmla="*/ 0 h 4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840" h="4516840">
                <a:moveTo>
                  <a:pt x="2258420" y="0"/>
                </a:moveTo>
                <a:cubicBezTo>
                  <a:pt x="3505711" y="0"/>
                  <a:pt x="4516840" y="1011129"/>
                  <a:pt x="4516840" y="2258420"/>
                </a:cubicBezTo>
                <a:lnTo>
                  <a:pt x="4516839" y="4516840"/>
                </a:lnTo>
                <a:lnTo>
                  <a:pt x="0" y="4516840"/>
                </a:lnTo>
                <a:lnTo>
                  <a:pt x="0" y="2258420"/>
                </a:lnTo>
                <a:cubicBezTo>
                  <a:pt x="0" y="1011129"/>
                  <a:pt x="1011129" y="0"/>
                  <a:pt x="2258420" y="0"/>
                </a:cubicBezTo>
                <a:close/>
              </a:path>
            </a:pathLst>
          </a:custGeom>
          <a:noFill/>
          <a:ln>
            <a:noFill/>
          </a:ln>
        </p:spPr>
      </p:sp>
      <p:sp>
        <p:nvSpPr>
          <p:cNvPr id="104" name="Google Shape;104;p15"/>
          <p:cNvSpPr txBox="1">
            <a:spLocks noGrp="1"/>
          </p:cNvSpPr>
          <p:nvPr>
            <p:ph type="title"/>
          </p:nvPr>
        </p:nvSpPr>
        <p:spPr>
          <a:xfrm>
            <a:off x="720000" y="1276938"/>
            <a:ext cx="3708000" cy="147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05" name="Google Shape;105;p15"/>
          <p:cNvSpPr txBox="1">
            <a:spLocks noGrp="1"/>
          </p:cNvSpPr>
          <p:nvPr>
            <p:ph type="subTitle" idx="1"/>
          </p:nvPr>
        </p:nvSpPr>
        <p:spPr>
          <a:xfrm>
            <a:off x="720000" y="2750263"/>
            <a:ext cx="3708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i="0">
                <a:latin typeface="Poppins" pitchFamily="2" charset="77"/>
                <a:cs typeface="Poppins" pitchFamily="2" charset="77"/>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08" name="Google Shape;108;p15"/>
          <p:cNvSpPr/>
          <p:nvPr/>
        </p:nvSpPr>
        <p:spPr>
          <a:xfrm rot="10800000" flipH="1">
            <a:off x="-1050200" y="3866562"/>
            <a:ext cx="1626600" cy="62973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 name="Picture 1">
            <a:extLst>
              <a:ext uri="{FF2B5EF4-FFF2-40B4-BE49-F238E27FC236}">
                <a16:creationId xmlns:a16="http://schemas.microsoft.com/office/drawing/2014/main" id="{CA1B17CC-A3BB-2D63-501D-479915A840CF}"/>
              </a:ext>
            </a:extLst>
          </p:cNvPr>
          <p:cNvPicPr>
            <a:picLocks noChangeAspect="1"/>
          </p:cNvPicPr>
          <p:nvPr userDrawn="1"/>
        </p:nvPicPr>
        <p:blipFill>
          <a:blip r:embed="rId2"/>
          <a:srcRect/>
          <a:stretch/>
        </p:blipFill>
        <p:spPr>
          <a:xfrm>
            <a:off x="212426" y="4650500"/>
            <a:ext cx="727950" cy="727950"/>
          </a:xfrm>
          <a:prstGeom prst="rect">
            <a:avLst/>
          </a:prstGeom>
          <a:noFill/>
        </p:spPr>
      </p:pic>
      <p:sp>
        <p:nvSpPr>
          <p:cNvPr id="3" name="Google Shape;348;p42">
            <a:extLst>
              <a:ext uri="{FF2B5EF4-FFF2-40B4-BE49-F238E27FC236}">
                <a16:creationId xmlns:a16="http://schemas.microsoft.com/office/drawing/2014/main" id="{71F0FAC5-7066-76B9-C848-5F1166F7FF46}"/>
              </a:ext>
            </a:extLst>
          </p:cNvPr>
          <p:cNvSpPr/>
          <p:nvPr userDrawn="1"/>
        </p:nvSpPr>
        <p:spPr>
          <a:xfrm rot="10800000" flipH="1">
            <a:off x="4909125" y="-1481154"/>
            <a:ext cx="3257700" cy="6528600"/>
          </a:xfrm>
          <a:prstGeom prst="roundRect">
            <a:avLst>
              <a:gd name="adj" fmla="val 50000"/>
            </a:avLst>
          </a:prstGeom>
          <a:solidFill>
            <a:srgbClr val="005E91">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reserve="1" userDrawn="1">
  <p:cSld name="Section header 3">
    <p:bg>
      <p:bgPr>
        <a:gradFill>
          <a:gsLst>
            <a:gs pos="0">
              <a:srgbClr val="34C1D6"/>
            </a:gs>
            <a:gs pos="80000">
              <a:srgbClr val="5D87BC"/>
            </a:gs>
            <a:gs pos="100000">
              <a:srgbClr val="756DAF"/>
            </a:gs>
          </a:gsLst>
          <a:lin ang="5400000" scaled="1"/>
        </a:gradFill>
        <a:effectLst/>
      </p:bgPr>
    </p:bg>
    <p:spTree>
      <p:nvGrpSpPr>
        <p:cNvPr id="1" name="Shape 103"/>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F490922-8050-5AD1-FA65-8D2314097224}"/>
              </a:ext>
            </a:extLst>
          </p:cNvPr>
          <p:cNvSpPr>
            <a:spLocks noGrp="1"/>
          </p:cNvSpPr>
          <p:nvPr>
            <p:ph type="pic" idx="2"/>
          </p:nvPr>
        </p:nvSpPr>
        <p:spPr>
          <a:xfrm>
            <a:off x="5061083" y="683005"/>
            <a:ext cx="4516840" cy="4516840"/>
          </a:xfrm>
          <a:custGeom>
            <a:avLst/>
            <a:gdLst>
              <a:gd name="connsiteX0" fmla="*/ 2258420 w 4516840"/>
              <a:gd name="connsiteY0" fmla="*/ 0 h 4516840"/>
              <a:gd name="connsiteX1" fmla="*/ 4516840 w 4516840"/>
              <a:gd name="connsiteY1" fmla="*/ 2258420 h 4516840"/>
              <a:gd name="connsiteX2" fmla="*/ 4516839 w 4516840"/>
              <a:gd name="connsiteY2" fmla="*/ 4516840 h 4516840"/>
              <a:gd name="connsiteX3" fmla="*/ 0 w 4516840"/>
              <a:gd name="connsiteY3" fmla="*/ 4516840 h 4516840"/>
              <a:gd name="connsiteX4" fmla="*/ 0 w 4516840"/>
              <a:gd name="connsiteY4" fmla="*/ 2258420 h 4516840"/>
              <a:gd name="connsiteX5" fmla="*/ 2258420 w 4516840"/>
              <a:gd name="connsiteY5" fmla="*/ 0 h 4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840" h="4516840">
                <a:moveTo>
                  <a:pt x="2258420" y="0"/>
                </a:moveTo>
                <a:cubicBezTo>
                  <a:pt x="3505711" y="0"/>
                  <a:pt x="4516840" y="1011129"/>
                  <a:pt x="4516840" y="2258420"/>
                </a:cubicBezTo>
                <a:lnTo>
                  <a:pt x="4516839" y="4516840"/>
                </a:lnTo>
                <a:lnTo>
                  <a:pt x="0" y="4516840"/>
                </a:lnTo>
                <a:lnTo>
                  <a:pt x="0" y="2258420"/>
                </a:lnTo>
                <a:cubicBezTo>
                  <a:pt x="0" y="1011129"/>
                  <a:pt x="1011129" y="0"/>
                  <a:pt x="2258420" y="0"/>
                </a:cubicBezTo>
                <a:close/>
              </a:path>
            </a:pathLst>
          </a:custGeom>
          <a:noFill/>
          <a:ln>
            <a:noFill/>
          </a:ln>
        </p:spPr>
      </p:sp>
      <p:sp>
        <p:nvSpPr>
          <p:cNvPr id="104" name="Google Shape;104;p15"/>
          <p:cNvSpPr txBox="1">
            <a:spLocks noGrp="1"/>
          </p:cNvSpPr>
          <p:nvPr>
            <p:ph type="title"/>
          </p:nvPr>
        </p:nvSpPr>
        <p:spPr>
          <a:xfrm>
            <a:off x="720000" y="1276938"/>
            <a:ext cx="3708000" cy="147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1" i="0">
                <a:solidFill>
                  <a:schemeClr val="bg1"/>
                </a:solidFill>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05" name="Google Shape;105;p15"/>
          <p:cNvSpPr txBox="1">
            <a:spLocks noGrp="1"/>
          </p:cNvSpPr>
          <p:nvPr>
            <p:ph type="subTitle" idx="1"/>
          </p:nvPr>
        </p:nvSpPr>
        <p:spPr>
          <a:xfrm>
            <a:off x="720000" y="2750263"/>
            <a:ext cx="3708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i="0">
                <a:solidFill>
                  <a:schemeClr val="bg1"/>
                </a:solidFill>
                <a:latin typeface="Poppins" pitchFamily="2" charset="77"/>
                <a:cs typeface="Poppins" pitchFamily="2" charset="77"/>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08" name="Google Shape;108;p15"/>
          <p:cNvSpPr/>
          <p:nvPr/>
        </p:nvSpPr>
        <p:spPr>
          <a:xfrm rot="10800000" flipH="1">
            <a:off x="-1050200" y="3866562"/>
            <a:ext cx="1626600" cy="6297300"/>
          </a:xfrm>
          <a:prstGeom prst="roundRect">
            <a:avLst>
              <a:gd name="adj" fmla="val 50000"/>
            </a:avLst>
          </a:prstGeom>
          <a:solidFill>
            <a:schemeClr val="accent1">
              <a:alpha val="50161"/>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 name="Picture 1">
            <a:extLst>
              <a:ext uri="{FF2B5EF4-FFF2-40B4-BE49-F238E27FC236}">
                <a16:creationId xmlns:a16="http://schemas.microsoft.com/office/drawing/2014/main" id="{CA1B17CC-A3BB-2D63-501D-479915A840CF}"/>
              </a:ext>
            </a:extLst>
          </p:cNvPr>
          <p:cNvPicPr>
            <a:picLocks noChangeAspect="1"/>
          </p:cNvPicPr>
          <p:nvPr userDrawn="1"/>
        </p:nvPicPr>
        <p:blipFill>
          <a:blip r:embed="rId2"/>
          <a:srcRect/>
          <a:stretch/>
        </p:blipFill>
        <p:spPr>
          <a:xfrm>
            <a:off x="212426" y="4650500"/>
            <a:ext cx="727950" cy="727950"/>
          </a:xfrm>
          <a:prstGeom prst="rect">
            <a:avLst/>
          </a:prstGeom>
          <a:noFill/>
        </p:spPr>
      </p:pic>
      <p:sp>
        <p:nvSpPr>
          <p:cNvPr id="3" name="Google Shape;348;p42">
            <a:extLst>
              <a:ext uri="{FF2B5EF4-FFF2-40B4-BE49-F238E27FC236}">
                <a16:creationId xmlns:a16="http://schemas.microsoft.com/office/drawing/2014/main" id="{71F0FAC5-7066-76B9-C848-5F1166F7FF46}"/>
              </a:ext>
            </a:extLst>
          </p:cNvPr>
          <p:cNvSpPr/>
          <p:nvPr userDrawn="1"/>
        </p:nvSpPr>
        <p:spPr>
          <a:xfrm rot="10800000" flipH="1">
            <a:off x="4909125" y="-1481154"/>
            <a:ext cx="3257700" cy="6528600"/>
          </a:xfrm>
          <a:prstGeom prst="roundRect">
            <a:avLst>
              <a:gd name="adj" fmla="val 50000"/>
            </a:avLst>
          </a:prstGeom>
          <a:solidFill>
            <a:srgbClr val="005E91">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Tree>
    <p:extLst>
      <p:ext uri="{BB962C8B-B14F-4D97-AF65-F5344CB8AC3E}">
        <p14:creationId xmlns:p14="http://schemas.microsoft.com/office/powerpoint/2010/main" val="185073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body copy">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2" name="Google Shape;32;p5"/>
          <p:cNvSpPr txBox="1">
            <a:spLocks noGrp="1"/>
          </p:cNvSpPr>
          <p:nvPr>
            <p:ph type="subTitle" idx="2"/>
          </p:nvPr>
        </p:nvSpPr>
        <p:spPr>
          <a:xfrm>
            <a:off x="720000" y="1387700"/>
            <a:ext cx="7704000" cy="3096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sz="1400" b="0" i="0">
                <a:latin typeface="Poppins" pitchFamily="2" charset="77"/>
                <a:cs typeface="Poppins" pitchFamily="2" charset="77"/>
              </a:defRPr>
            </a:lvl1pPr>
            <a:lvl2pPr lvl="1" algn="ctr" rtl="0">
              <a:lnSpc>
                <a:spcPct val="115000"/>
              </a:lnSpc>
              <a:spcBef>
                <a:spcPts val="0"/>
              </a:spcBef>
              <a:spcAft>
                <a:spcPts val="0"/>
              </a:spcAft>
              <a:buSzPts val="1400"/>
              <a:buChar char="○"/>
              <a:defRPr sz="2800"/>
            </a:lvl2pPr>
            <a:lvl3pPr lvl="2" algn="ctr" rtl="0">
              <a:lnSpc>
                <a:spcPct val="115000"/>
              </a:lnSpc>
              <a:spcBef>
                <a:spcPts val="0"/>
              </a:spcBef>
              <a:spcAft>
                <a:spcPts val="0"/>
              </a:spcAft>
              <a:buSzPts val="1400"/>
              <a:buChar char="■"/>
              <a:defRPr sz="2800"/>
            </a:lvl3pPr>
            <a:lvl4pPr lvl="3" algn="ctr" rtl="0">
              <a:lnSpc>
                <a:spcPct val="115000"/>
              </a:lnSpc>
              <a:spcBef>
                <a:spcPts val="0"/>
              </a:spcBef>
              <a:spcAft>
                <a:spcPts val="0"/>
              </a:spcAft>
              <a:buSzPts val="1400"/>
              <a:buChar char="●"/>
              <a:defRPr sz="2800"/>
            </a:lvl4pPr>
            <a:lvl5pPr lvl="4" algn="ctr" rtl="0">
              <a:lnSpc>
                <a:spcPct val="115000"/>
              </a:lnSpc>
              <a:spcBef>
                <a:spcPts val="0"/>
              </a:spcBef>
              <a:spcAft>
                <a:spcPts val="0"/>
              </a:spcAft>
              <a:buSzPts val="1400"/>
              <a:buChar char="○"/>
              <a:defRPr sz="2800"/>
            </a:lvl5pPr>
            <a:lvl6pPr lvl="5" algn="ctr" rtl="0">
              <a:lnSpc>
                <a:spcPct val="115000"/>
              </a:lnSpc>
              <a:spcBef>
                <a:spcPts val="0"/>
              </a:spcBef>
              <a:spcAft>
                <a:spcPts val="0"/>
              </a:spcAft>
              <a:buSzPts val="1400"/>
              <a:buChar char="■"/>
              <a:defRPr sz="2800"/>
            </a:lvl6pPr>
            <a:lvl7pPr lvl="6" algn="ctr" rtl="0">
              <a:lnSpc>
                <a:spcPct val="115000"/>
              </a:lnSpc>
              <a:spcBef>
                <a:spcPts val="0"/>
              </a:spcBef>
              <a:spcAft>
                <a:spcPts val="0"/>
              </a:spcAft>
              <a:buSzPts val="1400"/>
              <a:buChar char="●"/>
              <a:defRPr sz="2800"/>
            </a:lvl7pPr>
            <a:lvl8pPr lvl="7" algn="ctr" rtl="0">
              <a:lnSpc>
                <a:spcPct val="115000"/>
              </a:lnSpc>
              <a:spcBef>
                <a:spcPts val="0"/>
              </a:spcBef>
              <a:spcAft>
                <a:spcPts val="0"/>
              </a:spcAft>
              <a:buSzPts val="1400"/>
              <a:buChar char="○"/>
              <a:defRPr sz="2800"/>
            </a:lvl8pPr>
            <a:lvl9pPr lvl="8" algn="ctr" rtl="0">
              <a:lnSpc>
                <a:spcPct val="115000"/>
              </a:lnSpc>
              <a:spcBef>
                <a:spcPts val="0"/>
              </a:spcBef>
              <a:spcAft>
                <a:spcPts val="0"/>
              </a:spcAft>
              <a:buSzPts val="1400"/>
              <a:buChar char="■"/>
              <a:defRPr sz="2800"/>
            </a:lvl9pPr>
          </a:lstStyle>
          <a:p>
            <a:endParaRPr dirty="0"/>
          </a:p>
        </p:txBody>
      </p:sp>
      <p:grpSp>
        <p:nvGrpSpPr>
          <p:cNvPr id="35" name="Google Shape;35;p5"/>
          <p:cNvGrpSpPr/>
          <p:nvPr/>
        </p:nvGrpSpPr>
        <p:grpSpPr>
          <a:xfrm flipH="1">
            <a:off x="-286914" y="-686855"/>
            <a:ext cx="9646062" cy="2270105"/>
            <a:chOff x="-173878" y="-686855"/>
            <a:chExt cx="9646062" cy="2270105"/>
          </a:xfrm>
        </p:grpSpPr>
        <p:sp>
          <p:nvSpPr>
            <p:cNvPr id="36" name="Google Shape;36;p5"/>
            <p:cNvSpPr/>
            <p:nvPr/>
          </p:nvSpPr>
          <p:spPr>
            <a:xfrm flipH="1">
              <a:off x="8812484" y="1306050"/>
              <a:ext cx="277200" cy="277200"/>
            </a:xfrm>
            <a:prstGeom prst="ellipse">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7" name="Google Shape;37;p5"/>
            <p:cNvSpPr/>
            <p:nvPr/>
          </p:nvSpPr>
          <p:spPr>
            <a:xfrm rot="10800000" flipH="1">
              <a:off x="-173878" y="-686855"/>
              <a:ext cx="677400" cy="18285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9" name="Google Shape;39;p5"/>
            <p:cNvSpPr/>
            <p:nvPr/>
          </p:nvSpPr>
          <p:spPr>
            <a:xfrm flipH="1">
              <a:off x="8812484" y="539500"/>
              <a:ext cx="659700" cy="659700"/>
            </a:xfrm>
            <a:prstGeom prst="ellipse">
              <a:avLst/>
            </a:prstGeom>
            <a:solidFill>
              <a:srgbClr val="2DC1D6">
                <a:alpha val="65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2" name="Picture 1">
            <a:extLst>
              <a:ext uri="{FF2B5EF4-FFF2-40B4-BE49-F238E27FC236}">
                <a16:creationId xmlns:a16="http://schemas.microsoft.com/office/drawing/2014/main" id="{D126C484-4757-6754-CE88-F6DE4473A256}"/>
              </a:ext>
            </a:extLst>
          </p:cNvPr>
          <p:cNvPicPr>
            <a:picLocks noChangeAspect="1"/>
          </p:cNvPicPr>
          <p:nvPr userDrawn="1"/>
        </p:nvPicPr>
        <p:blipFill>
          <a:blip r:embed="rId2"/>
          <a:srcRect/>
          <a:stretch/>
        </p:blipFill>
        <p:spPr>
          <a:xfrm>
            <a:off x="8780025" y="809900"/>
            <a:ext cx="727950" cy="727950"/>
          </a:xfrm>
          <a:prstGeom prst="rect">
            <a:avLst/>
          </a:prstGeom>
          <a:noFill/>
        </p:spPr>
      </p:pic>
    </p:spTree>
    <p:extLst>
      <p:ext uri="{BB962C8B-B14F-4D97-AF65-F5344CB8AC3E}">
        <p14:creationId xmlns:p14="http://schemas.microsoft.com/office/powerpoint/2010/main" val="167593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1 column">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2" name="Google Shape;32;p5"/>
          <p:cNvSpPr txBox="1">
            <a:spLocks noGrp="1"/>
          </p:cNvSpPr>
          <p:nvPr>
            <p:ph type="subTitle" idx="2"/>
          </p:nvPr>
        </p:nvSpPr>
        <p:spPr>
          <a:xfrm>
            <a:off x="720000" y="1888700"/>
            <a:ext cx="7704000" cy="259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sz="1400" b="0" i="0">
                <a:latin typeface="Poppins" pitchFamily="2" charset="77"/>
                <a:cs typeface="Poppins" pitchFamily="2" charset="77"/>
              </a:defRPr>
            </a:lvl1pPr>
            <a:lvl2pPr lvl="1" algn="ctr" rtl="0">
              <a:lnSpc>
                <a:spcPct val="115000"/>
              </a:lnSpc>
              <a:spcBef>
                <a:spcPts val="0"/>
              </a:spcBef>
              <a:spcAft>
                <a:spcPts val="0"/>
              </a:spcAft>
              <a:buSzPts val="1400"/>
              <a:buChar char="○"/>
              <a:defRPr sz="2800"/>
            </a:lvl2pPr>
            <a:lvl3pPr lvl="2" algn="ctr" rtl="0">
              <a:lnSpc>
                <a:spcPct val="115000"/>
              </a:lnSpc>
              <a:spcBef>
                <a:spcPts val="0"/>
              </a:spcBef>
              <a:spcAft>
                <a:spcPts val="0"/>
              </a:spcAft>
              <a:buSzPts val="1400"/>
              <a:buChar char="■"/>
              <a:defRPr sz="2800"/>
            </a:lvl3pPr>
            <a:lvl4pPr lvl="3" algn="ctr" rtl="0">
              <a:lnSpc>
                <a:spcPct val="115000"/>
              </a:lnSpc>
              <a:spcBef>
                <a:spcPts val="0"/>
              </a:spcBef>
              <a:spcAft>
                <a:spcPts val="0"/>
              </a:spcAft>
              <a:buSzPts val="1400"/>
              <a:buChar char="●"/>
              <a:defRPr sz="2800"/>
            </a:lvl4pPr>
            <a:lvl5pPr lvl="4" algn="ctr" rtl="0">
              <a:lnSpc>
                <a:spcPct val="115000"/>
              </a:lnSpc>
              <a:spcBef>
                <a:spcPts val="0"/>
              </a:spcBef>
              <a:spcAft>
                <a:spcPts val="0"/>
              </a:spcAft>
              <a:buSzPts val="1400"/>
              <a:buChar char="○"/>
              <a:defRPr sz="2800"/>
            </a:lvl5pPr>
            <a:lvl6pPr lvl="5" algn="ctr" rtl="0">
              <a:lnSpc>
                <a:spcPct val="115000"/>
              </a:lnSpc>
              <a:spcBef>
                <a:spcPts val="0"/>
              </a:spcBef>
              <a:spcAft>
                <a:spcPts val="0"/>
              </a:spcAft>
              <a:buSzPts val="1400"/>
              <a:buChar char="■"/>
              <a:defRPr sz="2800"/>
            </a:lvl6pPr>
            <a:lvl7pPr lvl="6" algn="ctr" rtl="0">
              <a:lnSpc>
                <a:spcPct val="115000"/>
              </a:lnSpc>
              <a:spcBef>
                <a:spcPts val="0"/>
              </a:spcBef>
              <a:spcAft>
                <a:spcPts val="0"/>
              </a:spcAft>
              <a:buSzPts val="1400"/>
              <a:buChar char="●"/>
              <a:defRPr sz="2800"/>
            </a:lvl7pPr>
            <a:lvl8pPr lvl="7" algn="ctr" rtl="0">
              <a:lnSpc>
                <a:spcPct val="115000"/>
              </a:lnSpc>
              <a:spcBef>
                <a:spcPts val="0"/>
              </a:spcBef>
              <a:spcAft>
                <a:spcPts val="0"/>
              </a:spcAft>
              <a:buSzPts val="1400"/>
              <a:buChar char="○"/>
              <a:defRPr sz="2800"/>
            </a:lvl8pPr>
            <a:lvl9pPr lvl="8" algn="ctr" rtl="0">
              <a:lnSpc>
                <a:spcPct val="115000"/>
              </a:lnSpc>
              <a:spcBef>
                <a:spcPts val="0"/>
              </a:spcBef>
              <a:spcAft>
                <a:spcPts val="0"/>
              </a:spcAft>
              <a:buSzPts val="1400"/>
              <a:buChar char="■"/>
              <a:defRPr sz="2800"/>
            </a:lvl9pPr>
          </a:lstStyle>
          <a:p>
            <a:endParaRPr dirty="0"/>
          </a:p>
        </p:txBody>
      </p:sp>
      <p:sp>
        <p:nvSpPr>
          <p:cNvPr id="33" name="Google Shape;33;p5"/>
          <p:cNvSpPr txBox="1">
            <a:spLocks noGrp="1"/>
          </p:cNvSpPr>
          <p:nvPr>
            <p:ph type="subTitle" idx="3"/>
          </p:nvPr>
        </p:nvSpPr>
        <p:spPr>
          <a:xfrm>
            <a:off x="720000" y="1387700"/>
            <a:ext cx="7704000" cy="5010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a:lnSpc>
                <a:spcPct val="115000"/>
              </a:lnSpc>
              <a:spcBef>
                <a:spcPts val="0"/>
              </a:spcBef>
              <a:spcAft>
                <a:spcPts val="0"/>
              </a:spcAft>
              <a:buSzPts val="1400"/>
              <a:buFont typeface="DM Sans"/>
              <a:buNone/>
              <a:defRPr b="1">
                <a:latin typeface="DM Sans"/>
                <a:ea typeface="DM Sans"/>
                <a:cs typeface="DM Sans"/>
                <a:sym typeface="DM Sans"/>
              </a:defRPr>
            </a:lvl2pPr>
            <a:lvl3pPr lvl="2">
              <a:lnSpc>
                <a:spcPct val="115000"/>
              </a:lnSpc>
              <a:spcBef>
                <a:spcPts val="0"/>
              </a:spcBef>
              <a:spcAft>
                <a:spcPts val="0"/>
              </a:spcAft>
              <a:buSzPts val="1400"/>
              <a:buFont typeface="DM Sans"/>
              <a:buNone/>
              <a:defRPr b="1">
                <a:latin typeface="DM Sans"/>
                <a:ea typeface="DM Sans"/>
                <a:cs typeface="DM Sans"/>
                <a:sym typeface="DM Sans"/>
              </a:defRPr>
            </a:lvl3pPr>
            <a:lvl4pPr lvl="3">
              <a:lnSpc>
                <a:spcPct val="115000"/>
              </a:lnSpc>
              <a:spcBef>
                <a:spcPts val="0"/>
              </a:spcBef>
              <a:spcAft>
                <a:spcPts val="0"/>
              </a:spcAft>
              <a:buSzPts val="1400"/>
              <a:buFont typeface="DM Sans"/>
              <a:buNone/>
              <a:defRPr b="1">
                <a:latin typeface="DM Sans"/>
                <a:ea typeface="DM Sans"/>
                <a:cs typeface="DM Sans"/>
                <a:sym typeface="DM Sans"/>
              </a:defRPr>
            </a:lvl4pPr>
            <a:lvl5pPr lvl="4">
              <a:lnSpc>
                <a:spcPct val="115000"/>
              </a:lnSpc>
              <a:spcBef>
                <a:spcPts val="0"/>
              </a:spcBef>
              <a:spcAft>
                <a:spcPts val="0"/>
              </a:spcAft>
              <a:buSzPts val="1400"/>
              <a:buFont typeface="DM Sans"/>
              <a:buNone/>
              <a:defRPr b="1">
                <a:latin typeface="DM Sans"/>
                <a:ea typeface="DM Sans"/>
                <a:cs typeface="DM Sans"/>
                <a:sym typeface="DM Sans"/>
              </a:defRPr>
            </a:lvl5pPr>
            <a:lvl6pPr lvl="5">
              <a:lnSpc>
                <a:spcPct val="115000"/>
              </a:lnSpc>
              <a:spcBef>
                <a:spcPts val="0"/>
              </a:spcBef>
              <a:spcAft>
                <a:spcPts val="0"/>
              </a:spcAft>
              <a:buSzPts val="1400"/>
              <a:buFont typeface="DM Sans"/>
              <a:buNone/>
              <a:defRPr b="1">
                <a:latin typeface="DM Sans"/>
                <a:ea typeface="DM Sans"/>
                <a:cs typeface="DM Sans"/>
                <a:sym typeface="DM Sans"/>
              </a:defRPr>
            </a:lvl6pPr>
            <a:lvl7pPr lvl="6">
              <a:lnSpc>
                <a:spcPct val="115000"/>
              </a:lnSpc>
              <a:spcBef>
                <a:spcPts val="0"/>
              </a:spcBef>
              <a:spcAft>
                <a:spcPts val="0"/>
              </a:spcAft>
              <a:buSzPts val="1400"/>
              <a:buFont typeface="DM Sans"/>
              <a:buNone/>
              <a:defRPr b="1">
                <a:latin typeface="DM Sans"/>
                <a:ea typeface="DM Sans"/>
                <a:cs typeface="DM Sans"/>
                <a:sym typeface="DM Sans"/>
              </a:defRPr>
            </a:lvl7pPr>
            <a:lvl8pPr lvl="7">
              <a:lnSpc>
                <a:spcPct val="115000"/>
              </a:lnSpc>
              <a:spcBef>
                <a:spcPts val="0"/>
              </a:spcBef>
              <a:spcAft>
                <a:spcPts val="0"/>
              </a:spcAft>
              <a:buSzPts val="1400"/>
              <a:buFont typeface="DM Sans"/>
              <a:buNone/>
              <a:defRPr b="1">
                <a:latin typeface="DM Sans"/>
                <a:ea typeface="DM Sans"/>
                <a:cs typeface="DM Sans"/>
                <a:sym typeface="DM Sans"/>
              </a:defRPr>
            </a:lvl8pPr>
            <a:lvl9pPr lvl="8">
              <a:lnSpc>
                <a:spcPct val="115000"/>
              </a:lnSpc>
              <a:spcBef>
                <a:spcPts val="0"/>
              </a:spcBef>
              <a:spcAft>
                <a:spcPts val="0"/>
              </a:spcAft>
              <a:buSzPts val="1400"/>
              <a:buFont typeface="DM Sans"/>
              <a:buNone/>
              <a:defRPr b="1">
                <a:latin typeface="DM Sans"/>
                <a:ea typeface="DM Sans"/>
                <a:cs typeface="DM Sans"/>
                <a:sym typeface="DM Sans"/>
              </a:defRPr>
            </a:lvl9pPr>
          </a:lstStyle>
          <a:p>
            <a:endParaRPr dirty="0"/>
          </a:p>
        </p:txBody>
      </p:sp>
      <p:grpSp>
        <p:nvGrpSpPr>
          <p:cNvPr id="35" name="Google Shape;35;p5"/>
          <p:cNvGrpSpPr/>
          <p:nvPr/>
        </p:nvGrpSpPr>
        <p:grpSpPr>
          <a:xfrm flipH="1">
            <a:off x="-286914" y="-686855"/>
            <a:ext cx="9646062" cy="2270105"/>
            <a:chOff x="-173878" y="-686855"/>
            <a:chExt cx="9646062" cy="2270105"/>
          </a:xfrm>
        </p:grpSpPr>
        <p:sp>
          <p:nvSpPr>
            <p:cNvPr id="36" name="Google Shape;36;p5"/>
            <p:cNvSpPr/>
            <p:nvPr/>
          </p:nvSpPr>
          <p:spPr>
            <a:xfrm flipH="1">
              <a:off x="8812484" y="1306050"/>
              <a:ext cx="277200" cy="277200"/>
            </a:xfrm>
            <a:prstGeom prst="ellipse">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7" name="Google Shape;37;p5"/>
            <p:cNvSpPr/>
            <p:nvPr/>
          </p:nvSpPr>
          <p:spPr>
            <a:xfrm rot="10800000" flipH="1">
              <a:off x="-173878" y="-686855"/>
              <a:ext cx="677400" cy="18285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9" name="Google Shape;39;p5"/>
            <p:cNvSpPr/>
            <p:nvPr/>
          </p:nvSpPr>
          <p:spPr>
            <a:xfrm flipH="1">
              <a:off x="8812484" y="539500"/>
              <a:ext cx="659700" cy="659700"/>
            </a:xfrm>
            <a:prstGeom prst="ellipse">
              <a:avLst/>
            </a:prstGeom>
            <a:solidFill>
              <a:srgbClr val="2DC1D6">
                <a:alpha val="65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2" name="Picture 1">
            <a:extLst>
              <a:ext uri="{FF2B5EF4-FFF2-40B4-BE49-F238E27FC236}">
                <a16:creationId xmlns:a16="http://schemas.microsoft.com/office/drawing/2014/main" id="{D126C484-4757-6754-CE88-F6DE4473A256}"/>
              </a:ext>
            </a:extLst>
          </p:cNvPr>
          <p:cNvPicPr>
            <a:picLocks noChangeAspect="1"/>
          </p:cNvPicPr>
          <p:nvPr userDrawn="1"/>
        </p:nvPicPr>
        <p:blipFill>
          <a:blip r:embed="rId2"/>
          <a:srcRect/>
          <a:stretch/>
        </p:blipFill>
        <p:spPr>
          <a:xfrm>
            <a:off x="8780025" y="809900"/>
            <a:ext cx="727950" cy="727950"/>
          </a:xfrm>
          <a:prstGeom prst="rect">
            <a:avLst/>
          </a:prstGeom>
          <a:noFill/>
        </p:spPr>
      </p:pic>
    </p:spTree>
    <p:extLst>
      <p:ext uri="{BB962C8B-B14F-4D97-AF65-F5344CB8AC3E}">
        <p14:creationId xmlns:p14="http://schemas.microsoft.com/office/powerpoint/2010/main" val="426518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Title with 3 column">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65" name="Google Shape;165;p23"/>
          <p:cNvSpPr txBox="1">
            <a:spLocks noGrp="1"/>
          </p:cNvSpPr>
          <p:nvPr>
            <p:ph type="subTitle" idx="1"/>
          </p:nvPr>
        </p:nvSpPr>
        <p:spPr>
          <a:xfrm>
            <a:off x="716625" y="2255698"/>
            <a:ext cx="2439000" cy="187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66" name="Google Shape;166;p23"/>
          <p:cNvSpPr txBox="1">
            <a:spLocks noGrp="1"/>
          </p:cNvSpPr>
          <p:nvPr>
            <p:ph type="subTitle" idx="2"/>
          </p:nvPr>
        </p:nvSpPr>
        <p:spPr>
          <a:xfrm>
            <a:off x="3352500" y="2255698"/>
            <a:ext cx="2439000" cy="187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67" name="Google Shape;167;p23"/>
          <p:cNvSpPr txBox="1">
            <a:spLocks noGrp="1"/>
          </p:cNvSpPr>
          <p:nvPr>
            <p:ph type="subTitle" idx="3"/>
          </p:nvPr>
        </p:nvSpPr>
        <p:spPr>
          <a:xfrm>
            <a:off x="5988375" y="2255698"/>
            <a:ext cx="2439000" cy="187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68" name="Google Shape;168;p23"/>
          <p:cNvSpPr txBox="1">
            <a:spLocks noGrp="1"/>
          </p:cNvSpPr>
          <p:nvPr>
            <p:ph type="subTitle" idx="4"/>
          </p:nvPr>
        </p:nvSpPr>
        <p:spPr>
          <a:xfrm>
            <a:off x="716625" y="1480225"/>
            <a:ext cx="2439000" cy="8604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400"/>
              <a:buFont typeface="DM Sans"/>
              <a:buNone/>
              <a:defRPr sz="2400" b="1">
                <a:latin typeface="DM Sans"/>
                <a:ea typeface="DM Sans"/>
                <a:cs typeface="DM Sans"/>
                <a:sym typeface="DM Sans"/>
              </a:defRPr>
            </a:lvl2pPr>
            <a:lvl3pPr lvl="2" rtl="0">
              <a:lnSpc>
                <a:spcPct val="115000"/>
              </a:lnSpc>
              <a:spcBef>
                <a:spcPts val="0"/>
              </a:spcBef>
              <a:spcAft>
                <a:spcPts val="0"/>
              </a:spcAft>
              <a:buSzPts val="2400"/>
              <a:buFont typeface="DM Sans"/>
              <a:buNone/>
              <a:defRPr sz="2400" b="1">
                <a:latin typeface="DM Sans"/>
                <a:ea typeface="DM Sans"/>
                <a:cs typeface="DM Sans"/>
                <a:sym typeface="DM Sans"/>
              </a:defRPr>
            </a:lvl3pPr>
            <a:lvl4pPr lvl="3" rtl="0">
              <a:lnSpc>
                <a:spcPct val="115000"/>
              </a:lnSpc>
              <a:spcBef>
                <a:spcPts val="0"/>
              </a:spcBef>
              <a:spcAft>
                <a:spcPts val="0"/>
              </a:spcAft>
              <a:buSzPts val="2400"/>
              <a:buFont typeface="DM Sans"/>
              <a:buNone/>
              <a:defRPr sz="2400" b="1">
                <a:latin typeface="DM Sans"/>
                <a:ea typeface="DM Sans"/>
                <a:cs typeface="DM Sans"/>
                <a:sym typeface="DM Sans"/>
              </a:defRPr>
            </a:lvl4pPr>
            <a:lvl5pPr lvl="4" rtl="0">
              <a:lnSpc>
                <a:spcPct val="115000"/>
              </a:lnSpc>
              <a:spcBef>
                <a:spcPts val="0"/>
              </a:spcBef>
              <a:spcAft>
                <a:spcPts val="0"/>
              </a:spcAft>
              <a:buSzPts val="2400"/>
              <a:buFont typeface="DM Sans"/>
              <a:buNone/>
              <a:defRPr sz="2400" b="1">
                <a:latin typeface="DM Sans"/>
                <a:ea typeface="DM Sans"/>
                <a:cs typeface="DM Sans"/>
                <a:sym typeface="DM Sans"/>
              </a:defRPr>
            </a:lvl5pPr>
            <a:lvl6pPr lvl="5" rtl="0">
              <a:lnSpc>
                <a:spcPct val="115000"/>
              </a:lnSpc>
              <a:spcBef>
                <a:spcPts val="0"/>
              </a:spcBef>
              <a:spcAft>
                <a:spcPts val="0"/>
              </a:spcAft>
              <a:buSzPts val="2400"/>
              <a:buFont typeface="DM Sans"/>
              <a:buNone/>
              <a:defRPr sz="2400" b="1">
                <a:latin typeface="DM Sans"/>
                <a:ea typeface="DM Sans"/>
                <a:cs typeface="DM Sans"/>
                <a:sym typeface="DM Sans"/>
              </a:defRPr>
            </a:lvl6pPr>
            <a:lvl7pPr lvl="6" rtl="0">
              <a:lnSpc>
                <a:spcPct val="115000"/>
              </a:lnSpc>
              <a:spcBef>
                <a:spcPts val="0"/>
              </a:spcBef>
              <a:spcAft>
                <a:spcPts val="0"/>
              </a:spcAft>
              <a:buSzPts val="2400"/>
              <a:buFont typeface="DM Sans"/>
              <a:buNone/>
              <a:defRPr sz="2400" b="1">
                <a:latin typeface="DM Sans"/>
                <a:ea typeface="DM Sans"/>
                <a:cs typeface="DM Sans"/>
                <a:sym typeface="DM Sans"/>
              </a:defRPr>
            </a:lvl7pPr>
            <a:lvl8pPr lvl="7" rtl="0">
              <a:lnSpc>
                <a:spcPct val="115000"/>
              </a:lnSpc>
              <a:spcBef>
                <a:spcPts val="0"/>
              </a:spcBef>
              <a:spcAft>
                <a:spcPts val="0"/>
              </a:spcAft>
              <a:buSzPts val="2400"/>
              <a:buFont typeface="DM Sans"/>
              <a:buNone/>
              <a:defRPr sz="2400" b="1">
                <a:latin typeface="DM Sans"/>
                <a:ea typeface="DM Sans"/>
                <a:cs typeface="DM Sans"/>
                <a:sym typeface="DM Sans"/>
              </a:defRPr>
            </a:lvl8pPr>
            <a:lvl9pPr lvl="8"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
        <p:nvSpPr>
          <p:cNvPr id="169" name="Google Shape;169;p23"/>
          <p:cNvSpPr txBox="1">
            <a:spLocks noGrp="1"/>
          </p:cNvSpPr>
          <p:nvPr>
            <p:ph type="subTitle" idx="5"/>
          </p:nvPr>
        </p:nvSpPr>
        <p:spPr>
          <a:xfrm>
            <a:off x="3352500" y="1480225"/>
            <a:ext cx="2439000" cy="8604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400"/>
              <a:buFont typeface="DM Sans"/>
              <a:buNone/>
              <a:defRPr sz="2400" b="1">
                <a:latin typeface="DM Sans"/>
                <a:ea typeface="DM Sans"/>
                <a:cs typeface="DM Sans"/>
                <a:sym typeface="DM Sans"/>
              </a:defRPr>
            </a:lvl2pPr>
            <a:lvl3pPr lvl="2" rtl="0">
              <a:lnSpc>
                <a:spcPct val="115000"/>
              </a:lnSpc>
              <a:spcBef>
                <a:spcPts val="0"/>
              </a:spcBef>
              <a:spcAft>
                <a:spcPts val="0"/>
              </a:spcAft>
              <a:buSzPts val="2400"/>
              <a:buFont typeface="DM Sans"/>
              <a:buNone/>
              <a:defRPr sz="2400" b="1">
                <a:latin typeface="DM Sans"/>
                <a:ea typeface="DM Sans"/>
                <a:cs typeface="DM Sans"/>
                <a:sym typeface="DM Sans"/>
              </a:defRPr>
            </a:lvl3pPr>
            <a:lvl4pPr lvl="3" rtl="0">
              <a:lnSpc>
                <a:spcPct val="115000"/>
              </a:lnSpc>
              <a:spcBef>
                <a:spcPts val="0"/>
              </a:spcBef>
              <a:spcAft>
                <a:spcPts val="0"/>
              </a:spcAft>
              <a:buSzPts val="2400"/>
              <a:buFont typeface="DM Sans"/>
              <a:buNone/>
              <a:defRPr sz="2400" b="1">
                <a:latin typeface="DM Sans"/>
                <a:ea typeface="DM Sans"/>
                <a:cs typeface="DM Sans"/>
                <a:sym typeface="DM Sans"/>
              </a:defRPr>
            </a:lvl4pPr>
            <a:lvl5pPr lvl="4" rtl="0">
              <a:lnSpc>
                <a:spcPct val="115000"/>
              </a:lnSpc>
              <a:spcBef>
                <a:spcPts val="0"/>
              </a:spcBef>
              <a:spcAft>
                <a:spcPts val="0"/>
              </a:spcAft>
              <a:buSzPts val="2400"/>
              <a:buFont typeface="DM Sans"/>
              <a:buNone/>
              <a:defRPr sz="2400" b="1">
                <a:latin typeface="DM Sans"/>
                <a:ea typeface="DM Sans"/>
                <a:cs typeface="DM Sans"/>
                <a:sym typeface="DM Sans"/>
              </a:defRPr>
            </a:lvl5pPr>
            <a:lvl6pPr lvl="5" rtl="0">
              <a:lnSpc>
                <a:spcPct val="115000"/>
              </a:lnSpc>
              <a:spcBef>
                <a:spcPts val="0"/>
              </a:spcBef>
              <a:spcAft>
                <a:spcPts val="0"/>
              </a:spcAft>
              <a:buSzPts val="2400"/>
              <a:buFont typeface="DM Sans"/>
              <a:buNone/>
              <a:defRPr sz="2400" b="1">
                <a:latin typeface="DM Sans"/>
                <a:ea typeface="DM Sans"/>
                <a:cs typeface="DM Sans"/>
                <a:sym typeface="DM Sans"/>
              </a:defRPr>
            </a:lvl6pPr>
            <a:lvl7pPr lvl="6" rtl="0">
              <a:lnSpc>
                <a:spcPct val="115000"/>
              </a:lnSpc>
              <a:spcBef>
                <a:spcPts val="0"/>
              </a:spcBef>
              <a:spcAft>
                <a:spcPts val="0"/>
              </a:spcAft>
              <a:buSzPts val="2400"/>
              <a:buFont typeface="DM Sans"/>
              <a:buNone/>
              <a:defRPr sz="2400" b="1">
                <a:latin typeface="DM Sans"/>
                <a:ea typeface="DM Sans"/>
                <a:cs typeface="DM Sans"/>
                <a:sym typeface="DM Sans"/>
              </a:defRPr>
            </a:lvl7pPr>
            <a:lvl8pPr lvl="7" rtl="0">
              <a:lnSpc>
                <a:spcPct val="115000"/>
              </a:lnSpc>
              <a:spcBef>
                <a:spcPts val="0"/>
              </a:spcBef>
              <a:spcAft>
                <a:spcPts val="0"/>
              </a:spcAft>
              <a:buSzPts val="2400"/>
              <a:buFont typeface="DM Sans"/>
              <a:buNone/>
              <a:defRPr sz="2400" b="1">
                <a:latin typeface="DM Sans"/>
                <a:ea typeface="DM Sans"/>
                <a:cs typeface="DM Sans"/>
                <a:sym typeface="DM Sans"/>
              </a:defRPr>
            </a:lvl8pPr>
            <a:lvl9pPr lvl="8"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
        <p:nvSpPr>
          <p:cNvPr id="170" name="Google Shape;170;p23"/>
          <p:cNvSpPr txBox="1">
            <a:spLocks noGrp="1"/>
          </p:cNvSpPr>
          <p:nvPr>
            <p:ph type="subTitle" idx="6"/>
          </p:nvPr>
        </p:nvSpPr>
        <p:spPr>
          <a:xfrm>
            <a:off x="5988375" y="1480225"/>
            <a:ext cx="2439000" cy="8604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400"/>
              <a:buFont typeface="DM Sans"/>
              <a:buNone/>
              <a:defRPr sz="2400" b="1">
                <a:latin typeface="DM Sans"/>
                <a:ea typeface="DM Sans"/>
                <a:cs typeface="DM Sans"/>
                <a:sym typeface="DM Sans"/>
              </a:defRPr>
            </a:lvl2pPr>
            <a:lvl3pPr lvl="2" rtl="0">
              <a:lnSpc>
                <a:spcPct val="115000"/>
              </a:lnSpc>
              <a:spcBef>
                <a:spcPts val="0"/>
              </a:spcBef>
              <a:spcAft>
                <a:spcPts val="0"/>
              </a:spcAft>
              <a:buSzPts val="2400"/>
              <a:buFont typeface="DM Sans"/>
              <a:buNone/>
              <a:defRPr sz="2400" b="1">
                <a:latin typeface="DM Sans"/>
                <a:ea typeface="DM Sans"/>
                <a:cs typeface="DM Sans"/>
                <a:sym typeface="DM Sans"/>
              </a:defRPr>
            </a:lvl3pPr>
            <a:lvl4pPr lvl="3" rtl="0">
              <a:lnSpc>
                <a:spcPct val="115000"/>
              </a:lnSpc>
              <a:spcBef>
                <a:spcPts val="0"/>
              </a:spcBef>
              <a:spcAft>
                <a:spcPts val="0"/>
              </a:spcAft>
              <a:buSzPts val="2400"/>
              <a:buFont typeface="DM Sans"/>
              <a:buNone/>
              <a:defRPr sz="2400" b="1">
                <a:latin typeface="DM Sans"/>
                <a:ea typeface="DM Sans"/>
                <a:cs typeface="DM Sans"/>
                <a:sym typeface="DM Sans"/>
              </a:defRPr>
            </a:lvl4pPr>
            <a:lvl5pPr lvl="4" rtl="0">
              <a:lnSpc>
                <a:spcPct val="115000"/>
              </a:lnSpc>
              <a:spcBef>
                <a:spcPts val="0"/>
              </a:spcBef>
              <a:spcAft>
                <a:spcPts val="0"/>
              </a:spcAft>
              <a:buSzPts val="2400"/>
              <a:buFont typeface="DM Sans"/>
              <a:buNone/>
              <a:defRPr sz="2400" b="1">
                <a:latin typeface="DM Sans"/>
                <a:ea typeface="DM Sans"/>
                <a:cs typeface="DM Sans"/>
                <a:sym typeface="DM Sans"/>
              </a:defRPr>
            </a:lvl5pPr>
            <a:lvl6pPr lvl="5" rtl="0">
              <a:lnSpc>
                <a:spcPct val="115000"/>
              </a:lnSpc>
              <a:spcBef>
                <a:spcPts val="0"/>
              </a:spcBef>
              <a:spcAft>
                <a:spcPts val="0"/>
              </a:spcAft>
              <a:buSzPts val="2400"/>
              <a:buFont typeface="DM Sans"/>
              <a:buNone/>
              <a:defRPr sz="2400" b="1">
                <a:latin typeface="DM Sans"/>
                <a:ea typeface="DM Sans"/>
                <a:cs typeface="DM Sans"/>
                <a:sym typeface="DM Sans"/>
              </a:defRPr>
            </a:lvl6pPr>
            <a:lvl7pPr lvl="6" rtl="0">
              <a:lnSpc>
                <a:spcPct val="115000"/>
              </a:lnSpc>
              <a:spcBef>
                <a:spcPts val="0"/>
              </a:spcBef>
              <a:spcAft>
                <a:spcPts val="0"/>
              </a:spcAft>
              <a:buSzPts val="2400"/>
              <a:buFont typeface="DM Sans"/>
              <a:buNone/>
              <a:defRPr sz="2400" b="1">
                <a:latin typeface="DM Sans"/>
                <a:ea typeface="DM Sans"/>
                <a:cs typeface="DM Sans"/>
                <a:sym typeface="DM Sans"/>
              </a:defRPr>
            </a:lvl7pPr>
            <a:lvl8pPr lvl="7" rtl="0">
              <a:lnSpc>
                <a:spcPct val="115000"/>
              </a:lnSpc>
              <a:spcBef>
                <a:spcPts val="0"/>
              </a:spcBef>
              <a:spcAft>
                <a:spcPts val="0"/>
              </a:spcAft>
              <a:buSzPts val="2400"/>
              <a:buFont typeface="DM Sans"/>
              <a:buNone/>
              <a:defRPr sz="2400" b="1">
                <a:latin typeface="DM Sans"/>
                <a:ea typeface="DM Sans"/>
                <a:cs typeface="DM Sans"/>
                <a:sym typeface="DM Sans"/>
              </a:defRPr>
            </a:lvl8pPr>
            <a:lvl9pPr lvl="8"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grpSp>
        <p:nvGrpSpPr>
          <p:cNvPr id="171" name="Google Shape;171;p23"/>
          <p:cNvGrpSpPr/>
          <p:nvPr/>
        </p:nvGrpSpPr>
        <p:grpSpPr>
          <a:xfrm>
            <a:off x="-932402" y="0"/>
            <a:ext cx="10062875" cy="6791097"/>
            <a:chOff x="-928775" y="-93025"/>
            <a:chExt cx="10062875" cy="6791097"/>
          </a:xfrm>
        </p:grpSpPr>
        <p:sp>
          <p:nvSpPr>
            <p:cNvPr id="172" name="Google Shape;172;p23"/>
            <p:cNvSpPr/>
            <p:nvPr/>
          </p:nvSpPr>
          <p:spPr>
            <a:xfrm>
              <a:off x="-928775" y="-93025"/>
              <a:ext cx="1648800" cy="1648800"/>
            </a:xfrm>
            <a:prstGeom prst="ellipse">
              <a:avLst/>
            </a:prstGeom>
            <a:solidFill>
              <a:srgbClr val="2DC1D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nvGrpSpPr>
            <p:cNvPr id="173" name="Google Shape;173;p23"/>
            <p:cNvGrpSpPr/>
            <p:nvPr/>
          </p:nvGrpSpPr>
          <p:grpSpPr>
            <a:xfrm>
              <a:off x="8424000" y="4173728"/>
              <a:ext cx="710100" cy="2524343"/>
              <a:chOff x="8424000" y="4173728"/>
              <a:chExt cx="710100" cy="2524343"/>
            </a:xfrm>
          </p:grpSpPr>
          <p:sp>
            <p:nvSpPr>
              <p:cNvPr id="174" name="Google Shape;174;p23"/>
              <p:cNvSpPr/>
              <p:nvPr/>
            </p:nvSpPr>
            <p:spPr>
              <a:xfrm>
                <a:off x="8609250" y="4173728"/>
                <a:ext cx="339600" cy="339600"/>
              </a:xfrm>
              <a:prstGeom prst="ellipse">
                <a:avLst/>
              </a:prstGeom>
              <a:solidFill>
                <a:srgbClr val="00414D">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75" name="Google Shape;175;p23"/>
              <p:cNvSpPr/>
              <p:nvPr/>
            </p:nvSpPr>
            <p:spPr>
              <a:xfrm>
                <a:off x="8424000" y="4608572"/>
                <a:ext cx="710100" cy="2089500"/>
              </a:xfrm>
              <a:prstGeom prst="roundRect">
                <a:avLst>
                  <a:gd name="adj" fmla="val 50000"/>
                </a:avLst>
              </a:prstGeom>
              <a:gradFill>
                <a:gsLst>
                  <a:gs pos="0">
                    <a:srgbClr val="34C1D6">
                      <a:alpha val="99000"/>
                    </a:srgbClr>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2pPr>
            <a:lvl3pPr lvl="2"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3pPr>
            <a:lvl4pPr lvl="3"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4pPr>
            <a:lvl5pPr lvl="4"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5pPr>
            <a:lvl6pPr lvl="5"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6pPr>
            <a:lvl7pPr lvl="6"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7pPr>
            <a:lvl8pPr lvl="7"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8pPr>
            <a:lvl9pPr lvl="8"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9pPr>
          </a:lstStyle>
          <a:p>
            <a:endParaRPr dirty="0"/>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dirty="0"/>
          </a:p>
        </p:txBody>
      </p:sp>
    </p:spTree>
  </p:cSld>
  <p:clrMap bg1="lt1" tx1="dk1" bg2="dk2" tx2="lt2" accent1="accent1" accent2="accent2" accent3="accent3" accent4="accent4" accent5="accent5" accent6="accent6" hlink="hlink" folHlink="folHlink"/>
  <p:sldLayoutIdLst>
    <p:sldLayoutId id="2147483683" r:id="rId1"/>
    <p:sldLayoutId id="2147483678" r:id="rId2"/>
    <p:sldLayoutId id="2147483684" r:id="rId3"/>
    <p:sldLayoutId id="2147483677" r:id="rId4"/>
    <p:sldLayoutId id="2147483661" r:id="rId5"/>
    <p:sldLayoutId id="2147483685" r:id="rId6"/>
    <p:sldLayoutId id="2147483682" r:id="rId7"/>
    <p:sldLayoutId id="2147483681" r:id="rId8"/>
    <p:sldLayoutId id="2147483669" r:id="rId9"/>
    <p:sldLayoutId id="2147483670" r:id="rId10"/>
    <p:sldLayoutId id="2147483666" r:id="rId11"/>
    <p:sldLayoutId id="2147483654" r:id="rId12"/>
    <p:sldLayoutId id="2147483680" r:id="rId13"/>
    <p:sldLayoutId id="2147483657" r:id="rId14"/>
    <p:sldLayoutId id="2147483673" r:id="rId15"/>
    <p:sldLayoutId id="2147483675" r:id="rId16"/>
    <p:sldLayoutId id="214748367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C644F-3B10-607C-2223-C8C78DB5104F}"/>
              </a:ext>
            </a:extLst>
          </p:cNvPr>
          <p:cNvSpPr>
            <a:spLocks noGrp="1"/>
          </p:cNvSpPr>
          <p:nvPr>
            <p:ph type="ctrTitle"/>
          </p:nvPr>
        </p:nvSpPr>
        <p:spPr>
          <a:xfrm>
            <a:off x="706663" y="2571750"/>
            <a:ext cx="5744724" cy="1976038"/>
          </a:xfrm>
        </p:spPr>
        <p:txBody>
          <a:bodyPr/>
          <a:lstStyle/>
          <a:p>
            <a:r>
              <a:rPr lang="fr-CA" sz="4400" dirty="0"/>
              <a:t>CONVERSATIONS BRÈVES:</a:t>
            </a:r>
            <a:br>
              <a:rPr lang="en-US" sz="4400" dirty="0"/>
            </a:br>
            <a:r>
              <a:rPr lang="fr-CA" sz="3200" dirty="0"/>
              <a:t>Dialoguer avec les jeunes qui vapotent pour favoriser et soutenir le changement</a:t>
            </a:r>
            <a:endParaRPr lang="en-US" sz="3200" dirty="0"/>
          </a:p>
        </p:txBody>
      </p:sp>
      <p:sp>
        <p:nvSpPr>
          <p:cNvPr id="4" name="Rectangle 3"/>
          <p:cNvSpPr/>
          <p:nvPr/>
        </p:nvSpPr>
        <p:spPr>
          <a:xfrm>
            <a:off x="6627556" y="152400"/>
            <a:ext cx="2306894" cy="139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0" y="4755118"/>
            <a:ext cx="6546850" cy="369332"/>
          </a:xfrm>
          <a:prstGeom prst="rect">
            <a:avLst/>
          </a:prstGeom>
        </p:spPr>
        <p:txBody>
          <a:bodyPr wrap="square">
            <a:spAutoFit/>
          </a:bodyPr>
          <a:lstStyle/>
          <a:p>
            <a:pPr marL="88900" indent="0"/>
            <a:r>
              <a:rPr lang="fr-CA" sz="900" dirty="0">
                <a:latin typeface="Lato" panose="020F0502020204030203" pitchFamily="34" charset="0"/>
                <a:ea typeface="Lato" panose="020F0502020204030203" pitchFamily="34" charset="0"/>
                <a:cs typeface="Lato" panose="020F0502020204030203" pitchFamily="34" charset="0"/>
              </a:rPr>
              <a:t>Cette présentation et les ressources de la trousse à outils ont été élaborées en collaboration avec les bureaux de santé publique de l’Ontario et la Fondation santé pulmonaire.</a:t>
            </a:r>
            <a:endParaRPr lang="en-US" sz="1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4409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385384" y="646079"/>
            <a:ext cx="8643905" cy="1039800"/>
          </a:xfrm>
          <a:prstGeom prst="rect">
            <a:avLst/>
          </a:prstGeom>
        </p:spPr>
        <p:txBody>
          <a:bodyPr spcFirstLastPara="1" wrap="square" lIns="91425" tIns="91425" rIns="91425" bIns="91425" anchor="b" anchorCtr="0">
            <a:noAutofit/>
          </a:bodyPr>
          <a:lstStyle/>
          <a:p>
            <a:pPr lvl="0" algn="r"/>
            <a:r>
              <a:rPr lang="en-US" sz="4400" dirty="0"/>
              <a:t>2 étapes </a:t>
            </a:r>
            <a:r>
              <a:rPr lang="en-US" sz="4400" dirty="0">
                <a:solidFill>
                  <a:srgbClr val="245671"/>
                </a:solidFill>
              </a:rPr>
              <a:t>pour guider les conversations </a:t>
            </a:r>
            <a:r>
              <a:rPr lang="en-US" sz="4400" dirty="0" err="1">
                <a:solidFill>
                  <a:srgbClr val="245671"/>
                </a:solidFill>
              </a:rPr>
              <a:t>brèves</a:t>
            </a:r>
            <a:endParaRPr lang="en" sz="4400" dirty="0">
              <a:solidFill>
                <a:srgbClr val="245671"/>
              </a:solidFill>
            </a:endParaRPr>
          </a:p>
        </p:txBody>
      </p:sp>
      <p:sp>
        <p:nvSpPr>
          <p:cNvPr id="2" name="Google Shape;329;p40">
            <a:extLst>
              <a:ext uri="{FF2B5EF4-FFF2-40B4-BE49-F238E27FC236}">
                <a16:creationId xmlns:a16="http://schemas.microsoft.com/office/drawing/2014/main" id="{B3BA465B-67BF-ED2F-A433-2EEAE289DA2B}"/>
              </a:ext>
            </a:extLst>
          </p:cNvPr>
          <p:cNvSpPr txBox="1">
            <a:spLocks/>
          </p:cNvSpPr>
          <p:nvPr/>
        </p:nvSpPr>
        <p:spPr>
          <a:xfrm>
            <a:off x="6152380" y="2380136"/>
            <a:ext cx="352091" cy="2220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Poppins" pitchFamily="2" charset="77"/>
                <a:ea typeface="Albert Sans"/>
                <a:cs typeface="Poppins" pitchFamily="2" charset="77"/>
                <a:sym typeface="Albert Sans"/>
              </a:defRPr>
            </a:lvl1pPr>
            <a:lvl2pPr marL="914400" marR="0" lvl="1"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2pPr>
            <a:lvl3pPr marL="1371600" marR="0" lvl="2"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3pPr>
            <a:lvl4pPr marL="1828800" marR="0" lvl="3"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4pPr>
            <a:lvl5pPr marL="2286000" marR="0" lvl="4"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5pPr>
            <a:lvl6pPr marL="2743200" marR="0" lvl="5"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6pPr>
            <a:lvl7pPr marL="3200400" marR="0" lvl="6"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7pPr>
            <a:lvl8pPr marL="3657600" marR="0" lvl="7"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8pPr>
            <a:lvl9pPr marL="4114800" marR="0" lvl="8"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9pPr>
          </a:lstStyle>
          <a:p>
            <a:pPr marL="0" indent="0"/>
            <a:endParaRPr lang="en-CA" sz="800" dirty="0"/>
          </a:p>
        </p:txBody>
      </p:sp>
      <p:sp>
        <p:nvSpPr>
          <p:cNvPr id="7" name="Rectangle 6"/>
          <p:cNvSpPr/>
          <p:nvPr/>
        </p:nvSpPr>
        <p:spPr>
          <a:xfrm>
            <a:off x="148523" y="1894327"/>
            <a:ext cx="3057247" cy="707886"/>
          </a:xfrm>
          <a:prstGeom prst="rect">
            <a:avLst/>
          </a:prstGeom>
        </p:spPr>
        <p:txBody>
          <a:bodyPr wrap="none">
            <a:spAutoFit/>
          </a:bodyPr>
          <a:lstStyle/>
          <a:p>
            <a:pPr lvl="0"/>
            <a:r>
              <a:rPr lang="en-US" sz="4000" b="1" dirty="0">
                <a:solidFill>
                  <a:srgbClr val="F5F6F6"/>
                </a:solidFill>
                <a:latin typeface="Poppins" panose="00000500000000000000" pitchFamily="2" charset="0"/>
                <a:cs typeface="Poppins" panose="00000500000000000000" pitchFamily="2" charset="0"/>
              </a:rPr>
              <a:t>DEMANDER</a:t>
            </a:r>
          </a:p>
        </p:txBody>
      </p:sp>
      <p:sp>
        <p:nvSpPr>
          <p:cNvPr id="10" name="Rectangle 9"/>
          <p:cNvSpPr/>
          <p:nvPr/>
        </p:nvSpPr>
        <p:spPr>
          <a:xfrm>
            <a:off x="3275470" y="1826131"/>
            <a:ext cx="5753819" cy="1200329"/>
          </a:xfrm>
          <a:prstGeom prst="rect">
            <a:avLst/>
          </a:prstGeom>
        </p:spPr>
        <p:txBody>
          <a:bodyPr wrap="square">
            <a:spAutoFit/>
          </a:bodyPr>
          <a:lstStyle/>
          <a:p>
            <a:pPr lvl="0"/>
            <a:r>
              <a:rPr lang="fr-FR" sz="2400" b="1" dirty="0">
                <a:solidFill>
                  <a:schemeClr val="accent4"/>
                </a:solidFill>
                <a:latin typeface="Lato" panose="020F0502020204030203" pitchFamily="34" charset="0"/>
                <a:ea typeface="Lato" panose="020F0502020204030203" pitchFamily="34" charset="0"/>
                <a:cs typeface="Lato" panose="020F0502020204030203" pitchFamily="34" charset="0"/>
              </a:rPr>
              <a:t>Posez des questions pour en savoir plus sur leur vapotage et leur intérêt à changer</a:t>
            </a:r>
          </a:p>
        </p:txBody>
      </p:sp>
      <p:sp>
        <p:nvSpPr>
          <p:cNvPr id="11" name="Rectangle 10"/>
          <p:cNvSpPr/>
          <p:nvPr/>
        </p:nvSpPr>
        <p:spPr>
          <a:xfrm>
            <a:off x="3275470" y="3166712"/>
            <a:ext cx="5430665" cy="830997"/>
          </a:xfrm>
          <a:prstGeom prst="rect">
            <a:avLst/>
          </a:prstGeom>
        </p:spPr>
        <p:txBody>
          <a:bodyPr wrap="square">
            <a:spAutoFit/>
          </a:bodyPr>
          <a:lstStyle/>
          <a:p>
            <a:pPr lvl="0"/>
            <a:r>
              <a:rPr lang="fr-FR" sz="2400" b="1" dirty="0">
                <a:solidFill>
                  <a:schemeClr val="accent6"/>
                </a:solidFill>
                <a:latin typeface="Lato" panose="020F0502020204030203" pitchFamily="34" charset="0"/>
                <a:ea typeface="Lato" panose="020F0502020204030203" pitchFamily="34" charset="0"/>
                <a:cs typeface="Lato" panose="020F0502020204030203" pitchFamily="34" charset="0"/>
              </a:rPr>
              <a:t>Offrez des ressources pour sensibiliser davantage ou soutenir la cessation</a:t>
            </a:r>
          </a:p>
        </p:txBody>
      </p:sp>
      <p:sp>
        <p:nvSpPr>
          <p:cNvPr id="3" name="Rectangle 2">
            <a:extLst>
              <a:ext uri="{FF2B5EF4-FFF2-40B4-BE49-F238E27FC236}">
                <a16:creationId xmlns:a16="http://schemas.microsoft.com/office/drawing/2014/main" id="{485BBA30-C146-DC0B-EE07-0B83D6EC2CD8}"/>
              </a:ext>
            </a:extLst>
          </p:cNvPr>
          <p:cNvSpPr/>
          <p:nvPr/>
        </p:nvSpPr>
        <p:spPr>
          <a:xfrm>
            <a:off x="957237" y="3272681"/>
            <a:ext cx="1439818" cy="707886"/>
          </a:xfrm>
          <a:prstGeom prst="rect">
            <a:avLst/>
          </a:prstGeom>
        </p:spPr>
        <p:txBody>
          <a:bodyPr wrap="none">
            <a:spAutoFit/>
          </a:bodyPr>
          <a:lstStyle/>
          <a:p>
            <a:pPr lvl="0"/>
            <a:r>
              <a:rPr lang="en-US" sz="4000" b="1" dirty="0">
                <a:solidFill>
                  <a:srgbClr val="F5F6F6"/>
                </a:solidFill>
                <a:latin typeface="Poppins" panose="00000500000000000000" pitchFamily="2" charset="0"/>
                <a:cs typeface="Poppins" panose="00000500000000000000" pitchFamily="2" charset="0"/>
              </a:rPr>
              <a:t>AGIR</a:t>
            </a:r>
          </a:p>
        </p:txBody>
      </p:sp>
    </p:spTree>
    <p:extLst>
      <p:ext uri="{BB962C8B-B14F-4D97-AF65-F5344CB8AC3E}">
        <p14:creationId xmlns:p14="http://schemas.microsoft.com/office/powerpoint/2010/main" val="38941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692889" y="336353"/>
            <a:ext cx="7221665" cy="990556"/>
          </a:xfrm>
        </p:spPr>
        <p:txBody>
          <a:bodyPr/>
          <a:lstStyle/>
          <a:p>
            <a:r>
              <a:rPr lang="en-US" sz="4400" dirty="0">
                <a:solidFill>
                  <a:srgbClr val="245671"/>
                </a:solidFill>
              </a:rPr>
              <a:t>Un peu plus sur les 2 étapes</a:t>
            </a:r>
            <a:endParaRPr lang="en-US" sz="4000" dirty="0">
              <a:solidFill>
                <a:srgbClr val="245671"/>
              </a:solidFill>
            </a:endParaRPr>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450222" y="1822412"/>
            <a:ext cx="4435324" cy="2984735"/>
          </a:xfrm>
        </p:spPr>
        <p:txBody>
          <a:bodyPr/>
          <a:lstStyle/>
          <a:p>
            <a:pPr>
              <a:lnSpc>
                <a:spcPct val="100000"/>
              </a:lnSpc>
            </a:pPr>
            <a:r>
              <a:rPr lang="fr-FR" sz="2200" b="1" dirty="0">
                <a:solidFill>
                  <a:srgbClr val="245671"/>
                </a:solidFill>
                <a:latin typeface="Lato" panose="020F0502020204030203" pitchFamily="34" charset="0"/>
                <a:ea typeface="Lato" panose="020F0502020204030203" pitchFamily="34" charset="0"/>
                <a:cs typeface="Lato" panose="020F0502020204030203" pitchFamily="34" charset="0"/>
              </a:rPr>
              <a:t>Posez une série de questions ouvertes</a:t>
            </a:r>
          </a:p>
          <a:p>
            <a:pPr>
              <a:lnSpc>
                <a:spcPct val="100000"/>
              </a:lnSpc>
            </a:pPr>
            <a:r>
              <a:rPr lang="fr-FR" sz="2200" b="1" dirty="0">
                <a:solidFill>
                  <a:srgbClr val="245671"/>
                </a:solidFill>
                <a:latin typeface="Lato" panose="020F0502020204030203" pitchFamily="34" charset="0"/>
                <a:ea typeface="Lato" panose="020F0502020204030203" pitchFamily="34" charset="0"/>
                <a:cs typeface="Lato" panose="020F0502020204030203" pitchFamily="34" charset="0"/>
              </a:rPr>
              <a:t>Soyez curieux, écoutez et cherchez à comprendre</a:t>
            </a:r>
          </a:p>
          <a:p>
            <a:pPr>
              <a:lnSpc>
                <a:spcPct val="100000"/>
              </a:lnSpc>
            </a:pPr>
            <a:r>
              <a:rPr lang="fr-FR" sz="2200" b="1" dirty="0">
                <a:solidFill>
                  <a:srgbClr val="245671"/>
                </a:solidFill>
                <a:latin typeface="Lato" panose="020F0502020204030203" pitchFamily="34" charset="0"/>
                <a:ea typeface="Lato" panose="020F0502020204030203" pitchFamily="34" charset="0"/>
                <a:cs typeface="Lato" panose="020F0502020204030203" pitchFamily="34" charset="0"/>
              </a:rPr>
              <a:t>Personnalisez votre rétroaction</a:t>
            </a:r>
          </a:p>
          <a:p>
            <a:pPr>
              <a:lnSpc>
                <a:spcPct val="100000"/>
              </a:lnSpc>
            </a:pPr>
            <a:r>
              <a:rPr lang="fr-FR" sz="2200" b="1" dirty="0">
                <a:solidFill>
                  <a:srgbClr val="245671"/>
                </a:solidFill>
                <a:latin typeface="Lato" panose="020F0502020204030203" pitchFamily="34" charset="0"/>
                <a:ea typeface="Lato" panose="020F0502020204030203" pitchFamily="34" charset="0"/>
                <a:cs typeface="Lato" panose="020F0502020204030203" pitchFamily="34" charset="0"/>
              </a:rPr>
              <a:t>Évitez la confrontation, les disputes ou les jugements</a:t>
            </a:r>
          </a:p>
        </p:txBody>
      </p:sp>
      <p:sp>
        <p:nvSpPr>
          <p:cNvPr id="5" name="Rectangle 4"/>
          <p:cNvSpPr/>
          <p:nvPr/>
        </p:nvSpPr>
        <p:spPr>
          <a:xfrm>
            <a:off x="4794636" y="2832520"/>
            <a:ext cx="4226418" cy="1351447"/>
          </a:xfrm>
          <a:prstGeom prst="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800" b="1" dirty="0" err="1">
                <a:solidFill>
                  <a:schemeClr val="bg1"/>
                </a:solidFill>
              </a:rPr>
              <a:t>Découvrez</a:t>
            </a:r>
            <a:r>
              <a:rPr lang="en-US" sz="1800" b="1" dirty="0">
                <a:solidFill>
                  <a:schemeClr val="bg1"/>
                </a:solidFill>
              </a:rPr>
              <a:t> </a:t>
            </a:r>
            <a:r>
              <a:rPr lang="en-US" sz="1800" b="1" dirty="0" err="1">
                <a:solidFill>
                  <a:schemeClr val="bg1"/>
                </a:solidFill>
              </a:rPr>
              <a:t>ce</a:t>
            </a:r>
            <a:r>
              <a:rPr lang="en-US" sz="1800" b="1" dirty="0">
                <a:solidFill>
                  <a:schemeClr val="bg1"/>
                </a:solidFill>
              </a:rPr>
              <a:t> </a:t>
            </a:r>
            <a:r>
              <a:rPr lang="en-US" sz="1800" b="1" dirty="0" err="1">
                <a:solidFill>
                  <a:schemeClr val="bg1"/>
                </a:solidFill>
              </a:rPr>
              <a:t>qu’ils</a:t>
            </a:r>
            <a:r>
              <a:rPr lang="en-US" sz="1800" b="1" dirty="0">
                <a:solidFill>
                  <a:schemeClr val="bg1"/>
                </a:solidFill>
              </a:rPr>
              <a:t> </a:t>
            </a:r>
            <a:r>
              <a:rPr lang="en-US" sz="1800" b="1" dirty="0" err="1">
                <a:solidFill>
                  <a:schemeClr val="bg1"/>
                </a:solidFill>
              </a:rPr>
              <a:t>pensent</a:t>
            </a:r>
            <a:r>
              <a:rPr lang="en-US" sz="1800" b="1" dirty="0">
                <a:solidFill>
                  <a:schemeClr val="bg1"/>
                </a:solidFill>
              </a:rPr>
              <a:t>, </a:t>
            </a:r>
            <a:r>
              <a:rPr lang="en-US" sz="1800" b="1" dirty="0" err="1">
                <a:solidFill>
                  <a:schemeClr val="bg1"/>
                </a:solidFill>
              </a:rPr>
              <a:t>ce</a:t>
            </a:r>
            <a:r>
              <a:rPr lang="en-US" sz="1800" b="1" dirty="0">
                <a:solidFill>
                  <a:schemeClr val="bg1"/>
                </a:solidFill>
              </a:rPr>
              <a:t> </a:t>
            </a:r>
            <a:r>
              <a:rPr lang="en-US" sz="1800" b="1" dirty="0" err="1">
                <a:solidFill>
                  <a:schemeClr val="bg1"/>
                </a:solidFill>
              </a:rPr>
              <a:t>qu’il</a:t>
            </a:r>
            <a:r>
              <a:rPr lang="en-US" sz="1800" b="1" dirty="0">
                <a:solidFill>
                  <a:schemeClr val="bg1"/>
                </a:solidFill>
              </a:rPr>
              <a:t> </a:t>
            </a:r>
            <a:r>
              <a:rPr lang="en-US" sz="1800" b="1" dirty="0" err="1">
                <a:solidFill>
                  <a:schemeClr val="bg1"/>
                </a:solidFill>
              </a:rPr>
              <a:t>savent</a:t>
            </a:r>
            <a:r>
              <a:rPr lang="en-US" sz="1800" b="1" dirty="0">
                <a:solidFill>
                  <a:schemeClr val="bg1"/>
                </a:solidFill>
              </a:rPr>
              <a:t> du </a:t>
            </a:r>
            <a:r>
              <a:rPr lang="en-US" sz="1800" b="1" dirty="0" err="1">
                <a:solidFill>
                  <a:schemeClr val="bg1"/>
                </a:solidFill>
              </a:rPr>
              <a:t>vapotage</a:t>
            </a:r>
            <a:r>
              <a:rPr lang="en-US" sz="1800" b="1" dirty="0">
                <a:solidFill>
                  <a:schemeClr val="bg1"/>
                </a:solidFill>
              </a:rPr>
              <a:t> et </a:t>
            </a:r>
            <a:r>
              <a:rPr lang="en-US" sz="1800" b="1" dirty="0" err="1">
                <a:solidFill>
                  <a:schemeClr val="bg1"/>
                </a:solidFill>
              </a:rPr>
              <a:t>ce</a:t>
            </a:r>
            <a:r>
              <a:rPr lang="en-US" sz="1800" b="1" dirty="0">
                <a:solidFill>
                  <a:schemeClr val="bg1"/>
                </a:solidFill>
              </a:rPr>
              <a:t> </a:t>
            </a:r>
            <a:r>
              <a:rPr lang="en-US" sz="1800" b="1" dirty="0" err="1">
                <a:solidFill>
                  <a:schemeClr val="bg1"/>
                </a:solidFill>
              </a:rPr>
              <a:t>qu’ils</a:t>
            </a:r>
            <a:r>
              <a:rPr lang="en-US" sz="1800" b="1" dirty="0">
                <a:solidFill>
                  <a:schemeClr val="bg1"/>
                </a:solidFill>
              </a:rPr>
              <a:t> </a:t>
            </a:r>
            <a:r>
              <a:rPr lang="en-US" sz="1800" b="1" dirty="0" err="1">
                <a:solidFill>
                  <a:schemeClr val="bg1"/>
                </a:solidFill>
              </a:rPr>
              <a:t>pensent</a:t>
            </a:r>
            <a:r>
              <a:rPr lang="en-US" sz="1800" b="1" dirty="0">
                <a:solidFill>
                  <a:schemeClr val="bg1"/>
                </a:solidFill>
              </a:rPr>
              <a:t> du fait de cesser </a:t>
            </a:r>
            <a:br>
              <a:rPr lang="en-US" sz="1800" b="1" dirty="0">
                <a:solidFill>
                  <a:schemeClr val="bg1"/>
                </a:solidFill>
              </a:rPr>
            </a:br>
            <a:r>
              <a:rPr lang="en-US" sz="1800" b="1" dirty="0" err="1">
                <a:solidFill>
                  <a:schemeClr val="bg1"/>
                </a:solidFill>
              </a:rPr>
              <a:t>ou</a:t>
            </a:r>
            <a:r>
              <a:rPr lang="en-US" sz="1800" b="1" dirty="0">
                <a:solidFill>
                  <a:schemeClr val="bg1"/>
                </a:solidFill>
              </a:rPr>
              <a:t> de changer.</a:t>
            </a:r>
          </a:p>
        </p:txBody>
      </p:sp>
      <p:sp>
        <p:nvSpPr>
          <p:cNvPr id="6" name="Rectangle 5"/>
          <p:cNvSpPr/>
          <p:nvPr/>
        </p:nvSpPr>
        <p:spPr>
          <a:xfrm>
            <a:off x="4636883" y="2656631"/>
            <a:ext cx="315505" cy="584775"/>
          </a:xfrm>
          <a:prstGeom prst="rect">
            <a:avLst/>
          </a:prstGeom>
        </p:spPr>
        <p:txBody>
          <a:bodyPr wrap="square">
            <a:spAutoFit/>
          </a:bodyPr>
          <a:lstStyle/>
          <a:p>
            <a:r>
              <a:rPr lang="en-US" sz="3200" b="1" dirty="0">
                <a:solidFill>
                  <a:srgbClr val="00414D"/>
                </a:solidFill>
                <a:latin typeface="Poppins" pitchFamily="2" charset="77"/>
                <a:sym typeface="Albert Sans"/>
              </a:rPr>
              <a:t>*</a:t>
            </a:r>
            <a:endParaRPr lang="en-CA" dirty="0"/>
          </a:p>
        </p:txBody>
      </p:sp>
      <p:sp>
        <p:nvSpPr>
          <p:cNvPr id="8" name="Rectangle 7">
            <a:extLst>
              <a:ext uri="{FF2B5EF4-FFF2-40B4-BE49-F238E27FC236}">
                <a16:creationId xmlns:a16="http://schemas.microsoft.com/office/drawing/2014/main" id="{B2A37484-FAF0-5937-A6A1-80867704FB08}"/>
              </a:ext>
            </a:extLst>
          </p:cNvPr>
          <p:cNvSpPr/>
          <p:nvPr/>
        </p:nvSpPr>
        <p:spPr>
          <a:xfrm>
            <a:off x="5171961" y="1825634"/>
            <a:ext cx="3629520" cy="830997"/>
          </a:xfrm>
          <a:prstGeom prst="rect">
            <a:avLst/>
          </a:prstGeom>
          <a:ln w="28575">
            <a:solidFill>
              <a:schemeClr val="accent1"/>
            </a:solidFill>
          </a:ln>
        </p:spPr>
        <p:txBody>
          <a:bodyPr wrap="none">
            <a:spAutoFit/>
          </a:bodyPr>
          <a:lstStyle/>
          <a:p>
            <a:pPr lvl="0"/>
            <a:r>
              <a:rPr lang="en-US" sz="4800" b="1" dirty="0">
                <a:solidFill>
                  <a:srgbClr val="2CC1D6"/>
                </a:solidFill>
                <a:latin typeface="Poppins" panose="00000500000000000000" pitchFamily="2" charset="0"/>
                <a:cs typeface="Poppins" panose="00000500000000000000" pitchFamily="2" charset="0"/>
              </a:rPr>
              <a:t>DEMANDER</a:t>
            </a:r>
          </a:p>
        </p:txBody>
      </p:sp>
    </p:spTree>
    <p:extLst>
      <p:ext uri="{BB962C8B-B14F-4D97-AF65-F5344CB8AC3E}">
        <p14:creationId xmlns:p14="http://schemas.microsoft.com/office/powerpoint/2010/main" val="856056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592877" y="94206"/>
            <a:ext cx="7903691" cy="990556"/>
          </a:xfrm>
        </p:spPr>
        <p:txBody>
          <a:bodyPr/>
          <a:lstStyle/>
          <a:p>
            <a:pPr algn="ctr"/>
            <a:r>
              <a:rPr lang="en-US" sz="4800" dirty="0">
                <a:solidFill>
                  <a:srgbClr val="245671"/>
                </a:solidFill>
              </a:rPr>
              <a:t>Un peu plus sur les 2 étapes</a:t>
            </a:r>
            <a:endParaRPr lang="en-US" sz="4800" dirty="0"/>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311926" y="1661503"/>
            <a:ext cx="5054030" cy="2984735"/>
          </a:xfrm>
        </p:spPr>
        <p:txBody>
          <a:bodyPr/>
          <a:lstStyle/>
          <a:p>
            <a:r>
              <a:rPr lang="fr-FR" sz="2000" b="1" dirty="0">
                <a:solidFill>
                  <a:srgbClr val="245671"/>
                </a:solidFill>
              </a:rPr>
              <a:t>Reportez-vous aux ressources appropriées selon les réponses données</a:t>
            </a:r>
          </a:p>
          <a:p>
            <a:r>
              <a:rPr lang="fr-FR" sz="2000" b="1" dirty="0">
                <a:solidFill>
                  <a:srgbClr val="245671"/>
                </a:solidFill>
              </a:rPr>
              <a:t>Élaborez un plan de suivi</a:t>
            </a:r>
          </a:p>
        </p:txBody>
      </p:sp>
      <p:sp>
        <p:nvSpPr>
          <p:cNvPr id="6" name="Google Shape;649;p57"/>
          <p:cNvSpPr/>
          <p:nvPr/>
        </p:nvSpPr>
        <p:spPr>
          <a:xfrm>
            <a:off x="502208" y="3265967"/>
            <a:ext cx="3852000" cy="422700"/>
          </a:xfrm>
          <a:prstGeom prst="roundRect">
            <a:avLst>
              <a:gd name="adj" fmla="val 50000"/>
            </a:avLst>
          </a:prstGeom>
          <a:solidFill>
            <a:srgbClr val="24567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dirty="0" err="1">
                <a:solidFill>
                  <a:schemeClr val="lt1"/>
                </a:solidFill>
                <a:latin typeface="Poppins" pitchFamily="2" charset="77"/>
                <a:ea typeface="Poppins"/>
                <a:cs typeface="Poppins" pitchFamily="2" charset="77"/>
                <a:sym typeface="Poppins"/>
              </a:rPr>
              <a:t>Souhaitent</a:t>
            </a:r>
            <a:r>
              <a:rPr lang="en-US" sz="2000" b="1" dirty="0">
                <a:solidFill>
                  <a:schemeClr val="lt1"/>
                </a:solidFill>
                <a:latin typeface="Poppins" pitchFamily="2" charset="77"/>
                <a:ea typeface="Poppins"/>
                <a:cs typeface="Poppins" pitchFamily="2" charset="77"/>
                <a:sym typeface="Poppins"/>
              </a:rPr>
              <a:t> changer</a:t>
            </a:r>
          </a:p>
        </p:txBody>
      </p:sp>
      <p:sp>
        <p:nvSpPr>
          <p:cNvPr id="7" name="Google Shape;649;p57"/>
          <p:cNvSpPr/>
          <p:nvPr/>
        </p:nvSpPr>
        <p:spPr>
          <a:xfrm>
            <a:off x="4907733" y="3264307"/>
            <a:ext cx="3852000" cy="422700"/>
          </a:xfrm>
          <a:prstGeom prst="roundRect">
            <a:avLst>
              <a:gd name="adj" fmla="val 50000"/>
            </a:avLst>
          </a:prstGeom>
          <a:solidFill>
            <a:srgbClr val="24567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CA" sz="2000" b="1" dirty="0">
                <a:solidFill>
                  <a:schemeClr val="lt1"/>
                </a:solidFill>
                <a:latin typeface="Poppins" pitchFamily="2" charset="77"/>
                <a:ea typeface="Poppins"/>
                <a:cs typeface="Poppins" pitchFamily="2" charset="77"/>
                <a:sym typeface="Poppins"/>
              </a:rPr>
              <a:t>NE </a:t>
            </a:r>
            <a:r>
              <a:rPr lang="en-CA" sz="2000" b="1" dirty="0" err="1">
                <a:solidFill>
                  <a:schemeClr val="lt1"/>
                </a:solidFill>
                <a:latin typeface="Poppins" pitchFamily="2" charset="77"/>
                <a:ea typeface="Poppins"/>
                <a:cs typeface="Poppins" pitchFamily="2" charset="77"/>
                <a:sym typeface="Poppins"/>
              </a:rPr>
              <a:t>souhaitent</a:t>
            </a:r>
            <a:r>
              <a:rPr lang="en-CA" sz="2000" b="1" dirty="0">
                <a:solidFill>
                  <a:schemeClr val="lt1"/>
                </a:solidFill>
                <a:latin typeface="Poppins" pitchFamily="2" charset="77"/>
                <a:ea typeface="Poppins"/>
                <a:cs typeface="Poppins" pitchFamily="2" charset="77"/>
                <a:sym typeface="Poppins"/>
              </a:rPr>
              <a:t> PAS changer</a:t>
            </a:r>
          </a:p>
        </p:txBody>
      </p:sp>
      <p:sp>
        <p:nvSpPr>
          <p:cNvPr id="8" name="Rectangle 7"/>
          <p:cNvSpPr/>
          <p:nvPr/>
        </p:nvSpPr>
        <p:spPr>
          <a:xfrm>
            <a:off x="420286" y="3766186"/>
            <a:ext cx="4015843" cy="369332"/>
          </a:xfrm>
          <a:prstGeom prst="rect">
            <a:avLst/>
          </a:prstGeom>
        </p:spPr>
        <p:txBody>
          <a:bodyPr wrap="none">
            <a:spAutoFit/>
          </a:bodyPr>
          <a:lstStyle/>
          <a:p>
            <a:pPr lvl="0"/>
            <a:r>
              <a:rPr lang="en-US" sz="1800" b="1" dirty="0" err="1">
                <a:latin typeface="Lato" panose="020F0502020204030203" pitchFamily="34" charset="0"/>
                <a:ea typeface="Lato" panose="020F0502020204030203" pitchFamily="34" charset="0"/>
                <a:cs typeface="Lato" panose="020F0502020204030203" pitchFamily="34" charset="0"/>
              </a:rPr>
              <a:t>Encouragez</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stimulez</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responsabilisez</a:t>
            </a:r>
            <a:endParaRPr lang="en-US" sz="1800" b="1" dirty="0">
              <a:latin typeface="Lato" panose="020F0502020204030203" pitchFamily="34" charset="0"/>
              <a:ea typeface="Lato" panose="020F0502020204030203" pitchFamily="34" charset="0"/>
              <a:cs typeface="Lato" panose="020F0502020204030203" pitchFamily="34" charset="0"/>
            </a:endParaRPr>
          </a:p>
        </p:txBody>
      </p:sp>
      <p:sp>
        <p:nvSpPr>
          <p:cNvPr id="9" name="Rectangle 8"/>
          <p:cNvSpPr/>
          <p:nvPr/>
        </p:nvSpPr>
        <p:spPr>
          <a:xfrm>
            <a:off x="4907733" y="3685533"/>
            <a:ext cx="4236267" cy="646331"/>
          </a:xfrm>
          <a:prstGeom prst="rect">
            <a:avLst/>
          </a:prstGeom>
        </p:spPr>
        <p:txBody>
          <a:bodyPr wrap="square">
            <a:spAutoFit/>
          </a:bodyPr>
          <a:lstStyle/>
          <a:p>
            <a:pPr lvl="0"/>
            <a:r>
              <a:rPr lang="en-US" sz="1800" b="1" dirty="0" err="1">
                <a:latin typeface="Lato" panose="020F0502020204030203" pitchFamily="34" charset="0"/>
                <a:ea typeface="Lato" panose="020F0502020204030203" pitchFamily="34" charset="0"/>
                <a:cs typeface="Lato" panose="020F0502020204030203" pitchFamily="34" charset="0"/>
              </a:rPr>
              <a:t>Établissez</a:t>
            </a:r>
            <a:r>
              <a:rPr lang="en-US" sz="1800" b="1" dirty="0">
                <a:latin typeface="Lato" panose="020F0502020204030203" pitchFamily="34" charset="0"/>
                <a:ea typeface="Lato" panose="020F0502020204030203" pitchFamily="34" charset="0"/>
                <a:cs typeface="Lato" panose="020F0502020204030203" pitchFamily="34" charset="0"/>
              </a:rPr>
              <a:t> de la </a:t>
            </a:r>
            <a:r>
              <a:rPr lang="en-US" sz="1800" b="1" dirty="0" err="1">
                <a:latin typeface="Lato" panose="020F0502020204030203" pitchFamily="34" charset="0"/>
                <a:ea typeface="Lato" panose="020F0502020204030203" pitchFamily="34" charset="0"/>
                <a:cs typeface="Lato" panose="020F0502020204030203" pitchFamily="34" charset="0"/>
              </a:rPr>
              <a:t>confiance</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offrez</a:t>
            </a:r>
            <a:r>
              <a:rPr lang="en-US" sz="1800" b="1" dirty="0">
                <a:latin typeface="Lato" panose="020F0502020204030203" pitchFamily="34" charset="0"/>
                <a:ea typeface="Lato" panose="020F0502020204030203" pitchFamily="34" charset="0"/>
                <a:cs typeface="Lato" panose="020F0502020204030203" pitchFamily="34" charset="0"/>
              </a:rPr>
              <a:t> de </a:t>
            </a:r>
            <a:r>
              <a:rPr lang="en-US" sz="1800" b="1" dirty="0" err="1">
                <a:latin typeface="Lato" panose="020F0502020204030203" pitchFamily="34" charset="0"/>
                <a:ea typeface="Lato" panose="020F0502020204030203" pitchFamily="34" charset="0"/>
                <a:cs typeface="Lato" panose="020F0502020204030203" pitchFamily="34" charset="0"/>
              </a:rPr>
              <a:t>l’encouragement</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sensibilisez</a:t>
            </a:r>
            <a:endParaRPr lang="en-US" sz="1800" b="1" dirty="0">
              <a:latin typeface="Lato" panose="020F0502020204030203" pitchFamily="34" charset="0"/>
              <a:ea typeface="Lato" panose="020F0502020204030203" pitchFamily="34" charset="0"/>
              <a:cs typeface="Lato" panose="020F0502020204030203" pitchFamily="34" charset="0"/>
            </a:endParaRPr>
          </a:p>
        </p:txBody>
      </p:sp>
      <p:pic>
        <p:nvPicPr>
          <p:cNvPr id="10" name="Graphic 7">
            <a:extLst>
              <a:ext uri="{FF2B5EF4-FFF2-40B4-BE49-F238E27FC236}">
                <a16:creationId xmlns:a16="http://schemas.microsoft.com/office/drawing/2014/main" id="{E37A6F2A-99B2-7091-02A2-0D2A570A9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1835" y="4333472"/>
            <a:ext cx="625533" cy="625533"/>
          </a:xfrm>
          <a:prstGeom prst="rect">
            <a:avLst/>
          </a:prstGeom>
        </p:spPr>
      </p:pic>
      <p:sp>
        <p:nvSpPr>
          <p:cNvPr id="11" name="Rectangle 10"/>
          <p:cNvSpPr/>
          <p:nvPr/>
        </p:nvSpPr>
        <p:spPr>
          <a:xfrm>
            <a:off x="5431798" y="4353850"/>
            <a:ext cx="3631836" cy="584775"/>
          </a:xfrm>
          <a:prstGeom prst="rect">
            <a:avLst/>
          </a:prstGeom>
        </p:spPr>
        <p:txBody>
          <a:bodyPr wrap="square">
            <a:spAutoFit/>
          </a:bodyPr>
          <a:lstStyle/>
          <a:p>
            <a:pPr lvl="0"/>
            <a:r>
              <a:rPr lang="fr-FR" sz="1600" b="1" dirty="0">
                <a:solidFill>
                  <a:srgbClr val="245671"/>
                </a:solidFill>
              </a:rPr>
              <a:t>Dites-leur où trouver de plus amples renseignements</a:t>
            </a:r>
          </a:p>
        </p:txBody>
      </p:sp>
      <p:sp>
        <p:nvSpPr>
          <p:cNvPr id="12" name="Rectangle 11"/>
          <p:cNvSpPr/>
          <p:nvPr/>
        </p:nvSpPr>
        <p:spPr>
          <a:xfrm>
            <a:off x="1095287" y="4262991"/>
            <a:ext cx="3300904" cy="584775"/>
          </a:xfrm>
          <a:prstGeom prst="rect">
            <a:avLst/>
          </a:prstGeom>
        </p:spPr>
        <p:txBody>
          <a:bodyPr wrap="square">
            <a:spAutoFit/>
          </a:bodyPr>
          <a:lstStyle/>
          <a:p>
            <a:pPr lvl="0"/>
            <a:r>
              <a:rPr lang="fr-FR" sz="1600" b="1" dirty="0">
                <a:solidFill>
                  <a:srgbClr val="245671"/>
                </a:solidFill>
              </a:rPr>
              <a:t>Dites-leur où trouver de l’aide supplémentaire</a:t>
            </a:r>
          </a:p>
        </p:txBody>
      </p:sp>
      <p:pic>
        <p:nvPicPr>
          <p:cNvPr id="13" name="Graphic 13">
            <a:extLst>
              <a:ext uri="{FF2B5EF4-FFF2-40B4-BE49-F238E27FC236}">
                <a16:creationId xmlns:a16="http://schemas.microsoft.com/office/drawing/2014/main" id="{C120FCBD-4DC2-66E6-7C30-671C6DBA8C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768" y="4211776"/>
            <a:ext cx="837518" cy="837518"/>
          </a:xfrm>
          <a:prstGeom prst="rect">
            <a:avLst/>
          </a:prstGeom>
        </p:spPr>
      </p:pic>
      <p:sp>
        <p:nvSpPr>
          <p:cNvPr id="5" name="Rectangle 4">
            <a:extLst>
              <a:ext uri="{FF2B5EF4-FFF2-40B4-BE49-F238E27FC236}">
                <a16:creationId xmlns:a16="http://schemas.microsoft.com/office/drawing/2014/main" id="{ED6D73D8-2176-C6BC-C4B7-B0723220C06A}"/>
              </a:ext>
            </a:extLst>
          </p:cNvPr>
          <p:cNvSpPr/>
          <p:nvPr/>
        </p:nvSpPr>
        <p:spPr>
          <a:xfrm>
            <a:off x="5652320" y="1579570"/>
            <a:ext cx="2254143" cy="1107996"/>
          </a:xfrm>
          <a:prstGeom prst="rect">
            <a:avLst/>
          </a:prstGeom>
          <a:ln w="28575">
            <a:solidFill>
              <a:schemeClr val="accent1"/>
            </a:solidFill>
          </a:ln>
        </p:spPr>
        <p:txBody>
          <a:bodyPr wrap="none">
            <a:spAutoFit/>
          </a:bodyPr>
          <a:lstStyle/>
          <a:p>
            <a:pPr lvl="0"/>
            <a:r>
              <a:rPr lang="en-US" sz="6600" b="1" dirty="0">
                <a:solidFill>
                  <a:srgbClr val="2CC1D6"/>
                </a:solidFill>
                <a:latin typeface="Poppins" panose="00000500000000000000" pitchFamily="2" charset="0"/>
                <a:cs typeface="Poppins" panose="00000500000000000000" pitchFamily="2" charset="0"/>
              </a:rPr>
              <a:t>AGIR</a:t>
            </a:r>
            <a:endParaRPr lang="en-US" sz="4000" b="1" dirty="0">
              <a:solidFill>
                <a:srgbClr val="2CC1D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3906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449274" y="132737"/>
            <a:ext cx="7794273" cy="990556"/>
          </a:xfrm>
        </p:spPr>
        <p:txBody>
          <a:bodyPr/>
          <a:lstStyle/>
          <a:p>
            <a:pPr algn="ctr"/>
            <a:r>
              <a:rPr lang="en-US" sz="4400" dirty="0"/>
              <a:t>RESSOURCES SUR LE VAPOTAGE</a:t>
            </a:r>
            <a:endParaRPr lang="en-US" sz="4000" dirty="0"/>
          </a:p>
        </p:txBody>
      </p:sp>
      <p:grpSp>
        <p:nvGrpSpPr>
          <p:cNvPr id="7" name="Group 6"/>
          <p:cNvGrpSpPr/>
          <p:nvPr/>
        </p:nvGrpSpPr>
        <p:grpSpPr>
          <a:xfrm>
            <a:off x="1420296" y="1667291"/>
            <a:ext cx="2605178" cy="2058959"/>
            <a:chOff x="955459" y="1339915"/>
            <a:chExt cx="2605178" cy="1875490"/>
          </a:xfrm>
        </p:grpSpPr>
        <p:sp>
          <p:nvSpPr>
            <p:cNvPr id="8" name="Rounded Rectangle 7"/>
            <p:cNvSpPr/>
            <p:nvPr/>
          </p:nvSpPr>
          <p:spPr>
            <a:xfrm>
              <a:off x="955459" y="1339915"/>
              <a:ext cx="2605178" cy="596931"/>
            </a:xfrm>
            <a:prstGeom prst="round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err="1">
                  <a:latin typeface="Poppins" panose="00000500000000000000" pitchFamily="2" charset="0"/>
                  <a:cs typeface="Poppins" panose="00000500000000000000" pitchFamily="2" charset="0"/>
                </a:rPr>
                <a:t>Soutien</a:t>
              </a:r>
              <a:r>
                <a:rPr lang="en-US" sz="1600" b="1" dirty="0">
                  <a:latin typeface="Poppins" panose="00000500000000000000" pitchFamily="2" charset="0"/>
                  <a:cs typeface="Poppins" panose="00000500000000000000" pitchFamily="2" charset="0"/>
                </a:rPr>
                <a:t> </a:t>
              </a:r>
              <a:r>
                <a:rPr lang="en-US" sz="1600" b="1" dirty="0" err="1">
                  <a:latin typeface="Poppins" panose="00000500000000000000" pitchFamily="2" charset="0"/>
                  <a:cs typeface="Poppins" panose="00000500000000000000" pitchFamily="2" charset="0"/>
                </a:rPr>
                <a:t>supplémentaire</a:t>
              </a:r>
              <a:endParaRPr lang="en-US" sz="1600" b="1" dirty="0">
                <a:latin typeface="Poppins" panose="00000500000000000000" pitchFamily="2" charset="0"/>
                <a:cs typeface="Poppins" panose="00000500000000000000" pitchFamily="2" charset="0"/>
              </a:endParaRPr>
            </a:p>
          </p:txBody>
        </p:sp>
        <p:sp>
          <p:nvSpPr>
            <p:cNvPr id="30" name="Rounded Rectangle 29"/>
            <p:cNvSpPr/>
            <p:nvPr/>
          </p:nvSpPr>
          <p:spPr>
            <a:xfrm>
              <a:off x="1170650" y="2379304"/>
              <a:ext cx="1968405" cy="836101"/>
            </a:xfrm>
            <a:prstGeom prst="roundRect">
              <a:avLst>
                <a:gd name="adj" fmla="val 10000"/>
              </a:avLst>
            </a:prstGeom>
            <a:blipFill rotWithShape="0">
              <a:blip r:embed="rId3"/>
              <a:stretch>
                <a:fillRect/>
              </a:stretch>
            </a:blipFill>
            <a:ln w="10795" cap="flat" cmpd="sng" algn="ctr">
              <a:solidFill>
                <a:srgbClr val="40BAD2">
                  <a:hueOff val="0"/>
                  <a:satOff val="0"/>
                  <a:lumOff val="0"/>
                  <a:alphaOff val="0"/>
                </a:srgbClr>
              </a:solidFill>
              <a:prstDash val="solid"/>
            </a:ln>
            <a:effectLst/>
          </p:spPr>
          <p:txBody>
            <a:bodyPr/>
            <a:lstStyle/>
            <a:p>
              <a:endParaRPr lang="en-CA"/>
            </a:p>
          </p:txBody>
        </p:sp>
      </p:grpSp>
      <p:sp>
        <p:nvSpPr>
          <p:cNvPr id="4" name="Rounded Rectangle 3"/>
          <p:cNvSpPr/>
          <p:nvPr/>
        </p:nvSpPr>
        <p:spPr>
          <a:xfrm>
            <a:off x="2959105" y="4209538"/>
            <a:ext cx="2774613" cy="78534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rgbClr val="245671"/>
                </a:solidFill>
                <a:latin typeface="Poppins" panose="00000500000000000000" pitchFamily="2" charset="0"/>
                <a:cs typeface="Poppins" panose="00000500000000000000" pitchFamily="2" charset="0"/>
              </a:rPr>
              <a:t>Bureau de </a:t>
            </a:r>
            <a:r>
              <a:rPr lang="en-US" sz="2000" b="1" dirty="0" err="1">
                <a:solidFill>
                  <a:srgbClr val="245671"/>
                </a:solidFill>
                <a:latin typeface="Poppins" panose="00000500000000000000" pitchFamily="2" charset="0"/>
                <a:cs typeface="Poppins" panose="00000500000000000000" pitchFamily="2" charset="0"/>
              </a:rPr>
              <a:t>santé</a:t>
            </a:r>
            <a:r>
              <a:rPr lang="en-US" sz="2000" b="1" dirty="0">
                <a:solidFill>
                  <a:srgbClr val="245671"/>
                </a:solidFill>
                <a:latin typeface="Poppins" panose="00000500000000000000" pitchFamily="2" charset="0"/>
                <a:cs typeface="Poppins" panose="00000500000000000000" pitchFamily="2" charset="0"/>
              </a:rPr>
              <a:t> </a:t>
            </a:r>
            <a:r>
              <a:rPr lang="en-US" sz="2000" b="1" dirty="0" err="1">
                <a:solidFill>
                  <a:srgbClr val="245671"/>
                </a:solidFill>
                <a:latin typeface="Poppins" panose="00000500000000000000" pitchFamily="2" charset="0"/>
                <a:cs typeface="Poppins" panose="00000500000000000000" pitchFamily="2" charset="0"/>
              </a:rPr>
              <a:t>publique</a:t>
            </a:r>
            <a:endParaRPr lang="en-US" sz="2000" b="1" dirty="0">
              <a:solidFill>
                <a:srgbClr val="245671"/>
              </a:solidFill>
              <a:latin typeface="Poppins" panose="00000500000000000000" pitchFamily="2" charset="0"/>
              <a:cs typeface="Poppins" panose="00000500000000000000" pitchFamily="2" charset="0"/>
            </a:endParaRPr>
          </a:p>
        </p:txBody>
      </p:sp>
      <p:grpSp>
        <p:nvGrpSpPr>
          <p:cNvPr id="6" name="Group 5"/>
          <p:cNvGrpSpPr/>
          <p:nvPr/>
        </p:nvGrpSpPr>
        <p:grpSpPr>
          <a:xfrm>
            <a:off x="3901133" y="1537274"/>
            <a:ext cx="4572000" cy="2188976"/>
            <a:chOff x="4168279" y="1981567"/>
            <a:chExt cx="4572000" cy="2188976"/>
          </a:xfrm>
        </p:grpSpPr>
        <p:pic>
          <p:nvPicPr>
            <p:cNvPr id="17" name="Picture 16"/>
            <p:cNvPicPr>
              <a:picLocks noChangeAspect="1"/>
            </p:cNvPicPr>
            <p:nvPr/>
          </p:nvPicPr>
          <p:blipFill>
            <a:blip r:embed="rId4"/>
            <a:stretch>
              <a:fillRect/>
            </a:stretch>
          </p:blipFill>
          <p:spPr>
            <a:xfrm>
              <a:off x="5126281" y="2111584"/>
              <a:ext cx="2603218" cy="655326"/>
            </a:xfrm>
            <a:prstGeom prst="rect">
              <a:avLst/>
            </a:prstGeom>
          </p:spPr>
        </p:pic>
        <p:grpSp>
          <p:nvGrpSpPr>
            <p:cNvPr id="5" name="Group 4"/>
            <p:cNvGrpSpPr/>
            <p:nvPr/>
          </p:nvGrpSpPr>
          <p:grpSpPr>
            <a:xfrm>
              <a:off x="4168279" y="1981567"/>
              <a:ext cx="4572000" cy="2188976"/>
              <a:chOff x="4168279" y="1981567"/>
              <a:chExt cx="4572000" cy="2188976"/>
            </a:xfrm>
          </p:grpSpPr>
          <p:sp>
            <p:nvSpPr>
              <p:cNvPr id="20" name="Rectangle 19"/>
              <p:cNvSpPr/>
              <p:nvPr/>
            </p:nvSpPr>
            <p:spPr>
              <a:xfrm>
                <a:off x="4168279" y="1981567"/>
                <a:ext cx="4572000" cy="785343"/>
              </a:xfrm>
              <a:prstGeom prst="rect">
                <a:avLst/>
              </a:prstGeom>
            </p:spPr>
            <p:txBody>
              <a:bodyPr>
                <a:spAutoFit/>
              </a:bodyPr>
              <a:lstStyle/>
              <a:p>
                <a:pPr algn="ctr">
                  <a:lnSpc>
                    <a:spcPct val="150000"/>
                  </a:lnSpc>
                </a:pPr>
                <a:r>
                  <a:rPr lang="en-US" sz="1600" b="1" dirty="0" err="1">
                    <a:solidFill>
                      <a:srgbClr val="F5F6F6"/>
                    </a:solidFill>
                  </a:rPr>
                  <a:t>Renseignements</a:t>
                </a:r>
                <a:r>
                  <a:rPr lang="en-US" sz="1600" b="1" dirty="0">
                    <a:solidFill>
                      <a:srgbClr val="F5F6F6"/>
                    </a:solidFill>
                  </a:rPr>
                  <a:t> </a:t>
                </a:r>
              </a:p>
              <a:p>
                <a:pPr algn="ctr">
                  <a:lnSpc>
                    <a:spcPct val="150000"/>
                  </a:lnSpc>
                </a:pPr>
                <a:r>
                  <a:rPr lang="en-US" sz="1600" b="1" dirty="0" err="1">
                    <a:solidFill>
                      <a:srgbClr val="F5F6F6"/>
                    </a:solidFill>
                  </a:rPr>
                  <a:t>supplémentaires</a:t>
                </a:r>
                <a:endParaRPr lang="en-US" sz="1600" b="1" dirty="0">
                  <a:solidFill>
                    <a:srgbClr val="F5F6F6"/>
                  </a:solidFill>
                </a:endParaRPr>
              </a:p>
            </p:txBody>
          </p:sp>
          <p:grpSp>
            <p:nvGrpSpPr>
              <p:cNvPr id="37" name="Group 36"/>
              <p:cNvGrpSpPr/>
              <p:nvPr/>
            </p:nvGrpSpPr>
            <p:grpSpPr>
              <a:xfrm>
                <a:off x="5358228" y="3252651"/>
                <a:ext cx="2192103" cy="917892"/>
                <a:chOff x="6430524" y="1688470"/>
                <a:chExt cx="3428263" cy="1350492"/>
              </a:xfrm>
            </p:grpSpPr>
            <p:sp>
              <p:nvSpPr>
                <p:cNvPr id="38" name="Rounded Rectangle 37"/>
                <p:cNvSpPr/>
                <p:nvPr/>
              </p:nvSpPr>
              <p:spPr>
                <a:xfrm>
                  <a:off x="6430524" y="1688470"/>
                  <a:ext cx="3428263" cy="1350492"/>
                </a:xfrm>
                <a:prstGeom prst="roundRect">
                  <a:avLst>
                    <a:gd name="adj" fmla="val 10000"/>
                  </a:avLst>
                </a:prstGeom>
                <a:blipFill rotWithShape="0">
                  <a:blip r:embed="rId5"/>
                  <a:stretch>
                    <a:fillRect/>
                  </a:stretch>
                </a:blipFill>
                <a:ln w="10795" cap="flat" cmpd="sng" algn="ctr">
                  <a:solidFill>
                    <a:srgbClr val="40BAD2">
                      <a:hueOff val="0"/>
                      <a:satOff val="0"/>
                      <a:lumOff val="0"/>
                      <a:alphaOff val="0"/>
                    </a:srgbClr>
                  </a:solidFill>
                  <a:prstDash val="solid"/>
                </a:ln>
                <a:effectLst/>
              </p:spPr>
              <p:txBody>
                <a:bodyPr/>
                <a:lstStyle/>
                <a:p>
                  <a:endParaRPr lang="en-CA"/>
                </a:p>
              </p:txBody>
            </p:sp>
            <p:sp>
              <p:nvSpPr>
                <p:cNvPr id="39" name="Rounded Rectangle 4"/>
                <p:cNvSpPr txBox="1"/>
                <p:nvPr/>
              </p:nvSpPr>
              <p:spPr>
                <a:xfrm>
                  <a:off x="6470079" y="1728025"/>
                  <a:ext cx="3349153" cy="1271382"/>
                </a:xfrm>
                <a:prstGeom prst="rect">
                  <a:avLst/>
                </a:prstGeom>
                <a:noFill/>
                <a:ln>
                  <a:noFill/>
                </a:ln>
                <a:effectLst/>
              </p:spPr>
              <p:txBody>
                <a:bodyPr spcFirstLastPara="0" vert="horz" wrap="square" lIns="114300" tIns="76200" rIns="114300" bIns="76200" numCol="1" spcCol="1270" anchor="ctr" anchorCtr="0">
                  <a:noAutofit/>
                </a:bodyPr>
                <a:lstStyle/>
                <a:p>
                  <a:pPr marL="0" marR="0" lvl="0" indent="0" algn="ctr" defTabSz="2667000" eaLnBrk="1" fontAlgn="auto" latinLnBrk="0" hangingPunct="1">
                    <a:lnSpc>
                      <a:spcPct val="90000"/>
                    </a:lnSpc>
                    <a:spcBef>
                      <a:spcPct val="0"/>
                    </a:spcBef>
                    <a:spcAft>
                      <a:spcPct val="35000"/>
                    </a:spcAft>
                    <a:buClrTx/>
                    <a:buSzTx/>
                    <a:buFontTx/>
                    <a:buNone/>
                    <a:tabLst/>
                    <a:defRPr/>
                  </a:pPr>
                  <a:endParaRPr kumimoji="0" lang="en-US" sz="60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p:txBody>
            </p:sp>
          </p:grpSp>
        </p:grpSp>
      </p:grpSp>
      <p:sp>
        <p:nvSpPr>
          <p:cNvPr id="3" name="Rectangle 2"/>
          <p:cNvSpPr/>
          <p:nvPr/>
        </p:nvSpPr>
        <p:spPr>
          <a:xfrm>
            <a:off x="6585360" y="3823690"/>
            <a:ext cx="2492990" cy="1200329"/>
          </a:xfrm>
          <a:prstGeom prst="rect">
            <a:avLst/>
          </a:prstGeom>
          <a:ln w="28575">
            <a:solidFill>
              <a:schemeClr val="accent1"/>
            </a:solidFill>
          </a:ln>
        </p:spPr>
        <p:txBody>
          <a:bodyPr wrap="none">
            <a:spAutoFit/>
          </a:bodyPr>
          <a:lstStyle/>
          <a:p>
            <a:r>
              <a:rPr lang="en-US" sz="7200" b="1" dirty="0">
                <a:solidFill>
                  <a:srgbClr val="2CC1D6"/>
                </a:solidFill>
              </a:rPr>
              <a:t>AGIR</a:t>
            </a:r>
            <a:endParaRPr lang="en-CA" sz="7200" dirty="0">
              <a:solidFill>
                <a:srgbClr val="2CC1D6"/>
              </a:solidFill>
            </a:endParaRPr>
          </a:p>
        </p:txBody>
      </p:sp>
      <p:sp>
        <p:nvSpPr>
          <p:cNvPr id="23" name="Chevron 22">
            <a:extLst>
              <a:ext uri="{FF2B5EF4-FFF2-40B4-BE49-F238E27FC236}">
                <a16:creationId xmlns:a16="http://schemas.microsoft.com/office/drawing/2014/main" id="{8151DB07-C7E5-01FA-8A75-3775174DE274}"/>
              </a:ext>
            </a:extLst>
          </p:cNvPr>
          <p:cNvSpPr/>
          <p:nvPr/>
        </p:nvSpPr>
        <p:spPr>
          <a:xfrm rot="5400000">
            <a:off x="5944817" y="3755087"/>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24">
            <a:extLst>
              <a:ext uri="{FF2B5EF4-FFF2-40B4-BE49-F238E27FC236}">
                <a16:creationId xmlns:a16="http://schemas.microsoft.com/office/drawing/2014/main" id="{8151DB07-C7E5-01FA-8A75-3775174DE274}"/>
              </a:ext>
            </a:extLst>
          </p:cNvPr>
          <p:cNvSpPr/>
          <p:nvPr/>
        </p:nvSpPr>
        <p:spPr>
          <a:xfrm rot="5400000">
            <a:off x="5948939" y="2309308"/>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24">
            <a:extLst>
              <a:ext uri="{FF2B5EF4-FFF2-40B4-BE49-F238E27FC236}">
                <a16:creationId xmlns:a16="http://schemas.microsoft.com/office/drawing/2014/main" id="{5FFAC496-8B2D-819F-21CA-475805B10CD8}"/>
              </a:ext>
            </a:extLst>
          </p:cNvPr>
          <p:cNvSpPr/>
          <p:nvPr/>
        </p:nvSpPr>
        <p:spPr>
          <a:xfrm rot="5400000">
            <a:off x="2377373" y="2323726"/>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24">
            <a:extLst>
              <a:ext uri="{FF2B5EF4-FFF2-40B4-BE49-F238E27FC236}">
                <a16:creationId xmlns:a16="http://schemas.microsoft.com/office/drawing/2014/main" id="{75E8A2C7-0E2D-9789-8914-27E7D6014DE1}"/>
              </a:ext>
            </a:extLst>
          </p:cNvPr>
          <p:cNvSpPr/>
          <p:nvPr/>
        </p:nvSpPr>
        <p:spPr>
          <a:xfrm rot="5400000">
            <a:off x="2377373" y="3724906"/>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912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373470" y="174647"/>
            <a:ext cx="7794273" cy="990556"/>
          </a:xfrm>
        </p:spPr>
        <p:txBody>
          <a:bodyPr/>
          <a:lstStyle/>
          <a:p>
            <a:pPr algn="ctr"/>
            <a:r>
              <a:rPr lang="en-US" sz="4400" dirty="0"/>
              <a:t>RESSOURCES SUR LE VAPOTAGE</a:t>
            </a:r>
            <a:endParaRPr lang="en-US" sz="4000" dirty="0"/>
          </a:p>
        </p:txBody>
      </p:sp>
      <p:sp>
        <p:nvSpPr>
          <p:cNvPr id="8" name="Rounded Rectangle 7"/>
          <p:cNvSpPr/>
          <p:nvPr/>
        </p:nvSpPr>
        <p:spPr>
          <a:xfrm>
            <a:off x="212067" y="2349357"/>
            <a:ext cx="2605178" cy="914400"/>
          </a:xfrm>
          <a:prstGeom prst="round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Échantillons</a:t>
            </a:r>
            <a:r>
              <a:rPr lang="en-US" sz="2000" b="1" dirty="0">
                <a:solidFill>
                  <a:schemeClr val="bg1"/>
                </a:solidFill>
              </a:rPr>
              <a:t> de </a:t>
            </a:r>
            <a:r>
              <a:rPr lang="en-US" sz="2000" b="1" dirty="0" err="1">
                <a:solidFill>
                  <a:schemeClr val="bg1"/>
                </a:solidFill>
              </a:rPr>
              <a:t>ressources</a:t>
            </a:r>
            <a:endParaRPr lang="en-US" sz="2000" b="1" dirty="0">
              <a:solidFill>
                <a:schemeClr val="bg1"/>
              </a:solidFill>
            </a:endParaRPr>
          </a:p>
        </p:txBody>
      </p:sp>
      <p:pic>
        <p:nvPicPr>
          <p:cNvPr id="5" name="Picture 4"/>
          <p:cNvPicPr>
            <a:picLocks noChangeAspect="1"/>
          </p:cNvPicPr>
          <p:nvPr/>
        </p:nvPicPr>
        <p:blipFill>
          <a:blip r:embed="rId3"/>
          <a:stretch>
            <a:fillRect/>
          </a:stretch>
        </p:blipFill>
        <p:spPr>
          <a:xfrm rot="16200000">
            <a:off x="2841692" y="2562696"/>
            <a:ext cx="487722" cy="487722"/>
          </a:xfrm>
          <a:prstGeom prst="rect">
            <a:avLst/>
          </a:prstGeom>
        </p:spPr>
      </p:pic>
      <p:sp>
        <p:nvSpPr>
          <p:cNvPr id="6" name="Rectangle 5">
            <a:extLst>
              <a:ext uri="{FF2B5EF4-FFF2-40B4-BE49-F238E27FC236}">
                <a16:creationId xmlns:a16="http://schemas.microsoft.com/office/drawing/2014/main" id="{12E6D8BC-5E8D-B853-7BBA-AC38CBAB932F}"/>
              </a:ext>
            </a:extLst>
          </p:cNvPr>
          <p:cNvSpPr/>
          <p:nvPr/>
        </p:nvSpPr>
        <p:spPr>
          <a:xfrm>
            <a:off x="6585360" y="3823690"/>
            <a:ext cx="2492990" cy="1200329"/>
          </a:xfrm>
          <a:prstGeom prst="rect">
            <a:avLst/>
          </a:prstGeom>
          <a:ln w="28575">
            <a:solidFill>
              <a:schemeClr val="accent1"/>
            </a:solidFill>
          </a:ln>
        </p:spPr>
        <p:txBody>
          <a:bodyPr wrap="none">
            <a:spAutoFit/>
          </a:bodyPr>
          <a:lstStyle/>
          <a:p>
            <a:r>
              <a:rPr lang="en-US" sz="7200" b="1" dirty="0">
                <a:solidFill>
                  <a:srgbClr val="2CC1D6"/>
                </a:solidFill>
              </a:rPr>
              <a:t>AGIR</a:t>
            </a:r>
            <a:endParaRPr lang="en-CA" sz="7200" dirty="0">
              <a:solidFill>
                <a:srgbClr val="2CC1D6"/>
              </a:solidFill>
            </a:endParaRPr>
          </a:p>
        </p:txBody>
      </p:sp>
      <p:pic>
        <p:nvPicPr>
          <p:cNvPr id="9" name="Picture 8">
            <a:extLst>
              <a:ext uri="{FF2B5EF4-FFF2-40B4-BE49-F238E27FC236}">
                <a16:creationId xmlns:a16="http://schemas.microsoft.com/office/drawing/2014/main" id="{0A80947F-306C-729D-CBA5-873A0A6BB5C3}"/>
              </a:ext>
            </a:extLst>
          </p:cNvPr>
          <p:cNvPicPr>
            <a:picLocks noChangeAspect="1"/>
          </p:cNvPicPr>
          <p:nvPr/>
        </p:nvPicPr>
        <p:blipFill>
          <a:blip r:embed="rId4"/>
          <a:stretch>
            <a:fillRect/>
          </a:stretch>
        </p:blipFill>
        <p:spPr>
          <a:xfrm>
            <a:off x="3624169" y="3453257"/>
            <a:ext cx="2354365" cy="1459937"/>
          </a:xfrm>
          <a:prstGeom prst="rect">
            <a:avLst/>
          </a:prstGeom>
        </p:spPr>
      </p:pic>
      <p:pic>
        <p:nvPicPr>
          <p:cNvPr id="10" name="Picture 9">
            <a:extLst>
              <a:ext uri="{FF2B5EF4-FFF2-40B4-BE49-F238E27FC236}">
                <a16:creationId xmlns:a16="http://schemas.microsoft.com/office/drawing/2014/main" id="{6EAE38D5-05D7-061C-8E6B-77AF3AA38110}"/>
              </a:ext>
            </a:extLst>
          </p:cNvPr>
          <p:cNvPicPr>
            <a:picLocks noChangeAspect="1"/>
          </p:cNvPicPr>
          <p:nvPr/>
        </p:nvPicPr>
        <p:blipFill>
          <a:blip r:embed="rId5"/>
          <a:stretch>
            <a:fillRect/>
          </a:stretch>
        </p:blipFill>
        <p:spPr>
          <a:xfrm>
            <a:off x="3394817" y="1755298"/>
            <a:ext cx="2813071" cy="1614793"/>
          </a:xfrm>
          <a:prstGeom prst="rect">
            <a:avLst/>
          </a:prstGeom>
        </p:spPr>
      </p:pic>
    </p:spTree>
    <p:extLst>
      <p:ext uri="{BB962C8B-B14F-4D97-AF65-F5344CB8AC3E}">
        <p14:creationId xmlns:p14="http://schemas.microsoft.com/office/powerpoint/2010/main" val="263090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48;p42">
            <a:extLst>
              <a:ext uri="{FF2B5EF4-FFF2-40B4-BE49-F238E27FC236}">
                <a16:creationId xmlns:a16="http://schemas.microsoft.com/office/drawing/2014/main" id="{F9A7EA7F-E21D-4362-7ECB-3C9C32BFB252}"/>
              </a:ext>
            </a:extLst>
          </p:cNvPr>
          <p:cNvSpPr/>
          <p:nvPr/>
        </p:nvSpPr>
        <p:spPr>
          <a:xfrm rot="10800000" flipH="1">
            <a:off x="5346875" y="-1704575"/>
            <a:ext cx="3257700" cy="6528600"/>
          </a:xfrm>
          <a:prstGeom prst="roundRect">
            <a:avLst>
              <a:gd name="adj" fmla="val 50000"/>
            </a:avLst>
          </a:prstGeom>
          <a:solidFill>
            <a:srgbClr val="005E91">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Poppins" pitchFamily="2" charset="77"/>
              <a:ea typeface="Albert Sans"/>
              <a:cs typeface="Poppins" pitchFamily="2" charset="77"/>
              <a:sym typeface="Albert Sans"/>
            </a:endParaRPr>
          </a:p>
        </p:txBody>
      </p:sp>
      <p:sp>
        <p:nvSpPr>
          <p:cNvPr id="2" name="Title 1">
            <a:extLst>
              <a:ext uri="{FF2B5EF4-FFF2-40B4-BE49-F238E27FC236}">
                <a16:creationId xmlns:a16="http://schemas.microsoft.com/office/drawing/2014/main" id="{3446285D-C1C2-278E-5CA4-33D5C92184F9}"/>
              </a:ext>
            </a:extLst>
          </p:cNvPr>
          <p:cNvSpPr>
            <a:spLocks noGrp="1"/>
          </p:cNvSpPr>
          <p:nvPr>
            <p:ph type="title"/>
          </p:nvPr>
        </p:nvSpPr>
        <p:spPr>
          <a:xfrm>
            <a:off x="4872675" y="3222208"/>
            <a:ext cx="4117200" cy="768900"/>
          </a:xfrm>
        </p:spPr>
        <p:txBody>
          <a:bodyPr/>
          <a:lstStyle/>
          <a:p>
            <a:r>
              <a:rPr lang="en-US" sz="3200" b="1" dirty="0">
                <a:solidFill>
                  <a:srgbClr val="F5F6F6"/>
                </a:solidFill>
                <a:latin typeface="Poppins" pitchFamily="2" charset="77"/>
                <a:sym typeface="Poppins"/>
              </a:rPr>
              <a:t>Adopter </a:t>
            </a:r>
            <a:r>
              <a:rPr lang="en-US" sz="3200" b="1" dirty="0" err="1">
                <a:solidFill>
                  <a:srgbClr val="F5F6F6"/>
                </a:solidFill>
                <a:latin typeface="Poppins" pitchFamily="2" charset="77"/>
                <a:sym typeface="Poppins"/>
              </a:rPr>
              <a:t>une</a:t>
            </a:r>
            <a:r>
              <a:rPr lang="en-US" sz="3200" b="1" dirty="0">
                <a:solidFill>
                  <a:srgbClr val="F5F6F6"/>
                </a:solidFill>
                <a:latin typeface="Poppins" pitchFamily="2" charset="77"/>
                <a:sym typeface="Poppins"/>
              </a:rPr>
              <a:t> </a:t>
            </a:r>
            <a:r>
              <a:rPr lang="en-US" sz="3200" b="1" dirty="0" err="1">
                <a:solidFill>
                  <a:srgbClr val="F5F6F6"/>
                </a:solidFill>
                <a:latin typeface="Poppins" pitchFamily="2" charset="77"/>
                <a:sym typeface="Poppins"/>
              </a:rPr>
              <a:t>approche</a:t>
            </a:r>
            <a:r>
              <a:rPr lang="en-US" sz="3200" b="1" dirty="0">
                <a:solidFill>
                  <a:srgbClr val="F5F6F6"/>
                </a:solidFill>
                <a:latin typeface="Poppins" pitchFamily="2" charset="77"/>
                <a:sym typeface="Poppins"/>
              </a:rPr>
              <a:t> </a:t>
            </a:r>
            <a:r>
              <a:rPr lang="en-US" sz="3200" b="1" dirty="0" err="1">
                <a:solidFill>
                  <a:srgbClr val="F5F6F6"/>
                </a:solidFill>
                <a:latin typeface="Poppins" pitchFamily="2" charset="77"/>
                <a:sym typeface="Poppins"/>
              </a:rPr>
              <a:t>d’entrevue</a:t>
            </a:r>
            <a:r>
              <a:rPr lang="en-US" sz="3200" b="1" dirty="0">
                <a:solidFill>
                  <a:srgbClr val="F5F6F6"/>
                </a:solidFill>
                <a:latin typeface="Poppins" pitchFamily="2" charset="77"/>
                <a:sym typeface="Poppins"/>
              </a:rPr>
              <a:t> de motivation</a:t>
            </a:r>
            <a:endParaRPr lang="en-CA" sz="3200" dirty="0">
              <a:solidFill>
                <a:srgbClr val="F5F6F6"/>
              </a:solidFill>
            </a:endParaRPr>
          </a:p>
        </p:txBody>
      </p:sp>
      <p:sp>
        <p:nvSpPr>
          <p:cNvPr id="4" name="Title 3">
            <a:extLst>
              <a:ext uri="{FF2B5EF4-FFF2-40B4-BE49-F238E27FC236}">
                <a16:creationId xmlns:a16="http://schemas.microsoft.com/office/drawing/2014/main" id="{E98BCCA8-3729-6EFB-BE9E-1EC9577BD2CA}"/>
              </a:ext>
            </a:extLst>
          </p:cNvPr>
          <p:cNvSpPr>
            <a:spLocks noGrp="1"/>
          </p:cNvSpPr>
          <p:nvPr>
            <p:ph type="title" idx="2"/>
          </p:nvPr>
        </p:nvSpPr>
        <p:spPr>
          <a:xfrm>
            <a:off x="0" y="333484"/>
            <a:ext cx="5444099" cy="768900"/>
          </a:xfrm>
        </p:spPr>
        <p:txBody>
          <a:bodyPr/>
          <a:lstStyle/>
          <a:p>
            <a:pPr marL="0" indent="0"/>
            <a:r>
              <a:rPr lang="en-US" sz="2400" dirty="0" err="1">
                <a:solidFill>
                  <a:srgbClr val="F5F6F6"/>
                </a:solidFill>
              </a:rPr>
              <a:t>L’entrevue</a:t>
            </a:r>
            <a:r>
              <a:rPr lang="en-US" sz="2400" dirty="0">
                <a:solidFill>
                  <a:srgbClr val="F5F6F6"/>
                </a:solidFill>
              </a:rPr>
              <a:t> de motivation, </a:t>
            </a:r>
            <a:r>
              <a:rPr lang="en-US" sz="2400" dirty="0" err="1">
                <a:solidFill>
                  <a:srgbClr val="F5F6F6"/>
                </a:solidFill>
              </a:rPr>
              <a:t>c’est</a:t>
            </a:r>
            <a:r>
              <a:rPr lang="en-US" sz="2400" dirty="0">
                <a:solidFill>
                  <a:srgbClr val="F5F6F6"/>
                </a:solidFill>
              </a:rPr>
              <a:t> :</a:t>
            </a:r>
          </a:p>
        </p:txBody>
      </p:sp>
      <p:sp>
        <p:nvSpPr>
          <p:cNvPr id="5" name="Subtitle 4">
            <a:extLst>
              <a:ext uri="{FF2B5EF4-FFF2-40B4-BE49-F238E27FC236}">
                <a16:creationId xmlns:a16="http://schemas.microsoft.com/office/drawing/2014/main" id="{4E7FCF1C-D1A8-3802-12BC-33127C64863E}"/>
              </a:ext>
            </a:extLst>
          </p:cNvPr>
          <p:cNvSpPr>
            <a:spLocks noGrp="1"/>
          </p:cNvSpPr>
          <p:nvPr>
            <p:ph type="subTitle" idx="3"/>
          </p:nvPr>
        </p:nvSpPr>
        <p:spPr>
          <a:xfrm>
            <a:off x="102138" y="1152392"/>
            <a:ext cx="5341961" cy="598800"/>
          </a:xfrm>
        </p:spPr>
        <p:txBody>
          <a:bodyPr/>
          <a:lstStyle/>
          <a:p>
            <a:pPr algn="l">
              <a:buFont typeface="Arial" panose="020B0604020202020204" pitchFamily="34" charset="0"/>
              <a:buChar char="•"/>
            </a:pPr>
            <a:r>
              <a:rPr lang="en-US" b="1" dirty="0" err="1">
                <a:latin typeface="Lato" panose="020F0502020204030203" pitchFamily="34" charset="0"/>
                <a:ea typeface="Lato" panose="020F0502020204030203" pitchFamily="34" charset="0"/>
                <a:cs typeface="Lato" panose="020F0502020204030203" pitchFamily="34" charset="0"/>
              </a:rPr>
              <a:t>l’écoute</a:t>
            </a:r>
            <a:r>
              <a:rPr lang="en-US" b="1" dirty="0">
                <a:latin typeface="Lato" panose="020F0502020204030203" pitchFamily="34" charset="0"/>
                <a:ea typeface="Lato" panose="020F0502020204030203" pitchFamily="34" charset="0"/>
                <a:cs typeface="Lato" panose="020F0502020204030203" pitchFamily="34" charset="0"/>
              </a:rPr>
              <a:t> active et la reformulation;</a:t>
            </a:r>
          </a:p>
          <a:p>
            <a:pPr algn="l">
              <a:buFont typeface="Arial" panose="020B0604020202020204" pitchFamily="34" charset="0"/>
              <a:buChar char="•"/>
            </a:pPr>
            <a:r>
              <a:rPr lang="en-US" b="1" dirty="0" err="1">
                <a:latin typeface="Lato" panose="020F0502020204030203" pitchFamily="34" charset="0"/>
                <a:ea typeface="Lato" panose="020F0502020204030203" pitchFamily="34" charset="0"/>
                <a:cs typeface="Lato" panose="020F0502020204030203" pitchFamily="34" charset="0"/>
              </a:rPr>
              <a:t>éviter</a:t>
            </a:r>
            <a:r>
              <a:rPr lang="en-US" b="1" dirty="0">
                <a:latin typeface="Lato" panose="020F0502020204030203" pitchFamily="34" charset="0"/>
                <a:ea typeface="Lato" panose="020F0502020204030203" pitchFamily="34" charset="0"/>
                <a:cs typeface="Lato" panose="020F0502020204030203" pitchFamily="34" charset="0"/>
              </a:rPr>
              <a:t> la confrontation, la dispute </a:t>
            </a:r>
            <a:r>
              <a:rPr lang="en-US" b="1" dirty="0" err="1">
                <a:latin typeface="Lato" panose="020F0502020204030203" pitchFamily="34" charset="0"/>
                <a:ea typeface="Lato" panose="020F0502020204030203" pitchFamily="34" charset="0"/>
                <a:cs typeface="Lato" panose="020F0502020204030203" pitchFamily="34" charset="0"/>
              </a:rPr>
              <a:t>ou</a:t>
            </a:r>
            <a:r>
              <a:rPr lang="en-US" b="1" dirty="0">
                <a:latin typeface="Lato" panose="020F0502020204030203" pitchFamily="34" charset="0"/>
                <a:ea typeface="Lato" panose="020F0502020204030203" pitchFamily="34" charset="0"/>
                <a:cs typeface="Lato" panose="020F0502020204030203" pitchFamily="34" charset="0"/>
              </a:rPr>
              <a:t> le </a:t>
            </a:r>
            <a:r>
              <a:rPr lang="en-US" b="1" dirty="0" err="1">
                <a:latin typeface="Lato" panose="020F0502020204030203" pitchFamily="34" charset="0"/>
                <a:ea typeface="Lato" panose="020F0502020204030203" pitchFamily="34" charset="0"/>
                <a:cs typeface="Lato" panose="020F0502020204030203" pitchFamily="34" charset="0"/>
              </a:rPr>
              <a:t>jugements</a:t>
            </a:r>
            <a:r>
              <a:rPr lang="en-US" b="1" dirty="0">
                <a:latin typeface="Lato" panose="020F0502020204030203" pitchFamily="34" charset="0"/>
                <a:ea typeface="Lato" panose="020F0502020204030203" pitchFamily="34" charset="0"/>
                <a:cs typeface="Lato" panose="020F0502020204030203" pitchFamily="34" charset="0"/>
              </a:rPr>
              <a:t>.</a:t>
            </a:r>
          </a:p>
          <a:p>
            <a:pPr marL="0" indent="0" algn="l">
              <a:buNone/>
            </a:pPr>
            <a:endParaRPr lang="fr-FR" b="1" dirty="0">
              <a:latin typeface="Lato" panose="020F0502020204030203" pitchFamily="34" charset="0"/>
              <a:ea typeface="Lato" panose="020F0502020204030203" pitchFamily="34" charset="0"/>
              <a:cs typeface="Lato" panose="020F0502020204030203" pitchFamily="34" charset="0"/>
            </a:endParaRPr>
          </a:p>
          <a:p>
            <a:pPr marL="0" indent="0" algn="l">
              <a:buNone/>
            </a:pPr>
            <a:r>
              <a:rPr lang="fr-FR" b="1" dirty="0">
                <a:latin typeface="Lato" panose="020F0502020204030203" pitchFamily="34" charset="0"/>
                <a:ea typeface="Lato" panose="020F0502020204030203" pitchFamily="34" charset="0"/>
                <a:cs typeface="Lato" panose="020F0502020204030203" pitchFamily="34" charset="0"/>
              </a:rPr>
              <a:t>Les gens sont les meilleurs experts de leur propre vie. Tout va bien lorsque vous organisez vos conversations « aux côtés » des participants en faisant preuve :</a:t>
            </a:r>
            <a:endParaRPr lang="en-US" b="1" dirty="0">
              <a:latin typeface="Lato" panose="020F0502020204030203" pitchFamily="34" charset="0"/>
              <a:ea typeface="Lato" panose="020F0502020204030203" pitchFamily="34" charset="0"/>
              <a:cs typeface="Lato" panose="020F0502020204030203" pitchFamily="34" charset="0"/>
            </a:endParaRPr>
          </a:p>
          <a:p>
            <a:pPr marL="285750" indent="-285750" algn="l">
              <a:buFont typeface="Arial" panose="020B0604020202020204" pitchFamily="34" charset="0"/>
              <a:buChar char="•"/>
            </a:pPr>
            <a:r>
              <a:rPr lang="en-US" b="1" dirty="0">
                <a:latin typeface="Lato" panose="020F0502020204030203" pitchFamily="34" charset="0"/>
                <a:ea typeface="Lato" panose="020F0502020204030203" pitchFamily="34" charset="0"/>
                <a:cs typeface="Lato" panose="020F0502020204030203" pitchFamily="34" charset="0"/>
              </a:rPr>
              <a:t>de COMPASSION</a:t>
            </a:r>
          </a:p>
          <a:p>
            <a:pPr marL="285750" indent="-285750" algn="l">
              <a:buFont typeface="Arial" panose="020B0604020202020204" pitchFamily="34" charset="0"/>
              <a:buChar char="•"/>
            </a:pPr>
            <a:r>
              <a:rPr lang="en-US" b="1" dirty="0">
                <a:latin typeface="Lato" panose="020F0502020204030203" pitchFamily="34" charset="0"/>
                <a:ea typeface="Lato" panose="020F0502020204030203" pitchFamily="34" charset="0"/>
                <a:cs typeface="Lato" panose="020F0502020204030203" pitchFamily="34" charset="0"/>
              </a:rPr>
              <a:t>de PARTENARIAT</a:t>
            </a:r>
          </a:p>
          <a:p>
            <a:pPr marL="285750" indent="-285750" algn="l">
              <a:buFont typeface="Arial" panose="020B0604020202020204" pitchFamily="34" charset="0"/>
              <a:buChar char="•"/>
            </a:pPr>
            <a:r>
              <a:rPr lang="en-US" b="1" dirty="0" err="1">
                <a:latin typeface="Lato" panose="020F0502020204030203" pitchFamily="34" charset="0"/>
                <a:ea typeface="Lato" panose="020F0502020204030203" pitchFamily="34" charset="0"/>
                <a:cs typeface="Lato" panose="020F0502020204030203" pitchFamily="34" charset="0"/>
              </a:rPr>
              <a:t>d’ÉVOCATION</a:t>
            </a:r>
            <a:r>
              <a:rPr lang="en-US" b="1" dirty="0">
                <a:latin typeface="Lato" panose="020F0502020204030203" pitchFamily="34" charset="0"/>
                <a:ea typeface="Lato" panose="020F0502020204030203" pitchFamily="34" charset="0"/>
                <a:cs typeface="Lato" panose="020F0502020204030203" pitchFamily="34" charset="0"/>
              </a:rPr>
              <a:t> et </a:t>
            </a:r>
          </a:p>
          <a:p>
            <a:pPr marL="285750" indent="-285750" algn="l">
              <a:buFont typeface="Arial" panose="020B0604020202020204" pitchFamily="34" charset="0"/>
              <a:buChar char="•"/>
            </a:pPr>
            <a:r>
              <a:rPr lang="en-US" b="1" dirty="0" err="1">
                <a:latin typeface="Lato" panose="020F0502020204030203" pitchFamily="34" charset="0"/>
                <a:ea typeface="Lato" panose="020F0502020204030203" pitchFamily="34" charset="0"/>
                <a:cs typeface="Lato" panose="020F0502020204030203" pitchFamily="34" charset="0"/>
              </a:rPr>
              <a:t>d’ACCEPTATION</a:t>
            </a:r>
            <a:endParaRPr lang="en-US" b="1" dirty="0">
              <a:latin typeface="Lato" panose="020F0502020204030203" pitchFamily="34" charset="0"/>
              <a:ea typeface="Lato" panose="020F0502020204030203" pitchFamily="34" charset="0"/>
              <a:cs typeface="Lato" panose="020F0502020204030203" pitchFamily="34" charset="0"/>
            </a:endParaRPr>
          </a:p>
        </p:txBody>
      </p:sp>
      <p:pic>
        <p:nvPicPr>
          <p:cNvPr id="10" name="Graphic 2">
            <a:extLst>
              <a:ext uri="{FF2B5EF4-FFF2-40B4-BE49-F238E27FC236}">
                <a16:creationId xmlns:a16="http://schemas.microsoft.com/office/drawing/2014/main" id="{3F52E93A-78F4-F3D6-207B-E8631AD98C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7990" y="326914"/>
            <a:ext cx="775470" cy="775470"/>
          </a:xfrm>
          <a:prstGeom prst="rect">
            <a:avLst/>
          </a:prstGeom>
        </p:spPr>
      </p:pic>
      <p:sp>
        <p:nvSpPr>
          <p:cNvPr id="6" name="TextBox 5">
            <a:extLst>
              <a:ext uri="{FF2B5EF4-FFF2-40B4-BE49-F238E27FC236}">
                <a16:creationId xmlns:a16="http://schemas.microsoft.com/office/drawing/2014/main" id="{13FF3B0B-0D2A-E776-F868-342890A4A388}"/>
              </a:ext>
            </a:extLst>
          </p:cNvPr>
          <p:cNvSpPr txBox="1"/>
          <p:nvPr/>
        </p:nvSpPr>
        <p:spPr>
          <a:xfrm>
            <a:off x="182980" y="4240571"/>
            <a:ext cx="5418815" cy="738664"/>
          </a:xfrm>
          <a:prstGeom prst="rect">
            <a:avLst/>
          </a:prstGeom>
          <a:noFill/>
        </p:spPr>
        <p:txBody>
          <a:bodyPr wrap="square">
            <a:spAutoFit/>
          </a:bodyPr>
          <a:lstStyle/>
          <a:p>
            <a:pPr marL="0" indent="0" algn="l">
              <a:buNone/>
            </a:pPr>
            <a:r>
              <a:rPr lang="en-US" b="1" dirty="0" err="1">
                <a:solidFill>
                  <a:srgbClr val="F5F6F6"/>
                </a:solidFill>
                <a:latin typeface="Poppins" panose="00000500000000000000" pitchFamily="2" charset="0"/>
                <a:ea typeface="Lato" panose="020F0502020204030203" pitchFamily="34" charset="0"/>
                <a:cs typeface="Poppins" panose="00000500000000000000" pitchFamily="2" charset="0"/>
              </a:rPr>
              <a:t>L’entrevue</a:t>
            </a:r>
            <a:r>
              <a:rPr lang="en-US" b="1" dirty="0">
                <a:solidFill>
                  <a:srgbClr val="F5F6F6"/>
                </a:solidFill>
                <a:latin typeface="Poppins" panose="00000500000000000000" pitchFamily="2" charset="0"/>
                <a:ea typeface="Lato" panose="020F0502020204030203" pitchFamily="34" charset="0"/>
                <a:cs typeface="Poppins" panose="00000500000000000000" pitchFamily="2" charset="0"/>
              </a:rPr>
              <a:t> de motivation </a:t>
            </a:r>
            <a:r>
              <a:rPr lang="en-US" b="1" u="sng" dirty="0">
                <a:solidFill>
                  <a:srgbClr val="2CC1D6"/>
                </a:solidFill>
                <a:latin typeface="Poppins" panose="00000500000000000000" pitchFamily="2" charset="0"/>
                <a:ea typeface="Lato" panose="020F0502020204030203" pitchFamily="34" charset="0"/>
                <a:cs typeface="Poppins" panose="00000500000000000000" pitchFamily="2" charset="0"/>
              </a:rPr>
              <a:t>N’EST PAS</a:t>
            </a:r>
            <a:r>
              <a:rPr lang="en-US" b="1" dirty="0">
                <a:solidFill>
                  <a:srgbClr val="2CC1D6"/>
                </a:solidFill>
                <a:latin typeface="Poppins" panose="00000500000000000000" pitchFamily="2" charset="0"/>
                <a:ea typeface="Lato" panose="020F0502020204030203" pitchFamily="34" charset="0"/>
                <a:cs typeface="Poppins" panose="00000500000000000000" pitchFamily="2" charset="0"/>
              </a:rPr>
              <a:t> : </a:t>
            </a:r>
          </a:p>
          <a:p>
            <a:pPr marL="285750" indent="-285750" algn="l">
              <a:buFont typeface="Arial" panose="020B0604020202020204" pitchFamily="34" charset="0"/>
              <a:buChar char="•"/>
            </a:pPr>
            <a:r>
              <a:rPr lang="fr-FR" dirty="0">
                <a:solidFill>
                  <a:srgbClr val="F5F6F6"/>
                </a:solidFill>
                <a:latin typeface="Lato" panose="020F0502020204030203" pitchFamily="34" charset="0"/>
                <a:ea typeface="Lato" panose="020F0502020204030203" pitchFamily="34" charset="0"/>
                <a:cs typeface="Lato" panose="020F0502020204030203" pitchFamily="34" charset="0"/>
              </a:rPr>
              <a:t>Une façon de tromper les gens pour qu’ils fassent ce que vous voulez d’eux.</a:t>
            </a:r>
            <a:endParaRPr lang="en-US" dirty="0">
              <a:solidFill>
                <a:srgbClr val="F5F6F6"/>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0592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6"/>
          <p:cNvSpPr txBox="1">
            <a:spLocks noGrp="1"/>
          </p:cNvSpPr>
          <p:nvPr>
            <p:ph type="title"/>
          </p:nvPr>
        </p:nvSpPr>
        <p:spPr>
          <a:xfrm>
            <a:off x="616896" y="8208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COMPÉTENCES EN ENTREVUE DE MOTIVATION</a:t>
            </a:r>
            <a:endParaRPr dirty="0"/>
          </a:p>
        </p:txBody>
      </p:sp>
      <p:sp>
        <p:nvSpPr>
          <p:cNvPr id="393" name="Google Shape;393;p46"/>
          <p:cNvSpPr txBox="1">
            <a:spLocks noGrp="1"/>
          </p:cNvSpPr>
          <p:nvPr>
            <p:ph type="subTitle" idx="5"/>
          </p:nvPr>
        </p:nvSpPr>
        <p:spPr>
          <a:xfrm>
            <a:off x="1204104" y="1673012"/>
            <a:ext cx="6704850" cy="427500"/>
          </a:xfrm>
          <a:prstGeom prst="rect">
            <a:avLst/>
          </a:prstGeom>
        </p:spPr>
        <p:txBody>
          <a:bodyPr spcFirstLastPara="1" wrap="square" lIns="91425" tIns="91425" rIns="91425" bIns="91425" anchor="b" anchorCtr="0">
            <a:noAutofit/>
          </a:bodyPr>
          <a:lstStyle/>
          <a:p>
            <a:pPr marL="0" indent="0"/>
            <a:endParaRPr lang="en-US" dirty="0"/>
          </a:p>
          <a:p>
            <a:pPr marL="0" indent="0"/>
            <a:endParaRPr lang="en-US" dirty="0"/>
          </a:p>
          <a:p>
            <a:pPr marL="0" indent="0">
              <a:lnSpc>
                <a:spcPct val="100000"/>
              </a:lnSpc>
            </a:pPr>
            <a:r>
              <a:rPr lang="fr-FR" dirty="0"/>
              <a:t>Améliorez vos compétences en matière de collaboration en utilisant les </a:t>
            </a:r>
            <a:r>
              <a:rPr lang="fr-FR" dirty="0">
                <a:solidFill>
                  <a:srgbClr val="245671"/>
                </a:solidFill>
              </a:rPr>
              <a:t>compétences OARR </a:t>
            </a:r>
            <a:r>
              <a:rPr lang="fr-FR" dirty="0"/>
              <a:t>dans vos discussions avec les jeunes.</a:t>
            </a:r>
          </a:p>
        </p:txBody>
      </p:sp>
      <p:sp>
        <p:nvSpPr>
          <p:cNvPr id="3" name="Subtitle 2"/>
          <p:cNvSpPr>
            <a:spLocks noGrp="1"/>
          </p:cNvSpPr>
          <p:nvPr>
            <p:ph type="subTitle" idx="6"/>
          </p:nvPr>
        </p:nvSpPr>
        <p:spPr>
          <a:xfrm>
            <a:off x="918617" y="3371965"/>
            <a:ext cx="8328750" cy="427500"/>
          </a:xfrm>
        </p:spPr>
        <p:txBody>
          <a:bodyPr/>
          <a:lstStyle/>
          <a:p>
            <a:pPr algn="l"/>
            <a:r>
              <a:rPr lang="en-US" sz="2200" dirty="0"/>
              <a:t>Questions </a:t>
            </a:r>
            <a:r>
              <a:rPr lang="en-US" sz="2200" b="1" u="sng" dirty="0"/>
              <a:t>o</a:t>
            </a:r>
            <a:r>
              <a:rPr lang="en-US" sz="2200" dirty="0"/>
              <a:t>uvertes            </a:t>
            </a:r>
            <a:r>
              <a:rPr lang="en-US" sz="2200" dirty="0">
                <a:solidFill>
                  <a:srgbClr val="245671"/>
                </a:solidFill>
                <a:latin typeface="Lato" panose="020F0502020204030203" pitchFamily="34" charset="0"/>
                <a:ea typeface="Lato" panose="020F0502020204030203" pitchFamily="34" charset="0"/>
                <a:cs typeface="Lato" panose="020F0502020204030203" pitchFamily="34" charset="0"/>
              </a:rPr>
              <a:t>(</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Que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penses-tu</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du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vapotage</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a:t>
            </a:r>
            <a:endParaRPr lang="en-CA" sz="2200" i="1" dirty="0">
              <a:solidFill>
                <a:srgbClr val="245671"/>
              </a:solidFill>
              <a:latin typeface="Lato" panose="020F0502020204030203" pitchFamily="34" charset="0"/>
              <a:ea typeface="Lato" panose="020F0502020204030203" pitchFamily="34" charset="0"/>
              <a:cs typeface="Lato" panose="020F0502020204030203" pitchFamily="34" charset="0"/>
            </a:endParaRPr>
          </a:p>
          <a:p>
            <a:pPr algn="l"/>
            <a:r>
              <a:rPr lang="en-US" sz="2200" b="1" u="sng" dirty="0"/>
              <a:t>A</a:t>
            </a:r>
            <a:r>
              <a:rPr lang="en-US" sz="2200" dirty="0"/>
              <a:t>ffirmations                            </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C’est</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une</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excellente</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idée!</a:t>
            </a:r>
            <a:r>
              <a:rPr lang="en-US" sz="2200" dirty="0">
                <a:solidFill>
                  <a:srgbClr val="245671"/>
                </a:solidFill>
                <a:latin typeface="Lato" panose="020F0502020204030203" pitchFamily="34" charset="0"/>
                <a:ea typeface="Lato" panose="020F0502020204030203" pitchFamily="34" charset="0"/>
                <a:cs typeface="Lato" panose="020F0502020204030203" pitchFamily="34" charset="0"/>
              </a:rPr>
              <a:t>)</a:t>
            </a:r>
          </a:p>
          <a:p>
            <a:pPr algn="l"/>
            <a:r>
              <a:rPr lang="en-US" sz="2200" b="1" u="sng" dirty="0" err="1"/>
              <a:t>R</a:t>
            </a:r>
            <a:r>
              <a:rPr lang="en-US" sz="2200" dirty="0" err="1"/>
              <a:t>éflexions</a:t>
            </a:r>
            <a:r>
              <a:rPr lang="en-US" sz="2200" dirty="0"/>
              <a:t>                                  </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(Tu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penses</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que…)</a:t>
            </a:r>
          </a:p>
          <a:p>
            <a:pPr algn="l"/>
            <a:r>
              <a:rPr lang="en-US" sz="2200" u="sng" dirty="0"/>
              <a:t>R</a:t>
            </a:r>
            <a:r>
              <a:rPr lang="en-US" sz="2200" dirty="0"/>
              <a:t>ésumés</a:t>
            </a:r>
            <a:r>
              <a:rPr lang="en-US" sz="2200" i="1" dirty="0"/>
              <a:t>                                 </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Voyons</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si</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je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comprends</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bien…)</a:t>
            </a:r>
          </a:p>
        </p:txBody>
      </p:sp>
      <p:sp>
        <p:nvSpPr>
          <p:cNvPr id="5" name="Rectangle 4"/>
          <p:cNvSpPr/>
          <p:nvPr/>
        </p:nvSpPr>
        <p:spPr>
          <a:xfrm>
            <a:off x="517794" y="2056858"/>
            <a:ext cx="546945" cy="646331"/>
          </a:xfrm>
          <a:prstGeom prst="rect">
            <a:avLst/>
          </a:prstGeom>
        </p:spPr>
        <p:txBody>
          <a:bodyPr wrap="none">
            <a:spAutoFit/>
          </a:bodyPr>
          <a:lstStyle/>
          <a:p>
            <a:r>
              <a:rPr lang="en-US" sz="3600" b="1" dirty="0">
                <a:solidFill>
                  <a:srgbClr val="245671"/>
                </a:solidFill>
                <a:latin typeface="Poppins" pitchFamily="2" charset="77"/>
                <a:sym typeface="Poppins"/>
              </a:rPr>
              <a:t>O</a:t>
            </a:r>
            <a:endParaRPr lang="en-CA" dirty="0">
              <a:solidFill>
                <a:srgbClr val="245671"/>
              </a:solidFill>
            </a:endParaRPr>
          </a:p>
        </p:txBody>
      </p:sp>
      <p:sp>
        <p:nvSpPr>
          <p:cNvPr id="6" name="Rectangle 5"/>
          <p:cNvSpPr/>
          <p:nvPr/>
        </p:nvSpPr>
        <p:spPr>
          <a:xfrm>
            <a:off x="541839" y="3234782"/>
            <a:ext cx="486030" cy="646331"/>
          </a:xfrm>
          <a:prstGeom prst="rect">
            <a:avLst/>
          </a:prstGeom>
        </p:spPr>
        <p:txBody>
          <a:bodyPr wrap="none">
            <a:spAutoFit/>
          </a:bodyPr>
          <a:lstStyle/>
          <a:p>
            <a:pPr lvl="0"/>
            <a:r>
              <a:rPr lang="en-US" sz="3600" b="1" dirty="0">
                <a:solidFill>
                  <a:srgbClr val="245671"/>
                </a:solidFill>
                <a:latin typeface="Poppins" pitchFamily="2" charset="77"/>
                <a:sym typeface="Poppins"/>
              </a:rPr>
              <a:t>R</a:t>
            </a:r>
            <a:endParaRPr lang="en-CA" dirty="0">
              <a:solidFill>
                <a:srgbClr val="245671"/>
              </a:solidFill>
            </a:endParaRPr>
          </a:p>
        </p:txBody>
      </p:sp>
      <p:sp>
        <p:nvSpPr>
          <p:cNvPr id="7" name="Rectangle 6"/>
          <p:cNvSpPr/>
          <p:nvPr/>
        </p:nvSpPr>
        <p:spPr>
          <a:xfrm>
            <a:off x="541839" y="2837118"/>
            <a:ext cx="486030" cy="646331"/>
          </a:xfrm>
          <a:prstGeom prst="rect">
            <a:avLst/>
          </a:prstGeom>
        </p:spPr>
        <p:txBody>
          <a:bodyPr wrap="none">
            <a:spAutoFit/>
          </a:bodyPr>
          <a:lstStyle/>
          <a:p>
            <a:pPr lvl="0"/>
            <a:r>
              <a:rPr lang="en-US" sz="3600" b="1" dirty="0">
                <a:solidFill>
                  <a:srgbClr val="245671"/>
                </a:solidFill>
                <a:latin typeface="Poppins" pitchFamily="2" charset="77"/>
                <a:sym typeface="Poppins"/>
              </a:rPr>
              <a:t>R</a:t>
            </a:r>
            <a:endParaRPr lang="en-CA" dirty="0">
              <a:solidFill>
                <a:srgbClr val="245671"/>
              </a:solidFill>
            </a:endParaRPr>
          </a:p>
        </p:txBody>
      </p:sp>
      <p:sp>
        <p:nvSpPr>
          <p:cNvPr id="8" name="Rectangle 7"/>
          <p:cNvSpPr/>
          <p:nvPr/>
        </p:nvSpPr>
        <p:spPr>
          <a:xfrm>
            <a:off x="517794" y="2439454"/>
            <a:ext cx="524503" cy="646331"/>
          </a:xfrm>
          <a:prstGeom prst="rect">
            <a:avLst/>
          </a:prstGeom>
        </p:spPr>
        <p:txBody>
          <a:bodyPr wrap="none">
            <a:spAutoFit/>
          </a:bodyPr>
          <a:lstStyle/>
          <a:p>
            <a:pPr lvl="0"/>
            <a:r>
              <a:rPr lang="en-US" sz="3600" b="1" dirty="0">
                <a:solidFill>
                  <a:srgbClr val="245671"/>
                </a:solidFill>
                <a:latin typeface="Poppins" pitchFamily="2" charset="77"/>
                <a:sym typeface="Poppins"/>
              </a:rPr>
              <a:t>A</a:t>
            </a:r>
            <a:endParaRPr lang="en-CA" dirty="0">
              <a:solidFill>
                <a:srgbClr val="245671"/>
              </a:solidFill>
            </a:endParaRPr>
          </a:p>
        </p:txBody>
      </p:sp>
      <p:sp>
        <p:nvSpPr>
          <p:cNvPr id="16" name="Rectangle 15"/>
          <p:cNvSpPr/>
          <p:nvPr/>
        </p:nvSpPr>
        <p:spPr>
          <a:xfrm>
            <a:off x="1204104" y="3981451"/>
            <a:ext cx="7116792" cy="1079968"/>
          </a:xfrm>
          <a:prstGeom prst="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0" lvl="0">
              <a:buSzPts val="1100"/>
            </a:pPr>
            <a:endParaRPr lang="en-US" b="1" kern="1200" dirty="0">
              <a:solidFill>
                <a:srgbClr val="245671"/>
              </a:solidFill>
              <a:ea typeface="Arial"/>
              <a:cs typeface="Arial"/>
            </a:endParaRPr>
          </a:p>
          <a:p>
            <a:pPr marL="158750" lvl="0">
              <a:buSzPts val="1100"/>
            </a:pPr>
            <a:r>
              <a:rPr lang="fr-FR" sz="1600" b="1" kern="1200" dirty="0">
                <a:solidFill>
                  <a:srgbClr val="F5F6F6"/>
                </a:solidFill>
                <a:ea typeface="Arial"/>
                <a:cs typeface="Arial"/>
              </a:rPr>
              <a:t>Le recours à ces stratégies de conversation est une occasion de nouer des liens avec les jeunes. Même si ceux-ci ne cessent pas de vapoter immédiatement, ils vivent une expérience positive qui pourrait contribuer à leur réussite future.</a:t>
            </a:r>
          </a:p>
          <a:p>
            <a:pPr lvl="0">
              <a:buSzPts val="1100"/>
            </a:pPr>
            <a:endParaRPr lang="en-US" sz="1100" dirty="0">
              <a:solidFill>
                <a:srgbClr val="000000"/>
              </a:solidFill>
              <a:cs typeface="Arial"/>
            </a:endParaRPr>
          </a:p>
        </p:txBody>
      </p:sp>
      <p:sp>
        <p:nvSpPr>
          <p:cNvPr id="9" name="Rectangle 8"/>
          <p:cNvSpPr/>
          <p:nvPr/>
        </p:nvSpPr>
        <p:spPr>
          <a:xfrm>
            <a:off x="1017995" y="3776991"/>
            <a:ext cx="372218" cy="584775"/>
          </a:xfrm>
          <a:prstGeom prst="rect">
            <a:avLst/>
          </a:prstGeom>
        </p:spPr>
        <p:txBody>
          <a:bodyPr wrap="none">
            <a:spAutoFit/>
          </a:bodyPr>
          <a:lstStyle/>
          <a:p>
            <a:pPr lvl="0"/>
            <a:r>
              <a:rPr lang="en-US" sz="3200" b="1" dirty="0">
                <a:solidFill>
                  <a:srgbClr val="00414D"/>
                </a:solidFill>
                <a:latin typeface="Poppins" pitchFamily="2" charset="77"/>
                <a:sym typeface="Albert Sans"/>
              </a:rPr>
              <a:t>*</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txBox="1">
            <a:spLocks noGrp="1"/>
          </p:cNvSpPr>
          <p:nvPr>
            <p:ph type="title"/>
          </p:nvPr>
        </p:nvSpPr>
        <p:spPr>
          <a:xfrm>
            <a:off x="720000" y="10737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dirty="0"/>
              <a:t>Une </a:t>
            </a:r>
            <a:r>
              <a:rPr lang="en-US" sz="4400" dirty="0" err="1"/>
              <a:t>vue</a:t>
            </a:r>
            <a:r>
              <a:rPr lang="en-US" sz="4400" dirty="0"/>
              <a:t> </a:t>
            </a:r>
            <a:r>
              <a:rPr lang="en-US" sz="4400" dirty="0" err="1"/>
              <a:t>d’ensemble</a:t>
            </a:r>
            <a:endParaRPr sz="4000" dirty="0"/>
          </a:p>
        </p:txBody>
      </p:sp>
      <p:sp>
        <p:nvSpPr>
          <p:cNvPr id="311" name="Google Shape;311;p38"/>
          <p:cNvSpPr txBox="1">
            <a:spLocks noGrp="1"/>
          </p:cNvSpPr>
          <p:nvPr>
            <p:ph type="subTitle" idx="1"/>
          </p:nvPr>
        </p:nvSpPr>
        <p:spPr>
          <a:xfrm>
            <a:off x="408001" y="2170092"/>
            <a:ext cx="3771900" cy="1870200"/>
          </a:xfrm>
          <a:prstGeom prst="rect">
            <a:avLst/>
          </a:prstGeom>
        </p:spPr>
        <p:txBody>
          <a:bodyPr spcFirstLastPara="1" wrap="square" lIns="91425" tIns="91425" rIns="91425" bIns="91425" anchor="t" anchorCtr="0">
            <a:noAutofit/>
          </a:bodyPr>
          <a:lstStyle/>
          <a:p>
            <a:pPr algn="l"/>
            <a:r>
              <a:rPr lang="en-US" sz="1100" b="1" i="1" dirty="0"/>
              <a:t>Pour </a:t>
            </a:r>
            <a:r>
              <a:rPr lang="en-US" sz="1100" b="1" i="1" dirty="0" err="1"/>
              <a:t>entamer</a:t>
            </a:r>
            <a:r>
              <a:rPr lang="en-US" sz="1100" b="1" i="1" dirty="0"/>
              <a:t> la conversation…</a:t>
            </a:r>
          </a:p>
          <a:p>
            <a:pPr marL="88900" indent="0" algn="l" fontAlgn="t"/>
            <a:r>
              <a:rPr lang="fr-FR" sz="1100" i="1" dirty="0"/>
              <a:t>J’ai remarqué que tu étais avec un groupe d’élèves qui vapotaient entre les cours. Que se passe-t-il? </a:t>
            </a:r>
          </a:p>
          <a:p>
            <a:pPr marL="88900" indent="0" algn="l" fontAlgn="t"/>
            <a:endParaRPr lang="en-CA" sz="1100" i="1" dirty="0"/>
          </a:p>
          <a:p>
            <a:pPr algn="l"/>
            <a:endParaRPr lang="en-US" sz="7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baseline="0" dirty="0"/>
              <a:t>Pour </a:t>
            </a:r>
            <a:r>
              <a:rPr lang="en-US" sz="1100" b="1" i="1" baseline="0" dirty="0" err="1"/>
              <a:t>mieux</a:t>
            </a:r>
            <a:r>
              <a:rPr lang="en-US" sz="1100" b="1" i="1" baseline="0" dirty="0"/>
              <a:t> </a:t>
            </a:r>
            <a:r>
              <a:rPr lang="en-US" sz="1100" b="1" i="1" baseline="0" dirty="0" err="1"/>
              <a:t>comprendre</a:t>
            </a:r>
            <a:r>
              <a:rPr lang="en-US" sz="1100" b="1" i="1" baseline="0" dirty="0"/>
              <a:t> et </a:t>
            </a:r>
            <a:r>
              <a:rPr lang="en-US" sz="1100" b="1" i="1" baseline="0" dirty="0" err="1"/>
              <a:t>nouer</a:t>
            </a:r>
            <a:r>
              <a:rPr lang="en-US" sz="1100" b="1" i="1" baseline="0" dirty="0"/>
              <a:t> des liens…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err="1"/>
              <a:t>Quand</a:t>
            </a:r>
            <a:r>
              <a:rPr lang="en-US" sz="1100" baseline="0" dirty="0"/>
              <a:t> </a:t>
            </a:r>
            <a:r>
              <a:rPr lang="en-US" sz="1100" baseline="0" dirty="0" err="1"/>
              <a:t>vapotes-tu</a:t>
            </a:r>
            <a:r>
              <a:rPr lang="en-US" sz="11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err="1"/>
              <a:t>Quel</a:t>
            </a:r>
            <a:r>
              <a:rPr lang="en-US" sz="1100" baseline="0" dirty="0"/>
              <a:t> </a:t>
            </a:r>
            <a:r>
              <a:rPr lang="en-US" sz="1100" baseline="0" dirty="0" err="1"/>
              <a:t>effet</a:t>
            </a:r>
            <a:r>
              <a:rPr lang="en-US" sz="1100" baseline="0" dirty="0"/>
              <a:t> le </a:t>
            </a:r>
            <a:r>
              <a:rPr lang="en-US" sz="1100" baseline="0" dirty="0" err="1"/>
              <a:t>vapotage</a:t>
            </a:r>
            <a:r>
              <a:rPr lang="en-US" sz="1100" baseline="0" dirty="0"/>
              <a:t> a-t-il sur ta vie?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Que </a:t>
            </a:r>
            <a:r>
              <a:rPr lang="en-US" sz="1100" baseline="0" dirty="0" err="1"/>
              <a:t>sais-tu</a:t>
            </a:r>
            <a:r>
              <a:rPr lang="en-US" sz="1100" baseline="0" dirty="0"/>
              <a:t> des </a:t>
            </a:r>
            <a:r>
              <a:rPr lang="en-US" sz="1100" baseline="0" dirty="0" err="1"/>
              <a:t>méfaits</a:t>
            </a:r>
            <a:r>
              <a:rPr lang="en-US" sz="1100" baseline="0" dirty="0"/>
              <a:t> </a:t>
            </a:r>
            <a:r>
              <a:rPr lang="en-US" sz="1100" baseline="0" dirty="0" err="1"/>
              <a:t>associés</a:t>
            </a:r>
            <a:r>
              <a:rPr lang="en-US" sz="1100" baseline="0" dirty="0"/>
              <a:t> au </a:t>
            </a:r>
            <a:r>
              <a:rPr lang="en-US" sz="1100" baseline="0" dirty="0" err="1"/>
              <a:t>vapotage</a:t>
            </a:r>
            <a:r>
              <a:rPr lang="en-US" sz="1100" baseline="0" dirty="0"/>
              <a:t>? </a:t>
            </a:r>
            <a:endParaRPr lang="en-US" sz="700" i="1" dirty="0"/>
          </a:p>
          <a:p>
            <a:pPr marL="177800" indent="0" algn="l"/>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err="1"/>
              <a:t>Chercher</a:t>
            </a:r>
            <a:r>
              <a:rPr lang="en-US" sz="1100" b="1" baseline="0" dirty="0"/>
              <a:t> à savoir </a:t>
            </a:r>
            <a:r>
              <a:rPr lang="en-US" sz="1100" b="1" baseline="0" dirty="0" err="1"/>
              <a:t>ce</a:t>
            </a:r>
            <a:r>
              <a:rPr lang="en-US" sz="1100" b="1" baseline="0" dirty="0"/>
              <a:t> </a:t>
            </a:r>
            <a:r>
              <a:rPr lang="en-US" sz="1100" b="1" baseline="0" dirty="0" err="1"/>
              <a:t>qu’ils</a:t>
            </a:r>
            <a:r>
              <a:rPr lang="en-US" sz="1100" b="1" baseline="0" dirty="0"/>
              <a:t> </a:t>
            </a:r>
            <a:r>
              <a:rPr lang="en-US" sz="1100" b="1" baseline="0" dirty="0" err="1"/>
              <a:t>pensent</a:t>
            </a:r>
            <a:r>
              <a:rPr lang="en-US" sz="1100" b="1" baseline="0" dirty="0"/>
              <a:t> de la cessation…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a:t>As-</a:t>
            </a:r>
            <a:r>
              <a:rPr lang="en-US" sz="1100" b="0" baseline="0" dirty="0" err="1"/>
              <a:t>tu</a:t>
            </a:r>
            <a:r>
              <a:rPr lang="en-US" sz="1100" b="0" baseline="0" dirty="0"/>
              <a:t> déjà </a:t>
            </a:r>
            <a:r>
              <a:rPr lang="en-US" sz="1100" b="0" baseline="0" dirty="0" err="1"/>
              <a:t>pensé</a:t>
            </a:r>
            <a:r>
              <a:rPr lang="en-US" sz="1100" b="0" baseline="0" dirty="0"/>
              <a:t> à cesser de </a:t>
            </a:r>
            <a:r>
              <a:rPr lang="en-US" sz="1100" b="0" baseline="0" dirty="0" err="1"/>
              <a:t>vapoter</a:t>
            </a:r>
            <a:r>
              <a:rPr lang="en-US" sz="1100" b="0" baseline="0" dirty="0"/>
              <a:t>?</a:t>
            </a:r>
            <a:endParaRPr lang="en-US" sz="1100" b="0" dirty="0"/>
          </a:p>
        </p:txBody>
      </p:sp>
      <p:sp>
        <p:nvSpPr>
          <p:cNvPr id="312" name="Google Shape;312;p38"/>
          <p:cNvSpPr txBox="1">
            <a:spLocks noGrp="1"/>
          </p:cNvSpPr>
          <p:nvPr>
            <p:ph type="subTitle" idx="2"/>
          </p:nvPr>
        </p:nvSpPr>
        <p:spPr>
          <a:xfrm>
            <a:off x="4414851" y="2170092"/>
            <a:ext cx="3778250" cy="1870200"/>
          </a:xfrm>
          <a:prstGeom prst="rect">
            <a:avLst/>
          </a:prstGeom>
        </p:spPr>
        <p:txBody>
          <a:bodyPr spcFirstLastPara="1" wrap="square" lIns="91425" tIns="91425" rIns="91425" bIns="91425" anchor="t" anchorCtr="0">
            <a:noAutofit/>
          </a:bodyPr>
          <a:lstStyle/>
          <a:p>
            <a:r>
              <a:rPr lang="en-US" sz="1100" b="1" i="1" dirty="0" err="1"/>
              <a:t>S’ils</a:t>
            </a:r>
            <a:r>
              <a:rPr lang="en-US" sz="1100" b="1" i="1" dirty="0"/>
              <a:t> </a:t>
            </a:r>
            <a:r>
              <a:rPr lang="en-US" sz="1100" b="1" i="1" u="sng" dirty="0" err="1"/>
              <a:t>souhaitent</a:t>
            </a:r>
            <a:r>
              <a:rPr lang="en-US" sz="1100" b="1" i="1" dirty="0"/>
              <a:t> </a:t>
            </a:r>
            <a:r>
              <a:rPr lang="en-US" sz="1100" b="1" i="1" dirty="0" err="1"/>
              <a:t>effectuer</a:t>
            </a:r>
            <a:r>
              <a:rPr lang="en-US" sz="1100" b="1" i="1" dirty="0"/>
              <a:t> un </a:t>
            </a:r>
            <a:r>
              <a:rPr lang="en-US" sz="1100" b="1" i="1" dirty="0" err="1"/>
              <a:t>changement</a:t>
            </a:r>
            <a:r>
              <a:rPr lang="en-US" sz="1100" b="1" i="1" baseline="0" dirty="0"/>
              <a:t>…</a:t>
            </a:r>
          </a:p>
          <a:p>
            <a:pPr marL="177800" indent="-38100" algn="l" fontAlgn="t"/>
            <a:r>
              <a:rPr lang="fr-FR" sz="1100" i="1" dirty="0"/>
              <a:t>Il existe une application gratuite qui peut t’aider à élaborer un plan pour cesser de vapoter et suivre tes progrès. Peut-être que tu peux l’essayer et je te reviendrai dans quelques jours voir ce que tu en penses. Ça marche?</a:t>
            </a:r>
          </a:p>
          <a:p>
            <a:pPr marL="177800" indent="-38100" algn="l" fontAlgn="t"/>
            <a:endParaRPr lang="en-US" sz="1100" b="1" dirty="0"/>
          </a:p>
          <a:p>
            <a:r>
              <a:rPr lang="en-US" sz="1100" b="1" i="1" dirty="0" err="1"/>
              <a:t>S’ils</a:t>
            </a:r>
            <a:r>
              <a:rPr lang="en-US" sz="1100" b="1" i="1" u="none" dirty="0"/>
              <a:t> </a:t>
            </a:r>
            <a:r>
              <a:rPr lang="en-US" sz="1100" b="1" i="1" u="sng" dirty="0"/>
              <a:t>ne </a:t>
            </a:r>
            <a:r>
              <a:rPr lang="en-US" sz="1100" b="1" i="1" u="sng" dirty="0" err="1"/>
              <a:t>souhaitent</a:t>
            </a:r>
            <a:r>
              <a:rPr lang="en-US" sz="1100" b="1" i="1" u="sng" dirty="0"/>
              <a:t> pas</a:t>
            </a:r>
            <a:r>
              <a:rPr lang="en-US" sz="1100" b="1" i="1" u="none" dirty="0"/>
              <a:t> </a:t>
            </a:r>
            <a:r>
              <a:rPr lang="en-US" sz="1100" b="1" i="1" dirty="0" err="1"/>
              <a:t>effectuer</a:t>
            </a:r>
            <a:r>
              <a:rPr lang="en-US" sz="1100" b="1" i="1" dirty="0"/>
              <a:t> un </a:t>
            </a:r>
            <a:r>
              <a:rPr lang="en-US" sz="1100" b="1" i="1" dirty="0" err="1"/>
              <a:t>changement</a:t>
            </a:r>
            <a:r>
              <a:rPr lang="en-US" sz="1100" b="1" i="1" dirty="0"/>
              <a:t>…</a:t>
            </a:r>
          </a:p>
          <a:p>
            <a:pPr marL="177800" indent="-38100" algn="l" fontAlgn="t"/>
            <a:r>
              <a:rPr lang="fr-FR" sz="1100" i="1" dirty="0"/>
              <a:t>Je connais un excellent site Web où tu peux apprendre quelques faits sur le vapotage. Est-ce que je peux te revoir la semaine prochaine pour en discuter, après que tu aies eu l’occasion d’y jeter un œil?</a:t>
            </a:r>
          </a:p>
          <a:p>
            <a:pPr marL="0" lvl="0" indent="0" algn="ctr" rtl="0">
              <a:spcBef>
                <a:spcPts val="0"/>
              </a:spcBef>
              <a:spcAft>
                <a:spcPts val="0"/>
              </a:spcAft>
              <a:buNone/>
            </a:pPr>
            <a:endParaRPr sz="1200" dirty="0"/>
          </a:p>
        </p:txBody>
      </p:sp>
      <p:sp>
        <p:nvSpPr>
          <p:cNvPr id="314" name="Google Shape;314;p38"/>
          <p:cNvSpPr txBox="1">
            <a:spLocks noGrp="1"/>
          </p:cNvSpPr>
          <p:nvPr>
            <p:ph type="subTitle" idx="4"/>
          </p:nvPr>
        </p:nvSpPr>
        <p:spPr>
          <a:xfrm>
            <a:off x="760426" y="1227511"/>
            <a:ext cx="3302000" cy="86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CA" sz="4400" dirty="0">
                <a:solidFill>
                  <a:srgbClr val="245671"/>
                </a:solidFill>
              </a:rPr>
              <a:t>Demander</a:t>
            </a:r>
            <a:r>
              <a:rPr lang="en-US" sz="1400" dirty="0" err="1"/>
              <a:t>ou</a:t>
            </a:r>
            <a:r>
              <a:rPr lang="en-US" sz="1400" dirty="0"/>
              <a:t> poser des questions ouvertes</a:t>
            </a:r>
            <a:endParaRPr lang="en" sz="1800" dirty="0"/>
          </a:p>
        </p:txBody>
      </p:sp>
      <p:sp>
        <p:nvSpPr>
          <p:cNvPr id="315" name="Google Shape;315;p38"/>
          <p:cNvSpPr txBox="1">
            <a:spLocks noGrp="1"/>
          </p:cNvSpPr>
          <p:nvPr>
            <p:ph type="subTitle" idx="5"/>
          </p:nvPr>
        </p:nvSpPr>
        <p:spPr>
          <a:xfrm>
            <a:off x="4572000" y="1227511"/>
            <a:ext cx="3486450" cy="86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solidFill>
                  <a:srgbClr val="245671"/>
                </a:solidFill>
              </a:rPr>
              <a:t>AGIR</a:t>
            </a:r>
            <a:endParaRPr lang="en-US" sz="3200" dirty="0">
              <a:solidFill>
                <a:srgbClr val="245671"/>
              </a:solidFill>
            </a:endParaRPr>
          </a:p>
          <a:p>
            <a:pPr marL="0" lvl="0" indent="0" algn="ctr" rtl="0">
              <a:spcBef>
                <a:spcPts val="0"/>
              </a:spcBef>
              <a:spcAft>
                <a:spcPts val="0"/>
              </a:spcAft>
              <a:buNone/>
            </a:pPr>
            <a:r>
              <a:rPr lang="en-US" sz="1400" dirty="0" err="1"/>
              <a:t>en</a:t>
            </a:r>
            <a:r>
              <a:rPr lang="en-US" sz="1400" dirty="0"/>
              <a:t> </a:t>
            </a:r>
            <a:r>
              <a:rPr lang="en-US" sz="1400" dirty="0" err="1"/>
              <a:t>fonction</a:t>
            </a:r>
            <a:r>
              <a:rPr lang="en-US" sz="1400" dirty="0"/>
              <a:t> des </a:t>
            </a:r>
            <a:r>
              <a:rPr lang="en-US" sz="1400" dirty="0" err="1"/>
              <a:t>réponses</a:t>
            </a:r>
            <a:endParaRPr lang="en-CA" sz="1400" dirty="0"/>
          </a:p>
        </p:txBody>
      </p:sp>
      <p:sp>
        <p:nvSpPr>
          <p:cNvPr id="2" name="Rectangle 1"/>
          <p:cNvSpPr/>
          <p:nvPr/>
        </p:nvSpPr>
        <p:spPr>
          <a:xfrm>
            <a:off x="4249751" y="2032578"/>
            <a:ext cx="95250" cy="3003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flipV="1">
            <a:off x="573101" y="2032578"/>
            <a:ext cx="7620000" cy="110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1571950" y="1021456"/>
            <a:ext cx="7079170" cy="103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000" dirty="0">
                <a:solidFill>
                  <a:srgbClr val="F5F6F6"/>
                </a:solidFill>
              </a:rPr>
              <a:t>Trousse à outils sur les conversations brèves</a:t>
            </a:r>
            <a:br>
              <a:rPr lang="en" sz="4000" dirty="0">
                <a:solidFill>
                  <a:srgbClr val="F5F6F6"/>
                </a:solidFill>
              </a:rPr>
            </a:br>
            <a:endParaRPr lang="en" sz="4000" dirty="0">
              <a:solidFill>
                <a:srgbClr val="F5F6F6"/>
              </a:solidFill>
            </a:endParaRPr>
          </a:p>
        </p:txBody>
      </p:sp>
      <p:sp>
        <p:nvSpPr>
          <p:cNvPr id="22" name="TextBox 21"/>
          <p:cNvSpPr txBox="1"/>
          <p:nvPr/>
        </p:nvSpPr>
        <p:spPr>
          <a:xfrm>
            <a:off x="1273528" y="4586237"/>
            <a:ext cx="2282997" cy="307777"/>
          </a:xfrm>
          <a:prstGeom prst="rect">
            <a:avLst/>
          </a:prstGeom>
          <a:noFill/>
        </p:spPr>
        <p:txBody>
          <a:bodyPr wrap="none" rtlCol="0">
            <a:spAutoFit/>
          </a:bodyPr>
          <a:lstStyle/>
          <a:p>
            <a:r>
              <a:rPr lang="en-US" sz="1400" b="1" dirty="0">
                <a:latin typeface="Poppins" panose="00000500000000000000" pitchFamily="2" charset="0"/>
                <a:cs typeface="Poppins" panose="00000500000000000000" pitchFamily="2" charset="0"/>
              </a:rPr>
              <a:t> </a:t>
            </a:r>
            <a:r>
              <a:rPr lang="en-US" sz="1400" b="1" dirty="0" err="1">
                <a:solidFill>
                  <a:schemeClr val="bg1"/>
                </a:solidFill>
                <a:latin typeface="Poppins" panose="00000500000000000000" pitchFamily="2" charset="0"/>
                <a:cs typeface="Poppins" panose="00000500000000000000" pitchFamily="2" charset="0"/>
              </a:rPr>
              <a:t>Ressources</a:t>
            </a:r>
            <a:r>
              <a:rPr lang="en-US" sz="1400" b="1" dirty="0">
                <a:solidFill>
                  <a:schemeClr val="bg1"/>
                </a:solidFill>
                <a:latin typeface="Poppins" panose="00000500000000000000" pitchFamily="2" charset="0"/>
                <a:cs typeface="Poppins" panose="00000500000000000000" pitchFamily="2" charset="0"/>
              </a:rPr>
              <a:t> (site Web)</a:t>
            </a:r>
            <a:endParaRPr lang="en-CA" sz="1400" b="1" dirty="0">
              <a:solidFill>
                <a:schemeClr val="bg1"/>
              </a:solidFill>
              <a:latin typeface="Poppins" panose="00000500000000000000" pitchFamily="2" charset="0"/>
              <a:cs typeface="Poppins" panose="00000500000000000000" pitchFamily="2" charset="0"/>
            </a:endParaRPr>
          </a:p>
        </p:txBody>
      </p:sp>
      <p:sp>
        <p:nvSpPr>
          <p:cNvPr id="23" name="Rectangle 22"/>
          <p:cNvSpPr/>
          <p:nvPr/>
        </p:nvSpPr>
        <p:spPr>
          <a:xfrm>
            <a:off x="6982156" y="3852549"/>
            <a:ext cx="1701107" cy="523220"/>
          </a:xfrm>
          <a:prstGeom prst="rect">
            <a:avLst/>
          </a:prstGeom>
        </p:spPr>
        <p:txBody>
          <a:bodyPr wrap="none">
            <a:spAutoFit/>
          </a:bodyPr>
          <a:lstStyle/>
          <a:p>
            <a:r>
              <a:rPr lang="en-US" sz="1400" b="1" dirty="0">
                <a:solidFill>
                  <a:schemeClr val="bg1"/>
                </a:solidFill>
                <a:latin typeface="Poppins" panose="00000500000000000000" pitchFamily="2" charset="0"/>
                <a:cs typeface="Poppins" panose="00000500000000000000" pitchFamily="2" charset="0"/>
              </a:rPr>
              <a:t>Fiches de </a:t>
            </a:r>
          </a:p>
          <a:p>
            <a:r>
              <a:rPr lang="en-US" sz="1400" b="1" dirty="0" err="1">
                <a:solidFill>
                  <a:schemeClr val="bg1"/>
                </a:solidFill>
                <a:latin typeface="Poppins" panose="00000500000000000000" pitchFamily="2" charset="0"/>
                <a:cs typeface="Poppins" panose="00000500000000000000" pitchFamily="2" charset="0"/>
              </a:rPr>
              <a:t>renseignements</a:t>
            </a:r>
            <a:endParaRPr lang="en-CA" sz="1400" b="1" dirty="0">
              <a:solidFill>
                <a:schemeClr val="bg1"/>
              </a:solidFill>
              <a:latin typeface="Poppins" panose="00000500000000000000" pitchFamily="2" charset="0"/>
              <a:cs typeface="Poppins" panose="00000500000000000000" pitchFamily="2" charset="0"/>
            </a:endParaRPr>
          </a:p>
        </p:txBody>
      </p:sp>
      <p:sp>
        <p:nvSpPr>
          <p:cNvPr id="25" name="Rectangle 24"/>
          <p:cNvSpPr/>
          <p:nvPr/>
        </p:nvSpPr>
        <p:spPr>
          <a:xfrm>
            <a:off x="5031876" y="4586236"/>
            <a:ext cx="938077" cy="307777"/>
          </a:xfrm>
          <a:prstGeom prst="rect">
            <a:avLst/>
          </a:prstGeom>
        </p:spPr>
        <p:txBody>
          <a:bodyPr wrap="none">
            <a:spAutoFit/>
          </a:bodyPr>
          <a:lstStyle/>
          <a:p>
            <a:r>
              <a:rPr lang="en-US" b="1" dirty="0">
                <a:solidFill>
                  <a:schemeClr val="accent5"/>
                </a:solidFill>
                <a:latin typeface="Poppins" panose="00000500000000000000" pitchFamily="2" charset="0"/>
                <a:cs typeface="Poppins" panose="00000500000000000000" pitchFamily="2" charset="0"/>
              </a:rPr>
              <a:t>Affiches</a:t>
            </a:r>
          </a:p>
        </p:txBody>
      </p:sp>
      <p:pic>
        <p:nvPicPr>
          <p:cNvPr id="29" name="Picture 28"/>
          <p:cNvPicPr>
            <a:picLocks noChangeAspect="1"/>
          </p:cNvPicPr>
          <p:nvPr/>
        </p:nvPicPr>
        <p:blipFill>
          <a:blip r:embed="rId3"/>
          <a:stretch>
            <a:fillRect/>
          </a:stretch>
        </p:blipFill>
        <p:spPr>
          <a:xfrm>
            <a:off x="663319" y="89329"/>
            <a:ext cx="814134" cy="809894"/>
          </a:xfrm>
          <a:prstGeom prst="rect">
            <a:avLst/>
          </a:prstGeom>
        </p:spPr>
      </p:pic>
      <p:sp>
        <p:nvSpPr>
          <p:cNvPr id="7" name="AutoShape 4">
            <a:extLst>
              <a:ext uri="{FF2B5EF4-FFF2-40B4-BE49-F238E27FC236}">
                <a16:creationId xmlns:a16="http://schemas.microsoft.com/office/drawing/2014/main" id="{CD80EE08-BD11-B7F9-86F3-38C6D2374FF3}"/>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 name="Picture 2">
            <a:extLst>
              <a:ext uri="{FF2B5EF4-FFF2-40B4-BE49-F238E27FC236}">
                <a16:creationId xmlns:a16="http://schemas.microsoft.com/office/drawing/2014/main" id="{B1AB36E4-79E8-2E9C-259A-E48A799E0110}"/>
              </a:ext>
            </a:extLst>
          </p:cNvPr>
          <p:cNvPicPr>
            <a:picLocks noChangeAspect="1"/>
          </p:cNvPicPr>
          <p:nvPr/>
        </p:nvPicPr>
        <p:blipFill>
          <a:blip r:embed="rId4"/>
          <a:stretch>
            <a:fillRect/>
          </a:stretch>
        </p:blipFill>
        <p:spPr>
          <a:xfrm>
            <a:off x="829254" y="1291845"/>
            <a:ext cx="3178392" cy="3294392"/>
          </a:xfrm>
          <a:prstGeom prst="rect">
            <a:avLst/>
          </a:prstGeom>
        </p:spPr>
      </p:pic>
      <p:pic>
        <p:nvPicPr>
          <p:cNvPr id="8" name="Picture 7">
            <a:extLst>
              <a:ext uri="{FF2B5EF4-FFF2-40B4-BE49-F238E27FC236}">
                <a16:creationId xmlns:a16="http://schemas.microsoft.com/office/drawing/2014/main" id="{77D9D2F4-024F-A536-B01E-55F6B6DF6B41}"/>
              </a:ext>
            </a:extLst>
          </p:cNvPr>
          <p:cNvPicPr>
            <a:picLocks noChangeAspect="1"/>
          </p:cNvPicPr>
          <p:nvPr/>
        </p:nvPicPr>
        <p:blipFill>
          <a:blip r:embed="rId5"/>
          <a:stretch>
            <a:fillRect/>
          </a:stretch>
        </p:blipFill>
        <p:spPr>
          <a:xfrm>
            <a:off x="4271023" y="1474076"/>
            <a:ext cx="2248654" cy="2929930"/>
          </a:xfrm>
          <a:prstGeom prst="rect">
            <a:avLst/>
          </a:prstGeom>
        </p:spPr>
      </p:pic>
      <p:pic>
        <p:nvPicPr>
          <p:cNvPr id="12" name="Picture 11">
            <a:extLst>
              <a:ext uri="{FF2B5EF4-FFF2-40B4-BE49-F238E27FC236}">
                <a16:creationId xmlns:a16="http://schemas.microsoft.com/office/drawing/2014/main" id="{EA1AAB55-43A8-8C84-5CDC-9F48DE364C2D}"/>
              </a:ext>
            </a:extLst>
          </p:cNvPr>
          <p:cNvPicPr>
            <a:picLocks noChangeAspect="1"/>
          </p:cNvPicPr>
          <p:nvPr/>
        </p:nvPicPr>
        <p:blipFill>
          <a:blip r:embed="rId6"/>
          <a:stretch>
            <a:fillRect/>
          </a:stretch>
        </p:blipFill>
        <p:spPr>
          <a:xfrm>
            <a:off x="6887963" y="2606982"/>
            <a:ext cx="1806016" cy="1119907"/>
          </a:xfrm>
          <a:prstGeom prst="rect">
            <a:avLst/>
          </a:prstGeom>
        </p:spPr>
      </p:pic>
      <p:pic>
        <p:nvPicPr>
          <p:cNvPr id="14" name="Picture 13">
            <a:extLst>
              <a:ext uri="{FF2B5EF4-FFF2-40B4-BE49-F238E27FC236}">
                <a16:creationId xmlns:a16="http://schemas.microsoft.com/office/drawing/2014/main" id="{14BA5E6E-9F1E-91B0-FAAE-3222C30F1290}"/>
              </a:ext>
            </a:extLst>
          </p:cNvPr>
          <p:cNvPicPr>
            <a:picLocks noChangeAspect="1"/>
          </p:cNvPicPr>
          <p:nvPr/>
        </p:nvPicPr>
        <p:blipFill>
          <a:blip r:embed="rId7"/>
          <a:stretch>
            <a:fillRect/>
          </a:stretch>
        </p:blipFill>
        <p:spPr>
          <a:xfrm>
            <a:off x="6783054" y="1366946"/>
            <a:ext cx="2098844" cy="12048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40D91-AAC6-B822-694E-BA8C9D06E411}"/>
              </a:ext>
            </a:extLst>
          </p:cNvPr>
          <p:cNvSpPr>
            <a:spLocks noGrp="1"/>
          </p:cNvSpPr>
          <p:nvPr>
            <p:ph type="title"/>
          </p:nvPr>
        </p:nvSpPr>
        <p:spPr>
          <a:xfrm>
            <a:off x="167917" y="-77880"/>
            <a:ext cx="3708000" cy="1473600"/>
          </a:xfrm>
        </p:spPr>
        <p:txBody>
          <a:bodyPr/>
          <a:lstStyle/>
          <a:p>
            <a:r>
              <a:rPr lang="en-US" sz="6600" dirty="0"/>
              <a:t>Merci!</a:t>
            </a:r>
            <a:endParaRPr lang="en-US" sz="6000" dirty="0"/>
          </a:p>
        </p:txBody>
      </p:sp>
      <p:sp>
        <p:nvSpPr>
          <p:cNvPr id="4" name="Subtitle 3">
            <a:extLst>
              <a:ext uri="{FF2B5EF4-FFF2-40B4-BE49-F238E27FC236}">
                <a16:creationId xmlns:a16="http://schemas.microsoft.com/office/drawing/2014/main" id="{BDAFA3B5-2E4F-3920-C67F-00F052931FB4}"/>
              </a:ext>
            </a:extLst>
          </p:cNvPr>
          <p:cNvSpPr>
            <a:spLocks noGrp="1"/>
          </p:cNvSpPr>
          <p:nvPr>
            <p:ph type="subTitle" idx="1"/>
          </p:nvPr>
        </p:nvSpPr>
        <p:spPr>
          <a:xfrm>
            <a:off x="167917" y="1222203"/>
            <a:ext cx="4205750" cy="1116300"/>
          </a:xfrm>
        </p:spPr>
        <p:txBody>
          <a:bodyPr/>
          <a:lstStyle/>
          <a:p>
            <a:pPr marL="88900" indent="0"/>
            <a:r>
              <a:rPr lang="fr-FR" sz="1200" b="1" dirty="0"/>
              <a:t>La présentation et la trousse à outils ont été élaborées en collaboration avec les bureaux de santé publique de l’Ontario et la Fondation santé pulmonaire.</a:t>
            </a:r>
          </a:p>
          <a:p>
            <a:pPr marL="88900" indent="0"/>
            <a:endParaRPr lang="fr-FR" sz="1200" b="1" dirty="0"/>
          </a:p>
          <a:p>
            <a:pPr marL="88900" indent="0"/>
            <a:r>
              <a:rPr lang="fr-FR" sz="1200" b="1" dirty="0"/>
              <a:t>Pour obtenir plus de renseignements et de formation sur les programmes de cessation du vapotage (ou du tabagisme) chez les jeunes : </a:t>
            </a:r>
          </a:p>
          <a:p>
            <a:pPr marL="88900" indent="0"/>
            <a:r>
              <a:rPr lang="fr-FR" sz="1200" b="1" dirty="0"/>
              <a:t>consultez l’onglet « Tuteurs adultes » du site Web de </a:t>
            </a:r>
            <a:r>
              <a:rPr lang="fr-FR" sz="1200" b="1" dirty="0" err="1"/>
              <a:t>QuashApp</a:t>
            </a:r>
            <a:r>
              <a:rPr lang="fr-FR" sz="1200" b="1" dirty="0"/>
              <a:t>. </a:t>
            </a:r>
          </a:p>
          <a:p>
            <a:pPr marL="88900" indent="0"/>
            <a:endParaRPr lang="fr-FR" sz="1200" b="1" dirty="0"/>
          </a:p>
          <a:p>
            <a:pPr marL="88900" indent="0"/>
            <a:r>
              <a:rPr lang="fr-FR" sz="1200" b="1" dirty="0"/>
              <a:t>ou communiquez avec votre bureau de santé local pour obtenir de plus amples renseignements ou connaître les programmes de cessation qui sont peut-être disponibles dans votre communauté.</a:t>
            </a:r>
          </a:p>
        </p:txBody>
      </p:sp>
      <p:pic>
        <p:nvPicPr>
          <p:cNvPr id="15" name="Picture 14"/>
          <p:cNvPicPr>
            <a:picLocks noChangeAspect="1"/>
          </p:cNvPicPr>
          <p:nvPr/>
        </p:nvPicPr>
        <p:blipFill>
          <a:blip r:embed="rId3"/>
          <a:stretch>
            <a:fillRect/>
          </a:stretch>
        </p:blipFill>
        <p:spPr>
          <a:xfrm>
            <a:off x="6096000" y="3354288"/>
            <a:ext cx="1052612" cy="1052612"/>
          </a:xfrm>
          <a:prstGeom prst="rect">
            <a:avLst/>
          </a:prstGeom>
        </p:spPr>
      </p:pic>
      <p:sp>
        <p:nvSpPr>
          <p:cNvPr id="16" name="Rectangle 15"/>
          <p:cNvSpPr/>
          <p:nvPr/>
        </p:nvSpPr>
        <p:spPr>
          <a:xfrm>
            <a:off x="5078570" y="206153"/>
            <a:ext cx="3065411" cy="1938992"/>
          </a:xfrm>
          <a:prstGeom prst="rect">
            <a:avLst/>
          </a:prstGeom>
        </p:spPr>
        <p:txBody>
          <a:bodyPr wrap="square">
            <a:spAutoFit/>
          </a:bodyPr>
          <a:lstStyle/>
          <a:p>
            <a:pPr algn="ctr"/>
            <a:r>
              <a:rPr lang="fr-FR" sz="2000" b="1" dirty="0">
                <a:solidFill>
                  <a:schemeClr val="accent6"/>
                </a:solidFill>
                <a:latin typeface="Poppins" pitchFamily="2" charset="77"/>
                <a:sym typeface="Poppins"/>
              </a:rPr>
              <a:t>Veuillez nous faire part de vos commentaires sur cette présentation en répondant à notre petite enquête.</a:t>
            </a:r>
          </a:p>
        </p:txBody>
      </p:sp>
      <p:pic>
        <p:nvPicPr>
          <p:cNvPr id="5" name="Picture 4"/>
          <p:cNvPicPr>
            <a:picLocks noChangeAspect="1"/>
          </p:cNvPicPr>
          <p:nvPr/>
        </p:nvPicPr>
        <p:blipFill>
          <a:blip r:embed="rId4"/>
          <a:srcRect/>
          <a:stretch/>
        </p:blipFill>
        <p:spPr>
          <a:xfrm>
            <a:off x="6106462" y="2277994"/>
            <a:ext cx="1009628" cy="1009628"/>
          </a:xfrm>
          <a:prstGeom prst="rect">
            <a:avLst/>
          </a:prstGeom>
        </p:spPr>
      </p:pic>
    </p:spTree>
    <p:extLst>
      <p:ext uri="{BB962C8B-B14F-4D97-AF65-F5344CB8AC3E}">
        <p14:creationId xmlns:p14="http://schemas.microsoft.com/office/powerpoint/2010/main" val="187064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FEFAA1-536D-DDA9-9D23-C5EDA76730F7}"/>
              </a:ext>
            </a:extLst>
          </p:cNvPr>
          <p:cNvSpPr>
            <a:spLocks noGrp="1"/>
          </p:cNvSpPr>
          <p:nvPr>
            <p:ph type="title"/>
          </p:nvPr>
        </p:nvSpPr>
        <p:spPr>
          <a:xfrm>
            <a:off x="858859" y="1374862"/>
            <a:ext cx="5157739" cy="1440026"/>
          </a:xfrm>
        </p:spPr>
        <p:txBody>
          <a:bodyPr/>
          <a:lstStyle/>
          <a:p>
            <a:r>
              <a:rPr lang="en-US" sz="4800" dirty="0">
                <a:solidFill>
                  <a:schemeClr val="bg1"/>
                </a:solidFill>
              </a:rPr>
              <a:t>QUE SAVEZ-VOUS DU VAPOTAGE?</a:t>
            </a:r>
            <a:endParaRPr lang="en-US" sz="5400" dirty="0">
              <a:solidFill>
                <a:schemeClr val="bg1"/>
              </a:solidFill>
            </a:endParaRPr>
          </a:p>
        </p:txBody>
      </p:sp>
      <p:sp>
        <p:nvSpPr>
          <p:cNvPr id="7" name="Subtitle 6">
            <a:extLst>
              <a:ext uri="{FF2B5EF4-FFF2-40B4-BE49-F238E27FC236}">
                <a16:creationId xmlns:a16="http://schemas.microsoft.com/office/drawing/2014/main" id="{822B8CF9-C24E-C81D-FEB2-4B2B15C8A2C2}"/>
              </a:ext>
            </a:extLst>
          </p:cNvPr>
          <p:cNvSpPr>
            <a:spLocks noGrp="1"/>
          </p:cNvSpPr>
          <p:nvPr>
            <p:ph type="subTitle" idx="1"/>
          </p:nvPr>
        </p:nvSpPr>
        <p:spPr>
          <a:xfrm>
            <a:off x="7775381" y="4555397"/>
            <a:ext cx="3318300" cy="713400"/>
          </a:xfrm>
        </p:spPr>
        <p:txBody>
          <a:bodyPr/>
          <a:lstStyle/>
          <a:p>
            <a:pPr marL="0" indent="0">
              <a:buNone/>
            </a:pPr>
            <a:r>
              <a:rPr lang="en-US" sz="1600" b="1" dirty="0" err="1">
                <a:solidFill>
                  <a:srgbClr val="245671"/>
                </a:solidFill>
              </a:rPr>
              <a:t>Activité</a:t>
            </a:r>
            <a:endParaRPr lang="en-US" sz="1600" b="1" dirty="0">
              <a:solidFill>
                <a:srgbClr val="245671"/>
              </a:solidFill>
            </a:endParaRPr>
          </a:p>
        </p:txBody>
      </p:sp>
    </p:spTree>
    <p:extLst>
      <p:ext uri="{BB962C8B-B14F-4D97-AF65-F5344CB8AC3E}">
        <p14:creationId xmlns:p14="http://schemas.microsoft.com/office/powerpoint/2010/main" val="79402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C88F54-9AE4-EA7B-5D59-E2BF55A58272}"/>
              </a:ext>
            </a:extLst>
          </p:cNvPr>
          <p:cNvSpPr>
            <a:spLocks noGrp="1"/>
          </p:cNvSpPr>
          <p:nvPr>
            <p:ph type="subTitle" idx="1"/>
          </p:nvPr>
        </p:nvSpPr>
        <p:spPr>
          <a:xfrm>
            <a:off x="606694" y="1669568"/>
            <a:ext cx="5325625" cy="734100"/>
          </a:xfrm>
        </p:spPr>
        <p:txBody>
          <a:bodyPr/>
          <a:lstStyle/>
          <a:p>
            <a:pPr marL="0" indent="0">
              <a:buNone/>
            </a:pPr>
            <a:r>
              <a:rPr lang="fr-CA" b="1" dirty="0">
                <a:solidFill>
                  <a:srgbClr val="245671"/>
                </a:solidFill>
                <a:latin typeface="Lato" panose="020F0502020204030203" pitchFamily="34" charset="0"/>
                <a:ea typeface="Lato" panose="020F0502020204030203" pitchFamily="34" charset="0"/>
                <a:cs typeface="Lato" panose="020F0502020204030203" pitchFamily="34" charset="0"/>
              </a:rPr>
              <a:t>Cette présentation vous permettra de:</a:t>
            </a:r>
          </a:p>
          <a:p>
            <a:pPr marL="457200" indent="-457200">
              <a:buAutoNum type="arabicParenR"/>
            </a:pPr>
            <a:r>
              <a:rPr lang="fr-CA" dirty="0">
                <a:solidFill>
                  <a:srgbClr val="245671"/>
                </a:solidFill>
                <a:latin typeface="Lato" panose="020F0502020204030203" pitchFamily="34" charset="0"/>
                <a:ea typeface="Lato" panose="020F0502020204030203" pitchFamily="34" charset="0"/>
                <a:cs typeface="Lato" panose="020F0502020204030203" pitchFamily="34" charset="0"/>
              </a:rPr>
              <a:t>Comprendre pourquoi il est important de pratiquer des interventions pour réduire le vapotage parmi les jeunes</a:t>
            </a:r>
          </a:p>
          <a:p>
            <a:pPr marL="457200" indent="-457200">
              <a:buAutoNum type="arabicParenR"/>
            </a:pPr>
            <a:r>
              <a:rPr lang="fr-CA" dirty="0">
                <a:solidFill>
                  <a:srgbClr val="245671"/>
                </a:solidFill>
                <a:latin typeface="Lato" panose="020F0502020204030203" pitchFamily="34" charset="0"/>
                <a:ea typeface="Lato" panose="020F0502020204030203" pitchFamily="34" charset="0"/>
                <a:cs typeface="Lato" panose="020F0502020204030203" pitchFamily="34" charset="0"/>
              </a:rPr>
              <a:t>Découvrir comment entamer des conversations brèves avec les jeunes qui vapotent pour favoriser et appuyer le changement de comportement</a:t>
            </a:r>
          </a:p>
          <a:p>
            <a:pPr marL="457200" indent="-457200">
              <a:buAutoNum type="arabicParenR"/>
            </a:pPr>
            <a:r>
              <a:rPr lang="fr-CA" dirty="0">
                <a:solidFill>
                  <a:srgbClr val="245671"/>
                </a:solidFill>
                <a:latin typeface="Lato" panose="020F0502020204030203" pitchFamily="34" charset="0"/>
                <a:ea typeface="Lato" panose="020F0502020204030203" pitchFamily="34" charset="0"/>
                <a:cs typeface="Lato" panose="020F0502020204030203" pitchFamily="34" charset="0"/>
              </a:rPr>
              <a:t>Savoir où diriger les jeunes qui vapotent pour qu’ils reçoivent d’autres renseignements ou de l’aide supplémentaire</a:t>
            </a:r>
          </a:p>
          <a:p>
            <a:endParaRPr lang="en-US" dirty="0">
              <a:solidFill>
                <a:srgbClr val="245671"/>
              </a:solidFill>
            </a:endParaRPr>
          </a:p>
        </p:txBody>
      </p:sp>
      <p:pic>
        <p:nvPicPr>
          <p:cNvPr id="6" name="Picture Placeholder 5">
            <a:extLst>
              <a:ext uri="{FF2B5EF4-FFF2-40B4-BE49-F238E27FC236}">
                <a16:creationId xmlns:a16="http://schemas.microsoft.com/office/drawing/2014/main" id="{1B12187E-8C61-9BB8-7E3D-0107FE201AC8}"/>
              </a:ext>
            </a:extLst>
          </p:cNvPr>
          <p:cNvPicPr>
            <a:picLocks noGrp="1" noChangeAspect="1"/>
          </p:cNvPicPr>
          <p:nvPr>
            <p:ph type="pic" idx="10"/>
          </p:nvPr>
        </p:nvPicPr>
        <p:blipFill rotWithShape="1">
          <a:blip r:embed="rId3"/>
          <a:srcRect l="24443" r="6569"/>
          <a:stretch/>
        </p:blipFill>
        <p:spPr>
          <a:xfrm>
            <a:off x="6172354" y="683005"/>
            <a:ext cx="4516840" cy="4516840"/>
          </a:xfrm>
        </p:spPr>
      </p:pic>
      <p:sp>
        <p:nvSpPr>
          <p:cNvPr id="4" name="TextBox 3">
            <a:extLst>
              <a:ext uri="{FF2B5EF4-FFF2-40B4-BE49-F238E27FC236}">
                <a16:creationId xmlns:a16="http://schemas.microsoft.com/office/drawing/2014/main" id="{83806F17-61CF-FE03-D9BF-A0A7813F0E28}"/>
              </a:ext>
            </a:extLst>
          </p:cNvPr>
          <p:cNvSpPr txBox="1"/>
          <p:nvPr/>
        </p:nvSpPr>
        <p:spPr>
          <a:xfrm>
            <a:off x="11700164" y="2036618"/>
            <a:ext cx="184731" cy="307777"/>
          </a:xfrm>
          <a:prstGeom prst="rect">
            <a:avLst/>
          </a:prstGeom>
          <a:noFill/>
        </p:spPr>
        <p:txBody>
          <a:bodyPr wrap="none" rtlCol="0">
            <a:spAutoFit/>
          </a:bodyPr>
          <a:lstStyle/>
          <a:p>
            <a:endParaRPr lang="en-US" dirty="0"/>
          </a:p>
        </p:txBody>
      </p:sp>
      <p:sp>
        <p:nvSpPr>
          <p:cNvPr id="7" name="Rectangle 6"/>
          <p:cNvSpPr/>
          <p:nvPr/>
        </p:nvSpPr>
        <p:spPr>
          <a:xfrm>
            <a:off x="606694" y="137684"/>
            <a:ext cx="2306894" cy="139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6705C514-F3DF-4AE3-A180-313F546AA952}"/>
              </a:ext>
            </a:extLst>
          </p:cNvPr>
          <p:cNvSpPr>
            <a:spLocks noGrp="1"/>
          </p:cNvSpPr>
          <p:nvPr>
            <p:ph type="ctrTitle"/>
          </p:nvPr>
        </p:nvSpPr>
        <p:spPr>
          <a:xfrm>
            <a:off x="756261" y="-427165"/>
            <a:ext cx="5325624" cy="1976038"/>
          </a:xfrm>
        </p:spPr>
        <p:txBody>
          <a:bodyPr/>
          <a:lstStyle/>
          <a:p>
            <a:r>
              <a:rPr lang="en-US" sz="4000" dirty="0"/>
              <a:t>OBJECTIFS D’APPRENTISSAGE</a:t>
            </a:r>
            <a:endParaRPr lang="en-US" dirty="0"/>
          </a:p>
        </p:txBody>
      </p:sp>
    </p:spTree>
    <p:extLst>
      <p:ext uri="{BB962C8B-B14F-4D97-AF65-F5344CB8AC3E}">
        <p14:creationId xmlns:p14="http://schemas.microsoft.com/office/powerpoint/2010/main" val="237954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7"/>
          <p:cNvSpPr txBox="1">
            <a:spLocks noGrp="1"/>
          </p:cNvSpPr>
          <p:nvPr>
            <p:ph type="title"/>
          </p:nvPr>
        </p:nvSpPr>
        <p:spPr>
          <a:xfrm>
            <a:off x="775527" y="220597"/>
            <a:ext cx="7704000" cy="572700"/>
          </a:xfrm>
          <a:prstGeom prst="rect">
            <a:avLst/>
          </a:prstGeom>
        </p:spPr>
        <p:txBody>
          <a:bodyPr spcFirstLastPara="1" wrap="square" lIns="91425" tIns="91425" rIns="91425" bIns="91425" anchor="t" anchorCtr="0">
            <a:noAutofit/>
          </a:bodyPr>
          <a:lstStyle/>
          <a:p>
            <a:pPr lvl="0"/>
            <a:r>
              <a:rPr lang="en-US" sz="3600" b="1" dirty="0" err="1">
                <a:solidFill>
                  <a:srgbClr val="245671"/>
                </a:solidFill>
              </a:rPr>
              <a:t>Pourquoi</a:t>
            </a:r>
            <a:r>
              <a:rPr lang="en-US" sz="3600" b="1" dirty="0">
                <a:solidFill>
                  <a:srgbClr val="245671"/>
                </a:solidFill>
              </a:rPr>
              <a:t> les </a:t>
            </a:r>
            <a:r>
              <a:rPr lang="en-US" sz="3600" b="1" dirty="0" err="1">
                <a:solidFill>
                  <a:srgbClr val="245671"/>
                </a:solidFill>
              </a:rPr>
              <a:t>jeunes</a:t>
            </a:r>
            <a:r>
              <a:rPr lang="en-US" sz="3600" b="1" dirty="0">
                <a:solidFill>
                  <a:srgbClr val="245671"/>
                </a:solidFill>
              </a:rPr>
              <a:t> </a:t>
            </a:r>
            <a:r>
              <a:rPr lang="en-US" sz="3600" b="1" dirty="0" err="1">
                <a:solidFill>
                  <a:srgbClr val="245671"/>
                </a:solidFill>
              </a:rPr>
              <a:t>vapotent-ils</a:t>
            </a:r>
            <a:r>
              <a:rPr lang="en-US" sz="3600" b="1" dirty="0">
                <a:solidFill>
                  <a:srgbClr val="245671"/>
                </a:solidFill>
              </a:rPr>
              <a:t>?</a:t>
            </a:r>
          </a:p>
        </p:txBody>
      </p:sp>
      <p:sp>
        <p:nvSpPr>
          <p:cNvPr id="648" name="Google Shape;648;p57"/>
          <p:cNvSpPr/>
          <p:nvPr/>
        </p:nvSpPr>
        <p:spPr>
          <a:xfrm>
            <a:off x="775527" y="1160532"/>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rPr>
              <a:t>Influence de </a:t>
            </a:r>
            <a:r>
              <a:rPr lang="en-US" sz="2000" b="1" dirty="0" err="1">
                <a:solidFill>
                  <a:srgbClr val="F5F6F6"/>
                </a:solidFill>
                <a:latin typeface="Poppins" panose="00000500000000000000" pitchFamily="2" charset="0"/>
                <a:ea typeface="Lato" panose="020F0502020204030203" pitchFamily="34" charset="0"/>
                <a:cs typeface="Poppins" panose="00000500000000000000" pitchFamily="2" charset="0"/>
              </a:rPr>
              <a:t>l’industrie</a:t>
            </a:r>
            <a:endPar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endParaRPr>
          </a:p>
        </p:txBody>
      </p:sp>
      <p:sp>
        <p:nvSpPr>
          <p:cNvPr id="5" name="Chevron 4">
            <a:extLst>
              <a:ext uri="{FF2B5EF4-FFF2-40B4-BE49-F238E27FC236}">
                <a16:creationId xmlns:a16="http://schemas.microsoft.com/office/drawing/2014/main" id="{8151DB07-C7E5-01FA-8A75-3775174DE274}"/>
              </a:ext>
            </a:extLst>
          </p:cNvPr>
          <p:cNvSpPr/>
          <p:nvPr/>
        </p:nvSpPr>
        <p:spPr>
          <a:xfrm>
            <a:off x="760211" y="1975066"/>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a:extLst>
              <a:ext uri="{FF2B5EF4-FFF2-40B4-BE49-F238E27FC236}">
                <a16:creationId xmlns:a16="http://schemas.microsoft.com/office/drawing/2014/main" id="{1EBCA68A-BCFA-DF0E-41D4-C6D6C49B5A54}"/>
              </a:ext>
            </a:extLst>
          </p:cNvPr>
          <p:cNvSpPr/>
          <p:nvPr/>
        </p:nvSpPr>
        <p:spPr>
          <a:xfrm>
            <a:off x="5069693" y="3804662"/>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a:extLst>
              <a:ext uri="{FF2B5EF4-FFF2-40B4-BE49-F238E27FC236}">
                <a16:creationId xmlns:a16="http://schemas.microsoft.com/office/drawing/2014/main" id="{F8953938-4487-F752-DE2C-65FED8CDA110}"/>
              </a:ext>
            </a:extLst>
          </p:cNvPr>
          <p:cNvSpPr/>
          <p:nvPr/>
        </p:nvSpPr>
        <p:spPr>
          <a:xfrm>
            <a:off x="5061998" y="1978187"/>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a:extLst>
              <a:ext uri="{FF2B5EF4-FFF2-40B4-BE49-F238E27FC236}">
                <a16:creationId xmlns:a16="http://schemas.microsoft.com/office/drawing/2014/main" id="{9E7A59CE-98DD-B644-0E9E-4EC0EC4A177B}"/>
              </a:ext>
            </a:extLst>
          </p:cNvPr>
          <p:cNvSpPr/>
          <p:nvPr/>
        </p:nvSpPr>
        <p:spPr>
          <a:xfrm rot="21424313">
            <a:off x="772272" y="3804662"/>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Google Shape;648;p57"/>
          <p:cNvSpPr/>
          <p:nvPr/>
        </p:nvSpPr>
        <p:spPr>
          <a:xfrm>
            <a:off x="5001613" y="1160532"/>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rPr>
              <a:t>Influence s</a:t>
            </a:r>
            <a:r>
              <a:rPr lang="en-CA" sz="2000" b="1" dirty="0" err="1">
                <a:solidFill>
                  <a:srgbClr val="F5F6F6"/>
                </a:solidFill>
                <a:latin typeface="Poppins" panose="00000500000000000000" pitchFamily="2" charset="0"/>
                <a:ea typeface="Lato" panose="020F0502020204030203" pitchFamily="34" charset="0"/>
                <a:cs typeface="Poppins" panose="00000500000000000000" pitchFamily="2" charset="0"/>
              </a:rPr>
              <a:t>ociale</a:t>
            </a:r>
            <a:endPar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endParaRPr>
          </a:p>
        </p:txBody>
      </p:sp>
      <p:sp>
        <p:nvSpPr>
          <p:cNvPr id="28" name="Google Shape;648;p57"/>
          <p:cNvSpPr/>
          <p:nvPr/>
        </p:nvSpPr>
        <p:spPr>
          <a:xfrm>
            <a:off x="760211" y="3087949"/>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en-US" sz="2000" b="1" dirty="0" err="1">
                <a:solidFill>
                  <a:srgbClr val="F5F6F6"/>
                </a:solidFill>
                <a:latin typeface="Poppins" panose="00000500000000000000" pitchFamily="2" charset="0"/>
                <a:ea typeface="Lato" panose="020F0502020204030203" pitchFamily="34" charset="0"/>
                <a:cs typeface="Poppins" panose="00000500000000000000" pitchFamily="2" charset="0"/>
              </a:rPr>
              <a:t>Santé</a:t>
            </a:r>
            <a:r>
              <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rPr>
              <a:t> </a:t>
            </a:r>
            <a:r>
              <a:rPr lang="en-US" sz="2000" b="1" dirty="0" err="1">
                <a:solidFill>
                  <a:srgbClr val="F5F6F6"/>
                </a:solidFill>
                <a:latin typeface="Poppins" panose="00000500000000000000" pitchFamily="2" charset="0"/>
                <a:ea typeface="Lato" panose="020F0502020204030203" pitchFamily="34" charset="0"/>
                <a:cs typeface="Poppins" panose="00000500000000000000" pitchFamily="2" charset="0"/>
              </a:rPr>
              <a:t>mentale</a:t>
            </a:r>
            <a:endPar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endParaRPr>
          </a:p>
        </p:txBody>
      </p:sp>
      <p:sp>
        <p:nvSpPr>
          <p:cNvPr id="29" name="Google Shape;648;p57"/>
          <p:cNvSpPr/>
          <p:nvPr/>
        </p:nvSpPr>
        <p:spPr>
          <a:xfrm>
            <a:off x="5001614" y="3091287"/>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en-US" sz="2000" b="1" dirty="0" err="1">
                <a:solidFill>
                  <a:srgbClr val="F5F6F6"/>
                </a:solidFill>
                <a:latin typeface="Poppins" panose="00000500000000000000" pitchFamily="2" charset="0"/>
                <a:ea typeface="Lato" panose="020F0502020204030203" pitchFamily="34" charset="0"/>
                <a:cs typeface="Poppins" panose="00000500000000000000" pitchFamily="2" charset="0"/>
              </a:rPr>
              <a:t>Dépendance</a:t>
            </a:r>
            <a:endPar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endParaRPr>
          </a:p>
        </p:txBody>
      </p:sp>
      <p:sp>
        <p:nvSpPr>
          <p:cNvPr id="8" name="Rectangle 7"/>
          <p:cNvSpPr/>
          <p:nvPr/>
        </p:nvSpPr>
        <p:spPr>
          <a:xfrm>
            <a:off x="1535942" y="1672105"/>
            <a:ext cx="1459054" cy="1200329"/>
          </a:xfrm>
          <a:prstGeom prst="rect">
            <a:avLst/>
          </a:prstGeom>
        </p:spPr>
        <p:txBody>
          <a:bodyPr wrap="none">
            <a:spAutoFit/>
          </a:bodyPr>
          <a:lstStyle/>
          <a:p>
            <a:pPr lvl="0"/>
            <a:r>
              <a:rPr lang="en-US" sz="1800" b="1" dirty="0" err="1">
                <a:solidFill>
                  <a:srgbClr val="245671"/>
                </a:solidFill>
                <a:latin typeface="Lato" panose="020F0502020204030203" pitchFamily="34" charset="0"/>
                <a:ea typeface="Lato" panose="020F0502020204030203" pitchFamily="34" charset="0"/>
                <a:cs typeface="Lato" panose="020F0502020204030203" pitchFamily="34" charset="0"/>
              </a:rPr>
              <a:t>Arômes</a:t>
            </a:r>
            <a:endParaRPr lang="en-US" sz="18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1800" b="1" dirty="0" err="1">
                <a:solidFill>
                  <a:srgbClr val="245671"/>
                </a:solidFill>
                <a:latin typeface="Lato" panose="020F0502020204030203" pitchFamily="34" charset="0"/>
                <a:ea typeface="Lato" panose="020F0502020204030203" pitchFamily="34" charset="0"/>
                <a:cs typeface="Lato" panose="020F0502020204030203" pitchFamily="34" charset="0"/>
              </a:rPr>
              <a:t>Technologie</a:t>
            </a:r>
            <a:endParaRPr lang="en-US" sz="18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1800" b="1" dirty="0" err="1">
                <a:solidFill>
                  <a:srgbClr val="245671"/>
                </a:solidFill>
                <a:latin typeface="Lato" panose="020F0502020204030203" pitchFamily="34" charset="0"/>
                <a:ea typeface="Lato" panose="020F0502020204030203" pitchFamily="34" charset="0"/>
                <a:cs typeface="Lato" panose="020F0502020204030203" pitchFamily="34" charset="0"/>
              </a:rPr>
              <a:t>Influenceurs</a:t>
            </a:r>
            <a:endParaRPr lang="en-US" sz="18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1800" b="1" dirty="0" err="1">
                <a:solidFill>
                  <a:srgbClr val="245671"/>
                </a:solidFill>
                <a:latin typeface="Lato" panose="020F0502020204030203" pitchFamily="34" charset="0"/>
                <a:ea typeface="Lato" panose="020F0502020204030203" pitchFamily="34" charset="0"/>
                <a:cs typeface="Lato" panose="020F0502020204030203" pitchFamily="34" charset="0"/>
              </a:rPr>
              <a:t>Publicité</a:t>
            </a:r>
            <a:endParaRPr lang="en-CA" sz="2400" dirty="0">
              <a:solidFill>
                <a:srgbClr val="245671"/>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5772225" y="1672104"/>
            <a:ext cx="1771639" cy="1200329"/>
          </a:xfrm>
          <a:prstGeom prst="rect">
            <a:avLst/>
          </a:prstGeom>
        </p:spPr>
        <p:txBody>
          <a:bodyPr wrap="none">
            <a:spAutoFit/>
          </a:bodyPr>
          <a:lstStyle/>
          <a:p>
            <a:pPr lvl="0"/>
            <a:r>
              <a:rPr lang="en-US" sz="1800" b="1" dirty="0">
                <a:solidFill>
                  <a:srgbClr val="245671"/>
                </a:solidFill>
                <a:latin typeface="Lato" panose="020F0502020204030203" pitchFamily="34" charset="0"/>
                <a:ea typeface="Lato" panose="020F0502020204030203" pitchFamily="34" charset="0"/>
                <a:cs typeface="Lato" panose="020F0502020204030203" pitchFamily="34" charset="0"/>
              </a:rPr>
              <a:t>Pairs</a:t>
            </a:r>
          </a:p>
          <a:p>
            <a:pPr lvl="0"/>
            <a:r>
              <a:rPr lang="en-US" sz="1800" b="1" dirty="0">
                <a:solidFill>
                  <a:srgbClr val="245671"/>
                </a:solidFill>
                <a:latin typeface="Lato" panose="020F0502020204030203" pitchFamily="34" charset="0"/>
                <a:ea typeface="Lato" panose="020F0502020204030203" pitchFamily="34" charset="0"/>
                <a:cs typeface="Lato" panose="020F0502020204030203" pitchFamily="34" charset="0"/>
              </a:rPr>
              <a:t>M</a:t>
            </a:r>
            <a:r>
              <a:rPr lang="fr-CA" sz="1800" b="1" dirty="0" err="1">
                <a:solidFill>
                  <a:srgbClr val="245671"/>
                </a:solidFill>
                <a:latin typeface="Lato" panose="020F0502020204030203" pitchFamily="34" charset="0"/>
                <a:ea typeface="Lato" panose="020F0502020204030203" pitchFamily="34" charset="0"/>
                <a:cs typeface="Lato" panose="020F0502020204030203" pitchFamily="34" charset="0"/>
              </a:rPr>
              <a:t>édias</a:t>
            </a:r>
            <a:r>
              <a:rPr lang="fr-CA" sz="1800" b="1" dirty="0">
                <a:solidFill>
                  <a:srgbClr val="245671"/>
                </a:solidFill>
                <a:latin typeface="Lato" panose="020F0502020204030203" pitchFamily="34" charset="0"/>
                <a:ea typeface="Lato" panose="020F0502020204030203" pitchFamily="34" charset="0"/>
                <a:cs typeface="Lato" panose="020F0502020204030203" pitchFamily="34" charset="0"/>
              </a:rPr>
              <a:t> sociaux</a:t>
            </a:r>
            <a:endParaRPr lang="en-US" sz="18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1800" b="1" dirty="0">
                <a:solidFill>
                  <a:srgbClr val="245671"/>
                </a:solidFill>
                <a:latin typeface="Lato" panose="020F0502020204030203" pitchFamily="34" charset="0"/>
                <a:ea typeface="Lato" panose="020F0502020204030203" pitchFamily="34" charset="0"/>
                <a:cs typeface="Lato" panose="020F0502020204030203" pitchFamily="34" charset="0"/>
              </a:rPr>
              <a:t>Parents/</a:t>
            </a:r>
            <a:r>
              <a:rPr lang="en-US" sz="1800" b="1" dirty="0" err="1">
                <a:solidFill>
                  <a:srgbClr val="245671"/>
                </a:solidFill>
                <a:latin typeface="Lato" panose="020F0502020204030203" pitchFamily="34" charset="0"/>
                <a:ea typeface="Lato" panose="020F0502020204030203" pitchFamily="34" charset="0"/>
                <a:cs typeface="Lato" panose="020F0502020204030203" pitchFamily="34" charset="0"/>
              </a:rPr>
              <a:t>famille</a:t>
            </a:r>
            <a:endParaRPr lang="en-US" sz="18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1800" b="1" dirty="0">
                <a:solidFill>
                  <a:srgbClr val="245671"/>
                </a:solidFill>
                <a:latin typeface="Lato" panose="020F0502020204030203" pitchFamily="34" charset="0"/>
                <a:ea typeface="Lato" panose="020F0502020204030203" pitchFamily="34" charset="0"/>
                <a:cs typeface="Lato" panose="020F0502020204030203" pitchFamily="34" charset="0"/>
              </a:rPr>
              <a:t>Exposition</a:t>
            </a:r>
          </a:p>
        </p:txBody>
      </p:sp>
      <p:sp>
        <p:nvSpPr>
          <p:cNvPr id="16" name="Rectangle 15"/>
          <p:cNvSpPr/>
          <p:nvPr/>
        </p:nvSpPr>
        <p:spPr>
          <a:xfrm>
            <a:off x="1535942" y="3568744"/>
            <a:ext cx="4572000" cy="1015663"/>
          </a:xfrm>
          <a:prstGeom prst="rect">
            <a:avLst/>
          </a:prstGeom>
        </p:spPr>
        <p:txBody>
          <a:bodyPr>
            <a:spAutoFit/>
          </a:bodyPr>
          <a:lstStyle/>
          <a:p>
            <a:pPr lvl="0"/>
            <a:r>
              <a:rPr lang="en-US" sz="2000" b="1" dirty="0">
                <a:solidFill>
                  <a:srgbClr val="245671"/>
                </a:solidFill>
                <a:latin typeface="Lato" panose="020F0502020204030203" pitchFamily="34" charset="0"/>
                <a:ea typeface="Lato" panose="020F0502020204030203" pitchFamily="34" charset="0"/>
                <a:cs typeface="Lato" panose="020F0502020204030203" pitchFamily="34" charset="0"/>
              </a:rPr>
              <a:t>Stress</a:t>
            </a:r>
          </a:p>
          <a:p>
            <a:pPr lvl="0"/>
            <a:r>
              <a:rPr lang="en-US" sz="2000" b="1" dirty="0" err="1">
                <a:solidFill>
                  <a:srgbClr val="245671"/>
                </a:solidFill>
                <a:latin typeface="Lato" panose="020F0502020204030203" pitchFamily="34" charset="0"/>
                <a:ea typeface="Lato" panose="020F0502020204030203" pitchFamily="34" charset="0"/>
                <a:cs typeface="Lato" panose="020F0502020204030203" pitchFamily="34" charset="0"/>
              </a:rPr>
              <a:t>Anxiété</a:t>
            </a:r>
            <a:endParaRPr lang="en-US" sz="20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2000" b="1" dirty="0" err="1">
                <a:solidFill>
                  <a:srgbClr val="245671"/>
                </a:solidFill>
                <a:latin typeface="Lato" panose="020F0502020204030203" pitchFamily="34" charset="0"/>
                <a:ea typeface="Lato" panose="020F0502020204030203" pitchFamily="34" charset="0"/>
                <a:cs typeface="Lato" panose="020F0502020204030203" pitchFamily="34" charset="0"/>
              </a:rPr>
              <a:t>Dépression</a:t>
            </a:r>
            <a:endParaRPr lang="en-US" sz="2000" b="1" dirty="0">
              <a:solidFill>
                <a:srgbClr val="245671"/>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7"/>
          <p:cNvSpPr/>
          <p:nvPr/>
        </p:nvSpPr>
        <p:spPr>
          <a:xfrm>
            <a:off x="5694785" y="3580269"/>
            <a:ext cx="3274286" cy="1384995"/>
          </a:xfrm>
          <a:prstGeom prst="rect">
            <a:avLst/>
          </a:prstGeom>
        </p:spPr>
        <p:txBody>
          <a:bodyPr wrap="square">
            <a:spAutoFit/>
          </a:bodyPr>
          <a:lstStyle/>
          <a:p>
            <a:pPr lvl="0"/>
            <a:r>
              <a:rPr lang="fr-FR" sz="1400" b="1" dirty="0">
                <a:solidFill>
                  <a:srgbClr val="245671"/>
                </a:solidFill>
                <a:latin typeface="Lato" panose="020F0502020204030203" pitchFamily="34" charset="0"/>
                <a:ea typeface="Lato" panose="020F0502020204030203" pitchFamily="34" charset="0"/>
                <a:cs typeface="Lato" panose="020F0502020204030203" pitchFamily="34" charset="0"/>
              </a:rPr>
              <a:t>La nicotine crée une très forte dépendance</a:t>
            </a:r>
            <a:endParaRPr lang="en-US" sz="14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Les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produits</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peuvent</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contenir</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une</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haute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teneur</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en</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nicotine</a:t>
            </a:r>
          </a:p>
          <a:p>
            <a:pPr lvl="0"/>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Le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cerveau</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des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jeunes</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développe</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rapidement</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une</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dépendance</a:t>
            </a:r>
            <a:endParaRPr lang="en-CA" dirty="0">
              <a:solidFill>
                <a:srgbClr val="245671"/>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4"/>
          <p:cNvSpPr txBox="1">
            <a:spLocks noGrp="1"/>
          </p:cNvSpPr>
          <p:nvPr>
            <p:ph type="title"/>
          </p:nvPr>
        </p:nvSpPr>
        <p:spPr>
          <a:xfrm>
            <a:off x="390309" y="-303375"/>
            <a:ext cx="8218445" cy="2529300"/>
          </a:xfrm>
          <a:prstGeom prst="rect">
            <a:avLst/>
          </a:prstGeom>
        </p:spPr>
        <p:txBody>
          <a:bodyPr spcFirstLastPara="1" wrap="square" lIns="91425" tIns="91425" rIns="91425" bIns="91425" anchor="ctr" anchorCtr="0">
            <a:noAutofit/>
          </a:bodyPr>
          <a:lstStyle/>
          <a:p>
            <a:pPr marL="0" indent="0">
              <a:buNone/>
            </a:pPr>
            <a:r>
              <a:rPr lang="en-US" sz="4000" dirty="0" err="1">
                <a:solidFill>
                  <a:schemeClr val="bg1"/>
                </a:solidFill>
              </a:rPr>
              <a:t>Pourquoi</a:t>
            </a:r>
            <a:r>
              <a:rPr lang="en-US" sz="4000" dirty="0">
                <a:solidFill>
                  <a:schemeClr val="bg1"/>
                </a:solidFill>
              </a:rPr>
              <a:t> </a:t>
            </a:r>
            <a:r>
              <a:rPr lang="en-US" sz="4000" dirty="0" err="1">
                <a:solidFill>
                  <a:schemeClr val="bg1"/>
                </a:solidFill>
              </a:rPr>
              <a:t>est-ce</a:t>
            </a:r>
            <a:r>
              <a:rPr lang="en-US" sz="4000" dirty="0">
                <a:solidFill>
                  <a:schemeClr val="bg1"/>
                </a:solidFill>
              </a:rPr>
              <a:t> </a:t>
            </a:r>
            <a:r>
              <a:rPr lang="en-US" sz="4000" dirty="0" err="1">
                <a:solidFill>
                  <a:schemeClr val="bg1"/>
                </a:solidFill>
              </a:rPr>
              <a:t>préoccupant</a:t>
            </a:r>
            <a:r>
              <a:rPr lang="en-US" sz="4000" dirty="0">
                <a:solidFill>
                  <a:schemeClr val="bg1"/>
                </a:solidFill>
              </a:rPr>
              <a:t>?</a:t>
            </a:r>
          </a:p>
        </p:txBody>
      </p:sp>
      <p:sp>
        <p:nvSpPr>
          <p:cNvPr id="2" name="Rectangle 1"/>
          <p:cNvSpPr/>
          <p:nvPr/>
        </p:nvSpPr>
        <p:spPr>
          <a:xfrm>
            <a:off x="974100" y="1605088"/>
            <a:ext cx="7090913" cy="3416320"/>
          </a:xfrm>
          <a:prstGeom prst="rect">
            <a:avLst/>
          </a:prstGeom>
        </p:spPr>
        <p:txBody>
          <a:bodyPr wrap="square">
            <a:spAutoFit/>
          </a:bodyPr>
          <a:lstStyle/>
          <a:p>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Le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vapotage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comporte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des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risques</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pour la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santé</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physique et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mentale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t>
            </a:r>
            <a:b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br>
            <a:b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Vapoter</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de la nicotine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crée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une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forte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dépendance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et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augmente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la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probabilité</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de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fumer</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la cigarette et de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développer</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d’autres</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dépendances</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b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br>
            <a:b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Le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vapotage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 un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effet</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sur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l’humeur</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l’apprentissage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l’école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les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activités</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et les relations.</a:t>
            </a:r>
            <a:endParaRPr lang="en-CA" sz="16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Chevron 3">
            <a:extLst>
              <a:ext uri="{FF2B5EF4-FFF2-40B4-BE49-F238E27FC236}">
                <a16:creationId xmlns:a16="http://schemas.microsoft.com/office/drawing/2014/main" id="{8151DB07-C7E5-01FA-8A75-3775174DE274}"/>
              </a:ext>
            </a:extLst>
          </p:cNvPr>
          <p:cNvSpPr/>
          <p:nvPr/>
        </p:nvSpPr>
        <p:spPr>
          <a:xfrm>
            <a:off x="370937" y="1852586"/>
            <a:ext cx="484632" cy="484632"/>
          </a:xfrm>
          <a:prstGeom prst="chevron">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3500000" scaled="1"/>
            <a:tileRect/>
          </a:gra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stretch>
            <a:fillRect/>
          </a:stretch>
        </p:blipFill>
        <p:spPr>
          <a:xfrm>
            <a:off x="370937" y="2801140"/>
            <a:ext cx="536494" cy="512108"/>
          </a:xfrm>
          <a:prstGeom prst="rect">
            <a:avLst/>
          </a:prstGeom>
        </p:spPr>
      </p:pic>
      <p:pic>
        <p:nvPicPr>
          <p:cNvPr id="5" name="Picture 4"/>
          <p:cNvPicPr>
            <a:picLocks noChangeAspect="1"/>
          </p:cNvPicPr>
          <p:nvPr/>
        </p:nvPicPr>
        <p:blipFill>
          <a:blip r:embed="rId3"/>
          <a:stretch>
            <a:fillRect/>
          </a:stretch>
        </p:blipFill>
        <p:spPr>
          <a:xfrm>
            <a:off x="437606" y="4235675"/>
            <a:ext cx="536494" cy="512108"/>
          </a:xfrm>
          <a:prstGeom prst="rect">
            <a:avLst/>
          </a:prstGeom>
        </p:spPr>
      </p:pic>
      <p:pic>
        <p:nvPicPr>
          <p:cNvPr id="6" name="Picture 5"/>
          <p:cNvPicPr>
            <a:picLocks noChangeAspect="1"/>
          </p:cNvPicPr>
          <p:nvPr/>
        </p:nvPicPr>
        <p:blipFill>
          <a:blip r:embed="rId3"/>
          <a:stretch>
            <a:fillRect/>
          </a:stretch>
        </p:blipFill>
        <p:spPr>
          <a:xfrm rot="10800000">
            <a:off x="7933817" y="1823290"/>
            <a:ext cx="536494" cy="512108"/>
          </a:xfrm>
          <a:prstGeom prst="rect">
            <a:avLst/>
          </a:prstGeom>
        </p:spPr>
      </p:pic>
      <p:pic>
        <p:nvPicPr>
          <p:cNvPr id="7" name="Picture 6"/>
          <p:cNvPicPr>
            <a:picLocks noChangeAspect="1"/>
          </p:cNvPicPr>
          <p:nvPr/>
        </p:nvPicPr>
        <p:blipFill>
          <a:blip r:embed="rId4"/>
          <a:stretch>
            <a:fillRect/>
          </a:stretch>
        </p:blipFill>
        <p:spPr>
          <a:xfrm>
            <a:off x="7933817" y="2801140"/>
            <a:ext cx="536494" cy="512108"/>
          </a:xfrm>
          <a:prstGeom prst="rect">
            <a:avLst/>
          </a:prstGeom>
        </p:spPr>
      </p:pic>
      <p:pic>
        <p:nvPicPr>
          <p:cNvPr id="8" name="Picture 7"/>
          <p:cNvPicPr>
            <a:picLocks noChangeAspect="1"/>
          </p:cNvPicPr>
          <p:nvPr/>
        </p:nvPicPr>
        <p:blipFill>
          <a:blip r:embed="rId4"/>
          <a:stretch>
            <a:fillRect/>
          </a:stretch>
        </p:blipFill>
        <p:spPr>
          <a:xfrm>
            <a:off x="7933817" y="4204559"/>
            <a:ext cx="536494" cy="5121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5BA25C1-D70F-CDB3-F8C5-0067A7B37439}"/>
              </a:ext>
            </a:extLst>
          </p:cNvPr>
          <p:cNvPicPr>
            <a:picLocks noGrp="1" noChangeAspect="1"/>
          </p:cNvPicPr>
          <p:nvPr>
            <p:ph type="pic" idx="2"/>
          </p:nvPr>
        </p:nvPicPr>
        <p:blipFill>
          <a:blip r:embed="rId3"/>
          <a:srcRect l="16667" r="16667"/>
          <a:stretch/>
        </p:blipFill>
        <p:spPr/>
      </p:pic>
      <p:sp>
        <p:nvSpPr>
          <p:cNvPr id="3" name="Title 2">
            <a:extLst>
              <a:ext uri="{FF2B5EF4-FFF2-40B4-BE49-F238E27FC236}">
                <a16:creationId xmlns:a16="http://schemas.microsoft.com/office/drawing/2014/main" id="{8AE870B5-52A3-C6F0-850F-33FDFE975FB8}"/>
              </a:ext>
            </a:extLst>
          </p:cNvPr>
          <p:cNvSpPr>
            <a:spLocks noGrp="1"/>
          </p:cNvSpPr>
          <p:nvPr>
            <p:ph type="title"/>
          </p:nvPr>
        </p:nvSpPr>
        <p:spPr>
          <a:xfrm>
            <a:off x="276699" y="226398"/>
            <a:ext cx="4580384" cy="1473600"/>
          </a:xfrm>
        </p:spPr>
        <p:txBody>
          <a:bodyPr/>
          <a:lstStyle/>
          <a:p>
            <a:r>
              <a:rPr lang="en-US" sz="3600" dirty="0">
                <a:solidFill>
                  <a:srgbClr val="2CC1D6"/>
                </a:solidFill>
              </a:rPr>
              <a:t>VOUS</a:t>
            </a:r>
            <a:r>
              <a:rPr lang="en-US" sz="3600" dirty="0"/>
              <a:t> </a:t>
            </a:r>
            <a:r>
              <a:rPr lang="en-US" sz="3600" dirty="0" err="1"/>
              <a:t>pouvez</a:t>
            </a:r>
            <a:r>
              <a:rPr lang="en-US" sz="3600" dirty="0"/>
              <a:t> faire </a:t>
            </a:r>
            <a:r>
              <a:rPr lang="en-US" sz="3600" dirty="0" err="1"/>
              <a:t>une</a:t>
            </a:r>
            <a:r>
              <a:rPr lang="en-US" sz="3600" dirty="0"/>
              <a:t> </a:t>
            </a:r>
            <a:r>
              <a:rPr lang="en-US" sz="3600" dirty="0" err="1"/>
              <a:t>différence</a:t>
            </a:r>
            <a:endParaRPr lang="en-US" sz="2400" dirty="0"/>
          </a:p>
        </p:txBody>
      </p:sp>
      <p:sp>
        <p:nvSpPr>
          <p:cNvPr id="4" name="Subtitle 3">
            <a:extLst>
              <a:ext uri="{FF2B5EF4-FFF2-40B4-BE49-F238E27FC236}">
                <a16:creationId xmlns:a16="http://schemas.microsoft.com/office/drawing/2014/main" id="{3C5378EF-EAD9-278F-84FC-1F11619AE138}"/>
              </a:ext>
            </a:extLst>
          </p:cNvPr>
          <p:cNvSpPr>
            <a:spLocks noGrp="1"/>
          </p:cNvSpPr>
          <p:nvPr>
            <p:ph type="subTitle" idx="1"/>
          </p:nvPr>
        </p:nvSpPr>
        <p:spPr>
          <a:xfrm>
            <a:off x="276699" y="1699998"/>
            <a:ext cx="4246192" cy="1116300"/>
          </a:xfrm>
        </p:spPr>
        <p:txBody>
          <a:bodyPr/>
          <a:lstStyle/>
          <a:p>
            <a:pPr marL="371475" indent="-285750">
              <a:lnSpc>
                <a:spcPct val="100000"/>
              </a:lnSpc>
              <a:buFont typeface="Arial" panose="020B0604020202020204" pitchFamily="34" charset="0"/>
              <a:buChar char="•"/>
            </a:pPr>
            <a:r>
              <a:rPr lang="fr-FR" sz="1800" b="1" dirty="0">
                <a:solidFill>
                  <a:srgbClr val="245671"/>
                </a:solidFill>
                <a:latin typeface="Lato" panose="020F0502020204030203" pitchFamily="34" charset="0"/>
                <a:ea typeface="Lato" panose="020F0502020204030203" pitchFamily="34" charset="0"/>
                <a:cs typeface="Lato" panose="020F0502020204030203" pitchFamily="34" charset="0"/>
              </a:rPr>
              <a:t>Le vapotage nuit à la santé et au bien-être des jeunes.</a:t>
            </a:r>
          </a:p>
          <a:p>
            <a:pPr marL="371475" indent="-285750">
              <a:lnSpc>
                <a:spcPct val="100000"/>
              </a:lnSpc>
              <a:buFont typeface="Arial" panose="020B0604020202020204" pitchFamily="34" charset="0"/>
              <a:buChar char="•"/>
            </a:pPr>
            <a:r>
              <a:rPr lang="fr-FR" sz="1800" b="1" dirty="0">
                <a:solidFill>
                  <a:srgbClr val="245671"/>
                </a:solidFill>
                <a:latin typeface="Lato" panose="020F0502020204030203" pitchFamily="34" charset="0"/>
                <a:ea typeface="Lato" panose="020F0502020204030203" pitchFamily="34" charset="0"/>
                <a:cs typeface="Lato" panose="020F0502020204030203" pitchFamily="34" charset="0"/>
              </a:rPr>
              <a:t>Vous pouvez aider les jeunes à réaliser leur plein potentiel</a:t>
            </a:r>
          </a:p>
          <a:p>
            <a:pPr marL="371475" indent="-285750">
              <a:lnSpc>
                <a:spcPct val="100000"/>
              </a:lnSpc>
              <a:buFont typeface="Arial" panose="020B0604020202020204" pitchFamily="34" charset="0"/>
              <a:buChar char="•"/>
            </a:pPr>
            <a:r>
              <a:rPr lang="fr-FR" sz="1800" b="1" dirty="0">
                <a:solidFill>
                  <a:srgbClr val="245671"/>
                </a:solidFill>
                <a:latin typeface="Lato" panose="020F0502020204030203" pitchFamily="34" charset="0"/>
                <a:ea typeface="Lato" panose="020F0502020204030203" pitchFamily="34" charset="0"/>
                <a:cs typeface="Lato" panose="020F0502020204030203" pitchFamily="34" charset="0"/>
              </a:rPr>
              <a:t>Les jeunes veulent dialoguer ET entendre ce qu’ont à dire les adultes à qui ils font confiance</a:t>
            </a:r>
          </a:p>
          <a:p>
            <a:pPr marL="371475" indent="-285750">
              <a:lnSpc>
                <a:spcPct val="100000"/>
              </a:lnSpc>
              <a:buFont typeface="Arial" panose="020B0604020202020204" pitchFamily="34" charset="0"/>
              <a:buChar char="•"/>
            </a:pPr>
            <a:r>
              <a:rPr lang="fr-FR" sz="1800" b="1" dirty="0">
                <a:solidFill>
                  <a:srgbClr val="245671"/>
                </a:solidFill>
                <a:latin typeface="Lato" panose="020F0502020204030203" pitchFamily="34" charset="0"/>
                <a:ea typeface="Lato" panose="020F0502020204030203" pitchFamily="34" charset="0"/>
                <a:cs typeface="Lato" panose="020F0502020204030203" pitchFamily="34" charset="0"/>
              </a:rPr>
              <a:t>Les jeunes respectent les conseils qu’offrent les adultes de confiance dans leur vie.</a:t>
            </a:r>
          </a:p>
          <a:p>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5698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410493" y="73216"/>
            <a:ext cx="9601684" cy="990556"/>
          </a:xfrm>
        </p:spPr>
        <p:txBody>
          <a:bodyPr/>
          <a:lstStyle/>
          <a:p>
            <a:r>
              <a:rPr lang="en-US" sz="2800" dirty="0" err="1"/>
              <a:t>Théorie</a:t>
            </a:r>
            <a:r>
              <a:rPr lang="en-US" sz="2800" dirty="0"/>
              <a:t> du </a:t>
            </a:r>
            <a:r>
              <a:rPr lang="en-US" sz="2800" dirty="0" err="1"/>
              <a:t>changement</a:t>
            </a:r>
            <a:r>
              <a:rPr lang="en-US" sz="2800" dirty="0"/>
              <a:t> de </a:t>
            </a:r>
            <a:r>
              <a:rPr lang="en-US" sz="2800" dirty="0" err="1"/>
              <a:t>comportement</a:t>
            </a:r>
            <a:r>
              <a:rPr lang="en-US" sz="2800" dirty="0"/>
              <a:t> : </a:t>
            </a:r>
            <a:br>
              <a:rPr lang="en-US" sz="2800" dirty="0"/>
            </a:br>
            <a:r>
              <a:rPr lang="en-US" sz="2800" dirty="0"/>
              <a:t>Étapes du </a:t>
            </a:r>
            <a:r>
              <a:rPr lang="en-US" sz="2800" dirty="0" err="1"/>
              <a:t>changement</a:t>
            </a:r>
            <a:endParaRPr lang="en-US" sz="2800" dirty="0"/>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903467" y="973872"/>
            <a:ext cx="7247012" cy="2984735"/>
          </a:xfrm>
        </p:spPr>
        <p:txBody>
          <a:bodyPr/>
          <a:lstStyle/>
          <a:p>
            <a:pPr marL="0" indent="0" algn="ctr">
              <a:buNone/>
            </a:pPr>
            <a:r>
              <a:rPr lang="en-US" sz="1200" b="1" i="1" dirty="0" err="1"/>
              <a:t>L’état</a:t>
            </a:r>
            <a:r>
              <a:rPr lang="en-US" sz="1200" b="1" i="1" dirty="0"/>
              <a:t> de </a:t>
            </a:r>
            <a:r>
              <a:rPr lang="en-US" sz="1200" b="1" i="1" dirty="0" err="1"/>
              <a:t>préparation</a:t>
            </a:r>
            <a:r>
              <a:rPr lang="en-US" sz="1200" b="1" i="1" dirty="0"/>
              <a:t> </a:t>
            </a:r>
            <a:r>
              <a:rPr lang="en-US" sz="1200" b="1" i="1" dirty="0" err="1"/>
              <a:t>ou</a:t>
            </a:r>
            <a:r>
              <a:rPr lang="en-US" sz="1200" b="1" i="1" dirty="0"/>
              <a:t> la </a:t>
            </a:r>
            <a:r>
              <a:rPr lang="en-US" sz="1200" b="1" i="1" dirty="0" err="1"/>
              <a:t>volonté</a:t>
            </a:r>
            <a:r>
              <a:rPr lang="en-US" sz="1200" b="1" i="1" dirty="0"/>
              <a:t> </a:t>
            </a:r>
            <a:r>
              <a:rPr lang="en-US" sz="1200" b="1" i="1" dirty="0" err="1"/>
              <a:t>d’une</a:t>
            </a:r>
            <a:r>
              <a:rPr lang="en-US" sz="1200" b="1" i="1" dirty="0"/>
              <a:t> </a:t>
            </a:r>
            <a:r>
              <a:rPr lang="en-US" sz="1200" b="1" i="1" dirty="0" err="1"/>
              <a:t>personne</a:t>
            </a:r>
            <a:r>
              <a:rPr lang="en-US" sz="1200" b="1" i="1" dirty="0"/>
              <a:t> à changer son </a:t>
            </a:r>
            <a:r>
              <a:rPr lang="en-US" sz="1200" b="1" i="1" dirty="0" err="1"/>
              <a:t>comportement</a:t>
            </a:r>
            <a:r>
              <a:rPr lang="en-US" sz="1200" b="1" i="1" dirty="0"/>
              <a:t> </a:t>
            </a:r>
            <a:r>
              <a:rPr lang="en-US" sz="1200" b="1" i="1" dirty="0" err="1"/>
              <a:t>dépend</a:t>
            </a:r>
            <a:r>
              <a:rPr lang="en-US" sz="1200" b="1" i="1" dirty="0"/>
              <a:t> de </a:t>
            </a:r>
            <a:r>
              <a:rPr lang="en-US" sz="1200" b="1" i="1" dirty="0" err="1"/>
              <a:t>l’étape</a:t>
            </a:r>
            <a:r>
              <a:rPr lang="en-US" sz="1200" b="1" i="1" dirty="0"/>
              <a:t> du </a:t>
            </a:r>
            <a:r>
              <a:rPr lang="en-US" sz="1200" b="1" i="1" dirty="0" err="1"/>
              <a:t>changement</a:t>
            </a:r>
            <a:r>
              <a:rPr lang="en-US" sz="1200" b="1" i="1" dirty="0"/>
              <a:t> à </a:t>
            </a:r>
            <a:r>
              <a:rPr lang="en-US" sz="1200" b="1" i="1" dirty="0" err="1"/>
              <a:t>laquelle</a:t>
            </a:r>
            <a:r>
              <a:rPr lang="en-US" sz="1200" b="1" i="1" dirty="0"/>
              <a:t> </a:t>
            </a:r>
            <a:r>
              <a:rPr lang="en-US" sz="1200" b="1" i="1" dirty="0" err="1"/>
              <a:t>elle</a:t>
            </a:r>
            <a:r>
              <a:rPr lang="en-US" sz="1200" b="1" i="1" dirty="0"/>
              <a:t> </a:t>
            </a:r>
            <a:r>
              <a:rPr lang="en-US" sz="1200" b="1" i="1" dirty="0" err="1"/>
              <a:t>est</a:t>
            </a:r>
            <a:r>
              <a:rPr lang="en-US" sz="1200" b="1" i="1" dirty="0"/>
              <a:t> </a:t>
            </a:r>
            <a:r>
              <a:rPr lang="en-US" sz="1200" b="1" i="1" dirty="0" err="1"/>
              <a:t>rendue</a:t>
            </a:r>
            <a:r>
              <a:rPr lang="en-US" sz="1200" b="1" i="1" dirty="0"/>
              <a:t> dans le </a:t>
            </a:r>
            <a:r>
              <a:rPr lang="en-US" sz="1200" b="1" i="1" dirty="0" err="1"/>
              <a:t>modèle</a:t>
            </a:r>
            <a:r>
              <a:rPr lang="en-US" sz="1200" b="1" i="1" dirty="0"/>
              <a:t>.</a:t>
            </a:r>
          </a:p>
        </p:txBody>
      </p:sp>
      <p:pic>
        <p:nvPicPr>
          <p:cNvPr id="43" name="Picture 42">
            <a:extLst>
              <a:ext uri="{FF2B5EF4-FFF2-40B4-BE49-F238E27FC236}">
                <a16:creationId xmlns:a16="http://schemas.microsoft.com/office/drawing/2014/main" id="{C104418A-D70D-8626-6000-0DBD7B68EC3F}"/>
              </a:ext>
            </a:extLst>
          </p:cNvPr>
          <p:cNvPicPr>
            <a:picLocks noChangeAspect="1"/>
          </p:cNvPicPr>
          <p:nvPr/>
        </p:nvPicPr>
        <p:blipFill>
          <a:blip r:embed="rId3"/>
          <a:stretch>
            <a:fillRect/>
          </a:stretch>
        </p:blipFill>
        <p:spPr>
          <a:xfrm>
            <a:off x="1841046" y="1669774"/>
            <a:ext cx="5371854" cy="3284138"/>
          </a:xfrm>
          <a:prstGeom prst="rect">
            <a:avLst/>
          </a:prstGeom>
        </p:spPr>
      </p:pic>
    </p:spTree>
    <p:extLst>
      <p:ext uri="{BB962C8B-B14F-4D97-AF65-F5344CB8AC3E}">
        <p14:creationId xmlns:p14="http://schemas.microsoft.com/office/powerpoint/2010/main" val="170323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8418C-2F38-7304-EAE2-44E239D0D8D3}"/>
              </a:ext>
            </a:extLst>
          </p:cNvPr>
          <p:cNvSpPr>
            <a:spLocks noGrp="1"/>
          </p:cNvSpPr>
          <p:nvPr>
            <p:ph type="title"/>
          </p:nvPr>
        </p:nvSpPr>
        <p:spPr>
          <a:xfrm>
            <a:off x="330414" y="742950"/>
            <a:ext cx="4649818" cy="1463849"/>
          </a:xfrm>
        </p:spPr>
        <p:txBody>
          <a:bodyPr/>
          <a:lstStyle/>
          <a:p>
            <a:r>
              <a:rPr lang="en-US" sz="4800" dirty="0"/>
              <a:t>Que </a:t>
            </a:r>
            <a:r>
              <a:rPr lang="en-US" sz="4800" dirty="0" err="1"/>
              <a:t>pouvez-vous</a:t>
            </a:r>
            <a:r>
              <a:rPr lang="en-US" sz="4800" dirty="0"/>
              <a:t> faire?</a:t>
            </a:r>
            <a:endParaRPr lang="en-US" sz="4400" dirty="0"/>
          </a:p>
        </p:txBody>
      </p:sp>
      <p:sp>
        <p:nvSpPr>
          <p:cNvPr id="4" name="Subtitle 3">
            <a:extLst>
              <a:ext uri="{FF2B5EF4-FFF2-40B4-BE49-F238E27FC236}">
                <a16:creationId xmlns:a16="http://schemas.microsoft.com/office/drawing/2014/main" id="{98F7A6EC-D42D-2059-E7C6-CCBDC0B71999}"/>
              </a:ext>
            </a:extLst>
          </p:cNvPr>
          <p:cNvSpPr>
            <a:spLocks noGrp="1"/>
          </p:cNvSpPr>
          <p:nvPr>
            <p:ph type="subTitle" idx="1"/>
          </p:nvPr>
        </p:nvSpPr>
        <p:spPr>
          <a:xfrm>
            <a:off x="464518" y="2206799"/>
            <a:ext cx="4218961" cy="1116300"/>
          </a:xfrm>
        </p:spPr>
        <p:txBody>
          <a:bodyPr/>
          <a:lstStyle/>
          <a:p>
            <a:pPr marL="0" indent="0">
              <a:buNone/>
            </a:pPr>
            <a:r>
              <a:rPr lang="en-US" sz="2400" b="1" dirty="0"/>
              <a:t>Conversations </a:t>
            </a:r>
            <a:r>
              <a:rPr lang="en-US" sz="2400" b="1" dirty="0" err="1"/>
              <a:t>brèves</a:t>
            </a:r>
            <a:endParaRPr lang="en-US" sz="2400" b="1" dirty="0"/>
          </a:p>
          <a:p>
            <a:pPr marL="0" indent="0">
              <a:buNone/>
            </a:pPr>
            <a:endParaRPr lang="en-US" sz="1600" b="1" dirty="0"/>
          </a:p>
          <a:p>
            <a:pPr marL="0" indent="0">
              <a:buNone/>
            </a:pPr>
            <a:r>
              <a:rPr lang="en-US" sz="1600" b="1" dirty="0" err="1">
                <a:latin typeface="Lato" panose="020F0502020204030203" pitchFamily="34" charset="0"/>
                <a:ea typeface="Lato" panose="020F0502020204030203" pitchFamily="34" charset="0"/>
                <a:cs typeface="Lato" panose="020F0502020204030203" pitchFamily="34" charset="0"/>
              </a:rPr>
              <a:t>L’objectif</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est</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d’évaluer</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ce</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qu’ils</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pensent</a:t>
            </a:r>
            <a:r>
              <a:rPr lang="en-US" sz="1600" b="1" dirty="0">
                <a:latin typeface="Lato" panose="020F0502020204030203" pitchFamily="34" charset="0"/>
                <a:ea typeface="Lato" panose="020F0502020204030203" pitchFamily="34" charset="0"/>
                <a:cs typeface="Lato" panose="020F0502020204030203" pitchFamily="34" charset="0"/>
              </a:rPr>
              <a:t> de la cessation </a:t>
            </a:r>
            <a:r>
              <a:rPr lang="en-US" sz="1600" b="1" dirty="0" err="1">
                <a:latin typeface="Lato" panose="020F0502020204030203" pitchFamily="34" charset="0"/>
                <a:ea typeface="Lato" panose="020F0502020204030203" pitchFamily="34" charset="0"/>
                <a:cs typeface="Lato" panose="020F0502020204030203" pitchFamily="34" charset="0"/>
              </a:rPr>
              <a:t>ou</a:t>
            </a:r>
            <a:r>
              <a:rPr lang="en-US" sz="1600" b="1" dirty="0">
                <a:latin typeface="Lato" panose="020F0502020204030203" pitchFamily="34" charset="0"/>
                <a:ea typeface="Lato" panose="020F0502020204030203" pitchFamily="34" charset="0"/>
                <a:cs typeface="Lato" panose="020F0502020204030203" pitchFamily="34" charset="0"/>
              </a:rPr>
              <a:t> du </a:t>
            </a:r>
            <a:r>
              <a:rPr lang="en-US" sz="1600" b="1" dirty="0" err="1">
                <a:latin typeface="Lato" panose="020F0502020204030203" pitchFamily="34" charset="0"/>
                <a:ea typeface="Lato" panose="020F0502020204030203" pitchFamily="34" charset="0"/>
                <a:cs typeface="Lato" panose="020F0502020204030203" pitchFamily="34" charset="0"/>
              </a:rPr>
              <a:t>changement</a:t>
            </a:r>
            <a:r>
              <a:rPr lang="en-US" sz="1600" b="1" dirty="0">
                <a:latin typeface="Lato" panose="020F0502020204030203" pitchFamily="34" charset="0"/>
                <a:ea typeface="Lato" panose="020F0502020204030203" pitchFamily="34" charset="0"/>
                <a:cs typeface="Lato" panose="020F0502020204030203" pitchFamily="34" charset="0"/>
              </a:rPr>
              <a:t>, et de les guider </a:t>
            </a:r>
            <a:r>
              <a:rPr lang="en-US" sz="1600" b="1" dirty="0" err="1">
                <a:latin typeface="Lato" panose="020F0502020204030203" pitchFamily="34" charset="0"/>
                <a:ea typeface="Lato" panose="020F0502020204030203" pitchFamily="34" charset="0"/>
                <a:cs typeface="Lato" panose="020F0502020204030203" pitchFamily="34" charset="0"/>
              </a:rPr>
              <a:t>vers</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l’étape</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suivante</a:t>
            </a:r>
            <a:r>
              <a:rPr lang="en-US" sz="1600" b="1" dirty="0">
                <a:latin typeface="Lato" panose="020F0502020204030203" pitchFamily="34" charset="0"/>
                <a:ea typeface="Lato" panose="020F0502020204030203" pitchFamily="34" charset="0"/>
                <a:cs typeface="Lato" panose="020F0502020204030203" pitchFamily="34" charset="0"/>
              </a:rPr>
              <a:t>.</a:t>
            </a:r>
            <a:endParaRPr lang="en-US" sz="800" b="1" dirty="0">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5" name="Rectangle 4"/>
          <p:cNvSpPr/>
          <p:nvPr/>
        </p:nvSpPr>
        <p:spPr>
          <a:xfrm>
            <a:off x="5652219" y="3172977"/>
            <a:ext cx="2070340" cy="1169551"/>
          </a:xfrm>
          <a:prstGeom prst="rect">
            <a:avLst/>
          </a:prstGeom>
        </p:spPr>
        <p:txBody>
          <a:bodyPr wrap="square">
            <a:spAutoFit/>
          </a:bodyPr>
          <a:lstStyle/>
          <a:p>
            <a:r>
              <a:rPr lang="en-US" sz="1400" b="1" dirty="0">
                <a:solidFill>
                  <a:srgbClr val="F5F6F6"/>
                </a:solidFill>
                <a:latin typeface="Poppins" panose="00000500000000000000" pitchFamily="2" charset="0"/>
                <a:cs typeface="Poppins" panose="00000500000000000000" pitchFamily="2" charset="0"/>
              </a:rPr>
              <a:t>CONSEIL :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Utilisez</a:t>
            </a:r>
            <a:r>
              <a:rPr lang="en-US" sz="1400" b="1" dirty="0">
                <a:solidFill>
                  <a:srgbClr val="F5F6F6"/>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une</a:t>
            </a:r>
            <a:r>
              <a:rPr lang="en-US" sz="1400" b="1" dirty="0">
                <a:solidFill>
                  <a:srgbClr val="F5F6F6"/>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approche</a:t>
            </a:r>
            <a:r>
              <a:rPr lang="en-US" sz="1400" b="1" dirty="0">
                <a:solidFill>
                  <a:srgbClr val="F5F6F6"/>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délicate</a:t>
            </a:r>
            <a:r>
              <a:rPr lang="en-US" sz="1400" b="1" dirty="0">
                <a:solidFill>
                  <a:srgbClr val="F5F6F6"/>
                </a:solidFill>
                <a:latin typeface="Lato" panose="020F0502020204030203" pitchFamily="34" charset="0"/>
                <a:ea typeface="Lato" panose="020F0502020204030203" pitchFamily="34" charset="0"/>
                <a:cs typeface="Lato" panose="020F0502020204030203" pitchFamily="34" charset="0"/>
              </a:rPr>
              <a:t> et sans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jugement</a:t>
            </a:r>
            <a:r>
              <a:rPr lang="en-US" sz="1400" b="1" dirty="0">
                <a:solidFill>
                  <a:srgbClr val="F5F6F6"/>
                </a:solidFill>
                <a:latin typeface="Lato" panose="020F0502020204030203" pitchFamily="34" charset="0"/>
                <a:ea typeface="Lato" panose="020F0502020204030203" pitchFamily="34" charset="0"/>
                <a:cs typeface="Lato" panose="020F0502020204030203" pitchFamily="34" charset="0"/>
              </a:rPr>
              <a:t> pour les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motiver</a:t>
            </a:r>
            <a:r>
              <a:rPr lang="en-US" sz="1400" b="1" dirty="0">
                <a:solidFill>
                  <a:srgbClr val="F5F6F6"/>
                </a:solidFill>
                <a:latin typeface="Lato" panose="020F0502020204030203" pitchFamily="34" charset="0"/>
                <a:ea typeface="Lato" panose="020F0502020204030203" pitchFamily="34" charset="0"/>
                <a:cs typeface="Lato" panose="020F0502020204030203" pitchFamily="34" charset="0"/>
              </a:rPr>
              <a:t> et les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soutenir</a:t>
            </a:r>
            <a:r>
              <a:rPr lang="en-US" sz="1400" b="1" dirty="0">
                <a:solidFill>
                  <a:srgbClr val="F5F6F6"/>
                </a:solidFill>
                <a:latin typeface="Poppins" panose="00000500000000000000" pitchFamily="2" charset="0"/>
                <a:cs typeface="Poppins" panose="00000500000000000000" pitchFamily="2" charset="0"/>
              </a:rPr>
              <a:t>.	</a:t>
            </a:r>
          </a:p>
        </p:txBody>
      </p:sp>
      <p:pic>
        <p:nvPicPr>
          <p:cNvPr id="7" name="Graphic 2">
            <a:extLst>
              <a:ext uri="{FF2B5EF4-FFF2-40B4-BE49-F238E27FC236}">
                <a16:creationId xmlns:a16="http://schemas.microsoft.com/office/drawing/2014/main" id="{28260CCC-287A-7BF5-81F9-86E6D171E8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7467" y="614309"/>
            <a:ext cx="2141591" cy="2141591"/>
          </a:xfrm>
          <a:prstGeom prst="rect">
            <a:avLst/>
          </a:prstGeom>
        </p:spPr>
      </p:pic>
    </p:spTree>
    <p:extLst>
      <p:ext uri="{BB962C8B-B14F-4D97-AF65-F5344CB8AC3E}">
        <p14:creationId xmlns:p14="http://schemas.microsoft.com/office/powerpoint/2010/main" val="105069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720000" y="228403"/>
            <a:ext cx="7240659" cy="572700"/>
          </a:xfrm>
        </p:spPr>
        <p:txBody>
          <a:bodyPr/>
          <a:lstStyle/>
          <a:p>
            <a:r>
              <a:rPr lang="en-US" sz="4400" dirty="0">
                <a:solidFill>
                  <a:srgbClr val="00414D"/>
                </a:solidFill>
              </a:rPr>
              <a:t>Avant de commencer…</a:t>
            </a:r>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720000" y="1084217"/>
            <a:ext cx="7704000" cy="3096400"/>
          </a:xfrm>
          <a:ln>
            <a:noFill/>
          </a:ln>
        </p:spPr>
        <p:txBody>
          <a:bodyPr/>
          <a:lstStyle/>
          <a:p>
            <a:pPr marL="0" indent="0">
              <a:buNone/>
            </a:pPr>
            <a:r>
              <a:rPr lang="en-US" sz="2000" b="1" dirty="0"/>
              <a:t>LE LIEU ET LE MOMENT</a:t>
            </a: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Les jeunes ne voudront pas parler de leur vapotage devant les autres, alors choisissez un moment et un endroit où ils sentiront qu’ils peuvent se confier.</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b="1" dirty="0"/>
              <a:t>CONSEILS</a:t>
            </a:r>
          </a:p>
          <a:p>
            <a:pPr>
              <a:spcBef>
                <a:spcPts val="600"/>
              </a:spcBef>
            </a:pPr>
            <a:r>
              <a:rPr lang="en-US" sz="2000" dirty="0" err="1">
                <a:latin typeface="Lato" panose="020F0502020204030203" pitchFamily="34" charset="0"/>
                <a:ea typeface="Lato" panose="020F0502020204030203" pitchFamily="34" charset="0"/>
                <a:cs typeface="Lato" panose="020F0502020204030203" pitchFamily="34" charset="0"/>
              </a:rPr>
              <a:t>Adoptez</a:t>
            </a:r>
            <a:r>
              <a:rPr lang="en-US" sz="2000" dirty="0">
                <a:latin typeface="Lato" panose="020F0502020204030203" pitchFamily="34" charset="0"/>
                <a:ea typeface="Lato" panose="020F0502020204030203" pitchFamily="34" charset="0"/>
                <a:cs typeface="Lato" panose="020F0502020204030203" pitchFamily="34" charset="0"/>
              </a:rPr>
              <a:t> un </a:t>
            </a:r>
            <a:r>
              <a:rPr lang="en-US" sz="2000" dirty="0" err="1">
                <a:latin typeface="Lato" panose="020F0502020204030203" pitchFamily="34" charset="0"/>
                <a:ea typeface="Lato" panose="020F0502020204030203" pitchFamily="34" charset="0"/>
                <a:cs typeface="Lato" panose="020F0502020204030203" pitchFamily="34" charset="0"/>
              </a:rPr>
              <a:t>comportement</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calme</a:t>
            </a:r>
            <a:r>
              <a:rPr lang="en-US" sz="2000" dirty="0">
                <a:latin typeface="Lato" panose="020F0502020204030203" pitchFamily="34" charset="0"/>
                <a:ea typeface="Lato" panose="020F0502020204030203" pitchFamily="34" charset="0"/>
                <a:cs typeface="Lato" panose="020F0502020204030203" pitchFamily="34" charset="0"/>
              </a:rPr>
              <a:t> et sans </a:t>
            </a:r>
            <a:r>
              <a:rPr lang="en-US" sz="2000" dirty="0" err="1">
                <a:latin typeface="Lato" panose="020F0502020204030203" pitchFamily="34" charset="0"/>
                <a:ea typeface="Lato" panose="020F0502020204030203" pitchFamily="34" charset="0"/>
                <a:cs typeface="Lato" panose="020F0502020204030203" pitchFamily="34" charset="0"/>
              </a:rPr>
              <a:t>jugement</a:t>
            </a:r>
            <a:endParaRPr lang="en-US" sz="2000" dirty="0">
              <a:latin typeface="Lato" panose="020F0502020204030203" pitchFamily="34" charset="0"/>
              <a:ea typeface="Lato" panose="020F0502020204030203" pitchFamily="34" charset="0"/>
              <a:cs typeface="Lato" panose="020F0502020204030203" pitchFamily="34" charset="0"/>
            </a:endParaRPr>
          </a:p>
          <a:p>
            <a:pPr>
              <a:spcBef>
                <a:spcPts val="600"/>
              </a:spcBef>
            </a:pPr>
            <a:r>
              <a:rPr lang="en-US" sz="2000" dirty="0" err="1">
                <a:latin typeface="Lato" panose="020F0502020204030203" pitchFamily="34" charset="0"/>
                <a:ea typeface="Lato" panose="020F0502020204030203" pitchFamily="34" charset="0"/>
                <a:cs typeface="Lato" panose="020F0502020204030203" pitchFamily="34" charset="0"/>
              </a:rPr>
              <a:t>Évitez</a:t>
            </a:r>
            <a:r>
              <a:rPr lang="en-US" sz="2000" dirty="0">
                <a:latin typeface="Lato" panose="020F0502020204030203" pitchFamily="34" charset="0"/>
                <a:ea typeface="Lato" panose="020F0502020204030203" pitchFamily="34" charset="0"/>
                <a:cs typeface="Lato" panose="020F0502020204030203" pitchFamily="34" charset="0"/>
              </a:rPr>
              <a:t> les disputes et les confrontations</a:t>
            </a:r>
          </a:p>
          <a:p>
            <a:pPr>
              <a:spcBef>
                <a:spcPts val="600"/>
              </a:spcBef>
            </a:pPr>
            <a:r>
              <a:rPr lang="en-US" sz="2000" dirty="0" err="1">
                <a:latin typeface="Lato" panose="020F0502020204030203" pitchFamily="34" charset="0"/>
                <a:ea typeface="Lato" panose="020F0502020204030203" pitchFamily="34" charset="0"/>
                <a:cs typeface="Lato" panose="020F0502020204030203" pitchFamily="34" charset="0"/>
              </a:rPr>
              <a:t>Écoutez</a:t>
            </a:r>
            <a:r>
              <a:rPr lang="en-US" sz="2000" dirty="0">
                <a:latin typeface="Lato" panose="020F0502020204030203" pitchFamily="34" charset="0"/>
                <a:ea typeface="Lato" panose="020F0502020204030203" pitchFamily="34" charset="0"/>
                <a:cs typeface="Lato" panose="020F0502020204030203" pitchFamily="34" charset="0"/>
              </a:rPr>
              <a:t> et </a:t>
            </a:r>
            <a:r>
              <a:rPr lang="en-US" sz="2000" dirty="0" err="1">
                <a:latin typeface="Lato" panose="020F0502020204030203" pitchFamily="34" charset="0"/>
                <a:ea typeface="Lato" panose="020F0502020204030203" pitchFamily="34" charset="0"/>
                <a:cs typeface="Lato" panose="020F0502020204030203" pitchFamily="34" charset="0"/>
              </a:rPr>
              <a:t>offrez</a:t>
            </a:r>
            <a:r>
              <a:rPr lang="en-US" sz="2000" dirty="0">
                <a:latin typeface="Lato" panose="020F0502020204030203" pitchFamily="34" charset="0"/>
                <a:ea typeface="Lato" panose="020F0502020204030203" pitchFamily="34" charset="0"/>
                <a:cs typeface="Lato" panose="020F0502020204030203" pitchFamily="34" charset="0"/>
              </a:rPr>
              <a:t> de la </a:t>
            </a:r>
            <a:r>
              <a:rPr lang="en-US" sz="2000" dirty="0" err="1">
                <a:latin typeface="Lato" panose="020F0502020204030203" pitchFamily="34" charset="0"/>
                <a:ea typeface="Lato" panose="020F0502020204030203" pitchFamily="34" charset="0"/>
                <a:cs typeface="Lato" panose="020F0502020204030203" pitchFamily="34" charset="0"/>
              </a:rPr>
              <a:t>rétroaction</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personnalisée</a:t>
            </a:r>
            <a:endParaRPr lang="en-US" sz="2000" dirty="0">
              <a:latin typeface="Lato" panose="020F0502020204030203" pitchFamily="34" charset="0"/>
              <a:ea typeface="Lato" panose="020F0502020204030203" pitchFamily="34" charset="0"/>
              <a:cs typeface="Lato" panose="020F0502020204030203" pitchFamily="34" charset="0"/>
            </a:endParaRPr>
          </a:p>
          <a:p>
            <a:pPr>
              <a:spcBef>
                <a:spcPts val="600"/>
              </a:spcBef>
            </a:pPr>
            <a:r>
              <a:rPr lang="en-US" sz="2000" dirty="0" err="1"/>
              <a:t>Prévoyez</a:t>
            </a:r>
            <a:r>
              <a:rPr lang="en-US" sz="2000" dirty="0"/>
              <a:t> un plan pour </a:t>
            </a:r>
            <a:r>
              <a:rPr lang="en-US" sz="2000" dirty="0" err="1"/>
              <a:t>l’encadrement</a:t>
            </a:r>
            <a:endParaRPr lang="en-US" sz="2000" dirty="0"/>
          </a:p>
          <a:p>
            <a:pPr marL="139700" indent="0">
              <a:buNone/>
            </a:pPr>
            <a:endParaRPr lang="en-CA" dirty="0"/>
          </a:p>
        </p:txBody>
      </p:sp>
      <p:sp>
        <p:nvSpPr>
          <p:cNvPr id="4" name="Rectangle 3"/>
          <p:cNvSpPr/>
          <p:nvPr/>
        </p:nvSpPr>
        <p:spPr>
          <a:xfrm>
            <a:off x="949240" y="4275366"/>
            <a:ext cx="7181156" cy="697103"/>
          </a:xfrm>
          <a:prstGeom prst="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245671"/>
                </a:solidFill>
                <a:latin typeface="Poppins" panose="00000500000000000000" pitchFamily="2" charset="0"/>
                <a:cs typeface="Poppins" panose="00000500000000000000" pitchFamily="2" charset="0"/>
              </a:rPr>
              <a:t>La conversation </a:t>
            </a:r>
            <a:r>
              <a:rPr lang="en-US" sz="1800" b="1" dirty="0" err="1">
                <a:solidFill>
                  <a:srgbClr val="245671"/>
                </a:solidFill>
                <a:latin typeface="Poppins" panose="00000500000000000000" pitchFamily="2" charset="0"/>
                <a:cs typeface="Poppins" panose="00000500000000000000" pitchFamily="2" charset="0"/>
              </a:rPr>
              <a:t>devrait</a:t>
            </a:r>
            <a:r>
              <a:rPr lang="en-US" sz="1800" b="1" dirty="0">
                <a:solidFill>
                  <a:srgbClr val="245671"/>
                </a:solidFill>
                <a:latin typeface="Poppins" panose="00000500000000000000" pitchFamily="2" charset="0"/>
                <a:cs typeface="Poppins" panose="00000500000000000000" pitchFamily="2" charset="0"/>
              </a:rPr>
              <a:t> </a:t>
            </a:r>
            <a:r>
              <a:rPr lang="en-US" sz="1800" b="1" dirty="0" err="1">
                <a:solidFill>
                  <a:srgbClr val="245671"/>
                </a:solidFill>
                <a:latin typeface="Poppins" panose="00000500000000000000" pitchFamily="2" charset="0"/>
                <a:cs typeface="Poppins" panose="00000500000000000000" pitchFamily="2" charset="0"/>
              </a:rPr>
              <a:t>ressembler</a:t>
            </a:r>
            <a:r>
              <a:rPr lang="en-US" sz="1800" b="1" dirty="0">
                <a:solidFill>
                  <a:srgbClr val="245671"/>
                </a:solidFill>
                <a:latin typeface="Poppins" panose="00000500000000000000" pitchFamily="2" charset="0"/>
                <a:cs typeface="Poppins" panose="00000500000000000000" pitchFamily="2" charset="0"/>
              </a:rPr>
              <a:t> à </a:t>
            </a:r>
            <a:r>
              <a:rPr lang="en-US" sz="1800" b="1" dirty="0" err="1">
                <a:solidFill>
                  <a:srgbClr val="245671"/>
                </a:solidFill>
                <a:latin typeface="Poppins" panose="00000500000000000000" pitchFamily="2" charset="0"/>
                <a:cs typeface="Poppins" panose="00000500000000000000" pitchFamily="2" charset="0"/>
              </a:rPr>
              <a:t>une</a:t>
            </a:r>
            <a:r>
              <a:rPr lang="en-US" sz="1800" b="1" dirty="0">
                <a:solidFill>
                  <a:srgbClr val="245671"/>
                </a:solidFill>
                <a:latin typeface="Poppins" panose="00000500000000000000" pitchFamily="2" charset="0"/>
                <a:cs typeface="Poppins" panose="00000500000000000000" pitchFamily="2" charset="0"/>
              </a:rPr>
              <a:t> danse, et non un combat de </a:t>
            </a:r>
            <a:r>
              <a:rPr lang="en-US" sz="1800" b="1" dirty="0" err="1">
                <a:solidFill>
                  <a:srgbClr val="245671"/>
                </a:solidFill>
                <a:latin typeface="Poppins" panose="00000500000000000000" pitchFamily="2" charset="0"/>
                <a:cs typeface="Poppins" panose="00000500000000000000" pitchFamily="2" charset="0"/>
              </a:rPr>
              <a:t>lutte</a:t>
            </a:r>
            <a:endParaRPr lang="en-US" sz="1400" dirty="0">
              <a:solidFill>
                <a:srgbClr val="245671"/>
              </a:solidFill>
              <a:latin typeface="Poppins" panose="00000500000000000000" pitchFamily="2" charset="0"/>
              <a:cs typeface="Poppins" panose="00000500000000000000" pitchFamily="2" charset="0"/>
            </a:endParaRPr>
          </a:p>
        </p:txBody>
      </p:sp>
      <p:sp>
        <p:nvSpPr>
          <p:cNvPr id="5" name="Oval 4"/>
          <p:cNvSpPr/>
          <p:nvPr/>
        </p:nvSpPr>
        <p:spPr>
          <a:xfrm>
            <a:off x="8573417" y="4097546"/>
            <a:ext cx="280359" cy="276046"/>
          </a:xfrm>
          <a:prstGeom prst="ellipse">
            <a:avLst/>
          </a:prstGeom>
          <a:solidFill>
            <a:srgbClr val="00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8704359" y="4373592"/>
            <a:ext cx="810883" cy="769908"/>
          </a:xfrm>
          <a:prstGeom prst="ellipse">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763131" y="4059283"/>
            <a:ext cx="372218" cy="613053"/>
          </a:xfrm>
          <a:prstGeom prst="rect">
            <a:avLst/>
          </a:prstGeom>
        </p:spPr>
        <p:txBody>
          <a:bodyPr wrap="none">
            <a:spAutoFit/>
          </a:bodyPr>
          <a:lstStyle/>
          <a:p>
            <a:pPr lvl="0">
              <a:lnSpc>
                <a:spcPct val="115000"/>
              </a:lnSpc>
              <a:buClr>
                <a:srgbClr val="00414D"/>
              </a:buClr>
              <a:buSzPts val="1400"/>
            </a:pPr>
            <a:r>
              <a:rPr lang="en-US" sz="3200" b="1" dirty="0">
                <a:solidFill>
                  <a:srgbClr val="00414D"/>
                </a:solidFill>
                <a:latin typeface="Poppins" pitchFamily="2" charset="77"/>
                <a:sym typeface="Albert Sans"/>
              </a:rPr>
              <a:t>*</a:t>
            </a:r>
            <a:endParaRPr lang="en-US" sz="1600" b="1" dirty="0">
              <a:solidFill>
                <a:srgbClr val="00414D"/>
              </a:solidFill>
              <a:latin typeface="Poppins" pitchFamily="2" charset="77"/>
              <a:sym typeface="Albert Sans"/>
            </a:endParaRPr>
          </a:p>
        </p:txBody>
      </p:sp>
    </p:spTree>
    <p:extLst>
      <p:ext uri="{BB962C8B-B14F-4D97-AF65-F5344CB8AC3E}">
        <p14:creationId xmlns:p14="http://schemas.microsoft.com/office/powerpoint/2010/main" val="1948225232"/>
      </p:ext>
    </p:extLst>
  </p:cSld>
  <p:clrMapOvr>
    <a:masterClrMapping/>
  </p:clrMapOvr>
</p:sld>
</file>

<file path=ppt/theme/theme1.xml><?xml version="1.0" encoding="utf-8"?>
<a:theme xmlns:a="http://schemas.openxmlformats.org/drawingml/2006/main" name="Quash 2024 Theme">
  <a:themeElements>
    <a:clrScheme name="Quash 2024">
      <a:dk1>
        <a:srgbClr val="00414D"/>
      </a:dk1>
      <a:lt1>
        <a:srgbClr val="F6F6F6"/>
      </a:lt1>
      <a:dk2>
        <a:srgbClr val="00414D"/>
      </a:dk2>
      <a:lt2>
        <a:srgbClr val="F6F6F6"/>
      </a:lt2>
      <a:accent1>
        <a:srgbClr val="2CC1D6"/>
      </a:accent1>
      <a:accent2>
        <a:srgbClr val="746DB2"/>
      </a:accent2>
      <a:accent3>
        <a:srgbClr val="FFFFFF"/>
      </a:accent3>
      <a:accent4>
        <a:srgbClr val="FFFFFF"/>
      </a:accent4>
      <a:accent5>
        <a:srgbClr val="FFFFFF"/>
      </a:accent5>
      <a:accent6>
        <a:srgbClr val="FFFFFF"/>
      </a:accent6>
      <a:hlink>
        <a:srgbClr val="ACADB2"/>
      </a:hlink>
      <a:folHlink>
        <a:srgbClr val="2CC1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411C2767DBB64F9949A321E8AB6CE8" ma:contentTypeVersion="1" ma:contentTypeDescription="Create a new document." ma:contentTypeScope="" ma:versionID="df92bb37500e1f2a817ffe81b9d202e5">
  <xsd:schema xmlns:xsd="http://www.w3.org/2001/XMLSchema" xmlns:xs="http://www.w3.org/2001/XMLSchema" xmlns:p="http://schemas.microsoft.com/office/2006/metadata/properties" xmlns:ns2="http://schemas.microsoft.com/sharepoint/v4" targetNamespace="http://schemas.microsoft.com/office/2006/metadata/properties" ma:root="true" ma:fieldsID="c79c8594d4fa4c9fd200c91a62336472"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DFA72A-B09B-4A99-8F86-87825A23ADB6}">
  <ds:schemaRefs>
    <ds:schemaRef ds:uri="http://purl.org/dc/elements/1.1/"/>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sharepoint/v4"/>
    <ds:schemaRef ds:uri="http://purl.org/dc/terms/"/>
  </ds:schemaRefs>
</ds:datastoreItem>
</file>

<file path=customXml/itemProps2.xml><?xml version="1.0" encoding="utf-8"?>
<ds:datastoreItem xmlns:ds="http://schemas.openxmlformats.org/officeDocument/2006/customXml" ds:itemID="{EB81140A-CD91-41D7-953E-E1C369ECF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5BEF41-DDCB-4AD7-BCC6-837747F3AD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17163</TotalTime>
  <Words>5124</Words>
  <Application>Microsoft Office PowerPoint</Application>
  <PresentationFormat>On-screen Show (16:9)</PresentationFormat>
  <Paragraphs>342</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Albert Sans</vt:lpstr>
      <vt:lpstr>Albert Sans Medium</vt:lpstr>
      <vt:lpstr>Aptos</vt:lpstr>
      <vt:lpstr>Arial</vt:lpstr>
      <vt:lpstr>Corbel</vt:lpstr>
      <vt:lpstr>DM Sans</vt:lpstr>
      <vt:lpstr>Lato</vt:lpstr>
      <vt:lpstr>Poppins</vt:lpstr>
      <vt:lpstr>Segoe UI</vt:lpstr>
      <vt:lpstr>Quash 2024 Theme</vt:lpstr>
      <vt:lpstr>CONVERSATIONS BRÈVES: Dialoguer avec les jeunes qui vapotent pour favoriser et soutenir le changement</vt:lpstr>
      <vt:lpstr>QUE SAVEZ-VOUS DU VAPOTAGE?</vt:lpstr>
      <vt:lpstr>OBJECTIFS D’APPRENTISSAGE</vt:lpstr>
      <vt:lpstr>Pourquoi les jeunes vapotent-ils?</vt:lpstr>
      <vt:lpstr>Pourquoi est-ce préoccupant?</vt:lpstr>
      <vt:lpstr>VOUS pouvez faire une différence</vt:lpstr>
      <vt:lpstr>Théorie du changement de comportement :  Étapes du changement</vt:lpstr>
      <vt:lpstr>Que pouvez-vous faire?</vt:lpstr>
      <vt:lpstr>Avant de commencer…</vt:lpstr>
      <vt:lpstr>2 étapes pour guider les conversations brèves</vt:lpstr>
      <vt:lpstr>Un peu plus sur les 2 étapes</vt:lpstr>
      <vt:lpstr>Un peu plus sur les 2 étapes</vt:lpstr>
      <vt:lpstr>RESSOURCES SUR LE VAPOTAGE</vt:lpstr>
      <vt:lpstr>RESSOURCES SUR LE VAPOTAGE</vt:lpstr>
      <vt:lpstr>Adopter une approche d’entrevue de motivation</vt:lpstr>
      <vt:lpstr>COMPÉTENCES EN ENTREVUE DE MOTIVATION</vt:lpstr>
      <vt:lpstr>Une vue d’ensemble</vt:lpstr>
      <vt:lpstr>Trousse à outils sur les conversations brèves </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Moco</dc:creator>
  <cp:lastModifiedBy>Luc Grey</cp:lastModifiedBy>
  <cp:revision>66</cp:revision>
  <dcterms:modified xsi:type="dcterms:W3CDTF">2025-11-07T14:08:35Z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0x0101006B411C2767DBB64F9949A321E8AB6CE8</vt:lpwstr>
  </property>
  <property fmtid="{D5CDD505-2E9C-101B-9397-08002B2CF9AE}" pid="3" name="MediaServiceImageTags">
    <vt:lpwstr/>
  </property>
</Properties>
</file>