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78" r:id="rId2"/>
    <p:sldId id="257" r:id="rId3"/>
    <p:sldId id="266" r:id="rId4"/>
    <p:sldId id="259" r:id="rId5"/>
    <p:sldId id="260" r:id="rId6"/>
    <p:sldId id="264" r:id="rId7"/>
    <p:sldId id="261" r:id="rId8"/>
    <p:sldId id="268" r:id="rId9"/>
    <p:sldId id="267" r:id="rId10"/>
    <p:sldId id="265" r:id="rId11"/>
    <p:sldId id="263" r:id="rId12"/>
    <p:sldId id="269" r:id="rId13"/>
    <p:sldId id="270" r:id="rId14"/>
    <p:sldId id="277" r:id="rId15"/>
    <p:sldId id="271" r:id="rId16"/>
    <p:sldId id="272" r:id="rId17"/>
    <p:sldId id="273" r:id="rId18"/>
    <p:sldId id="274" r:id="rId19"/>
    <p:sldId id="276" r:id="rId20"/>
    <p:sldId id="280" r:id="rId21"/>
    <p:sldId id="281" r:id="rId22"/>
    <p:sldId id="282" r:id="rId23"/>
    <p:sldId id="25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9EB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660"/>
  </p:normalViewPr>
  <p:slideViewPr>
    <p:cSldViewPr snapToGrid="0">
      <p:cViewPr varScale="1">
        <p:scale>
          <a:sx n="110" d="100"/>
          <a:sy n="110" d="100"/>
        </p:scale>
        <p:origin x="63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F905DA-37F5-4CD9-93F1-9D6CDFCB0D25}" type="datetimeFigureOut">
              <a:rPr lang="nl-NL" smtClean="0"/>
              <a:t>2-9-2025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FD2449-A2A0-44E9-A380-489EB518B419}" type="slidenum">
              <a:rPr lang="nl-NL" smtClean="0"/>
              <a:t>‹nr.›</a:t>
            </a:fld>
            <a:endParaRPr lang="nl-NL"/>
          </a:p>
        </p:txBody>
      </p:sp>
    </p:spTree>
    <p:extLst>
      <p:ext uri="{BB962C8B-B14F-4D97-AF65-F5344CB8AC3E}">
        <p14:creationId xmlns:p14="http://schemas.microsoft.com/office/powerpoint/2010/main" val="390055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AFD2449-A2A0-44E9-A380-489EB518B419}" type="slidenum">
              <a:rPr lang="nl-NL" smtClean="0"/>
              <a:t>1</a:t>
            </a:fld>
            <a:endParaRPr lang="nl-NL"/>
          </a:p>
        </p:txBody>
      </p:sp>
    </p:spTree>
    <p:extLst>
      <p:ext uri="{BB962C8B-B14F-4D97-AF65-F5344CB8AC3E}">
        <p14:creationId xmlns:p14="http://schemas.microsoft.com/office/powerpoint/2010/main" val="525941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AFD2449-A2A0-44E9-A380-489EB518B419}" type="slidenum">
              <a:rPr lang="nl-NL" smtClean="0"/>
              <a:t>10</a:t>
            </a:fld>
            <a:endParaRPr lang="nl-NL"/>
          </a:p>
        </p:txBody>
      </p:sp>
    </p:spTree>
    <p:extLst>
      <p:ext uri="{BB962C8B-B14F-4D97-AF65-F5344CB8AC3E}">
        <p14:creationId xmlns:p14="http://schemas.microsoft.com/office/powerpoint/2010/main" val="412061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AFD2449-A2A0-44E9-A380-489EB518B419}" type="slidenum">
              <a:rPr lang="nl-NL" smtClean="0"/>
              <a:t>11</a:t>
            </a:fld>
            <a:endParaRPr lang="nl-NL"/>
          </a:p>
        </p:txBody>
      </p:sp>
    </p:spTree>
    <p:extLst>
      <p:ext uri="{BB962C8B-B14F-4D97-AF65-F5344CB8AC3E}">
        <p14:creationId xmlns:p14="http://schemas.microsoft.com/office/powerpoint/2010/main" val="3932884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AFD2449-A2A0-44E9-A380-489EB518B419}" type="slidenum">
              <a:rPr lang="nl-NL" smtClean="0"/>
              <a:t>12</a:t>
            </a:fld>
            <a:endParaRPr lang="nl-NL"/>
          </a:p>
        </p:txBody>
      </p:sp>
    </p:spTree>
    <p:extLst>
      <p:ext uri="{BB962C8B-B14F-4D97-AF65-F5344CB8AC3E}">
        <p14:creationId xmlns:p14="http://schemas.microsoft.com/office/powerpoint/2010/main" val="2242122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AFD2449-A2A0-44E9-A380-489EB518B419}" type="slidenum">
              <a:rPr lang="nl-NL" smtClean="0"/>
              <a:t>13</a:t>
            </a:fld>
            <a:endParaRPr lang="nl-NL"/>
          </a:p>
        </p:txBody>
      </p:sp>
    </p:spTree>
    <p:extLst>
      <p:ext uri="{BB962C8B-B14F-4D97-AF65-F5344CB8AC3E}">
        <p14:creationId xmlns:p14="http://schemas.microsoft.com/office/powerpoint/2010/main" val="1848168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endParaRPr lang="nl-NL" dirty="0"/>
          </a:p>
        </p:txBody>
      </p:sp>
      <p:sp>
        <p:nvSpPr>
          <p:cNvPr id="4" name="Tijdelijke aanduiding voor dianummer 3"/>
          <p:cNvSpPr>
            <a:spLocks noGrp="1"/>
          </p:cNvSpPr>
          <p:nvPr>
            <p:ph type="sldNum" sz="quarter" idx="5"/>
          </p:nvPr>
        </p:nvSpPr>
        <p:spPr/>
        <p:txBody>
          <a:bodyPr/>
          <a:lstStyle/>
          <a:p>
            <a:fld id="{4AFD2449-A2A0-44E9-A380-489EB518B419}" type="slidenum">
              <a:rPr lang="nl-NL" smtClean="0"/>
              <a:t>15</a:t>
            </a:fld>
            <a:endParaRPr lang="nl-NL"/>
          </a:p>
        </p:txBody>
      </p:sp>
    </p:spTree>
    <p:extLst>
      <p:ext uri="{BB962C8B-B14F-4D97-AF65-F5344CB8AC3E}">
        <p14:creationId xmlns:p14="http://schemas.microsoft.com/office/powerpoint/2010/main" val="645377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spcBef>
                <a:spcPts val="600"/>
              </a:spcBef>
            </a:pPr>
            <a:endParaRPr lang="nl-NL" dirty="0"/>
          </a:p>
        </p:txBody>
      </p:sp>
      <p:sp>
        <p:nvSpPr>
          <p:cNvPr id="4" name="Tijdelijke aanduiding voor dianummer 3"/>
          <p:cNvSpPr>
            <a:spLocks noGrp="1"/>
          </p:cNvSpPr>
          <p:nvPr>
            <p:ph type="sldNum" sz="quarter" idx="5"/>
          </p:nvPr>
        </p:nvSpPr>
        <p:spPr/>
        <p:txBody>
          <a:bodyPr/>
          <a:lstStyle/>
          <a:p>
            <a:fld id="{4AFD2449-A2A0-44E9-A380-489EB518B419}" type="slidenum">
              <a:rPr lang="nl-NL" smtClean="0"/>
              <a:t>16</a:t>
            </a:fld>
            <a:endParaRPr lang="nl-NL"/>
          </a:p>
        </p:txBody>
      </p:sp>
    </p:spTree>
    <p:extLst>
      <p:ext uri="{BB962C8B-B14F-4D97-AF65-F5344CB8AC3E}">
        <p14:creationId xmlns:p14="http://schemas.microsoft.com/office/powerpoint/2010/main" val="3684975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AFD2449-A2A0-44E9-A380-489EB518B419}" type="slidenum">
              <a:rPr lang="nl-NL" smtClean="0"/>
              <a:t>17</a:t>
            </a:fld>
            <a:endParaRPr lang="nl-NL"/>
          </a:p>
        </p:txBody>
      </p:sp>
    </p:spTree>
    <p:extLst>
      <p:ext uri="{BB962C8B-B14F-4D97-AF65-F5344CB8AC3E}">
        <p14:creationId xmlns:p14="http://schemas.microsoft.com/office/powerpoint/2010/main" val="3050375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AFD2449-A2A0-44E9-A380-489EB518B419}" type="slidenum">
              <a:rPr lang="nl-NL" smtClean="0"/>
              <a:t>18</a:t>
            </a:fld>
            <a:endParaRPr lang="nl-NL"/>
          </a:p>
        </p:txBody>
      </p:sp>
    </p:spTree>
    <p:extLst>
      <p:ext uri="{BB962C8B-B14F-4D97-AF65-F5344CB8AC3E}">
        <p14:creationId xmlns:p14="http://schemas.microsoft.com/office/powerpoint/2010/main" val="3082410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AFD2449-A2A0-44E9-A380-489EB518B419}" type="slidenum">
              <a:rPr lang="nl-NL" smtClean="0"/>
              <a:t>22</a:t>
            </a:fld>
            <a:endParaRPr lang="nl-NL"/>
          </a:p>
        </p:txBody>
      </p:sp>
    </p:spTree>
    <p:extLst>
      <p:ext uri="{BB962C8B-B14F-4D97-AF65-F5344CB8AC3E}">
        <p14:creationId xmlns:p14="http://schemas.microsoft.com/office/powerpoint/2010/main" val="2666723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AFD2449-A2A0-44E9-A380-489EB518B419}" type="slidenum">
              <a:rPr lang="nl-NL" smtClean="0"/>
              <a:t>23</a:t>
            </a:fld>
            <a:endParaRPr lang="nl-NL"/>
          </a:p>
        </p:txBody>
      </p:sp>
    </p:spTree>
    <p:extLst>
      <p:ext uri="{BB962C8B-B14F-4D97-AF65-F5344CB8AC3E}">
        <p14:creationId xmlns:p14="http://schemas.microsoft.com/office/powerpoint/2010/main" val="3501329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AFD2449-A2A0-44E9-A380-489EB518B419}" type="slidenum">
              <a:rPr lang="nl-NL" smtClean="0"/>
              <a:t>2</a:t>
            </a:fld>
            <a:endParaRPr lang="nl-NL"/>
          </a:p>
        </p:txBody>
      </p:sp>
    </p:spTree>
    <p:extLst>
      <p:ext uri="{BB962C8B-B14F-4D97-AF65-F5344CB8AC3E}">
        <p14:creationId xmlns:p14="http://schemas.microsoft.com/office/powerpoint/2010/main" val="2300481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AFD2449-A2A0-44E9-A380-489EB518B419}" type="slidenum">
              <a:rPr lang="nl-NL" smtClean="0"/>
              <a:t>3</a:t>
            </a:fld>
            <a:endParaRPr lang="nl-NL"/>
          </a:p>
        </p:txBody>
      </p:sp>
    </p:spTree>
    <p:extLst>
      <p:ext uri="{BB962C8B-B14F-4D97-AF65-F5344CB8AC3E}">
        <p14:creationId xmlns:p14="http://schemas.microsoft.com/office/powerpoint/2010/main" val="3675461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AFD2449-A2A0-44E9-A380-489EB518B419}" type="slidenum">
              <a:rPr lang="nl-NL" smtClean="0"/>
              <a:t>4</a:t>
            </a:fld>
            <a:endParaRPr lang="nl-NL"/>
          </a:p>
        </p:txBody>
      </p:sp>
    </p:spTree>
    <p:extLst>
      <p:ext uri="{BB962C8B-B14F-4D97-AF65-F5344CB8AC3E}">
        <p14:creationId xmlns:p14="http://schemas.microsoft.com/office/powerpoint/2010/main" val="4008502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AFD2449-A2A0-44E9-A380-489EB518B419}" type="slidenum">
              <a:rPr lang="nl-NL" smtClean="0"/>
              <a:t>5</a:t>
            </a:fld>
            <a:endParaRPr lang="nl-NL"/>
          </a:p>
        </p:txBody>
      </p:sp>
    </p:spTree>
    <p:extLst>
      <p:ext uri="{BB962C8B-B14F-4D97-AF65-F5344CB8AC3E}">
        <p14:creationId xmlns:p14="http://schemas.microsoft.com/office/powerpoint/2010/main" val="126275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AFD2449-A2A0-44E9-A380-489EB518B419}" type="slidenum">
              <a:rPr lang="nl-NL" smtClean="0"/>
              <a:t>6</a:t>
            </a:fld>
            <a:endParaRPr lang="nl-NL"/>
          </a:p>
        </p:txBody>
      </p:sp>
    </p:spTree>
    <p:extLst>
      <p:ext uri="{BB962C8B-B14F-4D97-AF65-F5344CB8AC3E}">
        <p14:creationId xmlns:p14="http://schemas.microsoft.com/office/powerpoint/2010/main" val="1135794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AFD2449-A2A0-44E9-A380-489EB518B419}" type="slidenum">
              <a:rPr lang="nl-NL" smtClean="0"/>
              <a:t>7</a:t>
            </a:fld>
            <a:endParaRPr lang="nl-NL"/>
          </a:p>
        </p:txBody>
      </p:sp>
    </p:spTree>
    <p:extLst>
      <p:ext uri="{BB962C8B-B14F-4D97-AF65-F5344CB8AC3E}">
        <p14:creationId xmlns:p14="http://schemas.microsoft.com/office/powerpoint/2010/main" val="13318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AFD2449-A2A0-44E9-A380-489EB518B419}" type="slidenum">
              <a:rPr lang="nl-NL" smtClean="0"/>
              <a:t>8</a:t>
            </a:fld>
            <a:endParaRPr lang="nl-NL"/>
          </a:p>
        </p:txBody>
      </p:sp>
    </p:spTree>
    <p:extLst>
      <p:ext uri="{BB962C8B-B14F-4D97-AF65-F5344CB8AC3E}">
        <p14:creationId xmlns:p14="http://schemas.microsoft.com/office/powerpoint/2010/main" val="490199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AFD2449-A2A0-44E9-A380-489EB518B419}" type="slidenum">
              <a:rPr lang="nl-NL" smtClean="0"/>
              <a:t>9</a:t>
            </a:fld>
            <a:endParaRPr lang="nl-NL"/>
          </a:p>
        </p:txBody>
      </p:sp>
    </p:spTree>
    <p:extLst>
      <p:ext uri="{BB962C8B-B14F-4D97-AF65-F5344CB8AC3E}">
        <p14:creationId xmlns:p14="http://schemas.microsoft.com/office/powerpoint/2010/main" val="1082360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nl-NL"/>
              <a:t>Klik om stijl te bewerken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nl-NL"/>
              <a:t>Klik om stijl te bewerken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l-NL"/>
              <a:t>Klik om stijl te bewerken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nl-NL"/>
              <a:t>Klik om stijl te bewerken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l-NL"/>
              <a:t>Klik om stijl te bewerken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nl-NL"/>
              <a:t>Klik om stijl te bewerken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nl-NL"/>
              <a:t>Klik om stijl te bewerken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nl-NL"/>
              <a:t>Klik om stijl te bewerken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02CXKnftM-4?t=3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A2068-9DEC-9DDC-787E-50FAB0BD650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EDE5CEF-5D29-9988-37C1-A501C4CAB33C}"/>
              </a:ext>
            </a:extLst>
          </p:cNvPr>
          <p:cNvSpPr>
            <a:spLocks noGrp="1"/>
          </p:cNvSpPr>
          <p:nvPr>
            <p:ph type="ctrTitle"/>
          </p:nvPr>
        </p:nvSpPr>
        <p:spPr>
          <a:xfrm>
            <a:off x="753397" y="1968285"/>
            <a:ext cx="8915399" cy="1001056"/>
          </a:xfrm>
        </p:spPr>
        <p:txBody>
          <a:bodyPr/>
          <a:lstStyle/>
          <a:p>
            <a:r>
              <a:rPr lang="nl-NL" dirty="0"/>
              <a:t>Verlies door kinderogen </a:t>
            </a:r>
          </a:p>
        </p:txBody>
      </p:sp>
      <p:sp>
        <p:nvSpPr>
          <p:cNvPr id="3" name="Ondertitel 2">
            <a:extLst>
              <a:ext uri="{FF2B5EF4-FFF2-40B4-BE49-F238E27FC236}">
                <a16:creationId xmlns:a16="http://schemas.microsoft.com/office/drawing/2014/main" id="{8CFFE015-DEA6-B204-6E06-E5E1F6889863}"/>
              </a:ext>
            </a:extLst>
          </p:cNvPr>
          <p:cNvSpPr>
            <a:spLocks noGrp="1"/>
          </p:cNvSpPr>
          <p:nvPr>
            <p:ph type="subTitle" idx="1"/>
          </p:nvPr>
        </p:nvSpPr>
        <p:spPr>
          <a:xfrm>
            <a:off x="2410746" y="5238873"/>
            <a:ext cx="5661537" cy="1126283"/>
          </a:xfrm>
        </p:spPr>
        <p:txBody>
          <a:bodyPr>
            <a:normAutofit/>
          </a:bodyPr>
          <a:lstStyle/>
          <a:p>
            <a:r>
              <a:rPr lang="nl-NL" dirty="0"/>
              <a:t>Nog even geduld, het </a:t>
            </a:r>
            <a:r>
              <a:rPr lang="nl-NL" dirty="0" err="1"/>
              <a:t>webinar</a:t>
            </a:r>
            <a:r>
              <a:rPr lang="nl-NL" dirty="0"/>
              <a:t> begint zo </a:t>
            </a:r>
          </a:p>
          <a:p>
            <a:endParaRPr lang="nl-NL" dirty="0"/>
          </a:p>
        </p:txBody>
      </p:sp>
      <p:grpSp>
        <p:nvGrpSpPr>
          <p:cNvPr id="4" name="Group 8">
            <a:extLst>
              <a:ext uri="{FF2B5EF4-FFF2-40B4-BE49-F238E27FC236}">
                <a16:creationId xmlns:a16="http://schemas.microsoft.com/office/drawing/2014/main" id="{5E754697-4F90-DC04-8F86-896D821540E8}"/>
              </a:ext>
            </a:extLst>
          </p:cNvPr>
          <p:cNvGrpSpPr/>
          <p:nvPr/>
        </p:nvGrpSpPr>
        <p:grpSpPr>
          <a:xfrm>
            <a:off x="9145228" y="268912"/>
            <a:ext cx="2800350" cy="2700429"/>
            <a:chOff x="0" y="0"/>
            <a:chExt cx="13716000" cy="13716000"/>
          </a:xfrm>
        </p:grpSpPr>
        <p:sp>
          <p:nvSpPr>
            <p:cNvPr id="5" name="Freeform 9">
              <a:extLst>
                <a:ext uri="{FF2B5EF4-FFF2-40B4-BE49-F238E27FC236}">
                  <a16:creationId xmlns:a16="http://schemas.microsoft.com/office/drawing/2014/main" id="{99256D22-1B2F-6D5B-C8C6-D9074F9CC304}"/>
                </a:ext>
              </a:extLst>
            </p:cNvPr>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3"/>
              <a:stretch>
                <a:fillRect t="-24931" b="-24931"/>
              </a:stretch>
            </a:blipFill>
          </p:spPr>
        </p:sp>
      </p:grpSp>
      <p:sp>
        <p:nvSpPr>
          <p:cNvPr id="6" name="Tekstvak 5">
            <a:extLst>
              <a:ext uri="{FF2B5EF4-FFF2-40B4-BE49-F238E27FC236}">
                <a16:creationId xmlns:a16="http://schemas.microsoft.com/office/drawing/2014/main" id="{567B2FDF-075C-B462-827E-AA48F4DC0C74}"/>
              </a:ext>
            </a:extLst>
          </p:cNvPr>
          <p:cNvSpPr txBox="1"/>
          <p:nvPr/>
        </p:nvSpPr>
        <p:spPr>
          <a:xfrm>
            <a:off x="9035229" y="3175818"/>
            <a:ext cx="2910349" cy="923330"/>
          </a:xfrm>
          <a:prstGeom prst="rect">
            <a:avLst/>
          </a:prstGeom>
          <a:noFill/>
        </p:spPr>
        <p:txBody>
          <a:bodyPr wrap="square" rtlCol="0">
            <a:spAutoFit/>
          </a:bodyPr>
          <a:lstStyle/>
          <a:p>
            <a:pPr algn="ctr"/>
            <a:r>
              <a:rPr lang="nl-NL" dirty="0"/>
              <a:t>Lineke Gitsis – van Essen</a:t>
            </a:r>
          </a:p>
          <a:p>
            <a:pPr algn="ctr"/>
            <a:r>
              <a:rPr lang="nl-NL" dirty="0"/>
              <a:t>Wandelcoach bij rouw &amp; (levend) verlies </a:t>
            </a:r>
          </a:p>
        </p:txBody>
      </p:sp>
    </p:spTree>
    <p:extLst>
      <p:ext uri="{BB962C8B-B14F-4D97-AF65-F5344CB8AC3E}">
        <p14:creationId xmlns:p14="http://schemas.microsoft.com/office/powerpoint/2010/main" val="751293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68B9A5-E74E-DFE3-1B67-E07878252A50}"/>
              </a:ext>
            </a:extLst>
          </p:cNvPr>
          <p:cNvSpPr>
            <a:spLocks noGrp="1"/>
          </p:cNvSpPr>
          <p:nvPr>
            <p:ph type="title"/>
          </p:nvPr>
        </p:nvSpPr>
        <p:spPr>
          <a:xfrm>
            <a:off x="2592925" y="624110"/>
            <a:ext cx="9009140" cy="732742"/>
          </a:xfrm>
        </p:spPr>
        <p:txBody>
          <a:bodyPr/>
          <a:lstStyle/>
          <a:p>
            <a:r>
              <a:rPr lang="nl-NL" dirty="0" err="1"/>
              <a:t>Herrouwen</a:t>
            </a:r>
            <a:r>
              <a:rPr lang="nl-NL" dirty="0"/>
              <a:t> </a:t>
            </a:r>
          </a:p>
        </p:txBody>
      </p:sp>
      <p:graphicFrame>
        <p:nvGraphicFramePr>
          <p:cNvPr id="4" name="Tijdelijke aanduiding voor inhoud 3">
            <a:extLst>
              <a:ext uri="{FF2B5EF4-FFF2-40B4-BE49-F238E27FC236}">
                <a16:creationId xmlns:a16="http://schemas.microsoft.com/office/drawing/2014/main" id="{A0F43E17-D154-7CFB-1E6E-329E392395F7}"/>
              </a:ext>
            </a:extLst>
          </p:cNvPr>
          <p:cNvGraphicFramePr>
            <a:graphicFrameLocks noGrp="1"/>
          </p:cNvGraphicFramePr>
          <p:nvPr>
            <p:ph idx="1"/>
            <p:extLst>
              <p:ext uri="{D42A27DB-BD31-4B8C-83A1-F6EECF244321}">
                <p14:modId xmlns:p14="http://schemas.microsoft.com/office/powerpoint/2010/main" val="517261342"/>
              </p:ext>
            </p:extLst>
          </p:nvPr>
        </p:nvGraphicFramePr>
        <p:xfrm>
          <a:off x="2647963" y="3026608"/>
          <a:ext cx="8899063" cy="3749040"/>
        </p:xfrm>
        <a:graphic>
          <a:graphicData uri="http://schemas.openxmlformats.org/drawingml/2006/table">
            <a:tbl>
              <a:tblPr/>
              <a:tblGrid>
                <a:gridCol w="8899063">
                  <a:extLst>
                    <a:ext uri="{9D8B030D-6E8A-4147-A177-3AD203B41FA5}">
                      <a16:colId xmlns:a16="http://schemas.microsoft.com/office/drawing/2014/main" val="708057484"/>
                    </a:ext>
                  </a:extLst>
                </a:gridCol>
              </a:tblGrid>
              <a:tr h="3000567">
                <a:tc>
                  <a:txBody>
                    <a:bodyPr/>
                    <a:lstStyle/>
                    <a:p>
                      <a:pPr algn="l">
                        <a:buNone/>
                      </a:pPr>
                      <a:r>
                        <a:rPr lang="nl-NL" sz="1800" dirty="0">
                          <a:effectLst/>
                          <a:latin typeface="+mn-lt"/>
                        </a:rPr>
                        <a:t>Kinderen rouwen en </a:t>
                      </a:r>
                      <a:r>
                        <a:rPr lang="nl-NL" sz="1800" dirty="0" err="1">
                          <a:effectLst/>
                          <a:latin typeface="+mn-lt"/>
                        </a:rPr>
                        <a:t>herrouwen</a:t>
                      </a:r>
                      <a:r>
                        <a:rPr lang="nl-NL" sz="1800" dirty="0">
                          <a:effectLst/>
                          <a:latin typeface="+mn-lt"/>
                        </a:rPr>
                        <a:t>. Een kind van 8 jaar oud kan nog niet overzien hoe definitief de dood is. Die denkt in kortere termijnen. Dus dan komt oma niet dit weekend? En dan komt ze niet op mijn verjaardag?</a:t>
                      </a:r>
                    </a:p>
                    <a:p>
                      <a:pPr algn="l">
                        <a:buNone/>
                      </a:pPr>
                      <a:endParaRPr lang="nl-NL" sz="1800" dirty="0">
                        <a:effectLst/>
                        <a:latin typeface="+mn-lt"/>
                      </a:endParaRPr>
                    </a:p>
                    <a:p>
                      <a:pPr algn="l">
                        <a:buNone/>
                      </a:pPr>
                      <a:r>
                        <a:rPr lang="nl-NL" sz="1800" b="0" dirty="0">
                          <a:solidFill>
                            <a:srgbClr val="000000"/>
                          </a:solidFill>
                          <a:effectLst/>
                          <a:latin typeface="+mn-lt"/>
                        </a:rPr>
                        <a:t>Pas wanneer het ouder is beseft het kind dat oma dan ook niet haar eerste vriendje ontmoet. Of op haar bruiloft is. Of dat papa niet op de diploma uitreiking is of mama er niet is als ze moeder wordt.        </a:t>
                      </a:r>
                    </a:p>
                    <a:p>
                      <a:pPr algn="l">
                        <a:buNone/>
                      </a:pPr>
                      <a:r>
                        <a:rPr lang="nl-NL" sz="1800" b="0" dirty="0">
                          <a:solidFill>
                            <a:srgbClr val="000000"/>
                          </a:solidFill>
                          <a:effectLst/>
                          <a:latin typeface="+mn-lt"/>
                        </a:rPr>
                        <a:t>                </a:t>
                      </a:r>
                      <a:endParaRPr lang="nl-NL" sz="1800" b="0" dirty="0">
                        <a:effectLst/>
                        <a:latin typeface="+mn-lt"/>
                      </a:endParaRPr>
                    </a:p>
                    <a:p>
                      <a:pPr algn="l">
                        <a:buNone/>
                      </a:pPr>
                      <a:r>
                        <a:rPr lang="nl-NL" sz="1800" b="0" dirty="0">
                          <a:solidFill>
                            <a:srgbClr val="000000"/>
                          </a:solidFill>
                          <a:effectLst/>
                          <a:latin typeface="+mn-lt"/>
                        </a:rPr>
                        <a:t>Op zo’n moment wordt er </a:t>
                      </a:r>
                      <a:r>
                        <a:rPr lang="nl-NL" sz="1800" b="0" dirty="0" err="1">
                          <a:solidFill>
                            <a:srgbClr val="000000"/>
                          </a:solidFill>
                          <a:effectLst/>
                          <a:latin typeface="+mn-lt"/>
                        </a:rPr>
                        <a:t>herrouwd</a:t>
                      </a:r>
                      <a:r>
                        <a:rPr lang="nl-NL" sz="1800" b="0" dirty="0">
                          <a:solidFill>
                            <a:srgbClr val="000000"/>
                          </a:solidFill>
                          <a:effectLst/>
                          <a:latin typeface="+mn-lt"/>
                        </a:rPr>
                        <a:t>. Er wordt opnieuw gerouwd om het gemis en het verlies. Dat is zo als het kind opgeroeid, jongvolwassen is maar ook in de volwassenheid zijn er </a:t>
                      </a:r>
                      <a:r>
                        <a:rPr lang="nl-NL" sz="1800" b="0" dirty="0" err="1">
                          <a:solidFill>
                            <a:srgbClr val="000000"/>
                          </a:solidFill>
                          <a:effectLst/>
                          <a:latin typeface="+mn-lt"/>
                        </a:rPr>
                        <a:t>herrouw</a:t>
                      </a:r>
                      <a:r>
                        <a:rPr lang="nl-NL" sz="1800" b="0" dirty="0">
                          <a:solidFill>
                            <a:srgbClr val="000000"/>
                          </a:solidFill>
                          <a:effectLst/>
                          <a:latin typeface="+mn-lt"/>
                        </a:rPr>
                        <a:t> momenten. </a:t>
                      </a:r>
                    </a:p>
                    <a:p>
                      <a:pPr algn="l">
                        <a:buNone/>
                      </a:pPr>
                      <a:endParaRPr lang="nl-NL" b="0" dirty="0">
                        <a:effectLst/>
                      </a:endParaRPr>
                    </a:p>
                    <a:p>
                      <a:pPr algn="l">
                        <a:buNone/>
                      </a:pPr>
                      <a:endParaRPr lang="nl-NL" b="0" dirty="0">
                        <a:effectLst/>
                      </a:endParaRPr>
                    </a:p>
                  </a:txBody>
                  <a:tcPr marL="182880" marR="182880" marT="91440" marB="91440" anchor="ctr">
                    <a:lnL>
                      <a:noFill/>
                    </a:lnL>
                    <a:lnR>
                      <a:noFill/>
                    </a:lnR>
                    <a:lnT>
                      <a:noFill/>
                    </a:lnT>
                    <a:lnB>
                      <a:noFill/>
                    </a:lnB>
                    <a:noFill/>
                  </a:tcPr>
                </a:tc>
                <a:extLst>
                  <a:ext uri="{0D108BD9-81ED-4DB2-BD59-A6C34878D82A}">
                    <a16:rowId xmlns:a16="http://schemas.microsoft.com/office/drawing/2014/main" val="1000906148"/>
                  </a:ext>
                </a:extLst>
              </a:tr>
            </a:tbl>
          </a:graphicData>
        </a:graphic>
      </p:graphicFrame>
      <p:pic>
        <p:nvPicPr>
          <p:cNvPr id="5" name="Afbeelding 4" descr="Afbeelding met blad, buitenshuis, boom, groen&#10;&#10;Door AI gegenereerde inhoud is mogelijk onjuist.">
            <a:extLst>
              <a:ext uri="{FF2B5EF4-FFF2-40B4-BE49-F238E27FC236}">
                <a16:creationId xmlns:a16="http://schemas.microsoft.com/office/drawing/2014/main" id="{686DB45E-1B1C-29D6-1DE7-45332FBE88EC}"/>
              </a:ext>
            </a:extLst>
          </p:cNvPr>
          <p:cNvPicPr>
            <a:picLocks noChangeAspect="1"/>
          </p:cNvPicPr>
          <p:nvPr/>
        </p:nvPicPr>
        <p:blipFill>
          <a:blip r:embed="rId3"/>
          <a:stretch>
            <a:fillRect/>
          </a:stretch>
        </p:blipFill>
        <p:spPr>
          <a:xfrm>
            <a:off x="8241197" y="216310"/>
            <a:ext cx="3721594" cy="2480093"/>
          </a:xfrm>
          <a:prstGeom prst="rect">
            <a:avLst/>
          </a:prstGeom>
        </p:spPr>
      </p:pic>
    </p:spTree>
    <p:extLst>
      <p:ext uri="{BB962C8B-B14F-4D97-AF65-F5344CB8AC3E}">
        <p14:creationId xmlns:p14="http://schemas.microsoft.com/office/powerpoint/2010/main" val="1261165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BC3494-8E02-005F-981A-F6968B2275CE}"/>
              </a:ext>
            </a:extLst>
          </p:cNvPr>
          <p:cNvSpPr>
            <a:spLocks noGrp="1"/>
          </p:cNvSpPr>
          <p:nvPr>
            <p:ph type="title"/>
          </p:nvPr>
        </p:nvSpPr>
        <p:spPr/>
        <p:txBody>
          <a:bodyPr/>
          <a:lstStyle/>
          <a:p>
            <a:pPr algn="ctr"/>
            <a:r>
              <a:rPr lang="nl-NL" dirty="0"/>
              <a:t>3 minuten ademruimte </a:t>
            </a:r>
          </a:p>
        </p:txBody>
      </p:sp>
      <p:sp>
        <p:nvSpPr>
          <p:cNvPr id="3" name="Tijdelijke aanduiding voor inhoud 2">
            <a:extLst>
              <a:ext uri="{FF2B5EF4-FFF2-40B4-BE49-F238E27FC236}">
                <a16:creationId xmlns:a16="http://schemas.microsoft.com/office/drawing/2014/main" id="{52EB4600-3627-957E-37C3-626A2C9BD783}"/>
              </a:ext>
            </a:extLst>
          </p:cNvPr>
          <p:cNvSpPr>
            <a:spLocks noGrp="1"/>
          </p:cNvSpPr>
          <p:nvPr>
            <p:ph idx="1"/>
          </p:nvPr>
        </p:nvSpPr>
        <p:spPr>
          <a:xfrm>
            <a:off x="4600100" y="5547850"/>
            <a:ext cx="7237412" cy="550607"/>
          </a:xfrm>
        </p:spPr>
        <p:txBody>
          <a:bodyPr/>
          <a:lstStyle/>
          <a:p>
            <a:r>
              <a:rPr lang="nl-NL" dirty="0">
                <a:hlinkClick r:id="rId3"/>
              </a:rPr>
              <a:t>https://youtu.be/02CXKnftM-4?t=34</a:t>
            </a:r>
            <a:r>
              <a:rPr lang="nl-NL" dirty="0"/>
              <a:t> </a:t>
            </a:r>
          </a:p>
          <a:p>
            <a:pPr marL="0" indent="0">
              <a:buNone/>
            </a:pPr>
            <a:endParaRPr lang="nl-NL" dirty="0"/>
          </a:p>
          <a:p>
            <a:pPr marL="0" indent="0">
              <a:buNone/>
            </a:pPr>
            <a:endParaRPr lang="nl-NL" dirty="0"/>
          </a:p>
        </p:txBody>
      </p:sp>
      <p:pic>
        <p:nvPicPr>
          <p:cNvPr id="5" name="Afbeelding 4" descr="Afbeelding met plant, buitenshuis, boom, hemel&#10;&#10;Door AI gegenereerde inhoud is mogelijk onjuist.">
            <a:extLst>
              <a:ext uri="{FF2B5EF4-FFF2-40B4-BE49-F238E27FC236}">
                <a16:creationId xmlns:a16="http://schemas.microsoft.com/office/drawing/2014/main" id="{AF6DC3A9-1B52-6287-DD26-03F549E6C073}"/>
              </a:ext>
            </a:extLst>
          </p:cNvPr>
          <p:cNvPicPr>
            <a:picLocks noChangeAspect="1"/>
          </p:cNvPicPr>
          <p:nvPr/>
        </p:nvPicPr>
        <p:blipFill>
          <a:blip r:embed="rId4"/>
          <a:stretch>
            <a:fillRect/>
          </a:stretch>
        </p:blipFill>
        <p:spPr>
          <a:xfrm>
            <a:off x="4522839" y="1408472"/>
            <a:ext cx="4857135" cy="3642851"/>
          </a:xfrm>
          <a:prstGeom prst="rect">
            <a:avLst/>
          </a:prstGeom>
        </p:spPr>
      </p:pic>
    </p:spTree>
    <p:extLst>
      <p:ext uri="{BB962C8B-B14F-4D97-AF65-F5344CB8AC3E}">
        <p14:creationId xmlns:p14="http://schemas.microsoft.com/office/powerpoint/2010/main" val="4279039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A6F8C7-EBA8-B048-71D9-08B3304E7E04}"/>
              </a:ext>
            </a:extLst>
          </p:cNvPr>
          <p:cNvSpPr>
            <a:spLocks noGrp="1"/>
          </p:cNvSpPr>
          <p:nvPr>
            <p:ph type="title"/>
          </p:nvPr>
        </p:nvSpPr>
        <p:spPr/>
        <p:txBody>
          <a:bodyPr/>
          <a:lstStyle/>
          <a:p>
            <a:pPr algn="ctr"/>
            <a:r>
              <a:rPr lang="nl-NL" dirty="0"/>
              <a:t>Rouw &amp; verlies bij kinderen </a:t>
            </a:r>
          </a:p>
        </p:txBody>
      </p:sp>
      <p:sp>
        <p:nvSpPr>
          <p:cNvPr id="3" name="Tijdelijke aanduiding voor inhoud 2">
            <a:extLst>
              <a:ext uri="{FF2B5EF4-FFF2-40B4-BE49-F238E27FC236}">
                <a16:creationId xmlns:a16="http://schemas.microsoft.com/office/drawing/2014/main" id="{613900D6-0B8E-F6B2-AF5D-56A7E6A77E06}"/>
              </a:ext>
            </a:extLst>
          </p:cNvPr>
          <p:cNvSpPr>
            <a:spLocks noGrp="1"/>
          </p:cNvSpPr>
          <p:nvPr>
            <p:ph sz="half" idx="1"/>
          </p:nvPr>
        </p:nvSpPr>
        <p:spPr>
          <a:xfrm>
            <a:off x="2589212" y="2133600"/>
            <a:ext cx="8245936" cy="3777622"/>
          </a:xfrm>
        </p:spPr>
        <p:txBody>
          <a:bodyPr>
            <a:normAutofit/>
          </a:bodyPr>
          <a:lstStyle/>
          <a:p>
            <a:pPr marL="0" indent="0">
              <a:buNone/>
            </a:pPr>
            <a:r>
              <a:rPr lang="nl-NL" dirty="0"/>
              <a:t>Kinderen zijn volop in ontwikkeling, waardoor rouw voor hen intens en vaak ook vermoeiend is. </a:t>
            </a:r>
          </a:p>
          <a:p>
            <a:pPr marL="0" indent="0">
              <a:buNone/>
            </a:pPr>
            <a:r>
              <a:rPr lang="nl-NL" dirty="0"/>
              <a:t>Je merkt dat ze zich vooral richten op het dagelijkse leven, met tussendoor korte momenten waarin het verdriet naar voren komt. </a:t>
            </a:r>
          </a:p>
          <a:p>
            <a:pPr marL="0" indent="0">
              <a:buNone/>
            </a:pPr>
            <a:r>
              <a:rPr lang="nl-NL" dirty="0"/>
              <a:t>Hun rouw verloopt in stukjes. In bepaalde leeftijdsfasen gebeurt er zoveel tegelijk, dat het verwerken van verlies soms wordt uitgesteld en er pas later ruimte ontstaat voor de diepe, rauwe emoties. </a:t>
            </a:r>
          </a:p>
          <a:p>
            <a:pPr marL="0" indent="0">
              <a:buNone/>
            </a:pPr>
            <a:r>
              <a:rPr lang="nl-NL" dirty="0"/>
              <a:t>Ook komt het voor dat kinderen hun eigen rouw opzijzetten, omdat ze eerst aanvoelen wat de andere gezinsleden nodig hebben. </a:t>
            </a:r>
          </a:p>
          <a:p>
            <a:pPr marL="0" indent="0">
              <a:buNone/>
            </a:pPr>
            <a:r>
              <a:rPr lang="nl-NL" dirty="0"/>
              <a:t>Vaak zie je dat, zodra er meer rust in het gezin is, kinderen hun verdriet weer durven toelaten en zichtbaar maken.</a:t>
            </a:r>
          </a:p>
          <a:p>
            <a:endParaRPr lang="nl-NL" dirty="0"/>
          </a:p>
        </p:txBody>
      </p:sp>
    </p:spTree>
    <p:extLst>
      <p:ext uri="{BB962C8B-B14F-4D97-AF65-F5344CB8AC3E}">
        <p14:creationId xmlns:p14="http://schemas.microsoft.com/office/powerpoint/2010/main" val="3989904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6725C7-C516-46E0-048A-AB00F4B103BF}"/>
              </a:ext>
            </a:extLst>
          </p:cNvPr>
          <p:cNvSpPr>
            <a:spLocks noGrp="1"/>
          </p:cNvSpPr>
          <p:nvPr>
            <p:ph type="title"/>
          </p:nvPr>
        </p:nvSpPr>
        <p:spPr>
          <a:xfrm>
            <a:off x="2592925" y="624110"/>
            <a:ext cx="8910817" cy="880225"/>
          </a:xfrm>
        </p:spPr>
        <p:txBody>
          <a:bodyPr/>
          <a:lstStyle/>
          <a:p>
            <a:pPr algn="ctr"/>
            <a:r>
              <a:rPr lang="nl-NL" dirty="0"/>
              <a:t>De rouwtaken</a:t>
            </a:r>
          </a:p>
        </p:txBody>
      </p:sp>
      <p:pic>
        <p:nvPicPr>
          <p:cNvPr id="5" name="Tijdelijke aanduiding voor inhoud 4">
            <a:extLst>
              <a:ext uri="{FF2B5EF4-FFF2-40B4-BE49-F238E27FC236}">
                <a16:creationId xmlns:a16="http://schemas.microsoft.com/office/drawing/2014/main" id="{FE5E6857-CD13-03F6-645C-B1901E47FE90}"/>
              </a:ext>
            </a:extLst>
          </p:cNvPr>
          <p:cNvPicPr>
            <a:picLocks noGrp="1" noChangeAspect="1"/>
          </p:cNvPicPr>
          <p:nvPr>
            <p:ph idx="1"/>
          </p:nvPr>
        </p:nvPicPr>
        <p:blipFill>
          <a:blip r:embed="rId3"/>
          <a:stretch>
            <a:fillRect/>
          </a:stretch>
        </p:blipFill>
        <p:spPr>
          <a:xfrm>
            <a:off x="3735849" y="1504335"/>
            <a:ext cx="6470035" cy="4921099"/>
          </a:xfrm>
          <a:prstGeom prst="rect">
            <a:avLst/>
          </a:prstGeom>
        </p:spPr>
      </p:pic>
    </p:spTree>
    <p:extLst>
      <p:ext uri="{BB962C8B-B14F-4D97-AF65-F5344CB8AC3E}">
        <p14:creationId xmlns:p14="http://schemas.microsoft.com/office/powerpoint/2010/main" val="4077685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7F1535-E62A-6DE2-5EE1-906CC18FC248}"/>
              </a:ext>
            </a:extLst>
          </p:cNvPr>
          <p:cNvSpPr>
            <a:spLocks noGrp="1"/>
          </p:cNvSpPr>
          <p:nvPr>
            <p:ph type="title"/>
          </p:nvPr>
        </p:nvSpPr>
        <p:spPr>
          <a:xfrm>
            <a:off x="2559715" y="373626"/>
            <a:ext cx="8560569" cy="963561"/>
          </a:xfrm>
        </p:spPr>
        <p:txBody>
          <a:bodyPr/>
          <a:lstStyle/>
          <a:p>
            <a:pPr algn="ctr"/>
            <a:r>
              <a:rPr lang="nl-NL" sz="3600" dirty="0"/>
              <a:t>Rouwtaak 0</a:t>
            </a:r>
            <a:br>
              <a:rPr lang="nl-NL" dirty="0"/>
            </a:br>
            <a:r>
              <a:rPr lang="nl-NL" sz="2000" dirty="0"/>
              <a:t>Verlies &amp; rouw als onderdeel van ons leven </a:t>
            </a:r>
          </a:p>
        </p:txBody>
      </p:sp>
      <p:sp>
        <p:nvSpPr>
          <p:cNvPr id="3" name="Tijdelijke aanduiding voor tekst 2">
            <a:extLst>
              <a:ext uri="{FF2B5EF4-FFF2-40B4-BE49-F238E27FC236}">
                <a16:creationId xmlns:a16="http://schemas.microsoft.com/office/drawing/2014/main" id="{819AB5D4-D1D6-05C0-9D2C-6F72DA8AA773}"/>
              </a:ext>
            </a:extLst>
          </p:cNvPr>
          <p:cNvSpPr>
            <a:spLocks noGrp="1"/>
          </p:cNvSpPr>
          <p:nvPr>
            <p:ph type="body" idx="1"/>
          </p:nvPr>
        </p:nvSpPr>
        <p:spPr>
          <a:xfrm>
            <a:off x="2451560" y="2141787"/>
            <a:ext cx="9042350" cy="3698574"/>
          </a:xfrm>
        </p:spPr>
        <p:txBody>
          <a:bodyPr>
            <a:normAutofit/>
          </a:bodyPr>
          <a:lstStyle/>
          <a:p>
            <a:r>
              <a:rPr lang="nl-NL" dirty="0"/>
              <a:t>Iedereen krijgt te maken met teleurstellingen en verdriet. Je knuffel raakt kwijt, je valt je knie kapot of je konijn gaat dood. Je ouders gaan scheiden, je gaat verhuizen of je opa is erg ziek. </a:t>
            </a:r>
          </a:p>
          <a:p>
            <a:r>
              <a:rPr lang="nl-NL" dirty="0"/>
              <a:t>Dit zijn allemaal momenten waarop je met teleurstellingen en verdriet te maken krijgt. En leren we hoe je hiermee om kan gaan. </a:t>
            </a:r>
          </a:p>
          <a:p>
            <a:r>
              <a:rPr lang="nl-NL" dirty="0"/>
              <a:t>Mogen er tranen vloeien, moet je sterk zijn? Hoe heb jij geleerd hiermee om dit te uiten? </a:t>
            </a:r>
          </a:p>
          <a:p>
            <a:r>
              <a:rPr lang="nl-NL" dirty="0"/>
              <a:t>De manier waarop je dit geleerd hebt, neem je tijdens het rouwproces mee.</a:t>
            </a:r>
          </a:p>
        </p:txBody>
      </p:sp>
    </p:spTree>
    <p:extLst>
      <p:ext uri="{BB962C8B-B14F-4D97-AF65-F5344CB8AC3E}">
        <p14:creationId xmlns:p14="http://schemas.microsoft.com/office/powerpoint/2010/main" val="906589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8961CB-76D1-FBF0-FF1A-8B13787E46C5}"/>
              </a:ext>
            </a:extLst>
          </p:cNvPr>
          <p:cNvSpPr>
            <a:spLocks noGrp="1"/>
          </p:cNvSpPr>
          <p:nvPr>
            <p:ph type="title"/>
          </p:nvPr>
        </p:nvSpPr>
        <p:spPr>
          <a:xfrm>
            <a:off x="2589213" y="442452"/>
            <a:ext cx="8442582" cy="816078"/>
          </a:xfrm>
        </p:spPr>
        <p:txBody>
          <a:bodyPr>
            <a:normAutofit fontScale="90000"/>
          </a:bodyPr>
          <a:lstStyle/>
          <a:p>
            <a:pPr algn="ctr"/>
            <a:r>
              <a:rPr lang="nl-NL" sz="4000" dirty="0"/>
              <a:t>Rouwtaak 1</a:t>
            </a:r>
            <a:br>
              <a:rPr lang="nl-NL" sz="3600" dirty="0"/>
            </a:br>
            <a:r>
              <a:rPr lang="nl-NL" sz="2200" dirty="0"/>
              <a:t>het onder ogen zien van de werkelijkheid van het verlies </a:t>
            </a:r>
          </a:p>
        </p:txBody>
      </p:sp>
      <p:sp>
        <p:nvSpPr>
          <p:cNvPr id="3" name="Tijdelijke aanduiding voor tekst 2">
            <a:extLst>
              <a:ext uri="{FF2B5EF4-FFF2-40B4-BE49-F238E27FC236}">
                <a16:creationId xmlns:a16="http://schemas.microsoft.com/office/drawing/2014/main" id="{C4BFBB1E-ABD3-1BD4-8B2C-E86F445F20BF}"/>
              </a:ext>
            </a:extLst>
          </p:cNvPr>
          <p:cNvSpPr>
            <a:spLocks noGrp="1"/>
          </p:cNvSpPr>
          <p:nvPr>
            <p:ph type="body" idx="1"/>
          </p:nvPr>
        </p:nvSpPr>
        <p:spPr>
          <a:xfrm>
            <a:off x="2589213" y="1627239"/>
            <a:ext cx="8531072" cy="4621161"/>
          </a:xfrm>
        </p:spPr>
        <p:txBody>
          <a:bodyPr>
            <a:noAutofit/>
          </a:bodyPr>
          <a:lstStyle/>
          <a:p>
            <a:r>
              <a:rPr lang="nl-NL" dirty="0"/>
              <a:t>deze rouwtaak duurt langer, gewoon omdat kinderen nog niet goed weten wat de dood inhoudt. Door te luisteren, te blijven praten, vragen te beantwoorden en het goede voorbeeld te geven leer je ze om te gaan met de dood. </a:t>
            </a:r>
          </a:p>
          <a:p>
            <a:r>
              <a:rPr lang="nl-NL" dirty="0"/>
              <a:t>Om te erkennen dat iemand echt dood is, is het voor kinderen én jongeren nodig om de overledene te zien. Wanneer deze mogelijkheid er niet is geweest kunnen kinderen niet echt geloven dat iemand er niet meer is. </a:t>
            </a:r>
          </a:p>
          <a:p>
            <a:r>
              <a:rPr lang="nl-NL" dirty="0"/>
              <a:t>Aanwezigheid bij de uitvaart is hierbij helpend. Bereid het kind voor op wat ze kunnen verwachten, wat er gebeurt, aangepast aan hun niveau. </a:t>
            </a:r>
          </a:p>
          <a:p>
            <a:endParaRPr lang="nl-NL" sz="1600" dirty="0"/>
          </a:p>
        </p:txBody>
      </p:sp>
    </p:spTree>
    <p:extLst>
      <p:ext uri="{BB962C8B-B14F-4D97-AF65-F5344CB8AC3E}">
        <p14:creationId xmlns:p14="http://schemas.microsoft.com/office/powerpoint/2010/main" val="3319025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154149-2E8C-E520-2AF5-1DA45F73FB08}"/>
              </a:ext>
            </a:extLst>
          </p:cNvPr>
          <p:cNvSpPr>
            <a:spLocks noGrp="1"/>
          </p:cNvSpPr>
          <p:nvPr>
            <p:ph type="title"/>
          </p:nvPr>
        </p:nvSpPr>
        <p:spPr>
          <a:xfrm>
            <a:off x="2372903" y="717032"/>
            <a:ext cx="8953859" cy="894735"/>
          </a:xfrm>
        </p:spPr>
        <p:txBody>
          <a:bodyPr>
            <a:normAutofit fontScale="90000"/>
          </a:bodyPr>
          <a:lstStyle/>
          <a:p>
            <a:pPr algn="ctr"/>
            <a:r>
              <a:rPr lang="nl-NL" sz="4000" dirty="0"/>
              <a:t>Rouwtaak 2</a:t>
            </a:r>
            <a:br>
              <a:rPr lang="nl-NL" dirty="0"/>
            </a:br>
            <a:r>
              <a:rPr lang="nl-NL" sz="2200" dirty="0"/>
              <a:t>Het ervaren van de pijn van het verlies en omgaan met emotie</a:t>
            </a:r>
            <a:br>
              <a:rPr lang="nl-NL" dirty="0"/>
            </a:br>
            <a:endParaRPr lang="nl-NL" dirty="0"/>
          </a:p>
        </p:txBody>
      </p:sp>
      <p:sp>
        <p:nvSpPr>
          <p:cNvPr id="3" name="Tijdelijke aanduiding voor tekst 2">
            <a:extLst>
              <a:ext uri="{FF2B5EF4-FFF2-40B4-BE49-F238E27FC236}">
                <a16:creationId xmlns:a16="http://schemas.microsoft.com/office/drawing/2014/main" id="{8A368359-8A68-C388-312F-ACA336A4CC0E}"/>
              </a:ext>
            </a:extLst>
          </p:cNvPr>
          <p:cNvSpPr>
            <a:spLocks noGrp="1"/>
          </p:cNvSpPr>
          <p:nvPr>
            <p:ph type="body" idx="1"/>
          </p:nvPr>
        </p:nvSpPr>
        <p:spPr>
          <a:xfrm>
            <a:off x="2500721" y="2281085"/>
            <a:ext cx="9248827" cy="3775586"/>
          </a:xfrm>
        </p:spPr>
        <p:txBody>
          <a:bodyPr>
            <a:noAutofit/>
          </a:bodyPr>
          <a:lstStyle/>
          <a:p>
            <a:pPr>
              <a:spcBef>
                <a:spcPts val="600"/>
              </a:spcBef>
            </a:pPr>
            <a:r>
              <a:rPr lang="nl-NL" sz="1600" dirty="0"/>
              <a:t>Het is belangrijk dat alle emoties van het kind gehoord worden. Ook al zijn ze moeilijker te begrijpen. Een kind kan zich bijvoorbeeld schuldig voelen omdat oma dood is. Want hij heeft oma geen kus gegeven de vorige keer dat ze op bezoek kwam. </a:t>
            </a:r>
          </a:p>
          <a:p>
            <a:pPr fontAlgn="base"/>
            <a:r>
              <a:rPr lang="nl-NL" sz="1600" dirty="0"/>
              <a:t>In deze taak gaan kinderen de pijn voelen van het verlies. Dit kan soms een tijd duren omdat er geen ruimte is voor deze pijn en eigen gevoelens of dat het wordt ontlopen.</a:t>
            </a:r>
          </a:p>
          <a:p>
            <a:pPr fontAlgn="base"/>
            <a:r>
              <a:rPr lang="nl-NL" sz="1600" dirty="0"/>
              <a:t>Wanneer dit niet naar buiten mag komen, laten de emoties zich vaak zien in lichamelijke klachten zoals hoofdpijn en buikkrampen. </a:t>
            </a:r>
          </a:p>
          <a:p>
            <a:pPr fontAlgn="base"/>
            <a:r>
              <a:rPr lang="nl-NL" sz="1600" dirty="0"/>
              <a:t>Bij jonge kinderen kan zich dit ook uitten in terugvallen in de ontwikkeling. Kinderen gaan bijvoorbeeld weer in bed plassen of gaan andere kinderen bijten. Ook kan dit de verdere ontwikkeling belemmeren. </a:t>
            </a:r>
          </a:p>
          <a:p>
            <a:pPr fontAlgn="base"/>
            <a:r>
              <a:rPr lang="nl-NL" sz="1600" dirty="0"/>
              <a:t>Emoties die vrij kunnen komen na een ingrijpend verlies zijn o.a.: intens verdriet, agressief gedrag maar ook zijn sommige kinderen bang. Jaloezie komt veel voor, schuldgevoel en schaamte ook. </a:t>
            </a:r>
          </a:p>
          <a:p>
            <a:pPr fontAlgn="base"/>
            <a:r>
              <a:rPr lang="nl-NL" sz="1600" dirty="0"/>
              <a:t> </a:t>
            </a:r>
          </a:p>
          <a:p>
            <a:pPr fontAlgn="base"/>
            <a:endParaRPr lang="nl-NL" sz="1600" dirty="0"/>
          </a:p>
          <a:p>
            <a:pPr>
              <a:spcBef>
                <a:spcPts val="600"/>
              </a:spcBef>
            </a:pPr>
            <a:endParaRPr lang="nl-NL" sz="1600" u="sng" dirty="0"/>
          </a:p>
        </p:txBody>
      </p:sp>
    </p:spTree>
    <p:extLst>
      <p:ext uri="{BB962C8B-B14F-4D97-AF65-F5344CB8AC3E}">
        <p14:creationId xmlns:p14="http://schemas.microsoft.com/office/powerpoint/2010/main" val="728288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09C1F-9530-DF8B-8A3A-0E4F99DF4D2E}"/>
              </a:ext>
            </a:extLst>
          </p:cNvPr>
          <p:cNvSpPr>
            <a:spLocks noGrp="1"/>
          </p:cNvSpPr>
          <p:nvPr>
            <p:ph type="title"/>
          </p:nvPr>
        </p:nvSpPr>
        <p:spPr>
          <a:xfrm>
            <a:off x="2589212" y="152400"/>
            <a:ext cx="8560569" cy="1042219"/>
          </a:xfrm>
        </p:spPr>
        <p:txBody>
          <a:bodyPr/>
          <a:lstStyle/>
          <a:p>
            <a:pPr algn="ctr"/>
            <a:r>
              <a:rPr lang="nl-NL" sz="3600" dirty="0"/>
              <a:t>Rouwtaak 3</a:t>
            </a:r>
            <a:br>
              <a:rPr lang="nl-NL" dirty="0"/>
            </a:br>
            <a:r>
              <a:rPr lang="nl-NL" sz="2000" dirty="0"/>
              <a:t>Het aanpassen aan de nieuwe realiteit </a:t>
            </a:r>
          </a:p>
        </p:txBody>
      </p:sp>
      <p:sp>
        <p:nvSpPr>
          <p:cNvPr id="3" name="Tijdelijke aanduiding voor tekst 2">
            <a:extLst>
              <a:ext uri="{FF2B5EF4-FFF2-40B4-BE49-F238E27FC236}">
                <a16:creationId xmlns:a16="http://schemas.microsoft.com/office/drawing/2014/main" id="{482FA657-0580-4D06-C392-6883695071C0}"/>
              </a:ext>
            </a:extLst>
          </p:cNvPr>
          <p:cNvSpPr>
            <a:spLocks noGrp="1"/>
          </p:cNvSpPr>
          <p:nvPr>
            <p:ph type="body" idx="1"/>
          </p:nvPr>
        </p:nvSpPr>
        <p:spPr>
          <a:xfrm>
            <a:off x="2500722" y="2251587"/>
            <a:ext cx="9160335" cy="2674374"/>
          </a:xfrm>
        </p:spPr>
        <p:txBody>
          <a:bodyPr>
            <a:noAutofit/>
          </a:bodyPr>
          <a:lstStyle/>
          <a:p>
            <a:endParaRPr lang="nl-NL" dirty="0"/>
          </a:p>
          <a:p>
            <a:endParaRPr lang="nl-NL" dirty="0"/>
          </a:p>
          <a:p>
            <a:r>
              <a:rPr lang="nl-NL" dirty="0"/>
              <a:t>Het kind heeft weer opnieuw vertrouwen te krijgen in het leven. </a:t>
            </a:r>
          </a:p>
          <a:p>
            <a:r>
              <a:rPr lang="nl-NL" dirty="0"/>
              <a:t>Soms vinden kinderen het vervelend om alleen te zijn in het donker. Praat hierover. En zo zijn er veel aanpassingen. Probeer niet te oordelen en luister vooral heel goed naar het kind.</a:t>
            </a:r>
          </a:p>
          <a:p>
            <a:r>
              <a:rPr lang="nl-NL" dirty="0"/>
              <a:t>Een kind kan bang worden om auto te gaan rijden als opa verongelukt is. Vertel het kind dat autorijden niet hetzelfde is als verongelukken. </a:t>
            </a:r>
          </a:p>
          <a:p>
            <a:r>
              <a:rPr lang="nl-NL" dirty="0"/>
              <a:t>Het leven wordt opnieuw ingericht ook, taken en rollen worden herschikt. Wie is het kind zonder degene die nu mist? </a:t>
            </a:r>
          </a:p>
          <a:p>
            <a:endParaRPr lang="nl-NL" dirty="0"/>
          </a:p>
          <a:p>
            <a:endParaRPr lang="nl-NL" u="sng" dirty="0"/>
          </a:p>
          <a:p>
            <a:pPr fontAlgn="base"/>
            <a:r>
              <a:rPr lang="nl-NL" dirty="0"/>
              <a:t> </a:t>
            </a:r>
          </a:p>
          <a:p>
            <a:endParaRPr lang="nl-NL" sz="1600" u="sng" dirty="0"/>
          </a:p>
        </p:txBody>
      </p:sp>
    </p:spTree>
    <p:extLst>
      <p:ext uri="{BB962C8B-B14F-4D97-AF65-F5344CB8AC3E}">
        <p14:creationId xmlns:p14="http://schemas.microsoft.com/office/powerpoint/2010/main" val="3312311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865C79-ACE4-8FFD-5B4E-0E7B05EA3384}"/>
              </a:ext>
            </a:extLst>
          </p:cNvPr>
          <p:cNvSpPr>
            <a:spLocks noGrp="1"/>
          </p:cNvSpPr>
          <p:nvPr>
            <p:ph type="title"/>
          </p:nvPr>
        </p:nvSpPr>
        <p:spPr>
          <a:xfrm>
            <a:off x="2589212" y="609600"/>
            <a:ext cx="8491743" cy="1032387"/>
          </a:xfrm>
        </p:spPr>
        <p:txBody>
          <a:bodyPr>
            <a:normAutofit fontScale="90000"/>
          </a:bodyPr>
          <a:lstStyle/>
          <a:p>
            <a:pPr algn="ctr"/>
            <a:r>
              <a:rPr lang="nl-NL" sz="4000" dirty="0"/>
              <a:t>Rouwtaak 4</a:t>
            </a:r>
            <a:br>
              <a:rPr lang="nl-NL" dirty="0"/>
            </a:br>
            <a:r>
              <a:rPr lang="nl-NL" sz="2000" dirty="0"/>
              <a:t>Herinneren en weer leren genieten</a:t>
            </a:r>
            <a:br>
              <a:rPr lang="nl-NL" dirty="0"/>
            </a:br>
            <a:endParaRPr lang="nl-NL" dirty="0"/>
          </a:p>
        </p:txBody>
      </p:sp>
      <p:sp>
        <p:nvSpPr>
          <p:cNvPr id="3" name="Tijdelijke aanduiding voor tekst 2">
            <a:extLst>
              <a:ext uri="{FF2B5EF4-FFF2-40B4-BE49-F238E27FC236}">
                <a16:creationId xmlns:a16="http://schemas.microsoft.com/office/drawing/2014/main" id="{9A9D36D6-E502-B233-F066-E51B5422D8EA}"/>
              </a:ext>
            </a:extLst>
          </p:cNvPr>
          <p:cNvSpPr>
            <a:spLocks noGrp="1"/>
          </p:cNvSpPr>
          <p:nvPr>
            <p:ph type="body" idx="1"/>
          </p:nvPr>
        </p:nvSpPr>
        <p:spPr>
          <a:xfrm>
            <a:off x="2035277" y="2045110"/>
            <a:ext cx="9969910" cy="1779639"/>
          </a:xfrm>
        </p:spPr>
        <p:txBody>
          <a:bodyPr>
            <a:normAutofit/>
          </a:bodyPr>
          <a:lstStyle/>
          <a:p>
            <a:r>
              <a:rPr lang="nl-NL" dirty="0"/>
              <a:t>De overledene herinneren is een actief proces dat een leven lang duurt. Ik zie ook vaak dat de overledene verinnerlijkt wordt. Als een soort coach meegaat de rest van het leven. </a:t>
            </a:r>
          </a:p>
          <a:p>
            <a:r>
              <a:rPr lang="nl-NL" dirty="0"/>
              <a:t>Uit het lichaam in het hart.</a:t>
            </a:r>
          </a:p>
          <a:p>
            <a:r>
              <a:rPr lang="nl-NL" dirty="0"/>
              <a:t>Herinneringen worden opgeslagen en het leven gaat verder. </a:t>
            </a:r>
          </a:p>
        </p:txBody>
      </p:sp>
    </p:spTree>
    <p:extLst>
      <p:ext uri="{BB962C8B-B14F-4D97-AF65-F5344CB8AC3E}">
        <p14:creationId xmlns:p14="http://schemas.microsoft.com/office/powerpoint/2010/main" val="3757842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0CA45A-D58D-57CC-209D-E1E2784EBC63}"/>
              </a:ext>
            </a:extLst>
          </p:cNvPr>
          <p:cNvSpPr>
            <a:spLocks noGrp="1"/>
          </p:cNvSpPr>
          <p:nvPr>
            <p:ph type="title"/>
          </p:nvPr>
        </p:nvSpPr>
        <p:spPr>
          <a:xfrm>
            <a:off x="2589213" y="609600"/>
            <a:ext cx="8698220" cy="1238865"/>
          </a:xfrm>
        </p:spPr>
        <p:txBody>
          <a:bodyPr>
            <a:normAutofit/>
          </a:bodyPr>
          <a:lstStyle/>
          <a:p>
            <a:pPr algn="ctr"/>
            <a:r>
              <a:rPr lang="nl-NL" sz="3600" dirty="0"/>
              <a:t>Herinneren </a:t>
            </a:r>
          </a:p>
        </p:txBody>
      </p:sp>
      <p:sp>
        <p:nvSpPr>
          <p:cNvPr id="3" name="Tijdelijke aanduiding voor tekst 2">
            <a:extLst>
              <a:ext uri="{FF2B5EF4-FFF2-40B4-BE49-F238E27FC236}">
                <a16:creationId xmlns:a16="http://schemas.microsoft.com/office/drawing/2014/main" id="{E8FBDCAA-9015-B82D-AA75-491C7A172A6B}"/>
              </a:ext>
            </a:extLst>
          </p:cNvPr>
          <p:cNvSpPr>
            <a:spLocks noGrp="1"/>
          </p:cNvSpPr>
          <p:nvPr>
            <p:ph type="body" idx="1"/>
          </p:nvPr>
        </p:nvSpPr>
        <p:spPr>
          <a:xfrm>
            <a:off x="2510554" y="3233169"/>
            <a:ext cx="8915399" cy="1555864"/>
          </a:xfrm>
        </p:spPr>
        <p:txBody>
          <a:bodyPr>
            <a:noAutofit/>
          </a:bodyPr>
          <a:lstStyle/>
          <a:p>
            <a:r>
              <a:rPr lang="nl-NL" dirty="0"/>
              <a:t>Er zijn veel mooie manieren om te herinneren bij verlies en rouw.</a:t>
            </a:r>
          </a:p>
          <a:p>
            <a:r>
              <a:rPr lang="nl-NL" dirty="0"/>
              <a:t>Een kind van 8 heeft andere vragen over bijvoorbeeld de overleden moeder dan iemand van 14 jaar. </a:t>
            </a:r>
          </a:p>
          <a:p>
            <a:r>
              <a:rPr lang="nl-NL" dirty="0"/>
              <a:t>Zo heeft iedere leeftijd een eigen perspectief op de het leven van degene die nu gemist wordt. </a:t>
            </a:r>
          </a:p>
        </p:txBody>
      </p:sp>
    </p:spTree>
    <p:extLst>
      <p:ext uri="{BB962C8B-B14F-4D97-AF65-F5344CB8AC3E}">
        <p14:creationId xmlns:p14="http://schemas.microsoft.com/office/powerpoint/2010/main" val="3401757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3779AE-EA78-C9C8-54F0-4CC1774A8A33}"/>
              </a:ext>
            </a:extLst>
          </p:cNvPr>
          <p:cNvSpPr>
            <a:spLocks noGrp="1"/>
          </p:cNvSpPr>
          <p:nvPr>
            <p:ph type="title"/>
          </p:nvPr>
        </p:nvSpPr>
        <p:spPr/>
        <p:txBody>
          <a:bodyPr/>
          <a:lstStyle/>
          <a:p>
            <a:pPr algn="ctr"/>
            <a:r>
              <a:rPr lang="nl-NL" dirty="0"/>
              <a:t>Waar ga ik het met jullie over hebben </a:t>
            </a:r>
          </a:p>
        </p:txBody>
      </p:sp>
      <p:sp>
        <p:nvSpPr>
          <p:cNvPr id="5" name="Tekstvak 4">
            <a:extLst>
              <a:ext uri="{FF2B5EF4-FFF2-40B4-BE49-F238E27FC236}">
                <a16:creationId xmlns:a16="http://schemas.microsoft.com/office/drawing/2014/main" id="{43DE100A-EBA9-A0E1-09D5-714CF4AC751D}"/>
              </a:ext>
            </a:extLst>
          </p:cNvPr>
          <p:cNvSpPr txBox="1"/>
          <p:nvPr/>
        </p:nvSpPr>
        <p:spPr>
          <a:xfrm>
            <a:off x="6467460" y="2079558"/>
            <a:ext cx="4425386" cy="3139321"/>
          </a:xfrm>
          <a:prstGeom prst="rect">
            <a:avLst/>
          </a:prstGeom>
          <a:noFill/>
        </p:spPr>
        <p:txBody>
          <a:bodyPr wrap="square" rtlCol="0">
            <a:spAutoFit/>
          </a:bodyPr>
          <a:lstStyle/>
          <a:p>
            <a:pPr marL="285750" indent="-285750">
              <a:buFontTx/>
              <a:buChar char="-"/>
            </a:pPr>
            <a:r>
              <a:rPr lang="nl-NL" dirty="0"/>
              <a:t>Hoe leren kinderen om gaan met verlies</a:t>
            </a:r>
          </a:p>
          <a:p>
            <a:pPr marL="285750" indent="-285750">
              <a:buFontTx/>
              <a:buChar char="-"/>
            </a:pPr>
            <a:r>
              <a:rPr lang="nl-NL" dirty="0"/>
              <a:t>Een veilige omgeving </a:t>
            </a:r>
            <a:r>
              <a:rPr lang="nl-NL" dirty="0" err="1"/>
              <a:t>creeëren</a:t>
            </a:r>
            <a:endParaRPr lang="nl-NL" dirty="0"/>
          </a:p>
          <a:p>
            <a:pPr marL="285750" indent="-285750">
              <a:buFontTx/>
              <a:buChar char="-"/>
            </a:pPr>
            <a:r>
              <a:rPr lang="nl-NL" dirty="0"/>
              <a:t>Wat zeg je wel en wat juist niet </a:t>
            </a:r>
          </a:p>
          <a:p>
            <a:pPr marL="285750" indent="-285750">
              <a:buFontTx/>
              <a:buChar char="-"/>
            </a:pPr>
            <a:r>
              <a:rPr lang="nl-NL" dirty="0"/>
              <a:t>Rouwtaken volwassenen &amp; de rouwtaken bij kinderen</a:t>
            </a:r>
          </a:p>
          <a:p>
            <a:pPr marL="285750" indent="-285750">
              <a:buFontTx/>
              <a:buChar char="-"/>
            </a:pPr>
            <a:r>
              <a:rPr lang="nl-NL" dirty="0"/>
              <a:t>Her rouwen gedurende het opgroeien</a:t>
            </a:r>
          </a:p>
          <a:p>
            <a:pPr marL="285750" indent="-285750">
              <a:buFontTx/>
              <a:buChar char="-"/>
            </a:pPr>
            <a:r>
              <a:rPr lang="nl-NL" dirty="0"/>
              <a:t>Rituelen voor kinderen om te herinneren </a:t>
            </a:r>
          </a:p>
          <a:p>
            <a:endParaRPr lang="nl-NL" dirty="0"/>
          </a:p>
        </p:txBody>
      </p:sp>
      <p:pic>
        <p:nvPicPr>
          <p:cNvPr id="8" name="Tijdelijke aanduiding voor inhoud 7" descr="Afbeelding met bloem, zitten, groen, overdekt&#10;&#10;Door AI gegenereerde inhoud is mogelijk onjuist.">
            <a:extLst>
              <a:ext uri="{FF2B5EF4-FFF2-40B4-BE49-F238E27FC236}">
                <a16:creationId xmlns:a16="http://schemas.microsoft.com/office/drawing/2014/main" id="{8E711C71-71C5-643C-A6AC-3DDA79FB4932}"/>
              </a:ext>
            </a:extLst>
          </p:cNvPr>
          <p:cNvPicPr>
            <a:picLocks noGrp="1" noChangeAspect="1"/>
          </p:cNvPicPr>
          <p:nvPr>
            <p:ph idx="1"/>
          </p:nvPr>
        </p:nvPicPr>
        <p:blipFill>
          <a:blip r:embed="rId3"/>
          <a:stretch>
            <a:fillRect/>
          </a:stretch>
        </p:blipFill>
        <p:spPr>
          <a:xfrm>
            <a:off x="1784152" y="2079558"/>
            <a:ext cx="4311848" cy="2873443"/>
          </a:xfrm>
        </p:spPr>
      </p:pic>
    </p:spTree>
    <p:extLst>
      <p:ext uri="{BB962C8B-B14F-4D97-AF65-F5344CB8AC3E}">
        <p14:creationId xmlns:p14="http://schemas.microsoft.com/office/powerpoint/2010/main" val="151048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C6D79D-337C-67DA-F281-7AAB3A9066E2}"/>
              </a:ext>
            </a:extLst>
          </p:cNvPr>
          <p:cNvSpPr>
            <a:spLocks noGrp="1"/>
          </p:cNvSpPr>
          <p:nvPr>
            <p:ph type="title"/>
          </p:nvPr>
        </p:nvSpPr>
        <p:spPr/>
        <p:txBody>
          <a:bodyPr/>
          <a:lstStyle/>
          <a:p>
            <a:pPr algn="ctr"/>
            <a:r>
              <a:rPr lang="nl-NL" dirty="0"/>
              <a:t>Herinneren voor jonge kinderen </a:t>
            </a:r>
          </a:p>
        </p:txBody>
      </p:sp>
      <p:sp>
        <p:nvSpPr>
          <p:cNvPr id="3" name="Tijdelijke aanduiding voor inhoud 2">
            <a:extLst>
              <a:ext uri="{FF2B5EF4-FFF2-40B4-BE49-F238E27FC236}">
                <a16:creationId xmlns:a16="http://schemas.microsoft.com/office/drawing/2014/main" id="{6472714C-5F07-93FA-1755-5FEB8638C499}"/>
              </a:ext>
            </a:extLst>
          </p:cNvPr>
          <p:cNvSpPr>
            <a:spLocks noGrp="1"/>
          </p:cNvSpPr>
          <p:nvPr>
            <p:ph sz="half" idx="1"/>
          </p:nvPr>
        </p:nvSpPr>
        <p:spPr>
          <a:xfrm>
            <a:off x="2520386" y="3539851"/>
            <a:ext cx="4313864" cy="2694039"/>
          </a:xfrm>
        </p:spPr>
        <p:txBody>
          <a:bodyPr>
            <a:normAutofit/>
          </a:bodyPr>
          <a:lstStyle/>
          <a:p>
            <a:r>
              <a:rPr lang="nl-NL" dirty="0"/>
              <a:t>KLEDING </a:t>
            </a:r>
          </a:p>
          <a:p>
            <a:pPr marL="0" indent="0">
              <a:buNone/>
            </a:pPr>
            <a:r>
              <a:rPr lang="nl-NL" dirty="0"/>
              <a:t>Van de kleding kunnen er veel verschillende herinneringen worden gemaakt. Je kunt bijvoorbeeld een kussen laten maken van kleding, dekens of vlaggetjes. </a:t>
            </a:r>
          </a:p>
          <a:p>
            <a:pPr marL="0" indent="0">
              <a:buNone/>
            </a:pPr>
            <a:r>
              <a:rPr lang="nl-NL" dirty="0"/>
              <a:t>Ook kan er van de kleding een knuffel worden gemaakt.</a:t>
            </a:r>
          </a:p>
          <a:p>
            <a:pPr marL="0" indent="0">
              <a:buNone/>
            </a:pPr>
            <a:endParaRPr lang="nl-NL" dirty="0"/>
          </a:p>
        </p:txBody>
      </p:sp>
      <p:sp>
        <p:nvSpPr>
          <p:cNvPr id="4" name="Tijdelijke aanduiding voor inhoud 3">
            <a:extLst>
              <a:ext uri="{FF2B5EF4-FFF2-40B4-BE49-F238E27FC236}">
                <a16:creationId xmlns:a16="http://schemas.microsoft.com/office/drawing/2014/main" id="{1FD38D8A-7642-655C-988E-5589B37E6842}"/>
              </a:ext>
            </a:extLst>
          </p:cNvPr>
          <p:cNvSpPr>
            <a:spLocks noGrp="1"/>
          </p:cNvSpPr>
          <p:nvPr>
            <p:ph sz="half" idx="2"/>
          </p:nvPr>
        </p:nvSpPr>
        <p:spPr>
          <a:xfrm>
            <a:off x="7391144" y="3429000"/>
            <a:ext cx="4313864" cy="3370010"/>
          </a:xfrm>
        </p:spPr>
        <p:txBody>
          <a:bodyPr>
            <a:normAutofit/>
          </a:bodyPr>
          <a:lstStyle/>
          <a:p>
            <a:r>
              <a:rPr lang="nl-NL" dirty="0"/>
              <a:t>INLIJSTEN VAN EEN FOTO </a:t>
            </a:r>
          </a:p>
          <a:p>
            <a:pPr marL="0" indent="0">
              <a:buNone/>
            </a:pPr>
            <a:r>
              <a:rPr lang="nl-NL" dirty="0"/>
              <a:t>Zoek samen met het kind een mooie lijst uit en foto. </a:t>
            </a:r>
          </a:p>
          <a:p>
            <a:pPr marL="0" indent="0">
              <a:buNone/>
            </a:pPr>
            <a:r>
              <a:rPr lang="nl-NL" dirty="0"/>
              <a:t>Je kunt de lijst ook samen versieren en schilderen. Zet de foto in de lijst op een plek neer waar vaak naar gekeken wordt. </a:t>
            </a:r>
          </a:p>
          <a:p>
            <a:pPr marL="0" indent="0">
              <a:buNone/>
            </a:pPr>
            <a:r>
              <a:rPr lang="nl-NL" dirty="0"/>
              <a:t>Er </a:t>
            </a:r>
            <a:r>
              <a:rPr lang="nl-NL" dirty="0" err="1"/>
              <a:t>kanbijvoorbeeld</a:t>
            </a:r>
            <a:r>
              <a:rPr lang="nl-NL" dirty="0"/>
              <a:t> ook een kaartje of een briefje dat de overledene heeft gestuurd worden ingelijst. </a:t>
            </a:r>
          </a:p>
        </p:txBody>
      </p:sp>
      <p:pic>
        <p:nvPicPr>
          <p:cNvPr id="2054" name="Picture 6" descr="1Pc Diy Zonnebloem Fotolijst, Eenvoudig Kleurenblok, Fotolijst Voor  Huisdecoratie, Handgemaakte Creatieve Activiteit Cadeau - AliExpress">
            <a:extLst>
              <a:ext uri="{FF2B5EF4-FFF2-40B4-BE49-F238E27FC236}">
                <a16:creationId xmlns:a16="http://schemas.microsoft.com/office/drawing/2014/main" id="{BC1B3AD4-FD99-F322-4599-75457CBE7A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4063" y="1301426"/>
            <a:ext cx="1508957" cy="201453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nuffel gemaakt van kleding van een overleden dierbare – IYA HAYKI">
            <a:extLst>
              <a:ext uri="{FF2B5EF4-FFF2-40B4-BE49-F238E27FC236}">
                <a16:creationId xmlns:a16="http://schemas.microsoft.com/office/drawing/2014/main" id="{76AC93F4-BCF3-395B-1E7A-234B1D627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6565" y="1581150"/>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087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BF916C-7BBC-9810-D6DC-3060F62CB988}"/>
              </a:ext>
            </a:extLst>
          </p:cNvPr>
          <p:cNvSpPr>
            <a:spLocks noGrp="1"/>
          </p:cNvSpPr>
          <p:nvPr>
            <p:ph type="title"/>
          </p:nvPr>
        </p:nvSpPr>
        <p:spPr/>
        <p:txBody>
          <a:bodyPr/>
          <a:lstStyle/>
          <a:p>
            <a:pPr algn="ctr"/>
            <a:r>
              <a:rPr lang="nl-NL" dirty="0"/>
              <a:t>Herinneren voor oudere kinderen </a:t>
            </a:r>
          </a:p>
        </p:txBody>
      </p:sp>
      <p:sp>
        <p:nvSpPr>
          <p:cNvPr id="3" name="Tijdelijke aanduiding voor inhoud 2">
            <a:extLst>
              <a:ext uri="{FF2B5EF4-FFF2-40B4-BE49-F238E27FC236}">
                <a16:creationId xmlns:a16="http://schemas.microsoft.com/office/drawing/2014/main" id="{7EDFE9E9-253C-1571-89B4-BB4AB34541AD}"/>
              </a:ext>
            </a:extLst>
          </p:cNvPr>
          <p:cNvSpPr>
            <a:spLocks noGrp="1"/>
          </p:cNvSpPr>
          <p:nvPr>
            <p:ph sz="half" idx="1"/>
          </p:nvPr>
        </p:nvSpPr>
        <p:spPr>
          <a:xfrm>
            <a:off x="2592924" y="3906878"/>
            <a:ext cx="4313864" cy="3777622"/>
          </a:xfrm>
        </p:spPr>
        <p:txBody>
          <a:bodyPr/>
          <a:lstStyle/>
          <a:p>
            <a:r>
              <a:rPr lang="nl-NL" dirty="0"/>
              <a:t>GERECHTEN </a:t>
            </a:r>
          </a:p>
          <a:p>
            <a:pPr marL="0" indent="0">
              <a:buNone/>
            </a:pPr>
            <a:r>
              <a:rPr lang="nl-NL" dirty="0"/>
              <a:t>Wellicht waren er een aantal gerechten die degene die nu gemist wordt vaak maakte of lekker vond. </a:t>
            </a:r>
          </a:p>
          <a:p>
            <a:pPr marL="0" indent="0">
              <a:buNone/>
            </a:pPr>
            <a:r>
              <a:rPr lang="nl-NL" dirty="0"/>
              <a:t>Door samen deze gerechten te koken en te eten kan die persoon worden herdacht. </a:t>
            </a:r>
          </a:p>
        </p:txBody>
      </p:sp>
      <p:sp>
        <p:nvSpPr>
          <p:cNvPr id="4" name="Tijdelijke aanduiding voor inhoud 3">
            <a:extLst>
              <a:ext uri="{FF2B5EF4-FFF2-40B4-BE49-F238E27FC236}">
                <a16:creationId xmlns:a16="http://schemas.microsoft.com/office/drawing/2014/main" id="{FEF94854-D985-0944-0427-EFB53F40B8B9}"/>
              </a:ext>
            </a:extLst>
          </p:cNvPr>
          <p:cNvSpPr>
            <a:spLocks noGrp="1"/>
          </p:cNvSpPr>
          <p:nvPr>
            <p:ph sz="half" idx="2"/>
          </p:nvPr>
        </p:nvSpPr>
        <p:spPr>
          <a:xfrm>
            <a:off x="7190747" y="3827203"/>
            <a:ext cx="4313864" cy="2937391"/>
          </a:xfrm>
        </p:spPr>
        <p:txBody>
          <a:bodyPr/>
          <a:lstStyle/>
          <a:p>
            <a:r>
              <a:rPr lang="nl-NL" dirty="0"/>
              <a:t>TEKENINGEN </a:t>
            </a:r>
          </a:p>
          <a:p>
            <a:pPr marL="0" indent="0">
              <a:buNone/>
            </a:pPr>
            <a:r>
              <a:rPr lang="nl-NL" dirty="0"/>
              <a:t>Voor een kind is het moeilijk om gevoelens en emoties te vertellen of op te schrijven. </a:t>
            </a:r>
          </a:p>
          <a:p>
            <a:pPr marL="0" indent="0">
              <a:buNone/>
            </a:pPr>
            <a:r>
              <a:rPr lang="nl-NL" dirty="0"/>
              <a:t>Al tekenend kunnen er herinneringen worden opgehaald en die kun je bundelen in een boek, hierdoor kun je verhalen bespreekbaar maken en hiernaar kijken. </a:t>
            </a:r>
          </a:p>
        </p:txBody>
      </p:sp>
      <p:pic>
        <p:nvPicPr>
          <p:cNvPr id="4098" name="Picture 2" descr="Free Pumpkin Soup Soup photo and picture">
            <a:extLst>
              <a:ext uri="{FF2B5EF4-FFF2-40B4-BE49-F238E27FC236}">
                <a16:creationId xmlns:a16="http://schemas.microsoft.com/office/drawing/2014/main" id="{6D1586D3-8FC6-11B2-7009-A30CF2ADA2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924" y="1488635"/>
            <a:ext cx="3303639" cy="220414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Free Pencils Colored Pencils photo and picture">
            <a:extLst>
              <a:ext uri="{FF2B5EF4-FFF2-40B4-BE49-F238E27FC236}">
                <a16:creationId xmlns:a16="http://schemas.microsoft.com/office/drawing/2014/main" id="{8FAF4140-E344-58D0-5CA4-F82BD1EDE1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3803" y="1376516"/>
            <a:ext cx="3307751" cy="2204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629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279266-D3D5-0AD5-7FE7-0B03D02BD16C}"/>
              </a:ext>
            </a:extLst>
          </p:cNvPr>
          <p:cNvSpPr>
            <a:spLocks noGrp="1"/>
          </p:cNvSpPr>
          <p:nvPr>
            <p:ph type="title"/>
          </p:nvPr>
        </p:nvSpPr>
        <p:spPr/>
        <p:txBody>
          <a:bodyPr/>
          <a:lstStyle/>
          <a:p>
            <a:pPr algn="ctr"/>
            <a:r>
              <a:rPr lang="nl-NL" dirty="0"/>
              <a:t>Herinneringen voor de toekomst </a:t>
            </a:r>
          </a:p>
        </p:txBody>
      </p:sp>
      <p:sp>
        <p:nvSpPr>
          <p:cNvPr id="3" name="Tijdelijke aanduiding voor inhoud 2">
            <a:extLst>
              <a:ext uri="{FF2B5EF4-FFF2-40B4-BE49-F238E27FC236}">
                <a16:creationId xmlns:a16="http://schemas.microsoft.com/office/drawing/2014/main" id="{E2F7A0EE-F2CF-6082-0D64-A1FF325BFEC6}"/>
              </a:ext>
            </a:extLst>
          </p:cNvPr>
          <p:cNvSpPr>
            <a:spLocks noGrp="1"/>
          </p:cNvSpPr>
          <p:nvPr>
            <p:ph sz="half" idx="1"/>
          </p:nvPr>
        </p:nvSpPr>
        <p:spPr>
          <a:xfrm>
            <a:off x="2592924" y="3775587"/>
            <a:ext cx="4313864" cy="2713703"/>
          </a:xfrm>
        </p:spPr>
        <p:txBody>
          <a:bodyPr/>
          <a:lstStyle/>
          <a:p>
            <a:pPr marL="0" indent="0">
              <a:buNone/>
            </a:pPr>
            <a:r>
              <a:rPr lang="nl-NL" dirty="0"/>
              <a:t>BOOM / PLANT </a:t>
            </a:r>
          </a:p>
          <a:p>
            <a:pPr marL="0" indent="0">
              <a:buNone/>
            </a:pPr>
            <a:r>
              <a:rPr lang="nl-NL" dirty="0"/>
              <a:t>Als herinnering kun je samen een eigen boom planten als symbool van de dierbare. </a:t>
            </a:r>
          </a:p>
          <a:p>
            <a:pPr marL="0" indent="0">
              <a:buNone/>
            </a:pPr>
            <a:r>
              <a:rPr lang="nl-NL" dirty="0"/>
              <a:t>Dit kan uiteraard met of zonder as.</a:t>
            </a:r>
          </a:p>
          <a:p>
            <a:pPr marL="0" indent="0">
              <a:buNone/>
            </a:pPr>
            <a:r>
              <a:rPr lang="nl-NL" dirty="0"/>
              <a:t> Hierdoor heb je een levend monument die elk seizoen weer veranderd. </a:t>
            </a:r>
          </a:p>
        </p:txBody>
      </p:sp>
      <p:sp>
        <p:nvSpPr>
          <p:cNvPr id="4" name="Tijdelijke aanduiding voor inhoud 3">
            <a:extLst>
              <a:ext uri="{FF2B5EF4-FFF2-40B4-BE49-F238E27FC236}">
                <a16:creationId xmlns:a16="http://schemas.microsoft.com/office/drawing/2014/main" id="{6716E661-998E-9AF4-1C61-F69A0622686E}"/>
              </a:ext>
            </a:extLst>
          </p:cNvPr>
          <p:cNvSpPr>
            <a:spLocks noGrp="1"/>
          </p:cNvSpPr>
          <p:nvPr>
            <p:ph sz="half" idx="2"/>
          </p:nvPr>
        </p:nvSpPr>
        <p:spPr>
          <a:xfrm>
            <a:off x="7442144" y="3580168"/>
            <a:ext cx="4313864" cy="3104539"/>
          </a:xfrm>
        </p:spPr>
        <p:txBody>
          <a:bodyPr/>
          <a:lstStyle/>
          <a:p>
            <a:pPr marL="0" indent="0">
              <a:buNone/>
            </a:pPr>
            <a:r>
              <a:rPr lang="nl-NL" dirty="0"/>
              <a:t>DOOSJE MET HERINNERINGEN</a:t>
            </a:r>
          </a:p>
          <a:p>
            <a:pPr marL="0" indent="0">
              <a:buNone/>
            </a:pPr>
            <a:r>
              <a:rPr lang="nl-NL" dirty="0"/>
              <a:t>Zoek samen met het kind een doosje uit en versier deze. </a:t>
            </a:r>
          </a:p>
          <a:p>
            <a:pPr marL="0" indent="0">
              <a:buNone/>
            </a:pPr>
            <a:r>
              <a:rPr lang="nl-NL" dirty="0"/>
              <a:t>Zoek samen naar spulletjes en stop ze in het doosje. </a:t>
            </a:r>
          </a:p>
          <a:p>
            <a:pPr marL="0" indent="0">
              <a:buNone/>
            </a:pPr>
            <a:r>
              <a:rPr lang="nl-NL" dirty="0"/>
              <a:t>Brieven schrijven of herinneringen op papier zetten kan ook. Die kan je er bij pakken als het moeilijk is, op feestdagen en herdenkingsdagen </a:t>
            </a:r>
          </a:p>
        </p:txBody>
      </p:sp>
      <p:pic>
        <p:nvPicPr>
          <p:cNvPr id="3074" name="Picture 2" descr="Wanneer kan je het best een boom planten en hoe doe je dat precies? - Onze  Natuur">
            <a:extLst>
              <a:ext uri="{FF2B5EF4-FFF2-40B4-BE49-F238E27FC236}">
                <a16:creationId xmlns:a16="http://schemas.microsoft.com/office/drawing/2014/main" id="{A04C1E75-7D23-DE17-B17E-4648FD8B94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7346" y="1467621"/>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emorybox bij overlijden – Kies uit de unieke collectie | DAGLIEF">
            <a:extLst>
              <a:ext uri="{FF2B5EF4-FFF2-40B4-BE49-F238E27FC236}">
                <a16:creationId xmlns:a16="http://schemas.microsoft.com/office/drawing/2014/main" id="{5F582B15-B777-EC2D-CC37-5E58DB42FF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3241" y="1515707"/>
            <a:ext cx="2600325"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688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819862-F329-F4DE-2E9C-35948D930F22}"/>
              </a:ext>
            </a:extLst>
          </p:cNvPr>
          <p:cNvSpPr>
            <a:spLocks noGrp="1"/>
          </p:cNvSpPr>
          <p:nvPr>
            <p:ph type="title"/>
          </p:nvPr>
        </p:nvSpPr>
        <p:spPr>
          <a:xfrm>
            <a:off x="1737518" y="1971130"/>
            <a:ext cx="4771437" cy="909722"/>
          </a:xfrm>
        </p:spPr>
        <p:txBody>
          <a:bodyPr/>
          <a:lstStyle/>
          <a:p>
            <a:pPr algn="ctr"/>
            <a:r>
              <a:rPr lang="nl-NL" dirty="0"/>
              <a:t>Ruimte voor vragen </a:t>
            </a:r>
          </a:p>
        </p:txBody>
      </p:sp>
      <p:grpSp>
        <p:nvGrpSpPr>
          <p:cNvPr id="8" name="Group 7">
            <a:extLst>
              <a:ext uri="{FF2B5EF4-FFF2-40B4-BE49-F238E27FC236}">
                <a16:creationId xmlns:a16="http://schemas.microsoft.com/office/drawing/2014/main" id="{4EE63CB8-D21C-2890-0F5B-DD337AEB4495}"/>
              </a:ext>
            </a:extLst>
          </p:cNvPr>
          <p:cNvGrpSpPr/>
          <p:nvPr/>
        </p:nvGrpSpPr>
        <p:grpSpPr>
          <a:xfrm>
            <a:off x="8642555" y="184342"/>
            <a:ext cx="3386930" cy="4483298"/>
            <a:chOff x="0" y="0"/>
            <a:chExt cx="812800" cy="1043890"/>
          </a:xfrm>
        </p:grpSpPr>
        <p:sp>
          <p:nvSpPr>
            <p:cNvPr id="9" name="Freeform 8">
              <a:extLst>
                <a:ext uri="{FF2B5EF4-FFF2-40B4-BE49-F238E27FC236}">
                  <a16:creationId xmlns:a16="http://schemas.microsoft.com/office/drawing/2014/main" id="{A60D18DE-26D8-619B-9DD0-00DDE07170E5}"/>
                </a:ext>
              </a:extLst>
            </p:cNvPr>
            <p:cNvSpPr/>
            <p:nvPr/>
          </p:nvSpPr>
          <p:spPr>
            <a:xfrm>
              <a:off x="0" y="0"/>
              <a:ext cx="812800" cy="1043890"/>
            </a:xfrm>
            <a:custGeom>
              <a:avLst/>
              <a:gdLst/>
              <a:ahLst/>
              <a:cxnLst/>
              <a:rect l="l" t="t" r="r" b="b"/>
              <a:pathLst>
                <a:path w="812800" h="1043890">
                  <a:moveTo>
                    <a:pt x="0" y="0"/>
                  </a:moveTo>
                  <a:lnTo>
                    <a:pt x="812800" y="0"/>
                  </a:lnTo>
                  <a:lnTo>
                    <a:pt x="812800" y="1043890"/>
                  </a:lnTo>
                  <a:lnTo>
                    <a:pt x="0" y="1043890"/>
                  </a:lnTo>
                  <a:close/>
                </a:path>
              </a:pathLst>
            </a:custGeom>
            <a:blipFill>
              <a:blip r:embed="rId3"/>
              <a:stretch>
                <a:fillRect t="-8343" b="-8343"/>
              </a:stretch>
            </a:blipFill>
            <a:ln w="57150" cap="sq">
              <a:solidFill>
                <a:srgbClr val="F9EBC3"/>
              </a:solidFill>
              <a:prstDash val="solid"/>
              <a:miter/>
            </a:ln>
            <a:effectLst>
              <a:softEdge rad="12700"/>
            </a:effectLst>
          </p:spPr>
          <p:txBody>
            <a:bodyPr/>
            <a:lstStyle/>
            <a:p>
              <a:endParaRPr lang="nl-NL" dirty="0"/>
            </a:p>
          </p:txBody>
        </p:sp>
      </p:grpSp>
    </p:spTree>
    <p:extLst>
      <p:ext uri="{BB962C8B-B14F-4D97-AF65-F5344CB8AC3E}">
        <p14:creationId xmlns:p14="http://schemas.microsoft.com/office/powerpoint/2010/main" val="2941515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5157C-897B-9EC0-C88B-485F95FFC8F1}"/>
              </a:ext>
            </a:extLst>
          </p:cNvPr>
          <p:cNvSpPr>
            <a:spLocks noGrp="1"/>
          </p:cNvSpPr>
          <p:nvPr>
            <p:ph type="title"/>
          </p:nvPr>
        </p:nvSpPr>
        <p:spPr/>
        <p:txBody>
          <a:bodyPr/>
          <a:lstStyle/>
          <a:p>
            <a:pPr algn="ctr"/>
            <a:r>
              <a:rPr lang="nl-NL" dirty="0"/>
              <a:t>Hoe leren kinderen omgaan met verlies? </a:t>
            </a:r>
          </a:p>
        </p:txBody>
      </p:sp>
      <p:sp>
        <p:nvSpPr>
          <p:cNvPr id="3" name="Tijdelijke aanduiding voor inhoud 2">
            <a:extLst>
              <a:ext uri="{FF2B5EF4-FFF2-40B4-BE49-F238E27FC236}">
                <a16:creationId xmlns:a16="http://schemas.microsoft.com/office/drawing/2014/main" id="{52241625-379F-A7B7-59C7-8C530354D24B}"/>
              </a:ext>
            </a:extLst>
          </p:cNvPr>
          <p:cNvSpPr>
            <a:spLocks noGrp="1"/>
          </p:cNvSpPr>
          <p:nvPr>
            <p:ph idx="1"/>
          </p:nvPr>
        </p:nvSpPr>
        <p:spPr/>
        <p:txBody>
          <a:bodyPr/>
          <a:lstStyle/>
          <a:p>
            <a:r>
              <a:rPr lang="nl-NL" dirty="0"/>
              <a:t>Al vanaf hele jonge leeftijd neemt het kind ‘besluiten’ om te kunnen ‘overleven’. Deze besluiten kunnen per situatie en per kind totaal anders zijn. Uit deze besluiten komt een gedragspatroon. </a:t>
            </a:r>
          </a:p>
          <a:p>
            <a:r>
              <a:rPr lang="nl-NL" dirty="0"/>
              <a:t>Gedragspatronen worden ook wel het levensscript genoemd. </a:t>
            </a:r>
          </a:p>
          <a:p>
            <a:r>
              <a:rPr lang="nl-NL" dirty="0"/>
              <a:t>Het is een plan dat je als kind schrijft om te overleven,</a:t>
            </a:r>
          </a:p>
          <a:p>
            <a:pPr marL="0" indent="0">
              <a:buNone/>
            </a:pPr>
            <a:r>
              <a:rPr lang="nl-NL" dirty="0"/>
              <a:t>	dat door de omgeving wordt bevestigd</a:t>
            </a:r>
          </a:p>
          <a:p>
            <a:pPr marL="0" indent="0">
              <a:buNone/>
            </a:pPr>
            <a:r>
              <a:rPr lang="nl-NL" dirty="0"/>
              <a:t>	door ervaringen wordt gerechtvaardigd </a:t>
            </a:r>
          </a:p>
          <a:p>
            <a:pPr marL="0" indent="0">
              <a:buNone/>
            </a:pPr>
            <a:r>
              <a:rPr lang="nl-NL" dirty="0"/>
              <a:t>	en dat leidt tot een voorspelbare uitkomst</a:t>
            </a:r>
          </a:p>
          <a:p>
            <a:endParaRPr lang="nl-NL" dirty="0"/>
          </a:p>
        </p:txBody>
      </p:sp>
    </p:spTree>
    <p:extLst>
      <p:ext uri="{BB962C8B-B14F-4D97-AF65-F5344CB8AC3E}">
        <p14:creationId xmlns:p14="http://schemas.microsoft.com/office/powerpoint/2010/main" val="784887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387FA7-BD42-2B5A-068A-87C5C64F3E9A}"/>
              </a:ext>
            </a:extLst>
          </p:cNvPr>
          <p:cNvSpPr>
            <a:spLocks noGrp="1"/>
          </p:cNvSpPr>
          <p:nvPr>
            <p:ph type="title"/>
          </p:nvPr>
        </p:nvSpPr>
        <p:spPr>
          <a:xfrm>
            <a:off x="2392568" y="582562"/>
            <a:ext cx="8915400" cy="566738"/>
          </a:xfrm>
        </p:spPr>
        <p:txBody>
          <a:bodyPr>
            <a:noAutofit/>
          </a:bodyPr>
          <a:lstStyle/>
          <a:p>
            <a:pPr algn="ctr"/>
            <a:r>
              <a:rPr lang="nl-NL" sz="3600" dirty="0"/>
              <a:t>Gedragspatronen </a:t>
            </a:r>
          </a:p>
        </p:txBody>
      </p:sp>
      <p:sp>
        <p:nvSpPr>
          <p:cNvPr id="4" name="Tijdelijke aanduiding voor tekst 3">
            <a:extLst>
              <a:ext uri="{FF2B5EF4-FFF2-40B4-BE49-F238E27FC236}">
                <a16:creationId xmlns:a16="http://schemas.microsoft.com/office/drawing/2014/main" id="{E7B233AC-7FE8-ADED-982D-21A5C5A8BD44}"/>
              </a:ext>
            </a:extLst>
          </p:cNvPr>
          <p:cNvSpPr>
            <a:spLocks noGrp="1"/>
          </p:cNvSpPr>
          <p:nvPr>
            <p:ph type="body" sz="half" idx="2"/>
          </p:nvPr>
        </p:nvSpPr>
        <p:spPr>
          <a:xfrm>
            <a:off x="2392568" y="4876800"/>
            <a:ext cx="9112045" cy="1671484"/>
          </a:xfrm>
        </p:spPr>
        <p:txBody>
          <a:bodyPr>
            <a:normAutofit/>
          </a:bodyPr>
          <a:lstStyle/>
          <a:p>
            <a:endParaRPr lang="nl-NL" dirty="0"/>
          </a:p>
        </p:txBody>
      </p:sp>
      <p:pic>
        <p:nvPicPr>
          <p:cNvPr id="8" name="Afbeelding 7">
            <a:extLst>
              <a:ext uri="{FF2B5EF4-FFF2-40B4-BE49-F238E27FC236}">
                <a16:creationId xmlns:a16="http://schemas.microsoft.com/office/drawing/2014/main" id="{19B985EE-47CA-F2BA-DAE7-86D0E777E90B}"/>
              </a:ext>
            </a:extLst>
          </p:cNvPr>
          <p:cNvPicPr>
            <a:picLocks noChangeAspect="1"/>
          </p:cNvPicPr>
          <p:nvPr/>
        </p:nvPicPr>
        <p:blipFill>
          <a:blip r:embed="rId3"/>
          <a:stretch>
            <a:fillRect/>
          </a:stretch>
        </p:blipFill>
        <p:spPr>
          <a:xfrm>
            <a:off x="3720887" y="1540277"/>
            <a:ext cx="6652145" cy="3413448"/>
          </a:xfrm>
          <a:prstGeom prst="rect">
            <a:avLst/>
          </a:prstGeom>
        </p:spPr>
      </p:pic>
    </p:spTree>
    <p:extLst>
      <p:ext uri="{BB962C8B-B14F-4D97-AF65-F5344CB8AC3E}">
        <p14:creationId xmlns:p14="http://schemas.microsoft.com/office/powerpoint/2010/main" val="2709918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EA1A75-CB7D-CC6C-535D-508FEFF2C4FD}"/>
              </a:ext>
            </a:extLst>
          </p:cNvPr>
          <p:cNvSpPr>
            <a:spLocks noGrp="1"/>
          </p:cNvSpPr>
          <p:nvPr>
            <p:ph type="title"/>
          </p:nvPr>
        </p:nvSpPr>
        <p:spPr>
          <a:xfrm>
            <a:off x="1809136" y="609600"/>
            <a:ext cx="9695476" cy="599768"/>
          </a:xfrm>
        </p:spPr>
        <p:txBody>
          <a:bodyPr>
            <a:noAutofit/>
          </a:bodyPr>
          <a:lstStyle/>
          <a:p>
            <a:pPr algn="ctr"/>
            <a:r>
              <a:rPr lang="nl-NL" sz="3600" dirty="0"/>
              <a:t>Voorbeeld </a:t>
            </a:r>
          </a:p>
        </p:txBody>
      </p:sp>
      <p:sp>
        <p:nvSpPr>
          <p:cNvPr id="3" name="Tijdelijke aanduiding voor tekst 2">
            <a:extLst>
              <a:ext uri="{FF2B5EF4-FFF2-40B4-BE49-F238E27FC236}">
                <a16:creationId xmlns:a16="http://schemas.microsoft.com/office/drawing/2014/main" id="{B82BC115-00D0-A2C4-7DC9-524EB025E36C}"/>
              </a:ext>
            </a:extLst>
          </p:cNvPr>
          <p:cNvSpPr>
            <a:spLocks noGrp="1"/>
          </p:cNvSpPr>
          <p:nvPr>
            <p:ph type="body" idx="1"/>
          </p:nvPr>
        </p:nvSpPr>
        <p:spPr>
          <a:xfrm>
            <a:off x="2589214" y="1699336"/>
            <a:ext cx="8816206" cy="4642470"/>
          </a:xfrm>
        </p:spPr>
        <p:txBody>
          <a:bodyPr>
            <a:normAutofit lnSpcReduction="10000"/>
          </a:bodyPr>
          <a:lstStyle/>
          <a:p>
            <a:r>
              <a:rPr lang="nl-NL" dirty="0"/>
              <a:t>Als voorbeeld neem ik Emma. Emma is 5 jaar als haar oma ernstig ziek wordt. Ze voelt aan dat er iets is en vraagt haar moeder: mama wat is er? </a:t>
            </a:r>
          </a:p>
          <a:p>
            <a:r>
              <a:rPr lang="nl-NL" dirty="0"/>
              <a:t>Omdat haar moeder haar wil beschermen antwoord ze: </a:t>
            </a:r>
          </a:p>
          <a:p>
            <a:r>
              <a:rPr lang="nl-NL" dirty="0"/>
              <a:t>“Niets. Er is niets aan de hand.”</a:t>
            </a:r>
          </a:p>
          <a:p>
            <a:r>
              <a:rPr lang="nl-NL" b="1" dirty="0"/>
              <a:t>Ervaring</a:t>
            </a:r>
            <a:r>
              <a:rPr lang="nl-NL" dirty="0"/>
              <a:t>: Emma voelt dat er iets is en haar  moeder ontkent dat</a:t>
            </a:r>
          </a:p>
          <a:p>
            <a:r>
              <a:rPr lang="nl-NL" b="1" dirty="0"/>
              <a:t>Interpretatie</a:t>
            </a:r>
            <a:r>
              <a:rPr lang="nl-NL" dirty="0"/>
              <a:t>: Mijn gevoel klopt niet</a:t>
            </a:r>
          </a:p>
          <a:p>
            <a:r>
              <a:rPr lang="nl-NL" b="1" dirty="0"/>
              <a:t>Conclusie: </a:t>
            </a:r>
            <a:r>
              <a:rPr lang="nl-NL" dirty="0"/>
              <a:t>Ik kan niet op mijn gevoel  vertrouwen</a:t>
            </a:r>
          </a:p>
          <a:p>
            <a:r>
              <a:rPr lang="nl-NL" b="1" dirty="0"/>
              <a:t>Besluit</a:t>
            </a:r>
            <a:r>
              <a:rPr lang="nl-NL" dirty="0"/>
              <a:t>: Mijn gevoel doet er niet toe</a:t>
            </a:r>
          </a:p>
          <a:p>
            <a:r>
              <a:rPr lang="nl-NL" b="1" dirty="0"/>
              <a:t>Gedrag: </a:t>
            </a:r>
            <a:r>
              <a:rPr lang="nl-NL" dirty="0"/>
              <a:t>Stopt het gevoel weg</a:t>
            </a:r>
          </a:p>
          <a:p>
            <a:r>
              <a:rPr lang="nl-NL" b="1" dirty="0" err="1"/>
              <a:t>Pay</a:t>
            </a:r>
            <a:r>
              <a:rPr lang="nl-NL" b="1" dirty="0"/>
              <a:t>-off: </a:t>
            </a:r>
            <a:r>
              <a:rPr lang="nl-NL" dirty="0"/>
              <a:t>Ze wordt gewaardeerd</a:t>
            </a:r>
          </a:p>
          <a:p>
            <a:r>
              <a:rPr lang="nl-NL" b="1" dirty="0"/>
              <a:t>Bekrachtiging:</a:t>
            </a:r>
            <a:r>
              <a:rPr lang="nl-NL" dirty="0"/>
              <a:t> Als ze 8 jaar is en moet huilen op het schoolplein</a:t>
            </a:r>
          </a:p>
          <a:p>
            <a:r>
              <a:rPr lang="nl-NL" dirty="0"/>
              <a:t> wordt ze uitgelachen. Zie je  wel, ik moet mijn gevoel gewoon wegstoppen.</a:t>
            </a:r>
          </a:p>
        </p:txBody>
      </p:sp>
    </p:spTree>
    <p:extLst>
      <p:ext uri="{BB962C8B-B14F-4D97-AF65-F5344CB8AC3E}">
        <p14:creationId xmlns:p14="http://schemas.microsoft.com/office/powerpoint/2010/main" val="233276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4332C1-8631-D002-7CF5-E20149E18659}"/>
              </a:ext>
            </a:extLst>
          </p:cNvPr>
          <p:cNvSpPr>
            <a:spLocks noGrp="1"/>
          </p:cNvSpPr>
          <p:nvPr>
            <p:ph type="title"/>
          </p:nvPr>
        </p:nvSpPr>
        <p:spPr/>
        <p:txBody>
          <a:bodyPr/>
          <a:lstStyle/>
          <a:p>
            <a:pPr algn="ctr"/>
            <a:r>
              <a:rPr lang="nl-NL" dirty="0"/>
              <a:t>Een veilige omgeving </a:t>
            </a:r>
            <a:r>
              <a:rPr lang="nl-NL" dirty="0" err="1"/>
              <a:t>creeëren</a:t>
            </a:r>
            <a:endParaRPr lang="nl-NL" dirty="0"/>
          </a:p>
        </p:txBody>
      </p:sp>
      <p:graphicFrame>
        <p:nvGraphicFramePr>
          <p:cNvPr id="4" name="Tijdelijke aanduiding voor inhoud 3">
            <a:extLst>
              <a:ext uri="{FF2B5EF4-FFF2-40B4-BE49-F238E27FC236}">
                <a16:creationId xmlns:a16="http://schemas.microsoft.com/office/drawing/2014/main" id="{F41868EF-431A-6DAC-C145-A2BEC3BA7ACA}"/>
              </a:ext>
            </a:extLst>
          </p:cNvPr>
          <p:cNvGraphicFramePr>
            <a:graphicFrameLocks noGrp="1"/>
          </p:cNvGraphicFramePr>
          <p:nvPr>
            <p:ph idx="1"/>
            <p:extLst>
              <p:ext uri="{D42A27DB-BD31-4B8C-83A1-F6EECF244321}">
                <p14:modId xmlns:p14="http://schemas.microsoft.com/office/powerpoint/2010/main" val="1915006309"/>
              </p:ext>
            </p:extLst>
          </p:nvPr>
        </p:nvGraphicFramePr>
        <p:xfrm>
          <a:off x="2831690" y="3382645"/>
          <a:ext cx="8672923" cy="3749040"/>
        </p:xfrm>
        <a:graphic>
          <a:graphicData uri="http://schemas.openxmlformats.org/drawingml/2006/table">
            <a:tbl>
              <a:tblPr/>
              <a:tblGrid>
                <a:gridCol w="8672923">
                  <a:extLst>
                    <a:ext uri="{9D8B030D-6E8A-4147-A177-3AD203B41FA5}">
                      <a16:colId xmlns:a16="http://schemas.microsoft.com/office/drawing/2014/main" val="603520017"/>
                    </a:ext>
                  </a:extLst>
                </a:gridCol>
              </a:tblGrid>
              <a:tr h="0">
                <a:tc>
                  <a:txBody>
                    <a:bodyPr/>
                    <a:lstStyle/>
                    <a:p>
                      <a:pPr algn="l">
                        <a:buNone/>
                      </a:pPr>
                      <a:r>
                        <a:rPr lang="nl-NL" dirty="0">
                          <a:effectLst/>
                        </a:rPr>
                        <a:t>Wanneer je een kind gaat vertellen dat iemand is overleden, er ziekte is of ander verlies, zorg dan altijd voor een warme sfeer. </a:t>
                      </a:r>
                    </a:p>
                    <a:p>
                      <a:pPr algn="l">
                        <a:buNone/>
                      </a:pPr>
                      <a:r>
                        <a:rPr lang="nl-NL" dirty="0">
                          <a:effectLst/>
                        </a:rPr>
                        <a:t>Ga dicht bij elkaar zitten en zorg voor een sfeer die bijna gezellig is. </a:t>
                      </a:r>
                    </a:p>
                    <a:p>
                      <a:pPr algn="l">
                        <a:buNone/>
                      </a:pPr>
                      <a:r>
                        <a:rPr lang="nl-NL" dirty="0">
                          <a:effectLst/>
                        </a:rPr>
                        <a:t>Misschien wat lekkers te drinken of fijne muziek aan. Het mag echt aangenaam voelen. </a:t>
                      </a:r>
                    </a:p>
                    <a:p>
                      <a:pPr algn="l">
                        <a:buNone/>
                      </a:pPr>
                      <a:endParaRPr lang="nl-NL" dirty="0">
                        <a:effectLst/>
                      </a:endParaRPr>
                    </a:p>
                    <a:p>
                      <a:pPr algn="l">
                        <a:buNone/>
                      </a:pPr>
                      <a:r>
                        <a:rPr lang="nl-NL" dirty="0">
                          <a:effectLst/>
                        </a:rPr>
                        <a:t>Jij kent het kind het beste, waarschijnlijk heb je nu een ruimte of plek in gedachten die zou passen. </a:t>
                      </a:r>
                    </a:p>
                    <a:p>
                      <a:pPr algn="l">
                        <a:buNone/>
                      </a:pPr>
                      <a:endParaRPr lang="nl-NL" dirty="0">
                        <a:effectLst/>
                      </a:endParaRPr>
                    </a:p>
                    <a:p>
                      <a:pPr algn="l">
                        <a:buNone/>
                      </a:pPr>
                      <a:r>
                        <a:rPr lang="nl-NL" dirty="0" err="1">
                          <a:effectLst/>
                        </a:rPr>
                        <a:t>Note</a:t>
                      </a:r>
                      <a:r>
                        <a:rPr lang="nl-NL" dirty="0">
                          <a:effectLst/>
                        </a:rPr>
                        <a:t>: niet de eigen kamer van het kind. Dat mag zoveel mogelijk de eigen plek blijven waar je kind zich kan terugtrekken. En zelf besluit om daar over het onderwerp te praten of niet. </a:t>
                      </a:r>
                    </a:p>
                    <a:p>
                      <a:pPr algn="l">
                        <a:buNone/>
                      </a:pPr>
                      <a:endParaRPr lang="nl-NL" dirty="0">
                        <a:effectLst/>
                      </a:endParaRPr>
                    </a:p>
                  </a:txBody>
                  <a:tcPr marL="182880" marR="182880" marT="91440" marB="91440" anchor="ctr">
                    <a:lnL>
                      <a:noFill/>
                    </a:lnL>
                    <a:lnR>
                      <a:noFill/>
                    </a:lnR>
                    <a:lnT>
                      <a:noFill/>
                    </a:lnT>
                    <a:lnB>
                      <a:noFill/>
                    </a:lnB>
                    <a:noFill/>
                  </a:tcPr>
                </a:tc>
                <a:extLst>
                  <a:ext uri="{0D108BD9-81ED-4DB2-BD59-A6C34878D82A}">
                    <a16:rowId xmlns:a16="http://schemas.microsoft.com/office/drawing/2014/main" val="850046007"/>
                  </a:ext>
                </a:extLst>
              </a:tr>
            </a:tbl>
          </a:graphicData>
        </a:graphic>
      </p:graphicFrame>
      <p:pic>
        <p:nvPicPr>
          <p:cNvPr id="5" name="Afbeelding 4" descr="Afbeelding met voedsel, melkproducten, Snack, nagerecht&#10;&#10;Door AI gegenereerde inhoud is mogelijk onjuist.">
            <a:extLst>
              <a:ext uri="{FF2B5EF4-FFF2-40B4-BE49-F238E27FC236}">
                <a16:creationId xmlns:a16="http://schemas.microsoft.com/office/drawing/2014/main" id="{FFC7098E-E840-C17D-BC14-7176373C298B}"/>
              </a:ext>
            </a:extLst>
          </p:cNvPr>
          <p:cNvPicPr>
            <a:picLocks noChangeAspect="1"/>
          </p:cNvPicPr>
          <p:nvPr/>
        </p:nvPicPr>
        <p:blipFill>
          <a:blip r:embed="rId3"/>
          <a:stretch>
            <a:fillRect/>
          </a:stretch>
        </p:blipFill>
        <p:spPr>
          <a:xfrm>
            <a:off x="5738798" y="1376516"/>
            <a:ext cx="2858705" cy="1840291"/>
          </a:xfrm>
          <a:prstGeom prst="rect">
            <a:avLst/>
          </a:prstGeom>
        </p:spPr>
      </p:pic>
    </p:spTree>
    <p:extLst>
      <p:ext uri="{BB962C8B-B14F-4D97-AF65-F5344CB8AC3E}">
        <p14:creationId xmlns:p14="http://schemas.microsoft.com/office/powerpoint/2010/main" val="2912558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4CEA26-D82B-D373-AEA4-C7FB957A06A3}"/>
              </a:ext>
            </a:extLst>
          </p:cNvPr>
          <p:cNvSpPr>
            <a:spLocks noGrp="1"/>
          </p:cNvSpPr>
          <p:nvPr>
            <p:ph type="title"/>
          </p:nvPr>
        </p:nvSpPr>
        <p:spPr>
          <a:xfrm>
            <a:off x="2589212" y="269107"/>
            <a:ext cx="8501575" cy="976312"/>
          </a:xfrm>
        </p:spPr>
        <p:txBody>
          <a:bodyPr>
            <a:noAutofit/>
          </a:bodyPr>
          <a:lstStyle/>
          <a:p>
            <a:pPr algn="ctr"/>
            <a:r>
              <a:rPr lang="nl-NL" sz="3600" dirty="0"/>
              <a:t>Openheid &amp; duidelijkheid </a:t>
            </a:r>
          </a:p>
        </p:txBody>
      </p:sp>
      <p:sp>
        <p:nvSpPr>
          <p:cNvPr id="3" name="Tijdelijke aanduiding voor inhoud 2">
            <a:extLst>
              <a:ext uri="{FF2B5EF4-FFF2-40B4-BE49-F238E27FC236}">
                <a16:creationId xmlns:a16="http://schemas.microsoft.com/office/drawing/2014/main" id="{6289FD99-E8D2-FAFE-1367-8F6E03CAA172}"/>
              </a:ext>
            </a:extLst>
          </p:cNvPr>
          <p:cNvSpPr>
            <a:spLocks noGrp="1"/>
          </p:cNvSpPr>
          <p:nvPr>
            <p:ph idx="1"/>
          </p:nvPr>
        </p:nvSpPr>
        <p:spPr>
          <a:xfrm>
            <a:off x="6608147" y="1418355"/>
            <a:ext cx="4718614" cy="3376510"/>
          </a:xfrm>
        </p:spPr>
        <p:txBody>
          <a:bodyPr>
            <a:noAutofit/>
          </a:bodyPr>
          <a:lstStyle/>
          <a:p>
            <a:pPr marL="0" indent="0">
              <a:buNone/>
            </a:pPr>
            <a:r>
              <a:rPr lang="nl-NL" dirty="0"/>
              <a:t>Het is belangrijk om duidelijk te zijn. Als iemand is overleden, zeg dan niet ‘oma is overleden’ tegen een kind want overleden klinkt als overleven. </a:t>
            </a:r>
          </a:p>
          <a:p>
            <a:pPr marL="0" indent="0">
              <a:buNone/>
            </a:pPr>
            <a:r>
              <a:rPr lang="nl-NL" dirty="0"/>
              <a:t>‘Oma is er niet meer’ kan klinken alsof oma nog wel terug kan komen.</a:t>
            </a:r>
          </a:p>
          <a:p>
            <a:pPr marL="0" indent="0">
              <a:buNone/>
            </a:pPr>
            <a:r>
              <a:rPr lang="nl-NL" dirty="0"/>
              <a:t> Je mag gerust zeggen dat oma dood is. Heel concreet en daarmee ook heel duidelijk. Zo kan het kind eerder beseffen wat er aan de hand is. </a:t>
            </a:r>
          </a:p>
        </p:txBody>
      </p:sp>
      <p:sp>
        <p:nvSpPr>
          <p:cNvPr id="4" name="Tijdelijke aanduiding voor tekst 3">
            <a:extLst>
              <a:ext uri="{FF2B5EF4-FFF2-40B4-BE49-F238E27FC236}">
                <a16:creationId xmlns:a16="http://schemas.microsoft.com/office/drawing/2014/main" id="{F5412BF2-C032-FB9E-681D-12ECEAA03DF7}"/>
              </a:ext>
            </a:extLst>
          </p:cNvPr>
          <p:cNvSpPr>
            <a:spLocks noGrp="1"/>
          </p:cNvSpPr>
          <p:nvPr>
            <p:ph type="body" sz="half" idx="2"/>
          </p:nvPr>
        </p:nvSpPr>
        <p:spPr>
          <a:xfrm>
            <a:off x="2589212" y="1598613"/>
            <a:ext cx="3742762" cy="4900510"/>
          </a:xfrm>
        </p:spPr>
        <p:txBody>
          <a:bodyPr>
            <a:normAutofit fontScale="85000" lnSpcReduction="20000"/>
          </a:bodyPr>
          <a:lstStyle/>
          <a:p>
            <a:r>
              <a:rPr lang="nl-NL" sz="2100" dirty="0"/>
              <a:t>Verdriet hoort bij het leven. Het is daarom goed om daar open over te zijn. </a:t>
            </a:r>
          </a:p>
          <a:p>
            <a:r>
              <a:rPr lang="nl-NL" sz="2100" dirty="0"/>
              <a:t>Als je als ouder moet huilen omdat je vader is overleden dan kun je bijvoorbeeld zeggen: </a:t>
            </a:r>
            <a:br>
              <a:rPr lang="nl-NL" sz="2100" dirty="0"/>
            </a:br>
            <a:endParaRPr lang="nl-NL" sz="2100" dirty="0"/>
          </a:p>
          <a:p>
            <a:r>
              <a:rPr lang="nl-NL" sz="2100" i="1" dirty="0"/>
              <a:t>“Ik huil omdat mijn vader dood is. En ik was heel gek op mijn vader. En als je heel gek bent op iemand en die gaat dood, dan voel je verdriet en als je verdriet voelt kan het zijn dat je moet huilen.”  </a:t>
            </a:r>
            <a:endParaRPr lang="nl-NL" sz="2100" dirty="0"/>
          </a:p>
          <a:p>
            <a:r>
              <a:rPr lang="nl-NL" sz="2100" dirty="0"/>
              <a:t>Zo praat je over wat jij voelt en wat er misschien gebeurt als bij dat gevoel. </a:t>
            </a:r>
          </a:p>
          <a:p>
            <a:endParaRPr lang="nl-NL" dirty="0"/>
          </a:p>
        </p:txBody>
      </p:sp>
    </p:spTree>
    <p:extLst>
      <p:ext uri="{BB962C8B-B14F-4D97-AF65-F5344CB8AC3E}">
        <p14:creationId xmlns:p14="http://schemas.microsoft.com/office/powerpoint/2010/main" val="3775759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32FDFA-5DFF-BCE7-7ED7-E9983B269A9D}"/>
              </a:ext>
            </a:extLst>
          </p:cNvPr>
          <p:cNvSpPr>
            <a:spLocks noGrp="1"/>
          </p:cNvSpPr>
          <p:nvPr>
            <p:ph type="title"/>
          </p:nvPr>
        </p:nvSpPr>
        <p:spPr/>
        <p:txBody>
          <a:bodyPr/>
          <a:lstStyle/>
          <a:p>
            <a:pPr algn="ctr"/>
            <a:r>
              <a:rPr lang="nl-NL" dirty="0"/>
              <a:t>Ontwikkelingsfases &amp; rouw </a:t>
            </a:r>
          </a:p>
        </p:txBody>
      </p:sp>
      <p:sp>
        <p:nvSpPr>
          <p:cNvPr id="16" name="Tijdelijke aanduiding voor inhoud 15">
            <a:extLst>
              <a:ext uri="{FF2B5EF4-FFF2-40B4-BE49-F238E27FC236}">
                <a16:creationId xmlns:a16="http://schemas.microsoft.com/office/drawing/2014/main" id="{8D990044-8009-83B9-E36E-8A11115B8101}"/>
              </a:ext>
            </a:extLst>
          </p:cNvPr>
          <p:cNvSpPr>
            <a:spLocks noGrp="1"/>
          </p:cNvSpPr>
          <p:nvPr>
            <p:ph idx="1"/>
          </p:nvPr>
        </p:nvSpPr>
        <p:spPr/>
        <p:txBody>
          <a:bodyPr/>
          <a:lstStyle/>
          <a:p>
            <a:endParaRPr lang="nl-NL"/>
          </a:p>
        </p:txBody>
      </p:sp>
      <p:pic>
        <p:nvPicPr>
          <p:cNvPr id="17" name="table">
            <a:extLst>
              <a:ext uri="{FF2B5EF4-FFF2-40B4-BE49-F238E27FC236}">
                <a16:creationId xmlns:a16="http://schemas.microsoft.com/office/drawing/2014/main" id="{4EDD6BE5-F4B6-F2B2-31F7-1D70E363AC90}"/>
              </a:ext>
            </a:extLst>
          </p:cNvPr>
          <p:cNvPicPr>
            <a:picLocks noChangeAspect="1"/>
          </p:cNvPicPr>
          <p:nvPr/>
        </p:nvPicPr>
        <p:blipFill>
          <a:blip r:embed="rId3"/>
          <a:stretch>
            <a:fillRect/>
          </a:stretch>
        </p:blipFill>
        <p:spPr>
          <a:xfrm>
            <a:off x="2478548" y="1482411"/>
            <a:ext cx="9398000" cy="5080000"/>
          </a:xfrm>
          <a:prstGeom prst="rect">
            <a:avLst/>
          </a:prstGeom>
        </p:spPr>
      </p:pic>
    </p:spTree>
    <p:extLst>
      <p:ext uri="{BB962C8B-B14F-4D97-AF65-F5344CB8AC3E}">
        <p14:creationId xmlns:p14="http://schemas.microsoft.com/office/powerpoint/2010/main" val="1334092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E15982-5ECC-3741-F058-4F78ACC7305E}"/>
              </a:ext>
            </a:extLst>
          </p:cNvPr>
          <p:cNvSpPr>
            <a:spLocks noGrp="1"/>
          </p:cNvSpPr>
          <p:nvPr>
            <p:ph type="title"/>
          </p:nvPr>
        </p:nvSpPr>
        <p:spPr/>
        <p:txBody>
          <a:bodyPr/>
          <a:lstStyle/>
          <a:p>
            <a:pPr algn="ctr"/>
            <a:r>
              <a:rPr lang="nl-NL" dirty="0"/>
              <a:t>Wat zeg je wel en wat juist niet </a:t>
            </a:r>
          </a:p>
        </p:txBody>
      </p:sp>
      <p:sp>
        <p:nvSpPr>
          <p:cNvPr id="3" name="Tijdelijke aanduiding voor tekst 2">
            <a:extLst>
              <a:ext uri="{FF2B5EF4-FFF2-40B4-BE49-F238E27FC236}">
                <a16:creationId xmlns:a16="http://schemas.microsoft.com/office/drawing/2014/main" id="{4689D671-19E4-FB9A-EEC2-0F8EB4C34A81}"/>
              </a:ext>
            </a:extLst>
          </p:cNvPr>
          <p:cNvSpPr>
            <a:spLocks noGrp="1"/>
          </p:cNvSpPr>
          <p:nvPr>
            <p:ph type="body" idx="1"/>
          </p:nvPr>
        </p:nvSpPr>
        <p:spPr/>
        <p:txBody>
          <a:bodyPr/>
          <a:lstStyle/>
          <a:p>
            <a:r>
              <a:rPr lang="nl-NL" dirty="0"/>
              <a:t>Wel doen </a:t>
            </a:r>
          </a:p>
        </p:txBody>
      </p:sp>
      <p:sp>
        <p:nvSpPr>
          <p:cNvPr id="4" name="Tijdelijke aanduiding voor inhoud 3">
            <a:extLst>
              <a:ext uri="{FF2B5EF4-FFF2-40B4-BE49-F238E27FC236}">
                <a16:creationId xmlns:a16="http://schemas.microsoft.com/office/drawing/2014/main" id="{FA7C235A-6E48-47E6-4377-B14F834C3EF2}"/>
              </a:ext>
            </a:extLst>
          </p:cNvPr>
          <p:cNvSpPr>
            <a:spLocks noGrp="1"/>
          </p:cNvSpPr>
          <p:nvPr>
            <p:ph sz="half" idx="2"/>
          </p:nvPr>
        </p:nvSpPr>
        <p:spPr/>
        <p:txBody>
          <a:bodyPr/>
          <a:lstStyle/>
          <a:p>
            <a:r>
              <a:rPr lang="nl-NL" dirty="0"/>
              <a:t>Houdt rekening met de leeftijdsfase waarin het kind zich bevindt en pas je taalgebruik daarop aan. </a:t>
            </a:r>
          </a:p>
          <a:p>
            <a:r>
              <a:rPr lang="nl-NL" dirty="0"/>
              <a:t>Wees duidelijk en eerlijk </a:t>
            </a:r>
          </a:p>
          <a:p>
            <a:r>
              <a:rPr lang="nl-NL" dirty="0"/>
              <a:t>Luisteren, luisteren, luisteren</a:t>
            </a:r>
          </a:p>
          <a:p>
            <a:r>
              <a:rPr lang="nl-NL" dirty="0"/>
              <a:t>Ruimte geven om te praten &amp; herinneringen op te halen </a:t>
            </a:r>
          </a:p>
          <a:p>
            <a:r>
              <a:rPr lang="nl-NL" dirty="0"/>
              <a:t>Benoemen wat jij voelt ook. </a:t>
            </a:r>
          </a:p>
          <a:p>
            <a:endParaRPr lang="nl-NL" dirty="0"/>
          </a:p>
          <a:p>
            <a:endParaRPr lang="nl-NL" dirty="0"/>
          </a:p>
          <a:p>
            <a:endParaRPr lang="nl-NL" dirty="0"/>
          </a:p>
        </p:txBody>
      </p:sp>
      <p:sp>
        <p:nvSpPr>
          <p:cNvPr id="5" name="Tijdelijke aanduiding voor tekst 4">
            <a:extLst>
              <a:ext uri="{FF2B5EF4-FFF2-40B4-BE49-F238E27FC236}">
                <a16:creationId xmlns:a16="http://schemas.microsoft.com/office/drawing/2014/main" id="{C4FE8E1E-6C11-2B39-A42B-5DCF6341AE49}"/>
              </a:ext>
            </a:extLst>
          </p:cNvPr>
          <p:cNvSpPr>
            <a:spLocks noGrp="1"/>
          </p:cNvSpPr>
          <p:nvPr>
            <p:ph type="body" sz="quarter" idx="3"/>
          </p:nvPr>
        </p:nvSpPr>
        <p:spPr/>
        <p:txBody>
          <a:bodyPr/>
          <a:lstStyle/>
          <a:p>
            <a:r>
              <a:rPr lang="nl-NL" dirty="0"/>
              <a:t>Niet doen</a:t>
            </a:r>
          </a:p>
        </p:txBody>
      </p:sp>
      <p:sp>
        <p:nvSpPr>
          <p:cNvPr id="6" name="Tijdelijke aanduiding voor inhoud 5">
            <a:extLst>
              <a:ext uri="{FF2B5EF4-FFF2-40B4-BE49-F238E27FC236}">
                <a16:creationId xmlns:a16="http://schemas.microsoft.com/office/drawing/2014/main" id="{4984EE56-94EA-3CAD-EEE7-F42036654094}"/>
              </a:ext>
            </a:extLst>
          </p:cNvPr>
          <p:cNvSpPr>
            <a:spLocks noGrp="1"/>
          </p:cNvSpPr>
          <p:nvPr>
            <p:ph sz="quarter" idx="4"/>
          </p:nvPr>
        </p:nvSpPr>
        <p:spPr/>
        <p:txBody>
          <a:bodyPr/>
          <a:lstStyle/>
          <a:p>
            <a:r>
              <a:rPr lang="nl-NL" dirty="0"/>
              <a:t>Beloftes doen die je niet na kunt komen</a:t>
            </a:r>
          </a:p>
          <a:p>
            <a:r>
              <a:rPr lang="nl-NL" dirty="0"/>
              <a:t>Goedpraten of het verlies kleiner maken dan het nu is</a:t>
            </a:r>
          </a:p>
          <a:p>
            <a:r>
              <a:rPr lang="nl-NL" dirty="0"/>
              <a:t>Zelf het tempo bepalen waarin jij denkt dat het kind moet rouwen </a:t>
            </a:r>
          </a:p>
          <a:p>
            <a:endParaRPr lang="nl-NL" dirty="0"/>
          </a:p>
        </p:txBody>
      </p:sp>
    </p:spTree>
    <p:extLst>
      <p:ext uri="{BB962C8B-B14F-4D97-AF65-F5344CB8AC3E}">
        <p14:creationId xmlns:p14="http://schemas.microsoft.com/office/powerpoint/2010/main" val="2777782246"/>
      </p:ext>
    </p:extLst>
  </p:cSld>
  <p:clrMapOvr>
    <a:masterClrMapping/>
  </p:clrMapOvr>
</p:sld>
</file>

<file path=ppt/theme/theme1.xml><?xml version="1.0" encoding="utf-8"?>
<a:theme xmlns:a="http://schemas.openxmlformats.org/drawingml/2006/main" name="Sliert">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Wisp</Template>
  <TotalTime>1595</TotalTime>
  <Words>1906</Words>
  <Application>Microsoft Office PowerPoint</Application>
  <PresentationFormat>Breedbeeld</PresentationFormat>
  <Paragraphs>153</Paragraphs>
  <Slides>23</Slides>
  <Notes>19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Aptos</vt:lpstr>
      <vt:lpstr>Arial</vt:lpstr>
      <vt:lpstr>Century Gothic</vt:lpstr>
      <vt:lpstr>Wingdings 3</vt:lpstr>
      <vt:lpstr>Sliert</vt:lpstr>
      <vt:lpstr>Verlies door kinderogen </vt:lpstr>
      <vt:lpstr>Waar ga ik het met jullie over hebben </vt:lpstr>
      <vt:lpstr>Hoe leren kinderen omgaan met verlies? </vt:lpstr>
      <vt:lpstr>Gedragspatronen </vt:lpstr>
      <vt:lpstr>Voorbeeld </vt:lpstr>
      <vt:lpstr>Een veilige omgeving creeëren</vt:lpstr>
      <vt:lpstr>Openheid &amp; duidelijkheid </vt:lpstr>
      <vt:lpstr>Ontwikkelingsfases &amp; rouw </vt:lpstr>
      <vt:lpstr>Wat zeg je wel en wat juist niet </vt:lpstr>
      <vt:lpstr>Herrouwen </vt:lpstr>
      <vt:lpstr>3 minuten ademruimte </vt:lpstr>
      <vt:lpstr>Rouw &amp; verlies bij kinderen </vt:lpstr>
      <vt:lpstr>De rouwtaken</vt:lpstr>
      <vt:lpstr>Rouwtaak 0 Verlies &amp; rouw als onderdeel van ons leven </vt:lpstr>
      <vt:lpstr>Rouwtaak 1 het onder ogen zien van de werkelijkheid van het verlies </vt:lpstr>
      <vt:lpstr>Rouwtaak 2 Het ervaren van de pijn van het verlies en omgaan met emotie </vt:lpstr>
      <vt:lpstr>Rouwtaak 3 Het aanpassen aan de nieuwe realiteit </vt:lpstr>
      <vt:lpstr>Rouwtaak 4 Herinneren en weer leren genieten </vt:lpstr>
      <vt:lpstr>Herinneren </vt:lpstr>
      <vt:lpstr>Herinneren voor jonge kinderen </vt:lpstr>
      <vt:lpstr>Herinneren voor oudere kinderen </vt:lpstr>
      <vt:lpstr>Herinneringen voor de toekomst </vt:lpstr>
      <vt:lpstr>Ruimte voor vragen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Verlies door kinderogen</dc:title>
  <dc:creator>Fam. Gitsis</dc:creator>
  <cp:lastModifiedBy>Gitsis-van Essen, Lineke</cp:lastModifiedBy>
  <cp:revision>9</cp:revision>
  <dcterms:created xsi:type="dcterms:W3CDTF">2025-08-03T15:01:14Z</dcterms:created>
  <dcterms:modified xsi:type="dcterms:W3CDTF">2025-09-01T23:39:08Z</dcterms:modified>
</cp:coreProperties>
</file>