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F509AF8-6FCB-47A0-D161-789199A7F158}" name="Daniela Congiu (IT)" initials="DC(" userId="S::daniela.congiu@pwc.com::7994e117-f4e5-4245-acf4-1ef859780fb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68" autoAdjust="0"/>
  </p:normalViewPr>
  <p:slideViewPr>
    <p:cSldViewPr snapToGrid="0">
      <p:cViewPr varScale="1">
        <p:scale>
          <a:sx n="105" d="100"/>
          <a:sy n="105" d="100"/>
        </p:scale>
        <p:origin x="7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82A9B-04F4-4C03-BACA-FAFB2E8A836A}" type="datetimeFigureOut">
              <a:rPr lang="it-IT" smtClean="0"/>
              <a:t>04/06/2026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2E47B-F36E-4ABE-94BB-D183646452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7638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42E47B-F36E-4ABE-94BB-D1836464522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9694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9E608-EA72-D93D-8610-CB9C098CB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EF6C77E-F234-0F86-69B9-3C6A673EC2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9B9B734-22C9-C434-D14C-ECBB0D2484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64DFB0F-2BC8-EB7D-AEBE-76F120E7BF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42E47B-F36E-4ABE-94BB-D1836464522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1604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BF56A-C910-BEA6-D014-E5D35AE5F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9CE8818-1B77-77AD-89FF-7BBF71CE9F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D9CF79A-4736-793F-6E01-9E8EF61246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1849309-47DB-89A7-58A5-A63DA572B8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42E47B-F36E-4ABE-94BB-D1836464522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9257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79F04-DC02-2909-1338-6736EE4BB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39F538A-BF15-9F92-B61F-AF89C2855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F444FB7-D259-1BBC-A445-3D115C2F04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9540F2E-8ED3-4C43-1122-AC2518C5AA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42E47B-F36E-4ABE-94BB-D1836464522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6253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B8111-A6C5-D54F-8D44-D97C93256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6F826E9-E667-010F-2CD1-B06240C599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4C225FF-A209-441E-F5DD-8E67D6F388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61E973A-793A-4B00-6E2A-16A5C42136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42E47B-F36E-4ABE-94BB-D1836464522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5449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ABC53-B4E9-B56B-40F9-18D0D64E7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DCF37FD-B363-08A8-4E27-CDD1A502F7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877AC42-ED07-45CF-EA3D-2575A30CBB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CEC6C25-264B-8868-7D45-B436D8D3D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42E47B-F36E-4ABE-94BB-D1836464522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1504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CE5BC-4A9F-9EE8-1822-7F133CB9A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4A46AEAC-4C77-9D0C-1C40-12E2AC06E0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9EE1074-197F-D740-C469-062E8DB100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ACF11A0-AB0F-9A54-ACD9-F366B8C05F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42E47B-F36E-4ABE-94BB-D1836464522A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3481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705579-5B33-E1B7-2918-DC45BF3A78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5D4F665-B0FD-4421-7C7F-9F990C9BDA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71344E-81C0-42E6-D3AB-3B3E6BDD6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E372-0C63-4725-8152-D2F41A614230}" type="datetimeFigureOut">
              <a:rPr lang="it-IT" smtClean="0"/>
              <a:t>04/06/2026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CF9825-742E-65E0-B962-7314C595E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F7ECDF5-27DE-B531-F4E8-00AD903BE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069D-178F-4B5E-8BB3-870E2DD6B0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0710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1FD5ED-31BB-A442-39D4-5854701E1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ECECC52-F9CE-AA34-BAC0-44C28522A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65C951A-F0E7-EFCA-EE3E-C505BB681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E372-0C63-4725-8152-D2F41A614230}" type="datetimeFigureOut">
              <a:rPr lang="it-IT" smtClean="0"/>
              <a:t>04/06/2026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76A0C3-66E8-D269-ABB4-4D9FB25DF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A854C0-6301-69E0-607C-CE626C537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069D-178F-4B5E-8BB3-870E2DD6B0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330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79423C4-F442-2EEF-E4ED-ED877432FB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BBF7B8E-8D85-BEAA-7295-9D0A04D365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5166BB-9F2E-400E-3EC4-DDC0A7717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E372-0C63-4725-8152-D2F41A614230}" type="datetimeFigureOut">
              <a:rPr lang="it-IT" smtClean="0"/>
              <a:t>04/06/2026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6648426-A135-5716-CFA1-040C2B3F6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C40184-514B-E4AC-50A0-9D8AAF9A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069D-178F-4B5E-8BB3-870E2DD6B0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2563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DFD577-F1DE-FCFC-DCDE-36F6FDDD9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A04FEB-BDA7-E143-4E3D-5B7B015D7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93CF61-59E5-5873-7801-D5714CEC3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E372-0C63-4725-8152-D2F41A614230}" type="datetimeFigureOut">
              <a:rPr lang="it-IT" smtClean="0"/>
              <a:t>04/06/2026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FF8242-B8B4-AA71-E2FE-92373CC97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02F5393-EDC0-9005-91C6-BD2CC43DF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069D-178F-4B5E-8BB3-870E2DD6B0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2068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838134-0D39-4759-5234-464574511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9C3A2ED-25F0-49C1-DFEE-BE2B8F60F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6DF4093-4D1B-48D4-6690-39F243652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E372-0C63-4725-8152-D2F41A614230}" type="datetimeFigureOut">
              <a:rPr lang="it-IT" smtClean="0"/>
              <a:t>04/06/2026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C2AA1CE-A238-8DE3-7C9B-31751D8D2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2AE0E8D-3F4F-A9B4-0F9E-C9714C114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069D-178F-4B5E-8BB3-870E2DD6B0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6122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5870D2-F008-F849-EB2B-587EED400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73DC7D-235A-95E9-5255-8C31D1511A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BD3C3D9-D225-6E51-A1BD-6C2D0791D1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3575D2B-09E1-2B67-4C9B-A6460F3A5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E372-0C63-4725-8152-D2F41A614230}" type="datetimeFigureOut">
              <a:rPr lang="it-IT" smtClean="0"/>
              <a:t>04/06/2026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B3948DE-E711-EF71-F562-F7CE324C2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DAFD112-B4F3-FB7B-5E44-AD5F21C4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069D-178F-4B5E-8BB3-870E2DD6B0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4446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6BE98D-6AB6-7189-4944-87FCC2837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F40DF86-F911-EAD4-8AD8-38BD16F049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AA6E8FB-9E68-EF5C-55BA-1B55BBBCB8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01B3A82-EF50-C8FD-2AE1-07212506D9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80E4F3D-22BD-300D-1243-A5D318A9D2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EAC7AEC-63EA-099E-184B-E1B1E373C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E372-0C63-4725-8152-D2F41A614230}" type="datetimeFigureOut">
              <a:rPr lang="it-IT" smtClean="0"/>
              <a:t>04/06/2026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5133A77-8519-027C-BDD3-722918728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56DFD25-3E2F-5C02-89CB-DDF09D6ED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069D-178F-4B5E-8BB3-870E2DD6B0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7011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3FBAB-DA09-3BDB-8D51-BEC46D51B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79E8170-EFDE-03C1-920C-E421535C5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E372-0C63-4725-8152-D2F41A614230}" type="datetimeFigureOut">
              <a:rPr lang="it-IT" smtClean="0"/>
              <a:t>04/06/2026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7EE7972-7715-7220-CEC2-DDBECE299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622C097-8ACE-7877-5822-C9A83ECC6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069D-178F-4B5E-8BB3-870E2DD6B0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5601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B22DA90-BB44-4437-97AE-F909D5394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E372-0C63-4725-8152-D2F41A614230}" type="datetimeFigureOut">
              <a:rPr lang="it-IT" smtClean="0"/>
              <a:t>04/06/2026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C3F1B4E-C349-FE92-A4B6-968438971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837C0D2-1F8B-C96D-0644-066003CFB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069D-178F-4B5E-8BB3-870E2DD6B0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9136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DCEF59-CDB0-E245-1BA0-BDC585770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B934C9-3A80-6133-76E8-C9ED6F3DD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41482EE-3446-65E6-E0AD-104CBEB24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676F86C-FD67-5127-4DDC-6FC994E6A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E372-0C63-4725-8152-D2F41A614230}" type="datetimeFigureOut">
              <a:rPr lang="it-IT" smtClean="0"/>
              <a:t>04/06/2026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9DCDB17-6875-FF52-EC32-BD6E8AF2E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D83EC59-2A5B-4C27-D1A9-0C8650730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069D-178F-4B5E-8BB3-870E2DD6B0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8157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482FC5-926E-42E1-10CB-49554FCF9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45C6B83-7870-AC16-E745-7AD3F9FDCB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8C47DF7-2584-0854-5F8A-21A1B0F56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E6233CB-D09F-AB92-EB89-51825230F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CE372-0C63-4725-8152-D2F41A614230}" type="datetimeFigureOut">
              <a:rPr lang="it-IT" smtClean="0"/>
              <a:t>04/06/2026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0DBACEA-D63B-6527-1EFB-2EDC37F08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D550184-8C37-48D1-6827-C8C693C54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069D-178F-4B5E-8BB3-870E2DD6B0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6671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DF2F8DD-CEFA-C596-6BF2-D720BF92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A951212-9235-DBCF-8F3F-A17B3B0071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7789538-466A-6A62-1E73-8DCC1BB715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CE372-0C63-4725-8152-D2F41A614230}" type="datetimeFigureOut">
              <a:rPr lang="it-IT" smtClean="0"/>
              <a:t>04/06/2026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85FFBBA-D926-02EA-072A-417A07DD35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20AF2A-47EE-115F-98D4-4F748F881E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069D-178F-4B5E-8BB3-870E2DD6B0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43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439C6-AA93-C07C-403F-94B39230F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00B12B-38BA-9B92-B6F7-1F9F840880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1158" y="1994171"/>
            <a:ext cx="9144000" cy="3105285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rgbClr val="C00000"/>
                </a:solidFill>
                <a:latin typeface="+mn-lt"/>
              </a:rPr>
              <a:t>Progetto educativo</a:t>
            </a:r>
            <a:br>
              <a:rPr lang="it-IT" b="1" dirty="0">
                <a:solidFill>
                  <a:srgbClr val="C00000"/>
                </a:solidFill>
                <a:latin typeface="+mn-lt"/>
              </a:rPr>
            </a:br>
            <a:br>
              <a:rPr lang="it-IT" b="1" dirty="0">
                <a:solidFill>
                  <a:srgbClr val="C00000"/>
                </a:solidFill>
                <a:latin typeface="+mn-lt"/>
              </a:rPr>
            </a:br>
            <a:r>
              <a:rPr lang="it-IT" b="1" i="1" dirty="0">
                <a:solidFill>
                  <a:srgbClr val="C00000"/>
                </a:solidFill>
                <a:latin typeface="+mn-lt"/>
              </a:rPr>
              <a:t>Il Sogno della Libera Repubblica dei ragazzi di Monteleco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6197EF0-E6DD-3FFE-6CC0-39E06F73FD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468" y="166350"/>
            <a:ext cx="2451371" cy="2149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7339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001D3A17-A47B-0482-34E1-1CD8FF77C4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4463" y="1637142"/>
            <a:ext cx="10963073" cy="5054507"/>
          </a:xfrm>
        </p:spPr>
        <p:txBody>
          <a:bodyPr>
            <a:normAutofit/>
          </a:bodyPr>
          <a:lstStyle/>
          <a:p>
            <a:pPr indent="-1270" algn="l">
              <a:buNone/>
            </a:pPr>
            <a:r>
              <a:rPr lang="it-IT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Monteleco è conosciuta come </a:t>
            </a:r>
            <a:r>
              <a:rPr lang="it-IT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“la colonia della Diocesi” di Genova</a:t>
            </a:r>
          </a:p>
          <a:p>
            <a:pPr indent="-1270" algn="l">
              <a:buNone/>
            </a:pPr>
            <a:r>
              <a:rPr lang="it-IT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È collocata nel territorio di Voltaggio, in provincia di Alessandria</a:t>
            </a:r>
          </a:p>
          <a:p>
            <a:pPr indent="-1270" algn="l">
              <a:buNone/>
            </a:pPr>
            <a:r>
              <a:rPr lang="it-IT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E’</a:t>
            </a:r>
            <a:r>
              <a:rPr lang="it-IT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un complesso di case-campi-bosco-terreno dove da più di settanta anni vivono esperienze educative i ragazzi genovesi</a:t>
            </a:r>
            <a:r>
              <a:rPr lang="it-IT" sz="2000" dirty="0">
                <a:effectLst/>
                <a:ea typeface="Times New Roman" panose="02020603050405020304" pitchFamily="18" charset="0"/>
              </a:rPr>
              <a:t>.</a:t>
            </a:r>
            <a:br>
              <a:rPr lang="it-IT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</a:br>
            <a:r>
              <a:rPr lang="it-IT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Monteleco ha inizio già dal 1951 </a:t>
            </a:r>
            <a:r>
              <a:rPr lang="it-IT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grazie all’intuizione e al lavoro di Don Gaspare Canepa e di Don Giuseppe Ivaldi che, incontrando il conte Acquarone in Voltaggio, ne ricevettero l’invito a usufruire della sua antica foresteria sul passo della Bocchetta.</a:t>
            </a:r>
            <a:endParaRPr lang="it-IT" sz="2000" dirty="0">
              <a:effectLst/>
              <a:ea typeface="Times New Roman" panose="02020603050405020304" pitchFamily="18" charset="0"/>
            </a:endParaRPr>
          </a:p>
          <a:p>
            <a:pPr indent="-1270" algn="l">
              <a:buNone/>
            </a:pPr>
            <a:r>
              <a:rPr lang="it-IT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Dal 1957 la proprietà è passata alla diocesi </a:t>
            </a:r>
            <a:r>
              <a:rPr lang="it-IT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con annessi 10 ettari di bosco.</a:t>
            </a:r>
            <a:br>
              <a:rPr lang="it-IT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</a:br>
            <a:r>
              <a:rPr lang="it-IT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È diventata, fin dall’inizio, il luogo estivo per eccellenza per migliaia di ragazzi genovesi: sia i ragazzini in fuga dalle strade di Genova nelle estati del dopoguerra, sia gli “aspiranti” dell’Azione Cattolica hanno trovato in Monteleco una esperienza di vita straordinaria. </a:t>
            </a:r>
            <a:endParaRPr lang="it-IT" sz="2000" dirty="0">
              <a:effectLst/>
              <a:ea typeface="Times New Roman" panose="02020603050405020304" pitchFamily="18" charset="0"/>
            </a:endParaRPr>
          </a:p>
          <a:p>
            <a:pPr indent="-1270" algn="l"/>
            <a:r>
              <a:rPr lang="it-IT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Quando negli anni 70 (1972) il Cardinale Siri affidò al </a:t>
            </a:r>
            <a:r>
              <a:rPr lang="it-IT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Movimento Ragazzi </a:t>
            </a:r>
            <a:r>
              <a:rPr lang="it-IT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le case di Monteleco l’esperienza si consolidò ancor più in direzione </a:t>
            </a:r>
            <a:r>
              <a:rPr lang="it-IT" sz="20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dell’accoglienza di tutti (con un occhio speciale alle fasce sociali deboli) e della formazione degli “educatori-animatori</a:t>
            </a:r>
            <a:r>
              <a:rPr lang="it-IT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” e iniziò uno splendido rapporto con le istituzioni pubbliche genovesi che inviarono a Monteleco i ragazzi della città che più avevano bisogno di una esperienza educativa basata su questi fondamenti:</a:t>
            </a:r>
            <a:endParaRPr lang="it-IT" sz="2000" dirty="0">
              <a:effectLst/>
              <a:ea typeface="Times New Roman" panose="02020603050405020304" pitchFamily="18" charset="0"/>
            </a:endParaRPr>
          </a:p>
          <a:p>
            <a:pPr algn="l"/>
            <a:endParaRPr lang="it-IT" sz="20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4386259-FE7E-04F9-9C06-C178C58A18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034" y="166350"/>
            <a:ext cx="1964988" cy="16332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id="{8ACF3030-9BFA-02B0-12F9-F20280B2AA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246873"/>
            <a:ext cx="9144000" cy="725893"/>
          </a:xfrm>
        </p:spPr>
        <p:txBody>
          <a:bodyPr>
            <a:normAutofit/>
          </a:bodyPr>
          <a:lstStyle/>
          <a:p>
            <a:r>
              <a:rPr lang="it-IT" sz="4000" b="1" dirty="0">
                <a:solidFill>
                  <a:srgbClr val="C00000"/>
                </a:solidFill>
                <a:latin typeface="+mn-lt"/>
              </a:rPr>
              <a:t>Monteleco</a:t>
            </a:r>
          </a:p>
        </p:txBody>
      </p:sp>
    </p:spTree>
    <p:extLst>
      <p:ext uri="{BB962C8B-B14F-4D97-AF65-F5344CB8AC3E}">
        <p14:creationId xmlns:p14="http://schemas.microsoft.com/office/powerpoint/2010/main" val="1465151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10A89-BA13-CDDD-A6B2-698035054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47D9A02A-1C00-33E2-5593-0CAAF5637D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978" y="1432861"/>
            <a:ext cx="10963073" cy="5054507"/>
          </a:xfrm>
        </p:spPr>
        <p:txBody>
          <a:bodyPr>
            <a:noAutofit/>
          </a:bodyPr>
          <a:lstStyle/>
          <a:p>
            <a:pPr indent="-1270" algn="l">
              <a:buNone/>
            </a:pPr>
            <a:r>
              <a:rPr lang="it-IT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 pilastri dell’esperienza educativa:</a:t>
            </a:r>
          </a:p>
          <a:p>
            <a:pPr indent="-1270" algn="l">
              <a:buNone/>
            </a:pPr>
            <a:endParaRPr lang="it-IT" sz="18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341630" indent="-342900" algn="l">
              <a:buFont typeface="Wingdings" panose="05000000000000000000" pitchFamily="2" charset="2"/>
              <a:buChar char="Ø"/>
            </a:pPr>
            <a:r>
              <a:rPr lang="it-IT" sz="1800" b="1" dirty="0">
                <a:solidFill>
                  <a:srgbClr val="000000"/>
                </a:solidFill>
                <a:ea typeface="Times New Roman" panose="02020603050405020304" pitchFamily="18" charset="0"/>
              </a:rPr>
              <a:t>Vita comune</a:t>
            </a:r>
            <a:r>
              <a:rPr lang="it-IT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: vivere un’esperienza comunitaria rafforza lo spirito solidaristico, insegna a mettersi in relazione, </a:t>
            </a:r>
          </a:p>
          <a:p>
            <a:pPr marL="341630" indent="-342900" algn="l">
              <a:buFont typeface="Wingdings" panose="05000000000000000000" pitchFamily="2" charset="2"/>
              <a:buChar char="Ø"/>
            </a:pPr>
            <a:r>
              <a:rPr lang="it-IT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Crescita personale</a:t>
            </a:r>
            <a:r>
              <a:rPr lang="it-IT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: l’esperienza ha sempre come obiettivo la crescita e il rafforzamento della personalità, del carattere, l’adesione a valori che costituiscono la spina dorsale nella vita</a:t>
            </a:r>
          </a:p>
          <a:p>
            <a:pPr marL="341630" indent="-342900" algn="l">
              <a:buFont typeface="Wingdings" panose="05000000000000000000" pitchFamily="2" charset="2"/>
              <a:buChar char="Ø"/>
            </a:pPr>
            <a:r>
              <a:rPr lang="it-IT" sz="1800" b="1" dirty="0">
                <a:solidFill>
                  <a:srgbClr val="000000"/>
                </a:solidFill>
                <a:ea typeface="Times New Roman" panose="02020603050405020304" pitchFamily="18" charset="0"/>
              </a:rPr>
              <a:t>Gioco: </a:t>
            </a:r>
            <a:r>
              <a:rPr lang="it-IT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il gioco viene vissuto a Monteleco non come semplice passatempo o come distrazione, ma come momento educativo dove mettere in gioco sé stessi e crescere personalmente nella relazione</a:t>
            </a:r>
          </a:p>
          <a:p>
            <a:pPr marL="341630" indent="-342900" algn="l">
              <a:buFont typeface="Wingdings" panose="05000000000000000000" pitchFamily="2" charset="2"/>
              <a:buChar char="Ø"/>
            </a:pPr>
            <a:r>
              <a:rPr lang="it-IT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Lavoro: </a:t>
            </a:r>
            <a:r>
              <a:rPr lang="it-IT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Monteleco si fonda sull’impegno di tutti.: ognuno ha il suo compito; la laboriosità di ciascuno porta ad un miglioramento per tutti; </a:t>
            </a:r>
          </a:p>
          <a:p>
            <a:pPr marL="341630" indent="-342900" algn="l">
              <a:buFont typeface="Wingdings" panose="05000000000000000000" pitchFamily="2" charset="2"/>
              <a:buChar char="Ø"/>
            </a:pPr>
            <a:r>
              <a:rPr lang="it-IT" sz="1800" b="1" dirty="0">
                <a:solidFill>
                  <a:srgbClr val="000000"/>
                </a:solidFill>
                <a:ea typeface="Times New Roman" panose="02020603050405020304" pitchFamily="18" charset="0"/>
              </a:rPr>
              <a:t>Spiritualità: </a:t>
            </a:r>
            <a:r>
              <a:rPr lang="it-IT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la preghiera e la riflessione sono la struttura portante della giornata attraverso brevi e intensi momenti che mettono in contatto il ragazzo col mistero della Vita </a:t>
            </a:r>
          </a:p>
          <a:p>
            <a:pPr marL="341630" indent="-342900" algn="l">
              <a:buFont typeface="Wingdings" panose="05000000000000000000" pitchFamily="2" charset="2"/>
              <a:buChar char="Ø"/>
            </a:pPr>
            <a:r>
              <a:rPr lang="it-IT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Natura: </a:t>
            </a:r>
            <a:r>
              <a:rPr lang="it-IT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il contatto con una natura semplice, vera, incontaminata, la fruibilità di spazi ampi e non pericolosi è per il ragazzo un dono grande e un momento educativo alto per ristabilire un corretto rapporto con ciò che lo circonda, </a:t>
            </a:r>
          </a:p>
          <a:p>
            <a:pPr marL="341630" indent="-342900" algn="l">
              <a:buFont typeface="Wingdings" panose="05000000000000000000" pitchFamily="2" charset="2"/>
              <a:buChar char="Ø"/>
            </a:pPr>
            <a:r>
              <a:rPr lang="it-IT" sz="1800" b="1" dirty="0">
                <a:solidFill>
                  <a:srgbClr val="000000"/>
                </a:solidFill>
                <a:ea typeface="Times New Roman" panose="02020603050405020304" pitchFamily="18" charset="0"/>
              </a:rPr>
              <a:t>Gioia: </a:t>
            </a:r>
            <a:r>
              <a:rPr lang="it-IT" sz="1800" dirty="0">
                <a:solidFill>
                  <a:srgbClr val="000000"/>
                </a:solidFill>
                <a:ea typeface="Times New Roman" panose="02020603050405020304" pitchFamily="18" charset="0"/>
              </a:rPr>
              <a:t>l’allegria e il clima sereno è la caratteristica dei campi di Monteleco ed è lo stile offerto anche e, soprattutto, a chi non ha molte occasioni di sperimentare la gioia e l’allegria</a:t>
            </a:r>
          </a:p>
          <a:p>
            <a:pPr marL="341630" indent="-342900" algn="l">
              <a:buFont typeface="Wingdings" panose="05000000000000000000" pitchFamily="2" charset="2"/>
              <a:buChar char="Ø"/>
            </a:pPr>
            <a:endParaRPr lang="it-IT" sz="1800" dirty="0">
              <a:effectLst/>
              <a:ea typeface="Times New Roman" panose="02020603050405020304" pitchFamily="18" charset="0"/>
            </a:endParaRPr>
          </a:p>
          <a:p>
            <a:pPr algn="l"/>
            <a:endParaRPr lang="it-IT" sz="18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3789CBD-9A4A-275C-15C1-BD8DE64A04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034" y="166350"/>
            <a:ext cx="1964988" cy="16332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id="{3CF7D741-C0F4-242E-A67A-95F19C1A4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246873"/>
            <a:ext cx="9144000" cy="725893"/>
          </a:xfrm>
        </p:spPr>
        <p:txBody>
          <a:bodyPr>
            <a:normAutofit/>
          </a:bodyPr>
          <a:lstStyle/>
          <a:p>
            <a:r>
              <a:rPr lang="it-IT" sz="4000" b="1" dirty="0">
                <a:solidFill>
                  <a:srgbClr val="C00000"/>
                </a:solidFill>
                <a:latin typeface="+mn-lt"/>
              </a:rPr>
              <a:t>Monteleco</a:t>
            </a:r>
          </a:p>
        </p:txBody>
      </p:sp>
    </p:spTree>
    <p:extLst>
      <p:ext uri="{BB962C8B-B14F-4D97-AF65-F5344CB8AC3E}">
        <p14:creationId xmlns:p14="http://schemas.microsoft.com/office/powerpoint/2010/main" val="2376992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EC1E9-A29A-252D-BA52-E14099722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158AA798-2A95-2EA9-EB7C-8837F78F77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978" y="1432862"/>
            <a:ext cx="10963073" cy="366756"/>
          </a:xfrm>
        </p:spPr>
        <p:txBody>
          <a:bodyPr>
            <a:normAutofit/>
          </a:bodyPr>
          <a:lstStyle/>
          <a:p>
            <a:pPr indent="-1270" algn="l">
              <a:buNone/>
            </a:pPr>
            <a:r>
              <a:rPr lang="it-IT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Due i capisaldi :</a:t>
            </a:r>
            <a:endParaRPr lang="it-IT" sz="2000" b="1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indent="-1270" algn="l">
              <a:buNone/>
            </a:pPr>
            <a:endParaRPr lang="it-IT" sz="20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algn="l"/>
            <a:endParaRPr lang="it-IT" sz="2000" dirty="0">
              <a:effectLst/>
              <a:ea typeface="Times New Roman" panose="02020603050405020304" pitchFamily="18" charset="0"/>
            </a:endParaRPr>
          </a:p>
          <a:p>
            <a:pPr algn="l"/>
            <a:endParaRPr lang="it-IT" sz="20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C392E4A-8921-58B4-8EB4-5C49F7EC72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034" y="166350"/>
            <a:ext cx="1964988" cy="16332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id="{D544F663-8512-FFC0-E1BF-2FE0C5E7EE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246873"/>
            <a:ext cx="9144000" cy="725893"/>
          </a:xfrm>
        </p:spPr>
        <p:txBody>
          <a:bodyPr>
            <a:normAutofit/>
          </a:bodyPr>
          <a:lstStyle/>
          <a:p>
            <a:r>
              <a:rPr lang="it-IT" sz="4000" b="1" dirty="0">
                <a:solidFill>
                  <a:srgbClr val="C00000"/>
                </a:solidFill>
                <a:latin typeface="+mn-lt"/>
              </a:rPr>
              <a:t>Monteleco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86C4C69-EA6F-173D-97E9-EF07443961B1}"/>
              </a:ext>
            </a:extLst>
          </p:cNvPr>
          <p:cNvSpPr txBox="1"/>
          <p:nvPr/>
        </p:nvSpPr>
        <p:spPr>
          <a:xfrm>
            <a:off x="544749" y="2237362"/>
            <a:ext cx="526266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/>
              <a:t>Le case di Monteleco hanno sempre avuto il fine di offrire un’esperienza educativa a ragazzi e a giovani educatori della diocesi e dell’intero territorio</a:t>
            </a:r>
            <a:r>
              <a:rPr lang="it-IT" sz="1600" dirty="0"/>
              <a:t>.</a:t>
            </a:r>
          </a:p>
          <a:p>
            <a:endParaRPr lang="it-IT" sz="1600" dirty="0"/>
          </a:p>
          <a:p>
            <a:r>
              <a:rPr lang="it-IT" sz="1600" dirty="0"/>
              <a:t>Un'esperienza positiva attraverso la quale crescere</a:t>
            </a:r>
          </a:p>
          <a:p>
            <a:endParaRPr lang="it-IT" sz="1600" dirty="0"/>
          </a:p>
          <a:p>
            <a:r>
              <a:rPr lang="it-IT" sz="1600" dirty="0"/>
              <a:t>In una società caratterizzata dal “pensiero debole e fluido”, dove i valori proposti ai ragazzi sono lasciati in mano ai mass-media e alla rete, senza nessun punto di riferimento che non sia la pura logica del consumo, </a:t>
            </a:r>
            <a:r>
              <a:rPr lang="it-IT" sz="1600" b="1" dirty="0"/>
              <a:t>Monteleco offre valori non solo proposti verbalmente ma attuati nel quotidiano</a:t>
            </a:r>
            <a:r>
              <a:rPr lang="it-IT" sz="1600" dirty="0"/>
              <a:t>. </a:t>
            </a:r>
          </a:p>
          <a:p>
            <a:endParaRPr lang="it-IT" sz="1600" dirty="0"/>
          </a:p>
          <a:p>
            <a:r>
              <a:rPr lang="it-IT" sz="1600" dirty="0"/>
              <a:t>In una società volta a esaltare l’individuo, Monteleco proporne uno spartano </a:t>
            </a:r>
            <a:r>
              <a:rPr lang="it-IT" sz="1600" b="1" dirty="0"/>
              <a:t>stile di vita comunitario </a:t>
            </a:r>
            <a:r>
              <a:rPr lang="it-IT" sz="1600" dirty="0"/>
              <a:t>dove si possa scoprire quanto </a:t>
            </a:r>
            <a:r>
              <a:rPr lang="it-IT" sz="1600" b="1" dirty="0"/>
              <a:t>la persona sia unica e irripetibile e quanto essa viva e si rafforzi nella relazione con gli altri.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75C4A16-EF29-5714-1921-CF959B1E7420}"/>
              </a:ext>
            </a:extLst>
          </p:cNvPr>
          <p:cNvSpPr txBox="1"/>
          <p:nvPr/>
        </p:nvSpPr>
        <p:spPr>
          <a:xfrm>
            <a:off x="6945549" y="2675106"/>
            <a:ext cx="50194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Il </a:t>
            </a:r>
            <a:r>
              <a:rPr lang="it-IT" sz="1600" b="1" dirty="0"/>
              <a:t>secondo fine di Monteleco è quello di rivolgersi a tutti i ragazzi con un occhio speciale alle fasce deboli, a chi non ha ricevuto dalla vita per motivi familiari, personali o sociali molte chance</a:t>
            </a:r>
            <a:r>
              <a:rPr lang="it-IT" sz="1600" dirty="0"/>
              <a:t>.</a:t>
            </a:r>
          </a:p>
          <a:p>
            <a:endParaRPr lang="it-IT" sz="1600" dirty="0"/>
          </a:p>
          <a:p>
            <a:r>
              <a:rPr lang="it-IT" sz="1600" dirty="0"/>
              <a:t>Ma non è solo questa la valenza sociale del progetto:</a:t>
            </a:r>
          </a:p>
          <a:p>
            <a:r>
              <a:rPr lang="it-IT" sz="1600" dirty="0"/>
              <a:t>Essa sta nell’ispirare e nel voler agire per dare concretezza all’idea di una </a:t>
            </a:r>
            <a:r>
              <a:rPr lang="it-IT" sz="1600" b="1" dirty="0"/>
              <a:t>società ispirata ai valori della “Civiltà dell’amore” e del “Rispetto del </a:t>
            </a:r>
          </a:p>
          <a:p>
            <a:r>
              <a:rPr lang="it-IT" sz="1600" b="1" dirty="0"/>
              <a:t>Creato”: </a:t>
            </a:r>
            <a:r>
              <a:rPr lang="it-IT" sz="1600" dirty="0"/>
              <a:t>i principi della responsabilità sociale della singola persona si intrecciano con i principi della responsabilità di ciascuno per il rispetto dell’ambiente.</a:t>
            </a:r>
          </a:p>
          <a:p>
            <a:r>
              <a:rPr lang="it-IT" sz="1600" dirty="0"/>
              <a:t>La finalità è incidere su </a:t>
            </a:r>
            <a:r>
              <a:rPr lang="it-IT" sz="1600" b="1" dirty="0"/>
              <a:t>integrazione di nuove culture- contrasto alle dipendenze </a:t>
            </a:r>
            <a:r>
              <a:rPr lang="it-IT" sz="1600" dirty="0"/>
              <a:t>– accompagnamento ad un </a:t>
            </a:r>
            <a:r>
              <a:rPr lang="it-IT" sz="1600" b="1" dirty="0"/>
              <a:t>inserimento scolastico positivo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133BED1-3820-8D06-61DC-6A185A767C02}"/>
              </a:ext>
            </a:extLst>
          </p:cNvPr>
          <p:cNvSpPr txBox="1"/>
          <p:nvPr/>
        </p:nvSpPr>
        <p:spPr>
          <a:xfrm>
            <a:off x="2054968" y="1683364"/>
            <a:ext cx="2242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AZIONE EDUCATIVA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1957402-31E9-659E-9759-4B155FAF5AAF}"/>
              </a:ext>
            </a:extLst>
          </p:cNvPr>
          <p:cNvSpPr txBox="1"/>
          <p:nvPr/>
        </p:nvSpPr>
        <p:spPr>
          <a:xfrm>
            <a:off x="8071526" y="1799617"/>
            <a:ext cx="2242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AZIONE SOCIALE</a:t>
            </a:r>
          </a:p>
        </p:txBody>
      </p:sp>
    </p:spTree>
    <p:extLst>
      <p:ext uri="{BB962C8B-B14F-4D97-AF65-F5344CB8AC3E}">
        <p14:creationId xmlns:p14="http://schemas.microsoft.com/office/powerpoint/2010/main" val="3974706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5DACB-144A-A403-28C4-CF586812C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241D5A40-1F0E-0641-095B-A22AA6B0E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978" y="1432861"/>
            <a:ext cx="10963073" cy="5337590"/>
          </a:xfrm>
        </p:spPr>
        <p:txBody>
          <a:bodyPr>
            <a:normAutofit/>
          </a:bodyPr>
          <a:lstStyle/>
          <a:p>
            <a:pPr indent="-1270" algn="l">
              <a:buNone/>
            </a:pPr>
            <a:endParaRPr lang="it-IT" sz="18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341630" indent="-342900" algn="l">
              <a:buFont typeface="Wingdings" panose="05000000000000000000" pitchFamily="2" charset="2"/>
              <a:buChar char="Ø"/>
            </a:pPr>
            <a:endParaRPr lang="it-IT" sz="1800" dirty="0">
              <a:effectLst/>
              <a:ea typeface="Times New Roman" panose="02020603050405020304" pitchFamily="18" charset="0"/>
            </a:endParaRPr>
          </a:p>
          <a:p>
            <a:pPr algn="l"/>
            <a:r>
              <a:rPr lang="it-IT" sz="1800" b="1" i="1" dirty="0">
                <a:solidFill>
                  <a:srgbClr val="C00000"/>
                </a:solidFill>
              </a:rPr>
              <a:t>Un luogo dove ogni ragazzo possa imparare uno stile di vita comunitario, sobrio, gioioso, impegnato, responsabile</a:t>
            </a:r>
            <a:r>
              <a:rPr lang="it-IT" sz="1800" i="1" dirty="0"/>
              <a:t>, attento e capace di interpretare i bisogni degli altri;</a:t>
            </a:r>
          </a:p>
          <a:p>
            <a:pPr algn="l"/>
            <a:endParaRPr lang="it-IT" sz="1800" i="1" dirty="0"/>
          </a:p>
          <a:p>
            <a:pPr algn="l"/>
            <a:r>
              <a:rPr lang="it-IT" sz="1800" i="1" dirty="0"/>
              <a:t> </a:t>
            </a:r>
            <a:r>
              <a:rPr lang="it-IT" sz="1800" b="1" i="1" dirty="0">
                <a:solidFill>
                  <a:srgbClr val="C00000"/>
                </a:solidFill>
              </a:rPr>
              <a:t>un luogo in cui la struttura stessa possa richiamare i valori cui si fa riferimento nel progetto educativo </a:t>
            </a:r>
            <a:r>
              <a:rPr lang="it-IT" sz="1800" i="1" dirty="0"/>
              <a:t>e il modo di vivere la struttura possa essere segno concreto di uno stile di vita più ampio e profondo, aperto al Mistero della Vita che parla attraverso il linguaggio universale della natura.</a:t>
            </a:r>
          </a:p>
          <a:p>
            <a:pPr algn="l"/>
            <a:endParaRPr lang="it-IT" sz="1800" i="1" dirty="0"/>
          </a:p>
          <a:p>
            <a:pPr algn="l"/>
            <a:r>
              <a:rPr lang="it-IT" sz="1800" b="1" i="1" dirty="0">
                <a:solidFill>
                  <a:srgbClr val="C00000"/>
                </a:solidFill>
              </a:rPr>
              <a:t>La scommessa è rendere Monteleco un luogo accessibile ad un numero sempre più elevato di giovani</a:t>
            </a:r>
            <a:r>
              <a:rPr lang="it-IT" sz="1800" i="1" dirty="0">
                <a:solidFill>
                  <a:srgbClr val="C00000"/>
                </a:solidFill>
              </a:rPr>
              <a:t>, </a:t>
            </a:r>
            <a:r>
              <a:rPr lang="it-IT" sz="1800" i="1" dirty="0"/>
              <a:t>con costi di gestione contingentati e mirati ad un'autonomia progressiva che porti ad un modello reale e tangibile di società rispettosa dei consumi</a:t>
            </a:r>
          </a:p>
          <a:p>
            <a:pPr algn="l"/>
            <a:endParaRPr lang="it-IT" sz="1800" i="1" dirty="0"/>
          </a:p>
          <a:p>
            <a:r>
              <a:rPr lang="it-IT" sz="1800" b="1" dirty="0">
                <a:solidFill>
                  <a:srgbClr val="C00000"/>
                </a:solidFill>
              </a:rPr>
              <a:t>La “</a:t>
            </a:r>
            <a:r>
              <a:rPr lang="it-IT" sz="1800" b="1" i="1" dirty="0">
                <a:solidFill>
                  <a:srgbClr val="C00000"/>
                </a:solidFill>
              </a:rPr>
              <a:t>Libera Repubblica dei Ragazzi di Monteleco</a:t>
            </a:r>
            <a:r>
              <a:rPr lang="it-IT" sz="1800" b="1" dirty="0">
                <a:solidFill>
                  <a:srgbClr val="C00000"/>
                </a:solidFill>
              </a:rPr>
              <a:t>” desidera diventare un modello sociale di impegno e partecipazione, cui ragazzi possano ispirarsi nella vita da adulti</a:t>
            </a:r>
            <a:r>
              <a:rPr lang="it-IT" sz="1800" b="1" dirty="0"/>
              <a:t>.</a:t>
            </a:r>
            <a:r>
              <a:rPr lang="it-IT" sz="1800" dirty="0"/>
              <a:t> </a:t>
            </a:r>
          </a:p>
          <a:p>
            <a:pPr algn="l"/>
            <a:endParaRPr lang="it-IT" sz="18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B9E6967-88AF-3005-206C-5DB89B28D9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034" y="166350"/>
            <a:ext cx="1964988" cy="16332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id="{D2C89B4F-DCE6-90FD-5ED8-B43DCE34B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246873"/>
            <a:ext cx="9144000" cy="725893"/>
          </a:xfrm>
        </p:spPr>
        <p:txBody>
          <a:bodyPr>
            <a:normAutofit fontScale="90000"/>
          </a:bodyPr>
          <a:lstStyle/>
          <a:p>
            <a:r>
              <a:rPr lang="it-IT" sz="4000" b="1" dirty="0">
                <a:solidFill>
                  <a:srgbClr val="C00000"/>
                </a:solidFill>
                <a:latin typeface="+mn-lt"/>
              </a:rPr>
              <a:t>Il sogno della Libera Repubblica di Monteleco</a:t>
            </a:r>
          </a:p>
        </p:txBody>
      </p:sp>
    </p:spTree>
    <p:extLst>
      <p:ext uri="{BB962C8B-B14F-4D97-AF65-F5344CB8AC3E}">
        <p14:creationId xmlns:p14="http://schemas.microsoft.com/office/powerpoint/2010/main" val="4040562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334FA-046D-437D-C7DD-AE0655010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2F2837B0-440E-23B4-26D0-B2E79FC862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978" y="1432861"/>
            <a:ext cx="10963073" cy="5054507"/>
          </a:xfrm>
        </p:spPr>
        <p:txBody>
          <a:bodyPr>
            <a:normAutofit/>
          </a:bodyPr>
          <a:lstStyle/>
          <a:p>
            <a:pPr indent="-1270" algn="l">
              <a:buNone/>
            </a:pPr>
            <a:endParaRPr lang="it-IT" sz="18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341630" indent="-342900" algn="l">
              <a:buFont typeface="Wingdings" panose="05000000000000000000" pitchFamily="2" charset="2"/>
              <a:buChar char="Ø"/>
            </a:pPr>
            <a:endParaRPr lang="it-IT" sz="1800" dirty="0">
              <a:effectLst/>
              <a:ea typeface="Times New Roman" panose="02020603050405020304" pitchFamily="18" charset="0"/>
            </a:endParaRPr>
          </a:p>
          <a:p>
            <a:pPr algn="l"/>
            <a:r>
              <a:rPr lang="it-IT" sz="1800" dirty="0"/>
              <a:t>L’attuazione del progetto </a:t>
            </a:r>
            <a:r>
              <a:rPr lang="it-IT" sz="1800" dirty="0">
                <a:solidFill>
                  <a:srgbClr val="C00000"/>
                </a:solidFill>
              </a:rPr>
              <a:t>“</a:t>
            </a:r>
            <a:r>
              <a:rPr lang="it-IT" sz="1800" b="1" i="1" dirty="0">
                <a:solidFill>
                  <a:srgbClr val="C00000"/>
                </a:solidFill>
              </a:rPr>
              <a:t>Libera Repubblica dei Ragazzi di Monteleco</a:t>
            </a:r>
            <a:r>
              <a:rPr lang="it-IT" sz="1800" dirty="0"/>
              <a:t>” richiede quattro ambiti di azione:</a:t>
            </a:r>
          </a:p>
          <a:p>
            <a:pPr algn="l"/>
            <a:r>
              <a:rPr lang="it-IT" sz="1800" dirty="0"/>
              <a:t> 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it-IT" sz="1800" dirty="0"/>
              <a:t>Attuazione del modello ambientale basato sull’utilizzo delle energie rinnovabili e sul coerente adeguamento delle strutture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it-IT" sz="1800" dirty="0"/>
              <a:t>Ristrutturazione degli spazi boschivi inseriti nel Parco Naturale delle Capanne di Marcarolo in ottica educativa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it-IT" sz="1800" dirty="0"/>
              <a:t>Progettazione del Polo di Educazione Ambientale rivolto alle scuole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it-IT" sz="1800" dirty="0"/>
              <a:t>Sostegno alla formazione di educatori, volontari e professionali, a nuovi stili di vita umani, sociali e ambientali.</a:t>
            </a:r>
          </a:p>
          <a:p>
            <a:pPr algn="l"/>
            <a:endParaRPr lang="it-IT" sz="18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93F2AD4-FA34-5267-F859-692714D524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034" y="166350"/>
            <a:ext cx="1964988" cy="16332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id="{16E0DD52-D61D-F52D-9386-57423FCEB8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246873"/>
            <a:ext cx="9144000" cy="725893"/>
          </a:xfrm>
        </p:spPr>
        <p:txBody>
          <a:bodyPr>
            <a:normAutofit fontScale="90000"/>
          </a:bodyPr>
          <a:lstStyle/>
          <a:p>
            <a:r>
              <a:rPr lang="it-IT" sz="4000" b="1" dirty="0">
                <a:solidFill>
                  <a:srgbClr val="C00000"/>
                </a:solidFill>
                <a:latin typeface="+mn-lt"/>
              </a:rPr>
              <a:t>Il sogno della  Libera Repubblica di Monteleco</a:t>
            </a:r>
          </a:p>
        </p:txBody>
      </p:sp>
    </p:spTree>
    <p:extLst>
      <p:ext uri="{BB962C8B-B14F-4D97-AF65-F5344CB8AC3E}">
        <p14:creationId xmlns:p14="http://schemas.microsoft.com/office/powerpoint/2010/main" val="3800189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21C2C-B309-2E18-BABB-8BF0729D2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BF7DD013-9C3B-6713-300A-7CED67505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978" y="1121576"/>
            <a:ext cx="10963073" cy="5570074"/>
          </a:xfrm>
        </p:spPr>
        <p:txBody>
          <a:bodyPr>
            <a:noAutofit/>
          </a:bodyPr>
          <a:lstStyle/>
          <a:p>
            <a:pPr algn="l"/>
            <a:r>
              <a:rPr lang="it-IT" sz="1600" dirty="0"/>
              <a:t> </a:t>
            </a:r>
          </a:p>
          <a:p>
            <a:pPr marL="457200" lvl="0" indent="-457200" algn="l">
              <a:buFont typeface="+mj-lt"/>
              <a:buAutoNum type="arabicPeriod"/>
            </a:pPr>
            <a:r>
              <a:rPr lang="it-IT" sz="1600" b="1" dirty="0">
                <a:solidFill>
                  <a:srgbClr val="C00000"/>
                </a:solidFill>
              </a:rPr>
              <a:t>Attuazione del modello ambientale basato sull’utilizzo delle energie rinnovabili e sul coerente adeguamento delle strutture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1600" dirty="0"/>
              <a:t>Adeguamento e potenziamento della turbina idroelettrica per rendere la struttura autonoma dal punto di vista energetico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1600" dirty="0"/>
              <a:t>Cambio degli infissi di Casa A sempre in ottica di efficientamento risparmio energetico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1600" dirty="0"/>
              <a:t>Nuova scala di sicurezza antincendio di casa A indispensabile per ampliamento numero ragazzi da ospitare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1600" dirty="0"/>
              <a:t>Nuovo impianto fotovoltaico per la produzione di elettricità per rendere la struttura autonoma dal punto di vista energetico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1600" dirty="0"/>
              <a:t>Nuovo sistema completo rilevazione fumi sia per gli ambienti comuni (refettorio, bagni e camere da letto) che per gli ambienti tecnici (cucine e locali tecnici)</a:t>
            </a:r>
          </a:p>
          <a:p>
            <a:pPr algn="l"/>
            <a:r>
              <a:rPr lang="it-IT" sz="1600" b="1" dirty="0">
                <a:solidFill>
                  <a:srgbClr val="C00000"/>
                </a:solidFill>
              </a:rPr>
              <a:t>2. Ristrutturazione degli spazi boschivi inseriti nel parco in ottica educativa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it-IT" sz="1600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1600" dirty="0"/>
              <a:t>Intervento per sistemazione area boschiva strada ingresso, porzione bassa della colonia e  zona circostante campo da calcio 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1600" dirty="0"/>
              <a:t>Intervento per sistemazione area verde interna alla colonia ed agli spazi di gioco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1600" dirty="0"/>
              <a:t>Rifacimento, appianamento e gestione acque piovane strada ingresso della colonia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1600" dirty="0"/>
              <a:t>Ripristino e mantenimento tracciato boschivo che ricalca il vecchio sentiero di collegamento sorgenti-colonia ricreato durante i lavori contro il dissesto idrogeologico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1600" dirty="0"/>
              <a:t>Posizionamento cartellonistica, strutture gioco e sentiero naturalistico all’interno del bosco della colonia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BB6A2DC-8429-0C54-5FC5-6153B89326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034" y="166350"/>
            <a:ext cx="1964988" cy="16332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id="{DF8F07B1-3D7D-8EA4-A73B-55BF1F1CC0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246873"/>
            <a:ext cx="9144000" cy="725893"/>
          </a:xfrm>
        </p:spPr>
        <p:txBody>
          <a:bodyPr>
            <a:normAutofit fontScale="90000"/>
          </a:bodyPr>
          <a:lstStyle/>
          <a:p>
            <a:r>
              <a:rPr lang="it-IT" sz="4000" b="1" dirty="0">
                <a:solidFill>
                  <a:srgbClr val="C00000"/>
                </a:solidFill>
                <a:latin typeface="+mn-lt"/>
              </a:rPr>
              <a:t>Il sogno della  Libera Repubblica di Monteleco</a:t>
            </a:r>
          </a:p>
        </p:txBody>
      </p:sp>
    </p:spTree>
    <p:extLst>
      <p:ext uri="{BB962C8B-B14F-4D97-AF65-F5344CB8AC3E}">
        <p14:creationId xmlns:p14="http://schemas.microsoft.com/office/powerpoint/2010/main" val="1370555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1031A-88FC-B575-FCA6-0E1E298D5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E608E5F0-1B11-D81A-7F80-8050869A8C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6978" y="1432861"/>
            <a:ext cx="10963073" cy="5054507"/>
          </a:xfrm>
        </p:spPr>
        <p:txBody>
          <a:bodyPr>
            <a:normAutofit/>
          </a:bodyPr>
          <a:lstStyle/>
          <a:p>
            <a:pPr algn="l"/>
            <a:r>
              <a:rPr lang="it-IT" sz="1800" dirty="0"/>
              <a:t> </a:t>
            </a:r>
          </a:p>
          <a:p>
            <a:pPr algn="l"/>
            <a:r>
              <a:rPr lang="it-IT" sz="1800" b="1" dirty="0"/>
              <a:t>3.</a:t>
            </a:r>
            <a:r>
              <a:rPr lang="it-IT" sz="1800" b="1" dirty="0">
                <a:solidFill>
                  <a:srgbClr val="C00000"/>
                </a:solidFill>
              </a:rPr>
              <a:t>Progettazione del Polo di Educazione Ambientale rivolto alle scuole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it-IT" sz="1800" dirty="0"/>
          </a:p>
          <a:p>
            <a:pPr algn="l"/>
            <a:r>
              <a:rPr lang="it-IT" sz="1800" dirty="0"/>
              <a:t>•   progettazione di dettaglio delle diverse iniziative formative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1800" dirty="0"/>
              <a:t>costruzione e duplicazione degli strumenti/giochi didattici adeguati alle diverse fasce di età dei partecipanti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1800" dirty="0"/>
              <a:t>progettazione e realizzazione della campagna di comunicazione per la promozione delle iniziative con la realizzazione e stampa di materiale promozionale (cartaceo, digitale, video)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it-IT" sz="1800" dirty="0"/>
              <a:t>presenza di un educatore professionale per la realizzazione degli incontri di promozione presso scuole, Enti, Associazioni, ecc.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it-IT" sz="1800" dirty="0"/>
          </a:p>
          <a:p>
            <a:pPr algn="l"/>
            <a:r>
              <a:rPr lang="it-IT" sz="1800" b="1" dirty="0"/>
              <a:t>4.</a:t>
            </a:r>
            <a:r>
              <a:rPr lang="it-IT" sz="1800" b="1" dirty="0">
                <a:solidFill>
                  <a:srgbClr val="C00000"/>
                </a:solidFill>
              </a:rPr>
              <a:t> Progettazione  e realizzazione di percorsi di formazione continua degli educatori, volontari e professionali, ai nuovi stili di vita umani, sociali e ambientali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it-IT" sz="1800" b="1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4B43433-A577-3C00-1A00-426829E3B0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034" y="166350"/>
            <a:ext cx="1964988" cy="16332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id="{C042B604-8A22-A302-D5EB-D2283A6751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246873"/>
            <a:ext cx="9144000" cy="725893"/>
          </a:xfrm>
        </p:spPr>
        <p:txBody>
          <a:bodyPr>
            <a:normAutofit fontScale="90000"/>
          </a:bodyPr>
          <a:lstStyle/>
          <a:p>
            <a:r>
              <a:rPr lang="it-IT" sz="4000" b="1" dirty="0">
                <a:solidFill>
                  <a:srgbClr val="C00000"/>
                </a:solidFill>
                <a:latin typeface="+mn-lt"/>
              </a:rPr>
              <a:t>Il sogno della  Libera Repubblica di Monteleco</a:t>
            </a:r>
          </a:p>
        </p:txBody>
      </p:sp>
    </p:spTree>
    <p:extLst>
      <p:ext uri="{BB962C8B-B14F-4D97-AF65-F5344CB8AC3E}">
        <p14:creationId xmlns:p14="http://schemas.microsoft.com/office/powerpoint/2010/main" val="41517211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1282</Words>
  <Application>Microsoft Office PowerPoint</Application>
  <PresentationFormat>Widescreen</PresentationFormat>
  <Paragraphs>86</Paragraphs>
  <Slides>8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Tema di Office</vt:lpstr>
      <vt:lpstr>Progetto educativo  Il Sogno della Libera Repubblica dei ragazzi di Monteleco </vt:lpstr>
      <vt:lpstr>Monteleco</vt:lpstr>
      <vt:lpstr>Monteleco</vt:lpstr>
      <vt:lpstr>Monteleco</vt:lpstr>
      <vt:lpstr>Il sogno della Libera Repubblica di Monteleco</vt:lpstr>
      <vt:lpstr>Il sogno della  Libera Repubblica di Monteleco</vt:lpstr>
      <vt:lpstr>Il sogno della  Libera Repubblica di Monteleco</vt:lpstr>
      <vt:lpstr>Il sogno della  Libera Repubblica di Monteleco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Sara Liga</dc:creator>
  <cp:lastModifiedBy>Mattia Olla</cp:lastModifiedBy>
  <cp:revision>13</cp:revision>
  <cp:lastPrinted>2025-07-04T07:27:17Z</cp:lastPrinted>
  <dcterms:created xsi:type="dcterms:W3CDTF">2024-04-08T08:17:54Z</dcterms:created>
  <dcterms:modified xsi:type="dcterms:W3CDTF">2026-06-04T10:46:48Z</dcterms:modified>
</cp:coreProperties>
</file>