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Lst>
  <p:notesMasterIdLst>
    <p:notesMasterId r:id="rId19"/>
  </p:notesMasterIdLst>
  <p:sldIdLst>
    <p:sldId id="256" r:id="rId2"/>
    <p:sldId id="257" r:id="rId3"/>
    <p:sldId id="269" r:id="rId4"/>
    <p:sldId id="258" r:id="rId5"/>
    <p:sldId id="273" r:id="rId6"/>
    <p:sldId id="259" r:id="rId7"/>
    <p:sldId id="260" r:id="rId8"/>
    <p:sldId id="270" r:id="rId9"/>
    <p:sldId id="272" r:id="rId10"/>
    <p:sldId id="261" r:id="rId11"/>
    <p:sldId id="262" r:id="rId12"/>
    <p:sldId id="263" r:id="rId13"/>
    <p:sldId id="264" r:id="rId14"/>
    <p:sldId id="265" r:id="rId15"/>
    <p:sldId id="266" r:id="rId16"/>
    <p:sldId id="267" r:id="rId17"/>
    <p:sldId id="268" r:id="rId18"/>
  </p:sldIdLst>
  <p:sldSz cx="9144000" cy="5143500" type="screen16x9"/>
  <p:notesSz cx="6858000" cy="9144000"/>
  <p:embeddedFontLst>
    <p:embeddedFont>
      <p:font typeface="Oswald" panose="00000500000000000000" pitchFamily="2" charset="0"/>
      <p:regular r:id="rId20"/>
      <p:bold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4CC4"/>
    <a:srgbClr val="FF6600"/>
    <a:srgbClr val="FF66CC"/>
    <a:srgbClr val="46724B"/>
    <a:srgbClr val="0000FF"/>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988c87d554_2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g3988c87d554_2_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4" name="Google Shape;104;g3988c87d554_2_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988c87d554_2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g3988c87d554_2_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g3988c87d554_2_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988c87d554_2_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g3988c87d554_2_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g3988c87d554_2_10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988c87d554_2_1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3988c87d554_2_1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g3988c87d554_2_1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extLst>
      <p:ext uri="{BB962C8B-B14F-4D97-AF65-F5344CB8AC3E}">
        <p14:creationId xmlns:p14="http://schemas.microsoft.com/office/powerpoint/2010/main" val="1310170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988c87d554_2_1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g3988c87d554_2_1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g3988c87d554_2_1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988c87d554_2_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g3988c87d554_2_1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5" name="Google Shape;175;g3988c87d554_2_1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988c87d554_2_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g3988c87d554_2_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g3988c87d554_2_10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8</a:t>
            </a:fld>
            <a:endParaRPr/>
          </a:p>
        </p:txBody>
      </p:sp>
    </p:spTree>
    <p:extLst>
      <p:ext uri="{BB962C8B-B14F-4D97-AF65-F5344CB8AC3E}">
        <p14:creationId xmlns:p14="http://schemas.microsoft.com/office/powerpoint/2010/main" val="2102368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7B5CF92F-7B31-4BF0-0AF4-F0FA915C43F4}"/>
            </a:ext>
          </a:extLst>
        </p:cNvPr>
        <p:cNvGrpSpPr/>
        <p:nvPr/>
      </p:nvGrpSpPr>
      <p:grpSpPr>
        <a:xfrm>
          <a:off x="0" y="0"/>
          <a:ext cx="0" cy="0"/>
          <a:chOff x="0" y="0"/>
          <a:chExt cx="0" cy="0"/>
        </a:xfrm>
      </p:grpSpPr>
      <p:sp>
        <p:nvSpPr>
          <p:cNvPr id="132" name="Google Shape;132;g3988c87d554_2_104:notes">
            <a:extLst>
              <a:ext uri="{FF2B5EF4-FFF2-40B4-BE49-F238E27FC236}">
                <a16:creationId xmlns:a16="http://schemas.microsoft.com/office/drawing/2014/main" id="{8DA846AD-44B3-3DEA-A432-DBC24158CA9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g3988c87d554_2_104:notes">
            <a:extLst>
              <a:ext uri="{FF2B5EF4-FFF2-40B4-BE49-F238E27FC236}">
                <a16:creationId xmlns:a16="http://schemas.microsoft.com/office/drawing/2014/main" id="{F0242310-8022-42C3-E039-832177E6E17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g3988c87d554_2_104:notes">
            <a:extLst>
              <a:ext uri="{FF2B5EF4-FFF2-40B4-BE49-F238E27FC236}">
                <a16:creationId xmlns:a16="http://schemas.microsoft.com/office/drawing/2014/main" id="{6977474E-DC3A-D61B-6EA1-D6E749AFE68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9</a:t>
            </a:fld>
            <a:endParaRPr/>
          </a:p>
        </p:txBody>
      </p:sp>
    </p:spTree>
    <p:extLst>
      <p:ext uri="{BB962C8B-B14F-4D97-AF65-F5344CB8AC3E}">
        <p14:creationId xmlns:p14="http://schemas.microsoft.com/office/powerpoint/2010/main" val="3136702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988c87d554_2_1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3988c87d554_2_1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g3988c87d554_2_1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988c87d554_2_2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g3988c87d554_2_2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g3988c87d554_2_2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3988c87d554_2_275: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3988c87d554_2_2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988c87d554_2_3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 name="Google Shape;288;g3988c87d554_2_3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g3988c87d554_2_3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988c87d554_2_3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g3988c87d554_2_3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g3988c87d554_2_3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988c87d554_2_394: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9" name="Google Shape;329;g3988c87d554_2_3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3988c87d554_2_415: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1" name="Google Shape;351;g3988c87d554_2_4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3988c87d554_2_4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g3988c87d554_2_4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2" name="Google Shape;402;g3988c87d554_2_4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5"/>
        <p:cNvGrpSpPr/>
        <p:nvPr/>
      </p:nvGrpSpPr>
      <p:grpSpPr>
        <a:xfrm>
          <a:off x="0" y="0"/>
          <a:ext cx="0" cy="0"/>
          <a:chOff x="0" y="0"/>
          <a:chExt cx="0" cy="0"/>
        </a:xfrm>
      </p:grpSpPr>
      <p:sp>
        <p:nvSpPr>
          <p:cNvPr id="56" name="Google Shape;56;p14"/>
          <p:cNvSpPr/>
          <p:nvPr/>
        </p:nvSpPr>
        <p:spPr>
          <a:xfrm>
            <a:off x="0" y="3981450"/>
            <a:ext cx="9144000" cy="12381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cSld name="Title Slide_1">
    <p:spTree>
      <p:nvGrpSpPr>
        <p:cNvPr id="1" name="Shape 57"/>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58"/>
        <p:cNvGrpSpPr/>
        <p:nvPr/>
      </p:nvGrpSpPr>
      <p:grpSpPr>
        <a:xfrm>
          <a:off x="0" y="0"/>
          <a:ext cx="0" cy="0"/>
          <a:chOff x="0" y="0"/>
          <a:chExt cx="0" cy="0"/>
        </a:xfrm>
      </p:grpSpPr>
      <p:sp>
        <p:nvSpPr>
          <p:cNvPr id="59" name="Google Shape;59;p16"/>
          <p:cNvSpPr txBox="1">
            <a:spLocks noGrp="1"/>
          </p:cNvSpPr>
          <p:nvPr>
            <p:ph type="body" idx="1"/>
          </p:nvPr>
        </p:nvSpPr>
        <p:spPr>
          <a:xfrm>
            <a:off x="652900" y="1297006"/>
            <a:ext cx="3919200" cy="41550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800"/>
              </a:spcBef>
              <a:spcAft>
                <a:spcPts val="0"/>
              </a:spcAft>
              <a:buClr>
                <a:schemeClr val="dk1"/>
              </a:buClr>
              <a:buSzPts val="3000"/>
              <a:buNone/>
              <a:defRPr sz="3000" b="1"/>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0" name="Google Shape;60;p16"/>
          <p:cNvSpPr>
            <a:spLocks noGrp="1"/>
          </p:cNvSpPr>
          <p:nvPr>
            <p:ph type="pic" idx="2"/>
          </p:nvPr>
        </p:nvSpPr>
        <p:spPr>
          <a:xfrm>
            <a:off x="5027889" y="328781"/>
            <a:ext cx="3727500" cy="4485900"/>
          </a:xfrm>
          <a:prstGeom prst="rect">
            <a:avLst/>
          </a:prstGeom>
          <a:noFill/>
          <a:ln>
            <a:noFill/>
          </a:ln>
        </p:spPr>
        <p:txBody>
          <a:bodyPr/>
          <a:lstStyle/>
          <a:p>
            <a:endParaRPr lang="en-US"/>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61"/>
        <p:cNvGrpSpPr/>
        <p:nvPr/>
      </p:nvGrpSpPr>
      <p:grpSpPr>
        <a:xfrm>
          <a:off x="0" y="0"/>
          <a:ext cx="0" cy="0"/>
          <a:chOff x="0" y="0"/>
          <a:chExt cx="0" cy="0"/>
        </a:xfrm>
      </p:grpSpPr>
      <p:sp>
        <p:nvSpPr>
          <p:cNvPr id="62" name="Google Shape;62;p17"/>
          <p:cNvSpPr txBox="1">
            <a:spLocks noGrp="1"/>
          </p:cNvSpPr>
          <p:nvPr>
            <p:ph type="body" idx="1"/>
          </p:nvPr>
        </p:nvSpPr>
        <p:spPr>
          <a:xfrm>
            <a:off x="652900" y="748367"/>
            <a:ext cx="5283000" cy="41550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800"/>
              </a:spcBef>
              <a:spcAft>
                <a:spcPts val="0"/>
              </a:spcAft>
              <a:buClr>
                <a:schemeClr val="dk1"/>
              </a:buClr>
              <a:buSzPts val="3000"/>
              <a:buNone/>
              <a:defRPr sz="3000" b="1"/>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 name="Google Shape;63;p17"/>
          <p:cNvSpPr>
            <a:spLocks noGrp="1"/>
          </p:cNvSpPr>
          <p:nvPr>
            <p:ph type="pic" idx="2"/>
          </p:nvPr>
        </p:nvSpPr>
        <p:spPr>
          <a:xfrm>
            <a:off x="4746199" y="560129"/>
            <a:ext cx="3897600" cy="1281300"/>
          </a:xfrm>
          <a:prstGeom prst="rect">
            <a:avLst/>
          </a:prstGeom>
          <a:noFill/>
          <a:ln>
            <a:noFill/>
          </a:ln>
        </p:spPr>
        <p:txBody>
          <a:bodyPr/>
          <a:lstStyle/>
          <a:p>
            <a:endParaRPr lang="en-US"/>
          </a:p>
        </p:txBody>
      </p:sp>
      <p:sp>
        <p:nvSpPr>
          <p:cNvPr id="64" name="Google Shape;64;p17"/>
          <p:cNvSpPr>
            <a:spLocks noGrp="1"/>
          </p:cNvSpPr>
          <p:nvPr>
            <p:ph type="pic" idx="3"/>
          </p:nvPr>
        </p:nvSpPr>
        <p:spPr>
          <a:xfrm>
            <a:off x="4746199" y="1931031"/>
            <a:ext cx="3897600" cy="1281300"/>
          </a:xfrm>
          <a:prstGeom prst="rect">
            <a:avLst/>
          </a:prstGeom>
          <a:noFill/>
          <a:ln>
            <a:noFill/>
          </a:ln>
        </p:spPr>
        <p:txBody>
          <a:bodyPr/>
          <a:lstStyle/>
          <a:p>
            <a:endParaRPr lang="en-US"/>
          </a:p>
        </p:txBody>
      </p:sp>
      <p:sp>
        <p:nvSpPr>
          <p:cNvPr id="65" name="Google Shape;65;p17"/>
          <p:cNvSpPr>
            <a:spLocks noGrp="1"/>
          </p:cNvSpPr>
          <p:nvPr>
            <p:ph type="pic" idx="4"/>
          </p:nvPr>
        </p:nvSpPr>
        <p:spPr>
          <a:xfrm>
            <a:off x="4746199" y="3301934"/>
            <a:ext cx="3897600" cy="1281300"/>
          </a:xfrm>
          <a:prstGeom prst="rect">
            <a:avLst/>
          </a:prstGeom>
          <a:noFill/>
          <a:ln>
            <a:noFill/>
          </a:ln>
        </p:spPr>
        <p:txBody>
          <a:bodyPr/>
          <a:lstStyle/>
          <a:p>
            <a:endParaRPr lang="en-US"/>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66"/>
        <p:cNvGrpSpPr/>
        <p:nvPr/>
      </p:nvGrpSpPr>
      <p:grpSpPr>
        <a:xfrm>
          <a:off x="0" y="0"/>
          <a:ext cx="0" cy="0"/>
          <a:chOff x="0" y="0"/>
          <a:chExt cx="0" cy="0"/>
        </a:xfrm>
      </p:grpSpPr>
      <p:sp>
        <p:nvSpPr>
          <p:cNvPr id="67" name="Google Shape;67;p18"/>
          <p:cNvSpPr txBox="1">
            <a:spLocks noGrp="1"/>
          </p:cNvSpPr>
          <p:nvPr>
            <p:ph type="body" idx="1"/>
          </p:nvPr>
        </p:nvSpPr>
        <p:spPr>
          <a:xfrm>
            <a:off x="652900" y="748367"/>
            <a:ext cx="5283000" cy="41550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800"/>
              </a:spcBef>
              <a:spcAft>
                <a:spcPts val="0"/>
              </a:spcAft>
              <a:buClr>
                <a:schemeClr val="dk1"/>
              </a:buClr>
              <a:buSzPts val="3000"/>
              <a:buNone/>
              <a:defRPr sz="3000" b="1"/>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 name="Google Shape;68;p18"/>
          <p:cNvSpPr>
            <a:spLocks noGrp="1"/>
          </p:cNvSpPr>
          <p:nvPr>
            <p:ph type="pic" idx="2"/>
          </p:nvPr>
        </p:nvSpPr>
        <p:spPr>
          <a:xfrm>
            <a:off x="3908585" y="990511"/>
            <a:ext cx="2506800" cy="3395400"/>
          </a:xfrm>
          <a:prstGeom prst="rect">
            <a:avLst/>
          </a:prstGeom>
          <a:noFill/>
          <a:ln>
            <a:noFill/>
          </a:ln>
        </p:spPr>
        <p:txBody>
          <a:bodyPr/>
          <a:lstStyle/>
          <a:p>
            <a:endParaRPr lang="en-US"/>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Section Header">
  <p:cSld name="3_Section Header">
    <p:spTree>
      <p:nvGrpSpPr>
        <p:cNvPr id="1" name="Shape 69"/>
        <p:cNvGrpSpPr/>
        <p:nvPr/>
      </p:nvGrpSpPr>
      <p:grpSpPr>
        <a:xfrm>
          <a:off x="0" y="0"/>
          <a:ext cx="0" cy="0"/>
          <a:chOff x="0" y="0"/>
          <a:chExt cx="0" cy="0"/>
        </a:xfrm>
      </p:grpSpPr>
      <p:sp>
        <p:nvSpPr>
          <p:cNvPr id="70" name="Google Shape;70;p19"/>
          <p:cNvSpPr txBox="1">
            <a:spLocks noGrp="1"/>
          </p:cNvSpPr>
          <p:nvPr>
            <p:ph type="body" idx="1"/>
          </p:nvPr>
        </p:nvSpPr>
        <p:spPr>
          <a:xfrm>
            <a:off x="652900" y="2925135"/>
            <a:ext cx="3800400" cy="83100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800"/>
              </a:spcBef>
              <a:spcAft>
                <a:spcPts val="0"/>
              </a:spcAft>
              <a:buClr>
                <a:schemeClr val="dk1"/>
              </a:buClr>
              <a:buSzPts val="3000"/>
              <a:buNone/>
              <a:defRPr sz="3000" b="1"/>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Google Shape;71;p19"/>
          <p:cNvSpPr>
            <a:spLocks noGrp="1"/>
          </p:cNvSpPr>
          <p:nvPr>
            <p:ph type="pic" idx="2"/>
          </p:nvPr>
        </p:nvSpPr>
        <p:spPr>
          <a:xfrm>
            <a:off x="-269850" y="-1031390"/>
            <a:ext cx="3279900" cy="3279900"/>
          </a:xfrm>
          <a:prstGeom prst="rect">
            <a:avLst/>
          </a:prstGeom>
          <a:noFill/>
          <a:ln>
            <a:noFill/>
          </a:ln>
        </p:spPr>
        <p:txBody>
          <a:bodyPr/>
          <a:lstStyle/>
          <a:p>
            <a:endParaRPr lang="en-US"/>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4_Section Header">
  <p:cSld name="4_Section Header">
    <p:spTree>
      <p:nvGrpSpPr>
        <p:cNvPr id="1" name="Shape 72"/>
        <p:cNvGrpSpPr/>
        <p:nvPr/>
      </p:nvGrpSpPr>
      <p:grpSpPr>
        <a:xfrm>
          <a:off x="0" y="0"/>
          <a:ext cx="0" cy="0"/>
          <a:chOff x="0" y="0"/>
          <a:chExt cx="0" cy="0"/>
        </a:xfrm>
      </p:grpSpPr>
      <p:sp>
        <p:nvSpPr>
          <p:cNvPr id="73" name="Google Shape;73;p20"/>
          <p:cNvSpPr txBox="1">
            <a:spLocks noGrp="1"/>
          </p:cNvSpPr>
          <p:nvPr>
            <p:ph type="body" idx="1"/>
          </p:nvPr>
        </p:nvSpPr>
        <p:spPr>
          <a:xfrm>
            <a:off x="652900" y="748367"/>
            <a:ext cx="5283000" cy="41550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800"/>
              </a:spcBef>
              <a:spcAft>
                <a:spcPts val="0"/>
              </a:spcAft>
              <a:buClr>
                <a:schemeClr val="dk1"/>
              </a:buClr>
              <a:buSzPts val="3000"/>
              <a:buNone/>
              <a:defRPr sz="3000" b="1"/>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Section Header">
  <p:cSld name="5_Section Header">
    <p:spTree>
      <p:nvGrpSpPr>
        <p:cNvPr id="1" name="Shape 74"/>
        <p:cNvGrpSpPr/>
        <p:nvPr/>
      </p:nvGrpSpPr>
      <p:grpSpPr>
        <a:xfrm>
          <a:off x="0" y="0"/>
          <a:ext cx="0" cy="0"/>
          <a:chOff x="0" y="0"/>
          <a:chExt cx="0" cy="0"/>
        </a:xfrm>
      </p:grpSpPr>
      <p:sp>
        <p:nvSpPr>
          <p:cNvPr id="75" name="Google Shape;75;p21"/>
          <p:cNvSpPr txBox="1">
            <a:spLocks noGrp="1"/>
          </p:cNvSpPr>
          <p:nvPr>
            <p:ph type="body" idx="1"/>
          </p:nvPr>
        </p:nvSpPr>
        <p:spPr>
          <a:xfrm>
            <a:off x="652900" y="748367"/>
            <a:ext cx="5283000" cy="41550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800"/>
              </a:spcBef>
              <a:spcAft>
                <a:spcPts val="0"/>
              </a:spcAft>
              <a:buClr>
                <a:schemeClr val="dk1"/>
              </a:buClr>
              <a:buSzPts val="3000"/>
              <a:buNone/>
              <a:defRPr sz="3000" b="1"/>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 name="Google Shape;76;p21"/>
          <p:cNvSpPr>
            <a:spLocks noGrp="1"/>
          </p:cNvSpPr>
          <p:nvPr>
            <p:ph type="pic" idx="2"/>
          </p:nvPr>
        </p:nvSpPr>
        <p:spPr>
          <a:xfrm>
            <a:off x="742645" y="2691833"/>
            <a:ext cx="3088800" cy="1882500"/>
          </a:xfrm>
          <a:prstGeom prst="rect">
            <a:avLst/>
          </a:prstGeom>
          <a:noFill/>
          <a:ln>
            <a:noFill/>
          </a:ln>
        </p:spPr>
        <p:txBody>
          <a:bodyPr/>
          <a:lstStyle/>
          <a:p>
            <a:endParaRPr lang="en-US"/>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6_Section Header">
  <p:cSld name="6_Section Header">
    <p:spTree>
      <p:nvGrpSpPr>
        <p:cNvPr id="1" name="Shape 77"/>
        <p:cNvGrpSpPr/>
        <p:nvPr/>
      </p:nvGrpSpPr>
      <p:grpSpPr>
        <a:xfrm>
          <a:off x="0" y="0"/>
          <a:ext cx="0" cy="0"/>
          <a:chOff x="0" y="0"/>
          <a:chExt cx="0" cy="0"/>
        </a:xfrm>
      </p:grpSpPr>
      <p:sp>
        <p:nvSpPr>
          <p:cNvPr id="78" name="Google Shape;78;p22"/>
          <p:cNvSpPr txBox="1">
            <a:spLocks noGrp="1"/>
          </p:cNvSpPr>
          <p:nvPr>
            <p:ph type="body" idx="1"/>
          </p:nvPr>
        </p:nvSpPr>
        <p:spPr>
          <a:xfrm>
            <a:off x="652900" y="748367"/>
            <a:ext cx="5283000" cy="41550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800"/>
              </a:spcBef>
              <a:spcAft>
                <a:spcPts val="0"/>
              </a:spcAft>
              <a:buClr>
                <a:schemeClr val="dk1"/>
              </a:buClr>
              <a:buSzPts val="3000"/>
              <a:buNone/>
              <a:defRPr sz="3000" b="1"/>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7_Section Header">
  <p:cSld name="7_Section Header">
    <p:spTree>
      <p:nvGrpSpPr>
        <p:cNvPr id="1" name="Shape 79"/>
        <p:cNvGrpSpPr/>
        <p:nvPr/>
      </p:nvGrpSpPr>
      <p:grpSpPr>
        <a:xfrm>
          <a:off x="0" y="0"/>
          <a:ext cx="0" cy="0"/>
          <a:chOff x="0" y="0"/>
          <a:chExt cx="0" cy="0"/>
        </a:xfrm>
      </p:grpSpPr>
      <p:sp>
        <p:nvSpPr>
          <p:cNvPr id="80" name="Google Shape;80;p23"/>
          <p:cNvSpPr txBox="1">
            <a:spLocks noGrp="1"/>
          </p:cNvSpPr>
          <p:nvPr>
            <p:ph type="body" idx="1"/>
          </p:nvPr>
        </p:nvSpPr>
        <p:spPr>
          <a:xfrm>
            <a:off x="652900" y="748367"/>
            <a:ext cx="5283000" cy="41550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800"/>
              </a:spcBef>
              <a:spcAft>
                <a:spcPts val="0"/>
              </a:spcAft>
              <a:buClr>
                <a:schemeClr val="dk1"/>
              </a:buClr>
              <a:buSzPts val="3000"/>
              <a:buNone/>
              <a:defRPr sz="3000" b="1"/>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 name="Google Shape;81;p23"/>
          <p:cNvSpPr>
            <a:spLocks noGrp="1"/>
          </p:cNvSpPr>
          <p:nvPr>
            <p:ph type="pic" idx="2"/>
          </p:nvPr>
        </p:nvSpPr>
        <p:spPr>
          <a:xfrm>
            <a:off x="685801" y="2455880"/>
            <a:ext cx="1824300" cy="1071900"/>
          </a:xfrm>
          <a:prstGeom prst="rect">
            <a:avLst/>
          </a:prstGeom>
          <a:noFill/>
          <a:ln>
            <a:noFill/>
          </a:ln>
        </p:spPr>
        <p:txBody>
          <a:bodyPr/>
          <a:lstStyle/>
          <a:p>
            <a:endParaRPr lang="en-US"/>
          </a:p>
        </p:txBody>
      </p:sp>
      <p:sp>
        <p:nvSpPr>
          <p:cNvPr id="82" name="Google Shape;82;p23"/>
          <p:cNvSpPr>
            <a:spLocks noGrp="1"/>
          </p:cNvSpPr>
          <p:nvPr>
            <p:ph type="pic" idx="3"/>
          </p:nvPr>
        </p:nvSpPr>
        <p:spPr>
          <a:xfrm>
            <a:off x="2731631" y="2455880"/>
            <a:ext cx="1824300" cy="1071900"/>
          </a:xfrm>
          <a:prstGeom prst="rect">
            <a:avLst/>
          </a:prstGeom>
          <a:noFill/>
          <a:ln>
            <a:noFill/>
          </a:ln>
        </p:spPr>
        <p:txBody>
          <a:bodyPr/>
          <a:lstStyle/>
          <a:p>
            <a:endParaRPr lang="en-US"/>
          </a:p>
        </p:txBody>
      </p:sp>
      <p:sp>
        <p:nvSpPr>
          <p:cNvPr id="83" name="Google Shape;83;p23"/>
          <p:cNvSpPr>
            <a:spLocks noGrp="1"/>
          </p:cNvSpPr>
          <p:nvPr>
            <p:ph type="pic" idx="4"/>
          </p:nvPr>
        </p:nvSpPr>
        <p:spPr>
          <a:xfrm>
            <a:off x="4777461" y="2455880"/>
            <a:ext cx="1824300" cy="1071900"/>
          </a:xfrm>
          <a:prstGeom prst="rect">
            <a:avLst/>
          </a:prstGeom>
          <a:noFill/>
          <a:ln>
            <a:noFill/>
          </a:ln>
        </p:spPr>
        <p:txBody>
          <a:bodyPr/>
          <a:lstStyle/>
          <a:p>
            <a:endParaRPr lang="en-US"/>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8_Section Header">
  <p:cSld name="8_Section Header">
    <p:spTree>
      <p:nvGrpSpPr>
        <p:cNvPr id="1" name="Shape 84"/>
        <p:cNvGrpSpPr/>
        <p:nvPr/>
      </p:nvGrpSpPr>
      <p:grpSpPr>
        <a:xfrm>
          <a:off x="0" y="0"/>
          <a:ext cx="0" cy="0"/>
          <a:chOff x="0" y="0"/>
          <a:chExt cx="0" cy="0"/>
        </a:xfrm>
      </p:grpSpPr>
      <p:sp>
        <p:nvSpPr>
          <p:cNvPr id="85" name="Google Shape;85;p24"/>
          <p:cNvSpPr txBox="1">
            <a:spLocks noGrp="1"/>
          </p:cNvSpPr>
          <p:nvPr>
            <p:ph type="body" idx="1"/>
          </p:nvPr>
        </p:nvSpPr>
        <p:spPr>
          <a:xfrm>
            <a:off x="652900" y="748367"/>
            <a:ext cx="5283000" cy="41550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800"/>
              </a:spcBef>
              <a:spcAft>
                <a:spcPts val="0"/>
              </a:spcAft>
              <a:buClr>
                <a:schemeClr val="dk1"/>
              </a:buClr>
              <a:buSzPts val="3000"/>
              <a:buNone/>
              <a:defRPr sz="3000" b="1"/>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9_Section Header">
  <p:cSld name="9_Section Header">
    <p:spTree>
      <p:nvGrpSpPr>
        <p:cNvPr id="1" name="Shape 86"/>
        <p:cNvGrpSpPr/>
        <p:nvPr/>
      </p:nvGrpSpPr>
      <p:grpSpPr>
        <a:xfrm>
          <a:off x="0" y="0"/>
          <a:ext cx="0" cy="0"/>
          <a:chOff x="0" y="0"/>
          <a:chExt cx="0" cy="0"/>
        </a:xfrm>
      </p:grpSpPr>
      <p:sp>
        <p:nvSpPr>
          <p:cNvPr id="87" name="Google Shape;87;p25"/>
          <p:cNvSpPr txBox="1">
            <a:spLocks noGrp="1"/>
          </p:cNvSpPr>
          <p:nvPr>
            <p:ph type="body" idx="1"/>
          </p:nvPr>
        </p:nvSpPr>
        <p:spPr>
          <a:xfrm>
            <a:off x="652900" y="748367"/>
            <a:ext cx="3435900" cy="41550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800"/>
              </a:spcBef>
              <a:spcAft>
                <a:spcPts val="0"/>
              </a:spcAft>
              <a:buClr>
                <a:schemeClr val="dk1"/>
              </a:buClr>
              <a:buSzPts val="3000"/>
              <a:buNone/>
              <a:defRPr sz="3000" b="1"/>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 name="Google Shape;88;p25"/>
          <p:cNvSpPr>
            <a:spLocks noGrp="1"/>
          </p:cNvSpPr>
          <p:nvPr>
            <p:ph type="pic" idx="2"/>
          </p:nvPr>
        </p:nvSpPr>
        <p:spPr>
          <a:xfrm>
            <a:off x="4572000" y="677120"/>
            <a:ext cx="4259400" cy="2404500"/>
          </a:xfrm>
          <a:prstGeom prst="rect">
            <a:avLst/>
          </a:prstGeom>
          <a:noFill/>
          <a:ln>
            <a:noFill/>
          </a:ln>
        </p:spPr>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1_Section Header">
  <p:cSld name="11_Section Header">
    <p:spTree>
      <p:nvGrpSpPr>
        <p:cNvPr id="1" name="Shape 89"/>
        <p:cNvGrpSpPr/>
        <p:nvPr/>
      </p:nvGrpSpPr>
      <p:grpSpPr>
        <a:xfrm>
          <a:off x="0" y="0"/>
          <a:ext cx="0" cy="0"/>
          <a:chOff x="0" y="0"/>
          <a:chExt cx="0" cy="0"/>
        </a:xfrm>
      </p:grpSpPr>
      <p:sp>
        <p:nvSpPr>
          <p:cNvPr id="90" name="Google Shape;90;p26"/>
          <p:cNvSpPr txBox="1">
            <a:spLocks noGrp="1"/>
          </p:cNvSpPr>
          <p:nvPr>
            <p:ph type="body" idx="1"/>
          </p:nvPr>
        </p:nvSpPr>
        <p:spPr>
          <a:xfrm>
            <a:off x="652900" y="748367"/>
            <a:ext cx="5283000" cy="41550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800"/>
              </a:spcBef>
              <a:spcAft>
                <a:spcPts val="0"/>
              </a:spcAft>
              <a:buClr>
                <a:schemeClr val="dk1"/>
              </a:buClr>
              <a:buSzPts val="3000"/>
              <a:buNone/>
              <a:defRPr sz="3000" b="1"/>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2_Section Header">
  <p:cSld name="12_Section Header">
    <p:spTree>
      <p:nvGrpSpPr>
        <p:cNvPr id="1" name="Shape 91"/>
        <p:cNvGrpSpPr/>
        <p:nvPr/>
      </p:nvGrpSpPr>
      <p:grpSpPr>
        <a:xfrm>
          <a:off x="0" y="0"/>
          <a:ext cx="0" cy="0"/>
          <a:chOff x="0" y="0"/>
          <a:chExt cx="0" cy="0"/>
        </a:xfrm>
      </p:grpSpPr>
      <p:sp>
        <p:nvSpPr>
          <p:cNvPr id="92" name="Google Shape;92;p27"/>
          <p:cNvSpPr txBox="1">
            <a:spLocks noGrp="1"/>
          </p:cNvSpPr>
          <p:nvPr>
            <p:ph type="body" idx="1"/>
          </p:nvPr>
        </p:nvSpPr>
        <p:spPr>
          <a:xfrm>
            <a:off x="652900" y="748367"/>
            <a:ext cx="5283000" cy="41550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800"/>
              </a:spcBef>
              <a:spcAft>
                <a:spcPts val="0"/>
              </a:spcAft>
              <a:buClr>
                <a:schemeClr val="dk1"/>
              </a:buClr>
              <a:buSzPts val="3000"/>
              <a:buNone/>
              <a:defRPr sz="3000" b="1"/>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3_Section Header">
  <p:cSld name="13_Section Header">
    <p:spTree>
      <p:nvGrpSpPr>
        <p:cNvPr id="1" name="Shape 93"/>
        <p:cNvGrpSpPr/>
        <p:nvPr/>
      </p:nvGrpSpPr>
      <p:grpSpPr>
        <a:xfrm>
          <a:off x="0" y="0"/>
          <a:ext cx="0" cy="0"/>
          <a:chOff x="0" y="0"/>
          <a:chExt cx="0" cy="0"/>
        </a:xfrm>
      </p:grpSpPr>
      <p:sp>
        <p:nvSpPr>
          <p:cNvPr id="94" name="Google Shape;94;p28"/>
          <p:cNvSpPr>
            <a:spLocks noGrp="1"/>
          </p:cNvSpPr>
          <p:nvPr>
            <p:ph type="pic" idx="2"/>
          </p:nvPr>
        </p:nvSpPr>
        <p:spPr>
          <a:xfrm>
            <a:off x="0" y="0"/>
            <a:ext cx="5417700" cy="5143500"/>
          </a:xfrm>
          <a:prstGeom prst="rect">
            <a:avLst/>
          </a:prstGeom>
          <a:noFill/>
          <a:ln>
            <a:noFill/>
          </a:ln>
        </p:spPr>
        <p:txBody>
          <a:bodyPr/>
          <a:lstStyle/>
          <a:p>
            <a:endParaRPr lang="en-US"/>
          </a:p>
        </p:txBody>
      </p:sp>
      <p:sp>
        <p:nvSpPr>
          <p:cNvPr id="95" name="Google Shape;95;p28"/>
          <p:cNvSpPr txBox="1">
            <a:spLocks noGrp="1"/>
          </p:cNvSpPr>
          <p:nvPr>
            <p:ph type="body" idx="1"/>
          </p:nvPr>
        </p:nvSpPr>
        <p:spPr>
          <a:xfrm>
            <a:off x="3256398" y="2257800"/>
            <a:ext cx="2092800" cy="5082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800"/>
              </a:spcBef>
              <a:spcAft>
                <a:spcPts val="0"/>
              </a:spcAft>
              <a:buClr>
                <a:schemeClr val="dk1"/>
              </a:buClr>
              <a:buSzPts val="3300"/>
              <a:buNone/>
              <a:defRPr sz="3300" b="1"/>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96"/>
        <p:cNvGrpSpPr/>
        <p:nvPr/>
      </p:nvGrpSpPr>
      <p:grpSpPr>
        <a:xfrm>
          <a:off x="0" y="0"/>
          <a:ext cx="0" cy="0"/>
          <a:chOff x="0" y="0"/>
          <a:chExt cx="0" cy="0"/>
        </a:xfrm>
      </p:grpSpPr>
      <p:sp>
        <p:nvSpPr>
          <p:cNvPr id="97" name="Google Shape;97;p29"/>
          <p:cNvSpPr txBox="1">
            <a:spLocks noGrp="1"/>
          </p:cNvSpPr>
          <p:nvPr>
            <p:ph type="body" idx="1"/>
          </p:nvPr>
        </p:nvSpPr>
        <p:spPr>
          <a:xfrm>
            <a:off x="652900" y="748367"/>
            <a:ext cx="5283000" cy="41550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800"/>
              </a:spcBef>
              <a:spcAft>
                <a:spcPts val="0"/>
              </a:spcAft>
              <a:buClr>
                <a:schemeClr val="dk1"/>
              </a:buClr>
              <a:buSzPts val="3000"/>
              <a:buNone/>
              <a:defRPr sz="3000" b="1"/>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 name="Google Shape;98;p29"/>
          <p:cNvSpPr>
            <a:spLocks noGrp="1"/>
          </p:cNvSpPr>
          <p:nvPr>
            <p:ph type="pic" idx="2"/>
          </p:nvPr>
        </p:nvSpPr>
        <p:spPr>
          <a:xfrm>
            <a:off x="6698534" y="-989835"/>
            <a:ext cx="2839200" cy="2839200"/>
          </a:xfrm>
          <a:prstGeom prst="rect">
            <a:avLst/>
          </a:prstGeom>
          <a:noFill/>
          <a:ln>
            <a:noFill/>
          </a:ln>
        </p:spPr>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0_Section Header">
  <p:cSld name="10_Section Header">
    <p:spTree>
      <p:nvGrpSpPr>
        <p:cNvPr id="1" name="Shape 99"/>
        <p:cNvGrpSpPr/>
        <p:nvPr/>
      </p:nvGrpSpPr>
      <p:grpSpPr>
        <a:xfrm>
          <a:off x="0" y="0"/>
          <a:ext cx="0" cy="0"/>
          <a:chOff x="0" y="0"/>
          <a:chExt cx="0" cy="0"/>
        </a:xfrm>
      </p:grpSpPr>
      <p:sp>
        <p:nvSpPr>
          <p:cNvPr id="100" name="Google Shape;100;p30"/>
          <p:cNvSpPr txBox="1">
            <a:spLocks noGrp="1"/>
          </p:cNvSpPr>
          <p:nvPr>
            <p:ph type="body" idx="1"/>
          </p:nvPr>
        </p:nvSpPr>
        <p:spPr>
          <a:xfrm>
            <a:off x="652900" y="748367"/>
            <a:ext cx="5283000" cy="41550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800"/>
              </a:spcBef>
              <a:spcAft>
                <a:spcPts val="0"/>
              </a:spcAft>
              <a:buClr>
                <a:schemeClr val="dk1"/>
              </a:buClr>
              <a:buSzPts val="3000"/>
              <a:buNone/>
              <a:defRPr sz="3000" b="1"/>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chemeClr val="dk1"/>
              </a:buClr>
              <a:buSzPts val="3300"/>
              <a:buNone/>
              <a:defRPr sz="3300" b="1" i="0" u="none" strike="noStrike" cap="none">
                <a:solidFill>
                  <a:schemeClr val="dk1"/>
                </a:solidFil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1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chemeClr val="dk1"/>
              </a:buClr>
              <a:buSzPts val="2100"/>
              <a:buChar char="•"/>
              <a:defRPr sz="2100" i="0" u="none" strike="noStrike" cap="none">
                <a:solidFill>
                  <a:schemeClr val="dk1"/>
                </a:solidFill>
              </a:defRPr>
            </a:lvl1pPr>
            <a:lvl2pPr marL="914400" marR="0" lvl="1" indent="-342900" algn="l">
              <a:lnSpc>
                <a:spcPct val="90000"/>
              </a:lnSpc>
              <a:spcBef>
                <a:spcPts val="400"/>
              </a:spcBef>
              <a:spcAft>
                <a:spcPts val="0"/>
              </a:spcAft>
              <a:buClr>
                <a:schemeClr val="dk1"/>
              </a:buClr>
              <a:buSzPts val="1800"/>
              <a:buChar char="•"/>
              <a:defRPr sz="1800" i="0" u="none" strike="noStrike" cap="none">
                <a:solidFill>
                  <a:schemeClr val="dk1"/>
                </a:solidFill>
              </a:defRPr>
            </a:lvl2pPr>
            <a:lvl3pPr marL="1371600" marR="0" lvl="2" indent="-323850" algn="l">
              <a:lnSpc>
                <a:spcPct val="90000"/>
              </a:lnSpc>
              <a:spcBef>
                <a:spcPts val="400"/>
              </a:spcBef>
              <a:spcAft>
                <a:spcPts val="0"/>
              </a:spcAft>
              <a:buClr>
                <a:schemeClr val="dk1"/>
              </a:buClr>
              <a:buSzPts val="1500"/>
              <a:buChar char="•"/>
              <a:defRPr sz="1500" i="0" u="none" strike="noStrike" cap="none">
                <a:solidFill>
                  <a:schemeClr val="dk1"/>
                </a:solidFill>
              </a:defRPr>
            </a:lvl3pPr>
            <a:lvl4pPr marL="1828800" marR="0" lvl="3" indent="-317500" algn="l">
              <a:lnSpc>
                <a:spcPct val="90000"/>
              </a:lnSpc>
              <a:spcBef>
                <a:spcPts val="400"/>
              </a:spcBef>
              <a:spcAft>
                <a:spcPts val="0"/>
              </a:spcAft>
              <a:buClr>
                <a:schemeClr val="dk1"/>
              </a:buClr>
              <a:buSzPts val="1400"/>
              <a:buChar char="•"/>
              <a:defRPr sz="1400" i="0" u="none" strike="noStrike" cap="none">
                <a:solidFill>
                  <a:schemeClr val="dk1"/>
                </a:solidFill>
              </a:defRPr>
            </a:lvl4pPr>
            <a:lvl5pPr marL="2286000" marR="0" lvl="4" indent="-317500" algn="l">
              <a:lnSpc>
                <a:spcPct val="90000"/>
              </a:lnSpc>
              <a:spcBef>
                <a:spcPts val="400"/>
              </a:spcBef>
              <a:spcAft>
                <a:spcPts val="0"/>
              </a:spcAft>
              <a:buClr>
                <a:schemeClr val="dk1"/>
              </a:buClr>
              <a:buSzPts val="1400"/>
              <a:buChar char="•"/>
              <a:defRPr sz="1400" i="0" u="none" strike="noStrike" cap="none">
                <a:solidFill>
                  <a:schemeClr val="dk1"/>
                </a:solidFill>
              </a:defRPr>
            </a:lvl5pPr>
            <a:lvl6pPr marL="2743200" marR="0" lvl="5" indent="-317500" algn="l">
              <a:lnSpc>
                <a:spcPct val="90000"/>
              </a:lnSpc>
              <a:spcBef>
                <a:spcPts val="400"/>
              </a:spcBef>
              <a:spcAft>
                <a:spcPts val="0"/>
              </a:spcAft>
              <a:buClr>
                <a:schemeClr val="dk1"/>
              </a:buClr>
              <a:buSzPts val="1400"/>
              <a:buChar char="•"/>
              <a:defRPr sz="1400" i="0" u="none" strike="noStrike" cap="none">
                <a:solidFill>
                  <a:schemeClr val="dk1"/>
                </a:solidFill>
              </a:defRPr>
            </a:lvl6pPr>
            <a:lvl7pPr marL="3200400" marR="0" lvl="6" indent="-317500" algn="l">
              <a:lnSpc>
                <a:spcPct val="90000"/>
              </a:lnSpc>
              <a:spcBef>
                <a:spcPts val="400"/>
              </a:spcBef>
              <a:spcAft>
                <a:spcPts val="0"/>
              </a:spcAft>
              <a:buClr>
                <a:schemeClr val="dk1"/>
              </a:buClr>
              <a:buSzPts val="1400"/>
              <a:buChar char="•"/>
              <a:defRPr sz="1400" i="0" u="none" strike="noStrike" cap="none">
                <a:solidFill>
                  <a:schemeClr val="dk1"/>
                </a:solidFill>
              </a:defRPr>
            </a:lvl7pPr>
            <a:lvl8pPr marL="3657600" marR="0" lvl="7" indent="-317500" algn="l">
              <a:lnSpc>
                <a:spcPct val="90000"/>
              </a:lnSpc>
              <a:spcBef>
                <a:spcPts val="400"/>
              </a:spcBef>
              <a:spcAft>
                <a:spcPts val="0"/>
              </a:spcAft>
              <a:buClr>
                <a:schemeClr val="dk1"/>
              </a:buClr>
              <a:buSzPts val="1400"/>
              <a:buChar char="•"/>
              <a:defRPr sz="1400" i="0" u="none" strike="noStrike" cap="none">
                <a:solidFill>
                  <a:schemeClr val="dk1"/>
                </a:solidFill>
              </a:defRPr>
            </a:lvl8pPr>
            <a:lvl9pPr marL="4114800" marR="0" lvl="8" indent="-317500" algn="l">
              <a:lnSpc>
                <a:spcPct val="90000"/>
              </a:lnSpc>
              <a:spcBef>
                <a:spcPts val="400"/>
              </a:spcBef>
              <a:spcAft>
                <a:spcPts val="0"/>
              </a:spcAft>
              <a:buClr>
                <a:schemeClr val="dk1"/>
              </a:buClr>
              <a:buSzPts val="1400"/>
              <a:buChar char="•"/>
              <a:defRPr sz="1400" i="0" u="none" strike="noStrike" cap="none">
                <a:solidFill>
                  <a:schemeClr val="dk1"/>
                </a:solidFill>
              </a:defRPr>
            </a:lvl9pPr>
          </a:lstStyle>
          <a:p>
            <a:endParaRPr/>
          </a:p>
        </p:txBody>
      </p:sp>
      <p:sp>
        <p:nvSpPr>
          <p:cNvPr id="53" name="Google Shape;53;p13"/>
          <p:cNvSpPr/>
          <p:nvPr/>
        </p:nvSpPr>
        <p:spPr>
          <a:xfrm rot="10800000" flipH="1">
            <a:off x="215550" y="4813489"/>
            <a:ext cx="7754374" cy="23928"/>
          </a:xfrm>
          <a:custGeom>
            <a:avLst/>
            <a:gdLst/>
            <a:ahLst/>
            <a:cxnLst/>
            <a:rect l="l" t="t" r="r" b="b"/>
            <a:pathLst>
              <a:path w="3026097" h="14725" extrusionOk="0">
                <a:moveTo>
                  <a:pt x="3018735" y="0"/>
                </a:moveTo>
                <a:lnTo>
                  <a:pt x="7363" y="0"/>
                </a:lnTo>
                <a:cubicBezTo>
                  <a:pt x="3287" y="0"/>
                  <a:pt x="0" y="3287"/>
                  <a:pt x="0" y="7363"/>
                </a:cubicBezTo>
                <a:lnTo>
                  <a:pt x="0" y="7363"/>
                </a:lnTo>
                <a:cubicBezTo>
                  <a:pt x="0" y="11439"/>
                  <a:pt x="3287" y="14725"/>
                  <a:pt x="7363" y="14725"/>
                </a:cubicBezTo>
                <a:lnTo>
                  <a:pt x="3018735" y="14725"/>
                </a:lnTo>
                <a:cubicBezTo>
                  <a:pt x="3022811" y="14725"/>
                  <a:pt x="3026097" y="11439"/>
                  <a:pt x="3026097" y="7363"/>
                </a:cubicBezTo>
                <a:lnTo>
                  <a:pt x="3026097" y="7363"/>
                </a:lnTo>
                <a:cubicBezTo>
                  <a:pt x="3026097" y="3287"/>
                  <a:pt x="3022811" y="0"/>
                  <a:pt x="3018735" y="0"/>
                </a:cubicBezTo>
                <a:close/>
              </a:path>
            </a:pathLst>
          </a:custGeom>
          <a:solidFill>
            <a:schemeClr val="accent1">
              <a:alpha val="9373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pic>
        <p:nvPicPr>
          <p:cNvPr id="54" name="Google Shape;54;p13"/>
          <p:cNvPicPr preferRelativeResize="0"/>
          <p:nvPr/>
        </p:nvPicPr>
        <p:blipFill rotWithShape="1">
          <a:blip r:embed="rId19">
            <a:alphaModFix/>
          </a:blip>
          <a:srcRect/>
          <a:stretch/>
        </p:blipFill>
        <p:spPr>
          <a:xfrm>
            <a:off x="7812262" y="4012437"/>
            <a:ext cx="1128399" cy="103714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31"/>
          <p:cNvSpPr txBox="1"/>
          <p:nvPr/>
        </p:nvSpPr>
        <p:spPr>
          <a:xfrm>
            <a:off x="467835" y="3616857"/>
            <a:ext cx="3161400" cy="1384995"/>
          </a:xfrm>
          <a:prstGeom prst="rect">
            <a:avLst/>
          </a:prstGeom>
          <a:noFill/>
          <a:ln>
            <a:noFill/>
          </a:ln>
        </p:spPr>
        <p:txBody>
          <a:bodyPr spcFirstLastPara="1" wrap="square" lIns="0" tIns="0" rIns="0" bIns="0" anchor="t" anchorCtr="0">
            <a:spAutoFit/>
          </a:bodyPr>
          <a:lstStyle/>
          <a:p>
            <a:pPr lvl="0">
              <a:buClr>
                <a:schemeClr val="dk1"/>
              </a:buClr>
              <a:buSzPts val="1200"/>
            </a:pPr>
            <a:r>
              <a:rPr lang="en-US" sz="1800" dirty="0">
                <a:solidFill>
                  <a:schemeClr val="dk1"/>
                </a:solidFill>
              </a:rPr>
              <a:t>The Westminster CARES Foundation advances effective solutions that benefit seniors and people living with disabilities across Texas.</a:t>
            </a:r>
            <a:endParaRPr sz="1800" dirty="0"/>
          </a:p>
        </p:txBody>
      </p:sp>
      <p:sp>
        <p:nvSpPr>
          <p:cNvPr id="107" name="Google Shape;107;p31"/>
          <p:cNvSpPr txBox="1">
            <a:spLocks noGrp="1"/>
          </p:cNvSpPr>
          <p:nvPr>
            <p:ph type="body" idx="4294967295"/>
          </p:nvPr>
        </p:nvSpPr>
        <p:spPr>
          <a:xfrm>
            <a:off x="467835" y="3130474"/>
            <a:ext cx="3919200" cy="415500"/>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chemeClr val="dk2"/>
              </a:buClr>
              <a:buSzPts val="3000"/>
              <a:buFont typeface="Arial"/>
              <a:buNone/>
            </a:pPr>
            <a:r>
              <a:rPr lang="en" sz="3000" b="1" dirty="0">
                <a:solidFill>
                  <a:schemeClr val="dk2"/>
                </a:solidFill>
              </a:rPr>
              <a:t>Mission</a:t>
            </a:r>
            <a:endParaRPr sz="3000" b="1" dirty="0"/>
          </a:p>
        </p:txBody>
      </p:sp>
      <p:pic>
        <p:nvPicPr>
          <p:cNvPr id="108" name="Google Shape;108;p31" title="iStock-648771822.jpg"/>
          <p:cNvPicPr preferRelativeResize="0"/>
          <p:nvPr/>
        </p:nvPicPr>
        <p:blipFill rotWithShape="1">
          <a:blip r:embed="rId3">
            <a:alphaModFix/>
          </a:blip>
          <a:srcRect l="22827"/>
          <a:stretch/>
        </p:blipFill>
        <p:spPr>
          <a:xfrm>
            <a:off x="4615500" y="-20575"/>
            <a:ext cx="6601800" cy="5278500"/>
          </a:xfrm>
          <a:prstGeom prst="round2DiagRect">
            <a:avLst>
              <a:gd name="adj1" fmla="val 16667"/>
              <a:gd name="adj2" fmla="val 0"/>
            </a:avLst>
          </a:prstGeom>
          <a:noFill/>
          <a:ln>
            <a:noFill/>
          </a:ln>
        </p:spPr>
      </p:pic>
      <p:pic>
        <p:nvPicPr>
          <p:cNvPr id="109" name="Google Shape;109;p31" title="main-2color.png"/>
          <p:cNvPicPr preferRelativeResize="0"/>
          <p:nvPr/>
        </p:nvPicPr>
        <p:blipFill>
          <a:blip r:embed="rId4">
            <a:alphaModFix/>
          </a:blip>
          <a:stretch>
            <a:fillRect/>
          </a:stretch>
        </p:blipFill>
        <p:spPr>
          <a:xfrm>
            <a:off x="735825" y="786201"/>
            <a:ext cx="2625398" cy="241515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cBhvr additive="base">
                                        <p:cTn id="7" dur="1000"/>
                                        <p:tgtEl>
                                          <p:spTgt spid="108"/>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09"/>
                                        </p:tgtEl>
                                        <p:attrNameLst>
                                          <p:attrName>style.visibility</p:attrName>
                                        </p:attrNameLst>
                                      </p:cBhvr>
                                      <p:to>
                                        <p:strVal val="visible"/>
                                      </p:to>
                                    </p:set>
                                    <p:anim calcmode="lin" valueType="num">
                                      <p:cBhvr additive="base">
                                        <p:cTn id="10" dur="1000"/>
                                        <p:tgtEl>
                                          <p:spTgt spid="109"/>
                                        </p:tgtEl>
                                        <p:attrNameLst>
                                          <p:attrName>ppt_x</p:attrName>
                                        </p:attrNameLst>
                                      </p:cBhvr>
                                      <p:tavLst>
                                        <p:tav tm="0">
                                          <p:val>
                                            <p:strVal val="#ppt_x-1"/>
                                          </p:val>
                                        </p:tav>
                                        <p:tav tm="100000">
                                          <p:val>
                                            <p:strVal val="#ppt_x"/>
                                          </p:val>
                                        </p:tav>
                                      </p:tavLst>
                                    </p:anim>
                                  </p:childTnLst>
                                </p:cTn>
                              </p:par>
                            </p:childTnLst>
                          </p:cTn>
                        </p:par>
                        <p:par>
                          <p:cTn id="11" fill="hold">
                            <p:stCondLst>
                              <p:cond delay="1000"/>
                            </p:stCondLst>
                            <p:childTnLst>
                              <p:par>
                                <p:cTn id="12" presetID="10" presetClass="entr" presetSubtype="0" fill="hold" nodeType="afterEffect">
                                  <p:stCondLst>
                                    <p:cond delay="500"/>
                                  </p:stCondLst>
                                  <p:childTnLst>
                                    <p:set>
                                      <p:cBhvr>
                                        <p:cTn id="13" dur="1" fill="hold">
                                          <p:stCondLst>
                                            <p:cond delay="0"/>
                                          </p:stCondLst>
                                        </p:cTn>
                                        <p:tgtEl>
                                          <p:spTgt spid="106"/>
                                        </p:tgtEl>
                                        <p:attrNameLst>
                                          <p:attrName>style.visibility</p:attrName>
                                        </p:attrNameLst>
                                      </p:cBhvr>
                                      <p:to>
                                        <p:strVal val="visible"/>
                                      </p:to>
                                    </p:set>
                                    <p:animEffect transition="in" filter="fade">
                                      <p:cBhvr>
                                        <p:cTn id="14" dur="500"/>
                                        <p:tgtEl>
                                          <p:spTgt spid="106"/>
                                        </p:tgtEl>
                                      </p:cBhvr>
                                    </p:animEffect>
                                  </p:childTnLst>
                                </p:cTn>
                              </p:par>
                              <p:par>
                                <p:cTn id="15" presetID="10" presetClass="entr" presetSubtype="0" fill="hold" nodeType="withEffect">
                                  <p:stCondLst>
                                    <p:cond delay="0"/>
                                  </p:stCondLst>
                                  <p:childTnLst>
                                    <p:set>
                                      <p:cBhvr>
                                        <p:cTn id="16" dur="1" fill="hold">
                                          <p:stCondLst>
                                            <p:cond delay="0"/>
                                          </p:stCondLst>
                                        </p:cTn>
                                        <p:tgtEl>
                                          <p:spTgt spid="107"/>
                                        </p:tgtEl>
                                        <p:attrNameLst>
                                          <p:attrName>style.visibility</p:attrName>
                                        </p:attrNameLst>
                                      </p:cBhvr>
                                      <p:to>
                                        <p:strVal val="visible"/>
                                      </p:to>
                                    </p:set>
                                    <p:animEffect transition="in" filter="fade">
                                      <p:cBhvr>
                                        <p:cTn id="1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32"/>
          <p:cNvSpPr txBox="1">
            <a:spLocks noGrp="1"/>
          </p:cNvSpPr>
          <p:nvPr>
            <p:ph type="body" idx="1"/>
          </p:nvPr>
        </p:nvSpPr>
        <p:spPr>
          <a:xfrm>
            <a:off x="488836" y="1851188"/>
            <a:ext cx="3919100" cy="415499"/>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chemeClr val="dk2"/>
              </a:buClr>
              <a:buSzPts val="3000"/>
              <a:buFont typeface="Arial"/>
              <a:buNone/>
            </a:pPr>
            <a:r>
              <a:rPr lang="en" b="1" dirty="0">
                <a:solidFill>
                  <a:schemeClr val="dk2"/>
                </a:solidFill>
                <a:latin typeface="Arial"/>
                <a:ea typeface="Arial"/>
                <a:cs typeface="Arial"/>
                <a:sym typeface="Arial"/>
              </a:rPr>
              <a:t>Vision</a:t>
            </a:r>
            <a:endParaRPr b="1" dirty="0">
              <a:latin typeface="Arial"/>
              <a:ea typeface="Arial"/>
              <a:cs typeface="Arial"/>
              <a:sym typeface="Arial"/>
            </a:endParaRPr>
          </a:p>
        </p:txBody>
      </p:sp>
      <p:sp>
        <p:nvSpPr>
          <p:cNvPr id="116" name="Google Shape;116;p32"/>
          <p:cNvSpPr txBox="1"/>
          <p:nvPr/>
        </p:nvSpPr>
        <p:spPr>
          <a:xfrm>
            <a:off x="488836" y="2379330"/>
            <a:ext cx="3463500" cy="1661993"/>
          </a:xfrm>
          <a:prstGeom prst="rect">
            <a:avLst/>
          </a:prstGeom>
          <a:noFill/>
          <a:ln>
            <a:noFill/>
          </a:ln>
        </p:spPr>
        <p:txBody>
          <a:bodyPr spcFirstLastPara="1" wrap="square" lIns="0" tIns="0" rIns="0" bIns="0" anchor="t" anchorCtr="0">
            <a:spAutoFit/>
          </a:bodyPr>
          <a:lstStyle/>
          <a:p>
            <a:pPr lvl="0">
              <a:buClr>
                <a:schemeClr val="dk1"/>
              </a:buClr>
              <a:buSzPts val="1200"/>
            </a:pPr>
            <a:r>
              <a:rPr lang="en-US" sz="1800" dirty="0">
                <a:solidFill>
                  <a:schemeClr val="dk1"/>
                </a:solidFill>
              </a:rPr>
              <a:t>All Texas seniors and people with disabilities have access to a nurturing, purposeful, connected, and abundant life, and are treated with dignity and respect at all times.</a:t>
            </a:r>
            <a:endParaRPr sz="1800" dirty="0"/>
          </a:p>
        </p:txBody>
      </p:sp>
      <p:sp>
        <p:nvSpPr>
          <p:cNvPr id="117" name="Google Shape;117;p32"/>
          <p:cNvSpPr/>
          <p:nvPr/>
        </p:nvSpPr>
        <p:spPr>
          <a:xfrm>
            <a:off x="173042" y="-1431928"/>
            <a:ext cx="2330128" cy="2330128"/>
          </a:xfrm>
          <a:prstGeom prst="ellipse">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130" name="Google Shape;130;p32" title="W0154.jpg"/>
          <p:cNvPicPr preferRelativeResize="0"/>
          <p:nvPr/>
        </p:nvPicPr>
        <p:blipFill rotWithShape="1">
          <a:blip r:embed="rId3">
            <a:alphaModFix/>
          </a:blip>
          <a:srcRect t="5118" b="11388"/>
          <a:stretch/>
        </p:blipFill>
        <p:spPr>
          <a:xfrm>
            <a:off x="4115975" y="2"/>
            <a:ext cx="5028000" cy="2796000"/>
          </a:xfrm>
          <a:prstGeom prst="round2DiagRect">
            <a:avLst>
              <a:gd name="adj1" fmla="val 16667"/>
              <a:gd name="adj2" fmla="val 0"/>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500"/>
                                        <p:tgtEl>
                                          <p:spTgt spid="117"/>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250"/>
                                  </p:stCondLst>
                                  <p:childTnLst>
                                    <p:set>
                                      <p:cBhvr>
                                        <p:cTn id="9" dur="1" fill="hold">
                                          <p:stCondLst>
                                            <p:cond delay="0"/>
                                          </p:stCondLst>
                                        </p:cTn>
                                        <p:tgtEl>
                                          <p:spTgt spid="115">
                                            <p:txEl>
                                              <p:pRg st="0" end="0"/>
                                            </p:txEl>
                                          </p:spTgt>
                                        </p:tgtEl>
                                        <p:attrNameLst>
                                          <p:attrName>style.visibility</p:attrName>
                                        </p:attrNameLst>
                                      </p:cBhvr>
                                      <p:to>
                                        <p:strVal val="visible"/>
                                      </p:to>
                                    </p:set>
                                    <p:animEffect transition="in" filter="fade">
                                      <p:cBhvr>
                                        <p:cTn id="10" dur="500"/>
                                        <p:tgtEl>
                                          <p:spTgt spid="115">
                                            <p:txEl>
                                              <p:pRg st="0" end="0"/>
                                            </p:txEl>
                                          </p:spTgt>
                                        </p:tgtEl>
                                      </p:cBhvr>
                                    </p:animEffect>
                                  </p:childTnLst>
                                </p:cTn>
                              </p:par>
                              <p:par>
                                <p:cTn id="11" presetID="10" presetClass="entr" presetSubtype="0" fill="hold" nodeType="withEffect">
                                  <p:stCondLst>
                                    <p:cond delay="500"/>
                                  </p:stCondLst>
                                  <p:childTnLst>
                                    <p:set>
                                      <p:cBhvr>
                                        <p:cTn id="12" dur="1" fill="hold">
                                          <p:stCondLst>
                                            <p:cond delay="0"/>
                                          </p:stCondLst>
                                        </p:cTn>
                                        <p:tgtEl>
                                          <p:spTgt spid="116"/>
                                        </p:tgtEl>
                                        <p:attrNameLst>
                                          <p:attrName>style.visibility</p:attrName>
                                        </p:attrNameLst>
                                      </p:cBhvr>
                                      <p:to>
                                        <p:strVal val="visible"/>
                                      </p:to>
                                    </p:set>
                                    <p:animEffect transition="in" filter="fade">
                                      <p:cBhvr>
                                        <p:cTn id="13" dur="500"/>
                                        <p:tgtEl>
                                          <p:spTgt spid="116"/>
                                        </p:tgtEl>
                                      </p:cBhvr>
                                    </p:animEffect>
                                  </p:childTnLst>
                                </p:cTn>
                              </p:par>
                              <p:par>
                                <p:cTn id="14" presetID="2" presetClass="entr" presetSubtype="1" fill="hold" nodeType="withEffect">
                                  <p:stCondLst>
                                    <p:cond delay="0"/>
                                  </p:stCondLst>
                                  <p:childTnLst>
                                    <p:set>
                                      <p:cBhvr>
                                        <p:cTn id="15" dur="1" fill="hold">
                                          <p:stCondLst>
                                            <p:cond delay="0"/>
                                          </p:stCondLst>
                                        </p:cTn>
                                        <p:tgtEl>
                                          <p:spTgt spid="130"/>
                                        </p:tgtEl>
                                        <p:attrNameLst>
                                          <p:attrName>style.visibility</p:attrName>
                                        </p:attrNameLst>
                                      </p:cBhvr>
                                      <p:to>
                                        <p:strVal val="visible"/>
                                      </p:to>
                                    </p:set>
                                    <p:anim calcmode="lin" valueType="num">
                                      <p:cBhvr additive="base">
                                        <p:cTn id="16" dur="1000"/>
                                        <p:tgtEl>
                                          <p:spTgt spid="1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791CD9-BBCE-B73C-9F39-F5D16CF7A3AD}"/>
              </a:ext>
            </a:extLst>
          </p:cNvPr>
          <p:cNvSpPr>
            <a:spLocks noGrp="1"/>
          </p:cNvSpPr>
          <p:nvPr>
            <p:ph type="body" idx="1"/>
          </p:nvPr>
        </p:nvSpPr>
        <p:spPr>
          <a:xfrm>
            <a:off x="645972" y="3050960"/>
            <a:ext cx="5262991" cy="933589"/>
          </a:xfrm>
        </p:spPr>
        <p:txBody>
          <a:bodyPr/>
          <a:lstStyle/>
          <a:p>
            <a:r>
              <a:rPr lang="en-US" dirty="0"/>
              <a:t>Healthcare Quality by State </a:t>
            </a:r>
          </a:p>
        </p:txBody>
      </p:sp>
      <p:pic>
        <p:nvPicPr>
          <p:cNvPr id="5" name="Picture 4">
            <a:extLst>
              <a:ext uri="{FF2B5EF4-FFF2-40B4-BE49-F238E27FC236}">
                <a16:creationId xmlns:a16="http://schemas.microsoft.com/office/drawing/2014/main" id="{2EF74CC1-7F54-7FC8-F94A-CBC3D1E90DC1}"/>
              </a:ext>
            </a:extLst>
          </p:cNvPr>
          <p:cNvPicPr>
            <a:picLocks noChangeAspect="1"/>
          </p:cNvPicPr>
          <p:nvPr/>
        </p:nvPicPr>
        <p:blipFill>
          <a:blip r:embed="rId2"/>
          <a:stretch>
            <a:fillRect/>
          </a:stretch>
        </p:blipFill>
        <p:spPr>
          <a:xfrm>
            <a:off x="0" y="822179"/>
            <a:ext cx="9144000" cy="2695575"/>
          </a:xfrm>
          <a:prstGeom prst="rect">
            <a:avLst/>
          </a:prstGeom>
        </p:spPr>
      </p:pic>
      <p:sp>
        <p:nvSpPr>
          <p:cNvPr id="6" name="TextBox 5">
            <a:extLst>
              <a:ext uri="{FF2B5EF4-FFF2-40B4-BE49-F238E27FC236}">
                <a16:creationId xmlns:a16="http://schemas.microsoft.com/office/drawing/2014/main" id="{DC845CB1-E53F-A22F-956F-61158027F55A}"/>
              </a:ext>
            </a:extLst>
          </p:cNvPr>
          <p:cNvSpPr txBox="1"/>
          <p:nvPr/>
        </p:nvSpPr>
        <p:spPr>
          <a:xfrm>
            <a:off x="4786745" y="3775364"/>
            <a:ext cx="2805546" cy="461665"/>
          </a:xfrm>
          <a:prstGeom prst="rect">
            <a:avLst/>
          </a:prstGeom>
          <a:noFill/>
        </p:spPr>
        <p:txBody>
          <a:bodyPr wrap="square" rtlCol="0">
            <a:spAutoFit/>
          </a:bodyPr>
          <a:lstStyle/>
          <a:p>
            <a:r>
              <a:rPr lang="en-US" sz="1200" dirty="0"/>
              <a:t>US Healthcare by State 2025, Commonwealth Fund</a:t>
            </a:r>
          </a:p>
        </p:txBody>
      </p:sp>
      <p:sp>
        <p:nvSpPr>
          <p:cNvPr id="7" name="Flowchart: Alternate Process 6">
            <a:extLst>
              <a:ext uri="{FF2B5EF4-FFF2-40B4-BE49-F238E27FC236}">
                <a16:creationId xmlns:a16="http://schemas.microsoft.com/office/drawing/2014/main" id="{B603952D-1024-FF90-8A7A-D1D59545558B}"/>
              </a:ext>
            </a:extLst>
          </p:cNvPr>
          <p:cNvSpPr/>
          <p:nvPr/>
        </p:nvSpPr>
        <p:spPr>
          <a:xfrm>
            <a:off x="1783771" y="348707"/>
            <a:ext cx="6005945" cy="480148"/>
          </a:xfrm>
          <a:prstGeom prst="flowChartAlternateProcess">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3AEAEAC-7FF9-1AB7-358E-233C23835BCD}"/>
              </a:ext>
            </a:extLst>
          </p:cNvPr>
          <p:cNvSpPr txBox="1"/>
          <p:nvPr/>
        </p:nvSpPr>
        <p:spPr>
          <a:xfrm>
            <a:off x="1783772" y="434893"/>
            <a:ext cx="6005945" cy="307777"/>
          </a:xfrm>
          <a:prstGeom prst="rect">
            <a:avLst/>
          </a:prstGeom>
          <a:noFill/>
        </p:spPr>
        <p:txBody>
          <a:bodyPr wrap="square" rtlCol="0">
            <a:spAutoFit/>
          </a:bodyPr>
          <a:lstStyle/>
          <a:p>
            <a:r>
              <a:rPr lang="en-US" dirty="0">
                <a:solidFill>
                  <a:schemeClr val="bg1"/>
                </a:solidFill>
              </a:rPr>
              <a:t>Texas continues to face opportunities in healthcare quality and outcomes</a:t>
            </a:r>
          </a:p>
        </p:txBody>
      </p:sp>
    </p:spTree>
    <p:extLst>
      <p:ext uri="{BB962C8B-B14F-4D97-AF65-F5344CB8AC3E}">
        <p14:creationId xmlns:p14="http://schemas.microsoft.com/office/powerpoint/2010/main" val="2084032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33"/>
          <p:cNvSpPr txBox="1">
            <a:spLocks noGrp="1"/>
          </p:cNvSpPr>
          <p:nvPr>
            <p:ph type="body" idx="1"/>
          </p:nvPr>
        </p:nvSpPr>
        <p:spPr>
          <a:xfrm>
            <a:off x="4614253" y="171390"/>
            <a:ext cx="3389700" cy="1246495"/>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chemeClr val="dk2"/>
              </a:buClr>
              <a:buSzPts val="3000"/>
              <a:buFont typeface="Arial"/>
              <a:buNone/>
            </a:pPr>
            <a:r>
              <a:rPr lang="en" b="1" dirty="0">
                <a:solidFill>
                  <a:schemeClr val="dk2"/>
                </a:solidFill>
                <a:latin typeface="Arial"/>
                <a:ea typeface="Arial"/>
                <a:cs typeface="Arial"/>
                <a:sym typeface="Arial"/>
              </a:rPr>
              <a:t>Texas Culture Change Coalition (TXCCC)</a:t>
            </a:r>
            <a:endParaRPr b="1" dirty="0">
              <a:latin typeface="Arial"/>
              <a:ea typeface="Arial"/>
              <a:cs typeface="Arial"/>
              <a:sym typeface="Arial"/>
            </a:endParaRPr>
          </a:p>
        </p:txBody>
      </p:sp>
      <p:sp>
        <p:nvSpPr>
          <p:cNvPr id="137" name="Google Shape;137;p33"/>
          <p:cNvSpPr txBox="1"/>
          <p:nvPr/>
        </p:nvSpPr>
        <p:spPr>
          <a:xfrm>
            <a:off x="4508092" y="1748560"/>
            <a:ext cx="3602021" cy="2215991"/>
          </a:xfrm>
          <a:prstGeom prst="rect">
            <a:avLst/>
          </a:prstGeom>
          <a:noFill/>
          <a:ln>
            <a:noFill/>
          </a:ln>
        </p:spPr>
        <p:txBody>
          <a:bodyPr spcFirstLastPara="1" wrap="square" lIns="0" tIns="0" rIns="0" bIns="0" anchor="t" anchorCtr="0">
            <a:spAutoFit/>
          </a:bodyPr>
          <a:lstStyle/>
          <a:p>
            <a:pPr lvl="0">
              <a:buClr>
                <a:schemeClr val="dk1"/>
              </a:buClr>
              <a:buSzPts val="1200"/>
            </a:pPr>
            <a:endParaRPr lang="en-US" sz="1200" b="1" dirty="0">
              <a:solidFill>
                <a:schemeClr val="dk1"/>
              </a:solidFill>
            </a:endParaRPr>
          </a:p>
          <a:p>
            <a:pPr marL="171450" lvl="0" indent="-171450">
              <a:buClr>
                <a:schemeClr val="dk1"/>
              </a:buClr>
              <a:buSzPts val="1200"/>
              <a:buFont typeface="Wingdings" panose="05000000000000000000" pitchFamily="2" charset="2"/>
              <a:buChar char="§"/>
            </a:pPr>
            <a:r>
              <a:rPr lang="en-US" sz="1200" dirty="0">
                <a:solidFill>
                  <a:schemeClr val="dk1"/>
                </a:solidFill>
              </a:rPr>
              <a:t>Statewide initiative focused on transforming long-term care in Texas</a:t>
            </a:r>
          </a:p>
          <a:p>
            <a:pPr marL="171450" lvl="0" indent="-171450">
              <a:buClr>
                <a:schemeClr val="dk1"/>
              </a:buClr>
              <a:buSzPts val="1200"/>
              <a:buFont typeface="Wingdings" panose="05000000000000000000" pitchFamily="2" charset="2"/>
              <a:buChar char="§"/>
            </a:pPr>
            <a:endParaRPr lang="en-US" sz="1200" dirty="0">
              <a:solidFill>
                <a:schemeClr val="dk1"/>
              </a:solidFill>
            </a:endParaRPr>
          </a:p>
          <a:p>
            <a:pPr marL="171450" lvl="0" indent="-171450">
              <a:buClr>
                <a:schemeClr val="dk1"/>
              </a:buClr>
              <a:buSzPts val="1200"/>
              <a:buFont typeface="Wingdings" panose="05000000000000000000" pitchFamily="2" charset="2"/>
              <a:buChar char="§"/>
            </a:pPr>
            <a:r>
              <a:rPr lang="en-US" sz="1200" dirty="0">
                <a:solidFill>
                  <a:schemeClr val="dk1"/>
                </a:solidFill>
              </a:rPr>
              <a:t>Promotes person-centered care, dignity, and quality of life</a:t>
            </a:r>
          </a:p>
          <a:p>
            <a:pPr marL="171450" lvl="0" indent="-171450">
              <a:buClr>
                <a:schemeClr val="dk1"/>
              </a:buClr>
              <a:buSzPts val="1200"/>
              <a:buFont typeface="Wingdings" panose="05000000000000000000" pitchFamily="2" charset="2"/>
              <a:buChar char="§"/>
            </a:pPr>
            <a:endParaRPr lang="en-US" sz="1200" dirty="0">
              <a:solidFill>
                <a:schemeClr val="dk1"/>
              </a:solidFill>
            </a:endParaRPr>
          </a:p>
          <a:p>
            <a:pPr marL="171450" lvl="0" indent="-171450">
              <a:buClr>
                <a:schemeClr val="dk1"/>
              </a:buClr>
              <a:buSzPts val="1200"/>
              <a:buFont typeface="Wingdings" panose="05000000000000000000" pitchFamily="2" charset="2"/>
              <a:buChar char="§"/>
            </a:pPr>
            <a:r>
              <a:rPr lang="en-US" sz="1200" dirty="0">
                <a:solidFill>
                  <a:schemeClr val="dk1"/>
                </a:solidFill>
              </a:rPr>
              <a:t>Brings together providers, advocates, and organizations</a:t>
            </a:r>
          </a:p>
          <a:p>
            <a:pPr marL="171450" lvl="0" indent="-171450">
              <a:buClr>
                <a:schemeClr val="dk1"/>
              </a:buClr>
              <a:buSzPts val="1200"/>
              <a:buFont typeface="Wingdings" panose="05000000000000000000" pitchFamily="2" charset="2"/>
              <a:buChar char="§"/>
            </a:pPr>
            <a:endParaRPr lang="en-US" sz="1200" dirty="0">
              <a:solidFill>
                <a:schemeClr val="dk1"/>
              </a:solidFill>
            </a:endParaRPr>
          </a:p>
          <a:p>
            <a:pPr marL="171450" lvl="0" indent="-171450">
              <a:buClr>
                <a:schemeClr val="dk1"/>
              </a:buClr>
              <a:buSzPts val="1200"/>
              <a:buFont typeface="Wingdings" panose="05000000000000000000" pitchFamily="2" charset="2"/>
              <a:buChar char="§"/>
            </a:pPr>
            <a:r>
              <a:rPr lang="en-US" sz="1200" dirty="0">
                <a:solidFill>
                  <a:schemeClr val="dk1"/>
                </a:solidFill>
              </a:rPr>
              <a:t>Supports education, collaboration, and culture change efforts</a:t>
            </a:r>
          </a:p>
        </p:txBody>
      </p:sp>
      <p:grpSp>
        <p:nvGrpSpPr>
          <p:cNvPr id="138" name="Google Shape;138;p33"/>
          <p:cNvGrpSpPr/>
          <p:nvPr/>
        </p:nvGrpSpPr>
        <p:grpSpPr>
          <a:xfrm>
            <a:off x="556627" y="1748560"/>
            <a:ext cx="3866958" cy="1297439"/>
            <a:chOff x="1494429" y="4410548"/>
            <a:chExt cx="4337100" cy="1231200"/>
          </a:xfrm>
        </p:grpSpPr>
        <p:sp>
          <p:nvSpPr>
            <p:cNvPr id="139" name="Google Shape;139;p33"/>
            <p:cNvSpPr/>
            <p:nvPr/>
          </p:nvSpPr>
          <p:spPr>
            <a:xfrm>
              <a:off x="1494429" y="4410548"/>
              <a:ext cx="4337100" cy="1231200"/>
            </a:xfrm>
            <a:prstGeom prst="roundRect">
              <a:avLst>
                <a:gd name="adj" fmla="val 11295"/>
              </a:avLst>
            </a:prstGeom>
            <a:solidFill>
              <a:schemeClr val="accent1"/>
            </a:solidFill>
            <a:ln>
              <a:noFill/>
            </a:ln>
            <a:effectLst>
              <a:outerShdw blurRad="150983" algn="ctr" rotWithShape="0">
                <a:srgbClr val="000000">
                  <a:alpha val="15690"/>
                </a:srgbClr>
              </a:outerShdw>
            </a:effectLst>
          </p:spPr>
          <p:txBody>
            <a:bodyPr spcFirstLastPara="1" wrap="square" lIns="81525" tIns="40750" rIns="81525" bIns="40750" anchor="ctr" anchorCtr="0">
              <a:noAutofit/>
            </a:bodyPr>
            <a:lstStyle/>
            <a:p>
              <a:pPr marL="0" marR="0" lvl="0" indent="0" algn="ctr" rtl="0">
                <a:spcBef>
                  <a:spcPts val="0"/>
                </a:spcBef>
                <a:spcAft>
                  <a:spcPts val="0"/>
                </a:spcAft>
                <a:buNone/>
              </a:pPr>
              <a:endParaRPr sz="1664">
                <a:solidFill>
                  <a:schemeClr val="lt1"/>
                </a:solidFill>
                <a:latin typeface="Calibri"/>
                <a:ea typeface="Calibri"/>
                <a:cs typeface="Calibri"/>
                <a:sym typeface="Calibri"/>
              </a:endParaRPr>
            </a:p>
          </p:txBody>
        </p:sp>
        <p:grpSp>
          <p:nvGrpSpPr>
            <p:cNvPr id="140" name="Google Shape;140;p33"/>
            <p:cNvGrpSpPr/>
            <p:nvPr/>
          </p:nvGrpSpPr>
          <p:grpSpPr>
            <a:xfrm>
              <a:off x="1791558" y="4517487"/>
              <a:ext cx="3973346" cy="974611"/>
              <a:chOff x="1791558" y="4558789"/>
              <a:chExt cx="3973346" cy="974611"/>
            </a:xfrm>
          </p:grpSpPr>
          <p:sp>
            <p:nvSpPr>
              <p:cNvPr id="141" name="Google Shape;141;p33"/>
              <p:cNvSpPr txBox="1"/>
              <p:nvPr/>
            </p:nvSpPr>
            <p:spPr>
              <a:xfrm>
                <a:off x="1791576" y="4908749"/>
                <a:ext cx="3660300" cy="62465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26" dirty="0">
                    <a:solidFill>
                      <a:schemeClr val="lt1"/>
                    </a:solidFill>
                  </a:rPr>
                  <a:t>TXCCC aims to move towards a person-centered approach that promotes a higher quality of life.</a:t>
                </a:r>
                <a:endParaRPr sz="1307" dirty="0"/>
              </a:p>
            </p:txBody>
          </p:sp>
          <p:sp>
            <p:nvSpPr>
              <p:cNvPr id="142" name="Google Shape;142;p33"/>
              <p:cNvSpPr txBox="1"/>
              <p:nvPr/>
            </p:nvSpPr>
            <p:spPr>
              <a:xfrm>
                <a:off x="1791558" y="4558789"/>
                <a:ext cx="3973346" cy="24302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664" b="1" dirty="0">
                    <a:solidFill>
                      <a:schemeClr val="lt1"/>
                    </a:solidFill>
                  </a:rPr>
                  <a:t>Texas Culture Change Coalition</a:t>
                </a:r>
                <a:endParaRPr sz="1307" b="1" dirty="0"/>
              </a:p>
            </p:txBody>
          </p:sp>
        </p:grpSp>
      </p:grpSp>
      <p:sp>
        <p:nvSpPr>
          <p:cNvPr id="144" name="Google Shape;144;p33"/>
          <p:cNvSpPr/>
          <p:nvPr/>
        </p:nvSpPr>
        <p:spPr>
          <a:xfrm>
            <a:off x="556627" y="235864"/>
            <a:ext cx="3866958" cy="1297439"/>
          </a:xfrm>
          <a:prstGeom prst="roundRect">
            <a:avLst>
              <a:gd name="adj" fmla="val 11295"/>
            </a:avLst>
          </a:prstGeom>
          <a:solidFill>
            <a:schemeClr val="accent1"/>
          </a:solidFill>
          <a:ln>
            <a:noFill/>
          </a:ln>
          <a:effectLst>
            <a:outerShdw blurRad="150983" algn="ctr" rotWithShape="0">
              <a:srgbClr val="000000">
                <a:alpha val="15690"/>
              </a:srgbClr>
            </a:outerShdw>
          </a:effectLst>
        </p:spPr>
        <p:txBody>
          <a:bodyPr spcFirstLastPara="1" wrap="square" lIns="81525" tIns="40750" rIns="81525" bIns="40750" anchor="ctr" anchorCtr="0">
            <a:noAutofit/>
          </a:bodyPr>
          <a:lstStyle/>
          <a:p>
            <a:pPr marL="0" marR="0" lvl="0" indent="0" algn="ctr" rtl="0">
              <a:spcBef>
                <a:spcPts val="0"/>
              </a:spcBef>
              <a:spcAft>
                <a:spcPts val="0"/>
              </a:spcAft>
              <a:buNone/>
            </a:pPr>
            <a:endParaRPr sz="1664">
              <a:solidFill>
                <a:schemeClr val="lt1"/>
              </a:solidFill>
              <a:latin typeface="Calibri"/>
              <a:ea typeface="Calibri"/>
              <a:cs typeface="Calibri"/>
              <a:sym typeface="Calibri"/>
            </a:endParaRPr>
          </a:p>
        </p:txBody>
      </p:sp>
      <p:grpSp>
        <p:nvGrpSpPr>
          <p:cNvPr id="148" name="Google Shape;148;p33"/>
          <p:cNvGrpSpPr/>
          <p:nvPr/>
        </p:nvGrpSpPr>
        <p:grpSpPr>
          <a:xfrm>
            <a:off x="556628" y="3323063"/>
            <a:ext cx="3866958" cy="1297439"/>
            <a:chOff x="1494429" y="4410548"/>
            <a:chExt cx="4337100" cy="1231200"/>
          </a:xfrm>
        </p:grpSpPr>
        <p:sp>
          <p:nvSpPr>
            <p:cNvPr id="149" name="Google Shape;149;p33"/>
            <p:cNvSpPr/>
            <p:nvPr/>
          </p:nvSpPr>
          <p:spPr>
            <a:xfrm>
              <a:off x="1494429" y="4410548"/>
              <a:ext cx="4337100" cy="1231200"/>
            </a:xfrm>
            <a:prstGeom prst="roundRect">
              <a:avLst>
                <a:gd name="adj" fmla="val 11295"/>
              </a:avLst>
            </a:prstGeom>
            <a:solidFill>
              <a:schemeClr val="accent1"/>
            </a:solidFill>
            <a:ln>
              <a:noFill/>
            </a:ln>
            <a:effectLst>
              <a:outerShdw blurRad="150983" algn="ctr" rotWithShape="0">
                <a:srgbClr val="000000">
                  <a:alpha val="15690"/>
                </a:srgbClr>
              </a:outerShdw>
            </a:effectLst>
          </p:spPr>
          <p:txBody>
            <a:bodyPr spcFirstLastPara="1" wrap="square" lIns="81525" tIns="40750" rIns="81525" bIns="40750" anchor="ctr" anchorCtr="0">
              <a:noAutofit/>
            </a:bodyPr>
            <a:lstStyle/>
            <a:p>
              <a:pPr marL="0" marR="0" lvl="0" indent="0" algn="ctr" rtl="0">
                <a:spcBef>
                  <a:spcPts val="0"/>
                </a:spcBef>
                <a:spcAft>
                  <a:spcPts val="0"/>
                </a:spcAft>
                <a:buNone/>
              </a:pPr>
              <a:endParaRPr sz="1664">
                <a:solidFill>
                  <a:schemeClr val="lt1"/>
                </a:solidFill>
                <a:latin typeface="Calibri"/>
                <a:ea typeface="Calibri"/>
                <a:cs typeface="Calibri"/>
                <a:sym typeface="Calibri"/>
              </a:endParaRPr>
            </a:p>
          </p:txBody>
        </p:sp>
        <p:sp>
          <p:nvSpPr>
            <p:cNvPr id="151" name="Google Shape;151;p33"/>
            <p:cNvSpPr txBox="1"/>
            <p:nvPr/>
          </p:nvSpPr>
          <p:spPr>
            <a:xfrm>
              <a:off x="1561053" y="4500433"/>
              <a:ext cx="4270475" cy="105142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dirty="0">
                  <a:solidFill>
                    <a:schemeClr val="lt1"/>
                  </a:solidFill>
                </a:rPr>
                <a:t>The Texas Culture Change Coalition is a non-profit initiative that is dedicated to transforming the culture of long-term care provided to Texans, who are aging or have disabilities, by affirming the dignity and value of each individual and the caregivers who provide support for them</a:t>
              </a:r>
              <a:r>
                <a:rPr lang="en" sz="1200" dirty="0">
                  <a:solidFill>
                    <a:schemeClr val="lt1"/>
                  </a:solidFill>
                </a:rPr>
                <a:t>. </a:t>
              </a:r>
              <a:endParaRPr sz="1200" dirty="0"/>
            </a:p>
          </p:txBody>
        </p:sp>
      </p:grpSp>
      <p:sp>
        <p:nvSpPr>
          <p:cNvPr id="153" name="Google Shape;153;p33"/>
          <p:cNvSpPr/>
          <p:nvPr/>
        </p:nvSpPr>
        <p:spPr>
          <a:xfrm>
            <a:off x="7659692" y="-965203"/>
            <a:ext cx="2330100" cy="2330100"/>
          </a:xfrm>
          <a:prstGeom prst="ellipse">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57853D24-5F90-F2C2-40F9-14B032227546}"/>
              </a:ext>
            </a:extLst>
          </p:cNvPr>
          <p:cNvPicPr>
            <a:picLocks noChangeAspect="1"/>
          </p:cNvPicPr>
          <p:nvPr/>
        </p:nvPicPr>
        <p:blipFill>
          <a:blip r:embed="rId3"/>
          <a:stretch>
            <a:fillRect/>
          </a:stretch>
        </p:blipFill>
        <p:spPr>
          <a:xfrm>
            <a:off x="701555" y="607465"/>
            <a:ext cx="3268357" cy="5229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3"/>
                                        </p:tgtEl>
                                        <p:attrNameLst>
                                          <p:attrName>style.visibility</p:attrName>
                                        </p:attrNameLst>
                                      </p:cBhvr>
                                      <p:to>
                                        <p:strVal val="visible"/>
                                      </p:to>
                                    </p:set>
                                    <p:anim calcmode="lin" valueType="num">
                                      <p:cBhvr additive="base">
                                        <p:cTn id="7" dur="1000"/>
                                        <p:tgtEl>
                                          <p:spTgt spid="153"/>
                                        </p:tgtEl>
                                        <p:attrNameLst>
                                          <p:attrName>ppt_x</p:attrName>
                                        </p:attrNameLst>
                                      </p:cBhvr>
                                      <p:tavLst>
                                        <p:tav tm="0">
                                          <p:val>
                                            <p:strVal val="#ppt_x-1"/>
                                          </p:val>
                                        </p:tav>
                                        <p:tav tm="100000">
                                          <p:val>
                                            <p:strVal val="#ppt_x"/>
                                          </p:val>
                                        </p:tav>
                                      </p:tavLst>
                                    </p:anim>
                                  </p:childTnLst>
                                </p:cTn>
                              </p:par>
                              <p:par>
                                <p:cTn id="8" presetID="10" presetClass="entr" presetSubtype="0" fill="hold" nodeType="withEffect">
                                  <p:stCondLst>
                                    <p:cond delay="250"/>
                                  </p:stCondLst>
                                  <p:childTnLst>
                                    <p:set>
                                      <p:cBhvr>
                                        <p:cTn id="9" dur="1" fill="hold">
                                          <p:stCondLst>
                                            <p:cond delay="0"/>
                                          </p:stCondLst>
                                        </p:cTn>
                                        <p:tgtEl>
                                          <p:spTgt spid="136">
                                            <p:txEl>
                                              <p:pRg st="0" end="0"/>
                                            </p:txEl>
                                          </p:spTgt>
                                        </p:tgtEl>
                                        <p:attrNameLst>
                                          <p:attrName>style.visibility</p:attrName>
                                        </p:attrNameLst>
                                      </p:cBhvr>
                                      <p:to>
                                        <p:strVal val="visible"/>
                                      </p:to>
                                    </p:set>
                                    <p:animEffect transition="in" filter="fade">
                                      <p:cBhvr>
                                        <p:cTn id="10" dur="500"/>
                                        <p:tgtEl>
                                          <p:spTgt spid="136">
                                            <p:txEl>
                                              <p:pRg st="0" end="0"/>
                                            </p:txEl>
                                          </p:spTgt>
                                        </p:tgtEl>
                                      </p:cBhvr>
                                    </p:animEffect>
                                  </p:childTnLst>
                                </p:cTn>
                              </p:par>
                              <p:par>
                                <p:cTn id="11" presetID="10" presetClass="entr" presetSubtype="0" fill="hold" nodeType="withEffect">
                                  <p:stCondLst>
                                    <p:cond delay="500"/>
                                  </p:stCondLst>
                                  <p:childTnLst>
                                    <p:set>
                                      <p:cBhvr>
                                        <p:cTn id="12" dur="1" fill="hold">
                                          <p:stCondLst>
                                            <p:cond delay="0"/>
                                          </p:stCondLst>
                                        </p:cTn>
                                        <p:tgtEl>
                                          <p:spTgt spid="137"/>
                                        </p:tgtEl>
                                        <p:attrNameLst>
                                          <p:attrName>style.visibility</p:attrName>
                                        </p:attrNameLst>
                                      </p:cBhvr>
                                      <p:to>
                                        <p:strVal val="visible"/>
                                      </p:to>
                                    </p:set>
                                    <p:animEffect transition="in" filter="fade">
                                      <p:cBhvr>
                                        <p:cTn id="13" dur="500"/>
                                        <p:tgtEl>
                                          <p:spTgt spid="137"/>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38"/>
                                        </p:tgtEl>
                                        <p:attrNameLst>
                                          <p:attrName>style.visibility</p:attrName>
                                        </p:attrNameLst>
                                      </p:cBhvr>
                                      <p:to>
                                        <p:strVal val="visible"/>
                                      </p:to>
                                    </p:set>
                                    <p:anim calcmode="lin" valueType="num">
                                      <p:cBhvr additive="base">
                                        <p:cTn id="17" dur="1000"/>
                                        <p:tgtEl>
                                          <p:spTgt spid="138"/>
                                        </p:tgtEl>
                                        <p:attrNameLst>
                                          <p:attrName>ppt_x</p:attrName>
                                        </p:attrNameLst>
                                      </p:cBhvr>
                                      <p:tavLst>
                                        <p:tav tm="0">
                                          <p:val>
                                            <p:strVal val="#ppt_x-1"/>
                                          </p:val>
                                        </p:tav>
                                        <p:tav tm="100000">
                                          <p:val>
                                            <p:strVal val="#ppt_x"/>
                                          </p:val>
                                        </p:tav>
                                      </p:tavLst>
                                    </p:anim>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148"/>
                                        </p:tgtEl>
                                        <p:attrNameLst>
                                          <p:attrName>style.visibility</p:attrName>
                                        </p:attrNameLst>
                                      </p:cBhvr>
                                      <p:to>
                                        <p:strVal val="visible"/>
                                      </p:to>
                                    </p:set>
                                    <p:anim calcmode="lin" valueType="num">
                                      <p:cBhvr additive="base">
                                        <p:cTn id="21" dur="1000"/>
                                        <p:tgtEl>
                                          <p:spTgt spid="148"/>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6"/>
          <p:cNvSpPr txBox="1">
            <a:spLocks noGrp="1"/>
          </p:cNvSpPr>
          <p:nvPr>
            <p:ph type="body" idx="1"/>
          </p:nvPr>
        </p:nvSpPr>
        <p:spPr>
          <a:xfrm>
            <a:off x="652899" y="249774"/>
            <a:ext cx="8006191" cy="415498"/>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chemeClr val="dk2"/>
              </a:buClr>
              <a:buSzPts val="3000"/>
              <a:buFont typeface="Arial"/>
              <a:buNone/>
            </a:pPr>
            <a:r>
              <a:rPr lang="en" b="1" dirty="0">
                <a:solidFill>
                  <a:schemeClr val="dk2"/>
                </a:solidFill>
                <a:latin typeface="Arial"/>
                <a:ea typeface="Arial"/>
                <a:cs typeface="Arial"/>
                <a:sym typeface="Arial"/>
              </a:rPr>
              <a:t>How Westminster Supports Culture Change</a:t>
            </a:r>
            <a:endParaRPr b="1" dirty="0">
              <a:latin typeface="Arial"/>
              <a:ea typeface="Arial"/>
              <a:cs typeface="Arial"/>
              <a:sym typeface="Arial"/>
            </a:endParaRPr>
          </a:p>
        </p:txBody>
      </p:sp>
      <p:sp>
        <p:nvSpPr>
          <p:cNvPr id="221" name="Google Shape;221;p36"/>
          <p:cNvSpPr txBox="1"/>
          <p:nvPr/>
        </p:nvSpPr>
        <p:spPr>
          <a:xfrm>
            <a:off x="351564" y="2033487"/>
            <a:ext cx="3762300" cy="2118529"/>
          </a:xfrm>
          <a:prstGeom prst="rect">
            <a:avLst/>
          </a:prstGeom>
          <a:noFill/>
          <a:ln>
            <a:noFill/>
          </a:ln>
        </p:spPr>
        <p:txBody>
          <a:bodyPr spcFirstLastPara="1" wrap="square" lIns="0" tIns="0" rIns="0" bIns="0" anchor="t" anchorCtr="0">
            <a:spAutoFit/>
          </a:bodyPr>
          <a:lstStyle/>
          <a:p>
            <a:pPr marL="457200" marR="0" lvl="0" indent="-304800" algn="l" rtl="0">
              <a:lnSpc>
                <a:spcPct val="100000"/>
              </a:lnSpc>
              <a:spcBef>
                <a:spcPts val="0"/>
              </a:spcBef>
              <a:spcAft>
                <a:spcPts val="0"/>
              </a:spcAft>
              <a:buClr>
                <a:schemeClr val="dk1"/>
              </a:buClr>
              <a:buSzPts val="1200"/>
              <a:buChar char="➔"/>
            </a:pPr>
            <a:r>
              <a:rPr lang="en-US" sz="1200" dirty="0">
                <a:solidFill>
                  <a:schemeClr val="dk1"/>
                </a:solidFill>
              </a:rPr>
              <a:t>Westminster is an active participant in the culture change movement</a:t>
            </a:r>
            <a:endParaRPr sz="1200" dirty="0">
              <a:solidFill>
                <a:schemeClr val="dk1"/>
              </a:solidFill>
            </a:endParaRPr>
          </a:p>
          <a:p>
            <a:pPr marL="457200" marR="0" lvl="0" indent="-304800" algn="l" rtl="0">
              <a:lnSpc>
                <a:spcPct val="100000"/>
              </a:lnSpc>
              <a:spcBef>
                <a:spcPts val="1000"/>
              </a:spcBef>
              <a:spcAft>
                <a:spcPts val="0"/>
              </a:spcAft>
              <a:buClr>
                <a:schemeClr val="dk1"/>
              </a:buClr>
              <a:buSzPts val="1200"/>
              <a:buChar char="➔"/>
            </a:pPr>
            <a:r>
              <a:rPr lang="en-US" sz="1200" dirty="0">
                <a:solidFill>
                  <a:schemeClr val="dk1"/>
                </a:solidFill>
              </a:rPr>
              <a:t>We align with the principles of person-centered care</a:t>
            </a:r>
            <a:endParaRPr sz="1200" dirty="0">
              <a:solidFill>
                <a:schemeClr val="dk1"/>
              </a:solidFill>
            </a:endParaRPr>
          </a:p>
          <a:p>
            <a:pPr marL="457200" marR="0" lvl="0" indent="-304800" algn="l" rtl="0">
              <a:lnSpc>
                <a:spcPct val="100000"/>
              </a:lnSpc>
              <a:spcBef>
                <a:spcPts val="1000"/>
              </a:spcBef>
              <a:spcAft>
                <a:spcPts val="1000"/>
              </a:spcAft>
              <a:buClr>
                <a:schemeClr val="dk1"/>
              </a:buClr>
              <a:buSzPts val="1200"/>
              <a:buChar char="➔"/>
            </a:pPr>
            <a:r>
              <a:rPr lang="en" sz="1200" dirty="0">
                <a:solidFill>
                  <a:schemeClr val="dk1"/>
                </a:solidFill>
              </a:rPr>
              <a:t>We support initiatives like the Texas Culture Change Coalition</a:t>
            </a:r>
          </a:p>
          <a:p>
            <a:pPr marL="457200" marR="0" lvl="0" indent="-304800" algn="l" rtl="0">
              <a:lnSpc>
                <a:spcPct val="100000"/>
              </a:lnSpc>
              <a:spcBef>
                <a:spcPts val="1000"/>
              </a:spcBef>
              <a:spcAft>
                <a:spcPts val="1000"/>
              </a:spcAft>
              <a:buClr>
                <a:schemeClr val="dk1"/>
              </a:buClr>
              <a:buSzPts val="1200"/>
              <a:buChar char="➔"/>
            </a:pPr>
            <a:r>
              <a:rPr lang="en" sz="1200" dirty="0">
                <a:solidFill>
                  <a:schemeClr val="dk1"/>
                </a:solidFill>
              </a:rPr>
              <a:t>The CARES Foundation was created to further this work</a:t>
            </a:r>
            <a:endParaRPr sz="1100" dirty="0"/>
          </a:p>
        </p:txBody>
      </p:sp>
      <p:pic>
        <p:nvPicPr>
          <p:cNvPr id="3" name="Picture 2" descr="Consulting with senior patient at home">
            <a:extLst>
              <a:ext uri="{FF2B5EF4-FFF2-40B4-BE49-F238E27FC236}">
                <a16:creationId xmlns:a16="http://schemas.microsoft.com/office/drawing/2014/main" id="{4DAC05CC-6C16-D5B0-95C9-700C08A393EA}"/>
              </a:ext>
            </a:extLst>
          </p:cNvPr>
          <p:cNvPicPr>
            <a:picLocks noChangeAspect="1"/>
          </p:cNvPicPr>
          <p:nvPr/>
        </p:nvPicPr>
        <p:blipFill>
          <a:blip r:embed="rId3"/>
          <a:srcRect/>
          <a:stretch/>
        </p:blipFill>
        <p:spPr>
          <a:xfrm>
            <a:off x="4852218" y="1187188"/>
            <a:ext cx="3843121" cy="2562081"/>
          </a:xfrm>
          <a:prstGeom prst="rect">
            <a:avLst/>
          </a:prstGeom>
        </p:spPr>
      </p:pic>
      <p:sp>
        <p:nvSpPr>
          <p:cNvPr id="5" name="TextBox 4">
            <a:extLst>
              <a:ext uri="{FF2B5EF4-FFF2-40B4-BE49-F238E27FC236}">
                <a16:creationId xmlns:a16="http://schemas.microsoft.com/office/drawing/2014/main" id="{3DC4CEC1-D042-3E11-4765-6857D5859862}"/>
              </a:ext>
            </a:extLst>
          </p:cNvPr>
          <p:cNvSpPr txBox="1"/>
          <p:nvPr/>
        </p:nvSpPr>
        <p:spPr>
          <a:xfrm>
            <a:off x="652899" y="841548"/>
            <a:ext cx="3602021" cy="1015663"/>
          </a:xfrm>
          <a:prstGeom prst="rect">
            <a:avLst/>
          </a:prstGeom>
          <a:noFill/>
        </p:spPr>
        <p:txBody>
          <a:bodyPr wrap="square" rtlCol="0">
            <a:spAutoFit/>
          </a:bodyPr>
          <a:lstStyle/>
          <a:p>
            <a:r>
              <a:rPr lang="en-US" sz="1200" b="1" dirty="0">
                <a:solidFill>
                  <a:schemeClr val="accent1">
                    <a:lumMod val="50000"/>
                  </a:schemeClr>
                </a:solidFill>
              </a:rPr>
              <a:t>While organizations like the Texas Culture Change Coalition are leading this movement across the state, the Westminster CARES Foundation is how we are putting those principles into action.</a:t>
            </a:r>
          </a:p>
        </p:txBody>
      </p:sp>
    </p:spTree>
    <p:extLst>
      <p:ext uri="{BB962C8B-B14F-4D97-AF65-F5344CB8AC3E}">
        <p14:creationId xmlns:p14="http://schemas.microsoft.com/office/powerpoint/2010/main" val="221397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1">
                                            <p:txEl>
                                              <p:pRg st="0" end="0"/>
                                            </p:txEl>
                                          </p:spTgt>
                                        </p:tgtEl>
                                        <p:attrNameLst>
                                          <p:attrName>style.visibility</p:attrName>
                                        </p:attrNameLst>
                                      </p:cBhvr>
                                      <p:to>
                                        <p:strVal val="visible"/>
                                      </p:to>
                                    </p:set>
                                    <p:animEffect transition="in" filter="fade">
                                      <p:cBhvr>
                                        <p:cTn id="7" dur="500"/>
                                        <p:tgtEl>
                                          <p:spTgt spid="2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34"/>
          <p:cNvSpPr txBox="1">
            <a:spLocks noGrp="1"/>
          </p:cNvSpPr>
          <p:nvPr>
            <p:ph type="body" idx="1"/>
          </p:nvPr>
        </p:nvSpPr>
        <p:spPr>
          <a:xfrm>
            <a:off x="525760" y="248900"/>
            <a:ext cx="3175800" cy="415498"/>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chemeClr val="dk2"/>
              </a:buClr>
              <a:buSzPts val="3000"/>
              <a:buFont typeface="Arial"/>
              <a:buNone/>
            </a:pPr>
            <a:r>
              <a:rPr lang="en" b="1" dirty="0">
                <a:solidFill>
                  <a:schemeClr val="dk2"/>
                </a:solidFill>
                <a:latin typeface="Arial"/>
                <a:ea typeface="Arial"/>
                <a:cs typeface="Arial"/>
                <a:sym typeface="Arial"/>
              </a:rPr>
              <a:t>Purpose</a:t>
            </a:r>
            <a:endParaRPr b="1" dirty="0">
              <a:latin typeface="Arial"/>
              <a:ea typeface="Arial"/>
              <a:cs typeface="Arial"/>
              <a:sym typeface="Arial"/>
            </a:endParaRPr>
          </a:p>
        </p:txBody>
      </p:sp>
      <p:pic>
        <p:nvPicPr>
          <p:cNvPr id="160" name="Google Shape;160;p34" title="iStock-1048863484.jpg"/>
          <p:cNvPicPr preferRelativeResize="0">
            <a:picLocks noGrp="1"/>
          </p:cNvPicPr>
          <p:nvPr>
            <p:ph type="pic" idx="2"/>
          </p:nvPr>
        </p:nvPicPr>
        <p:blipFill rotWithShape="1">
          <a:blip r:embed="rId3">
            <a:alphaModFix/>
          </a:blip>
          <a:srcRect l="4659" r="46954" b="8155"/>
          <a:stretch/>
        </p:blipFill>
        <p:spPr>
          <a:xfrm>
            <a:off x="3908575" y="248900"/>
            <a:ext cx="3397100" cy="4136975"/>
          </a:xfrm>
          <a:prstGeom prst="rect">
            <a:avLst/>
          </a:prstGeom>
          <a:noFill/>
          <a:ln>
            <a:noFill/>
          </a:ln>
        </p:spPr>
      </p:pic>
      <p:sp>
        <p:nvSpPr>
          <p:cNvPr id="161" name="Google Shape;161;p34"/>
          <p:cNvSpPr txBox="1"/>
          <p:nvPr/>
        </p:nvSpPr>
        <p:spPr>
          <a:xfrm>
            <a:off x="556645" y="788236"/>
            <a:ext cx="2937900" cy="3255250"/>
          </a:xfrm>
          <a:prstGeom prst="rect">
            <a:avLst/>
          </a:prstGeom>
          <a:noFill/>
          <a:ln>
            <a:noFill/>
          </a:ln>
        </p:spPr>
        <p:txBody>
          <a:bodyPr spcFirstLastPara="1" wrap="square" lIns="0" tIns="0" rIns="0" bIns="0" anchor="t" anchorCtr="0">
            <a:spAutoFit/>
          </a:bodyPr>
          <a:lstStyle/>
          <a:p>
            <a:pPr marL="0" marR="224790" algn="just">
              <a:lnSpc>
                <a:spcPct val="115000"/>
              </a:lnSpc>
              <a:spcBef>
                <a:spcPts val="215"/>
              </a:spcBef>
              <a:buNone/>
            </a:pPr>
            <a:r>
              <a:rPr lang="en-US" sz="1200" dirty="0">
                <a:latin typeface="Calibri" panose="020F0502020204030204" pitchFamily="34" charset="0"/>
                <a:ea typeface="Calibri" panose="020F0502020204030204" pitchFamily="34" charset="0"/>
              </a:rPr>
              <a:t>The Westminster CARES Foundation provides grants, education, consulting, equipment, and other resources that foster social connections, promote independence, and create supportive communities serving seniors and the disabled.</a:t>
            </a:r>
          </a:p>
          <a:p>
            <a:pPr marL="0" marR="224155" algn="just">
              <a:lnSpc>
                <a:spcPct val="115000"/>
              </a:lnSpc>
              <a:spcBef>
                <a:spcPts val="1005"/>
              </a:spcBef>
              <a:buNone/>
            </a:pPr>
            <a:r>
              <a:rPr lang="en-US" sz="1200" dirty="0">
                <a:latin typeface="Calibri" panose="020F0502020204030204" pitchFamily="34" charset="0"/>
                <a:ea typeface="Calibri" panose="020F0502020204030204" pitchFamily="34" charset="0"/>
              </a:rPr>
              <a:t>The Foundation prioritizes projects that promote Texas Culture Change initiatives, quality improvement programs, and the Westminster Person Centered Care model.</a:t>
            </a:r>
          </a:p>
          <a:p>
            <a:pPr marL="0" marR="231140" algn="just">
              <a:lnSpc>
                <a:spcPct val="115000"/>
              </a:lnSpc>
              <a:spcBef>
                <a:spcPts val="1000"/>
              </a:spcBef>
              <a:buNone/>
            </a:pPr>
            <a:r>
              <a:rPr lang="en-US" sz="1200" dirty="0">
                <a:latin typeface="Calibri" panose="020F0502020204030204" pitchFamily="34" charset="0"/>
                <a:ea typeface="Calibri" panose="020F0502020204030204" pitchFamily="34" charset="0"/>
              </a:rPr>
              <a:t>CARES</a:t>
            </a:r>
            <a:r>
              <a:rPr lang="en-US" sz="1200" spc="-20" dirty="0">
                <a:latin typeface="Calibri" panose="020F0502020204030204" pitchFamily="34" charset="0"/>
                <a:ea typeface="Calibri" panose="020F0502020204030204" pitchFamily="34" charset="0"/>
              </a:rPr>
              <a:t> </a:t>
            </a:r>
            <a:r>
              <a:rPr lang="en-US" sz="1200" dirty="0">
                <a:latin typeface="Calibri" panose="020F0502020204030204" pitchFamily="34" charset="0"/>
                <a:ea typeface="Calibri" panose="020F0502020204030204" pitchFamily="34" charset="0"/>
              </a:rPr>
              <a:t>stands</a:t>
            </a:r>
            <a:r>
              <a:rPr lang="en-US" sz="1200" spc="-20" dirty="0">
                <a:latin typeface="Calibri" panose="020F0502020204030204" pitchFamily="34" charset="0"/>
                <a:ea typeface="Calibri" panose="020F0502020204030204" pitchFamily="34" charset="0"/>
              </a:rPr>
              <a:t> </a:t>
            </a:r>
            <a:r>
              <a:rPr lang="en-US" sz="1200" dirty="0">
                <a:latin typeface="Calibri" panose="020F0502020204030204" pitchFamily="34" charset="0"/>
                <a:ea typeface="Calibri" panose="020F0502020204030204" pitchFamily="34" charset="0"/>
              </a:rPr>
              <a:t>for</a:t>
            </a:r>
            <a:r>
              <a:rPr lang="en-US" sz="1200" spc="-15" dirty="0">
                <a:latin typeface="Calibri" panose="020F0502020204030204" pitchFamily="34" charset="0"/>
                <a:ea typeface="Calibri" panose="020F0502020204030204" pitchFamily="34" charset="0"/>
              </a:rPr>
              <a:t> </a:t>
            </a:r>
            <a:r>
              <a:rPr lang="en-US" sz="1200" dirty="0">
                <a:latin typeface="Calibri" panose="020F0502020204030204" pitchFamily="34" charset="0"/>
                <a:ea typeface="Calibri" panose="020F0502020204030204" pitchFamily="34" charset="0"/>
              </a:rPr>
              <a:t>Centered</a:t>
            </a:r>
            <a:r>
              <a:rPr lang="en-US" sz="1200" spc="-10" dirty="0">
                <a:latin typeface="Calibri" panose="020F0502020204030204" pitchFamily="34" charset="0"/>
                <a:ea typeface="Calibri" panose="020F0502020204030204" pitchFamily="34" charset="0"/>
              </a:rPr>
              <a:t> </a:t>
            </a:r>
            <a:r>
              <a:rPr lang="en-US" sz="1200" dirty="0">
                <a:latin typeface="Calibri" panose="020F0502020204030204" pitchFamily="34" charset="0"/>
                <a:ea typeface="Calibri" panose="020F0502020204030204" pitchFamily="34" charset="0"/>
              </a:rPr>
              <a:t>Around</a:t>
            </a:r>
            <a:r>
              <a:rPr lang="en-US" sz="1200" spc="-15" dirty="0">
                <a:latin typeface="Calibri" panose="020F0502020204030204" pitchFamily="34" charset="0"/>
                <a:ea typeface="Calibri" panose="020F0502020204030204" pitchFamily="34" charset="0"/>
              </a:rPr>
              <a:t> </a:t>
            </a:r>
            <a:r>
              <a:rPr lang="en-US" sz="1200" dirty="0">
                <a:latin typeface="Calibri" panose="020F0502020204030204" pitchFamily="34" charset="0"/>
                <a:ea typeface="Calibri" panose="020F0502020204030204" pitchFamily="34" charset="0"/>
              </a:rPr>
              <a:t>Resident</a:t>
            </a:r>
            <a:r>
              <a:rPr lang="en-US" sz="1200" spc="-15" dirty="0">
                <a:latin typeface="Calibri" panose="020F0502020204030204" pitchFamily="34" charset="0"/>
                <a:ea typeface="Calibri" panose="020F0502020204030204" pitchFamily="34" charset="0"/>
              </a:rPr>
              <a:t> </a:t>
            </a:r>
            <a:r>
              <a:rPr lang="en-US" sz="1200" dirty="0">
                <a:latin typeface="Calibri" panose="020F0502020204030204" pitchFamily="34" charset="0"/>
                <a:ea typeface="Calibri" panose="020F0502020204030204" pitchFamily="34" charset="0"/>
              </a:rPr>
              <a:t>Empowered</a:t>
            </a:r>
            <a:r>
              <a:rPr lang="en-US" sz="1200" spc="-15" dirty="0">
                <a:latin typeface="Calibri" panose="020F0502020204030204" pitchFamily="34" charset="0"/>
                <a:ea typeface="Calibri" panose="020F0502020204030204" pitchFamily="34" charset="0"/>
              </a:rPr>
              <a:t> </a:t>
            </a:r>
            <a:r>
              <a:rPr lang="en-US" sz="1200" dirty="0">
                <a:latin typeface="Calibri" panose="020F0502020204030204" pitchFamily="34" charset="0"/>
                <a:ea typeface="Calibri" panose="020F0502020204030204" pitchFamily="34" charset="0"/>
              </a:rPr>
              <a:t>Services,</a:t>
            </a:r>
            <a:r>
              <a:rPr lang="en-US" sz="1200" spc="-15" dirty="0">
                <a:latin typeface="Calibri" panose="020F0502020204030204" pitchFamily="34" charset="0"/>
                <a:ea typeface="Calibri" panose="020F0502020204030204" pitchFamily="34" charset="0"/>
              </a:rPr>
              <a:t> </a:t>
            </a:r>
            <a:r>
              <a:rPr lang="en-US" sz="1200" dirty="0">
                <a:latin typeface="Calibri" panose="020F0502020204030204" pitchFamily="34" charset="0"/>
                <a:ea typeface="Calibri" panose="020F0502020204030204" pitchFamily="34" charset="0"/>
              </a:rPr>
              <a:t>the</a:t>
            </a:r>
            <a:r>
              <a:rPr lang="en-US" sz="1200" spc="-15" dirty="0">
                <a:latin typeface="Calibri" panose="020F0502020204030204" pitchFamily="34" charset="0"/>
                <a:ea typeface="Calibri" panose="020F0502020204030204" pitchFamily="34" charset="0"/>
              </a:rPr>
              <a:t> </a:t>
            </a:r>
            <a:r>
              <a:rPr lang="en-US" sz="1200" dirty="0">
                <a:latin typeface="Calibri" panose="020F0502020204030204" pitchFamily="34" charset="0"/>
                <a:ea typeface="Calibri" panose="020F0502020204030204" pitchFamily="34" charset="0"/>
              </a:rPr>
              <a:t>model</a:t>
            </a:r>
            <a:r>
              <a:rPr lang="en-US" sz="1200" spc="-15" dirty="0">
                <a:latin typeface="Calibri" panose="020F0502020204030204" pitchFamily="34" charset="0"/>
                <a:ea typeface="Calibri" panose="020F0502020204030204" pitchFamily="34" charset="0"/>
              </a:rPr>
              <a:t> </a:t>
            </a:r>
            <a:r>
              <a:rPr lang="en-US" sz="1200" dirty="0">
                <a:latin typeface="Calibri" panose="020F0502020204030204" pitchFamily="34" charset="0"/>
                <a:ea typeface="Calibri" panose="020F0502020204030204" pitchFamily="34" charset="0"/>
              </a:rPr>
              <a:t>of</a:t>
            </a:r>
            <a:r>
              <a:rPr lang="en-US" sz="1200" spc="-10" dirty="0">
                <a:latin typeface="Calibri" panose="020F0502020204030204" pitchFamily="34" charset="0"/>
                <a:ea typeface="Calibri" panose="020F0502020204030204" pitchFamily="34" charset="0"/>
              </a:rPr>
              <a:t> </a:t>
            </a:r>
            <a:r>
              <a:rPr lang="en-US" sz="1200" dirty="0">
                <a:latin typeface="Calibri" panose="020F0502020204030204" pitchFamily="34" charset="0"/>
                <a:ea typeface="Calibri" panose="020F0502020204030204" pitchFamily="34" charset="0"/>
              </a:rPr>
              <a:t>care</a:t>
            </a:r>
            <a:r>
              <a:rPr lang="en-US" sz="1200" spc="-15" dirty="0">
                <a:latin typeface="Calibri" panose="020F0502020204030204" pitchFamily="34" charset="0"/>
                <a:ea typeface="Calibri" panose="020F0502020204030204" pitchFamily="34" charset="0"/>
              </a:rPr>
              <a:t> </a:t>
            </a:r>
            <a:r>
              <a:rPr lang="en-US" sz="1200" dirty="0">
                <a:latin typeface="Calibri" panose="020F0502020204030204" pitchFamily="34" charset="0"/>
                <a:ea typeface="Calibri" panose="020F0502020204030204" pitchFamily="34" charset="0"/>
              </a:rPr>
              <a:t>that</a:t>
            </a:r>
            <a:r>
              <a:rPr lang="en-US" sz="1200" spc="-15" dirty="0">
                <a:latin typeface="Calibri" panose="020F0502020204030204" pitchFamily="34" charset="0"/>
                <a:ea typeface="Calibri" panose="020F0502020204030204" pitchFamily="34" charset="0"/>
              </a:rPr>
              <a:t> </a:t>
            </a:r>
            <a:r>
              <a:rPr lang="en-US" sz="1200" dirty="0">
                <a:latin typeface="Calibri" panose="020F0502020204030204" pitchFamily="34" charset="0"/>
                <a:ea typeface="Calibri" panose="020F0502020204030204" pitchFamily="34" charset="0"/>
              </a:rPr>
              <a:t>allows residents to prioritize choices, dignity, and </a:t>
            </a:r>
            <a:r>
              <a:rPr lang="en-US" sz="1200">
                <a:latin typeface="Calibri" panose="020F0502020204030204" pitchFamily="34" charset="0"/>
                <a:ea typeface="Calibri" panose="020F0502020204030204" pitchFamily="34" charset="0"/>
              </a:rPr>
              <a:t>overall</a:t>
            </a:r>
            <a:r>
              <a:rPr lang="en-US" sz="1200" dirty="0">
                <a:latin typeface="Calibri" panose="020F0502020204030204" pitchFamily="34" charset="0"/>
                <a:ea typeface="Calibri" panose="020F0502020204030204" pitchFamily="34" charset="0"/>
              </a:rPr>
              <a:t> well-being.</a:t>
            </a:r>
          </a:p>
        </p:txBody>
      </p:sp>
      <p:grpSp>
        <p:nvGrpSpPr>
          <p:cNvPr id="167" name="Google Shape;167;p34"/>
          <p:cNvGrpSpPr/>
          <p:nvPr/>
        </p:nvGrpSpPr>
        <p:grpSpPr>
          <a:xfrm>
            <a:off x="5891213" y="1157106"/>
            <a:ext cx="3015506" cy="923330"/>
            <a:chOff x="7854950" y="1542808"/>
            <a:chExt cx="4020675" cy="1231106"/>
          </a:xfrm>
        </p:grpSpPr>
        <p:sp>
          <p:nvSpPr>
            <p:cNvPr id="168" name="Google Shape;168;p34"/>
            <p:cNvSpPr/>
            <p:nvPr/>
          </p:nvSpPr>
          <p:spPr>
            <a:xfrm>
              <a:off x="7854950" y="1542808"/>
              <a:ext cx="4020675" cy="1231106"/>
            </a:xfrm>
            <a:prstGeom prst="roundRect">
              <a:avLst>
                <a:gd name="adj" fmla="val 11295"/>
              </a:avLst>
            </a:prstGeom>
            <a:solidFill>
              <a:schemeClr val="lt1"/>
            </a:solidFill>
            <a:ln>
              <a:noFill/>
            </a:ln>
            <a:effectLst>
              <a:outerShdw blurRad="127000" sx="102000" sy="102000" algn="ctr" rotWithShape="0">
                <a:srgbClr val="000000">
                  <a:alpha val="15686"/>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169" name="Google Shape;169;p34"/>
            <p:cNvGrpSpPr/>
            <p:nvPr/>
          </p:nvGrpSpPr>
          <p:grpSpPr>
            <a:xfrm>
              <a:off x="8035140" y="1727244"/>
              <a:ext cx="3660294" cy="862234"/>
              <a:chOff x="1791575" y="4636286"/>
              <a:chExt cx="3660294" cy="862234"/>
            </a:xfrm>
          </p:grpSpPr>
          <p:sp>
            <p:nvSpPr>
              <p:cNvPr id="170" name="Google Shape;170;p34"/>
              <p:cNvSpPr txBox="1"/>
              <p:nvPr/>
            </p:nvSpPr>
            <p:spPr>
              <a:xfrm>
                <a:off x="1791575" y="5006078"/>
                <a:ext cx="3660294" cy="49244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200" dirty="0">
                    <a:solidFill>
                      <a:schemeClr val="dk1"/>
                    </a:solidFill>
                  </a:rPr>
                  <a:t>Respect is the foundation of caring; it builds bridges between generations.</a:t>
                </a:r>
                <a:endParaRPr sz="1100" dirty="0"/>
              </a:p>
            </p:txBody>
          </p:sp>
          <p:sp>
            <p:nvSpPr>
              <p:cNvPr id="171" name="Google Shape;171;p34"/>
              <p:cNvSpPr txBox="1"/>
              <p:nvPr/>
            </p:nvSpPr>
            <p:spPr>
              <a:xfrm>
                <a:off x="1791575" y="4636286"/>
                <a:ext cx="2257800" cy="28725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b="1" dirty="0">
                    <a:solidFill>
                      <a:schemeClr val="dk1"/>
                    </a:solidFill>
                  </a:rPr>
                  <a:t>Respect </a:t>
                </a:r>
                <a:endParaRPr sz="1100" b="1" dirty="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9">
                                            <p:txEl>
                                              <p:pRg st="0" end="0"/>
                                            </p:txEl>
                                          </p:spTgt>
                                        </p:tgtEl>
                                        <p:attrNameLst>
                                          <p:attrName>style.visibility</p:attrName>
                                        </p:attrNameLst>
                                      </p:cBhvr>
                                      <p:to>
                                        <p:strVal val="visible"/>
                                      </p:to>
                                    </p:set>
                                    <p:animEffect transition="in" filter="fade">
                                      <p:cBhvr>
                                        <p:cTn id="7" dur="500"/>
                                        <p:tgtEl>
                                          <p:spTgt spid="159">
                                            <p:txEl>
                                              <p:pRg st="0" end="0"/>
                                            </p:txEl>
                                          </p:spTgt>
                                        </p:tgtEl>
                                      </p:cBhvr>
                                    </p:animEffect>
                                  </p:childTnLst>
                                </p:cTn>
                              </p:par>
                              <p:par>
                                <p:cTn id="8" presetID="10" presetClass="entr" presetSubtype="0" fill="hold" nodeType="withEffect">
                                  <p:stCondLst>
                                    <p:cond delay="250"/>
                                  </p:stCondLst>
                                  <p:childTnLst>
                                    <p:set>
                                      <p:cBhvr>
                                        <p:cTn id="9" dur="1" fill="hold">
                                          <p:stCondLst>
                                            <p:cond delay="0"/>
                                          </p:stCondLst>
                                        </p:cTn>
                                        <p:tgtEl>
                                          <p:spTgt spid="161"/>
                                        </p:tgtEl>
                                        <p:attrNameLst>
                                          <p:attrName>style.visibility</p:attrName>
                                        </p:attrNameLst>
                                      </p:cBhvr>
                                      <p:to>
                                        <p:strVal val="visible"/>
                                      </p:to>
                                    </p:set>
                                    <p:animEffect transition="in" filter="fade">
                                      <p:cBhvr>
                                        <p:cTn id="10" dur="500"/>
                                        <p:tgtEl>
                                          <p:spTgt spid="161"/>
                                        </p:tgtEl>
                                      </p:cBhvr>
                                    </p:animEffect>
                                  </p:childTnLst>
                                </p:cTn>
                              </p:par>
                              <p:par>
                                <p:cTn id="11" presetID="2" presetClass="entr" presetSubtype="4" fill="hold" nodeType="withEffect">
                                  <p:stCondLst>
                                    <p:cond delay="500"/>
                                  </p:stCondLst>
                                  <p:childTnLst>
                                    <p:set>
                                      <p:cBhvr>
                                        <p:cTn id="12" dur="1" fill="hold">
                                          <p:stCondLst>
                                            <p:cond delay="0"/>
                                          </p:stCondLst>
                                        </p:cTn>
                                        <p:tgtEl>
                                          <p:spTgt spid="160"/>
                                        </p:tgtEl>
                                        <p:attrNameLst>
                                          <p:attrName>style.visibility</p:attrName>
                                        </p:attrNameLst>
                                      </p:cBhvr>
                                      <p:to>
                                        <p:strVal val="visible"/>
                                      </p:to>
                                    </p:set>
                                    <p:anim calcmode="lin" valueType="num">
                                      <p:cBhvr additive="base">
                                        <p:cTn id="13" dur="500"/>
                                        <p:tgtEl>
                                          <p:spTgt spid="160"/>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750"/>
                                  </p:stCondLst>
                                  <p:childTnLst>
                                    <p:set>
                                      <p:cBhvr>
                                        <p:cTn id="15" dur="1" fill="hold">
                                          <p:stCondLst>
                                            <p:cond delay="0"/>
                                          </p:stCondLst>
                                        </p:cTn>
                                        <p:tgtEl>
                                          <p:spTgt spid="167"/>
                                        </p:tgtEl>
                                        <p:attrNameLst>
                                          <p:attrName>style.visibility</p:attrName>
                                        </p:attrNameLst>
                                      </p:cBhvr>
                                      <p:to>
                                        <p:strVal val="visible"/>
                                      </p:to>
                                    </p:set>
                                    <p:animEffect transition="in" filter="fade">
                                      <p:cBhvr>
                                        <p:cTn id="16"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grpSp>
        <p:nvGrpSpPr>
          <p:cNvPr id="9" name="Google Shape;192;p35">
            <a:extLst>
              <a:ext uri="{FF2B5EF4-FFF2-40B4-BE49-F238E27FC236}">
                <a16:creationId xmlns:a16="http://schemas.microsoft.com/office/drawing/2014/main" id="{7C4D4C4C-5448-8D60-E87B-8ACF235B7C92}"/>
              </a:ext>
            </a:extLst>
          </p:cNvPr>
          <p:cNvGrpSpPr/>
          <p:nvPr/>
        </p:nvGrpSpPr>
        <p:grpSpPr>
          <a:xfrm>
            <a:off x="5203898" y="3509613"/>
            <a:ext cx="3252788" cy="690681"/>
            <a:chOff x="7192888" y="3876377"/>
            <a:chExt cx="4337050" cy="920908"/>
          </a:xfrm>
        </p:grpSpPr>
        <p:sp>
          <p:nvSpPr>
            <p:cNvPr id="10" name="Google Shape;193;p35">
              <a:extLst>
                <a:ext uri="{FF2B5EF4-FFF2-40B4-BE49-F238E27FC236}">
                  <a16:creationId xmlns:a16="http://schemas.microsoft.com/office/drawing/2014/main" id="{B8BE25C0-F795-34DE-1D76-D66175C0075F}"/>
                </a:ext>
              </a:extLst>
            </p:cNvPr>
            <p:cNvSpPr/>
            <p:nvPr/>
          </p:nvSpPr>
          <p:spPr>
            <a:xfrm>
              <a:off x="7192888" y="3876377"/>
              <a:ext cx="4337050" cy="920908"/>
            </a:xfrm>
            <a:prstGeom prst="roundRect">
              <a:avLst>
                <a:gd name="adj" fmla="val 11295"/>
              </a:avLst>
            </a:prstGeom>
            <a:solidFill>
              <a:schemeClr val="lt1"/>
            </a:solidFill>
            <a:ln>
              <a:noFill/>
            </a:ln>
            <a:effectLst>
              <a:outerShdw blurRad="127000" sx="102000" sy="102000" algn="ctr" rotWithShape="0">
                <a:srgbClr val="000000">
                  <a:alpha val="15686"/>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1" name="Google Shape;194;p35">
              <a:extLst>
                <a:ext uri="{FF2B5EF4-FFF2-40B4-BE49-F238E27FC236}">
                  <a16:creationId xmlns:a16="http://schemas.microsoft.com/office/drawing/2014/main" id="{C16B4CBD-A3A5-48A4-650C-4AD6BF1567A2}"/>
                </a:ext>
              </a:extLst>
            </p:cNvPr>
            <p:cNvSpPr txBox="1"/>
            <p:nvPr/>
          </p:nvSpPr>
          <p:spPr>
            <a:xfrm>
              <a:off x="7424059" y="4090610"/>
              <a:ext cx="3874053" cy="49244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dirty="0">
                  <a:solidFill>
                    <a:schemeClr val="accent1">
                      <a:lumMod val="50000"/>
                    </a:schemeClr>
                  </a:solidFill>
                </a:rPr>
                <a:t>Care plans reflect each resident’s individual goals and preferences</a:t>
              </a:r>
              <a:endParaRPr sz="1200" dirty="0">
                <a:solidFill>
                  <a:schemeClr val="accent1">
                    <a:lumMod val="50000"/>
                  </a:schemeClr>
                </a:solidFill>
              </a:endParaRPr>
            </a:p>
          </p:txBody>
        </p:sp>
      </p:grpSp>
      <p:sp>
        <p:nvSpPr>
          <p:cNvPr id="177" name="Google Shape;177;p35"/>
          <p:cNvSpPr txBox="1">
            <a:spLocks noGrp="1"/>
          </p:cNvSpPr>
          <p:nvPr>
            <p:ph type="body" idx="1"/>
          </p:nvPr>
        </p:nvSpPr>
        <p:spPr>
          <a:xfrm>
            <a:off x="603243" y="3306135"/>
            <a:ext cx="3800400" cy="830997"/>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chemeClr val="dk2"/>
              </a:buClr>
              <a:buSzPts val="3000"/>
              <a:buFont typeface="Arial"/>
              <a:buNone/>
            </a:pPr>
            <a:r>
              <a:rPr lang="en" b="1" dirty="0">
                <a:solidFill>
                  <a:schemeClr val="dk2"/>
                </a:solidFill>
                <a:latin typeface="Arial"/>
                <a:ea typeface="Arial"/>
                <a:cs typeface="Arial"/>
                <a:sym typeface="Arial"/>
              </a:rPr>
              <a:t>What This Looks Like in Practice</a:t>
            </a:r>
            <a:endParaRPr b="1" dirty="0">
              <a:latin typeface="Arial"/>
              <a:ea typeface="Arial"/>
              <a:cs typeface="Arial"/>
              <a:sym typeface="Arial"/>
            </a:endParaRPr>
          </a:p>
        </p:txBody>
      </p:sp>
      <p:cxnSp>
        <p:nvCxnSpPr>
          <p:cNvPr id="179" name="Google Shape;179;p35"/>
          <p:cNvCxnSpPr/>
          <p:nvPr/>
        </p:nvCxnSpPr>
        <p:spPr>
          <a:xfrm>
            <a:off x="4724239" y="425908"/>
            <a:ext cx="308700" cy="0"/>
          </a:xfrm>
          <a:prstGeom prst="straightConnector1">
            <a:avLst/>
          </a:prstGeom>
          <a:noFill/>
          <a:ln w="19050" cap="rnd" cmpd="sng">
            <a:solidFill>
              <a:schemeClr val="accent1"/>
            </a:solidFill>
            <a:prstDash val="dash"/>
            <a:round/>
            <a:headEnd type="none" w="sm" len="sm"/>
            <a:tailEnd type="none" w="sm" len="sm"/>
          </a:ln>
        </p:spPr>
      </p:cxnSp>
      <p:cxnSp>
        <p:nvCxnSpPr>
          <p:cNvPr id="180" name="Google Shape;180;p35"/>
          <p:cNvCxnSpPr/>
          <p:nvPr/>
        </p:nvCxnSpPr>
        <p:spPr>
          <a:xfrm>
            <a:off x="4724239" y="1281808"/>
            <a:ext cx="308700" cy="0"/>
          </a:xfrm>
          <a:prstGeom prst="straightConnector1">
            <a:avLst/>
          </a:prstGeom>
          <a:noFill/>
          <a:ln w="19050" cap="rnd" cmpd="sng">
            <a:solidFill>
              <a:schemeClr val="accent1"/>
            </a:solidFill>
            <a:prstDash val="dash"/>
            <a:round/>
            <a:headEnd type="none" w="sm" len="sm"/>
            <a:tailEnd type="none" w="sm" len="sm"/>
          </a:ln>
        </p:spPr>
      </p:cxnSp>
      <p:cxnSp>
        <p:nvCxnSpPr>
          <p:cNvPr id="181" name="Google Shape;181;p35"/>
          <p:cNvCxnSpPr/>
          <p:nvPr/>
        </p:nvCxnSpPr>
        <p:spPr>
          <a:xfrm>
            <a:off x="4709490" y="2158117"/>
            <a:ext cx="308700" cy="0"/>
          </a:xfrm>
          <a:prstGeom prst="straightConnector1">
            <a:avLst/>
          </a:prstGeom>
          <a:noFill/>
          <a:ln w="19050" cap="rnd" cmpd="sng">
            <a:solidFill>
              <a:schemeClr val="accent1"/>
            </a:solidFill>
            <a:prstDash val="dash"/>
            <a:round/>
            <a:headEnd type="none" w="sm" len="sm"/>
            <a:tailEnd type="none" w="sm" len="sm"/>
          </a:ln>
        </p:spPr>
      </p:cxnSp>
      <p:grpSp>
        <p:nvGrpSpPr>
          <p:cNvPr id="186" name="Google Shape;186;p35"/>
          <p:cNvGrpSpPr/>
          <p:nvPr/>
        </p:nvGrpSpPr>
        <p:grpSpPr>
          <a:xfrm>
            <a:off x="5205620" y="91852"/>
            <a:ext cx="3252788" cy="690681"/>
            <a:chOff x="7192888" y="956717"/>
            <a:chExt cx="4337050" cy="920908"/>
          </a:xfrm>
        </p:grpSpPr>
        <p:sp>
          <p:nvSpPr>
            <p:cNvPr id="187" name="Google Shape;187;p35"/>
            <p:cNvSpPr/>
            <p:nvPr/>
          </p:nvSpPr>
          <p:spPr>
            <a:xfrm>
              <a:off x="7192888" y="956717"/>
              <a:ext cx="4337050" cy="920908"/>
            </a:xfrm>
            <a:prstGeom prst="roundRect">
              <a:avLst>
                <a:gd name="adj" fmla="val 11295"/>
              </a:avLst>
            </a:prstGeom>
            <a:solidFill>
              <a:schemeClr val="lt1"/>
            </a:solidFill>
            <a:ln>
              <a:noFill/>
            </a:ln>
            <a:effectLst>
              <a:outerShdw blurRad="127000" sx="102000" sy="102000" algn="ctr" rotWithShape="0">
                <a:srgbClr val="000000">
                  <a:alpha val="15686"/>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88" name="Google Shape;188;p35"/>
            <p:cNvSpPr txBox="1"/>
            <p:nvPr/>
          </p:nvSpPr>
          <p:spPr>
            <a:xfrm>
              <a:off x="7424059" y="1170949"/>
              <a:ext cx="3874054" cy="49244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200" dirty="0">
                  <a:solidFill>
                    <a:schemeClr val="dk1"/>
                  </a:solidFill>
                </a:rPr>
                <a:t>Residents choose how they spend their day</a:t>
              </a:r>
              <a:endParaRPr sz="1100" dirty="0"/>
            </a:p>
          </p:txBody>
        </p:sp>
      </p:grpSp>
      <p:grpSp>
        <p:nvGrpSpPr>
          <p:cNvPr id="189" name="Google Shape;189;p35"/>
          <p:cNvGrpSpPr/>
          <p:nvPr/>
        </p:nvGrpSpPr>
        <p:grpSpPr>
          <a:xfrm>
            <a:off x="5204636" y="943207"/>
            <a:ext cx="3252788" cy="690681"/>
            <a:chOff x="7192888" y="2416547"/>
            <a:chExt cx="4337050" cy="920908"/>
          </a:xfrm>
        </p:grpSpPr>
        <p:sp>
          <p:nvSpPr>
            <p:cNvPr id="190" name="Google Shape;190;p35"/>
            <p:cNvSpPr/>
            <p:nvPr/>
          </p:nvSpPr>
          <p:spPr>
            <a:xfrm>
              <a:off x="7192888" y="2416547"/>
              <a:ext cx="4337050" cy="920908"/>
            </a:xfrm>
            <a:prstGeom prst="roundRect">
              <a:avLst>
                <a:gd name="adj" fmla="val 11295"/>
              </a:avLst>
            </a:prstGeom>
            <a:solidFill>
              <a:schemeClr val="lt1"/>
            </a:solidFill>
            <a:ln>
              <a:noFill/>
            </a:ln>
            <a:effectLst>
              <a:outerShdw blurRad="127000" sx="102000" sy="102000" algn="ctr" rotWithShape="0">
                <a:srgbClr val="000000">
                  <a:alpha val="15686"/>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91" name="Google Shape;191;p35"/>
            <p:cNvSpPr txBox="1"/>
            <p:nvPr/>
          </p:nvSpPr>
          <p:spPr>
            <a:xfrm>
              <a:off x="7424059" y="2630780"/>
              <a:ext cx="3874053" cy="49244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200" dirty="0">
                  <a:solidFill>
                    <a:schemeClr val="dk1"/>
                  </a:solidFill>
                </a:rPr>
                <a:t>Staff build meaningful relationships-not just complete tasks</a:t>
              </a:r>
              <a:endParaRPr sz="1100" dirty="0"/>
            </a:p>
          </p:txBody>
        </p:sp>
      </p:grpSp>
      <p:grpSp>
        <p:nvGrpSpPr>
          <p:cNvPr id="192" name="Google Shape;192;p35"/>
          <p:cNvGrpSpPr/>
          <p:nvPr/>
        </p:nvGrpSpPr>
        <p:grpSpPr>
          <a:xfrm>
            <a:off x="5204390" y="1797996"/>
            <a:ext cx="3252788" cy="690681"/>
            <a:chOff x="7192888" y="3876377"/>
            <a:chExt cx="4337050" cy="920908"/>
          </a:xfrm>
        </p:grpSpPr>
        <p:sp>
          <p:nvSpPr>
            <p:cNvPr id="193" name="Google Shape;193;p35"/>
            <p:cNvSpPr/>
            <p:nvPr/>
          </p:nvSpPr>
          <p:spPr>
            <a:xfrm>
              <a:off x="7192888" y="3876377"/>
              <a:ext cx="4337050" cy="920908"/>
            </a:xfrm>
            <a:prstGeom prst="roundRect">
              <a:avLst>
                <a:gd name="adj" fmla="val 11295"/>
              </a:avLst>
            </a:prstGeom>
            <a:solidFill>
              <a:schemeClr val="lt1"/>
            </a:solidFill>
            <a:ln>
              <a:noFill/>
            </a:ln>
            <a:effectLst>
              <a:outerShdw blurRad="127000" sx="102000" sy="102000" algn="ctr" rotWithShape="0">
                <a:srgbClr val="000000">
                  <a:alpha val="15686"/>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94" name="Google Shape;194;p35"/>
            <p:cNvSpPr txBox="1"/>
            <p:nvPr/>
          </p:nvSpPr>
          <p:spPr>
            <a:xfrm>
              <a:off x="7424059" y="4090610"/>
              <a:ext cx="3874053" cy="49244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200" dirty="0">
                  <a:solidFill>
                    <a:schemeClr val="dk1"/>
                  </a:solidFill>
                </a:rPr>
                <a:t>Families are actively involved in care planning</a:t>
              </a:r>
              <a:endParaRPr sz="1100" dirty="0"/>
            </a:p>
          </p:txBody>
        </p:sp>
      </p:grpSp>
      <p:pic>
        <p:nvPicPr>
          <p:cNvPr id="195" name="Google Shape;195;p35" title="iStock-1149118326.jpg"/>
          <p:cNvPicPr preferRelativeResize="0"/>
          <p:nvPr/>
        </p:nvPicPr>
        <p:blipFill>
          <a:blip r:embed="rId3">
            <a:alphaModFix/>
          </a:blip>
          <a:stretch>
            <a:fillRect/>
          </a:stretch>
        </p:blipFill>
        <p:spPr>
          <a:xfrm>
            <a:off x="-44925" y="0"/>
            <a:ext cx="4127100" cy="2750700"/>
          </a:xfrm>
          <a:prstGeom prst="round2DiagRect">
            <a:avLst>
              <a:gd name="adj1" fmla="val 16667"/>
              <a:gd name="adj2" fmla="val 0"/>
            </a:avLst>
          </a:prstGeom>
          <a:solidFill>
            <a:schemeClr val="accent1"/>
          </a:solidFill>
          <a:ln>
            <a:noFill/>
          </a:ln>
        </p:spPr>
      </p:pic>
      <p:cxnSp>
        <p:nvCxnSpPr>
          <p:cNvPr id="4" name="Google Shape;181;p35">
            <a:extLst>
              <a:ext uri="{FF2B5EF4-FFF2-40B4-BE49-F238E27FC236}">
                <a16:creationId xmlns:a16="http://schemas.microsoft.com/office/drawing/2014/main" id="{02E8CD1F-63B5-915E-0A46-47AAE7F83002}"/>
              </a:ext>
            </a:extLst>
          </p:cNvPr>
          <p:cNvCxnSpPr/>
          <p:nvPr/>
        </p:nvCxnSpPr>
        <p:spPr>
          <a:xfrm>
            <a:off x="4709490" y="2994691"/>
            <a:ext cx="308700" cy="0"/>
          </a:xfrm>
          <a:prstGeom prst="straightConnector1">
            <a:avLst/>
          </a:prstGeom>
          <a:noFill/>
          <a:ln w="19050" cap="rnd" cmpd="sng">
            <a:solidFill>
              <a:schemeClr val="accent1"/>
            </a:solidFill>
            <a:prstDash val="dash"/>
            <a:round/>
            <a:headEnd type="none" w="sm" len="sm"/>
            <a:tailEnd type="none" w="sm" len="sm"/>
          </a:ln>
        </p:spPr>
      </p:cxnSp>
      <p:cxnSp>
        <p:nvCxnSpPr>
          <p:cNvPr id="5" name="Google Shape;181;p35">
            <a:extLst>
              <a:ext uri="{FF2B5EF4-FFF2-40B4-BE49-F238E27FC236}">
                <a16:creationId xmlns:a16="http://schemas.microsoft.com/office/drawing/2014/main" id="{05B08E02-94CD-3EBE-5919-9136475D3A3F}"/>
              </a:ext>
            </a:extLst>
          </p:cNvPr>
          <p:cNvCxnSpPr/>
          <p:nvPr/>
        </p:nvCxnSpPr>
        <p:spPr>
          <a:xfrm>
            <a:off x="4717312" y="3854953"/>
            <a:ext cx="308700" cy="0"/>
          </a:xfrm>
          <a:prstGeom prst="straightConnector1">
            <a:avLst/>
          </a:prstGeom>
          <a:noFill/>
          <a:ln w="19050" cap="rnd" cmpd="sng">
            <a:solidFill>
              <a:schemeClr val="accent1"/>
            </a:solidFill>
            <a:prstDash val="dash"/>
            <a:round/>
            <a:headEnd type="none" w="sm" len="sm"/>
            <a:tailEnd type="none" w="sm" len="sm"/>
          </a:ln>
        </p:spPr>
      </p:cxnSp>
      <p:grpSp>
        <p:nvGrpSpPr>
          <p:cNvPr id="6" name="Google Shape;192;p35">
            <a:extLst>
              <a:ext uri="{FF2B5EF4-FFF2-40B4-BE49-F238E27FC236}">
                <a16:creationId xmlns:a16="http://schemas.microsoft.com/office/drawing/2014/main" id="{321206A1-1410-E20F-B2E9-AFACEAB406B6}"/>
              </a:ext>
            </a:extLst>
          </p:cNvPr>
          <p:cNvGrpSpPr/>
          <p:nvPr/>
        </p:nvGrpSpPr>
        <p:grpSpPr>
          <a:xfrm>
            <a:off x="5204144" y="2649351"/>
            <a:ext cx="3252788" cy="690681"/>
            <a:chOff x="7192888" y="3876377"/>
            <a:chExt cx="4337050" cy="920908"/>
          </a:xfrm>
        </p:grpSpPr>
        <p:sp>
          <p:nvSpPr>
            <p:cNvPr id="7" name="Google Shape;193;p35">
              <a:extLst>
                <a:ext uri="{FF2B5EF4-FFF2-40B4-BE49-F238E27FC236}">
                  <a16:creationId xmlns:a16="http://schemas.microsoft.com/office/drawing/2014/main" id="{BF2E59DC-E5BD-9066-8240-9B1D971BE797}"/>
                </a:ext>
              </a:extLst>
            </p:cNvPr>
            <p:cNvSpPr/>
            <p:nvPr/>
          </p:nvSpPr>
          <p:spPr>
            <a:xfrm>
              <a:off x="7192888" y="3876377"/>
              <a:ext cx="4337050" cy="920908"/>
            </a:xfrm>
            <a:prstGeom prst="roundRect">
              <a:avLst>
                <a:gd name="adj" fmla="val 11295"/>
              </a:avLst>
            </a:prstGeom>
            <a:solidFill>
              <a:schemeClr val="lt1"/>
            </a:solidFill>
            <a:ln>
              <a:noFill/>
            </a:ln>
            <a:effectLst>
              <a:outerShdw blurRad="127000" sx="102000" sy="102000" algn="ctr" rotWithShape="0">
                <a:srgbClr val="000000">
                  <a:alpha val="15686"/>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 name="Google Shape;194;p35">
              <a:extLst>
                <a:ext uri="{FF2B5EF4-FFF2-40B4-BE49-F238E27FC236}">
                  <a16:creationId xmlns:a16="http://schemas.microsoft.com/office/drawing/2014/main" id="{1AAC26B1-7AF2-44CC-1D2D-A1808804428D}"/>
                </a:ext>
              </a:extLst>
            </p:cNvPr>
            <p:cNvSpPr txBox="1"/>
            <p:nvPr/>
          </p:nvSpPr>
          <p:spPr>
            <a:xfrm>
              <a:off x="7424059" y="4090610"/>
              <a:ext cx="3874053" cy="49244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200" dirty="0">
                  <a:solidFill>
                    <a:schemeClr val="dk1"/>
                  </a:solidFill>
                </a:rPr>
                <a:t>Environments feel comfortable, familiar, and home-like</a:t>
              </a:r>
              <a:endParaRPr sz="11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77">
                                            <p:txEl>
                                              <p:pRg st="0" end="0"/>
                                            </p:txEl>
                                          </p:spTgt>
                                        </p:tgtEl>
                                        <p:attrNameLst>
                                          <p:attrName>style.visibility</p:attrName>
                                        </p:attrNameLst>
                                      </p:cBhvr>
                                      <p:to>
                                        <p:strVal val="visible"/>
                                      </p:to>
                                    </p:set>
                                    <p:animEffect transition="in" filter="fade">
                                      <p:cBhvr>
                                        <p:cTn id="7" dur="500"/>
                                        <p:tgtEl>
                                          <p:spTgt spid="177">
                                            <p:txEl>
                                              <p:pRg st="0" end="0"/>
                                            </p:txEl>
                                          </p:spTgt>
                                        </p:tgtEl>
                                      </p:cBhvr>
                                    </p:animEffect>
                                  </p:childTnLst>
                                </p:cTn>
                              </p:par>
                              <p:par>
                                <p:cTn id="8" presetID="10" presetClass="entr" presetSubtype="0" fill="hold" nodeType="withEffect">
                                  <p:stCondLst>
                                    <p:cond delay="750"/>
                                  </p:stCondLst>
                                  <p:childTnLst>
                                    <p:set>
                                      <p:cBhvr>
                                        <p:cTn id="9" dur="1" fill="hold">
                                          <p:stCondLst>
                                            <p:cond delay="0"/>
                                          </p:stCondLst>
                                        </p:cTn>
                                        <p:tgtEl>
                                          <p:spTgt spid="180"/>
                                        </p:tgtEl>
                                        <p:attrNameLst>
                                          <p:attrName>style.visibility</p:attrName>
                                        </p:attrNameLst>
                                      </p:cBhvr>
                                      <p:to>
                                        <p:strVal val="visible"/>
                                      </p:to>
                                    </p:set>
                                    <p:animEffect transition="in" filter="fade">
                                      <p:cBhvr>
                                        <p:cTn id="10" dur="500"/>
                                        <p:tgtEl>
                                          <p:spTgt spid="180"/>
                                        </p:tgtEl>
                                      </p:cBhvr>
                                    </p:animEffect>
                                  </p:childTnLst>
                                </p:cTn>
                              </p:par>
                              <p:par>
                                <p:cTn id="11" presetID="10" presetClass="entr" presetSubtype="0" fill="hold" nodeType="withEffect">
                                  <p:stCondLst>
                                    <p:cond delay="750"/>
                                  </p:stCondLst>
                                  <p:childTnLst>
                                    <p:set>
                                      <p:cBhvr>
                                        <p:cTn id="12" dur="1" fill="hold">
                                          <p:stCondLst>
                                            <p:cond delay="0"/>
                                          </p:stCondLst>
                                        </p:cTn>
                                        <p:tgtEl>
                                          <p:spTgt spid="189"/>
                                        </p:tgtEl>
                                        <p:attrNameLst>
                                          <p:attrName>style.visibility</p:attrName>
                                        </p:attrNameLst>
                                      </p:cBhvr>
                                      <p:to>
                                        <p:strVal val="visible"/>
                                      </p:to>
                                    </p:set>
                                    <p:animEffect transition="in" filter="fade">
                                      <p:cBhvr>
                                        <p:cTn id="13" dur="500"/>
                                        <p:tgtEl>
                                          <p:spTgt spid="189"/>
                                        </p:tgtEl>
                                      </p:cBhvr>
                                    </p:animEffect>
                                  </p:childTnLst>
                                </p:cTn>
                              </p:par>
                              <p:par>
                                <p:cTn id="14" presetID="10" presetClass="entr" presetSubtype="0" fill="hold" nodeType="withEffect">
                                  <p:stCondLst>
                                    <p:cond delay="750"/>
                                  </p:stCondLst>
                                  <p:childTnLst>
                                    <p:set>
                                      <p:cBhvr>
                                        <p:cTn id="15" dur="1" fill="hold">
                                          <p:stCondLst>
                                            <p:cond delay="0"/>
                                          </p:stCondLst>
                                        </p:cTn>
                                        <p:tgtEl>
                                          <p:spTgt spid="181"/>
                                        </p:tgtEl>
                                        <p:attrNameLst>
                                          <p:attrName>style.visibility</p:attrName>
                                        </p:attrNameLst>
                                      </p:cBhvr>
                                      <p:to>
                                        <p:strVal val="visible"/>
                                      </p:to>
                                    </p:set>
                                    <p:animEffect transition="in" filter="fade">
                                      <p:cBhvr>
                                        <p:cTn id="16" dur="500"/>
                                        <p:tgtEl>
                                          <p:spTgt spid="181"/>
                                        </p:tgtEl>
                                      </p:cBhvr>
                                    </p:animEffect>
                                  </p:childTnLst>
                                </p:cTn>
                              </p:par>
                              <p:par>
                                <p:cTn id="17" presetID="10" presetClass="entr" presetSubtype="0" fill="hold" nodeType="withEffect">
                                  <p:stCondLst>
                                    <p:cond delay="750"/>
                                  </p:stCondLst>
                                  <p:childTnLst>
                                    <p:set>
                                      <p:cBhvr>
                                        <p:cTn id="18" dur="1" fill="hold">
                                          <p:stCondLst>
                                            <p:cond delay="0"/>
                                          </p:stCondLst>
                                        </p:cTn>
                                        <p:tgtEl>
                                          <p:spTgt spid="192"/>
                                        </p:tgtEl>
                                        <p:attrNameLst>
                                          <p:attrName>style.visibility</p:attrName>
                                        </p:attrNameLst>
                                      </p:cBhvr>
                                      <p:to>
                                        <p:strVal val="visible"/>
                                      </p:to>
                                    </p:set>
                                    <p:animEffect transition="in" filter="fade">
                                      <p:cBhvr>
                                        <p:cTn id="19" dur="500"/>
                                        <p:tgtEl>
                                          <p:spTgt spid="192"/>
                                        </p:tgtEl>
                                      </p:cBhvr>
                                    </p:animEffect>
                                  </p:childTnLst>
                                </p:cTn>
                              </p:par>
                              <p:par>
                                <p:cTn id="20" presetID="10" presetClass="entr" presetSubtype="0" fill="hold" nodeType="withEffect">
                                  <p:stCondLst>
                                    <p:cond delay="1000"/>
                                  </p:stCondLst>
                                  <p:childTnLst>
                                    <p:set>
                                      <p:cBhvr>
                                        <p:cTn id="21" dur="1" fill="hold">
                                          <p:stCondLst>
                                            <p:cond delay="0"/>
                                          </p:stCondLst>
                                        </p:cTn>
                                        <p:tgtEl>
                                          <p:spTgt spid="179"/>
                                        </p:tgtEl>
                                        <p:attrNameLst>
                                          <p:attrName>style.visibility</p:attrName>
                                        </p:attrNameLst>
                                      </p:cBhvr>
                                      <p:to>
                                        <p:strVal val="visible"/>
                                      </p:to>
                                    </p:set>
                                    <p:animEffect transition="in" filter="fade">
                                      <p:cBhvr>
                                        <p:cTn id="22" dur="500"/>
                                        <p:tgtEl>
                                          <p:spTgt spid="179"/>
                                        </p:tgtEl>
                                      </p:cBhvr>
                                    </p:animEffect>
                                  </p:childTnLst>
                                </p:cTn>
                              </p:par>
                              <p:par>
                                <p:cTn id="23" presetID="10" presetClass="entr" presetSubtype="0" fill="hold" nodeType="withEffect">
                                  <p:stCondLst>
                                    <p:cond delay="1000"/>
                                  </p:stCondLst>
                                  <p:childTnLst>
                                    <p:set>
                                      <p:cBhvr>
                                        <p:cTn id="24" dur="1" fill="hold">
                                          <p:stCondLst>
                                            <p:cond delay="0"/>
                                          </p:stCondLst>
                                        </p:cTn>
                                        <p:tgtEl>
                                          <p:spTgt spid="186"/>
                                        </p:tgtEl>
                                        <p:attrNameLst>
                                          <p:attrName>style.visibility</p:attrName>
                                        </p:attrNameLst>
                                      </p:cBhvr>
                                      <p:to>
                                        <p:strVal val="visible"/>
                                      </p:to>
                                    </p:set>
                                    <p:animEffect transition="in" filter="fade">
                                      <p:cBhvr>
                                        <p:cTn id="25" dur="500"/>
                                        <p:tgtEl>
                                          <p:spTgt spid="186"/>
                                        </p:tgtEl>
                                      </p:cBhvr>
                                    </p:animEffect>
                                  </p:childTnLst>
                                </p:cTn>
                              </p:par>
                              <p:par>
                                <p:cTn id="26" presetID="10" presetClass="entr" presetSubtype="0" fill="hold" nodeType="withEffect">
                                  <p:stCondLst>
                                    <p:cond delay="0"/>
                                  </p:stCondLst>
                                  <p:childTnLst>
                                    <p:set>
                                      <p:cBhvr>
                                        <p:cTn id="27" dur="1" fill="hold">
                                          <p:stCondLst>
                                            <p:cond delay="0"/>
                                          </p:stCondLst>
                                        </p:cTn>
                                        <p:tgtEl>
                                          <p:spTgt spid="195"/>
                                        </p:tgtEl>
                                        <p:attrNameLst>
                                          <p:attrName>style.visibility</p:attrName>
                                        </p:attrNameLst>
                                      </p:cBhvr>
                                      <p:to>
                                        <p:strVal val="visible"/>
                                      </p:to>
                                    </p:set>
                                    <p:animEffect transition="in" filter="fade">
                                      <p:cBhvr>
                                        <p:cTn id="28" dur="1000"/>
                                        <p:tgtEl>
                                          <p:spTgt spid="195"/>
                                        </p:tgtEl>
                                      </p:cBhvr>
                                    </p:animEffect>
                                  </p:childTnLst>
                                </p:cTn>
                              </p:par>
                              <p:par>
                                <p:cTn id="29" presetID="10" presetClass="entr" presetSubtype="0" fill="hold" nodeType="withEffect">
                                  <p:stCondLst>
                                    <p:cond delay="75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0" presetClass="entr" presetSubtype="0" fill="hold" nodeType="withEffect">
                                  <p:stCondLst>
                                    <p:cond delay="75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par>
                                <p:cTn id="35" presetID="10" presetClass="entr" presetSubtype="0" fill="hold" nodeType="withEffect">
                                  <p:stCondLst>
                                    <p:cond delay="75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par>
                                <p:cTn id="38" presetID="10" presetClass="entr" presetSubtype="0" fill="hold" nodeType="withEffect">
                                  <p:stCondLst>
                                    <p:cond delay="75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33"/>
          <p:cNvSpPr txBox="1">
            <a:spLocks noGrp="1"/>
          </p:cNvSpPr>
          <p:nvPr>
            <p:ph type="body" idx="1"/>
          </p:nvPr>
        </p:nvSpPr>
        <p:spPr>
          <a:xfrm>
            <a:off x="4713585" y="594964"/>
            <a:ext cx="3973314" cy="830997"/>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chemeClr val="dk2"/>
              </a:buClr>
              <a:buSzPts val="3000"/>
              <a:buFont typeface="Arial"/>
              <a:buNone/>
            </a:pPr>
            <a:r>
              <a:rPr lang="en-US" b="1" dirty="0">
                <a:solidFill>
                  <a:schemeClr val="dk2"/>
                </a:solidFill>
                <a:latin typeface="Arial"/>
                <a:ea typeface="Arial"/>
                <a:cs typeface="Arial"/>
                <a:sym typeface="Arial"/>
              </a:rPr>
              <a:t>Person Centered Care Promises</a:t>
            </a:r>
            <a:endParaRPr b="1" dirty="0">
              <a:latin typeface="Arial"/>
              <a:ea typeface="Arial"/>
              <a:cs typeface="Arial"/>
              <a:sym typeface="Arial"/>
            </a:endParaRPr>
          </a:p>
        </p:txBody>
      </p:sp>
      <p:sp>
        <p:nvSpPr>
          <p:cNvPr id="137" name="Google Shape;137;p33"/>
          <p:cNvSpPr txBox="1"/>
          <p:nvPr/>
        </p:nvSpPr>
        <p:spPr>
          <a:xfrm>
            <a:off x="4720413" y="1827915"/>
            <a:ext cx="3389700" cy="36933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Clr>
                <a:schemeClr val="dk1"/>
              </a:buClr>
              <a:buSzPts val="1200"/>
              <a:buFont typeface="Arial"/>
              <a:buNone/>
            </a:pPr>
            <a:r>
              <a:rPr lang="en-US" sz="1200" dirty="0">
                <a:solidFill>
                  <a:schemeClr val="dk1"/>
                </a:solidFill>
              </a:rPr>
              <a:t>Guiding how we deliver care, build relationships, and support each resident.</a:t>
            </a:r>
            <a:endParaRPr sz="1100" dirty="0"/>
          </a:p>
        </p:txBody>
      </p:sp>
      <p:grpSp>
        <p:nvGrpSpPr>
          <p:cNvPr id="138" name="Google Shape;138;p33"/>
          <p:cNvGrpSpPr/>
          <p:nvPr/>
        </p:nvGrpSpPr>
        <p:grpSpPr>
          <a:xfrm>
            <a:off x="192166" y="137315"/>
            <a:ext cx="3866958" cy="803908"/>
            <a:chOff x="1494429" y="4410548"/>
            <a:chExt cx="4337100" cy="1231200"/>
          </a:xfrm>
          <a:solidFill>
            <a:srgbClr val="FF6600"/>
          </a:solidFill>
        </p:grpSpPr>
        <p:sp>
          <p:nvSpPr>
            <p:cNvPr id="139" name="Google Shape;139;p33"/>
            <p:cNvSpPr/>
            <p:nvPr/>
          </p:nvSpPr>
          <p:spPr>
            <a:xfrm>
              <a:off x="1494429" y="4410548"/>
              <a:ext cx="4337100" cy="1231200"/>
            </a:xfrm>
            <a:prstGeom prst="roundRect">
              <a:avLst>
                <a:gd name="adj" fmla="val 11295"/>
              </a:avLst>
            </a:prstGeom>
            <a:grpFill/>
            <a:ln>
              <a:noFill/>
            </a:ln>
            <a:effectLst>
              <a:outerShdw blurRad="150983" algn="ctr" rotWithShape="0">
                <a:srgbClr val="000000">
                  <a:alpha val="15690"/>
                </a:srgbClr>
              </a:outerShdw>
            </a:effectLst>
          </p:spPr>
          <p:txBody>
            <a:bodyPr spcFirstLastPara="1" wrap="square" lIns="81525" tIns="40750" rIns="81525" bIns="40750" anchor="ctr" anchorCtr="0">
              <a:noAutofit/>
            </a:bodyPr>
            <a:lstStyle/>
            <a:p>
              <a:pPr marL="0" marR="0" lvl="0" indent="0" algn="ctr" rtl="0">
                <a:spcBef>
                  <a:spcPts val="0"/>
                </a:spcBef>
                <a:spcAft>
                  <a:spcPts val="0"/>
                </a:spcAft>
                <a:buNone/>
              </a:pPr>
              <a:endParaRPr sz="1664">
                <a:solidFill>
                  <a:schemeClr val="lt1"/>
                </a:solidFill>
                <a:latin typeface="Calibri"/>
                <a:ea typeface="Calibri"/>
                <a:cs typeface="Calibri"/>
                <a:sym typeface="Calibri"/>
              </a:endParaRPr>
            </a:p>
          </p:txBody>
        </p:sp>
        <p:grpSp>
          <p:nvGrpSpPr>
            <p:cNvPr id="140" name="Google Shape;140;p33"/>
            <p:cNvGrpSpPr/>
            <p:nvPr/>
          </p:nvGrpSpPr>
          <p:grpSpPr>
            <a:xfrm>
              <a:off x="1638728" y="4481395"/>
              <a:ext cx="3813148" cy="1048566"/>
              <a:chOff x="1638728" y="4522697"/>
              <a:chExt cx="3813148" cy="1048566"/>
            </a:xfrm>
            <a:grpFill/>
          </p:grpSpPr>
          <p:sp>
            <p:nvSpPr>
              <p:cNvPr id="141" name="Google Shape;141;p33"/>
              <p:cNvSpPr txBox="1"/>
              <p:nvPr/>
            </p:nvSpPr>
            <p:spPr>
              <a:xfrm>
                <a:off x="1638728" y="4899175"/>
                <a:ext cx="3813148" cy="672088"/>
              </a:xfrm>
              <a:prstGeom prst="rect">
                <a:avLst/>
              </a:prstGeom>
              <a:grpFill/>
              <a:ln>
                <a:noFill/>
              </a:ln>
            </p:spPr>
            <p:txBody>
              <a:bodyPr spcFirstLastPara="1" wrap="square" lIns="0" tIns="0" rIns="0" bIns="0" anchor="t" anchorCtr="0">
                <a:spAutoFit/>
              </a:bodyPr>
              <a:lstStyle/>
              <a:p>
                <a:pPr marR="0" lvl="0" algn="l" rtl="0">
                  <a:spcBef>
                    <a:spcPts val="0"/>
                  </a:spcBef>
                  <a:spcAft>
                    <a:spcPts val="0"/>
                  </a:spcAft>
                </a:pPr>
                <a:r>
                  <a:rPr lang="en" sz="1426" dirty="0">
                    <a:solidFill>
                      <a:schemeClr val="lt1"/>
                    </a:solidFill>
                  </a:rPr>
                  <a:t>We will continuously learn and improve based on resident feedback</a:t>
                </a:r>
                <a:endParaRPr sz="1307" dirty="0"/>
              </a:p>
            </p:txBody>
          </p:sp>
          <p:sp>
            <p:nvSpPr>
              <p:cNvPr id="142" name="Google Shape;142;p33"/>
              <p:cNvSpPr txBox="1"/>
              <p:nvPr/>
            </p:nvSpPr>
            <p:spPr>
              <a:xfrm>
                <a:off x="1638728" y="4522697"/>
                <a:ext cx="3682233" cy="392216"/>
              </a:xfrm>
              <a:prstGeom prst="rect">
                <a:avLst/>
              </a:prstGeom>
              <a:grpFill/>
              <a:ln>
                <a:noFill/>
              </a:ln>
            </p:spPr>
            <p:txBody>
              <a:bodyPr spcFirstLastPara="1" wrap="square" lIns="0" tIns="0" rIns="0" bIns="0" anchor="t" anchorCtr="0">
                <a:spAutoFit/>
              </a:bodyPr>
              <a:lstStyle/>
              <a:p>
                <a:pPr marL="0" marR="0" lvl="0" indent="0" algn="l" rtl="0">
                  <a:spcBef>
                    <a:spcPts val="0"/>
                  </a:spcBef>
                  <a:spcAft>
                    <a:spcPts val="0"/>
                  </a:spcAft>
                  <a:buNone/>
                </a:pPr>
                <a:r>
                  <a:rPr lang="en" sz="1664" b="1" dirty="0">
                    <a:solidFill>
                      <a:schemeClr val="lt1"/>
                    </a:solidFill>
                  </a:rPr>
                  <a:t>Voices Drive Improvement</a:t>
                </a:r>
                <a:endParaRPr sz="1307" b="1" dirty="0"/>
              </a:p>
            </p:txBody>
          </p:sp>
        </p:grpSp>
      </p:grpSp>
      <p:grpSp>
        <p:nvGrpSpPr>
          <p:cNvPr id="143" name="Google Shape;143;p33"/>
          <p:cNvGrpSpPr/>
          <p:nvPr/>
        </p:nvGrpSpPr>
        <p:grpSpPr>
          <a:xfrm>
            <a:off x="192166" y="1147005"/>
            <a:ext cx="3866958" cy="803908"/>
            <a:chOff x="1494429" y="4061031"/>
            <a:chExt cx="4337100" cy="1231200"/>
          </a:xfrm>
          <a:solidFill>
            <a:srgbClr val="33CCFF"/>
          </a:solidFill>
        </p:grpSpPr>
        <p:sp>
          <p:nvSpPr>
            <p:cNvPr id="144" name="Google Shape;144;p33"/>
            <p:cNvSpPr/>
            <p:nvPr/>
          </p:nvSpPr>
          <p:spPr>
            <a:xfrm>
              <a:off x="1494429" y="4061031"/>
              <a:ext cx="4337100" cy="1231200"/>
            </a:xfrm>
            <a:prstGeom prst="roundRect">
              <a:avLst>
                <a:gd name="adj" fmla="val 11295"/>
              </a:avLst>
            </a:prstGeom>
            <a:grpFill/>
            <a:ln>
              <a:noFill/>
            </a:ln>
            <a:effectLst>
              <a:outerShdw blurRad="150983" algn="ctr" rotWithShape="0">
                <a:srgbClr val="000000">
                  <a:alpha val="15690"/>
                </a:srgbClr>
              </a:outerShdw>
            </a:effectLst>
          </p:spPr>
          <p:txBody>
            <a:bodyPr spcFirstLastPara="1" wrap="square" lIns="81525" tIns="40750" rIns="81525" bIns="40750" anchor="ctr" anchorCtr="0">
              <a:noAutofit/>
            </a:bodyPr>
            <a:lstStyle/>
            <a:p>
              <a:pPr marL="0" marR="0" lvl="0" indent="0" algn="ctr" rtl="0">
                <a:spcBef>
                  <a:spcPts val="0"/>
                </a:spcBef>
                <a:spcAft>
                  <a:spcPts val="0"/>
                </a:spcAft>
                <a:buNone/>
              </a:pPr>
              <a:endParaRPr sz="1664">
                <a:solidFill>
                  <a:schemeClr val="lt1"/>
                </a:solidFill>
                <a:latin typeface="Calibri"/>
                <a:ea typeface="Calibri"/>
                <a:cs typeface="Calibri"/>
                <a:sym typeface="Calibri"/>
              </a:endParaRPr>
            </a:p>
          </p:txBody>
        </p:sp>
        <p:grpSp>
          <p:nvGrpSpPr>
            <p:cNvPr id="145" name="Google Shape;145;p33"/>
            <p:cNvGrpSpPr/>
            <p:nvPr/>
          </p:nvGrpSpPr>
          <p:grpSpPr>
            <a:xfrm>
              <a:off x="1638728" y="4120330"/>
              <a:ext cx="4084317" cy="1064304"/>
              <a:chOff x="1638728" y="4161632"/>
              <a:chExt cx="4084317" cy="1064304"/>
            </a:xfrm>
            <a:grpFill/>
          </p:grpSpPr>
          <p:sp>
            <p:nvSpPr>
              <p:cNvPr id="146" name="Google Shape;146;p33"/>
              <p:cNvSpPr txBox="1"/>
              <p:nvPr/>
            </p:nvSpPr>
            <p:spPr>
              <a:xfrm>
                <a:off x="1638728" y="4553848"/>
                <a:ext cx="4084317" cy="672088"/>
              </a:xfrm>
              <a:prstGeom prst="rect">
                <a:avLst/>
              </a:prstGeom>
              <a:grpFill/>
              <a:ln>
                <a:noFill/>
              </a:ln>
            </p:spPr>
            <p:txBody>
              <a:bodyPr spcFirstLastPara="1" wrap="square" lIns="0" tIns="0" rIns="0" bIns="0" anchor="t" anchorCtr="0">
                <a:spAutoFit/>
              </a:bodyPr>
              <a:lstStyle/>
              <a:p>
                <a:pPr marR="0" lvl="0" algn="l" rtl="0">
                  <a:spcBef>
                    <a:spcPts val="0"/>
                  </a:spcBef>
                  <a:spcAft>
                    <a:spcPts val="0"/>
                  </a:spcAft>
                </a:pPr>
                <a:r>
                  <a:rPr lang="en" sz="1426" dirty="0">
                    <a:solidFill>
                      <a:schemeClr val="lt1"/>
                    </a:solidFill>
                  </a:rPr>
                  <a:t>We will provide meaningful relationships over task driven interactions</a:t>
                </a:r>
                <a:endParaRPr sz="1307" dirty="0"/>
              </a:p>
            </p:txBody>
          </p:sp>
          <p:sp>
            <p:nvSpPr>
              <p:cNvPr id="147" name="Google Shape;147;p33"/>
              <p:cNvSpPr txBox="1"/>
              <p:nvPr/>
            </p:nvSpPr>
            <p:spPr>
              <a:xfrm>
                <a:off x="1638728" y="4161632"/>
                <a:ext cx="3711352" cy="392216"/>
              </a:xfrm>
              <a:prstGeom prst="rect">
                <a:avLst/>
              </a:prstGeom>
              <a:grpFill/>
              <a:ln>
                <a:noFill/>
              </a:ln>
            </p:spPr>
            <p:txBody>
              <a:bodyPr spcFirstLastPara="1" wrap="square" lIns="0" tIns="0" rIns="0" bIns="0" anchor="t" anchorCtr="0">
                <a:spAutoFit/>
              </a:bodyPr>
              <a:lstStyle/>
              <a:p>
                <a:pPr marL="0" marR="0" lvl="0" indent="0" algn="l" rtl="0">
                  <a:spcBef>
                    <a:spcPts val="0"/>
                  </a:spcBef>
                  <a:spcAft>
                    <a:spcPts val="0"/>
                  </a:spcAft>
                  <a:buNone/>
                </a:pPr>
                <a:r>
                  <a:rPr lang="en" sz="1664" b="1" dirty="0">
                    <a:solidFill>
                      <a:schemeClr val="lt1"/>
                    </a:solidFill>
                  </a:rPr>
                  <a:t>Relationships Before Tasks</a:t>
                </a:r>
                <a:endParaRPr sz="1307" b="1" dirty="0"/>
              </a:p>
            </p:txBody>
          </p:sp>
        </p:grpSp>
      </p:grpSp>
      <p:grpSp>
        <p:nvGrpSpPr>
          <p:cNvPr id="148" name="Google Shape;148;p33"/>
          <p:cNvGrpSpPr/>
          <p:nvPr/>
        </p:nvGrpSpPr>
        <p:grpSpPr>
          <a:xfrm>
            <a:off x="192166" y="2167026"/>
            <a:ext cx="3866958" cy="803909"/>
            <a:chOff x="1494429" y="4410548"/>
            <a:chExt cx="4337100" cy="1231200"/>
          </a:xfrm>
          <a:solidFill>
            <a:srgbClr val="FF0000"/>
          </a:solidFill>
        </p:grpSpPr>
        <p:sp>
          <p:nvSpPr>
            <p:cNvPr id="149" name="Google Shape;149;p33"/>
            <p:cNvSpPr/>
            <p:nvPr/>
          </p:nvSpPr>
          <p:spPr>
            <a:xfrm>
              <a:off x="1494429" y="4410548"/>
              <a:ext cx="4337100" cy="1231200"/>
            </a:xfrm>
            <a:prstGeom prst="roundRect">
              <a:avLst>
                <a:gd name="adj" fmla="val 11295"/>
              </a:avLst>
            </a:prstGeom>
            <a:grpFill/>
            <a:ln>
              <a:noFill/>
            </a:ln>
            <a:effectLst>
              <a:outerShdw blurRad="150983" algn="ctr" rotWithShape="0">
                <a:srgbClr val="000000">
                  <a:alpha val="15690"/>
                </a:srgbClr>
              </a:outerShdw>
            </a:effectLst>
          </p:spPr>
          <p:txBody>
            <a:bodyPr spcFirstLastPara="1" wrap="square" lIns="81525" tIns="40750" rIns="81525" bIns="40750" anchor="ctr" anchorCtr="0">
              <a:noAutofit/>
            </a:bodyPr>
            <a:lstStyle/>
            <a:p>
              <a:pPr marL="0" marR="0" lvl="0" indent="0" algn="ctr" rtl="0">
                <a:spcBef>
                  <a:spcPts val="0"/>
                </a:spcBef>
                <a:spcAft>
                  <a:spcPts val="0"/>
                </a:spcAft>
                <a:buNone/>
              </a:pPr>
              <a:endParaRPr sz="1664">
                <a:solidFill>
                  <a:schemeClr val="lt1"/>
                </a:solidFill>
                <a:latin typeface="Calibri"/>
                <a:ea typeface="Calibri"/>
                <a:cs typeface="Calibri"/>
                <a:sym typeface="Calibri"/>
              </a:endParaRPr>
            </a:p>
          </p:txBody>
        </p:sp>
        <p:grpSp>
          <p:nvGrpSpPr>
            <p:cNvPr id="150" name="Google Shape;150;p33"/>
            <p:cNvGrpSpPr/>
            <p:nvPr/>
          </p:nvGrpSpPr>
          <p:grpSpPr>
            <a:xfrm>
              <a:off x="1638728" y="4436172"/>
              <a:ext cx="4192800" cy="1104276"/>
              <a:chOff x="1638728" y="4477474"/>
              <a:chExt cx="4192800" cy="1104276"/>
            </a:xfrm>
            <a:grpFill/>
          </p:grpSpPr>
          <p:sp>
            <p:nvSpPr>
              <p:cNvPr id="151" name="Google Shape;151;p33"/>
              <p:cNvSpPr txBox="1"/>
              <p:nvPr/>
            </p:nvSpPr>
            <p:spPr>
              <a:xfrm>
                <a:off x="1638728" y="4909662"/>
                <a:ext cx="4192800" cy="672088"/>
              </a:xfrm>
              <a:prstGeom prst="rect">
                <a:avLst/>
              </a:prstGeom>
              <a:grpFill/>
              <a:ln>
                <a:noFill/>
              </a:ln>
            </p:spPr>
            <p:txBody>
              <a:bodyPr spcFirstLastPara="1" wrap="square" lIns="0" tIns="0" rIns="0" bIns="0" anchor="t" anchorCtr="0">
                <a:spAutoFit/>
              </a:bodyPr>
              <a:lstStyle/>
              <a:p>
                <a:pPr marR="0" lvl="0" algn="l" rtl="0">
                  <a:spcBef>
                    <a:spcPts val="0"/>
                  </a:spcBef>
                  <a:spcAft>
                    <a:spcPts val="0"/>
                  </a:spcAft>
                </a:pPr>
                <a:r>
                  <a:rPr lang="en" sz="1426" dirty="0">
                    <a:solidFill>
                      <a:schemeClr val="lt1"/>
                    </a:solidFill>
                  </a:rPr>
                  <a:t>We will provide safe environments that still allow reasonable risk and personal freedom</a:t>
                </a:r>
                <a:endParaRPr sz="1307" dirty="0"/>
              </a:p>
            </p:txBody>
          </p:sp>
          <p:sp>
            <p:nvSpPr>
              <p:cNvPr id="152" name="Google Shape;152;p33"/>
              <p:cNvSpPr txBox="1"/>
              <p:nvPr/>
            </p:nvSpPr>
            <p:spPr>
              <a:xfrm>
                <a:off x="1638729" y="4477474"/>
                <a:ext cx="3846026" cy="392215"/>
              </a:xfrm>
              <a:prstGeom prst="rect">
                <a:avLst/>
              </a:prstGeom>
              <a:grpFill/>
              <a:ln>
                <a:noFill/>
              </a:ln>
            </p:spPr>
            <p:txBody>
              <a:bodyPr spcFirstLastPara="1" wrap="square" lIns="0" tIns="0" rIns="0" bIns="0" anchor="t" anchorCtr="0">
                <a:spAutoFit/>
              </a:bodyPr>
              <a:lstStyle/>
              <a:p>
                <a:pPr marL="0" marR="0" lvl="0" indent="0" algn="l" rtl="0">
                  <a:spcBef>
                    <a:spcPts val="0"/>
                  </a:spcBef>
                  <a:spcAft>
                    <a:spcPts val="0"/>
                  </a:spcAft>
                  <a:buNone/>
                </a:pPr>
                <a:r>
                  <a:rPr lang="en" sz="1664" b="1" dirty="0">
                    <a:solidFill>
                      <a:schemeClr val="lt1"/>
                    </a:solidFill>
                  </a:rPr>
                  <a:t>Safety with Dignity and Freedom</a:t>
                </a:r>
                <a:endParaRPr sz="1307" b="1" dirty="0"/>
              </a:p>
            </p:txBody>
          </p:sp>
        </p:grpSp>
      </p:grpSp>
      <p:grpSp>
        <p:nvGrpSpPr>
          <p:cNvPr id="2" name="Google Shape;138;p33">
            <a:extLst>
              <a:ext uri="{FF2B5EF4-FFF2-40B4-BE49-F238E27FC236}">
                <a16:creationId xmlns:a16="http://schemas.microsoft.com/office/drawing/2014/main" id="{F3DF6913-1FB3-F887-C3A3-4672850E6E9E}"/>
              </a:ext>
            </a:extLst>
          </p:cNvPr>
          <p:cNvGrpSpPr/>
          <p:nvPr/>
        </p:nvGrpSpPr>
        <p:grpSpPr>
          <a:xfrm>
            <a:off x="192166" y="4034669"/>
            <a:ext cx="3866958" cy="733006"/>
            <a:chOff x="5993516" y="6472021"/>
            <a:chExt cx="4337100" cy="1231200"/>
          </a:xfrm>
        </p:grpSpPr>
        <p:sp>
          <p:nvSpPr>
            <p:cNvPr id="3" name="Google Shape;139;p33">
              <a:extLst>
                <a:ext uri="{FF2B5EF4-FFF2-40B4-BE49-F238E27FC236}">
                  <a16:creationId xmlns:a16="http://schemas.microsoft.com/office/drawing/2014/main" id="{4619A790-D492-EBF7-A82C-7AB5FA7F5CD8}"/>
                </a:ext>
              </a:extLst>
            </p:cNvPr>
            <p:cNvSpPr/>
            <p:nvPr/>
          </p:nvSpPr>
          <p:spPr>
            <a:xfrm>
              <a:off x="5993516" y="6472021"/>
              <a:ext cx="4337100" cy="1231200"/>
            </a:xfrm>
            <a:prstGeom prst="roundRect">
              <a:avLst>
                <a:gd name="adj" fmla="val 11295"/>
              </a:avLst>
            </a:prstGeom>
            <a:solidFill>
              <a:srgbClr val="46724B"/>
            </a:solidFill>
            <a:ln>
              <a:noFill/>
            </a:ln>
            <a:effectLst>
              <a:outerShdw blurRad="150983" algn="ctr" rotWithShape="0">
                <a:srgbClr val="000000">
                  <a:alpha val="15690"/>
                </a:srgbClr>
              </a:outerShdw>
            </a:effectLst>
          </p:spPr>
          <p:txBody>
            <a:bodyPr spcFirstLastPara="1" wrap="square" lIns="81525" tIns="40750" rIns="81525" bIns="40750" anchor="ctr" anchorCtr="0">
              <a:noAutofit/>
            </a:bodyPr>
            <a:lstStyle/>
            <a:p>
              <a:pPr marL="0" marR="0" lvl="0" indent="0" algn="ctr" rtl="0">
                <a:spcBef>
                  <a:spcPts val="0"/>
                </a:spcBef>
                <a:spcAft>
                  <a:spcPts val="0"/>
                </a:spcAft>
                <a:buNone/>
              </a:pPr>
              <a:endParaRPr sz="1664">
                <a:solidFill>
                  <a:schemeClr val="lt1"/>
                </a:solidFill>
                <a:latin typeface="Calibri"/>
                <a:ea typeface="Calibri"/>
                <a:cs typeface="Calibri"/>
                <a:sym typeface="Calibri"/>
              </a:endParaRPr>
            </a:p>
          </p:txBody>
        </p:sp>
        <p:grpSp>
          <p:nvGrpSpPr>
            <p:cNvPr id="4" name="Google Shape;140;p33">
              <a:extLst>
                <a:ext uri="{FF2B5EF4-FFF2-40B4-BE49-F238E27FC236}">
                  <a16:creationId xmlns:a16="http://schemas.microsoft.com/office/drawing/2014/main" id="{11BB095D-D5CD-432E-A626-9B8B3AE1C3C6}"/>
                </a:ext>
              </a:extLst>
            </p:cNvPr>
            <p:cNvGrpSpPr/>
            <p:nvPr/>
          </p:nvGrpSpPr>
          <p:grpSpPr>
            <a:xfrm>
              <a:off x="6137815" y="6494462"/>
              <a:ext cx="4192800" cy="1167257"/>
              <a:chOff x="6137815" y="6535764"/>
              <a:chExt cx="4192800" cy="1167257"/>
            </a:xfrm>
          </p:grpSpPr>
          <p:sp>
            <p:nvSpPr>
              <p:cNvPr id="5" name="Google Shape;141;p33">
                <a:extLst>
                  <a:ext uri="{FF2B5EF4-FFF2-40B4-BE49-F238E27FC236}">
                    <a16:creationId xmlns:a16="http://schemas.microsoft.com/office/drawing/2014/main" id="{9B588F39-F27B-970C-E775-7EFA9D938663}"/>
                  </a:ext>
                </a:extLst>
              </p:cNvPr>
              <p:cNvSpPr txBox="1"/>
              <p:nvPr/>
            </p:nvSpPr>
            <p:spPr>
              <a:xfrm>
                <a:off x="6137815" y="6965918"/>
                <a:ext cx="4192800" cy="737103"/>
              </a:xfrm>
              <a:prstGeom prst="rect">
                <a:avLst/>
              </a:prstGeom>
              <a:noFill/>
              <a:ln>
                <a:noFill/>
              </a:ln>
            </p:spPr>
            <p:txBody>
              <a:bodyPr spcFirstLastPara="1" wrap="square" lIns="0" tIns="0" rIns="0" bIns="0" anchor="t" anchorCtr="0">
                <a:spAutoFit/>
              </a:bodyPr>
              <a:lstStyle/>
              <a:p>
                <a:pPr marR="0" lvl="0" algn="l" rtl="0">
                  <a:spcBef>
                    <a:spcPts val="0"/>
                  </a:spcBef>
                  <a:spcAft>
                    <a:spcPts val="0"/>
                  </a:spcAft>
                </a:pPr>
                <a:r>
                  <a:rPr lang="en" sz="1426" dirty="0">
                    <a:solidFill>
                      <a:schemeClr val="lt1"/>
                    </a:solidFill>
                  </a:rPr>
                  <a:t>We will support independence, dignity, and purposeful living</a:t>
                </a:r>
                <a:endParaRPr sz="1307" dirty="0"/>
              </a:p>
            </p:txBody>
          </p:sp>
          <p:sp>
            <p:nvSpPr>
              <p:cNvPr id="6" name="Google Shape;142;p33">
                <a:extLst>
                  <a:ext uri="{FF2B5EF4-FFF2-40B4-BE49-F238E27FC236}">
                    <a16:creationId xmlns:a16="http://schemas.microsoft.com/office/drawing/2014/main" id="{DEE90E4B-5599-3798-4404-9B6B036FF864}"/>
                  </a:ext>
                </a:extLst>
              </p:cNvPr>
              <p:cNvSpPr txBox="1"/>
              <p:nvPr/>
            </p:nvSpPr>
            <p:spPr>
              <a:xfrm>
                <a:off x="6137815" y="6535764"/>
                <a:ext cx="3671266" cy="43015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664" b="1" dirty="0">
                    <a:solidFill>
                      <a:schemeClr val="lt1"/>
                    </a:solidFill>
                  </a:rPr>
                  <a:t>Purpose Matters at Every Age</a:t>
                </a:r>
                <a:endParaRPr sz="1307" b="1" dirty="0"/>
              </a:p>
            </p:txBody>
          </p:sp>
        </p:grpSp>
      </p:grpSp>
      <p:grpSp>
        <p:nvGrpSpPr>
          <p:cNvPr id="7" name="Google Shape;138;p33">
            <a:extLst>
              <a:ext uri="{FF2B5EF4-FFF2-40B4-BE49-F238E27FC236}">
                <a16:creationId xmlns:a16="http://schemas.microsoft.com/office/drawing/2014/main" id="{8C6B4272-B109-A2FF-DAE0-899F37F9B1C8}"/>
              </a:ext>
            </a:extLst>
          </p:cNvPr>
          <p:cNvGrpSpPr/>
          <p:nvPr/>
        </p:nvGrpSpPr>
        <p:grpSpPr>
          <a:xfrm>
            <a:off x="192166" y="3120950"/>
            <a:ext cx="3866958" cy="733006"/>
            <a:chOff x="1494429" y="4410548"/>
            <a:chExt cx="4337100" cy="1231200"/>
          </a:xfrm>
          <a:solidFill>
            <a:srgbClr val="0000FF"/>
          </a:solidFill>
        </p:grpSpPr>
        <p:sp>
          <p:nvSpPr>
            <p:cNvPr id="8" name="Google Shape;139;p33">
              <a:extLst>
                <a:ext uri="{FF2B5EF4-FFF2-40B4-BE49-F238E27FC236}">
                  <a16:creationId xmlns:a16="http://schemas.microsoft.com/office/drawing/2014/main" id="{7DBDD4A0-F9D7-0D6E-A796-FA89BE8AEEAD}"/>
                </a:ext>
              </a:extLst>
            </p:cNvPr>
            <p:cNvSpPr/>
            <p:nvPr/>
          </p:nvSpPr>
          <p:spPr>
            <a:xfrm>
              <a:off x="1494429" y="4410548"/>
              <a:ext cx="4337100" cy="1231200"/>
            </a:xfrm>
            <a:prstGeom prst="roundRect">
              <a:avLst>
                <a:gd name="adj" fmla="val 11295"/>
              </a:avLst>
            </a:prstGeom>
            <a:grpFill/>
            <a:ln>
              <a:noFill/>
            </a:ln>
            <a:effectLst>
              <a:outerShdw blurRad="150983" algn="ctr" rotWithShape="0">
                <a:srgbClr val="000000">
                  <a:alpha val="15690"/>
                </a:srgbClr>
              </a:outerShdw>
            </a:effectLst>
          </p:spPr>
          <p:txBody>
            <a:bodyPr spcFirstLastPara="1" wrap="square" lIns="81525" tIns="40750" rIns="81525" bIns="40750" anchor="ctr" anchorCtr="0">
              <a:noAutofit/>
            </a:bodyPr>
            <a:lstStyle/>
            <a:p>
              <a:pPr marL="0" marR="0" lvl="0" indent="0" algn="ctr" rtl="0">
                <a:spcBef>
                  <a:spcPts val="0"/>
                </a:spcBef>
                <a:spcAft>
                  <a:spcPts val="0"/>
                </a:spcAft>
                <a:buNone/>
              </a:pPr>
              <a:endParaRPr sz="1664">
                <a:solidFill>
                  <a:schemeClr val="lt1"/>
                </a:solidFill>
                <a:latin typeface="Calibri"/>
                <a:ea typeface="Calibri"/>
                <a:cs typeface="Calibri"/>
                <a:sym typeface="Calibri"/>
              </a:endParaRPr>
            </a:p>
          </p:txBody>
        </p:sp>
        <p:grpSp>
          <p:nvGrpSpPr>
            <p:cNvPr id="9" name="Google Shape;140;p33">
              <a:extLst>
                <a:ext uri="{FF2B5EF4-FFF2-40B4-BE49-F238E27FC236}">
                  <a16:creationId xmlns:a16="http://schemas.microsoft.com/office/drawing/2014/main" id="{C6A27F54-76A3-3D04-9F4D-2A4705CD6360}"/>
                </a:ext>
              </a:extLst>
            </p:cNvPr>
            <p:cNvGrpSpPr/>
            <p:nvPr/>
          </p:nvGrpSpPr>
          <p:grpSpPr>
            <a:xfrm>
              <a:off x="1638728" y="4439013"/>
              <a:ext cx="4192800" cy="1148942"/>
              <a:chOff x="1638728" y="4480315"/>
              <a:chExt cx="4192800" cy="1148942"/>
            </a:xfrm>
            <a:grpFill/>
          </p:grpSpPr>
          <p:sp>
            <p:nvSpPr>
              <p:cNvPr id="10" name="Google Shape;141;p33">
                <a:extLst>
                  <a:ext uri="{FF2B5EF4-FFF2-40B4-BE49-F238E27FC236}">
                    <a16:creationId xmlns:a16="http://schemas.microsoft.com/office/drawing/2014/main" id="{1CEA2A5F-58DD-38B1-65F2-C45ACD09E624}"/>
                  </a:ext>
                </a:extLst>
              </p:cNvPr>
              <p:cNvSpPr txBox="1"/>
              <p:nvPr/>
            </p:nvSpPr>
            <p:spPr>
              <a:xfrm>
                <a:off x="1638728" y="4892159"/>
                <a:ext cx="4192800" cy="737098"/>
              </a:xfrm>
              <a:prstGeom prst="rect">
                <a:avLst/>
              </a:prstGeom>
              <a:grpFill/>
              <a:ln>
                <a:noFill/>
              </a:ln>
            </p:spPr>
            <p:txBody>
              <a:bodyPr spcFirstLastPara="1" wrap="square" lIns="0" tIns="0" rIns="0" bIns="0" anchor="t" anchorCtr="0">
                <a:spAutoFit/>
              </a:bodyPr>
              <a:lstStyle/>
              <a:p>
                <a:pPr marR="0" lvl="0" algn="l" rtl="0">
                  <a:spcBef>
                    <a:spcPts val="0"/>
                  </a:spcBef>
                  <a:spcAft>
                    <a:spcPts val="0"/>
                  </a:spcAft>
                </a:pPr>
                <a:r>
                  <a:rPr lang="en" sz="1426" dirty="0">
                    <a:solidFill>
                      <a:schemeClr val="lt1"/>
                    </a:solidFill>
                  </a:rPr>
                  <a:t>We will collaborate with families as valued care partners</a:t>
                </a:r>
                <a:endParaRPr sz="1307" dirty="0"/>
              </a:p>
            </p:txBody>
          </p:sp>
          <p:sp>
            <p:nvSpPr>
              <p:cNvPr id="11" name="Google Shape;142;p33">
                <a:extLst>
                  <a:ext uri="{FF2B5EF4-FFF2-40B4-BE49-F238E27FC236}">
                    <a16:creationId xmlns:a16="http://schemas.microsoft.com/office/drawing/2014/main" id="{A04BC05F-7023-A835-B180-579181EF7739}"/>
                  </a:ext>
                </a:extLst>
              </p:cNvPr>
              <p:cNvSpPr txBox="1"/>
              <p:nvPr/>
            </p:nvSpPr>
            <p:spPr>
              <a:xfrm>
                <a:off x="1638728" y="4480315"/>
                <a:ext cx="2925301" cy="430154"/>
              </a:xfrm>
              <a:prstGeom prst="rect">
                <a:avLst/>
              </a:prstGeom>
              <a:grpFill/>
              <a:ln>
                <a:noFill/>
              </a:ln>
            </p:spPr>
            <p:txBody>
              <a:bodyPr spcFirstLastPara="1" wrap="square" lIns="0" tIns="0" rIns="0" bIns="0" anchor="t" anchorCtr="0">
                <a:spAutoFit/>
              </a:bodyPr>
              <a:lstStyle/>
              <a:p>
                <a:pPr marL="0" marR="0" lvl="0" indent="0" algn="l" rtl="0">
                  <a:spcBef>
                    <a:spcPts val="0"/>
                  </a:spcBef>
                  <a:spcAft>
                    <a:spcPts val="0"/>
                  </a:spcAft>
                  <a:buNone/>
                </a:pPr>
                <a:r>
                  <a:rPr lang="en" sz="1664" b="1" dirty="0">
                    <a:solidFill>
                      <a:schemeClr val="lt1"/>
                    </a:solidFill>
                  </a:rPr>
                  <a:t>Families are Partners</a:t>
                </a:r>
                <a:endParaRPr sz="1307" b="1" dirty="0"/>
              </a:p>
            </p:txBody>
          </p:sp>
        </p:grpSp>
      </p:grpSp>
    </p:spTree>
    <p:extLst>
      <p:ext uri="{BB962C8B-B14F-4D97-AF65-F5344CB8AC3E}">
        <p14:creationId xmlns:p14="http://schemas.microsoft.com/office/powerpoint/2010/main" val="3665891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36">
                                            <p:txEl>
                                              <p:pRg st="0" end="0"/>
                                            </p:txEl>
                                          </p:spTgt>
                                        </p:tgtEl>
                                        <p:attrNameLst>
                                          <p:attrName>style.visibility</p:attrName>
                                        </p:attrNameLst>
                                      </p:cBhvr>
                                      <p:to>
                                        <p:strVal val="visible"/>
                                      </p:to>
                                    </p:set>
                                    <p:animEffect transition="in" filter="fade">
                                      <p:cBhvr>
                                        <p:cTn id="7" dur="500"/>
                                        <p:tgtEl>
                                          <p:spTgt spid="136">
                                            <p:txEl>
                                              <p:pRg st="0" end="0"/>
                                            </p:txEl>
                                          </p:spTgt>
                                        </p:tgtEl>
                                      </p:cBhvr>
                                    </p:animEffect>
                                  </p:childTnLst>
                                </p:cTn>
                              </p:par>
                              <p:par>
                                <p:cTn id="8" presetID="10" presetClass="entr" presetSubtype="0" fill="hold" nodeType="withEffect">
                                  <p:stCondLst>
                                    <p:cond delay="500"/>
                                  </p:stCondLst>
                                  <p:childTnLst>
                                    <p:set>
                                      <p:cBhvr>
                                        <p:cTn id="9" dur="1" fill="hold">
                                          <p:stCondLst>
                                            <p:cond delay="0"/>
                                          </p:stCondLst>
                                        </p:cTn>
                                        <p:tgtEl>
                                          <p:spTgt spid="137"/>
                                        </p:tgtEl>
                                        <p:attrNameLst>
                                          <p:attrName>style.visibility</p:attrName>
                                        </p:attrNameLst>
                                      </p:cBhvr>
                                      <p:to>
                                        <p:strVal val="visible"/>
                                      </p:to>
                                    </p:set>
                                    <p:animEffect transition="in" filter="fade">
                                      <p:cBhvr>
                                        <p:cTn id="10" dur="500"/>
                                        <p:tgtEl>
                                          <p:spTgt spid="137"/>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38"/>
                                        </p:tgtEl>
                                        <p:attrNameLst>
                                          <p:attrName>style.visibility</p:attrName>
                                        </p:attrNameLst>
                                      </p:cBhvr>
                                      <p:to>
                                        <p:strVal val="visible"/>
                                      </p:to>
                                    </p:set>
                                    <p:anim calcmode="lin" valueType="num">
                                      <p:cBhvr additive="base">
                                        <p:cTn id="14" dur="1000"/>
                                        <p:tgtEl>
                                          <p:spTgt spid="138"/>
                                        </p:tgtEl>
                                        <p:attrNameLst>
                                          <p:attrName>ppt_x</p:attrName>
                                        </p:attrNameLst>
                                      </p:cBhvr>
                                      <p:tavLst>
                                        <p:tav tm="0">
                                          <p:val>
                                            <p:strVal val="#ppt_x-1"/>
                                          </p:val>
                                        </p:tav>
                                        <p:tav tm="100000">
                                          <p:val>
                                            <p:strVal val="#ppt_x"/>
                                          </p:val>
                                        </p:tav>
                                      </p:tavLst>
                                    </p:anim>
                                  </p:childTnLst>
                                </p:cTn>
                              </p:par>
                            </p:childTnLst>
                          </p:cTn>
                        </p:par>
                        <p:par>
                          <p:cTn id="15" fill="hold">
                            <p:stCondLst>
                              <p:cond delay="2000"/>
                            </p:stCondLst>
                            <p:childTnLst>
                              <p:par>
                                <p:cTn id="16" presetID="2" presetClass="entr" presetSubtype="8" fill="hold" nodeType="afterEffect">
                                  <p:stCondLst>
                                    <p:cond delay="0"/>
                                  </p:stCondLst>
                                  <p:childTnLst>
                                    <p:set>
                                      <p:cBhvr>
                                        <p:cTn id="17" dur="1" fill="hold">
                                          <p:stCondLst>
                                            <p:cond delay="0"/>
                                          </p:stCondLst>
                                        </p:cTn>
                                        <p:tgtEl>
                                          <p:spTgt spid="143"/>
                                        </p:tgtEl>
                                        <p:attrNameLst>
                                          <p:attrName>style.visibility</p:attrName>
                                        </p:attrNameLst>
                                      </p:cBhvr>
                                      <p:to>
                                        <p:strVal val="visible"/>
                                      </p:to>
                                    </p:set>
                                    <p:anim calcmode="lin" valueType="num">
                                      <p:cBhvr additive="base">
                                        <p:cTn id="18" dur="1000"/>
                                        <p:tgtEl>
                                          <p:spTgt spid="143"/>
                                        </p:tgtEl>
                                        <p:attrNameLst>
                                          <p:attrName>ppt_x</p:attrName>
                                        </p:attrNameLst>
                                      </p:cBhvr>
                                      <p:tavLst>
                                        <p:tav tm="0">
                                          <p:val>
                                            <p:strVal val="#ppt_x-1"/>
                                          </p:val>
                                        </p:tav>
                                        <p:tav tm="100000">
                                          <p:val>
                                            <p:strVal val="#ppt_x"/>
                                          </p:val>
                                        </p:tav>
                                      </p:tavLst>
                                    </p:anim>
                                  </p:childTnLst>
                                </p:cTn>
                              </p:par>
                            </p:childTnLst>
                          </p:cTn>
                        </p:par>
                        <p:par>
                          <p:cTn id="19" fill="hold">
                            <p:stCondLst>
                              <p:cond delay="3000"/>
                            </p:stCondLst>
                            <p:childTnLst>
                              <p:par>
                                <p:cTn id="20" presetID="2" presetClass="entr" presetSubtype="8" fill="hold" nodeType="afterEffect">
                                  <p:stCondLst>
                                    <p:cond delay="0"/>
                                  </p:stCondLst>
                                  <p:childTnLst>
                                    <p:set>
                                      <p:cBhvr>
                                        <p:cTn id="21" dur="1" fill="hold">
                                          <p:stCondLst>
                                            <p:cond delay="0"/>
                                          </p:stCondLst>
                                        </p:cTn>
                                        <p:tgtEl>
                                          <p:spTgt spid="148"/>
                                        </p:tgtEl>
                                        <p:attrNameLst>
                                          <p:attrName>style.visibility</p:attrName>
                                        </p:attrNameLst>
                                      </p:cBhvr>
                                      <p:to>
                                        <p:strVal val="visible"/>
                                      </p:to>
                                    </p:set>
                                    <p:anim calcmode="lin" valueType="num">
                                      <p:cBhvr additive="base">
                                        <p:cTn id="22" dur="1000"/>
                                        <p:tgtEl>
                                          <p:spTgt spid="148"/>
                                        </p:tgtEl>
                                        <p:attrNameLst>
                                          <p:attrName>ppt_x</p:attrName>
                                        </p:attrNameLst>
                                      </p:cBhvr>
                                      <p:tavLst>
                                        <p:tav tm="0">
                                          <p:val>
                                            <p:strVal val="#ppt_x-1"/>
                                          </p:val>
                                        </p:tav>
                                        <p:tav tm="100000">
                                          <p:val>
                                            <p:strVal val="#ppt_x"/>
                                          </p:val>
                                        </p:tav>
                                      </p:tavLst>
                                    </p:anim>
                                  </p:childTnLst>
                                </p:cTn>
                              </p:par>
                            </p:childTnLst>
                          </p:cTn>
                        </p:par>
                        <p:par>
                          <p:cTn id="23" fill="hold">
                            <p:stCondLst>
                              <p:cond delay="4000"/>
                            </p:stCondLst>
                            <p:childTnLst>
                              <p:par>
                                <p:cTn id="24" presetID="2" presetClass="entr" presetSubtype="8"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1000"/>
                                        <p:tgtEl>
                                          <p:spTgt spid="2"/>
                                        </p:tgtEl>
                                        <p:attrNameLst>
                                          <p:attrName>ppt_x</p:attrName>
                                        </p:attrNameLst>
                                      </p:cBhvr>
                                      <p:tavLst>
                                        <p:tav tm="0">
                                          <p:val>
                                            <p:strVal val="#ppt_x-1"/>
                                          </p:val>
                                        </p:tav>
                                        <p:tav tm="100000">
                                          <p:val>
                                            <p:strVal val="#ppt_x"/>
                                          </p:val>
                                        </p:tav>
                                      </p:tavLst>
                                    </p:anim>
                                  </p:childTnLst>
                                </p:cTn>
                              </p:par>
                            </p:childTnLst>
                          </p:cTn>
                        </p:par>
                        <p:par>
                          <p:cTn id="27" fill="hold">
                            <p:stCondLst>
                              <p:cond delay="5000"/>
                            </p:stCondLst>
                            <p:childTnLst>
                              <p:par>
                                <p:cTn id="28" presetID="2" presetClass="entr" presetSubtype="8"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1000"/>
                                        <p:tgtEl>
                                          <p:spTgt spid="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3A894A8E-D5A5-2423-960C-CFB6A6D23E09}"/>
            </a:ext>
          </a:extLst>
        </p:cNvPr>
        <p:cNvGrpSpPr/>
        <p:nvPr/>
      </p:nvGrpSpPr>
      <p:grpSpPr>
        <a:xfrm>
          <a:off x="0" y="0"/>
          <a:ext cx="0" cy="0"/>
          <a:chOff x="0" y="0"/>
          <a:chExt cx="0" cy="0"/>
        </a:xfrm>
      </p:grpSpPr>
      <p:sp>
        <p:nvSpPr>
          <p:cNvPr id="136" name="Google Shape;136;p33">
            <a:extLst>
              <a:ext uri="{FF2B5EF4-FFF2-40B4-BE49-F238E27FC236}">
                <a16:creationId xmlns:a16="http://schemas.microsoft.com/office/drawing/2014/main" id="{2DDE4596-54B1-B74F-7F90-67BC801EB383}"/>
              </a:ext>
            </a:extLst>
          </p:cNvPr>
          <p:cNvSpPr txBox="1">
            <a:spLocks noGrp="1"/>
          </p:cNvSpPr>
          <p:nvPr>
            <p:ph type="body" idx="1"/>
          </p:nvPr>
        </p:nvSpPr>
        <p:spPr>
          <a:xfrm>
            <a:off x="4713585" y="594964"/>
            <a:ext cx="3973314" cy="830997"/>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chemeClr val="dk2"/>
              </a:buClr>
              <a:buSzPts val="3000"/>
              <a:buFont typeface="Arial"/>
              <a:buNone/>
            </a:pPr>
            <a:r>
              <a:rPr lang="en-US" b="1" dirty="0">
                <a:solidFill>
                  <a:schemeClr val="dk2"/>
                </a:solidFill>
                <a:latin typeface="Arial"/>
                <a:ea typeface="Arial"/>
                <a:cs typeface="Arial"/>
                <a:sym typeface="Arial"/>
              </a:rPr>
              <a:t>Person Centered Care Promises</a:t>
            </a:r>
            <a:endParaRPr b="1" dirty="0">
              <a:latin typeface="Arial"/>
              <a:ea typeface="Arial"/>
              <a:cs typeface="Arial"/>
              <a:sym typeface="Arial"/>
            </a:endParaRPr>
          </a:p>
        </p:txBody>
      </p:sp>
      <p:sp>
        <p:nvSpPr>
          <p:cNvPr id="137" name="Google Shape;137;p33">
            <a:extLst>
              <a:ext uri="{FF2B5EF4-FFF2-40B4-BE49-F238E27FC236}">
                <a16:creationId xmlns:a16="http://schemas.microsoft.com/office/drawing/2014/main" id="{902037DE-75FF-D1A8-ADBC-91D3D7D7B704}"/>
              </a:ext>
            </a:extLst>
          </p:cNvPr>
          <p:cNvSpPr txBox="1"/>
          <p:nvPr/>
        </p:nvSpPr>
        <p:spPr>
          <a:xfrm>
            <a:off x="4720413" y="1827915"/>
            <a:ext cx="3389700" cy="36933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Clr>
                <a:schemeClr val="dk1"/>
              </a:buClr>
              <a:buSzPts val="1200"/>
              <a:buFont typeface="Arial"/>
              <a:buNone/>
            </a:pPr>
            <a:r>
              <a:rPr lang="en-US" sz="1200" dirty="0">
                <a:solidFill>
                  <a:schemeClr val="dk1"/>
                </a:solidFill>
              </a:rPr>
              <a:t>Guiding how we deliver care, build relationships, and support each resident.</a:t>
            </a:r>
            <a:endParaRPr sz="1100" dirty="0"/>
          </a:p>
        </p:txBody>
      </p:sp>
      <p:grpSp>
        <p:nvGrpSpPr>
          <p:cNvPr id="138" name="Google Shape;138;p33">
            <a:extLst>
              <a:ext uri="{FF2B5EF4-FFF2-40B4-BE49-F238E27FC236}">
                <a16:creationId xmlns:a16="http://schemas.microsoft.com/office/drawing/2014/main" id="{F28D82F0-0760-00AF-A7F9-E39427D03E66}"/>
              </a:ext>
            </a:extLst>
          </p:cNvPr>
          <p:cNvGrpSpPr/>
          <p:nvPr/>
        </p:nvGrpSpPr>
        <p:grpSpPr>
          <a:xfrm>
            <a:off x="192166" y="137315"/>
            <a:ext cx="3866958" cy="803908"/>
            <a:chOff x="1494429" y="4410548"/>
            <a:chExt cx="4337100" cy="1231200"/>
          </a:xfrm>
          <a:solidFill>
            <a:srgbClr val="FF66CC"/>
          </a:solidFill>
        </p:grpSpPr>
        <p:sp>
          <p:nvSpPr>
            <p:cNvPr id="139" name="Google Shape;139;p33">
              <a:extLst>
                <a:ext uri="{FF2B5EF4-FFF2-40B4-BE49-F238E27FC236}">
                  <a16:creationId xmlns:a16="http://schemas.microsoft.com/office/drawing/2014/main" id="{A7400491-83B4-13B7-9FEE-3C981485D811}"/>
                </a:ext>
              </a:extLst>
            </p:cNvPr>
            <p:cNvSpPr/>
            <p:nvPr/>
          </p:nvSpPr>
          <p:spPr>
            <a:xfrm>
              <a:off x="1494429" y="4410548"/>
              <a:ext cx="4337100" cy="1231200"/>
            </a:xfrm>
            <a:prstGeom prst="roundRect">
              <a:avLst>
                <a:gd name="adj" fmla="val 11295"/>
              </a:avLst>
            </a:prstGeom>
            <a:grpFill/>
            <a:ln>
              <a:noFill/>
            </a:ln>
            <a:effectLst>
              <a:outerShdw blurRad="150983" algn="ctr" rotWithShape="0">
                <a:srgbClr val="000000">
                  <a:alpha val="15690"/>
                </a:srgbClr>
              </a:outerShdw>
            </a:effectLst>
          </p:spPr>
          <p:txBody>
            <a:bodyPr spcFirstLastPara="1" wrap="square" lIns="81525" tIns="40750" rIns="81525" bIns="40750" anchor="ctr" anchorCtr="0">
              <a:noAutofit/>
            </a:bodyPr>
            <a:lstStyle/>
            <a:p>
              <a:pPr marL="0" marR="0" lvl="0" indent="0" algn="ctr" rtl="0">
                <a:spcBef>
                  <a:spcPts val="0"/>
                </a:spcBef>
                <a:spcAft>
                  <a:spcPts val="0"/>
                </a:spcAft>
                <a:buNone/>
              </a:pPr>
              <a:endParaRPr sz="1664">
                <a:solidFill>
                  <a:schemeClr val="lt1"/>
                </a:solidFill>
                <a:latin typeface="Calibri"/>
                <a:ea typeface="Calibri"/>
                <a:cs typeface="Calibri"/>
                <a:sym typeface="Calibri"/>
              </a:endParaRPr>
            </a:p>
          </p:txBody>
        </p:sp>
        <p:grpSp>
          <p:nvGrpSpPr>
            <p:cNvPr id="140" name="Google Shape;140;p33">
              <a:extLst>
                <a:ext uri="{FF2B5EF4-FFF2-40B4-BE49-F238E27FC236}">
                  <a16:creationId xmlns:a16="http://schemas.microsoft.com/office/drawing/2014/main" id="{33AEA101-B56F-E55F-8123-4943794704BF}"/>
                </a:ext>
              </a:extLst>
            </p:cNvPr>
            <p:cNvGrpSpPr/>
            <p:nvPr/>
          </p:nvGrpSpPr>
          <p:grpSpPr>
            <a:xfrm>
              <a:off x="1636167" y="4442651"/>
              <a:ext cx="4195362" cy="1100903"/>
              <a:chOff x="1636167" y="4483953"/>
              <a:chExt cx="4195362" cy="1100903"/>
            </a:xfrm>
            <a:grpFill/>
          </p:grpSpPr>
          <p:sp>
            <p:nvSpPr>
              <p:cNvPr id="141" name="Google Shape;141;p33">
                <a:extLst>
                  <a:ext uri="{FF2B5EF4-FFF2-40B4-BE49-F238E27FC236}">
                    <a16:creationId xmlns:a16="http://schemas.microsoft.com/office/drawing/2014/main" id="{D6F6767F-22C9-42D8-F3AE-EEEB639701AB}"/>
                  </a:ext>
                </a:extLst>
              </p:cNvPr>
              <p:cNvSpPr txBox="1"/>
              <p:nvPr/>
            </p:nvSpPr>
            <p:spPr>
              <a:xfrm>
                <a:off x="1636167" y="4912769"/>
                <a:ext cx="4195362" cy="672087"/>
              </a:xfrm>
              <a:prstGeom prst="rect">
                <a:avLst/>
              </a:prstGeom>
              <a:grpFill/>
              <a:ln>
                <a:noFill/>
              </a:ln>
            </p:spPr>
            <p:txBody>
              <a:bodyPr spcFirstLastPara="1" wrap="square" lIns="0" tIns="0" rIns="0" bIns="0" anchor="t" anchorCtr="0">
                <a:spAutoFit/>
              </a:bodyPr>
              <a:lstStyle/>
              <a:p>
                <a:pPr marR="0" lvl="0" algn="l" rtl="0">
                  <a:spcBef>
                    <a:spcPts val="0"/>
                  </a:spcBef>
                  <a:spcAft>
                    <a:spcPts val="0"/>
                  </a:spcAft>
                </a:pPr>
                <a:r>
                  <a:rPr lang="en" sz="1426" dirty="0">
                    <a:solidFill>
                      <a:schemeClr val="lt1"/>
                    </a:solidFill>
                  </a:rPr>
                  <a:t>We will honor each resident’s life story, preferences, and goals every day</a:t>
                </a:r>
                <a:endParaRPr sz="1307" dirty="0"/>
              </a:p>
            </p:txBody>
          </p:sp>
          <p:sp>
            <p:nvSpPr>
              <p:cNvPr id="142" name="Google Shape;142;p33">
                <a:extLst>
                  <a:ext uri="{FF2B5EF4-FFF2-40B4-BE49-F238E27FC236}">
                    <a16:creationId xmlns:a16="http://schemas.microsoft.com/office/drawing/2014/main" id="{4A6C585C-C788-1065-A2FF-1F05D8DD3931}"/>
                  </a:ext>
                </a:extLst>
              </p:cNvPr>
              <p:cNvSpPr txBox="1"/>
              <p:nvPr/>
            </p:nvSpPr>
            <p:spPr>
              <a:xfrm>
                <a:off x="1636168" y="4483953"/>
                <a:ext cx="2925300" cy="392216"/>
              </a:xfrm>
              <a:prstGeom prst="rect">
                <a:avLst/>
              </a:prstGeom>
              <a:grpFill/>
              <a:ln>
                <a:noFill/>
              </a:ln>
            </p:spPr>
            <p:txBody>
              <a:bodyPr spcFirstLastPara="1" wrap="square" lIns="0" tIns="0" rIns="0" bIns="0" anchor="t" anchorCtr="0">
                <a:spAutoFit/>
              </a:bodyPr>
              <a:lstStyle/>
              <a:p>
                <a:pPr marL="0" marR="0" lvl="0" indent="0" algn="l" rtl="0">
                  <a:spcBef>
                    <a:spcPts val="0"/>
                  </a:spcBef>
                  <a:spcAft>
                    <a:spcPts val="0"/>
                  </a:spcAft>
                  <a:buNone/>
                </a:pPr>
                <a:r>
                  <a:rPr lang="en" sz="1664" b="1" dirty="0">
                    <a:solidFill>
                      <a:schemeClr val="lt1"/>
                    </a:solidFill>
                  </a:rPr>
                  <a:t>Every Person is Known</a:t>
                </a:r>
                <a:endParaRPr sz="1307" b="1" dirty="0"/>
              </a:p>
            </p:txBody>
          </p:sp>
        </p:grpSp>
      </p:grpSp>
      <p:grpSp>
        <p:nvGrpSpPr>
          <p:cNvPr id="143" name="Google Shape;143;p33">
            <a:extLst>
              <a:ext uri="{FF2B5EF4-FFF2-40B4-BE49-F238E27FC236}">
                <a16:creationId xmlns:a16="http://schemas.microsoft.com/office/drawing/2014/main" id="{C7AF2528-F2C1-4034-31F2-A663B79BAACD}"/>
              </a:ext>
            </a:extLst>
          </p:cNvPr>
          <p:cNvGrpSpPr/>
          <p:nvPr/>
        </p:nvGrpSpPr>
        <p:grpSpPr>
          <a:xfrm>
            <a:off x="192166" y="1173031"/>
            <a:ext cx="3866958" cy="803908"/>
            <a:chOff x="1494429" y="4100890"/>
            <a:chExt cx="4337100" cy="1231200"/>
          </a:xfrm>
          <a:solidFill>
            <a:srgbClr val="FF6600"/>
          </a:solidFill>
        </p:grpSpPr>
        <p:sp>
          <p:nvSpPr>
            <p:cNvPr id="144" name="Google Shape;144;p33">
              <a:extLst>
                <a:ext uri="{FF2B5EF4-FFF2-40B4-BE49-F238E27FC236}">
                  <a16:creationId xmlns:a16="http://schemas.microsoft.com/office/drawing/2014/main" id="{0EC61F40-7241-9DED-71F1-A77C9FADE7BE}"/>
                </a:ext>
              </a:extLst>
            </p:cNvPr>
            <p:cNvSpPr/>
            <p:nvPr/>
          </p:nvSpPr>
          <p:spPr>
            <a:xfrm>
              <a:off x="1494429" y="4100890"/>
              <a:ext cx="4337100" cy="1231200"/>
            </a:xfrm>
            <a:prstGeom prst="roundRect">
              <a:avLst>
                <a:gd name="adj" fmla="val 11295"/>
              </a:avLst>
            </a:prstGeom>
            <a:grpFill/>
            <a:ln>
              <a:noFill/>
            </a:ln>
            <a:effectLst>
              <a:outerShdw blurRad="150983" algn="ctr" rotWithShape="0">
                <a:srgbClr val="000000">
                  <a:alpha val="15690"/>
                </a:srgbClr>
              </a:outerShdw>
            </a:effectLst>
          </p:spPr>
          <p:txBody>
            <a:bodyPr spcFirstLastPara="1" wrap="square" lIns="81525" tIns="40750" rIns="81525" bIns="40750" anchor="ctr" anchorCtr="0">
              <a:noAutofit/>
            </a:bodyPr>
            <a:lstStyle/>
            <a:p>
              <a:pPr marL="0" marR="0" lvl="0" indent="0" algn="ctr" rtl="0">
                <a:spcBef>
                  <a:spcPts val="0"/>
                </a:spcBef>
                <a:spcAft>
                  <a:spcPts val="0"/>
                </a:spcAft>
                <a:buNone/>
              </a:pPr>
              <a:endParaRPr sz="1664">
                <a:solidFill>
                  <a:schemeClr val="lt1"/>
                </a:solidFill>
                <a:latin typeface="Calibri"/>
                <a:ea typeface="Calibri"/>
                <a:cs typeface="Calibri"/>
                <a:sym typeface="Calibri"/>
              </a:endParaRPr>
            </a:p>
          </p:txBody>
        </p:sp>
        <p:grpSp>
          <p:nvGrpSpPr>
            <p:cNvPr id="145" name="Google Shape;145;p33">
              <a:extLst>
                <a:ext uri="{FF2B5EF4-FFF2-40B4-BE49-F238E27FC236}">
                  <a16:creationId xmlns:a16="http://schemas.microsoft.com/office/drawing/2014/main" id="{24A258B9-84F2-9BFC-E48E-3C9C3C380B01}"/>
                </a:ext>
              </a:extLst>
            </p:cNvPr>
            <p:cNvGrpSpPr/>
            <p:nvPr/>
          </p:nvGrpSpPr>
          <p:grpSpPr>
            <a:xfrm>
              <a:off x="1636165" y="4114592"/>
              <a:ext cx="4195364" cy="1115138"/>
              <a:chOff x="1636165" y="4155894"/>
              <a:chExt cx="4195364" cy="1115138"/>
            </a:xfrm>
            <a:grpFill/>
          </p:grpSpPr>
          <p:sp>
            <p:nvSpPr>
              <p:cNvPr id="146" name="Google Shape;146;p33">
                <a:extLst>
                  <a:ext uri="{FF2B5EF4-FFF2-40B4-BE49-F238E27FC236}">
                    <a16:creationId xmlns:a16="http://schemas.microsoft.com/office/drawing/2014/main" id="{41FC009F-882B-8E8F-372C-FCAC47FE515E}"/>
                  </a:ext>
                </a:extLst>
              </p:cNvPr>
              <p:cNvSpPr txBox="1"/>
              <p:nvPr/>
            </p:nvSpPr>
            <p:spPr>
              <a:xfrm>
                <a:off x="1636166" y="4598945"/>
                <a:ext cx="4195363" cy="672087"/>
              </a:xfrm>
              <a:prstGeom prst="rect">
                <a:avLst/>
              </a:prstGeom>
              <a:grpFill/>
              <a:ln>
                <a:noFill/>
              </a:ln>
            </p:spPr>
            <p:txBody>
              <a:bodyPr spcFirstLastPara="1" wrap="square" lIns="0" tIns="0" rIns="0" bIns="0" anchor="t" anchorCtr="0">
                <a:spAutoFit/>
              </a:bodyPr>
              <a:lstStyle/>
              <a:p>
                <a:pPr marR="0" lvl="0" algn="l" rtl="0">
                  <a:spcBef>
                    <a:spcPts val="0"/>
                  </a:spcBef>
                  <a:spcAft>
                    <a:spcPts val="0"/>
                  </a:spcAft>
                </a:pPr>
                <a:r>
                  <a:rPr lang="en" sz="1426" dirty="0">
                    <a:solidFill>
                      <a:schemeClr val="lt1"/>
                    </a:solidFill>
                  </a:rPr>
                  <a:t>We will provide residents with choice and control over their daily lives</a:t>
                </a:r>
                <a:endParaRPr sz="1307" dirty="0"/>
              </a:p>
            </p:txBody>
          </p:sp>
          <p:sp>
            <p:nvSpPr>
              <p:cNvPr id="147" name="Google Shape;147;p33">
                <a:extLst>
                  <a:ext uri="{FF2B5EF4-FFF2-40B4-BE49-F238E27FC236}">
                    <a16:creationId xmlns:a16="http://schemas.microsoft.com/office/drawing/2014/main" id="{30D1E2C1-D689-869B-FE3D-3AD4DDE06932}"/>
                  </a:ext>
                </a:extLst>
              </p:cNvPr>
              <p:cNvSpPr txBox="1"/>
              <p:nvPr/>
            </p:nvSpPr>
            <p:spPr>
              <a:xfrm>
                <a:off x="1636165" y="4155894"/>
                <a:ext cx="3786570" cy="392214"/>
              </a:xfrm>
              <a:prstGeom prst="rect">
                <a:avLst/>
              </a:prstGeom>
              <a:grpFill/>
              <a:ln>
                <a:noFill/>
              </a:ln>
            </p:spPr>
            <p:txBody>
              <a:bodyPr spcFirstLastPara="1" wrap="square" lIns="0" tIns="0" rIns="0" bIns="0" anchor="t" anchorCtr="0">
                <a:spAutoFit/>
              </a:bodyPr>
              <a:lstStyle/>
              <a:p>
                <a:pPr marL="0" marR="0" lvl="0" indent="0" algn="l" rtl="0">
                  <a:spcBef>
                    <a:spcPts val="0"/>
                  </a:spcBef>
                  <a:spcAft>
                    <a:spcPts val="0"/>
                  </a:spcAft>
                  <a:buNone/>
                </a:pPr>
                <a:r>
                  <a:rPr lang="en" sz="1664" b="1" dirty="0">
                    <a:solidFill>
                      <a:schemeClr val="lt1"/>
                    </a:solidFill>
                  </a:rPr>
                  <a:t>Choice Shapes Daily Lives</a:t>
                </a:r>
                <a:endParaRPr sz="1307" b="1" dirty="0"/>
              </a:p>
            </p:txBody>
          </p:sp>
        </p:grpSp>
      </p:grpSp>
      <p:grpSp>
        <p:nvGrpSpPr>
          <p:cNvPr id="148" name="Google Shape;148;p33">
            <a:extLst>
              <a:ext uri="{FF2B5EF4-FFF2-40B4-BE49-F238E27FC236}">
                <a16:creationId xmlns:a16="http://schemas.microsoft.com/office/drawing/2014/main" id="{B7E94EB4-A04C-8614-F3BA-609798625393}"/>
              </a:ext>
            </a:extLst>
          </p:cNvPr>
          <p:cNvGrpSpPr/>
          <p:nvPr/>
        </p:nvGrpSpPr>
        <p:grpSpPr>
          <a:xfrm>
            <a:off x="192166" y="2167026"/>
            <a:ext cx="3866958" cy="803909"/>
            <a:chOff x="1494429" y="4410548"/>
            <a:chExt cx="4337100" cy="1231200"/>
          </a:xfrm>
          <a:solidFill>
            <a:srgbClr val="002060"/>
          </a:solidFill>
        </p:grpSpPr>
        <p:sp>
          <p:nvSpPr>
            <p:cNvPr id="149" name="Google Shape;149;p33">
              <a:extLst>
                <a:ext uri="{FF2B5EF4-FFF2-40B4-BE49-F238E27FC236}">
                  <a16:creationId xmlns:a16="http://schemas.microsoft.com/office/drawing/2014/main" id="{6B2277ED-CAB8-AD35-8B32-7D9C79736982}"/>
                </a:ext>
              </a:extLst>
            </p:cNvPr>
            <p:cNvSpPr/>
            <p:nvPr/>
          </p:nvSpPr>
          <p:spPr>
            <a:xfrm>
              <a:off x="1494429" y="4410548"/>
              <a:ext cx="4337100" cy="1231200"/>
            </a:xfrm>
            <a:prstGeom prst="roundRect">
              <a:avLst>
                <a:gd name="adj" fmla="val 11295"/>
              </a:avLst>
            </a:prstGeom>
            <a:grpFill/>
            <a:ln>
              <a:noFill/>
            </a:ln>
            <a:effectLst>
              <a:outerShdw blurRad="150983" algn="ctr" rotWithShape="0">
                <a:srgbClr val="000000">
                  <a:alpha val="15690"/>
                </a:srgbClr>
              </a:outerShdw>
            </a:effectLst>
          </p:spPr>
          <p:txBody>
            <a:bodyPr spcFirstLastPara="1" wrap="square" lIns="81525" tIns="40750" rIns="81525" bIns="40750" anchor="ctr" anchorCtr="0">
              <a:noAutofit/>
            </a:bodyPr>
            <a:lstStyle/>
            <a:p>
              <a:pPr marL="0" marR="0" lvl="0" indent="0" algn="ctr" rtl="0">
                <a:spcBef>
                  <a:spcPts val="0"/>
                </a:spcBef>
                <a:spcAft>
                  <a:spcPts val="0"/>
                </a:spcAft>
                <a:buNone/>
              </a:pPr>
              <a:endParaRPr sz="1664">
                <a:solidFill>
                  <a:schemeClr val="lt1"/>
                </a:solidFill>
                <a:latin typeface="Calibri"/>
                <a:ea typeface="Calibri"/>
                <a:cs typeface="Calibri"/>
                <a:sym typeface="Calibri"/>
              </a:endParaRPr>
            </a:p>
          </p:txBody>
        </p:sp>
        <p:grpSp>
          <p:nvGrpSpPr>
            <p:cNvPr id="150" name="Google Shape;150;p33">
              <a:extLst>
                <a:ext uri="{FF2B5EF4-FFF2-40B4-BE49-F238E27FC236}">
                  <a16:creationId xmlns:a16="http://schemas.microsoft.com/office/drawing/2014/main" id="{FDBA5A64-2391-8F51-EDE4-866C65A1AF28}"/>
                </a:ext>
              </a:extLst>
            </p:cNvPr>
            <p:cNvGrpSpPr/>
            <p:nvPr/>
          </p:nvGrpSpPr>
          <p:grpSpPr>
            <a:xfrm>
              <a:off x="1636165" y="4419861"/>
              <a:ext cx="4108793" cy="1179178"/>
              <a:chOff x="1636165" y="4461163"/>
              <a:chExt cx="4108793" cy="1179178"/>
            </a:xfrm>
            <a:grpFill/>
          </p:grpSpPr>
          <p:sp>
            <p:nvSpPr>
              <p:cNvPr id="151" name="Google Shape;151;p33">
                <a:extLst>
                  <a:ext uri="{FF2B5EF4-FFF2-40B4-BE49-F238E27FC236}">
                    <a16:creationId xmlns:a16="http://schemas.microsoft.com/office/drawing/2014/main" id="{0946EC5E-5EA4-5E33-E0B9-1F6CE5CA6520}"/>
                  </a:ext>
                </a:extLst>
              </p:cNvPr>
              <p:cNvSpPr txBox="1"/>
              <p:nvPr/>
            </p:nvSpPr>
            <p:spPr>
              <a:xfrm>
                <a:off x="1636166" y="4968253"/>
                <a:ext cx="4108792" cy="672088"/>
              </a:xfrm>
              <a:prstGeom prst="rect">
                <a:avLst/>
              </a:prstGeom>
              <a:grpFill/>
              <a:ln>
                <a:noFill/>
              </a:ln>
            </p:spPr>
            <p:txBody>
              <a:bodyPr spcFirstLastPara="1" wrap="square" lIns="0" tIns="0" rIns="0" bIns="0" anchor="t" anchorCtr="0">
                <a:spAutoFit/>
              </a:bodyPr>
              <a:lstStyle/>
              <a:p>
                <a:pPr marR="0" lvl="0" algn="l" rtl="0">
                  <a:spcBef>
                    <a:spcPts val="0"/>
                  </a:spcBef>
                  <a:spcAft>
                    <a:spcPts val="0"/>
                  </a:spcAft>
                </a:pPr>
                <a:r>
                  <a:rPr lang="en" sz="1426" dirty="0">
                    <a:solidFill>
                      <a:schemeClr val="lt1"/>
                    </a:solidFill>
                  </a:rPr>
                  <a:t>We will listen first and act with respect and empathy</a:t>
                </a:r>
                <a:endParaRPr sz="1307" dirty="0"/>
              </a:p>
            </p:txBody>
          </p:sp>
          <p:sp>
            <p:nvSpPr>
              <p:cNvPr id="152" name="Google Shape;152;p33">
                <a:extLst>
                  <a:ext uri="{FF2B5EF4-FFF2-40B4-BE49-F238E27FC236}">
                    <a16:creationId xmlns:a16="http://schemas.microsoft.com/office/drawing/2014/main" id="{FFC91A61-28AF-47A7-B3CB-A95A41BF966D}"/>
                  </a:ext>
                </a:extLst>
              </p:cNvPr>
              <p:cNvSpPr txBox="1"/>
              <p:nvPr/>
            </p:nvSpPr>
            <p:spPr>
              <a:xfrm>
                <a:off x="1636165" y="4461163"/>
                <a:ext cx="2925301" cy="392216"/>
              </a:xfrm>
              <a:prstGeom prst="rect">
                <a:avLst/>
              </a:prstGeom>
              <a:grpFill/>
              <a:ln>
                <a:noFill/>
              </a:ln>
            </p:spPr>
            <p:txBody>
              <a:bodyPr spcFirstLastPara="1" wrap="square" lIns="0" tIns="0" rIns="0" bIns="0" anchor="t" anchorCtr="0">
                <a:spAutoFit/>
              </a:bodyPr>
              <a:lstStyle/>
              <a:p>
                <a:pPr marL="0" marR="0" lvl="0" indent="0" algn="l" rtl="0">
                  <a:spcBef>
                    <a:spcPts val="0"/>
                  </a:spcBef>
                  <a:spcAft>
                    <a:spcPts val="0"/>
                  </a:spcAft>
                  <a:buNone/>
                </a:pPr>
                <a:r>
                  <a:rPr lang="en" sz="1664" b="1" dirty="0">
                    <a:solidFill>
                      <a:schemeClr val="lt1"/>
                    </a:solidFill>
                  </a:rPr>
                  <a:t>Listening Comes First</a:t>
                </a:r>
                <a:endParaRPr sz="1307" b="1" dirty="0"/>
              </a:p>
            </p:txBody>
          </p:sp>
        </p:grpSp>
      </p:grpSp>
      <p:grpSp>
        <p:nvGrpSpPr>
          <p:cNvPr id="2" name="Google Shape;138;p33">
            <a:extLst>
              <a:ext uri="{FF2B5EF4-FFF2-40B4-BE49-F238E27FC236}">
                <a16:creationId xmlns:a16="http://schemas.microsoft.com/office/drawing/2014/main" id="{9A07A29C-64B1-4B14-2CD4-A5CAE0F3C135}"/>
              </a:ext>
            </a:extLst>
          </p:cNvPr>
          <p:cNvGrpSpPr/>
          <p:nvPr/>
        </p:nvGrpSpPr>
        <p:grpSpPr>
          <a:xfrm>
            <a:off x="192166" y="4034669"/>
            <a:ext cx="3866958" cy="733006"/>
            <a:chOff x="5993516" y="6472021"/>
            <a:chExt cx="4337100" cy="1231200"/>
          </a:xfrm>
          <a:solidFill>
            <a:srgbClr val="00B050"/>
          </a:solidFill>
        </p:grpSpPr>
        <p:sp>
          <p:nvSpPr>
            <p:cNvPr id="3" name="Google Shape;139;p33">
              <a:extLst>
                <a:ext uri="{FF2B5EF4-FFF2-40B4-BE49-F238E27FC236}">
                  <a16:creationId xmlns:a16="http://schemas.microsoft.com/office/drawing/2014/main" id="{9AF6BF39-9A02-A4D0-AF3C-971E8B54BE3E}"/>
                </a:ext>
              </a:extLst>
            </p:cNvPr>
            <p:cNvSpPr/>
            <p:nvPr/>
          </p:nvSpPr>
          <p:spPr>
            <a:xfrm>
              <a:off x="5993516" y="6472021"/>
              <a:ext cx="4337100" cy="1231200"/>
            </a:xfrm>
            <a:prstGeom prst="roundRect">
              <a:avLst>
                <a:gd name="adj" fmla="val 11295"/>
              </a:avLst>
            </a:prstGeom>
            <a:grpFill/>
            <a:ln>
              <a:noFill/>
            </a:ln>
            <a:effectLst>
              <a:outerShdw blurRad="150983" algn="ctr" rotWithShape="0">
                <a:srgbClr val="000000">
                  <a:alpha val="15690"/>
                </a:srgbClr>
              </a:outerShdw>
            </a:effectLst>
          </p:spPr>
          <p:txBody>
            <a:bodyPr spcFirstLastPara="1" wrap="square" lIns="81525" tIns="40750" rIns="81525" bIns="40750" anchor="ctr" anchorCtr="0">
              <a:noAutofit/>
            </a:bodyPr>
            <a:lstStyle/>
            <a:p>
              <a:pPr marL="0" marR="0" lvl="0" indent="0" algn="ctr" rtl="0">
                <a:spcBef>
                  <a:spcPts val="0"/>
                </a:spcBef>
                <a:spcAft>
                  <a:spcPts val="0"/>
                </a:spcAft>
                <a:buNone/>
              </a:pPr>
              <a:endParaRPr sz="1664">
                <a:solidFill>
                  <a:schemeClr val="lt1"/>
                </a:solidFill>
                <a:latin typeface="Calibri"/>
                <a:ea typeface="Calibri"/>
                <a:cs typeface="Calibri"/>
                <a:sym typeface="Calibri"/>
              </a:endParaRPr>
            </a:p>
          </p:txBody>
        </p:sp>
        <p:grpSp>
          <p:nvGrpSpPr>
            <p:cNvPr id="4" name="Google Shape;140;p33">
              <a:extLst>
                <a:ext uri="{FF2B5EF4-FFF2-40B4-BE49-F238E27FC236}">
                  <a16:creationId xmlns:a16="http://schemas.microsoft.com/office/drawing/2014/main" id="{C8A28859-D9C8-6BCA-6C02-7793F5C12EAD}"/>
                </a:ext>
              </a:extLst>
            </p:cNvPr>
            <p:cNvGrpSpPr/>
            <p:nvPr/>
          </p:nvGrpSpPr>
          <p:grpSpPr>
            <a:xfrm>
              <a:off x="6135253" y="6472022"/>
              <a:ext cx="4108793" cy="1179881"/>
              <a:chOff x="6135253" y="6513324"/>
              <a:chExt cx="4108793" cy="1179881"/>
            </a:xfrm>
            <a:grpFill/>
          </p:grpSpPr>
          <p:sp>
            <p:nvSpPr>
              <p:cNvPr id="5" name="Google Shape;141;p33">
                <a:extLst>
                  <a:ext uri="{FF2B5EF4-FFF2-40B4-BE49-F238E27FC236}">
                    <a16:creationId xmlns:a16="http://schemas.microsoft.com/office/drawing/2014/main" id="{0DA2EC7C-BF85-C104-99F8-7229DB051CA0}"/>
                  </a:ext>
                </a:extLst>
              </p:cNvPr>
              <p:cNvSpPr txBox="1"/>
              <p:nvPr/>
            </p:nvSpPr>
            <p:spPr>
              <a:xfrm>
                <a:off x="6135253" y="6956107"/>
                <a:ext cx="4108793" cy="737098"/>
              </a:xfrm>
              <a:prstGeom prst="rect">
                <a:avLst/>
              </a:prstGeom>
              <a:grpFill/>
              <a:ln>
                <a:noFill/>
              </a:ln>
            </p:spPr>
            <p:txBody>
              <a:bodyPr spcFirstLastPara="1" wrap="square" lIns="0" tIns="0" rIns="0" bIns="0" anchor="t" anchorCtr="0">
                <a:spAutoFit/>
              </a:bodyPr>
              <a:lstStyle/>
              <a:p>
                <a:pPr marR="0" lvl="0" algn="l" rtl="0">
                  <a:spcBef>
                    <a:spcPts val="0"/>
                  </a:spcBef>
                  <a:spcAft>
                    <a:spcPts val="0"/>
                  </a:spcAft>
                </a:pPr>
                <a:r>
                  <a:rPr lang="en" sz="1426" dirty="0">
                    <a:solidFill>
                      <a:schemeClr val="lt1"/>
                    </a:solidFill>
                  </a:rPr>
                  <a:t>We will adapt our care to the person, not force the person to adapt to the system</a:t>
                </a:r>
                <a:endParaRPr sz="1307" dirty="0"/>
              </a:p>
            </p:txBody>
          </p:sp>
          <p:sp>
            <p:nvSpPr>
              <p:cNvPr id="6" name="Google Shape;142;p33">
                <a:extLst>
                  <a:ext uri="{FF2B5EF4-FFF2-40B4-BE49-F238E27FC236}">
                    <a16:creationId xmlns:a16="http://schemas.microsoft.com/office/drawing/2014/main" id="{B4FD4EC7-C5BB-3E41-7A2F-BF3F54ECC24F}"/>
                  </a:ext>
                </a:extLst>
              </p:cNvPr>
              <p:cNvSpPr txBox="1"/>
              <p:nvPr/>
            </p:nvSpPr>
            <p:spPr>
              <a:xfrm>
                <a:off x="6135253" y="6513324"/>
                <a:ext cx="2925300" cy="430154"/>
              </a:xfrm>
              <a:prstGeom prst="rect">
                <a:avLst/>
              </a:prstGeom>
              <a:grpFill/>
              <a:ln>
                <a:noFill/>
              </a:ln>
            </p:spPr>
            <p:txBody>
              <a:bodyPr spcFirstLastPara="1" wrap="square" lIns="0" tIns="0" rIns="0" bIns="0" anchor="t" anchorCtr="0">
                <a:spAutoFit/>
              </a:bodyPr>
              <a:lstStyle/>
              <a:p>
                <a:pPr marL="0" marR="0" lvl="0" indent="0" algn="l" rtl="0">
                  <a:spcBef>
                    <a:spcPts val="0"/>
                  </a:spcBef>
                  <a:spcAft>
                    <a:spcPts val="0"/>
                  </a:spcAft>
                  <a:buNone/>
                </a:pPr>
                <a:r>
                  <a:rPr lang="en" sz="1664" b="1" dirty="0">
                    <a:solidFill>
                      <a:schemeClr val="lt1"/>
                    </a:solidFill>
                  </a:rPr>
                  <a:t>People over Procedures</a:t>
                </a:r>
                <a:endParaRPr sz="1307" b="1" dirty="0"/>
              </a:p>
            </p:txBody>
          </p:sp>
        </p:grpSp>
      </p:grpSp>
      <p:grpSp>
        <p:nvGrpSpPr>
          <p:cNvPr id="7" name="Google Shape;138;p33">
            <a:extLst>
              <a:ext uri="{FF2B5EF4-FFF2-40B4-BE49-F238E27FC236}">
                <a16:creationId xmlns:a16="http://schemas.microsoft.com/office/drawing/2014/main" id="{603F7FEA-8A33-14BA-C41C-F87BEC53F352}"/>
              </a:ext>
            </a:extLst>
          </p:cNvPr>
          <p:cNvGrpSpPr/>
          <p:nvPr/>
        </p:nvGrpSpPr>
        <p:grpSpPr>
          <a:xfrm>
            <a:off x="192166" y="3113752"/>
            <a:ext cx="3866958" cy="740203"/>
            <a:chOff x="1494429" y="4398459"/>
            <a:chExt cx="4337100" cy="1243289"/>
          </a:xfrm>
        </p:grpSpPr>
        <p:sp>
          <p:nvSpPr>
            <p:cNvPr id="8" name="Google Shape;139;p33">
              <a:extLst>
                <a:ext uri="{FF2B5EF4-FFF2-40B4-BE49-F238E27FC236}">
                  <a16:creationId xmlns:a16="http://schemas.microsoft.com/office/drawing/2014/main" id="{50489D36-B128-2BE5-E3FA-E97A491DE54A}"/>
                </a:ext>
              </a:extLst>
            </p:cNvPr>
            <p:cNvSpPr/>
            <p:nvPr/>
          </p:nvSpPr>
          <p:spPr>
            <a:xfrm>
              <a:off x="1494429" y="4410548"/>
              <a:ext cx="4337100" cy="1231200"/>
            </a:xfrm>
            <a:prstGeom prst="roundRect">
              <a:avLst>
                <a:gd name="adj" fmla="val 11295"/>
              </a:avLst>
            </a:prstGeom>
            <a:solidFill>
              <a:srgbClr val="634CC4"/>
            </a:solidFill>
            <a:ln>
              <a:noFill/>
            </a:ln>
            <a:effectLst>
              <a:outerShdw blurRad="150983" algn="ctr" rotWithShape="0">
                <a:srgbClr val="000000">
                  <a:alpha val="15690"/>
                </a:srgbClr>
              </a:outerShdw>
            </a:effectLst>
          </p:spPr>
          <p:txBody>
            <a:bodyPr spcFirstLastPara="1" wrap="square" lIns="81525" tIns="40750" rIns="81525" bIns="40750" anchor="ctr" anchorCtr="0">
              <a:noAutofit/>
            </a:bodyPr>
            <a:lstStyle/>
            <a:p>
              <a:pPr marL="0" marR="0" lvl="0" indent="0" algn="ctr" rtl="0">
                <a:spcBef>
                  <a:spcPts val="0"/>
                </a:spcBef>
                <a:spcAft>
                  <a:spcPts val="0"/>
                </a:spcAft>
                <a:buNone/>
              </a:pPr>
              <a:endParaRPr sz="1664">
                <a:solidFill>
                  <a:schemeClr val="lt1"/>
                </a:solidFill>
                <a:latin typeface="Calibri"/>
                <a:ea typeface="Calibri"/>
                <a:cs typeface="Calibri"/>
                <a:sym typeface="Calibri"/>
              </a:endParaRPr>
            </a:p>
          </p:txBody>
        </p:sp>
        <p:grpSp>
          <p:nvGrpSpPr>
            <p:cNvPr id="9" name="Google Shape;140;p33">
              <a:extLst>
                <a:ext uri="{FF2B5EF4-FFF2-40B4-BE49-F238E27FC236}">
                  <a16:creationId xmlns:a16="http://schemas.microsoft.com/office/drawing/2014/main" id="{D8C58913-C399-B2A0-208C-6B449C64AC93}"/>
                </a:ext>
              </a:extLst>
            </p:cNvPr>
            <p:cNvGrpSpPr/>
            <p:nvPr/>
          </p:nvGrpSpPr>
          <p:grpSpPr>
            <a:xfrm>
              <a:off x="1636165" y="4398459"/>
              <a:ext cx="4108793" cy="1196207"/>
              <a:chOff x="1636165" y="4439761"/>
              <a:chExt cx="4108793" cy="1196207"/>
            </a:xfrm>
          </p:grpSpPr>
          <p:sp>
            <p:nvSpPr>
              <p:cNvPr id="10" name="Google Shape;141;p33">
                <a:extLst>
                  <a:ext uri="{FF2B5EF4-FFF2-40B4-BE49-F238E27FC236}">
                    <a16:creationId xmlns:a16="http://schemas.microsoft.com/office/drawing/2014/main" id="{0ECB50C6-E6EA-61E1-C484-5A050807C02A}"/>
                  </a:ext>
                </a:extLst>
              </p:cNvPr>
              <p:cNvSpPr txBox="1"/>
              <p:nvPr/>
            </p:nvSpPr>
            <p:spPr>
              <a:xfrm>
                <a:off x="1636166" y="4898870"/>
                <a:ext cx="4108792" cy="737098"/>
              </a:xfrm>
              <a:prstGeom prst="rect">
                <a:avLst/>
              </a:prstGeom>
              <a:noFill/>
              <a:ln>
                <a:noFill/>
              </a:ln>
            </p:spPr>
            <p:txBody>
              <a:bodyPr spcFirstLastPara="1" wrap="square" lIns="0" tIns="0" rIns="0" bIns="0" anchor="t" anchorCtr="0">
                <a:spAutoFit/>
              </a:bodyPr>
              <a:lstStyle/>
              <a:p>
                <a:pPr marR="0" lvl="0" algn="l" rtl="0">
                  <a:spcBef>
                    <a:spcPts val="0"/>
                  </a:spcBef>
                  <a:spcAft>
                    <a:spcPts val="0"/>
                  </a:spcAft>
                </a:pPr>
                <a:r>
                  <a:rPr lang="en" sz="1426" dirty="0">
                    <a:solidFill>
                      <a:schemeClr val="lt1"/>
                    </a:solidFill>
                  </a:rPr>
                  <a:t>We will partner with residents in decisions about their care and services</a:t>
                </a:r>
                <a:endParaRPr sz="1307" dirty="0"/>
              </a:p>
            </p:txBody>
          </p:sp>
          <p:sp>
            <p:nvSpPr>
              <p:cNvPr id="11" name="Google Shape;142;p33">
                <a:extLst>
                  <a:ext uri="{FF2B5EF4-FFF2-40B4-BE49-F238E27FC236}">
                    <a16:creationId xmlns:a16="http://schemas.microsoft.com/office/drawing/2014/main" id="{F86E59E9-FCC0-3957-0F20-8AE9ED8027B8}"/>
                  </a:ext>
                </a:extLst>
              </p:cNvPr>
              <p:cNvSpPr txBox="1"/>
              <p:nvPr/>
            </p:nvSpPr>
            <p:spPr>
              <a:xfrm>
                <a:off x="1636165" y="4439761"/>
                <a:ext cx="2925301" cy="43015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664" b="1" dirty="0">
                    <a:solidFill>
                      <a:schemeClr val="lt1"/>
                    </a:solidFill>
                  </a:rPr>
                  <a:t>Care is a Shared Decision</a:t>
                </a:r>
                <a:endParaRPr sz="1307" b="1" dirty="0"/>
              </a:p>
            </p:txBody>
          </p:sp>
        </p:grpSp>
      </p:grpSp>
    </p:spTree>
    <p:extLst>
      <p:ext uri="{BB962C8B-B14F-4D97-AF65-F5344CB8AC3E}">
        <p14:creationId xmlns:p14="http://schemas.microsoft.com/office/powerpoint/2010/main" val="3096719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36">
                                            <p:txEl>
                                              <p:pRg st="0" end="0"/>
                                            </p:txEl>
                                          </p:spTgt>
                                        </p:tgtEl>
                                        <p:attrNameLst>
                                          <p:attrName>style.visibility</p:attrName>
                                        </p:attrNameLst>
                                      </p:cBhvr>
                                      <p:to>
                                        <p:strVal val="visible"/>
                                      </p:to>
                                    </p:set>
                                    <p:animEffect transition="in" filter="fade">
                                      <p:cBhvr>
                                        <p:cTn id="7" dur="500"/>
                                        <p:tgtEl>
                                          <p:spTgt spid="136">
                                            <p:txEl>
                                              <p:pRg st="0" end="0"/>
                                            </p:txEl>
                                          </p:spTgt>
                                        </p:tgtEl>
                                      </p:cBhvr>
                                    </p:animEffect>
                                  </p:childTnLst>
                                </p:cTn>
                              </p:par>
                              <p:par>
                                <p:cTn id="8" presetID="10" presetClass="entr" presetSubtype="0" fill="hold" nodeType="withEffect">
                                  <p:stCondLst>
                                    <p:cond delay="500"/>
                                  </p:stCondLst>
                                  <p:childTnLst>
                                    <p:set>
                                      <p:cBhvr>
                                        <p:cTn id="9" dur="1" fill="hold">
                                          <p:stCondLst>
                                            <p:cond delay="0"/>
                                          </p:stCondLst>
                                        </p:cTn>
                                        <p:tgtEl>
                                          <p:spTgt spid="137"/>
                                        </p:tgtEl>
                                        <p:attrNameLst>
                                          <p:attrName>style.visibility</p:attrName>
                                        </p:attrNameLst>
                                      </p:cBhvr>
                                      <p:to>
                                        <p:strVal val="visible"/>
                                      </p:to>
                                    </p:set>
                                    <p:animEffect transition="in" filter="fade">
                                      <p:cBhvr>
                                        <p:cTn id="10" dur="500"/>
                                        <p:tgtEl>
                                          <p:spTgt spid="137"/>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38"/>
                                        </p:tgtEl>
                                        <p:attrNameLst>
                                          <p:attrName>style.visibility</p:attrName>
                                        </p:attrNameLst>
                                      </p:cBhvr>
                                      <p:to>
                                        <p:strVal val="visible"/>
                                      </p:to>
                                    </p:set>
                                    <p:anim calcmode="lin" valueType="num">
                                      <p:cBhvr additive="base">
                                        <p:cTn id="14" dur="1000"/>
                                        <p:tgtEl>
                                          <p:spTgt spid="138"/>
                                        </p:tgtEl>
                                        <p:attrNameLst>
                                          <p:attrName>ppt_x</p:attrName>
                                        </p:attrNameLst>
                                      </p:cBhvr>
                                      <p:tavLst>
                                        <p:tav tm="0">
                                          <p:val>
                                            <p:strVal val="#ppt_x-1"/>
                                          </p:val>
                                        </p:tav>
                                        <p:tav tm="100000">
                                          <p:val>
                                            <p:strVal val="#ppt_x"/>
                                          </p:val>
                                        </p:tav>
                                      </p:tavLst>
                                    </p:anim>
                                  </p:childTnLst>
                                </p:cTn>
                              </p:par>
                            </p:childTnLst>
                          </p:cTn>
                        </p:par>
                        <p:par>
                          <p:cTn id="15" fill="hold">
                            <p:stCondLst>
                              <p:cond delay="2000"/>
                            </p:stCondLst>
                            <p:childTnLst>
                              <p:par>
                                <p:cTn id="16" presetID="2" presetClass="entr" presetSubtype="8" fill="hold" nodeType="afterEffect">
                                  <p:stCondLst>
                                    <p:cond delay="0"/>
                                  </p:stCondLst>
                                  <p:childTnLst>
                                    <p:set>
                                      <p:cBhvr>
                                        <p:cTn id="17" dur="1" fill="hold">
                                          <p:stCondLst>
                                            <p:cond delay="0"/>
                                          </p:stCondLst>
                                        </p:cTn>
                                        <p:tgtEl>
                                          <p:spTgt spid="143"/>
                                        </p:tgtEl>
                                        <p:attrNameLst>
                                          <p:attrName>style.visibility</p:attrName>
                                        </p:attrNameLst>
                                      </p:cBhvr>
                                      <p:to>
                                        <p:strVal val="visible"/>
                                      </p:to>
                                    </p:set>
                                    <p:anim calcmode="lin" valueType="num">
                                      <p:cBhvr additive="base">
                                        <p:cTn id="18" dur="1000"/>
                                        <p:tgtEl>
                                          <p:spTgt spid="143"/>
                                        </p:tgtEl>
                                        <p:attrNameLst>
                                          <p:attrName>ppt_x</p:attrName>
                                        </p:attrNameLst>
                                      </p:cBhvr>
                                      <p:tavLst>
                                        <p:tav tm="0">
                                          <p:val>
                                            <p:strVal val="#ppt_x-1"/>
                                          </p:val>
                                        </p:tav>
                                        <p:tav tm="100000">
                                          <p:val>
                                            <p:strVal val="#ppt_x"/>
                                          </p:val>
                                        </p:tav>
                                      </p:tavLst>
                                    </p:anim>
                                  </p:childTnLst>
                                </p:cTn>
                              </p:par>
                            </p:childTnLst>
                          </p:cTn>
                        </p:par>
                        <p:par>
                          <p:cTn id="19" fill="hold">
                            <p:stCondLst>
                              <p:cond delay="3000"/>
                            </p:stCondLst>
                            <p:childTnLst>
                              <p:par>
                                <p:cTn id="20" presetID="2" presetClass="entr" presetSubtype="8" fill="hold" nodeType="afterEffect">
                                  <p:stCondLst>
                                    <p:cond delay="0"/>
                                  </p:stCondLst>
                                  <p:childTnLst>
                                    <p:set>
                                      <p:cBhvr>
                                        <p:cTn id="21" dur="1" fill="hold">
                                          <p:stCondLst>
                                            <p:cond delay="0"/>
                                          </p:stCondLst>
                                        </p:cTn>
                                        <p:tgtEl>
                                          <p:spTgt spid="148"/>
                                        </p:tgtEl>
                                        <p:attrNameLst>
                                          <p:attrName>style.visibility</p:attrName>
                                        </p:attrNameLst>
                                      </p:cBhvr>
                                      <p:to>
                                        <p:strVal val="visible"/>
                                      </p:to>
                                    </p:set>
                                    <p:anim calcmode="lin" valueType="num">
                                      <p:cBhvr additive="base">
                                        <p:cTn id="22" dur="1000"/>
                                        <p:tgtEl>
                                          <p:spTgt spid="148"/>
                                        </p:tgtEl>
                                        <p:attrNameLst>
                                          <p:attrName>ppt_x</p:attrName>
                                        </p:attrNameLst>
                                      </p:cBhvr>
                                      <p:tavLst>
                                        <p:tav tm="0">
                                          <p:val>
                                            <p:strVal val="#ppt_x-1"/>
                                          </p:val>
                                        </p:tav>
                                        <p:tav tm="100000">
                                          <p:val>
                                            <p:strVal val="#ppt_x"/>
                                          </p:val>
                                        </p:tav>
                                      </p:tavLst>
                                    </p:anim>
                                  </p:childTnLst>
                                </p:cTn>
                              </p:par>
                            </p:childTnLst>
                          </p:cTn>
                        </p:par>
                        <p:par>
                          <p:cTn id="23" fill="hold">
                            <p:stCondLst>
                              <p:cond delay="4000"/>
                            </p:stCondLst>
                            <p:childTnLst>
                              <p:par>
                                <p:cTn id="24" presetID="2" presetClass="entr" presetSubtype="8"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1000"/>
                                        <p:tgtEl>
                                          <p:spTgt spid="2"/>
                                        </p:tgtEl>
                                        <p:attrNameLst>
                                          <p:attrName>ppt_x</p:attrName>
                                        </p:attrNameLst>
                                      </p:cBhvr>
                                      <p:tavLst>
                                        <p:tav tm="0">
                                          <p:val>
                                            <p:strVal val="#ppt_x-1"/>
                                          </p:val>
                                        </p:tav>
                                        <p:tav tm="100000">
                                          <p:val>
                                            <p:strVal val="#ppt_x"/>
                                          </p:val>
                                        </p:tav>
                                      </p:tavLst>
                                    </p:anim>
                                  </p:childTnLst>
                                </p:cTn>
                              </p:par>
                            </p:childTnLst>
                          </p:cTn>
                        </p:par>
                        <p:par>
                          <p:cTn id="27" fill="hold">
                            <p:stCondLst>
                              <p:cond delay="5000"/>
                            </p:stCondLst>
                            <p:childTnLst>
                              <p:par>
                                <p:cTn id="28" presetID="2" presetClass="entr" presetSubtype="8"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1000"/>
                                        <p:tgtEl>
                                          <p:spTgt spid="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3" name="Picture 2" descr="Hand holding wooden heart">
            <a:extLst>
              <a:ext uri="{FF2B5EF4-FFF2-40B4-BE49-F238E27FC236}">
                <a16:creationId xmlns:a16="http://schemas.microsoft.com/office/drawing/2014/main" id="{D059B473-02E7-BF21-241D-52D01B4D5700}"/>
              </a:ext>
            </a:extLst>
          </p:cNvPr>
          <p:cNvPicPr>
            <a:picLocks noChangeAspect="1"/>
          </p:cNvPicPr>
          <p:nvPr/>
        </p:nvPicPr>
        <p:blipFill>
          <a:blip r:embed="rId3"/>
          <a:stretch>
            <a:fillRect/>
          </a:stretch>
        </p:blipFill>
        <p:spPr>
          <a:xfrm>
            <a:off x="5761614" y="1468582"/>
            <a:ext cx="3382386" cy="2216941"/>
          </a:xfrm>
          <a:prstGeom prst="rect">
            <a:avLst/>
          </a:prstGeom>
        </p:spPr>
      </p:pic>
      <p:sp>
        <p:nvSpPr>
          <p:cNvPr id="201" name="Google Shape;201;p36"/>
          <p:cNvSpPr txBox="1">
            <a:spLocks noGrp="1"/>
          </p:cNvSpPr>
          <p:nvPr>
            <p:ph type="body" idx="1"/>
          </p:nvPr>
        </p:nvSpPr>
        <p:spPr>
          <a:xfrm>
            <a:off x="652900" y="748377"/>
            <a:ext cx="7923064" cy="415498"/>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chemeClr val="dk2"/>
              </a:buClr>
              <a:buSzPts val="3000"/>
              <a:buFont typeface="Arial"/>
              <a:buNone/>
            </a:pPr>
            <a:r>
              <a:rPr lang="en" b="1" dirty="0">
                <a:solidFill>
                  <a:schemeClr val="dk2"/>
                </a:solidFill>
                <a:latin typeface="Arial"/>
                <a:ea typeface="Arial"/>
                <a:cs typeface="Arial"/>
                <a:sym typeface="Arial"/>
              </a:rPr>
              <a:t>Why the CARES Foundation was created</a:t>
            </a:r>
            <a:endParaRPr b="1" dirty="0">
              <a:latin typeface="Arial"/>
              <a:ea typeface="Arial"/>
              <a:cs typeface="Arial"/>
              <a:sym typeface="Arial"/>
            </a:endParaRPr>
          </a:p>
        </p:txBody>
      </p:sp>
      <p:sp>
        <p:nvSpPr>
          <p:cNvPr id="221" name="Google Shape;221;p36"/>
          <p:cNvSpPr txBox="1"/>
          <p:nvPr/>
        </p:nvSpPr>
        <p:spPr>
          <a:xfrm>
            <a:off x="517817" y="2208195"/>
            <a:ext cx="5108715" cy="1477328"/>
          </a:xfrm>
          <a:prstGeom prst="rect">
            <a:avLst/>
          </a:prstGeom>
          <a:noFill/>
          <a:ln>
            <a:noFill/>
          </a:ln>
        </p:spPr>
        <p:txBody>
          <a:bodyPr spcFirstLastPara="1" wrap="square" lIns="0" tIns="0" rIns="0" bIns="0" anchor="t" anchorCtr="0">
            <a:spAutoFit/>
          </a:bodyPr>
          <a:lstStyle/>
          <a:p>
            <a:pPr marL="457200" marR="0" lvl="0" indent="-304800" algn="l" rtl="0">
              <a:lnSpc>
                <a:spcPct val="200000"/>
              </a:lnSpc>
              <a:spcBef>
                <a:spcPts val="0"/>
              </a:spcBef>
              <a:spcAft>
                <a:spcPts val="0"/>
              </a:spcAft>
              <a:buClr>
                <a:schemeClr val="dk1"/>
              </a:buClr>
              <a:buSzPts val="1200"/>
              <a:buChar char="➔"/>
            </a:pPr>
            <a:r>
              <a:rPr lang="en-US" sz="1200" dirty="0">
                <a:solidFill>
                  <a:schemeClr val="dk1"/>
                </a:solidFill>
              </a:rPr>
              <a:t>Growing need for services for seniors and individuals with disabilities</a:t>
            </a:r>
          </a:p>
          <a:p>
            <a:pPr marL="457200" marR="0" lvl="0" indent="-304800" algn="l" rtl="0">
              <a:lnSpc>
                <a:spcPct val="200000"/>
              </a:lnSpc>
              <a:spcBef>
                <a:spcPts val="0"/>
              </a:spcBef>
              <a:spcAft>
                <a:spcPts val="0"/>
              </a:spcAft>
              <a:buClr>
                <a:schemeClr val="dk1"/>
              </a:buClr>
              <a:buSzPts val="1200"/>
              <a:buChar char="➔"/>
            </a:pPr>
            <a:r>
              <a:rPr lang="en-US" sz="1200" dirty="0">
                <a:solidFill>
                  <a:schemeClr val="dk1"/>
                </a:solidFill>
              </a:rPr>
              <a:t>Gaps in access to care, social connection, and resources</a:t>
            </a:r>
          </a:p>
          <a:p>
            <a:pPr marL="457200" marR="0" lvl="0" indent="-304800" algn="l" rtl="0">
              <a:lnSpc>
                <a:spcPct val="200000"/>
              </a:lnSpc>
              <a:spcBef>
                <a:spcPts val="0"/>
              </a:spcBef>
              <a:spcAft>
                <a:spcPts val="0"/>
              </a:spcAft>
              <a:buClr>
                <a:schemeClr val="dk1"/>
              </a:buClr>
              <a:buSzPts val="1200"/>
              <a:buChar char="➔"/>
            </a:pPr>
            <a:r>
              <a:rPr lang="en-US" sz="1200" dirty="0">
                <a:solidFill>
                  <a:schemeClr val="dk1"/>
                </a:solidFill>
              </a:rPr>
              <a:t>Opportunity to invest in innovative, person-centered solutions</a:t>
            </a:r>
          </a:p>
          <a:p>
            <a:pPr marL="457200" marR="0" lvl="0" indent="-304800" algn="l" rtl="0">
              <a:lnSpc>
                <a:spcPct val="200000"/>
              </a:lnSpc>
              <a:spcBef>
                <a:spcPts val="0"/>
              </a:spcBef>
              <a:spcAft>
                <a:spcPts val="0"/>
              </a:spcAft>
              <a:buClr>
                <a:schemeClr val="dk1"/>
              </a:buClr>
              <a:buSzPts val="1200"/>
              <a:buChar char="➔"/>
            </a:pPr>
            <a:r>
              <a:rPr lang="en-US" sz="1200" dirty="0">
                <a:solidFill>
                  <a:schemeClr val="dk1"/>
                </a:solidFill>
              </a:rPr>
              <a:t>Commitment to extending impact beyond Westminster</a:t>
            </a:r>
            <a:endParaRPr sz="1200" dirty="0">
              <a:solidFill>
                <a:schemeClr val="dk1"/>
              </a:solidFill>
            </a:endParaRPr>
          </a:p>
        </p:txBody>
      </p:sp>
      <p:sp>
        <p:nvSpPr>
          <p:cNvPr id="4" name="TextBox 3">
            <a:extLst>
              <a:ext uri="{FF2B5EF4-FFF2-40B4-BE49-F238E27FC236}">
                <a16:creationId xmlns:a16="http://schemas.microsoft.com/office/drawing/2014/main" id="{E9E8B12B-7805-E343-781C-EF74DC9ADB38}"/>
              </a:ext>
            </a:extLst>
          </p:cNvPr>
          <p:cNvSpPr txBox="1"/>
          <p:nvPr/>
        </p:nvSpPr>
        <p:spPr>
          <a:xfrm>
            <a:off x="652900" y="1281068"/>
            <a:ext cx="4386691" cy="523220"/>
          </a:xfrm>
          <a:prstGeom prst="rect">
            <a:avLst/>
          </a:prstGeom>
          <a:noFill/>
        </p:spPr>
        <p:txBody>
          <a:bodyPr wrap="square" rtlCol="0">
            <a:spAutoFit/>
          </a:bodyPr>
          <a:lstStyle/>
          <a:p>
            <a:r>
              <a:rPr lang="en-US" b="1" dirty="0">
                <a:solidFill>
                  <a:schemeClr val="accent1">
                    <a:lumMod val="50000"/>
                  </a:schemeClr>
                </a:solidFill>
              </a:rPr>
              <a:t>Aligned with the principles of culture change and person-centered care.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1">
                                            <p:txEl>
                                              <p:pRg st="0" end="0"/>
                                            </p:txEl>
                                          </p:spTgt>
                                        </p:tgtEl>
                                        <p:attrNameLst>
                                          <p:attrName>style.visibility</p:attrName>
                                        </p:attrNameLst>
                                      </p:cBhvr>
                                      <p:to>
                                        <p:strVal val="visible"/>
                                      </p:to>
                                    </p:set>
                                    <p:animEffect transition="in" filter="fade">
                                      <p:cBhvr>
                                        <p:cTn id="7" dur="500"/>
                                        <p:tgtEl>
                                          <p:spTgt spid="2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grpSp>
        <p:nvGrpSpPr>
          <p:cNvPr id="227" name="Google Shape;227;p37"/>
          <p:cNvGrpSpPr/>
          <p:nvPr/>
        </p:nvGrpSpPr>
        <p:grpSpPr>
          <a:xfrm>
            <a:off x="790956" y="559658"/>
            <a:ext cx="3179949" cy="1152824"/>
            <a:chOff x="869950" y="4134381"/>
            <a:chExt cx="4239932" cy="1537099"/>
          </a:xfrm>
        </p:grpSpPr>
        <p:grpSp>
          <p:nvGrpSpPr>
            <p:cNvPr id="228" name="Google Shape;228;p37"/>
            <p:cNvGrpSpPr/>
            <p:nvPr/>
          </p:nvGrpSpPr>
          <p:grpSpPr>
            <a:xfrm>
              <a:off x="869950" y="4134381"/>
              <a:ext cx="4239932" cy="1537099"/>
              <a:chOff x="869950" y="4134381"/>
              <a:chExt cx="4239932" cy="1537099"/>
            </a:xfrm>
          </p:grpSpPr>
          <p:sp>
            <p:nvSpPr>
              <p:cNvPr id="229" name="Google Shape;229;p37"/>
              <p:cNvSpPr/>
              <p:nvPr/>
            </p:nvSpPr>
            <p:spPr>
              <a:xfrm>
                <a:off x="869950" y="4456804"/>
                <a:ext cx="4239932" cy="1214676"/>
              </a:xfrm>
              <a:prstGeom prst="roundRect">
                <a:avLst>
                  <a:gd name="adj" fmla="val 6141"/>
                </a:avLst>
              </a:prstGeom>
              <a:solidFill>
                <a:schemeClr val="lt1"/>
              </a:solidFill>
              <a:ln>
                <a:noFill/>
              </a:ln>
              <a:effectLst>
                <a:outerShdw blurRad="266700" sx="102000" sy="102000" algn="ctr" rotWithShape="0">
                  <a:srgbClr val="000000">
                    <a:alpha val="12941"/>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30" name="Google Shape;230;p37"/>
              <p:cNvSpPr/>
              <p:nvPr/>
            </p:nvSpPr>
            <p:spPr>
              <a:xfrm>
                <a:off x="941070" y="4134381"/>
                <a:ext cx="2831951" cy="492443"/>
              </a:xfrm>
              <a:prstGeom prst="roundRect">
                <a:avLst>
                  <a:gd name="adj" fmla="val 50000"/>
                </a:avLst>
              </a:prstGeom>
              <a:solidFill>
                <a:schemeClr val="accent1"/>
              </a:solidFill>
              <a:ln>
                <a:noFill/>
              </a:ln>
              <a:effectLst>
                <a:outerShdw blurRad="177800" sx="102000" sy="102000" algn="ctr" rotWithShape="0">
                  <a:srgbClr val="000000">
                    <a:alpha val="8627"/>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sp>
          <p:nvSpPr>
            <p:cNvPr id="231" name="Google Shape;231;p37"/>
            <p:cNvSpPr txBox="1"/>
            <p:nvPr/>
          </p:nvSpPr>
          <p:spPr>
            <a:xfrm>
              <a:off x="1201266" y="4856913"/>
              <a:ext cx="3660295" cy="49244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200" dirty="0">
                  <a:solidFill>
                    <a:schemeClr val="dk1"/>
                  </a:solidFill>
                </a:rPr>
                <a:t>Grants to support high-impact organizations</a:t>
              </a:r>
              <a:endParaRPr sz="1100" dirty="0"/>
            </a:p>
          </p:txBody>
        </p:sp>
        <p:sp>
          <p:nvSpPr>
            <p:cNvPr id="232" name="Google Shape;232;p37"/>
            <p:cNvSpPr txBox="1"/>
            <p:nvPr/>
          </p:nvSpPr>
          <p:spPr>
            <a:xfrm>
              <a:off x="1228147" y="4226714"/>
              <a:ext cx="2257800" cy="287259"/>
            </a:xfrm>
            <a:prstGeom prst="rect">
              <a:avLst/>
            </a:prstGeom>
            <a:noFill/>
            <a:ln>
              <a:noFill/>
            </a:ln>
          </p:spPr>
          <p:txBody>
            <a:bodyPr spcFirstLastPara="1" wrap="square" lIns="0" tIns="0" rIns="0" bIns="0" anchor="t" anchorCtr="0">
              <a:spAutoFit/>
            </a:bodyPr>
            <a:lstStyle/>
            <a:p>
              <a:pPr marL="0" marR="0" lvl="0" indent="0" rtl="0">
                <a:spcBef>
                  <a:spcPts val="0"/>
                </a:spcBef>
                <a:spcAft>
                  <a:spcPts val="0"/>
                </a:spcAft>
                <a:buNone/>
              </a:pPr>
              <a:r>
                <a:rPr lang="en" b="1" dirty="0">
                  <a:solidFill>
                    <a:schemeClr val="lt1"/>
                  </a:solidFill>
                </a:rPr>
                <a:t>Grants </a:t>
              </a:r>
              <a:endParaRPr sz="1100" b="1" dirty="0"/>
            </a:p>
          </p:txBody>
        </p:sp>
      </p:grpSp>
      <p:grpSp>
        <p:nvGrpSpPr>
          <p:cNvPr id="233" name="Google Shape;233;p37"/>
          <p:cNvGrpSpPr/>
          <p:nvPr/>
        </p:nvGrpSpPr>
        <p:grpSpPr>
          <a:xfrm>
            <a:off x="790956" y="1995338"/>
            <a:ext cx="3179949" cy="1152824"/>
            <a:chOff x="869950" y="4134381"/>
            <a:chExt cx="4239932" cy="1537099"/>
          </a:xfrm>
        </p:grpSpPr>
        <p:grpSp>
          <p:nvGrpSpPr>
            <p:cNvPr id="234" name="Google Shape;234;p37"/>
            <p:cNvGrpSpPr/>
            <p:nvPr/>
          </p:nvGrpSpPr>
          <p:grpSpPr>
            <a:xfrm>
              <a:off x="869950" y="4134381"/>
              <a:ext cx="4239932" cy="1537099"/>
              <a:chOff x="869950" y="4134381"/>
              <a:chExt cx="4239932" cy="1537099"/>
            </a:xfrm>
          </p:grpSpPr>
          <p:sp>
            <p:nvSpPr>
              <p:cNvPr id="235" name="Google Shape;235;p37"/>
              <p:cNvSpPr/>
              <p:nvPr/>
            </p:nvSpPr>
            <p:spPr>
              <a:xfrm>
                <a:off x="869950" y="4456804"/>
                <a:ext cx="4239932" cy="1214676"/>
              </a:xfrm>
              <a:prstGeom prst="roundRect">
                <a:avLst>
                  <a:gd name="adj" fmla="val 6141"/>
                </a:avLst>
              </a:prstGeom>
              <a:solidFill>
                <a:schemeClr val="lt1"/>
              </a:solidFill>
              <a:ln>
                <a:noFill/>
              </a:ln>
              <a:effectLst>
                <a:outerShdw blurRad="266700" sx="102000" sy="102000" algn="ctr" rotWithShape="0">
                  <a:srgbClr val="000000">
                    <a:alpha val="12941"/>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36" name="Google Shape;236;p37"/>
              <p:cNvSpPr/>
              <p:nvPr/>
            </p:nvSpPr>
            <p:spPr>
              <a:xfrm>
                <a:off x="941070" y="4134381"/>
                <a:ext cx="2831951" cy="492443"/>
              </a:xfrm>
              <a:prstGeom prst="roundRect">
                <a:avLst>
                  <a:gd name="adj" fmla="val 50000"/>
                </a:avLst>
              </a:prstGeom>
              <a:solidFill>
                <a:schemeClr val="accent1"/>
              </a:solidFill>
              <a:ln>
                <a:noFill/>
              </a:ln>
              <a:effectLst>
                <a:outerShdw blurRad="177800" sx="102000" sy="102000" algn="ctr" rotWithShape="0">
                  <a:srgbClr val="000000">
                    <a:alpha val="8627"/>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sp>
          <p:nvSpPr>
            <p:cNvPr id="237" name="Google Shape;237;p37"/>
            <p:cNvSpPr txBox="1"/>
            <p:nvPr/>
          </p:nvSpPr>
          <p:spPr>
            <a:xfrm>
              <a:off x="1201266" y="4856913"/>
              <a:ext cx="3660295" cy="49244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200" dirty="0">
                  <a:solidFill>
                    <a:schemeClr val="dk1"/>
                  </a:solidFill>
                </a:rPr>
                <a:t>Education and training to advance culture change</a:t>
              </a:r>
              <a:endParaRPr sz="1100" dirty="0"/>
            </a:p>
          </p:txBody>
        </p:sp>
        <p:sp>
          <p:nvSpPr>
            <p:cNvPr id="238" name="Google Shape;238;p37"/>
            <p:cNvSpPr txBox="1"/>
            <p:nvPr/>
          </p:nvSpPr>
          <p:spPr>
            <a:xfrm>
              <a:off x="1119193" y="4226714"/>
              <a:ext cx="2475704" cy="28725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400" b="1" dirty="0">
                  <a:solidFill>
                    <a:schemeClr val="lt1"/>
                  </a:solidFill>
                </a:rPr>
                <a:t>Education &amp; Training</a:t>
              </a:r>
              <a:endParaRPr sz="1100" b="1" dirty="0"/>
            </a:p>
          </p:txBody>
        </p:sp>
      </p:grpSp>
      <p:grpSp>
        <p:nvGrpSpPr>
          <p:cNvPr id="239" name="Google Shape;239;p37"/>
          <p:cNvGrpSpPr/>
          <p:nvPr/>
        </p:nvGrpSpPr>
        <p:grpSpPr>
          <a:xfrm>
            <a:off x="790956" y="3431018"/>
            <a:ext cx="3179949" cy="1152824"/>
            <a:chOff x="869950" y="4134381"/>
            <a:chExt cx="4239932" cy="1537099"/>
          </a:xfrm>
        </p:grpSpPr>
        <p:grpSp>
          <p:nvGrpSpPr>
            <p:cNvPr id="240" name="Google Shape;240;p37"/>
            <p:cNvGrpSpPr/>
            <p:nvPr/>
          </p:nvGrpSpPr>
          <p:grpSpPr>
            <a:xfrm>
              <a:off x="869950" y="4134381"/>
              <a:ext cx="4239932" cy="1537099"/>
              <a:chOff x="869950" y="4134381"/>
              <a:chExt cx="4239932" cy="1537099"/>
            </a:xfrm>
          </p:grpSpPr>
          <p:sp>
            <p:nvSpPr>
              <p:cNvPr id="241" name="Google Shape;241;p37"/>
              <p:cNvSpPr/>
              <p:nvPr/>
            </p:nvSpPr>
            <p:spPr>
              <a:xfrm>
                <a:off x="869950" y="4456804"/>
                <a:ext cx="4239932" cy="1214676"/>
              </a:xfrm>
              <a:prstGeom prst="roundRect">
                <a:avLst>
                  <a:gd name="adj" fmla="val 6141"/>
                </a:avLst>
              </a:prstGeom>
              <a:solidFill>
                <a:schemeClr val="lt1"/>
              </a:solidFill>
              <a:ln>
                <a:noFill/>
              </a:ln>
              <a:effectLst>
                <a:outerShdw blurRad="266700" sx="102000" sy="102000" algn="ctr" rotWithShape="0">
                  <a:srgbClr val="000000">
                    <a:alpha val="12941"/>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42" name="Google Shape;242;p37"/>
              <p:cNvSpPr/>
              <p:nvPr/>
            </p:nvSpPr>
            <p:spPr>
              <a:xfrm>
                <a:off x="941070" y="4134381"/>
                <a:ext cx="2831951" cy="492443"/>
              </a:xfrm>
              <a:prstGeom prst="roundRect">
                <a:avLst>
                  <a:gd name="adj" fmla="val 50000"/>
                </a:avLst>
              </a:prstGeom>
              <a:solidFill>
                <a:schemeClr val="accent1"/>
              </a:solidFill>
              <a:ln>
                <a:noFill/>
              </a:ln>
              <a:effectLst>
                <a:outerShdw blurRad="177800" sx="102000" sy="102000" algn="ctr" rotWithShape="0">
                  <a:srgbClr val="000000">
                    <a:alpha val="8627"/>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sp>
          <p:nvSpPr>
            <p:cNvPr id="243" name="Google Shape;243;p37"/>
            <p:cNvSpPr txBox="1"/>
            <p:nvPr/>
          </p:nvSpPr>
          <p:spPr>
            <a:xfrm>
              <a:off x="1201266" y="4856913"/>
              <a:ext cx="3660295" cy="49244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200" dirty="0">
                  <a:solidFill>
                    <a:schemeClr val="dk1"/>
                  </a:solidFill>
                </a:rPr>
                <a:t>Resources that foster independence and connection</a:t>
              </a:r>
              <a:endParaRPr sz="1100" dirty="0"/>
            </a:p>
          </p:txBody>
        </p:sp>
        <p:sp>
          <p:nvSpPr>
            <p:cNvPr id="244" name="Google Shape;244;p37"/>
            <p:cNvSpPr txBox="1"/>
            <p:nvPr/>
          </p:nvSpPr>
          <p:spPr>
            <a:xfrm>
              <a:off x="1228147" y="4226714"/>
              <a:ext cx="2257800" cy="287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400" b="1" dirty="0">
                  <a:solidFill>
                    <a:schemeClr val="lt1"/>
                  </a:solidFill>
                </a:rPr>
                <a:t>Resources</a:t>
              </a:r>
              <a:endParaRPr sz="1100" b="1" dirty="0"/>
            </a:p>
          </p:txBody>
        </p:sp>
      </p:grpSp>
      <p:sp>
        <p:nvSpPr>
          <p:cNvPr id="245" name="Google Shape;245;p37"/>
          <p:cNvSpPr/>
          <p:nvPr/>
        </p:nvSpPr>
        <p:spPr>
          <a:xfrm>
            <a:off x="3767469" y="1382694"/>
            <a:ext cx="830700" cy="942300"/>
          </a:xfrm>
          <a:prstGeom prst="arc">
            <a:avLst>
              <a:gd name="adj1" fmla="val 16200000"/>
              <a:gd name="adj2" fmla="val 5396403"/>
            </a:avLst>
          </a:prstGeom>
          <a:noFill/>
          <a:ln w="12700" cap="flat" cmpd="sng">
            <a:solidFill>
              <a:schemeClr val="dk1"/>
            </a:solidFill>
            <a:prstDash val="dash"/>
            <a:round/>
            <a:headEnd type="none" w="sm" len="sm"/>
            <a:tailEnd type="stealth" w="med" len="med"/>
          </a:ln>
        </p:spPr>
        <p:txBody>
          <a:bodyPr spcFirstLastPara="1" wrap="square" lIns="91425" tIns="91425" rIns="91425" bIns="91425" anchor="ctr" anchorCtr="0">
            <a:noAutofit/>
          </a:bodyPr>
          <a:lstStyle/>
          <a:p>
            <a:pPr marL="0" marR="0" lvl="0" indent="0" algn="l" rtl="0">
              <a:spcBef>
                <a:spcPts val="0"/>
              </a:spcBef>
              <a:spcAft>
                <a:spcPts val="0"/>
              </a:spcAft>
              <a:buNone/>
            </a:pPr>
            <a:endParaRPr sz="1900">
              <a:solidFill>
                <a:schemeClr val="dk1"/>
              </a:solidFill>
              <a:latin typeface="Calibri"/>
              <a:ea typeface="Calibri"/>
              <a:cs typeface="Calibri"/>
              <a:sym typeface="Calibri"/>
            </a:endParaRPr>
          </a:p>
        </p:txBody>
      </p:sp>
      <p:sp>
        <p:nvSpPr>
          <p:cNvPr id="246" name="Google Shape;246;p37"/>
          <p:cNvSpPr/>
          <p:nvPr/>
        </p:nvSpPr>
        <p:spPr>
          <a:xfrm>
            <a:off x="3767469" y="2818373"/>
            <a:ext cx="830700" cy="942300"/>
          </a:xfrm>
          <a:prstGeom prst="arc">
            <a:avLst>
              <a:gd name="adj1" fmla="val 16200000"/>
              <a:gd name="adj2" fmla="val 5396403"/>
            </a:avLst>
          </a:prstGeom>
          <a:noFill/>
          <a:ln w="12700" cap="flat" cmpd="sng">
            <a:solidFill>
              <a:schemeClr val="dk1"/>
            </a:solidFill>
            <a:prstDash val="dash"/>
            <a:round/>
            <a:headEnd type="none" w="sm" len="sm"/>
            <a:tailEnd type="stealth" w="med" len="med"/>
          </a:ln>
        </p:spPr>
        <p:txBody>
          <a:bodyPr spcFirstLastPara="1" wrap="square" lIns="91425" tIns="91425" rIns="91425" bIns="91425" anchor="ctr" anchorCtr="0">
            <a:noAutofit/>
          </a:bodyPr>
          <a:lstStyle/>
          <a:p>
            <a:pPr marL="0" marR="0" lvl="0" indent="0" algn="l" rtl="0">
              <a:spcBef>
                <a:spcPts val="0"/>
              </a:spcBef>
              <a:spcAft>
                <a:spcPts val="0"/>
              </a:spcAft>
              <a:buNone/>
            </a:pPr>
            <a:endParaRPr sz="1900">
              <a:solidFill>
                <a:schemeClr val="dk1"/>
              </a:solidFill>
              <a:latin typeface="Calibri"/>
              <a:ea typeface="Calibri"/>
              <a:cs typeface="Calibri"/>
              <a:sym typeface="Calibri"/>
            </a:endParaRPr>
          </a:p>
        </p:txBody>
      </p:sp>
      <p:sp>
        <p:nvSpPr>
          <p:cNvPr id="247" name="Google Shape;247;p37"/>
          <p:cNvSpPr txBox="1">
            <a:spLocks noGrp="1"/>
          </p:cNvSpPr>
          <p:nvPr>
            <p:ph type="body" idx="1"/>
          </p:nvPr>
        </p:nvSpPr>
        <p:spPr>
          <a:xfrm>
            <a:off x="5004887" y="1026254"/>
            <a:ext cx="3389700" cy="830997"/>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chemeClr val="dk2"/>
              </a:buClr>
              <a:buSzPts val="3000"/>
              <a:buFont typeface="Arial"/>
              <a:buNone/>
            </a:pPr>
            <a:r>
              <a:rPr lang="en" b="1" dirty="0">
                <a:solidFill>
                  <a:schemeClr val="dk2"/>
                </a:solidFill>
                <a:latin typeface="Arial"/>
                <a:ea typeface="Arial"/>
                <a:cs typeface="Arial"/>
                <a:sym typeface="Arial"/>
              </a:rPr>
              <a:t>How CARES Makes an Impact</a:t>
            </a:r>
            <a:endParaRPr b="1" dirty="0">
              <a:latin typeface="Arial"/>
              <a:ea typeface="Arial"/>
              <a:cs typeface="Arial"/>
              <a:sym typeface="Arial"/>
            </a:endParaRPr>
          </a:p>
        </p:txBody>
      </p:sp>
      <p:sp>
        <p:nvSpPr>
          <p:cNvPr id="248" name="Google Shape;248;p37"/>
          <p:cNvSpPr txBox="1"/>
          <p:nvPr/>
        </p:nvSpPr>
        <p:spPr>
          <a:xfrm>
            <a:off x="5004888" y="2018980"/>
            <a:ext cx="3389700" cy="1938992"/>
          </a:xfrm>
          <a:prstGeom prst="rect">
            <a:avLst/>
          </a:prstGeom>
          <a:noFill/>
          <a:ln>
            <a:noFill/>
          </a:ln>
        </p:spPr>
        <p:txBody>
          <a:bodyPr spcFirstLastPara="1" wrap="square" lIns="0" tIns="0" rIns="0" bIns="0" anchor="t" anchorCtr="0">
            <a:spAutoFit/>
          </a:bodyPr>
          <a:lstStyle/>
          <a:p>
            <a:r>
              <a:rPr lang="en-US" dirty="0">
                <a:solidFill>
                  <a:schemeClr val="accent1">
                    <a:lumMod val="50000"/>
                  </a:schemeClr>
                </a:solidFill>
              </a:rPr>
              <a:t>Every donation goes directly to carefully vetted, high-impact organizations dedicated to serving senior and disabled populations across every region of Texas. Thanks to your generosity, the CARES Foundation will provide essential support and dignity to some of the most underserved and at-risk members of our community.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227"/>
                                        </p:tgtEl>
                                        <p:attrNameLst>
                                          <p:attrName>style.visibility</p:attrName>
                                        </p:attrNameLst>
                                      </p:cBhvr>
                                      <p:to>
                                        <p:strVal val="visible"/>
                                      </p:to>
                                    </p:set>
                                    <p:anim calcmode="lin" valueType="num">
                                      <p:cBhvr additive="base">
                                        <p:cTn id="7" dur="500"/>
                                        <p:tgtEl>
                                          <p:spTgt spid="227"/>
                                        </p:tgtEl>
                                        <p:attrNameLst>
                                          <p:attrName>ppt_y</p:attrName>
                                        </p:attrNameLst>
                                      </p:cBhvr>
                                      <p:tavLst>
                                        <p:tav tm="0">
                                          <p:val>
                                            <p:strVal val="#ppt_y-1"/>
                                          </p:val>
                                        </p:tav>
                                        <p:tav tm="100000">
                                          <p:val>
                                            <p:strVal val="#ppt_y"/>
                                          </p:val>
                                        </p:tav>
                                      </p:tavLst>
                                    </p:anim>
                                  </p:childTnLst>
                                </p:cTn>
                              </p:par>
                              <p:par>
                                <p:cTn id="8" presetID="2" presetClass="entr" presetSubtype="2" fill="hold" nodeType="withEffect">
                                  <p:stCondLst>
                                    <p:cond delay="500"/>
                                  </p:stCondLst>
                                  <p:childTnLst>
                                    <p:set>
                                      <p:cBhvr>
                                        <p:cTn id="9" dur="1" fill="hold">
                                          <p:stCondLst>
                                            <p:cond delay="0"/>
                                          </p:stCondLst>
                                        </p:cTn>
                                        <p:tgtEl>
                                          <p:spTgt spid="233"/>
                                        </p:tgtEl>
                                        <p:attrNameLst>
                                          <p:attrName>style.visibility</p:attrName>
                                        </p:attrNameLst>
                                      </p:cBhvr>
                                      <p:to>
                                        <p:strVal val="visible"/>
                                      </p:to>
                                    </p:set>
                                    <p:anim calcmode="lin" valueType="num">
                                      <p:cBhvr additive="base">
                                        <p:cTn id="10" dur="500"/>
                                        <p:tgtEl>
                                          <p:spTgt spid="233"/>
                                        </p:tgtEl>
                                        <p:attrNameLst>
                                          <p:attrName>ppt_x</p:attrName>
                                        </p:attrNameLst>
                                      </p:cBhvr>
                                      <p:tavLst>
                                        <p:tav tm="0">
                                          <p:val>
                                            <p:strVal val="#ppt_x+1"/>
                                          </p:val>
                                        </p:tav>
                                        <p:tav tm="100000">
                                          <p:val>
                                            <p:strVal val="#ppt_x"/>
                                          </p:val>
                                        </p:tav>
                                      </p:tavLst>
                                    </p:anim>
                                  </p:childTnLst>
                                </p:cTn>
                              </p:par>
                              <p:par>
                                <p:cTn id="11" presetID="2" presetClass="entr" presetSubtype="4" fill="hold" nodeType="withEffect">
                                  <p:stCondLst>
                                    <p:cond delay="500"/>
                                  </p:stCondLst>
                                  <p:childTnLst>
                                    <p:set>
                                      <p:cBhvr>
                                        <p:cTn id="12" dur="1" fill="hold">
                                          <p:stCondLst>
                                            <p:cond delay="0"/>
                                          </p:stCondLst>
                                        </p:cTn>
                                        <p:tgtEl>
                                          <p:spTgt spid="239"/>
                                        </p:tgtEl>
                                        <p:attrNameLst>
                                          <p:attrName>style.visibility</p:attrName>
                                        </p:attrNameLst>
                                      </p:cBhvr>
                                      <p:to>
                                        <p:strVal val="visible"/>
                                      </p:to>
                                    </p:set>
                                    <p:anim calcmode="lin" valueType="num">
                                      <p:cBhvr additive="base">
                                        <p:cTn id="13" dur="500"/>
                                        <p:tgtEl>
                                          <p:spTgt spid="239"/>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750"/>
                                  </p:stCondLst>
                                  <p:childTnLst>
                                    <p:set>
                                      <p:cBhvr>
                                        <p:cTn id="15" dur="1" fill="hold">
                                          <p:stCondLst>
                                            <p:cond delay="0"/>
                                          </p:stCondLst>
                                        </p:cTn>
                                        <p:tgtEl>
                                          <p:spTgt spid="245"/>
                                        </p:tgtEl>
                                        <p:attrNameLst>
                                          <p:attrName>style.visibility</p:attrName>
                                        </p:attrNameLst>
                                      </p:cBhvr>
                                      <p:to>
                                        <p:strVal val="visible"/>
                                      </p:to>
                                    </p:set>
                                    <p:animEffect transition="in" filter="fade">
                                      <p:cBhvr>
                                        <p:cTn id="16" dur="500"/>
                                        <p:tgtEl>
                                          <p:spTgt spid="245"/>
                                        </p:tgtEl>
                                      </p:cBhvr>
                                    </p:animEffect>
                                  </p:childTnLst>
                                </p:cTn>
                              </p:par>
                              <p:par>
                                <p:cTn id="17" presetID="10" presetClass="entr" presetSubtype="0" fill="hold" nodeType="withEffect">
                                  <p:stCondLst>
                                    <p:cond delay="750"/>
                                  </p:stCondLst>
                                  <p:childTnLst>
                                    <p:set>
                                      <p:cBhvr>
                                        <p:cTn id="18" dur="1" fill="hold">
                                          <p:stCondLst>
                                            <p:cond delay="0"/>
                                          </p:stCondLst>
                                        </p:cTn>
                                        <p:tgtEl>
                                          <p:spTgt spid="246"/>
                                        </p:tgtEl>
                                        <p:attrNameLst>
                                          <p:attrName>style.visibility</p:attrName>
                                        </p:attrNameLst>
                                      </p:cBhvr>
                                      <p:to>
                                        <p:strVal val="visible"/>
                                      </p:to>
                                    </p:set>
                                    <p:animEffect transition="in" filter="fade">
                                      <p:cBhvr>
                                        <p:cTn id="19" dur="500"/>
                                        <p:tgtEl>
                                          <p:spTgt spid="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8"/>
          <p:cNvSpPr txBox="1">
            <a:spLocks noGrp="1"/>
          </p:cNvSpPr>
          <p:nvPr>
            <p:ph type="body" idx="1"/>
          </p:nvPr>
        </p:nvSpPr>
        <p:spPr>
          <a:xfrm>
            <a:off x="652900" y="575348"/>
            <a:ext cx="5283000" cy="415500"/>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chemeClr val="dk2"/>
              </a:buClr>
              <a:buSzPts val="3000"/>
              <a:buFont typeface="Arial"/>
              <a:buNone/>
            </a:pPr>
            <a:r>
              <a:rPr lang="en" b="1" dirty="0">
                <a:solidFill>
                  <a:schemeClr val="dk2"/>
                </a:solidFill>
                <a:latin typeface="Arial"/>
                <a:ea typeface="Arial"/>
                <a:cs typeface="Arial"/>
                <a:sym typeface="Arial"/>
              </a:rPr>
              <a:t>Who CARES Supports</a:t>
            </a:r>
            <a:endParaRPr b="1" dirty="0">
              <a:latin typeface="Arial"/>
              <a:ea typeface="Arial"/>
              <a:cs typeface="Arial"/>
              <a:sym typeface="Arial"/>
            </a:endParaRPr>
          </a:p>
        </p:txBody>
      </p:sp>
      <p:sp>
        <p:nvSpPr>
          <p:cNvPr id="254" name="Google Shape;254;p38"/>
          <p:cNvSpPr txBox="1"/>
          <p:nvPr/>
        </p:nvSpPr>
        <p:spPr>
          <a:xfrm>
            <a:off x="652900" y="1386810"/>
            <a:ext cx="8144736" cy="2369880"/>
          </a:xfrm>
          <a:prstGeom prst="rect">
            <a:avLst/>
          </a:prstGeom>
          <a:noFill/>
          <a:ln>
            <a:noFill/>
          </a:ln>
        </p:spPr>
        <p:txBody>
          <a:bodyPr spcFirstLastPara="1" wrap="square" lIns="0" tIns="0" rIns="0" bIns="0" anchor="t" anchorCtr="0">
            <a:spAutoFit/>
          </a:bodyPr>
          <a:lstStyle/>
          <a:p>
            <a:r>
              <a:rPr lang="en-US" dirty="0">
                <a:solidFill>
                  <a:schemeClr val="accent1">
                    <a:lumMod val="50000"/>
                  </a:schemeClr>
                </a:solidFill>
              </a:rPr>
              <a:t>Organizations that serve the following needs:</a:t>
            </a:r>
          </a:p>
          <a:p>
            <a:endParaRPr lang="en-US" dirty="0">
              <a:solidFill>
                <a:schemeClr val="accent1">
                  <a:lumMod val="50000"/>
                </a:schemeClr>
              </a:solidFill>
            </a:endParaRPr>
          </a:p>
          <a:p>
            <a:pPr marL="285750" lvl="0" indent="-285750">
              <a:buFont typeface="Wingdings" panose="05000000000000000000" pitchFamily="2" charset="2"/>
              <a:buChar char="§"/>
            </a:pPr>
            <a:r>
              <a:rPr lang="en-US" dirty="0">
                <a:solidFill>
                  <a:schemeClr val="accent1">
                    <a:lumMod val="50000"/>
                  </a:schemeClr>
                </a:solidFill>
              </a:rPr>
              <a:t>Senior adults and the disabled who have limited financial resources or struggle to meet basic needs</a:t>
            </a:r>
          </a:p>
          <a:p>
            <a:pPr marL="285750" lvl="0" indent="-285750">
              <a:buFont typeface="Wingdings" panose="05000000000000000000" pitchFamily="2" charset="2"/>
              <a:buChar char="§"/>
            </a:pPr>
            <a:r>
              <a:rPr lang="en-US" dirty="0">
                <a:solidFill>
                  <a:schemeClr val="accent1">
                    <a:lumMod val="50000"/>
                  </a:schemeClr>
                </a:solidFill>
              </a:rPr>
              <a:t>Senior adults facing food insecurity</a:t>
            </a:r>
          </a:p>
          <a:p>
            <a:pPr marL="285750" lvl="0" indent="-285750">
              <a:buFont typeface="Wingdings" panose="05000000000000000000" pitchFamily="2" charset="2"/>
              <a:buChar char="§"/>
            </a:pPr>
            <a:r>
              <a:rPr lang="en-US" dirty="0">
                <a:solidFill>
                  <a:schemeClr val="accent1">
                    <a:lumMod val="50000"/>
                  </a:schemeClr>
                </a:solidFill>
              </a:rPr>
              <a:t>Homebound or socially isolated seniors who lack regular companionship or support</a:t>
            </a:r>
          </a:p>
          <a:p>
            <a:pPr marL="285750" lvl="0" indent="-285750">
              <a:buFont typeface="Wingdings" panose="05000000000000000000" pitchFamily="2" charset="2"/>
              <a:buChar char="§"/>
            </a:pPr>
            <a:r>
              <a:rPr lang="en-US" dirty="0">
                <a:solidFill>
                  <a:schemeClr val="accent1">
                    <a:lumMod val="50000"/>
                  </a:schemeClr>
                </a:solidFill>
              </a:rPr>
              <a:t>Aging senior veterans who have served our country and now need our care</a:t>
            </a:r>
          </a:p>
          <a:p>
            <a:pPr marL="285750" lvl="0" indent="-285750">
              <a:buFont typeface="Wingdings" panose="05000000000000000000" pitchFamily="2" charset="2"/>
              <a:buChar char="§"/>
            </a:pPr>
            <a:r>
              <a:rPr lang="en-US" dirty="0">
                <a:solidFill>
                  <a:schemeClr val="accent1">
                    <a:lumMod val="50000"/>
                  </a:schemeClr>
                </a:solidFill>
              </a:rPr>
              <a:t>Adults living with disabilities who are navigating daily challenges with limited assistance</a:t>
            </a:r>
          </a:p>
          <a:p>
            <a:pPr marL="285750" lvl="0" indent="-285750">
              <a:buFont typeface="Wingdings" panose="05000000000000000000" pitchFamily="2" charset="2"/>
              <a:buChar char="§"/>
            </a:pPr>
            <a:r>
              <a:rPr lang="en-US" dirty="0">
                <a:solidFill>
                  <a:schemeClr val="accent1">
                    <a:lumMod val="50000"/>
                  </a:schemeClr>
                </a:solidFill>
              </a:rPr>
              <a:t>Senior adults in need of access to healthcare or safe, stable housing</a:t>
            </a:r>
          </a:p>
          <a:p>
            <a:endParaRPr lang="en-US" dirty="0">
              <a:solidFill>
                <a:schemeClr val="accent1">
                  <a:lumMod val="50000"/>
                </a:schemeClr>
              </a:solidFill>
            </a:endParaRPr>
          </a:p>
          <a:p>
            <a:r>
              <a:rPr lang="en-US" dirty="0">
                <a:solidFill>
                  <a:schemeClr val="accent1">
                    <a:lumMod val="50000"/>
                  </a:schemeClr>
                </a:solidFill>
              </a:rPr>
              <a:t>Initially, the Foundation will invite organizations to submit grant applications. </a:t>
            </a:r>
          </a:p>
          <a:p>
            <a:r>
              <a:rPr lang="en-US" dirty="0">
                <a:solidFill>
                  <a:schemeClr val="accent1">
                    <a:lumMod val="50000"/>
                  </a:schemeClr>
                </a:solidFill>
              </a:rPr>
              <a:t>This process will allow the Board to ensure effective use of the Foundation's resources.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253">
                                            <p:txEl>
                                              <p:pRg st="0" end="0"/>
                                            </p:txEl>
                                          </p:spTgt>
                                        </p:tgtEl>
                                        <p:attrNameLst>
                                          <p:attrName>style.visibility</p:attrName>
                                        </p:attrNameLst>
                                      </p:cBhvr>
                                      <p:to>
                                        <p:strVal val="visible"/>
                                      </p:to>
                                    </p:set>
                                    <p:animEffect transition="in" filter="fade">
                                      <p:cBhvr>
                                        <p:cTn id="7" dur="500"/>
                                        <p:tgtEl>
                                          <p:spTgt spid="253">
                                            <p:txEl>
                                              <p:pRg st="0" end="0"/>
                                            </p:txEl>
                                          </p:spTgt>
                                        </p:tgtEl>
                                      </p:cBhvr>
                                    </p:animEffect>
                                  </p:childTnLst>
                                </p:cTn>
                              </p:par>
                              <p:par>
                                <p:cTn id="8" presetID="10" presetClass="entr" presetSubtype="0" fill="hold" nodeType="withEffect">
                                  <p:stCondLst>
                                    <p:cond delay="500"/>
                                  </p:stCondLst>
                                  <p:childTnLst>
                                    <p:set>
                                      <p:cBhvr>
                                        <p:cTn id="9" dur="1" fill="hold">
                                          <p:stCondLst>
                                            <p:cond delay="0"/>
                                          </p:stCondLst>
                                        </p:cTn>
                                        <p:tgtEl>
                                          <p:spTgt spid="254"/>
                                        </p:tgtEl>
                                        <p:attrNameLst>
                                          <p:attrName>style.visibility</p:attrName>
                                        </p:attrNameLst>
                                      </p:cBhvr>
                                      <p:to>
                                        <p:strVal val="visible"/>
                                      </p:to>
                                    </p:set>
                                    <p:animEffect transition="in" filter="fade">
                                      <p:cBhvr>
                                        <p:cTn id="10" dur="500"/>
                                        <p:tgtEl>
                                          <p:spTgt spid="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303" name="Google Shape;303;p39"/>
          <p:cNvSpPr txBox="1">
            <a:spLocks noGrp="1"/>
          </p:cNvSpPr>
          <p:nvPr>
            <p:ph type="body" idx="1"/>
          </p:nvPr>
        </p:nvSpPr>
        <p:spPr>
          <a:xfrm>
            <a:off x="652463" y="748904"/>
            <a:ext cx="5282700" cy="415498"/>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chemeClr val="dk2"/>
              </a:buClr>
              <a:buSzPts val="3000"/>
              <a:buFont typeface="Arial"/>
              <a:buNone/>
            </a:pPr>
            <a:r>
              <a:rPr lang="en" b="1" dirty="0">
                <a:solidFill>
                  <a:schemeClr val="dk2"/>
                </a:solidFill>
                <a:latin typeface="Arial"/>
                <a:ea typeface="Arial"/>
                <a:cs typeface="Arial"/>
                <a:sym typeface="Arial"/>
              </a:rPr>
              <a:t>Community Partnerships</a:t>
            </a:r>
            <a:endParaRPr b="1" dirty="0">
              <a:latin typeface="Arial"/>
              <a:ea typeface="Arial"/>
              <a:cs typeface="Arial"/>
              <a:sym typeface="Arial"/>
            </a:endParaRPr>
          </a:p>
        </p:txBody>
      </p:sp>
      <p:sp>
        <p:nvSpPr>
          <p:cNvPr id="307" name="Google Shape;307;p39"/>
          <p:cNvSpPr txBox="1"/>
          <p:nvPr/>
        </p:nvSpPr>
        <p:spPr>
          <a:xfrm>
            <a:off x="652463" y="1725969"/>
            <a:ext cx="3102120" cy="1846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Clr>
                <a:schemeClr val="dk1"/>
              </a:buClr>
              <a:buSzPts val="1200"/>
              <a:buFont typeface="Arial"/>
              <a:buNone/>
            </a:pPr>
            <a:r>
              <a:rPr lang="en" sz="1200" dirty="0">
                <a:solidFill>
                  <a:schemeClr val="dk1"/>
                </a:solidFill>
              </a:rPr>
              <a:t>Initial partners include organizations such as:</a:t>
            </a:r>
            <a:endParaRPr sz="1100" dirty="0"/>
          </a:p>
        </p:txBody>
      </p:sp>
      <p:sp>
        <p:nvSpPr>
          <p:cNvPr id="313" name="Google Shape;313;p39"/>
          <p:cNvSpPr/>
          <p:nvPr/>
        </p:nvSpPr>
        <p:spPr>
          <a:xfrm>
            <a:off x="7612670" y="-928054"/>
            <a:ext cx="2330128" cy="2330128"/>
          </a:xfrm>
          <a:prstGeom prst="ellipse">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 name="TextBox 8">
            <a:extLst>
              <a:ext uri="{FF2B5EF4-FFF2-40B4-BE49-F238E27FC236}">
                <a16:creationId xmlns:a16="http://schemas.microsoft.com/office/drawing/2014/main" id="{D3967755-2ACD-B837-4303-B83694A01262}"/>
              </a:ext>
            </a:extLst>
          </p:cNvPr>
          <p:cNvSpPr txBox="1"/>
          <p:nvPr/>
        </p:nvSpPr>
        <p:spPr>
          <a:xfrm>
            <a:off x="652463" y="2189018"/>
            <a:ext cx="4245119" cy="1815882"/>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accent1">
                    <a:lumMod val="50000"/>
                  </a:schemeClr>
                </a:solidFill>
              </a:rPr>
              <a:t>Texas Culture Change Coalition</a:t>
            </a:r>
          </a:p>
          <a:p>
            <a:pPr marL="285750" indent="-285750">
              <a:buFont typeface="Arial" panose="020B0604020202020204" pitchFamily="34" charset="0"/>
              <a:buChar char="•"/>
            </a:pPr>
            <a:r>
              <a:rPr lang="en-US" dirty="0">
                <a:solidFill>
                  <a:schemeClr val="accent1">
                    <a:lumMod val="50000"/>
                  </a:schemeClr>
                </a:solidFill>
              </a:rPr>
              <a:t>AGE of Central Texas </a:t>
            </a:r>
          </a:p>
          <a:p>
            <a:pPr marL="285750" indent="-285750">
              <a:buFont typeface="Arial" panose="020B0604020202020204" pitchFamily="34" charset="0"/>
              <a:buChar char="•"/>
            </a:pPr>
            <a:r>
              <a:rPr lang="en-US" dirty="0">
                <a:solidFill>
                  <a:schemeClr val="accent1">
                    <a:lumMod val="50000"/>
                  </a:schemeClr>
                </a:solidFill>
              </a:rPr>
              <a:t>Meals on Wheels Central Texas </a:t>
            </a:r>
          </a:p>
          <a:p>
            <a:pPr marL="285750" indent="-285750">
              <a:buFont typeface="Arial" panose="020B0604020202020204" pitchFamily="34" charset="0"/>
              <a:buChar char="•"/>
            </a:pPr>
            <a:r>
              <a:rPr lang="en-US" dirty="0">
                <a:solidFill>
                  <a:schemeClr val="accent1">
                    <a:lumMod val="50000"/>
                  </a:schemeClr>
                </a:solidFill>
              </a:rPr>
              <a:t>Family Eldercare </a:t>
            </a:r>
          </a:p>
          <a:p>
            <a:pPr marL="285750" indent="-285750">
              <a:buFont typeface="Arial" panose="020B0604020202020204" pitchFamily="34" charset="0"/>
              <a:buChar char="•"/>
            </a:pPr>
            <a:r>
              <a:rPr lang="en-US" dirty="0">
                <a:solidFill>
                  <a:schemeClr val="accent1">
                    <a:lumMod val="50000"/>
                  </a:schemeClr>
                </a:solidFill>
              </a:rPr>
              <a:t>Alzheimer’s Texas </a:t>
            </a:r>
          </a:p>
          <a:p>
            <a:pPr marL="285750" indent="-285750">
              <a:buFont typeface="Arial" panose="020B0604020202020204" pitchFamily="34" charset="0"/>
              <a:buChar char="•"/>
            </a:pPr>
            <a:r>
              <a:rPr lang="en-US" dirty="0">
                <a:solidFill>
                  <a:schemeClr val="accent1">
                    <a:lumMod val="50000"/>
                  </a:schemeClr>
                </a:solidFill>
              </a:rPr>
              <a:t>Mobile Loaves &amp; Fishes </a:t>
            </a:r>
          </a:p>
          <a:p>
            <a:pPr marL="285750" indent="-285750">
              <a:buFont typeface="Arial" panose="020B0604020202020204" pitchFamily="34" charset="0"/>
              <a:buChar char="•"/>
            </a:pPr>
            <a:r>
              <a:rPr lang="en-US" dirty="0">
                <a:solidFill>
                  <a:schemeClr val="accent1">
                    <a:lumMod val="50000"/>
                  </a:schemeClr>
                </a:solidFill>
              </a:rPr>
              <a:t>The Arc of the Capital Area</a:t>
            </a:r>
          </a:p>
          <a:p>
            <a:endParaRPr lang="en-US" dirty="0"/>
          </a:p>
        </p:txBody>
      </p:sp>
      <p:pic>
        <p:nvPicPr>
          <p:cNvPr id="11" name="Picture 10" descr="Volunteers packing essentials in carton boxes for charity">
            <a:extLst>
              <a:ext uri="{FF2B5EF4-FFF2-40B4-BE49-F238E27FC236}">
                <a16:creationId xmlns:a16="http://schemas.microsoft.com/office/drawing/2014/main" id="{1F8C63C3-8B76-1F29-1CD0-9472F1D1957B}"/>
              </a:ext>
            </a:extLst>
          </p:cNvPr>
          <p:cNvPicPr>
            <a:picLocks noChangeAspect="1"/>
          </p:cNvPicPr>
          <p:nvPr/>
        </p:nvPicPr>
        <p:blipFill>
          <a:blip r:embed="rId3"/>
          <a:stretch>
            <a:fillRect/>
          </a:stretch>
        </p:blipFill>
        <p:spPr>
          <a:xfrm>
            <a:off x="4730894" y="1486476"/>
            <a:ext cx="3760643" cy="25070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13"/>
                                        </p:tgtEl>
                                        <p:attrNameLst>
                                          <p:attrName>style.visibility</p:attrName>
                                        </p:attrNameLst>
                                      </p:cBhvr>
                                      <p:to>
                                        <p:strVal val="visible"/>
                                      </p:to>
                                    </p:set>
                                    <p:anim calcmode="lin" valueType="num">
                                      <p:cBhvr additive="base">
                                        <p:cTn id="7" dur="500"/>
                                        <p:tgtEl>
                                          <p:spTgt spid="313"/>
                                        </p:tgtEl>
                                        <p:attrNameLst>
                                          <p:attrName>ppt_x</p:attrName>
                                        </p:attrNameLst>
                                      </p:cBhvr>
                                      <p:tavLst>
                                        <p:tav tm="0">
                                          <p:val>
                                            <p:strVal val="#ppt_x-1"/>
                                          </p:val>
                                        </p:tav>
                                        <p:tav tm="100000">
                                          <p:val>
                                            <p:strVal val="#ppt_x"/>
                                          </p:val>
                                        </p:tav>
                                      </p:tavLst>
                                    </p:anim>
                                  </p:childTnLst>
                                </p:cTn>
                              </p:par>
                              <p:par>
                                <p:cTn id="8" presetID="10" presetClass="entr" presetSubtype="0" fill="hold" nodeType="withEffect">
                                  <p:stCondLst>
                                    <p:cond delay="250"/>
                                  </p:stCondLst>
                                  <p:childTnLst>
                                    <p:set>
                                      <p:cBhvr>
                                        <p:cTn id="9" dur="1" fill="hold">
                                          <p:stCondLst>
                                            <p:cond delay="0"/>
                                          </p:stCondLst>
                                        </p:cTn>
                                        <p:tgtEl>
                                          <p:spTgt spid="303">
                                            <p:txEl>
                                              <p:pRg st="0" end="0"/>
                                            </p:txEl>
                                          </p:spTgt>
                                        </p:tgtEl>
                                        <p:attrNameLst>
                                          <p:attrName>style.visibility</p:attrName>
                                        </p:attrNameLst>
                                      </p:cBhvr>
                                      <p:to>
                                        <p:strVal val="visible"/>
                                      </p:to>
                                    </p:set>
                                    <p:animEffect transition="in" filter="fade">
                                      <p:cBhvr>
                                        <p:cTn id="10" dur="500"/>
                                        <p:tgtEl>
                                          <p:spTgt spid="303">
                                            <p:txEl>
                                              <p:pRg st="0" end="0"/>
                                            </p:txEl>
                                          </p:spTgt>
                                        </p:tgtEl>
                                      </p:cBhvr>
                                    </p:animEffect>
                                  </p:childTnLst>
                                </p:cTn>
                              </p:par>
                              <p:par>
                                <p:cTn id="11" presetID="10" presetClass="entr" presetSubtype="0" fill="hold" nodeType="withEffect">
                                  <p:stCondLst>
                                    <p:cond delay="500"/>
                                  </p:stCondLst>
                                  <p:childTnLst>
                                    <p:set>
                                      <p:cBhvr>
                                        <p:cTn id="12" dur="1" fill="hold">
                                          <p:stCondLst>
                                            <p:cond delay="0"/>
                                          </p:stCondLst>
                                        </p:cTn>
                                        <p:tgtEl>
                                          <p:spTgt spid="307"/>
                                        </p:tgtEl>
                                        <p:attrNameLst>
                                          <p:attrName>style.visibility</p:attrName>
                                        </p:attrNameLst>
                                      </p:cBhvr>
                                      <p:to>
                                        <p:strVal val="visible"/>
                                      </p:to>
                                    </p:set>
                                    <p:animEffect transition="in" filter="fade">
                                      <p:cBhvr>
                                        <p:cTn id="13" dur="500"/>
                                        <p:tgtEl>
                                          <p:spTgt spid="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pic>
        <p:nvPicPr>
          <p:cNvPr id="319" name="Google Shape;319;p40" title="West0703.jpg"/>
          <p:cNvPicPr preferRelativeResize="0"/>
          <p:nvPr/>
        </p:nvPicPr>
        <p:blipFill rotWithShape="1">
          <a:blip r:embed="rId3">
            <a:alphaModFix/>
          </a:blip>
          <a:srcRect l="15847" r="24167"/>
          <a:stretch/>
        </p:blipFill>
        <p:spPr>
          <a:xfrm>
            <a:off x="-258975" y="0"/>
            <a:ext cx="4516500" cy="5143500"/>
          </a:xfrm>
          <a:prstGeom prst="round2DiagRect">
            <a:avLst>
              <a:gd name="adj1" fmla="val 16667"/>
              <a:gd name="adj2" fmla="val 0"/>
            </a:avLst>
          </a:prstGeom>
          <a:noFill/>
          <a:ln>
            <a:noFill/>
          </a:ln>
        </p:spPr>
      </p:pic>
      <p:sp>
        <p:nvSpPr>
          <p:cNvPr id="320" name="Google Shape;320;p40"/>
          <p:cNvSpPr txBox="1">
            <a:spLocks noGrp="1"/>
          </p:cNvSpPr>
          <p:nvPr>
            <p:ph type="body" idx="1"/>
          </p:nvPr>
        </p:nvSpPr>
        <p:spPr>
          <a:xfrm>
            <a:off x="4800600" y="277320"/>
            <a:ext cx="3929100" cy="830997"/>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chemeClr val="dk2"/>
              </a:buClr>
              <a:buSzPts val="3000"/>
              <a:buFont typeface="Arial"/>
              <a:buNone/>
            </a:pPr>
            <a:r>
              <a:rPr lang="en" b="1">
                <a:solidFill>
                  <a:schemeClr val="dk2"/>
                </a:solidFill>
                <a:latin typeface="Arial"/>
                <a:ea typeface="Arial"/>
                <a:cs typeface="Arial"/>
                <a:sym typeface="Arial"/>
              </a:rPr>
              <a:t>The Impact We Aim to Create</a:t>
            </a:r>
            <a:endParaRPr b="1" dirty="0">
              <a:solidFill>
                <a:schemeClr val="accent1"/>
              </a:solidFill>
              <a:latin typeface="Arial"/>
              <a:ea typeface="Arial"/>
              <a:cs typeface="Arial"/>
              <a:sym typeface="Arial"/>
            </a:endParaRPr>
          </a:p>
        </p:txBody>
      </p:sp>
      <p:sp>
        <p:nvSpPr>
          <p:cNvPr id="321" name="Google Shape;321;p40"/>
          <p:cNvSpPr txBox="1"/>
          <p:nvPr/>
        </p:nvSpPr>
        <p:spPr>
          <a:xfrm>
            <a:off x="4800600" y="1303405"/>
            <a:ext cx="3870960" cy="55399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Clr>
                <a:schemeClr val="dk1"/>
              </a:buClr>
              <a:buSzPts val="1200"/>
              <a:buFont typeface="Arial"/>
              <a:buNone/>
            </a:pPr>
            <a:r>
              <a:rPr lang="en" sz="1200" dirty="0">
                <a:solidFill>
                  <a:schemeClr val="dk1"/>
                </a:solidFill>
              </a:rPr>
              <a:t>The CARES Foundation is focused on creating meaningful, measurable impact for seniors and individuals with disabilities across Texas.</a:t>
            </a:r>
            <a:endParaRPr sz="1100" dirty="0"/>
          </a:p>
        </p:txBody>
      </p:sp>
      <p:grpSp>
        <p:nvGrpSpPr>
          <p:cNvPr id="322" name="Google Shape;322;p40"/>
          <p:cNvGrpSpPr/>
          <p:nvPr/>
        </p:nvGrpSpPr>
        <p:grpSpPr>
          <a:xfrm>
            <a:off x="407793" y="4109685"/>
            <a:ext cx="3580567" cy="369332"/>
            <a:chOff x="543724" y="5479580"/>
            <a:chExt cx="4774090" cy="492443"/>
          </a:xfrm>
        </p:grpSpPr>
        <p:sp>
          <p:nvSpPr>
            <p:cNvPr id="323" name="Google Shape;323;p40"/>
            <p:cNvSpPr/>
            <p:nvPr/>
          </p:nvSpPr>
          <p:spPr>
            <a:xfrm>
              <a:off x="543724" y="5479580"/>
              <a:ext cx="4774090" cy="492443"/>
            </a:xfrm>
            <a:prstGeom prst="roundRect">
              <a:avLst>
                <a:gd name="adj" fmla="val 50000"/>
              </a:avLst>
            </a:prstGeom>
            <a:solidFill>
              <a:schemeClr val="lt1"/>
            </a:solidFill>
            <a:ln>
              <a:noFill/>
            </a:ln>
            <a:effectLst>
              <a:outerShdw blurRad="127000" sx="102000" sy="102000" algn="ctr" rotWithShape="0">
                <a:srgbClr val="000000">
                  <a:alpha val="26666"/>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24" name="Google Shape;324;p40"/>
            <p:cNvSpPr txBox="1"/>
            <p:nvPr/>
          </p:nvSpPr>
          <p:spPr>
            <a:xfrm>
              <a:off x="765677" y="5602691"/>
              <a:ext cx="4365122" cy="246221"/>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 sz="1200" dirty="0">
                  <a:solidFill>
                    <a:schemeClr val="dk1"/>
                  </a:solidFill>
                  <a:latin typeface="Oswald"/>
                  <a:ea typeface="Oswald"/>
                  <a:cs typeface="Oswald"/>
                  <a:sym typeface="Oswald"/>
                </a:rPr>
                <a:t>Strengthening lives and communities across Texas</a:t>
              </a:r>
              <a:endParaRPr sz="1100" dirty="0"/>
            </a:p>
          </p:txBody>
        </p:sp>
        <p:pic>
          <p:nvPicPr>
            <p:cNvPr id="325" name="Google Shape;325;p40"/>
            <p:cNvPicPr preferRelativeResize="0"/>
            <p:nvPr/>
          </p:nvPicPr>
          <p:blipFill rotWithShape="1">
            <a:blip r:embed="rId4">
              <a:alphaModFix/>
            </a:blip>
            <a:srcRect/>
            <a:stretch/>
          </p:blipFill>
          <p:spPr>
            <a:xfrm>
              <a:off x="765678" y="5636859"/>
              <a:ext cx="177884" cy="177884"/>
            </a:xfrm>
            <a:prstGeom prst="rect">
              <a:avLst/>
            </a:prstGeom>
            <a:noFill/>
            <a:ln>
              <a:noFill/>
            </a:ln>
          </p:spPr>
        </p:pic>
      </p:grpSp>
      <p:sp>
        <p:nvSpPr>
          <p:cNvPr id="326" name="Google Shape;326;p40"/>
          <p:cNvSpPr txBox="1"/>
          <p:nvPr/>
        </p:nvSpPr>
        <p:spPr>
          <a:xfrm>
            <a:off x="4800600" y="2232418"/>
            <a:ext cx="3762300" cy="1436291"/>
          </a:xfrm>
          <a:prstGeom prst="rect">
            <a:avLst/>
          </a:prstGeom>
          <a:noFill/>
          <a:ln>
            <a:noFill/>
          </a:ln>
        </p:spPr>
        <p:txBody>
          <a:bodyPr spcFirstLastPara="1" wrap="square" lIns="0" tIns="0" rIns="0" bIns="0" anchor="t" anchorCtr="0">
            <a:spAutoFit/>
          </a:bodyPr>
          <a:lstStyle/>
          <a:p>
            <a:pPr marL="457200" marR="0" lvl="0" indent="-304800" algn="l" rtl="0">
              <a:lnSpc>
                <a:spcPct val="100000"/>
              </a:lnSpc>
              <a:spcBef>
                <a:spcPts val="0"/>
              </a:spcBef>
              <a:spcAft>
                <a:spcPts val="0"/>
              </a:spcAft>
              <a:buClr>
                <a:schemeClr val="dk1"/>
              </a:buClr>
              <a:buSzPts val="1200"/>
              <a:buChar char="➔"/>
            </a:pPr>
            <a:r>
              <a:rPr lang="en-US" sz="1200" dirty="0">
                <a:solidFill>
                  <a:schemeClr val="dk1"/>
                </a:solidFill>
              </a:rPr>
              <a:t>Increased access to care and essential services</a:t>
            </a:r>
            <a:endParaRPr sz="1200" dirty="0">
              <a:solidFill>
                <a:schemeClr val="dk1"/>
              </a:solidFill>
            </a:endParaRPr>
          </a:p>
          <a:p>
            <a:pPr marL="457200" marR="0" lvl="0" indent="-304800" algn="l" rtl="0">
              <a:lnSpc>
                <a:spcPct val="100000"/>
              </a:lnSpc>
              <a:spcBef>
                <a:spcPts val="1000"/>
              </a:spcBef>
              <a:spcAft>
                <a:spcPts val="0"/>
              </a:spcAft>
              <a:buClr>
                <a:schemeClr val="dk1"/>
              </a:buClr>
              <a:buSzPts val="1200"/>
              <a:buChar char="➔"/>
            </a:pPr>
            <a:r>
              <a:rPr lang="en-US" sz="1200" dirty="0">
                <a:solidFill>
                  <a:schemeClr val="dk1"/>
                </a:solidFill>
              </a:rPr>
              <a:t>Reduced isolation among seniors</a:t>
            </a:r>
          </a:p>
          <a:p>
            <a:pPr marL="457200" marR="0" lvl="0" indent="-304800" algn="l" rtl="0">
              <a:lnSpc>
                <a:spcPct val="100000"/>
              </a:lnSpc>
              <a:spcBef>
                <a:spcPts val="1000"/>
              </a:spcBef>
              <a:spcAft>
                <a:spcPts val="0"/>
              </a:spcAft>
              <a:buClr>
                <a:schemeClr val="dk1"/>
              </a:buClr>
              <a:buSzPts val="1200"/>
              <a:buChar char="➔"/>
            </a:pPr>
            <a:r>
              <a:rPr lang="en-US" sz="1200" dirty="0">
                <a:solidFill>
                  <a:schemeClr val="dk1"/>
                </a:solidFill>
              </a:rPr>
              <a:t>Greater independence and dignity</a:t>
            </a:r>
          </a:p>
          <a:p>
            <a:pPr marL="457200" marR="0" lvl="0" indent="-304800" algn="l" rtl="0">
              <a:lnSpc>
                <a:spcPct val="100000"/>
              </a:lnSpc>
              <a:spcBef>
                <a:spcPts val="1000"/>
              </a:spcBef>
              <a:spcAft>
                <a:spcPts val="0"/>
              </a:spcAft>
              <a:buClr>
                <a:schemeClr val="dk1"/>
              </a:buClr>
              <a:buSzPts val="1200"/>
              <a:buChar char="➔"/>
            </a:pPr>
            <a:r>
              <a:rPr lang="en-US" sz="1200" dirty="0">
                <a:solidFill>
                  <a:schemeClr val="dk1"/>
                </a:solidFill>
              </a:rPr>
              <a:t>Stronger, more connected communities</a:t>
            </a:r>
          </a:p>
          <a:p>
            <a:pPr marL="457200" marR="0" lvl="0" indent="-304800" algn="l" rtl="0">
              <a:lnSpc>
                <a:spcPct val="100000"/>
              </a:lnSpc>
              <a:spcBef>
                <a:spcPts val="1000"/>
              </a:spcBef>
              <a:spcAft>
                <a:spcPts val="0"/>
              </a:spcAft>
              <a:buClr>
                <a:schemeClr val="dk1"/>
              </a:buClr>
              <a:buSzPts val="1200"/>
              <a:buChar char="➔"/>
            </a:pPr>
            <a:r>
              <a:rPr lang="en-US" sz="1200" dirty="0">
                <a:solidFill>
                  <a:schemeClr val="dk1"/>
                </a:solidFill>
              </a:rPr>
              <a:t>Support for caregivers and service providers</a:t>
            </a:r>
            <a:endParaRPr sz="1200" dirty="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0">
                                            <p:txEl>
                                              <p:pRg st="0" end="0"/>
                                            </p:txEl>
                                          </p:spTgt>
                                        </p:tgtEl>
                                        <p:attrNameLst>
                                          <p:attrName>style.visibility</p:attrName>
                                        </p:attrNameLst>
                                      </p:cBhvr>
                                      <p:to>
                                        <p:strVal val="visible"/>
                                      </p:to>
                                    </p:set>
                                    <p:animEffect transition="in" filter="fade">
                                      <p:cBhvr>
                                        <p:cTn id="7" dur="500"/>
                                        <p:tgtEl>
                                          <p:spTgt spid="320">
                                            <p:txEl>
                                              <p:pRg st="0" end="0"/>
                                            </p:txEl>
                                          </p:spTgt>
                                        </p:tgtEl>
                                      </p:cBhvr>
                                    </p:animEffect>
                                  </p:childTnLst>
                                </p:cTn>
                              </p:par>
                              <p:par>
                                <p:cTn id="8" presetID="10" presetClass="entr" presetSubtype="0" fill="hold" nodeType="withEffect">
                                  <p:stCondLst>
                                    <p:cond delay="250"/>
                                  </p:stCondLst>
                                  <p:childTnLst>
                                    <p:set>
                                      <p:cBhvr>
                                        <p:cTn id="9" dur="1" fill="hold">
                                          <p:stCondLst>
                                            <p:cond delay="0"/>
                                          </p:stCondLst>
                                        </p:cTn>
                                        <p:tgtEl>
                                          <p:spTgt spid="321"/>
                                        </p:tgtEl>
                                        <p:attrNameLst>
                                          <p:attrName>style.visibility</p:attrName>
                                        </p:attrNameLst>
                                      </p:cBhvr>
                                      <p:to>
                                        <p:strVal val="visible"/>
                                      </p:to>
                                    </p:set>
                                    <p:animEffect transition="in" filter="fade">
                                      <p:cBhvr>
                                        <p:cTn id="10" dur="500"/>
                                        <p:tgtEl>
                                          <p:spTgt spid="321"/>
                                        </p:tgtEl>
                                      </p:cBhvr>
                                    </p:animEffect>
                                  </p:childTnLst>
                                </p:cTn>
                              </p:par>
                              <p:par>
                                <p:cTn id="11" presetID="10" presetClass="entr" presetSubtype="0" fill="hold" nodeType="withEffect">
                                  <p:stCondLst>
                                    <p:cond delay="250"/>
                                  </p:stCondLst>
                                  <p:childTnLst>
                                    <p:set>
                                      <p:cBhvr>
                                        <p:cTn id="12" dur="1" fill="hold">
                                          <p:stCondLst>
                                            <p:cond delay="0"/>
                                          </p:stCondLst>
                                        </p:cTn>
                                        <p:tgtEl>
                                          <p:spTgt spid="319"/>
                                        </p:tgtEl>
                                        <p:attrNameLst>
                                          <p:attrName>style.visibility</p:attrName>
                                        </p:attrNameLst>
                                      </p:cBhvr>
                                      <p:to>
                                        <p:strVal val="visible"/>
                                      </p:to>
                                    </p:set>
                                    <p:animEffect transition="in" filter="fade">
                                      <p:cBhvr>
                                        <p:cTn id="13" dur="1000"/>
                                        <p:tgtEl>
                                          <p:spTgt spid="319"/>
                                        </p:tgtEl>
                                      </p:cBhvr>
                                    </p:animEffect>
                                  </p:childTnLst>
                                </p:cTn>
                              </p:par>
                              <p:par>
                                <p:cTn id="14" presetID="10" presetClass="entr" presetSubtype="0" fill="hold" nodeType="withEffect">
                                  <p:stCondLst>
                                    <p:cond delay="500"/>
                                  </p:stCondLst>
                                  <p:childTnLst>
                                    <p:set>
                                      <p:cBhvr>
                                        <p:cTn id="15" dur="1" fill="hold">
                                          <p:stCondLst>
                                            <p:cond delay="0"/>
                                          </p:stCondLst>
                                        </p:cTn>
                                        <p:tgtEl>
                                          <p:spTgt spid="322"/>
                                        </p:tgtEl>
                                        <p:attrNameLst>
                                          <p:attrName>style.visibility</p:attrName>
                                        </p:attrNameLst>
                                      </p:cBhvr>
                                      <p:to>
                                        <p:strVal val="visible"/>
                                      </p:to>
                                    </p:set>
                                    <p:animEffect transition="in" filter="fade">
                                      <p:cBhvr>
                                        <p:cTn id="16" dur="500"/>
                                        <p:tgtEl>
                                          <p:spTgt spid="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1"/>
          <p:cNvSpPr txBox="1">
            <a:spLocks noGrp="1"/>
          </p:cNvSpPr>
          <p:nvPr>
            <p:ph type="body" idx="1"/>
          </p:nvPr>
        </p:nvSpPr>
        <p:spPr>
          <a:xfrm>
            <a:off x="652898" y="748367"/>
            <a:ext cx="5325337" cy="415498"/>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chemeClr val="dk2"/>
              </a:buClr>
              <a:buSzPts val="3000"/>
              <a:buFont typeface="Arial"/>
              <a:buNone/>
            </a:pPr>
            <a:r>
              <a:rPr lang="en-US" b="1" dirty="0">
                <a:solidFill>
                  <a:schemeClr val="dk2"/>
                </a:solidFill>
                <a:latin typeface="Arial"/>
                <a:ea typeface="Arial"/>
                <a:cs typeface="Arial"/>
                <a:sym typeface="Arial"/>
              </a:rPr>
              <a:t>Challenges &amp; Opportunities</a:t>
            </a:r>
            <a:endParaRPr b="1" dirty="0">
              <a:latin typeface="Arial"/>
              <a:ea typeface="Arial"/>
              <a:cs typeface="Arial"/>
              <a:sym typeface="Arial"/>
            </a:endParaRPr>
          </a:p>
        </p:txBody>
      </p:sp>
      <p:sp>
        <p:nvSpPr>
          <p:cNvPr id="333" name="Google Shape;333;p41"/>
          <p:cNvSpPr/>
          <p:nvPr/>
        </p:nvSpPr>
        <p:spPr>
          <a:xfrm>
            <a:off x="7612670" y="-928054"/>
            <a:ext cx="2330128" cy="2330128"/>
          </a:xfrm>
          <a:prstGeom prst="ellipse">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334" name="Google Shape;334;p41"/>
          <p:cNvGrpSpPr/>
          <p:nvPr/>
        </p:nvGrpSpPr>
        <p:grpSpPr>
          <a:xfrm>
            <a:off x="555918" y="1682193"/>
            <a:ext cx="3179925" cy="2028774"/>
            <a:chOff x="870533" y="3429000"/>
            <a:chExt cx="4239900" cy="2705032"/>
          </a:xfrm>
        </p:grpSpPr>
        <p:grpSp>
          <p:nvGrpSpPr>
            <p:cNvPr id="335" name="Google Shape;335;p41"/>
            <p:cNvGrpSpPr/>
            <p:nvPr/>
          </p:nvGrpSpPr>
          <p:grpSpPr>
            <a:xfrm>
              <a:off x="870533" y="3429000"/>
              <a:ext cx="4239900" cy="2705032"/>
              <a:chOff x="869950" y="4134381"/>
              <a:chExt cx="4239900" cy="2705032"/>
            </a:xfrm>
          </p:grpSpPr>
          <p:sp>
            <p:nvSpPr>
              <p:cNvPr id="336" name="Google Shape;336;p41"/>
              <p:cNvSpPr/>
              <p:nvPr/>
            </p:nvSpPr>
            <p:spPr>
              <a:xfrm>
                <a:off x="869950" y="4456813"/>
                <a:ext cx="4239900" cy="2382600"/>
              </a:xfrm>
              <a:prstGeom prst="roundRect">
                <a:avLst>
                  <a:gd name="adj" fmla="val 6141"/>
                </a:avLst>
              </a:prstGeom>
              <a:solidFill>
                <a:schemeClr val="lt1"/>
              </a:solidFill>
              <a:ln>
                <a:noFill/>
              </a:ln>
              <a:effectLst>
                <a:outerShdw blurRad="266700" sx="102000" sy="102000" algn="ctr" rotWithShape="0">
                  <a:srgbClr val="000000">
                    <a:alpha val="12941"/>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endParaRPr>
              </a:p>
            </p:txBody>
          </p:sp>
          <p:sp>
            <p:nvSpPr>
              <p:cNvPr id="337" name="Google Shape;337;p41"/>
              <p:cNvSpPr/>
              <p:nvPr/>
            </p:nvSpPr>
            <p:spPr>
              <a:xfrm>
                <a:off x="941070" y="4134381"/>
                <a:ext cx="2831951" cy="492443"/>
              </a:xfrm>
              <a:prstGeom prst="roundRect">
                <a:avLst>
                  <a:gd name="adj" fmla="val 50000"/>
                </a:avLst>
              </a:prstGeom>
              <a:solidFill>
                <a:schemeClr val="accent1"/>
              </a:solidFill>
              <a:ln>
                <a:noFill/>
              </a:ln>
              <a:effectLst>
                <a:outerShdw blurRad="177800" sx="102000" sy="102000" algn="ctr" rotWithShape="0">
                  <a:srgbClr val="000000">
                    <a:alpha val="8627"/>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endParaRPr>
              </a:p>
            </p:txBody>
          </p:sp>
        </p:grpSp>
        <p:sp>
          <p:nvSpPr>
            <p:cNvPr id="339" name="Google Shape;339;p41"/>
            <p:cNvSpPr txBox="1"/>
            <p:nvPr/>
          </p:nvSpPr>
          <p:spPr>
            <a:xfrm>
              <a:off x="1228730" y="3521333"/>
              <a:ext cx="2257800" cy="287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400" b="1">
                  <a:solidFill>
                    <a:schemeClr val="lt1"/>
                  </a:solidFill>
                </a:rPr>
                <a:t>Challenges</a:t>
              </a:r>
              <a:endParaRPr sz="1100" b="1"/>
            </a:p>
          </p:txBody>
        </p:sp>
        <p:sp>
          <p:nvSpPr>
            <p:cNvPr id="340" name="Google Shape;340;p41"/>
            <p:cNvSpPr txBox="1"/>
            <p:nvPr/>
          </p:nvSpPr>
          <p:spPr>
            <a:xfrm>
              <a:off x="1072540" y="4398069"/>
              <a:ext cx="3660300" cy="848400"/>
            </a:xfrm>
            <a:prstGeom prst="rect">
              <a:avLst/>
            </a:prstGeom>
            <a:noFill/>
            <a:ln>
              <a:noFill/>
            </a:ln>
          </p:spPr>
          <p:txBody>
            <a:bodyPr spcFirstLastPara="1" wrap="square" lIns="0" tIns="0" rIns="0" bIns="0" anchor="t" anchorCtr="0">
              <a:spAutoFit/>
            </a:bodyPr>
            <a:lstStyle/>
            <a:p>
              <a:pPr marL="215900" marR="0" lvl="0" indent="-222250" algn="l" rtl="0">
                <a:spcBef>
                  <a:spcPts val="0"/>
                </a:spcBef>
                <a:spcAft>
                  <a:spcPts val="0"/>
                </a:spcAft>
                <a:buClr>
                  <a:schemeClr val="dk1"/>
                </a:buClr>
                <a:buSzPts val="1100"/>
                <a:buChar char="•"/>
              </a:pPr>
              <a:r>
                <a:rPr lang="en-US" sz="1100" dirty="0">
                  <a:solidFill>
                    <a:schemeClr val="dk1"/>
                  </a:solidFill>
                </a:rPr>
                <a:t>Growing aging population</a:t>
              </a:r>
              <a:endParaRPr sz="1100" dirty="0"/>
            </a:p>
            <a:p>
              <a:pPr marL="215900" marR="0" lvl="0" indent="-222250" algn="l" rtl="0">
                <a:spcBef>
                  <a:spcPts val="500"/>
                </a:spcBef>
                <a:spcAft>
                  <a:spcPts val="0"/>
                </a:spcAft>
                <a:buClr>
                  <a:schemeClr val="dk1"/>
                </a:buClr>
                <a:buSzPts val="1100"/>
                <a:buChar char="•"/>
              </a:pPr>
              <a:r>
                <a:rPr lang="en-US" sz="1100" dirty="0">
                  <a:solidFill>
                    <a:schemeClr val="dk1"/>
                  </a:solidFill>
                </a:rPr>
                <a:t>Limited access to resources</a:t>
              </a:r>
              <a:endParaRPr sz="1100" dirty="0"/>
            </a:p>
            <a:p>
              <a:pPr marL="215900" marR="0" lvl="0" indent="-222250" algn="l" rtl="0">
                <a:spcBef>
                  <a:spcPts val="500"/>
                </a:spcBef>
                <a:spcAft>
                  <a:spcPts val="0"/>
                </a:spcAft>
                <a:buClr>
                  <a:schemeClr val="dk1"/>
                </a:buClr>
                <a:buSzPts val="1100"/>
                <a:buChar char="•"/>
              </a:pPr>
              <a:r>
                <a:rPr lang="en" sz="1100" dirty="0">
                  <a:solidFill>
                    <a:schemeClr val="dk1"/>
                  </a:solidFill>
                </a:rPr>
                <a:t>Workforce pressures in senior care</a:t>
              </a:r>
              <a:endParaRPr sz="1100" dirty="0"/>
            </a:p>
          </p:txBody>
        </p:sp>
      </p:grpSp>
      <p:grpSp>
        <p:nvGrpSpPr>
          <p:cNvPr id="341" name="Google Shape;341;p41"/>
          <p:cNvGrpSpPr/>
          <p:nvPr/>
        </p:nvGrpSpPr>
        <p:grpSpPr>
          <a:xfrm>
            <a:off x="4388272" y="1682193"/>
            <a:ext cx="3179925" cy="2028774"/>
            <a:chOff x="5544133" y="3429000"/>
            <a:chExt cx="4239900" cy="2705032"/>
          </a:xfrm>
        </p:grpSpPr>
        <p:grpSp>
          <p:nvGrpSpPr>
            <p:cNvPr id="342" name="Google Shape;342;p41"/>
            <p:cNvGrpSpPr/>
            <p:nvPr/>
          </p:nvGrpSpPr>
          <p:grpSpPr>
            <a:xfrm>
              <a:off x="5544133" y="3429000"/>
              <a:ext cx="4239900" cy="2705032"/>
              <a:chOff x="869950" y="4134381"/>
              <a:chExt cx="4239900" cy="2705032"/>
            </a:xfrm>
          </p:grpSpPr>
          <p:grpSp>
            <p:nvGrpSpPr>
              <p:cNvPr id="343" name="Google Shape;343;p41"/>
              <p:cNvGrpSpPr/>
              <p:nvPr/>
            </p:nvGrpSpPr>
            <p:grpSpPr>
              <a:xfrm>
                <a:off x="869950" y="4134381"/>
                <a:ext cx="4239900" cy="2705032"/>
                <a:chOff x="869950" y="4134381"/>
                <a:chExt cx="4239900" cy="2705032"/>
              </a:xfrm>
            </p:grpSpPr>
            <p:sp>
              <p:nvSpPr>
                <p:cNvPr id="344" name="Google Shape;344;p41"/>
                <p:cNvSpPr/>
                <p:nvPr/>
              </p:nvSpPr>
              <p:spPr>
                <a:xfrm>
                  <a:off x="869950" y="4456813"/>
                  <a:ext cx="4239900" cy="2382600"/>
                </a:xfrm>
                <a:prstGeom prst="roundRect">
                  <a:avLst>
                    <a:gd name="adj" fmla="val 6141"/>
                  </a:avLst>
                </a:prstGeom>
                <a:solidFill>
                  <a:schemeClr val="lt1"/>
                </a:solidFill>
                <a:ln>
                  <a:noFill/>
                </a:ln>
                <a:effectLst>
                  <a:outerShdw blurRad="266700" sx="102000" sy="102000" algn="ctr" rotWithShape="0">
                    <a:srgbClr val="000000">
                      <a:alpha val="12941"/>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endParaRPr>
                </a:p>
              </p:txBody>
            </p:sp>
            <p:sp>
              <p:nvSpPr>
                <p:cNvPr id="345" name="Google Shape;345;p41"/>
                <p:cNvSpPr/>
                <p:nvPr/>
              </p:nvSpPr>
              <p:spPr>
                <a:xfrm>
                  <a:off x="941070" y="4134381"/>
                  <a:ext cx="2831951" cy="492443"/>
                </a:xfrm>
                <a:prstGeom prst="roundRect">
                  <a:avLst>
                    <a:gd name="adj" fmla="val 50000"/>
                  </a:avLst>
                </a:prstGeom>
                <a:solidFill>
                  <a:schemeClr val="accent1"/>
                </a:solidFill>
                <a:ln>
                  <a:noFill/>
                </a:ln>
                <a:effectLst>
                  <a:outerShdw blurRad="177800" sx="102000" sy="102000" algn="ctr" rotWithShape="0">
                    <a:srgbClr val="000000">
                      <a:alpha val="8627"/>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endParaRPr>
                </a:p>
              </p:txBody>
            </p:sp>
          </p:grpSp>
          <p:sp>
            <p:nvSpPr>
              <p:cNvPr id="347" name="Google Shape;347;p41"/>
              <p:cNvSpPr txBox="1"/>
              <p:nvPr/>
            </p:nvSpPr>
            <p:spPr>
              <a:xfrm>
                <a:off x="1228147" y="4226714"/>
                <a:ext cx="2257800" cy="287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400" b="1" dirty="0">
                    <a:solidFill>
                      <a:schemeClr val="lt1"/>
                    </a:solidFill>
                  </a:rPr>
                  <a:t>Opportunities</a:t>
                </a:r>
                <a:endParaRPr sz="1100" b="1" dirty="0"/>
              </a:p>
            </p:txBody>
          </p:sp>
        </p:grpSp>
        <p:sp>
          <p:nvSpPr>
            <p:cNvPr id="348" name="Google Shape;348;p41"/>
            <p:cNvSpPr txBox="1"/>
            <p:nvPr/>
          </p:nvSpPr>
          <p:spPr>
            <a:xfrm>
              <a:off x="5789104" y="4395525"/>
              <a:ext cx="3660300" cy="848400"/>
            </a:xfrm>
            <a:prstGeom prst="rect">
              <a:avLst/>
            </a:prstGeom>
            <a:noFill/>
            <a:ln>
              <a:noFill/>
            </a:ln>
          </p:spPr>
          <p:txBody>
            <a:bodyPr spcFirstLastPara="1" wrap="square" lIns="0" tIns="0" rIns="0" bIns="0" anchor="t" anchorCtr="0">
              <a:spAutoFit/>
            </a:bodyPr>
            <a:lstStyle/>
            <a:p>
              <a:pPr marL="215900" marR="0" lvl="0" indent="-222250" algn="l" rtl="0">
                <a:spcBef>
                  <a:spcPts val="0"/>
                </a:spcBef>
                <a:spcAft>
                  <a:spcPts val="0"/>
                </a:spcAft>
                <a:buClr>
                  <a:schemeClr val="dk1"/>
                </a:buClr>
                <a:buSzPts val="1100"/>
                <a:buChar char="•"/>
              </a:pPr>
              <a:r>
                <a:rPr lang="en-US" sz="1100" dirty="0">
                  <a:solidFill>
                    <a:schemeClr val="dk1"/>
                  </a:solidFill>
                </a:rPr>
                <a:t>Investment through CARES Foundation</a:t>
              </a:r>
              <a:endParaRPr sz="1100" dirty="0"/>
            </a:p>
            <a:p>
              <a:pPr marL="215900" marR="0" lvl="0" indent="-222250" algn="l" rtl="0">
                <a:spcBef>
                  <a:spcPts val="500"/>
                </a:spcBef>
                <a:spcAft>
                  <a:spcPts val="0"/>
                </a:spcAft>
                <a:buClr>
                  <a:schemeClr val="dk1"/>
                </a:buClr>
                <a:buSzPts val="1100"/>
                <a:buChar char="•"/>
              </a:pPr>
              <a:r>
                <a:rPr lang="en-US" sz="1100" dirty="0">
                  <a:solidFill>
                    <a:schemeClr val="dk1"/>
                  </a:solidFill>
                </a:rPr>
                <a:t>Culture change through TXCCC</a:t>
              </a:r>
              <a:endParaRPr sz="1100" dirty="0"/>
            </a:p>
            <a:p>
              <a:pPr marL="215900" marR="0" lvl="0" indent="-222250" algn="l" rtl="0">
                <a:spcBef>
                  <a:spcPts val="500"/>
                </a:spcBef>
                <a:spcAft>
                  <a:spcPts val="0"/>
                </a:spcAft>
                <a:buClr>
                  <a:schemeClr val="dk1"/>
                </a:buClr>
                <a:buSzPts val="1100"/>
                <a:buChar char="•"/>
              </a:pPr>
              <a:r>
                <a:rPr lang="en" sz="1100" dirty="0">
                  <a:solidFill>
                    <a:schemeClr val="dk1"/>
                  </a:solidFill>
                </a:rPr>
                <a:t>Expanding partnerships across Texas</a:t>
              </a:r>
              <a:endParaRPr sz="11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33"/>
                                        </p:tgtEl>
                                        <p:attrNameLst>
                                          <p:attrName>style.visibility</p:attrName>
                                        </p:attrNameLst>
                                      </p:cBhvr>
                                      <p:to>
                                        <p:strVal val="visible"/>
                                      </p:to>
                                    </p:set>
                                    <p:anim calcmode="lin" valueType="num">
                                      <p:cBhvr additive="base">
                                        <p:cTn id="7" dur="500"/>
                                        <p:tgtEl>
                                          <p:spTgt spid="333"/>
                                        </p:tgtEl>
                                        <p:attrNameLst>
                                          <p:attrName>ppt_x</p:attrName>
                                        </p:attrNameLst>
                                      </p:cBhvr>
                                      <p:tavLst>
                                        <p:tav tm="0">
                                          <p:val>
                                            <p:strVal val="#ppt_x-1"/>
                                          </p:val>
                                        </p:tav>
                                        <p:tav tm="100000">
                                          <p:val>
                                            <p:strVal val="#ppt_x"/>
                                          </p:val>
                                        </p:tav>
                                      </p:tavLst>
                                    </p:anim>
                                  </p:childTnLst>
                                </p:cTn>
                              </p:par>
                              <p:par>
                                <p:cTn id="8" presetID="10" presetClass="entr" presetSubtype="0" fill="hold" nodeType="withEffect">
                                  <p:stCondLst>
                                    <p:cond delay="250"/>
                                  </p:stCondLst>
                                  <p:childTnLst>
                                    <p:set>
                                      <p:cBhvr>
                                        <p:cTn id="9" dur="1" fill="hold">
                                          <p:stCondLst>
                                            <p:cond delay="0"/>
                                          </p:stCondLst>
                                        </p:cTn>
                                        <p:tgtEl>
                                          <p:spTgt spid="331">
                                            <p:txEl>
                                              <p:pRg st="0" end="0"/>
                                            </p:txEl>
                                          </p:spTgt>
                                        </p:tgtEl>
                                        <p:attrNameLst>
                                          <p:attrName>style.visibility</p:attrName>
                                        </p:attrNameLst>
                                      </p:cBhvr>
                                      <p:to>
                                        <p:strVal val="visible"/>
                                      </p:to>
                                    </p:set>
                                    <p:animEffect transition="in" filter="fade">
                                      <p:cBhvr>
                                        <p:cTn id="10" dur="500"/>
                                        <p:tgtEl>
                                          <p:spTgt spid="331">
                                            <p:txEl>
                                              <p:pRg st="0" end="0"/>
                                            </p:txEl>
                                          </p:spTgt>
                                        </p:tgtEl>
                                      </p:cBhvr>
                                    </p:animEffect>
                                  </p:childTnLst>
                                </p:cTn>
                              </p:par>
                              <p:par>
                                <p:cTn id="11" presetID="2" presetClass="entr" presetSubtype="4" fill="hold" nodeType="withEffect">
                                  <p:stCondLst>
                                    <p:cond delay="1000"/>
                                  </p:stCondLst>
                                  <p:childTnLst>
                                    <p:set>
                                      <p:cBhvr>
                                        <p:cTn id="12" dur="1" fill="hold">
                                          <p:stCondLst>
                                            <p:cond delay="0"/>
                                          </p:stCondLst>
                                        </p:cTn>
                                        <p:tgtEl>
                                          <p:spTgt spid="341"/>
                                        </p:tgtEl>
                                        <p:attrNameLst>
                                          <p:attrName>style.visibility</p:attrName>
                                        </p:attrNameLst>
                                      </p:cBhvr>
                                      <p:to>
                                        <p:strVal val="visible"/>
                                      </p:to>
                                    </p:set>
                                    <p:anim calcmode="lin" valueType="num">
                                      <p:cBhvr additive="base">
                                        <p:cTn id="13" dur="500"/>
                                        <p:tgtEl>
                                          <p:spTgt spid="341"/>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1000"/>
                                  </p:stCondLst>
                                  <p:childTnLst>
                                    <p:set>
                                      <p:cBhvr>
                                        <p:cTn id="15" dur="1" fill="hold">
                                          <p:stCondLst>
                                            <p:cond delay="0"/>
                                          </p:stCondLst>
                                        </p:cTn>
                                        <p:tgtEl>
                                          <p:spTgt spid="334"/>
                                        </p:tgtEl>
                                        <p:attrNameLst>
                                          <p:attrName>style.visibility</p:attrName>
                                        </p:attrNameLst>
                                      </p:cBhvr>
                                      <p:to>
                                        <p:strVal val="visible"/>
                                      </p:to>
                                    </p:set>
                                    <p:anim calcmode="lin" valueType="num">
                                      <p:cBhvr additive="base">
                                        <p:cTn id="16" dur="500"/>
                                        <p:tgtEl>
                                          <p:spTgt spid="3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42"/>
          <p:cNvSpPr txBox="1">
            <a:spLocks noGrp="1"/>
          </p:cNvSpPr>
          <p:nvPr>
            <p:ph type="body" idx="1"/>
          </p:nvPr>
        </p:nvSpPr>
        <p:spPr>
          <a:xfrm>
            <a:off x="652900" y="748367"/>
            <a:ext cx="4698600" cy="415500"/>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chemeClr val="dk2"/>
              </a:buClr>
              <a:buSzPts val="3000"/>
              <a:buFont typeface="Arial"/>
              <a:buNone/>
            </a:pPr>
            <a:r>
              <a:rPr lang="en" b="1">
                <a:solidFill>
                  <a:schemeClr val="dk2"/>
                </a:solidFill>
                <a:latin typeface="Arial"/>
                <a:ea typeface="Arial"/>
                <a:cs typeface="Arial"/>
                <a:sym typeface="Arial"/>
              </a:rPr>
              <a:t>Future Plans &amp; Goals</a:t>
            </a:r>
            <a:endParaRPr b="1">
              <a:latin typeface="Arial"/>
              <a:ea typeface="Arial"/>
              <a:cs typeface="Arial"/>
              <a:sym typeface="Arial"/>
            </a:endParaRPr>
          </a:p>
        </p:txBody>
      </p:sp>
      <p:grpSp>
        <p:nvGrpSpPr>
          <p:cNvPr id="354" name="Google Shape;354;p42"/>
          <p:cNvGrpSpPr/>
          <p:nvPr/>
        </p:nvGrpSpPr>
        <p:grpSpPr>
          <a:xfrm>
            <a:off x="377168" y="1163870"/>
            <a:ext cx="4020651" cy="3614668"/>
            <a:chOff x="286991" y="1765557"/>
            <a:chExt cx="5360868" cy="4819557"/>
          </a:xfrm>
        </p:grpSpPr>
        <p:grpSp>
          <p:nvGrpSpPr>
            <p:cNvPr id="355" name="Google Shape;355;p42"/>
            <p:cNvGrpSpPr/>
            <p:nvPr/>
          </p:nvGrpSpPr>
          <p:grpSpPr>
            <a:xfrm>
              <a:off x="286991" y="1765557"/>
              <a:ext cx="4769561" cy="4819557"/>
              <a:chOff x="286991" y="1765557"/>
              <a:chExt cx="4769561" cy="4819557"/>
            </a:xfrm>
          </p:grpSpPr>
          <p:sp>
            <p:nvSpPr>
              <p:cNvPr id="356" name="Google Shape;356;p42"/>
              <p:cNvSpPr/>
              <p:nvPr/>
            </p:nvSpPr>
            <p:spPr>
              <a:xfrm>
                <a:off x="870599" y="2559040"/>
                <a:ext cx="3448479" cy="3484757"/>
              </a:xfrm>
              <a:custGeom>
                <a:avLst/>
                <a:gdLst/>
                <a:ahLst/>
                <a:cxnLst/>
                <a:rect l="l" t="t" r="r" b="b"/>
                <a:pathLst>
                  <a:path w="3448479" h="3484757" extrusionOk="0">
                    <a:moveTo>
                      <a:pt x="2903739" y="704581"/>
                    </a:moveTo>
                    <a:cubicBezTo>
                      <a:pt x="3562403" y="1475688"/>
                      <a:pt x="3699851" y="2369800"/>
                      <a:pt x="2889605" y="3131745"/>
                    </a:cubicBezTo>
                    <a:cubicBezTo>
                      <a:pt x="2250976" y="3732323"/>
                      <a:pt x="1148751" y="3537721"/>
                      <a:pt x="489931" y="2766769"/>
                    </a:cubicBezTo>
                    <a:cubicBezTo>
                      <a:pt x="-168733" y="1995662"/>
                      <a:pt x="-162521" y="908967"/>
                      <a:pt x="504064" y="339605"/>
                    </a:cubicBezTo>
                    <a:cubicBezTo>
                      <a:pt x="1170649" y="-229912"/>
                      <a:pt x="2244919" y="-66372"/>
                      <a:pt x="2903739" y="704581"/>
                    </a:cubicBezTo>
                    <a:close/>
                  </a:path>
                </a:pathLst>
              </a:custGeom>
              <a:solidFill>
                <a:srgbClr val="00407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 name="Google Shape;357;p42"/>
              <p:cNvSpPr/>
              <p:nvPr/>
            </p:nvSpPr>
            <p:spPr>
              <a:xfrm rot="-2430634">
                <a:off x="1084333" y="2362075"/>
                <a:ext cx="3174877" cy="3626522"/>
              </a:xfrm>
              <a:custGeom>
                <a:avLst/>
                <a:gdLst/>
                <a:ahLst/>
                <a:cxnLst/>
                <a:rect l="l" t="t" r="r" b="b"/>
                <a:pathLst>
                  <a:path w="3174877" h="3626522" extrusionOk="0">
                    <a:moveTo>
                      <a:pt x="3174877" y="1813262"/>
                    </a:moveTo>
                    <a:cubicBezTo>
                      <a:pt x="3174877" y="2814698"/>
                      <a:pt x="2464157" y="3626523"/>
                      <a:pt x="1587439" y="3626523"/>
                    </a:cubicBezTo>
                    <a:cubicBezTo>
                      <a:pt x="710720" y="3626523"/>
                      <a:pt x="0" y="2814698"/>
                      <a:pt x="0" y="1813262"/>
                    </a:cubicBezTo>
                    <a:cubicBezTo>
                      <a:pt x="0" y="811825"/>
                      <a:pt x="710720" y="0"/>
                      <a:pt x="1587439" y="0"/>
                    </a:cubicBezTo>
                    <a:cubicBezTo>
                      <a:pt x="2464157" y="0"/>
                      <a:pt x="3174877" y="811825"/>
                      <a:pt x="3174877" y="181326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 name="Google Shape;358;p42"/>
              <p:cNvSpPr/>
              <p:nvPr/>
            </p:nvSpPr>
            <p:spPr>
              <a:xfrm rot="-2430634">
                <a:off x="1318546" y="2629505"/>
                <a:ext cx="2706457" cy="3091630"/>
              </a:xfrm>
              <a:custGeom>
                <a:avLst/>
                <a:gdLst/>
                <a:ahLst/>
                <a:cxnLst/>
                <a:rect l="l" t="t" r="r" b="b"/>
                <a:pathLst>
                  <a:path w="2706457" h="3091630" extrusionOk="0">
                    <a:moveTo>
                      <a:pt x="2706458" y="1545815"/>
                    </a:moveTo>
                    <a:cubicBezTo>
                      <a:pt x="2706458" y="2399545"/>
                      <a:pt x="2100597" y="3091630"/>
                      <a:pt x="1353229" y="3091630"/>
                    </a:cubicBezTo>
                    <a:cubicBezTo>
                      <a:pt x="605861" y="3091630"/>
                      <a:pt x="0" y="2399545"/>
                      <a:pt x="0" y="1545815"/>
                    </a:cubicBezTo>
                    <a:cubicBezTo>
                      <a:pt x="0" y="692085"/>
                      <a:pt x="605861" y="0"/>
                      <a:pt x="1353229" y="0"/>
                    </a:cubicBezTo>
                    <a:cubicBezTo>
                      <a:pt x="2100597" y="0"/>
                      <a:pt x="2706458" y="692085"/>
                      <a:pt x="2706458" y="1545815"/>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 name="Google Shape;359;p42"/>
              <p:cNvSpPr/>
              <p:nvPr/>
            </p:nvSpPr>
            <p:spPr>
              <a:xfrm rot="-2430634">
                <a:off x="1534117" y="2875690"/>
                <a:ext cx="2275313" cy="2599292"/>
              </a:xfrm>
              <a:custGeom>
                <a:avLst/>
                <a:gdLst/>
                <a:ahLst/>
                <a:cxnLst/>
                <a:rect l="l" t="t" r="r" b="b"/>
                <a:pathLst>
                  <a:path w="2275313" h="2599292" extrusionOk="0">
                    <a:moveTo>
                      <a:pt x="2275313" y="1299646"/>
                    </a:moveTo>
                    <a:cubicBezTo>
                      <a:pt x="2275313" y="2017421"/>
                      <a:pt x="1765967" y="2599293"/>
                      <a:pt x="1137657" y="2599293"/>
                    </a:cubicBezTo>
                    <a:cubicBezTo>
                      <a:pt x="509346" y="2599293"/>
                      <a:pt x="0" y="2017421"/>
                      <a:pt x="0" y="1299646"/>
                    </a:cubicBezTo>
                    <a:cubicBezTo>
                      <a:pt x="0" y="581872"/>
                      <a:pt x="509346" y="0"/>
                      <a:pt x="1137657" y="0"/>
                    </a:cubicBezTo>
                    <a:cubicBezTo>
                      <a:pt x="1765967" y="0"/>
                      <a:pt x="2275313" y="581872"/>
                      <a:pt x="2275313" y="1299646"/>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 name="Google Shape;360;p42"/>
              <p:cNvSpPr/>
              <p:nvPr/>
            </p:nvSpPr>
            <p:spPr>
              <a:xfrm rot="-2430634">
                <a:off x="1758077" y="3131627"/>
                <a:ext cx="1827394" cy="2087386"/>
              </a:xfrm>
              <a:custGeom>
                <a:avLst/>
                <a:gdLst/>
                <a:ahLst/>
                <a:cxnLst/>
                <a:rect l="l" t="t" r="r" b="b"/>
                <a:pathLst>
                  <a:path w="1827394" h="2087386" extrusionOk="0">
                    <a:moveTo>
                      <a:pt x="1827395" y="1043693"/>
                    </a:moveTo>
                    <a:cubicBezTo>
                      <a:pt x="1827395" y="1620109"/>
                      <a:pt x="1418319" y="2087386"/>
                      <a:pt x="913698" y="2087386"/>
                    </a:cubicBezTo>
                    <a:cubicBezTo>
                      <a:pt x="409076" y="2087386"/>
                      <a:pt x="0" y="1620109"/>
                      <a:pt x="0" y="1043693"/>
                    </a:cubicBezTo>
                    <a:cubicBezTo>
                      <a:pt x="0" y="467277"/>
                      <a:pt x="409076" y="0"/>
                      <a:pt x="913698" y="0"/>
                    </a:cubicBezTo>
                    <a:cubicBezTo>
                      <a:pt x="1418319" y="0"/>
                      <a:pt x="1827395" y="467277"/>
                      <a:pt x="1827395" y="1043693"/>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1" name="Google Shape;361;p42"/>
              <p:cNvSpPr/>
              <p:nvPr/>
            </p:nvSpPr>
            <p:spPr>
              <a:xfrm rot="-2430634">
                <a:off x="1984051" y="3389786"/>
                <a:ext cx="1375438" cy="1571130"/>
              </a:xfrm>
              <a:custGeom>
                <a:avLst/>
                <a:gdLst/>
                <a:ahLst/>
                <a:cxnLst/>
                <a:rect l="l" t="t" r="r" b="b"/>
                <a:pathLst>
                  <a:path w="1375438" h="1571130" extrusionOk="0">
                    <a:moveTo>
                      <a:pt x="1375439" y="785565"/>
                    </a:moveTo>
                    <a:cubicBezTo>
                      <a:pt x="1375439" y="1219421"/>
                      <a:pt x="1067536" y="1571131"/>
                      <a:pt x="687719" y="1571131"/>
                    </a:cubicBezTo>
                    <a:cubicBezTo>
                      <a:pt x="307902" y="1571131"/>
                      <a:pt x="0" y="1219421"/>
                      <a:pt x="0" y="785565"/>
                    </a:cubicBezTo>
                    <a:cubicBezTo>
                      <a:pt x="0" y="351710"/>
                      <a:pt x="307902" y="0"/>
                      <a:pt x="687719" y="0"/>
                    </a:cubicBezTo>
                    <a:cubicBezTo>
                      <a:pt x="1067536" y="0"/>
                      <a:pt x="1375439" y="351710"/>
                      <a:pt x="1375439" y="785565"/>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2" name="Google Shape;362;p42"/>
              <p:cNvSpPr/>
              <p:nvPr/>
            </p:nvSpPr>
            <p:spPr>
              <a:xfrm rot="-2430634">
                <a:off x="2213138" y="3651470"/>
                <a:ext cx="917269" cy="1047731"/>
              </a:xfrm>
              <a:custGeom>
                <a:avLst/>
                <a:gdLst/>
                <a:ahLst/>
                <a:cxnLst/>
                <a:rect l="l" t="t" r="r" b="b"/>
                <a:pathLst>
                  <a:path w="917269" h="1047731" extrusionOk="0">
                    <a:moveTo>
                      <a:pt x="917270" y="523866"/>
                    </a:moveTo>
                    <a:cubicBezTo>
                      <a:pt x="917270" y="813189"/>
                      <a:pt x="711932" y="1047731"/>
                      <a:pt x="458635" y="1047731"/>
                    </a:cubicBezTo>
                    <a:cubicBezTo>
                      <a:pt x="205338" y="1047731"/>
                      <a:pt x="0" y="813188"/>
                      <a:pt x="0" y="523866"/>
                    </a:cubicBezTo>
                    <a:cubicBezTo>
                      <a:pt x="0" y="234543"/>
                      <a:pt x="205338" y="0"/>
                      <a:pt x="458635" y="0"/>
                    </a:cubicBezTo>
                    <a:cubicBezTo>
                      <a:pt x="711932" y="0"/>
                      <a:pt x="917270" y="234543"/>
                      <a:pt x="917270" y="523866"/>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3" name="Google Shape;363;p42"/>
              <p:cNvSpPr/>
              <p:nvPr/>
            </p:nvSpPr>
            <p:spPr>
              <a:xfrm>
                <a:off x="2460664" y="3959928"/>
                <a:ext cx="422119" cy="431021"/>
              </a:xfrm>
              <a:custGeom>
                <a:avLst/>
                <a:gdLst/>
                <a:ahLst/>
                <a:cxnLst/>
                <a:rect l="l" t="t" r="r" b="b"/>
                <a:pathLst>
                  <a:path w="422119" h="431021" extrusionOk="0">
                    <a:moveTo>
                      <a:pt x="362098" y="86449"/>
                    </a:moveTo>
                    <a:cubicBezTo>
                      <a:pt x="443479" y="181809"/>
                      <a:pt x="441926" y="316772"/>
                      <a:pt x="358526" y="388058"/>
                    </a:cubicBezTo>
                    <a:cubicBezTo>
                      <a:pt x="275125" y="459345"/>
                      <a:pt x="141404" y="439931"/>
                      <a:pt x="60022" y="344572"/>
                    </a:cubicBezTo>
                    <a:cubicBezTo>
                      <a:pt x="-21359" y="249212"/>
                      <a:pt x="-19806" y="114249"/>
                      <a:pt x="63594" y="42963"/>
                    </a:cubicBezTo>
                    <a:cubicBezTo>
                      <a:pt x="146995" y="-28324"/>
                      <a:pt x="280716" y="-8910"/>
                      <a:pt x="362098" y="86449"/>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64" name="Google Shape;364;p42"/>
            <p:cNvGrpSpPr/>
            <p:nvPr/>
          </p:nvGrpSpPr>
          <p:grpSpPr>
            <a:xfrm>
              <a:off x="1391437" y="1911349"/>
              <a:ext cx="4256422" cy="4287044"/>
              <a:chOff x="1391437" y="1911349"/>
              <a:chExt cx="4256422" cy="4287044"/>
            </a:xfrm>
          </p:grpSpPr>
          <p:sp>
            <p:nvSpPr>
              <p:cNvPr id="365" name="Google Shape;365;p42"/>
              <p:cNvSpPr/>
              <p:nvPr/>
            </p:nvSpPr>
            <p:spPr>
              <a:xfrm>
                <a:off x="1391437" y="6020039"/>
                <a:ext cx="2814503" cy="61813"/>
              </a:xfrm>
              <a:custGeom>
                <a:avLst/>
                <a:gdLst/>
                <a:ahLst/>
                <a:cxnLst/>
                <a:rect l="l" t="t" r="r" b="b"/>
                <a:pathLst>
                  <a:path w="2814503" h="61813" extrusionOk="0">
                    <a:moveTo>
                      <a:pt x="2814504" y="30907"/>
                    </a:moveTo>
                    <a:cubicBezTo>
                      <a:pt x="2814504" y="47991"/>
                      <a:pt x="2184417" y="61813"/>
                      <a:pt x="1407252" y="61813"/>
                    </a:cubicBezTo>
                    <a:cubicBezTo>
                      <a:pt x="630087" y="61813"/>
                      <a:pt x="0" y="47991"/>
                      <a:pt x="0" y="30907"/>
                    </a:cubicBezTo>
                    <a:cubicBezTo>
                      <a:pt x="0" y="13823"/>
                      <a:pt x="630087" y="0"/>
                      <a:pt x="1407252" y="0"/>
                    </a:cubicBezTo>
                    <a:cubicBezTo>
                      <a:pt x="2184417" y="0"/>
                      <a:pt x="2814504" y="13823"/>
                      <a:pt x="2814504" y="30907"/>
                    </a:cubicBezTo>
                    <a:close/>
                  </a:path>
                </a:pathLst>
              </a:custGeom>
              <a:solidFill>
                <a:srgbClr val="606060">
                  <a:alpha val="24705"/>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366" name="Google Shape;366;p42"/>
              <p:cNvGrpSpPr/>
              <p:nvPr/>
            </p:nvGrpSpPr>
            <p:grpSpPr>
              <a:xfrm>
                <a:off x="4357522" y="1911349"/>
                <a:ext cx="630087" cy="629931"/>
                <a:chOff x="4357522" y="1911349"/>
                <a:chExt cx="630087" cy="629931"/>
              </a:xfrm>
            </p:grpSpPr>
            <p:sp>
              <p:nvSpPr>
                <p:cNvPr id="367" name="Google Shape;367;p42"/>
                <p:cNvSpPr/>
                <p:nvPr/>
              </p:nvSpPr>
              <p:spPr>
                <a:xfrm>
                  <a:off x="4357522" y="1911349"/>
                  <a:ext cx="401472" cy="614090"/>
                </a:xfrm>
                <a:custGeom>
                  <a:avLst/>
                  <a:gdLst/>
                  <a:ahLst/>
                  <a:cxnLst/>
                  <a:rect l="l" t="t" r="r" b="b"/>
                  <a:pathLst>
                    <a:path w="401472" h="614090" extrusionOk="0">
                      <a:moveTo>
                        <a:pt x="0" y="614090"/>
                      </a:moveTo>
                      <a:cubicBezTo>
                        <a:pt x="0" y="614090"/>
                        <a:pt x="178915" y="0"/>
                        <a:pt x="271169" y="0"/>
                      </a:cubicBezTo>
                      <a:cubicBezTo>
                        <a:pt x="363422" y="0"/>
                        <a:pt x="401473" y="206250"/>
                        <a:pt x="401473" y="206250"/>
                      </a:cubicBezTo>
                      <a:lnTo>
                        <a:pt x="0" y="61409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 name="Google Shape;368;p42"/>
                <p:cNvSpPr/>
                <p:nvPr/>
              </p:nvSpPr>
              <p:spPr>
                <a:xfrm>
                  <a:off x="4373519" y="2139808"/>
                  <a:ext cx="614090" cy="401472"/>
                </a:xfrm>
                <a:custGeom>
                  <a:avLst/>
                  <a:gdLst/>
                  <a:ahLst/>
                  <a:cxnLst/>
                  <a:rect l="l" t="t" r="r" b="b"/>
                  <a:pathLst>
                    <a:path w="614090" h="401472" extrusionOk="0">
                      <a:moveTo>
                        <a:pt x="0" y="401473"/>
                      </a:moveTo>
                      <a:cubicBezTo>
                        <a:pt x="0" y="401473"/>
                        <a:pt x="614090" y="222557"/>
                        <a:pt x="614090" y="130304"/>
                      </a:cubicBezTo>
                      <a:cubicBezTo>
                        <a:pt x="614090" y="38051"/>
                        <a:pt x="407840" y="0"/>
                        <a:pt x="407840" y="0"/>
                      </a:cubicBezTo>
                      <a:lnTo>
                        <a:pt x="0" y="40147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69" name="Google Shape;369;p42"/>
              <p:cNvSpPr/>
              <p:nvPr/>
            </p:nvSpPr>
            <p:spPr>
              <a:xfrm>
                <a:off x="2671646" y="2127693"/>
                <a:ext cx="2103655" cy="2047744"/>
              </a:xfrm>
              <a:custGeom>
                <a:avLst/>
                <a:gdLst/>
                <a:ahLst/>
                <a:cxnLst/>
                <a:rect l="l" t="t" r="r" b="b"/>
                <a:pathLst>
                  <a:path w="2103655" h="2047744" extrusionOk="0">
                    <a:moveTo>
                      <a:pt x="2103656" y="0"/>
                    </a:moveTo>
                    <a:lnTo>
                      <a:pt x="0" y="2047745"/>
                    </a:lnTo>
                  </a:path>
                </a:pathLst>
              </a:custGeom>
              <a:noFill/>
              <a:ln w="32550" cap="flat" cmpd="sng">
                <a:solidFill>
                  <a:schemeClr val="dk1"/>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370" name="Google Shape;370;p42"/>
              <p:cNvGrpSpPr/>
              <p:nvPr/>
            </p:nvGrpSpPr>
            <p:grpSpPr>
              <a:xfrm>
                <a:off x="4897685" y="2950892"/>
                <a:ext cx="684526" cy="512948"/>
                <a:chOff x="4897685" y="2950892"/>
                <a:chExt cx="684526" cy="512948"/>
              </a:xfrm>
            </p:grpSpPr>
            <p:sp>
              <p:nvSpPr>
                <p:cNvPr id="371" name="Google Shape;371;p42"/>
                <p:cNvSpPr/>
                <p:nvPr/>
              </p:nvSpPr>
              <p:spPr>
                <a:xfrm>
                  <a:off x="4897685" y="2950892"/>
                  <a:ext cx="552894" cy="443654"/>
                </a:xfrm>
                <a:custGeom>
                  <a:avLst/>
                  <a:gdLst/>
                  <a:ahLst/>
                  <a:cxnLst/>
                  <a:rect l="l" t="t" r="r" b="b"/>
                  <a:pathLst>
                    <a:path w="552894" h="443654" extrusionOk="0">
                      <a:moveTo>
                        <a:pt x="0" y="443654"/>
                      </a:moveTo>
                      <a:cubicBezTo>
                        <a:pt x="0" y="443654"/>
                        <a:pt x="421974" y="-36871"/>
                        <a:pt x="505685" y="2267"/>
                      </a:cubicBezTo>
                      <a:cubicBezTo>
                        <a:pt x="589241" y="41405"/>
                        <a:pt x="536436" y="244393"/>
                        <a:pt x="536436" y="244393"/>
                      </a:cubicBezTo>
                      <a:lnTo>
                        <a:pt x="0" y="443654"/>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 name="Google Shape;372;p42"/>
                <p:cNvSpPr/>
                <p:nvPr/>
              </p:nvSpPr>
              <p:spPr>
                <a:xfrm>
                  <a:off x="4905296" y="3224794"/>
                  <a:ext cx="676915" cy="239046"/>
                </a:xfrm>
                <a:custGeom>
                  <a:avLst/>
                  <a:gdLst/>
                  <a:ahLst/>
                  <a:cxnLst/>
                  <a:rect l="l" t="t" r="r" b="b"/>
                  <a:pathLst>
                    <a:path w="676915" h="239046" extrusionOk="0">
                      <a:moveTo>
                        <a:pt x="0" y="190874"/>
                      </a:moveTo>
                      <a:cubicBezTo>
                        <a:pt x="0" y="190874"/>
                        <a:pt x="631951" y="288874"/>
                        <a:pt x="671089" y="205318"/>
                      </a:cubicBezTo>
                      <a:cubicBezTo>
                        <a:pt x="710226" y="121762"/>
                        <a:pt x="539387" y="0"/>
                        <a:pt x="539387" y="0"/>
                      </a:cubicBezTo>
                      <a:lnTo>
                        <a:pt x="0" y="190874"/>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73" name="Google Shape;373;p42"/>
              <p:cNvSpPr/>
              <p:nvPr/>
            </p:nvSpPr>
            <p:spPr>
              <a:xfrm>
                <a:off x="2671646" y="3211127"/>
                <a:ext cx="2772880" cy="964311"/>
              </a:xfrm>
              <a:custGeom>
                <a:avLst/>
                <a:gdLst/>
                <a:ahLst/>
                <a:cxnLst/>
                <a:rect l="l" t="t" r="r" b="b"/>
                <a:pathLst>
                  <a:path w="2772880" h="964311" extrusionOk="0">
                    <a:moveTo>
                      <a:pt x="2772881" y="0"/>
                    </a:moveTo>
                    <a:lnTo>
                      <a:pt x="0" y="964311"/>
                    </a:lnTo>
                  </a:path>
                </a:pathLst>
              </a:custGeom>
              <a:noFill/>
              <a:ln w="32550" cap="flat" cmpd="sng">
                <a:solidFill>
                  <a:schemeClr val="dk1"/>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374" name="Google Shape;374;p42"/>
              <p:cNvGrpSpPr/>
              <p:nvPr/>
            </p:nvGrpSpPr>
            <p:grpSpPr>
              <a:xfrm>
                <a:off x="4970680" y="4554779"/>
                <a:ext cx="677179" cy="519796"/>
                <a:chOff x="4970680" y="4554779"/>
                <a:chExt cx="677179" cy="519796"/>
              </a:xfrm>
            </p:grpSpPr>
            <p:sp>
              <p:nvSpPr>
                <p:cNvPr id="375" name="Google Shape;375;p42"/>
                <p:cNvSpPr/>
                <p:nvPr/>
              </p:nvSpPr>
              <p:spPr>
                <a:xfrm>
                  <a:off x="4975339" y="4554779"/>
                  <a:ext cx="672520" cy="240651"/>
                </a:xfrm>
                <a:custGeom>
                  <a:avLst/>
                  <a:gdLst/>
                  <a:ahLst/>
                  <a:cxnLst/>
                  <a:rect l="l" t="t" r="r" b="b"/>
                  <a:pathLst>
                    <a:path w="672520" h="240651" extrusionOk="0">
                      <a:moveTo>
                        <a:pt x="0" y="128052"/>
                      </a:moveTo>
                      <a:cubicBezTo>
                        <a:pt x="0" y="128052"/>
                        <a:pt x="611761" y="-58473"/>
                        <a:pt x="662236" y="18715"/>
                      </a:cubicBezTo>
                      <a:cubicBezTo>
                        <a:pt x="712712" y="95904"/>
                        <a:pt x="560975" y="240651"/>
                        <a:pt x="560975" y="240651"/>
                      </a:cubicBezTo>
                      <a:lnTo>
                        <a:pt x="0" y="128052"/>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 name="Google Shape;376;p42"/>
                <p:cNvSpPr/>
                <p:nvPr/>
              </p:nvSpPr>
              <p:spPr>
                <a:xfrm>
                  <a:off x="4970680" y="4704885"/>
                  <a:ext cx="596321" cy="369690"/>
                </a:xfrm>
                <a:custGeom>
                  <a:avLst/>
                  <a:gdLst/>
                  <a:ahLst/>
                  <a:cxnLst/>
                  <a:rect l="l" t="t" r="r" b="b"/>
                  <a:pathLst>
                    <a:path w="596321" h="369690" extrusionOk="0">
                      <a:moveTo>
                        <a:pt x="0" y="0"/>
                      </a:moveTo>
                      <a:cubicBezTo>
                        <a:pt x="0" y="0"/>
                        <a:pt x="485806" y="415917"/>
                        <a:pt x="562994" y="365441"/>
                      </a:cubicBezTo>
                      <a:cubicBezTo>
                        <a:pt x="640182" y="314966"/>
                        <a:pt x="559111" y="121451"/>
                        <a:pt x="559111" y="121451"/>
                      </a:cubicBezTo>
                      <a:lnTo>
                        <a:pt x="0" y="0"/>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77" name="Google Shape;377;p42"/>
              <p:cNvSpPr/>
              <p:nvPr/>
            </p:nvSpPr>
            <p:spPr>
              <a:xfrm>
                <a:off x="2671646" y="4175438"/>
                <a:ext cx="2865289" cy="639250"/>
              </a:xfrm>
              <a:custGeom>
                <a:avLst/>
                <a:gdLst/>
                <a:ahLst/>
                <a:cxnLst/>
                <a:rect l="l" t="t" r="r" b="b"/>
                <a:pathLst>
                  <a:path w="2865289" h="639250" extrusionOk="0">
                    <a:moveTo>
                      <a:pt x="2865290" y="639251"/>
                    </a:moveTo>
                    <a:lnTo>
                      <a:pt x="0" y="0"/>
                    </a:lnTo>
                  </a:path>
                </a:pathLst>
              </a:custGeom>
              <a:noFill/>
              <a:ln w="32550" cap="flat" cmpd="sng">
                <a:solidFill>
                  <a:schemeClr val="dk1"/>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378" name="Google Shape;378;p42"/>
              <p:cNvGrpSpPr/>
              <p:nvPr/>
            </p:nvGrpSpPr>
            <p:grpSpPr>
              <a:xfrm>
                <a:off x="4530225" y="5610645"/>
                <a:ext cx="660366" cy="587748"/>
                <a:chOff x="4530225" y="5610645"/>
                <a:chExt cx="660366" cy="587748"/>
              </a:xfrm>
            </p:grpSpPr>
            <p:sp>
              <p:nvSpPr>
                <p:cNvPr id="379" name="Google Shape;379;p42"/>
                <p:cNvSpPr/>
                <p:nvPr/>
              </p:nvSpPr>
              <p:spPr>
                <a:xfrm>
                  <a:off x="4543737" y="5610645"/>
                  <a:ext cx="646854" cy="339504"/>
                </a:xfrm>
                <a:custGeom>
                  <a:avLst/>
                  <a:gdLst/>
                  <a:ahLst/>
                  <a:cxnLst/>
                  <a:rect l="l" t="t" r="r" b="b"/>
                  <a:pathLst>
                    <a:path w="646854" h="339504" extrusionOk="0">
                      <a:moveTo>
                        <a:pt x="0" y="0"/>
                      </a:moveTo>
                      <a:cubicBezTo>
                        <a:pt x="0" y="0"/>
                        <a:pt x="633194" y="90079"/>
                        <a:pt x="646239" y="181400"/>
                      </a:cubicBezTo>
                      <a:cubicBezTo>
                        <a:pt x="659285" y="272722"/>
                        <a:pt x="460490" y="339505"/>
                        <a:pt x="460490" y="339505"/>
                      </a:cubicBezTo>
                      <a:lnTo>
                        <a:pt x="0" y="0"/>
                      </a:ln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 name="Google Shape;380;p42"/>
                <p:cNvSpPr/>
                <p:nvPr/>
              </p:nvSpPr>
              <p:spPr>
                <a:xfrm>
                  <a:off x="4530225" y="5628661"/>
                  <a:ext cx="455054" cy="569732"/>
                </a:xfrm>
                <a:custGeom>
                  <a:avLst/>
                  <a:gdLst/>
                  <a:ahLst/>
                  <a:cxnLst/>
                  <a:rect l="l" t="t" r="r" b="b"/>
                  <a:pathLst>
                    <a:path w="455054" h="569732" extrusionOk="0">
                      <a:moveTo>
                        <a:pt x="0" y="0"/>
                      </a:moveTo>
                      <a:cubicBezTo>
                        <a:pt x="0" y="0"/>
                        <a:pt x="264025" y="582562"/>
                        <a:pt x="355346" y="569517"/>
                      </a:cubicBezTo>
                      <a:cubicBezTo>
                        <a:pt x="446668" y="556471"/>
                        <a:pt x="455054" y="346804"/>
                        <a:pt x="455054" y="346804"/>
                      </a:cubicBezTo>
                      <a:lnTo>
                        <a:pt x="0" y="0"/>
                      </a:ln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81" name="Google Shape;381;p42"/>
              <p:cNvSpPr/>
              <p:nvPr/>
            </p:nvSpPr>
            <p:spPr>
              <a:xfrm>
                <a:off x="2671646" y="4175438"/>
                <a:ext cx="2324970" cy="1792417"/>
              </a:xfrm>
              <a:custGeom>
                <a:avLst/>
                <a:gdLst/>
                <a:ahLst/>
                <a:cxnLst/>
                <a:rect l="l" t="t" r="r" b="b"/>
                <a:pathLst>
                  <a:path w="2324970" h="1792417" extrusionOk="0">
                    <a:moveTo>
                      <a:pt x="2324971" y="1792417"/>
                    </a:moveTo>
                    <a:lnTo>
                      <a:pt x="0" y="0"/>
                    </a:lnTo>
                  </a:path>
                </a:pathLst>
              </a:custGeom>
              <a:noFill/>
              <a:ln w="32550" cap="flat" cmpd="sng">
                <a:solidFill>
                  <a:schemeClr val="dk1"/>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382" name="Google Shape;382;p42"/>
          <p:cNvSpPr/>
          <p:nvPr/>
        </p:nvSpPr>
        <p:spPr>
          <a:xfrm>
            <a:off x="7864997" y="-384394"/>
            <a:ext cx="1548259" cy="1548259"/>
          </a:xfrm>
          <a:prstGeom prst="ellipse">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383" name="Google Shape;383;p42"/>
          <p:cNvGrpSpPr/>
          <p:nvPr/>
        </p:nvGrpSpPr>
        <p:grpSpPr>
          <a:xfrm>
            <a:off x="5058547" y="1115007"/>
            <a:ext cx="3114720" cy="822899"/>
            <a:chOff x="7117080" y="1663276"/>
            <a:chExt cx="4152960" cy="1097198"/>
          </a:xfrm>
        </p:grpSpPr>
        <p:grpSp>
          <p:nvGrpSpPr>
            <p:cNvPr id="384" name="Google Shape;384;p42"/>
            <p:cNvGrpSpPr/>
            <p:nvPr/>
          </p:nvGrpSpPr>
          <p:grpSpPr>
            <a:xfrm>
              <a:off x="7336094" y="1663276"/>
              <a:ext cx="3933946" cy="1097198"/>
              <a:chOff x="5768807" y="3014762"/>
              <a:chExt cx="3933946" cy="1097198"/>
            </a:xfrm>
          </p:grpSpPr>
          <p:sp>
            <p:nvSpPr>
              <p:cNvPr id="385" name="Google Shape;385;p42"/>
              <p:cNvSpPr txBox="1"/>
              <p:nvPr/>
            </p:nvSpPr>
            <p:spPr>
              <a:xfrm>
                <a:off x="5768808" y="3619518"/>
                <a:ext cx="3933945" cy="49244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200" dirty="0">
                    <a:solidFill>
                      <a:schemeClr val="dk1"/>
                    </a:solidFill>
                  </a:rPr>
                  <a:t>Expand awareness and community involvement to support future grant funding.</a:t>
                </a:r>
                <a:endParaRPr sz="1100" dirty="0"/>
              </a:p>
            </p:txBody>
          </p:sp>
          <p:sp>
            <p:nvSpPr>
              <p:cNvPr id="386" name="Google Shape;386;p42"/>
              <p:cNvSpPr txBox="1"/>
              <p:nvPr/>
            </p:nvSpPr>
            <p:spPr>
              <a:xfrm>
                <a:off x="5768807" y="3014762"/>
                <a:ext cx="3527939" cy="574515"/>
              </a:xfrm>
              <a:prstGeom prst="rect">
                <a:avLst/>
              </a:prstGeom>
              <a:noFill/>
              <a:ln>
                <a:noFill/>
              </a:ln>
            </p:spPr>
            <p:txBody>
              <a:bodyPr spcFirstLastPara="1" wrap="square" lIns="0" tIns="0" rIns="0" bIns="0" anchor="b" anchorCtr="0">
                <a:spAutoFit/>
              </a:bodyPr>
              <a:lstStyle/>
              <a:p>
                <a:pPr marL="0" marR="0" lvl="0" indent="0" algn="l" rtl="0">
                  <a:spcBef>
                    <a:spcPts val="0"/>
                  </a:spcBef>
                  <a:spcAft>
                    <a:spcPts val="0"/>
                  </a:spcAft>
                  <a:buNone/>
                </a:pPr>
                <a:r>
                  <a:rPr lang="en" sz="1400" b="1" dirty="0">
                    <a:solidFill>
                      <a:schemeClr val="dk1"/>
                    </a:solidFill>
                  </a:rPr>
                  <a:t>Grow Donor &amp; Community Support</a:t>
                </a:r>
                <a:endParaRPr sz="1100" b="1" dirty="0"/>
              </a:p>
            </p:txBody>
          </p:sp>
        </p:grpSp>
        <p:cxnSp>
          <p:nvCxnSpPr>
            <p:cNvPr id="387" name="Google Shape;387;p42"/>
            <p:cNvCxnSpPr/>
            <p:nvPr/>
          </p:nvCxnSpPr>
          <p:spPr>
            <a:xfrm>
              <a:off x="7117080" y="2035798"/>
              <a:ext cx="0" cy="608492"/>
            </a:xfrm>
            <a:prstGeom prst="straightConnector1">
              <a:avLst/>
            </a:prstGeom>
            <a:noFill/>
            <a:ln w="19050" cap="rnd" cmpd="sng">
              <a:solidFill>
                <a:schemeClr val="accent1"/>
              </a:solidFill>
              <a:prstDash val="solid"/>
              <a:round/>
              <a:headEnd type="none" w="sm" len="sm"/>
              <a:tailEnd type="none" w="sm" len="sm"/>
            </a:ln>
          </p:spPr>
        </p:cxnSp>
      </p:grpSp>
      <p:grpSp>
        <p:nvGrpSpPr>
          <p:cNvPr id="388" name="Google Shape;388;p42"/>
          <p:cNvGrpSpPr/>
          <p:nvPr/>
        </p:nvGrpSpPr>
        <p:grpSpPr>
          <a:xfrm>
            <a:off x="5058547" y="2105881"/>
            <a:ext cx="3024291" cy="1007566"/>
            <a:chOff x="7117080" y="2886804"/>
            <a:chExt cx="4032388" cy="1343420"/>
          </a:xfrm>
        </p:grpSpPr>
        <p:grpSp>
          <p:nvGrpSpPr>
            <p:cNvPr id="389" name="Google Shape;389;p42"/>
            <p:cNvGrpSpPr/>
            <p:nvPr/>
          </p:nvGrpSpPr>
          <p:grpSpPr>
            <a:xfrm>
              <a:off x="7336094" y="2886804"/>
              <a:ext cx="3813374" cy="1343420"/>
              <a:chOff x="5768807" y="3014762"/>
              <a:chExt cx="3813374" cy="1343420"/>
            </a:xfrm>
          </p:grpSpPr>
          <p:sp>
            <p:nvSpPr>
              <p:cNvPr id="390" name="Google Shape;390;p42"/>
              <p:cNvSpPr txBox="1"/>
              <p:nvPr/>
            </p:nvSpPr>
            <p:spPr>
              <a:xfrm>
                <a:off x="5768808" y="3619518"/>
                <a:ext cx="3813373" cy="73866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200" dirty="0">
                    <a:solidFill>
                      <a:schemeClr val="dk1"/>
                    </a:solidFill>
                  </a:rPr>
                  <a:t>Strengthen relationships with organizations serving seniors and individuals with disabilities.</a:t>
                </a:r>
                <a:endParaRPr sz="1100" dirty="0"/>
              </a:p>
            </p:txBody>
          </p:sp>
          <p:sp>
            <p:nvSpPr>
              <p:cNvPr id="391" name="Google Shape;391;p42"/>
              <p:cNvSpPr txBox="1"/>
              <p:nvPr/>
            </p:nvSpPr>
            <p:spPr>
              <a:xfrm>
                <a:off x="5768807" y="3014762"/>
                <a:ext cx="3527937" cy="574515"/>
              </a:xfrm>
              <a:prstGeom prst="rect">
                <a:avLst/>
              </a:prstGeom>
              <a:noFill/>
              <a:ln>
                <a:noFill/>
              </a:ln>
            </p:spPr>
            <p:txBody>
              <a:bodyPr spcFirstLastPara="1" wrap="square" lIns="0" tIns="0" rIns="0" bIns="0" anchor="b" anchorCtr="0">
                <a:spAutoFit/>
              </a:bodyPr>
              <a:lstStyle/>
              <a:p>
                <a:pPr marL="0" marR="0" lvl="0" indent="0" algn="l" rtl="0">
                  <a:spcBef>
                    <a:spcPts val="0"/>
                  </a:spcBef>
                  <a:spcAft>
                    <a:spcPts val="0"/>
                  </a:spcAft>
                  <a:buNone/>
                </a:pPr>
                <a:r>
                  <a:rPr lang="en" sz="1400" b="1" dirty="0">
                    <a:solidFill>
                      <a:schemeClr val="dk1"/>
                    </a:solidFill>
                  </a:rPr>
                  <a:t>Expand Partnerships across Texas</a:t>
                </a:r>
                <a:endParaRPr sz="1100" b="1" dirty="0"/>
              </a:p>
            </p:txBody>
          </p:sp>
        </p:grpSp>
        <p:cxnSp>
          <p:nvCxnSpPr>
            <p:cNvPr id="392" name="Google Shape;392;p42"/>
            <p:cNvCxnSpPr/>
            <p:nvPr/>
          </p:nvCxnSpPr>
          <p:spPr>
            <a:xfrm>
              <a:off x="7117080" y="3259326"/>
              <a:ext cx="0" cy="608492"/>
            </a:xfrm>
            <a:prstGeom prst="straightConnector1">
              <a:avLst/>
            </a:prstGeom>
            <a:noFill/>
            <a:ln w="19050" cap="rnd" cmpd="sng">
              <a:solidFill>
                <a:schemeClr val="accent1"/>
              </a:solidFill>
              <a:prstDash val="solid"/>
              <a:round/>
              <a:headEnd type="none" w="sm" len="sm"/>
              <a:tailEnd type="none" w="sm" len="sm"/>
            </a:ln>
          </p:spPr>
        </p:cxnSp>
      </p:grpSp>
      <p:grpSp>
        <p:nvGrpSpPr>
          <p:cNvPr id="393" name="Google Shape;393;p42"/>
          <p:cNvGrpSpPr/>
          <p:nvPr/>
        </p:nvGrpSpPr>
        <p:grpSpPr>
          <a:xfrm>
            <a:off x="5058548" y="3255457"/>
            <a:ext cx="3114720" cy="822899"/>
            <a:chOff x="7117080" y="4110332"/>
            <a:chExt cx="4152960" cy="1097198"/>
          </a:xfrm>
        </p:grpSpPr>
        <p:grpSp>
          <p:nvGrpSpPr>
            <p:cNvPr id="394" name="Google Shape;394;p42"/>
            <p:cNvGrpSpPr/>
            <p:nvPr/>
          </p:nvGrpSpPr>
          <p:grpSpPr>
            <a:xfrm>
              <a:off x="7336094" y="4110332"/>
              <a:ext cx="3933946" cy="1097198"/>
              <a:chOff x="5768807" y="3014762"/>
              <a:chExt cx="3933946" cy="1097198"/>
            </a:xfrm>
          </p:grpSpPr>
          <p:sp>
            <p:nvSpPr>
              <p:cNvPr id="395" name="Google Shape;395;p42"/>
              <p:cNvSpPr txBox="1"/>
              <p:nvPr/>
            </p:nvSpPr>
            <p:spPr>
              <a:xfrm>
                <a:off x="5768808" y="3619518"/>
                <a:ext cx="3933945" cy="49244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200" dirty="0">
                    <a:solidFill>
                      <a:schemeClr val="dk1"/>
                    </a:solidFill>
                  </a:rPr>
                  <a:t>Support programs that promote dignity, independence, and quality of life.</a:t>
                </a:r>
                <a:endParaRPr sz="1100" dirty="0"/>
              </a:p>
            </p:txBody>
          </p:sp>
          <p:sp>
            <p:nvSpPr>
              <p:cNvPr id="396" name="Google Shape;396;p42"/>
              <p:cNvSpPr txBox="1"/>
              <p:nvPr/>
            </p:nvSpPr>
            <p:spPr>
              <a:xfrm>
                <a:off x="5768807" y="3014762"/>
                <a:ext cx="3527929" cy="574515"/>
              </a:xfrm>
              <a:prstGeom prst="rect">
                <a:avLst/>
              </a:prstGeom>
              <a:noFill/>
              <a:ln>
                <a:noFill/>
              </a:ln>
            </p:spPr>
            <p:txBody>
              <a:bodyPr spcFirstLastPara="1" wrap="square" lIns="0" tIns="0" rIns="0" bIns="0" anchor="b" anchorCtr="0">
                <a:spAutoFit/>
              </a:bodyPr>
              <a:lstStyle/>
              <a:p>
                <a:pPr marL="0" marR="0" lvl="0" indent="0" algn="l" rtl="0">
                  <a:spcBef>
                    <a:spcPts val="0"/>
                  </a:spcBef>
                  <a:spcAft>
                    <a:spcPts val="0"/>
                  </a:spcAft>
                  <a:buNone/>
                </a:pPr>
                <a:r>
                  <a:rPr lang="en" sz="1400" b="1" dirty="0">
                    <a:solidFill>
                      <a:schemeClr val="dk1"/>
                    </a:solidFill>
                  </a:rPr>
                  <a:t>Advance Person-Centered Care Initiatives</a:t>
                </a:r>
                <a:endParaRPr sz="1100" b="1" dirty="0"/>
              </a:p>
            </p:txBody>
          </p:sp>
        </p:grpSp>
        <p:cxnSp>
          <p:nvCxnSpPr>
            <p:cNvPr id="397" name="Google Shape;397;p42"/>
            <p:cNvCxnSpPr/>
            <p:nvPr/>
          </p:nvCxnSpPr>
          <p:spPr>
            <a:xfrm>
              <a:off x="7117080" y="4482854"/>
              <a:ext cx="0" cy="608492"/>
            </a:xfrm>
            <a:prstGeom prst="straightConnector1">
              <a:avLst/>
            </a:prstGeom>
            <a:noFill/>
            <a:ln w="19050" cap="rnd" cmpd="sng">
              <a:solidFill>
                <a:schemeClr val="accent1"/>
              </a:solidFill>
              <a:prstDash val="solid"/>
              <a:round/>
              <a:headEnd type="none" w="sm" len="sm"/>
              <a:tailEnd type="none" w="sm" len="sm"/>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82"/>
                                        </p:tgtEl>
                                        <p:attrNameLst>
                                          <p:attrName>style.visibility</p:attrName>
                                        </p:attrNameLst>
                                      </p:cBhvr>
                                      <p:to>
                                        <p:strVal val="visible"/>
                                      </p:to>
                                    </p:set>
                                    <p:anim calcmode="lin" valueType="num">
                                      <p:cBhvr additive="base">
                                        <p:cTn id="7" dur="500"/>
                                        <p:tgtEl>
                                          <p:spTgt spid="382"/>
                                        </p:tgtEl>
                                        <p:attrNameLst>
                                          <p:attrName>ppt_x</p:attrName>
                                        </p:attrNameLst>
                                      </p:cBhvr>
                                      <p:tavLst>
                                        <p:tav tm="0">
                                          <p:val>
                                            <p:strVal val="#ppt_x-1"/>
                                          </p:val>
                                        </p:tav>
                                        <p:tav tm="100000">
                                          <p:val>
                                            <p:strVal val="#ppt_x"/>
                                          </p:val>
                                        </p:tav>
                                      </p:tavLst>
                                    </p:anim>
                                  </p:childTnLst>
                                </p:cTn>
                              </p:par>
                              <p:par>
                                <p:cTn id="8" presetID="10" presetClass="entr" presetSubtype="0" fill="hold" nodeType="withEffect">
                                  <p:stCondLst>
                                    <p:cond delay="250"/>
                                  </p:stCondLst>
                                  <p:childTnLst>
                                    <p:set>
                                      <p:cBhvr>
                                        <p:cTn id="9" dur="1" fill="hold">
                                          <p:stCondLst>
                                            <p:cond delay="0"/>
                                          </p:stCondLst>
                                        </p:cTn>
                                        <p:tgtEl>
                                          <p:spTgt spid="353">
                                            <p:txEl>
                                              <p:pRg st="0" end="0"/>
                                            </p:txEl>
                                          </p:spTgt>
                                        </p:tgtEl>
                                        <p:attrNameLst>
                                          <p:attrName>style.visibility</p:attrName>
                                        </p:attrNameLst>
                                      </p:cBhvr>
                                      <p:to>
                                        <p:strVal val="visible"/>
                                      </p:to>
                                    </p:set>
                                    <p:animEffect transition="in" filter="fade">
                                      <p:cBhvr>
                                        <p:cTn id="10" dur="500"/>
                                        <p:tgtEl>
                                          <p:spTgt spid="353">
                                            <p:txEl>
                                              <p:pRg st="0" end="0"/>
                                            </p:txEl>
                                          </p:spTgt>
                                        </p:tgtEl>
                                      </p:cBhvr>
                                    </p:animEffect>
                                  </p:childTnLst>
                                </p:cTn>
                              </p:par>
                              <p:par>
                                <p:cTn id="11" presetID="23" presetClass="entr" presetSubtype="16" fill="hold" nodeType="withEffect">
                                  <p:stCondLst>
                                    <p:cond delay="500"/>
                                  </p:stCondLst>
                                  <p:childTnLst>
                                    <p:set>
                                      <p:cBhvr>
                                        <p:cTn id="12" dur="1" fill="hold">
                                          <p:stCondLst>
                                            <p:cond delay="0"/>
                                          </p:stCondLst>
                                        </p:cTn>
                                        <p:tgtEl>
                                          <p:spTgt spid="354"/>
                                        </p:tgtEl>
                                        <p:attrNameLst>
                                          <p:attrName>style.visibility</p:attrName>
                                        </p:attrNameLst>
                                      </p:cBhvr>
                                      <p:to>
                                        <p:strVal val="visible"/>
                                      </p:to>
                                    </p:set>
                                    <p:anim calcmode="lin" valueType="num">
                                      <p:cBhvr additive="base">
                                        <p:cTn id="13" dur="500"/>
                                        <p:tgtEl>
                                          <p:spTgt spid="354"/>
                                        </p:tgtEl>
                                        <p:attrNameLst>
                                          <p:attrName>ppt_w</p:attrName>
                                        </p:attrNameLst>
                                      </p:cBhvr>
                                      <p:tavLst>
                                        <p:tav tm="0">
                                          <p:val>
                                            <p:strVal val="0"/>
                                          </p:val>
                                        </p:tav>
                                        <p:tav tm="100000">
                                          <p:val>
                                            <p:strVal val="#ppt_w"/>
                                          </p:val>
                                        </p:tav>
                                      </p:tavLst>
                                    </p:anim>
                                    <p:anim calcmode="lin" valueType="num">
                                      <p:cBhvr additive="base">
                                        <p:cTn id="14" dur="500"/>
                                        <p:tgtEl>
                                          <p:spTgt spid="354"/>
                                        </p:tgtEl>
                                        <p:attrNameLst>
                                          <p:attrName>ppt_h</p:attrName>
                                        </p:attrNameLst>
                                      </p:cBhvr>
                                      <p:tavLst>
                                        <p:tav tm="0">
                                          <p:val>
                                            <p:strVal val="0"/>
                                          </p:val>
                                        </p:tav>
                                        <p:tav tm="100000">
                                          <p:val>
                                            <p:strVal val="#ppt_h"/>
                                          </p:val>
                                        </p:tav>
                                      </p:tavLst>
                                    </p:anim>
                                  </p:childTnLst>
                                </p:cTn>
                              </p:par>
                              <p:par>
                                <p:cTn id="15" presetID="2" presetClass="entr" presetSubtype="2" fill="hold" nodeType="withEffect">
                                  <p:stCondLst>
                                    <p:cond delay="500"/>
                                  </p:stCondLst>
                                  <p:childTnLst>
                                    <p:set>
                                      <p:cBhvr>
                                        <p:cTn id="16" dur="1" fill="hold">
                                          <p:stCondLst>
                                            <p:cond delay="0"/>
                                          </p:stCondLst>
                                        </p:cTn>
                                        <p:tgtEl>
                                          <p:spTgt spid="383"/>
                                        </p:tgtEl>
                                        <p:attrNameLst>
                                          <p:attrName>style.visibility</p:attrName>
                                        </p:attrNameLst>
                                      </p:cBhvr>
                                      <p:to>
                                        <p:strVal val="visible"/>
                                      </p:to>
                                    </p:set>
                                    <p:anim calcmode="lin" valueType="num">
                                      <p:cBhvr additive="base">
                                        <p:cTn id="17" dur="500"/>
                                        <p:tgtEl>
                                          <p:spTgt spid="383"/>
                                        </p:tgtEl>
                                        <p:attrNameLst>
                                          <p:attrName>ppt_x</p:attrName>
                                        </p:attrNameLst>
                                      </p:cBhvr>
                                      <p:tavLst>
                                        <p:tav tm="0">
                                          <p:val>
                                            <p:strVal val="#ppt_x+1"/>
                                          </p:val>
                                        </p:tav>
                                        <p:tav tm="100000">
                                          <p:val>
                                            <p:strVal val="#ppt_x"/>
                                          </p:val>
                                        </p:tav>
                                      </p:tavLst>
                                    </p:anim>
                                  </p:childTnLst>
                                </p:cTn>
                              </p:par>
                              <p:par>
                                <p:cTn id="18" presetID="2" presetClass="entr" presetSubtype="2" fill="hold" nodeType="withEffect">
                                  <p:stCondLst>
                                    <p:cond delay="750"/>
                                  </p:stCondLst>
                                  <p:childTnLst>
                                    <p:set>
                                      <p:cBhvr>
                                        <p:cTn id="19" dur="1" fill="hold">
                                          <p:stCondLst>
                                            <p:cond delay="0"/>
                                          </p:stCondLst>
                                        </p:cTn>
                                        <p:tgtEl>
                                          <p:spTgt spid="388"/>
                                        </p:tgtEl>
                                        <p:attrNameLst>
                                          <p:attrName>style.visibility</p:attrName>
                                        </p:attrNameLst>
                                      </p:cBhvr>
                                      <p:to>
                                        <p:strVal val="visible"/>
                                      </p:to>
                                    </p:set>
                                    <p:anim calcmode="lin" valueType="num">
                                      <p:cBhvr additive="base">
                                        <p:cTn id="20" dur="500"/>
                                        <p:tgtEl>
                                          <p:spTgt spid="388"/>
                                        </p:tgtEl>
                                        <p:attrNameLst>
                                          <p:attrName>ppt_x</p:attrName>
                                        </p:attrNameLst>
                                      </p:cBhvr>
                                      <p:tavLst>
                                        <p:tav tm="0">
                                          <p:val>
                                            <p:strVal val="#ppt_x+1"/>
                                          </p:val>
                                        </p:tav>
                                        <p:tav tm="100000">
                                          <p:val>
                                            <p:strVal val="#ppt_x"/>
                                          </p:val>
                                        </p:tav>
                                      </p:tavLst>
                                    </p:anim>
                                  </p:childTnLst>
                                </p:cTn>
                              </p:par>
                              <p:par>
                                <p:cTn id="21" presetID="2" presetClass="entr" presetSubtype="2" fill="hold" nodeType="withEffect">
                                  <p:stCondLst>
                                    <p:cond delay="1000"/>
                                  </p:stCondLst>
                                  <p:childTnLst>
                                    <p:set>
                                      <p:cBhvr>
                                        <p:cTn id="22" dur="1" fill="hold">
                                          <p:stCondLst>
                                            <p:cond delay="0"/>
                                          </p:stCondLst>
                                        </p:cTn>
                                        <p:tgtEl>
                                          <p:spTgt spid="393"/>
                                        </p:tgtEl>
                                        <p:attrNameLst>
                                          <p:attrName>style.visibility</p:attrName>
                                        </p:attrNameLst>
                                      </p:cBhvr>
                                      <p:to>
                                        <p:strVal val="visible"/>
                                      </p:to>
                                    </p:set>
                                    <p:anim calcmode="lin" valueType="num">
                                      <p:cBhvr additive="base">
                                        <p:cTn id="23" dur="500"/>
                                        <p:tgtEl>
                                          <p:spTgt spid="39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pic>
        <p:nvPicPr>
          <p:cNvPr id="404" name="Google Shape;404;p43" title="aerial-austin-skyline-violet-crown-DR204606.jpg"/>
          <p:cNvPicPr preferRelativeResize="0">
            <a:picLocks noGrp="1"/>
          </p:cNvPicPr>
          <p:nvPr>
            <p:ph type="pic" idx="2"/>
          </p:nvPr>
        </p:nvPicPr>
        <p:blipFill rotWithShape="1">
          <a:blip r:embed="rId3">
            <a:alphaModFix/>
          </a:blip>
          <a:srcRect t="1737" b="13931"/>
          <a:stretch/>
        </p:blipFill>
        <p:spPr>
          <a:xfrm>
            <a:off x="-16600" y="0"/>
            <a:ext cx="9144003" cy="5143499"/>
          </a:xfrm>
          <a:prstGeom prst="rect">
            <a:avLst/>
          </a:prstGeom>
          <a:noFill/>
          <a:ln>
            <a:noFill/>
          </a:ln>
        </p:spPr>
      </p:pic>
      <p:sp>
        <p:nvSpPr>
          <p:cNvPr id="405" name="Google Shape;405;p43"/>
          <p:cNvSpPr/>
          <p:nvPr/>
        </p:nvSpPr>
        <p:spPr>
          <a:xfrm rot="5400000" flipH="1">
            <a:off x="3370000" y="-617156"/>
            <a:ext cx="3600300" cy="6492300"/>
          </a:xfrm>
          <a:prstGeom prst="round2SameRect">
            <a:avLst>
              <a:gd name="adj1" fmla="val 13715"/>
              <a:gd name="adj2" fmla="val 0"/>
            </a:avLst>
          </a:prstGeom>
          <a:solidFill>
            <a:schemeClr val="lt1"/>
          </a:solidFill>
          <a:ln>
            <a:noFill/>
          </a:ln>
          <a:effectLst>
            <a:outerShdw blurRad="266700" sx="102000" sy="102000" algn="ctr" rotWithShape="0">
              <a:srgbClr val="000000">
                <a:alpha val="1569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406" name="Google Shape;406;p43"/>
          <p:cNvGrpSpPr/>
          <p:nvPr/>
        </p:nvGrpSpPr>
        <p:grpSpPr>
          <a:xfrm>
            <a:off x="1581160" y="2312763"/>
            <a:ext cx="632460" cy="632460"/>
            <a:chOff x="3129280" y="3253480"/>
            <a:chExt cx="843280" cy="843280"/>
          </a:xfrm>
        </p:grpSpPr>
        <p:sp>
          <p:nvSpPr>
            <p:cNvPr id="407" name="Google Shape;407;p43"/>
            <p:cNvSpPr/>
            <p:nvPr/>
          </p:nvSpPr>
          <p:spPr>
            <a:xfrm>
              <a:off x="3129280" y="3253480"/>
              <a:ext cx="843280" cy="843280"/>
            </a:xfrm>
            <a:prstGeom prst="ellipse">
              <a:avLst/>
            </a:prstGeom>
            <a:solidFill>
              <a:schemeClr val="lt1"/>
            </a:solidFill>
            <a:ln>
              <a:noFill/>
            </a:ln>
            <a:effectLst>
              <a:outerShdw blurRad="266700" sx="102000" sy="102000" algn="ctr" rotWithShape="0">
                <a:srgbClr val="000000">
                  <a:alpha val="15686"/>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408" name="Google Shape;408;p43"/>
            <p:cNvPicPr preferRelativeResize="0"/>
            <p:nvPr/>
          </p:nvPicPr>
          <p:blipFill rotWithShape="1">
            <a:blip r:embed="rId4">
              <a:alphaModFix/>
            </a:blip>
            <a:srcRect/>
            <a:stretch/>
          </p:blipFill>
          <p:spPr>
            <a:xfrm>
              <a:off x="3360420" y="3554470"/>
              <a:ext cx="381000" cy="241302"/>
            </a:xfrm>
            <a:prstGeom prst="rect">
              <a:avLst/>
            </a:prstGeom>
            <a:noFill/>
            <a:ln>
              <a:noFill/>
            </a:ln>
          </p:spPr>
        </p:pic>
      </p:grpSp>
      <p:sp>
        <p:nvSpPr>
          <p:cNvPr id="409" name="Google Shape;409;p43"/>
          <p:cNvSpPr txBox="1"/>
          <p:nvPr/>
        </p:nvSpPr>
        <p:spPr>
          <a:xfrm>
            <a:off x="3300541" y="3655083"/>
            <a:ext cx="1092361" cy="207749"/>
          </a:xfrm>
          <a:prstGeom prst="rect">
            <a:avLst/>
          </a:prstGeom>
          <a:noFill/>
          <a:ln>
            <a:noFill/>
          </a:ln>
        </p:spPr>
        <p:txBody>
          <a:bodyPr spcFirstLastPara="1" wrap="square" lIns="0" tIns="0" rIns="0" bIns="0" anchor="t" anchorCtr="0">
            <a:spAutoFit/>
          </a:bodyPr>
          <a:lstStyle/>
          <a:p>
            <a:pPr lvl="0">
              <a:lnSpc>
                <a:spcPct val="150000"/>
              </a:lnSpc>
            </a:pPr>
            <a:r>
              <a:rPr lang="en-US" sz="900" b="1" dirty="0">
                <a:solidFill>
                  <a:schemeClr val="accent3">
                    <a:lumMod val="50000"/>
                  </a:schemeClr>
                </a:solidFill>
              </a:rPr>
              <a:t>www.wcares.net</a:t>
            </a:r>
          </a:p>
        </p:txBody>
      </p:sp>
      <p:pic>
        <p:nvPicPr>
          <p:cNvPr id="410" name="Google Shape;410;p43" title="main-2color.png"/>
          <p:cNvPicPr preferRelativeResize="0"/>
          <p:nvPr/>
        </p:nvPicPr>
        <p:blipFill>
          <a:blip r:embed="rId5">
            <a:alphaModFix/>
          </a:blip>
          <a:stretch>
            <a:fillRect/>
          </a:stretch>
        </p:blipFill>
        <p:spPr>
          <a:xfrm>
            <a:off x="2490599" y="1161649"/>
            <a:ext cx="2320727" cy="2134873"/>
          </a:xfrm>
          <a:prstGeom prst="rect">
            <a:avLst/>
          </a:prstGeom>
          <a:noFill/>
          <a:ln>
            <a:noFill/>
          </a:ln>
        </p:spPr>
      </p:pic>
      <p:grpSp>
        <p:nvGrpSpPr>
          <p:cNvPr id="411" name="Google Shape;411;p43"/>
          <p:cNvGrpSpPr/>
          <p:nvPr/>
        </p:nvGrpSpPr>
        <p:grpSpPr>
          <a:xfrm>
            <a:off x="5769442" y="1012190"/>
            <a:ext cx="2475675" cy="3221182"/>
            <a:chOff x="1445328" y="3434935"/>
            <a:chExt cx="3300900" cy="4294910"/>
          </a:xfrm>
        </p:grpSpPr>
        <p:sp>
          <p:nvSpPr>
            <p:cNvPr id="412" name="Google Shape;412;p43"/>
            <p:cNvSpPr/>
            <p:nvPr/>
          </p:nvSpPr>
          <p:spPr>
            <a:xfrm>
              <a:off x="1445328" y="3434935"/>
              <a:ext cx="3300900" cy="4294910"/>
            </a:xfrm>
            <a:prstGeom prst="roundRect">
              <a:avLst>
                <a:gd name="adj" fmla="val 11295"/>
              </a:avLst>
            </a:prstGeom>
            <a:solidFill>
              <a:schemeClr val="accent1"/>
            </a:solidFill>
            <a:ln>
              <a:noFill/>
            </a:ln>
            <a:effectLst>
              <a:outerShdw blurRad="127000" sx="102000" sy="102000" algn="ctr" rotWithShape="0">
                <a:srgbClr val="000000">
                  <a:alpha val="1569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grpSp>
          <p:nvGrpSpPr>
            <p:cNvPr id="413" name="Google Shape;413;p43"/>
            <p:cNvGrpSpPr/>
            <p:nvPr/>
          </p:nvGrpSpPr>
          <p:grpSpPr>
            <a:xfrm>
              <a:off x="1630159" y="3625930"/>
              <a:ext cx="2984736" cy="3645395"/>
              <a:chOff x="1630159" y="3667232"/>
              <a:chExt cx="2984736" cy="3645395"/>
            </a:xfrm>
          </p:grpSpPr>
          <p:sp>
            <p:nvSpPr>
              <p:cNvPr id="414" name="Google Shape;414;p43"/>
              <p:cNvSpPr txBox="1"/>
              <p:nvPr/>
            </p:nvSpPr>
            <p:spPr>
              <a:xfrm>
                <a:off x="1630159" y="4357972"/>
                <a:ext cx="2984736" cy="2954655"/>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 sz="1200" b="1" dirty="0">
                    <a:solidFill>
                      <a:schemeClr val="lt1"/>
                    </a:solidFill>
                  </a:rPr>
                  <a:t>Charles Borst </a:t>
                </a:r>
              </a:p>
              <a:p>
                <a:pPr marL="0" marR="0" lvl="0" indent="0" algn="ctr" rtl="0">
                  <a:lnSpc>
                    <a:spcPct val="150000"/>
                  </a:lnSpc>
                  <a:spcBef>
                    <a:spcPts val="0"/>
                  </a:spcBef>
                  <a:spcAft>
                    <a:spcPts val="0"/>
                  </a:spcAft>
                  <a:buNone/>
                </a:pPr>
                <a:r>
                  <a:rPr lang="en" sz="1200" b="1" dirty="0">
                    <a:solidFill>
                      <a:schemeClr val="lt1"/>
                    </a:solidFill>
                  </a:rPr>
                  <a:t>Co-Founder &amp; CEO</a:t>
                </a:r>
              </a:p>
              <a:p>
                <a:pPr marL="0" marR="0" lvl="0" indent="0" algn="l" rtl="0">
                  <a:lnSpc>
                    <a:spcPct val="150000"/>
                  </a:lnSpc>
                  <a:spcBef>
                    <a:spcPts val="0"/>
                  </a:spcBef>
                  <a:spcAft>
                    <a:spcPts val="0"/>
                  </a:spcAft>
                  <a:buNone/>
                </a:pPr>
                <a:endParaRPr lang="en" sz="1200" b="1" dirty="0">
                  <a:solidFill>
                    <a:schemeClr val="lt1"/>
                  </a:solidFill>
                </a:endParaRPr>
              </a:p>
              <a:p>
                <a:pPr marL="0" marR="0" lvl="0" indent="0" algn="ctr" rtl="0">
                  <a:lnSpc>
                    <a:spcPct val="150000"/>
                  </a:lnSpc>
                  <a:spcBef>
                    <a:spcPts val="0"/>
                  </a:spcBef>
                  <a:spcAft>
                    <a:spcPts val="0"/>
                  </a:spcAft>
                  <a:buNone/>
                </a:pPr>
                <a:r>
                  <a:rPr lang="en" sz="1200" b="1" dirty="0">
                    <a:solidFill>
                      <a:schemeClr val="lt1"/>
                    </a:solidFill>
                  </a:rPr>
                  <a:t>Phone</a:t>
                </a:r>
                <a:r>
                  <a:rPr lang="en" sz="1200" b="1">
                    <a:solidFill>
                      <a:schemeClr val="lt1"/>
                    </a:solidFill>
                  </a:rPr>
                  <a:t>:  512-454-2140</a:t>
                </a:r>
                <a:endParaRPr sz="1200" b="1" dirty="0">
                  <a:solidFill>
                    <a:schemeClr val="lt1"/>
                  </a:solidFill>
                </a:endParaRPr>
              </a:p>
              <a:p>
                <a:pPr marL="0" marR="0" lvl="0" indent="0" algn="ctr" rtl="0">
                  <a:lnSpc>
                    <a:spcPct val="150000"/>
                  </a:lnSpc>
                  <a:spcBef>
                    <a:spcPts val="0"/>
                  </a:spcBef>
                  <a:spcAft>
                    <a:spcPts val="0"/>
                  </a:spcAft>
                  <a:buNone/>
                </a:pPr>
                <a:r>
                  <a:rPr lang="en-US" sz="1200" b="1" dirty="0">
                    <a:solidFill>
                      <a:schemeClr val="lt1"/>
                    </a:solidFill>
                  </a:rPr>
                  <a:t>Address: 4100 Jackson Ave. Austin, TX 78731</a:t>
                </a:r>
                <a:endParaRPr lang="en" sz="1200" b="1" dirty="0">
                  <a:solidFill>
                    <a:schemeClr val="lt1"/>
                  </a:solidFill>
                </a:endParaRPr>
              </a:p>
              <a:p>
                <a:pPr lvl="0" algn="ctr">
                  <a:lnSpc>
                    <a:spcPct val="150000"/>
                  </a:lnSpc>
                </a:pPr>
                <a:r>
                  <a:rPr lang="en" sz="1200" b="1" dirty="0">
                    <a:solidFill>
                      <a:schemeClr val="lt1"/>
                    </a:solidFill>
                  </a:rPr>
                  <a:t>wcares@wmanor.com</a:t>
                </a:r>
              </a:p>
              <a:p>
                <a:pPr lvl="0" algn="ctr">
                  <a:lnSpc>
                    <a:spcPct val="150000"/>
                  </a:lnSpc>
                </a:pPr>
                <a:r>
                  <a:rPr lang="en" sz="1200" b="1" dirty="0">
                    <a:solidFill>
                      <a:schemeClr val="lt1"/>
                    </a:solidFill>
                  </a:rPr>
                  <a:t>www.wcares.net</a:t>
                </a:r>
                <a:endParaRPr sz="1200" b="1" dirty="0">
                  <a:solidFill>
                    <a:schemeClr val="lt1"/>
                  </a:solidFill>
                </a:endParaRPr>
              </a:p>
            </p:txBody>
          </p:sp>
          <p:sp>
            <p:nvSpPr>
              <p:cNvPr id="415" name="Google Shape;415;p43"/>
              <p:cNvSpPr txBox="1"/>
              <p:nvPr/>
            </p:nvSpPr>
            <p:spPr>
              <a:xfrm>
                <a:off x="2327284" y="3667232"/>
                <a:ext cx="2257800" cy="328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600" b="1" u="sng" dirty="0">
                    <a:solidFill>
                      <a:schemeClr val="lt1"/>
                    </a:solidFill>
                  </a:rPr>
                  <a:t>Contact Us</a:t>
                </a:r>
                <a:endParaRPr sz="1300" b="1" u="sng" dirty="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04"/>
                                        </p:tgtEl>
                                        <p:attrNameLst>
                                          <p:attrName>style.visibility</p:attrName>
                                        </p:attrNameLst>
                                      </p:cBhvr>
                                      <p:to>
                                        <p:strVal val="visible"/>
                                      </p:to>
                                    </p:set>
                                    <p:anim calcmode="lin" valueType="num">
                                      <p:cBhvr additive="base">
                                        <p:cTn id="7" dur="500"/>
                                        <p:tgtEl>
                                          <p:spTgt spid="404"/>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0"/>
                                  </p:stCondLst>
                                  <p:childTnLst>
                                    <p:set>
                                      <p:cBhvr>
                                        <p:cTn id="9" dur="1" fill="hold">
                                          <p:stCondLst>
                                            <p:cond delay="0"/>
                                          </p:stCondLst>
                                        </p:cTn>
                                        <p:tgtEl>
                                          <p:spTgt spid="405"/>
                                        </p:tgtEl>
                                        <p:attrNameLst>
                                          <p:attrName>style.visibility</p:attrName>
                                        </p:attrNameLst>
                                      </p:cBhvr>
                                      <p:to>
                                        <p:strVal val="visible"/>
                                      </p:to>
                                    </p:set>
                                    <p:anim calcmode="lin" valueType="num">
                                      <p:cBhvr additive="base">
                                        <p:cTn id="10" dur="500"/>
                                        <p:tgtEl>
                                          <p:spTgt spid="405"/>
                                        </p:tgtEl>
                                        <p:attrNameLst>
                                          <p:attrName>ppt_x</p:attrName>
                                        </p:attrNameLst>
                                      </p:cBhvr>
                                      <p:tavLst>
                                        <p:tav tm="0">
                                          <p:val>
                                            <p:strVal val="#ppt_x+1"/>
                                          </p:val>
                                        </p:tav>
                                        <p:tav tm="100000">
                                          <p:val>
                                            <p:strVal val="#ppt_x"/>
                                          </p:val>
                                        </p:tav>
                                      </p:tavLst>
                                    </p:anim>
                                  </p:childTnLst>
                                </p:cTn>
                              </p:par>
                              <p:par>
                                <p:cTn id="11" presetID="10" presetClass="entr" presetSubtype="0" fill="hold" nodeType="withEffect">
                                  <p:stCondLst>
                                    <p:cond delay="250"/>
                                  </p:stCondLst>
                                  <p:childTnLst>
                                    <p:set>
                                      <p:cBhvr>
                                        <p:cTn id="12" dur="1" fill="hold">
                                          <p:stCondLst>
                                            <p:cond delay="0"/>
                                          </p:stCondLst>
                                        </p:cTn>
                                        <p:tgtEl>
                                          <p:spTgt spid="406"/>
                                        </p:tgtEl>
                                        <p:attrNameLst>
                                          <p:attrName>style.visibility</p:attrName>
                                        </p:attrNameLst>
                                      </p:cBhvr>
                                      <p:to>
                                        <p:strVal val="visible"/>
                                      </p:to>
                                    </p:set>
                                    <p:animEffect transition="in" filter="fade">
                                      <p:cBhvr>
                                        <p:cTn id="13" dur="500"/>
                                        <p:tgtEl>
                                          <p:spTgt spid="406"/>
                                        </p:tgtEl>
                                      </p:cBhvr>
                                    </p:animEffect>
                                  </p:childTnLst>
                                </p:cTn>
                              </p:par>
                              <p:par>
                                <p:cTn id="14" presetID="10" presetClass="entr" presetSubtype="0" fill="hold" nodeType="withEffect">
                                  <p:stCondLst>
                                    <p:cond delay="750"/>
                                  </p:stCondLst>
                                  <p:childTnLst>
                                    <p:set>
                                      <p:cBhvr>
                                        <p:cTn id="15" dur="1" fill="hold">
                                          <p:stCondLst>
                                            <p:cond delay="0"/>
                                          </p:stCondLst>
                                        </p:cTn>
                                        <p:tgtEl>
                                          <p:spTgt spid="409"/>
                                        </p:tgtEl>
                                        <p:attrNameLst>
                                          <p:attrName>style.visibility</p:attrName>
                                        </p:attrNameLst>
                                      </p:cBhvr>
                                      <p:to>
                                        <p:strVal val="visible"/>
                                      </p:to>
                                    </p:set>
                                    <p:animEffect transition="in" filter="fade">
                                      <p:cBhvr>
                                        <p:cTn id="16" dur="500"/>
                                        <p:tgtEl>
                                          <p:spTgt spid="409"/>
                                        </p:tgtEl>
                                      </p:cBhvr>
                                    </p:animEffect>
                                  </p:childTnLst>
                                </p:cTn>
                              </p:par>
                            </p:childTnLst>
                          </p:cTn>
                        </p:par>
                        <p:par>
                          <p:cTn id="17" fill="hold">
                            <p:stCondLst>
                              <p:cond delay="500"/>
                            </p:stCondLst>
                            <p:childTnLst>
                              <p:par>
                                <p:cTn id="18" presetID="2" presetClass="entr" presetSubtype="2" fill="hold" nodeType="afterEffect">
                                  <p:stCondLst>
                                    <p:cond delay="0"/>
                                  </p:stCondLst>
                                  <p:childTnLst>
                                    <p:set>
                                      <p:cBhvr>
                                        <p:cTn id="19" dur="1" fill="hold">
                                          <p:stCondLst>
                                            <p:cond delay="0"/>
                                          </p:stCondLst>
                                        </p:cTn>
                                        <p:tgtEl>
                                          <p:spTgt spid="411"/>
                                        </p:tgtEl>
                                        <p:attrNameLst>
                                          <p:attrName>style.visibility</p:attrName>
                                        </p:attrNameLst>
                                      </p:cBhvr>
                                      <p:to>
                                        <p:strVal val="visible"/>
                                      </p:to>
                                    </p:set>
                                    <p:anim calcmode="lin" valueType="num">
                                      <p:cBhvr additive="base">
                                        <p:cTn id="20" dur="1000"/>
                                        <p:tgtEl>
                                          <p:spTgt spid="411"/>
                                        </p:tgtEl>
                                        <p:attrNameLst>
                                          <p:attrName>ppt_x</p:attrName>
                                        </p:attrNameLst>
                                      </p:cBhvr>
                                      <p:tavLst>
                                        <p:tav tm="0">
                                          <p:val>
                                            <p:strVal val="#ppt_x+1"/>
                                          </p:val>
                                        </p:tav>
                                        <p:tav tm="100000">
                                          <p:val>
                                            <p:strVal val="#ppt_x"/>
                                          </p:val>
                                        </p:tav>
                                      </p:tavLst>
                                    </p:anim>
                                  </p:childTnLst>
                                </p:cTn>
                              </p:par>
                              <p:par>
                                <p:cTn id="21" presetID="2" presetClass="entr" presetSubtype="8" fill="hold" nodeType="withEffect">
                                  <p:stCondLst>
                                    <p:cond delay="0"/>
                                  </p:stCondLst>
                                  <p:childTnLst>
                                    <p:set>
                                      <p:cBhvr>
                                        <p:cTn id="22" dur="1" fill="hold">
                                          <p:stCondLst>
                                            <p:cond delay="0"/>
                                          </p:stCondLst>
                                        </p:cTn>
                                        <p:tgtEl>
                                          <p:spTgt spid="410"/>
                                        </p:tgtEl>
                                        <p:attrNameLst>
                                          <p:attrName>style.visibility</p:attrName>
                                        </p:attrNameLst>
                                      </p:cBhvr>
                                      <p:to>
                                        <p:strVal val="visible"/>
                                      </p:to>
                                    </p:set>
                                    <p:anim calcmode="lin" valueType="num">
                                      <p:cBhvr additive="base">
                                        <p:cTn id="23" dur="1000"/>
                                        <p:tgtEl>
                                          <p:spTgt spid="41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est Cares">
  <a:themeElements>
    <a:clrScheme name="Westminster Cares">
      <a:dk1>
        <a:srgbClr val="1A3865"/>
      </a:dk1>
      <a:lt1>
        <a:srgbClr val="FFFFFF"/>
      </a:lt1>
      <a:dk2>
        <a:srgbClr val="003466"/>
      </a:dk2>
      <a:lt2>
        <a:srgbClr val="FEFFFF"/>
      </a:lt2>
      <a:accent1>
        <a:srgbClr val="3F78BD"/>
      </a:accent1>
      <a:accent2>
        <a:srgbClr val="008EFB"/>
      </a:accent2>
      <a:accent3>
        <a:srgbClr val="3399F5"/>
      </a:accent3>
      <a:accent4>
        <a:srgbClr val="4DA5F6"/>
      </a:accent4>
      <a:accent5>
        <a:srgbClr val="66B2F7"/>
      </a:accent5>
      <a:accent6>
        <a:srgbClr val="80BFF9"/>
      </a:accent6>
      <a:hlink>
        <a:srgbClr val="0081FB"/>
      </a:hlink>
      <a:folHlink>
        <a:srgbClr val="007FF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4367</TotalTime>
  <Words>1049</Words>
  <Application>Microsoft Office PowerPoint</Application>
  <PresentationFormat>On-screen Show (16:9)</PresentationFormat>
  <Paragraphs>142</Paragraphs>
  <Slides>17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Wingdings</vt:lpstr>
      <vt:lpstr>Arial</vt:lpstr>
      <vt:lpstr>Oswald</vt:lpstr>
      <vt:lpstr>Calibri</vt:lpstr>
      <vt:lpstr>West Cares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Heather Kral</dc:creator>
  <cp:lastModifiedBy>Heather Kral</cp:lastModifiedBy>
  <cp:revision>22</cp:revision>
  <dcterms:modified xsi:type="dcterms:W3CDTF">2026-08-14T18:30:53Z</dcterms:modified>
</cp:coreProperties>
</file>