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5" r:id="rId4"/>
    <p:sldId id="279" r:id="rId5"/>
    <p:sldId id="263" r:id="rId6"/>
    <p:sldId id="262" r:id="rId7"/>
    <p:sldId id="266" r:id="rId8"/>
    <p:sldId id="267" r:id="rId9"/>
    <p:sldId id="269" r:id="rId10"/>
    <p:sldId id="268" r:id="rId11"/>
    <p:sldId id="278" r:id="rId12"/>
    <p:sldId id="270" r:id="rId13"/>
    <p:sldId id="264" r:id="rId14"/>
    <p:sldId id="271" r:id="rId15"/>
    <p:sldId id="257" r:id="rId16"/>
    <p:sldId id="273" r:id="rId17"/>
    <p:sldId id="274" r:id="rId18"/>
    <p:sldId id="276" r:id="rId19"/>
    <p:sldId id="277"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7/22/2024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5895-1386-C4FF-D39A-1A639968A4C6}"/>
              </a:ext>
            </a:extLst>
          </p:cNvPr>
          <p:cNvSpPr>
            <a:spLocks noGrp="1"/>
          </p:cNvSpPr>
          <p:nvPr>
            <p:ph type="ctrTitle"/>
          </p:nvPr>
        </p:nvSpPr>
        <p:spPr>
          <a:xfrm>
            <a:off x="370978" y="716411"/>
            <a:ext cx="8903025" cy="1646302"/>
          </a:xfrm>
        </p:spPr>
        <p:txBody>
          <a:bodyPr/>
          <a:lstStyle/>
          <a:p>
            <a:r>
              <a:rPr lang="en-US" sz="8000" b="1" dirty="0">
                <a:latin typeface="Tempus Sans ITC" panose="04020404030D07020202" pitchFamily="82" charset="0"/>
              </a:rPr>
              <a:t>Parenting Matters </a:t>
            </a:r>
            <a:endParaRPr lang="en-ZA" sz="8000" b="1" dirty="0">
              <a:latin typeface="Tempus Sans ITC" panose="04020404030D07020202" pitchFamily="82" charset="0"/>
            </a:endParaRPr>
          </a:p>
        </p:txBody>
      </p:sp>
      <p:sp>
        <p:nvSpPr>
          <p:cNvPr id="3" name="Subtitle 2">
            <a:extLst>
              <a:ext uri="{FF2B5EF4-FFF2-40B4-BE49-F238E27FC236}">
                <a16:creationId xmlns:a16="http://schemas.microsoft.com/office/drawing/2014/main" id="{648B6496-A8C6-19BF-D6F4-DDD5608206F1}"/>
              </a:ext>
            </a:extLst>
          </p:cNvPr>
          <p:cNvSpPr>
            <a:spLocks noGrp="1"/>
          </p:cNvSpPr>
          <p:nvPr>
            <p:ph type="subTitle" idx="1"/>
          </p:nvPr>
        </p:nvSpPr>
        <p:spPr>
          <a:xfrm>
            <a:off x="478302" y="3398389"/>
            <a:ext cx="9045526" cy="1096899"/>
          </a:xfrm>
        </p:spPr>
        <p:txBody>
          <a:bodyPr>
            <a:noAutofit/>
          </a:bodyPr>
          <a:lstStyle/>
          <a:p>
            <a:r>
              <a:rPr lang="en-US" sz="6000" b="1" dirty="0">
                <a:solidFill>
                  <a:schemeClr val="accent1"/>
                </a:solidFill>
                <a:latin typeface="Tempus Sans ITC" panose="04020404030D07020202" pitchFamily="82" charset="0"/>
              </a:rPr>
              <a:t>What is Healthy Parenting? </a:t>
            </a:r>
            <a:endParaRPr lang="en-ZA" sz="6000" b="1" dirty="0">
              <a:solidFill>
                <a:schemeClr val="accent1"/>
              </a:solidFill>
              <a:latin typeface="Tempus Sans ITC" panose="04020404030D07020202" pitchFamily="82" charset="0"/>
            </a:endParaRPr>
          </a:p>
        </p:txBody>
      </p:sp>
    </p:spTree>
    <p:extLst>
      <p:ext uri="{BB962C8B-B14F-4D97-AF65-F5344CB8AC3E}">
        <p14:creationId xmlns:p14="http://schemas.microsoft.com/office/powerpoint/2010/main" val="312014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A5BF5F-E6E7-AB3E-89BA-628856318E27}"/>
              </a:ext>
            </a:extLst>
          </p:cNvPr>
          <p:cNvSpPr txBox="1"/>
          <p:nvPr/>
        </p:nvSpPr>
        <p:spPr>
          <a:xfrm>
            <a:off x="534572" y="450166"/>
            <a:ext cx="10002130" cy="6247864"/>
          </a:xfrm>
          <a:prstGeom prst="rect">
            <a:avLst/>
          </a:prstGeom>
          <a:noFill/>
        </p:spPr>
        <p:txBody>
          <a:bodyPr wrap="square" rtlCol="0">
            <a:spAutoFit/>
          </a:bodyPr>
          <a:lstStyle/>
          <a:p>
            <a:pPr algn="ctr"/>
            <a:r>
              <a:rPr lang="en-US" sz="8000" b="1" dirty="0">
                <a:solidFill>
                  <a:schemeClr val="accent1">
                    <a:lumMod val="75000"/>
                  </a:schemeClr>
                </a:solidFill>
                <a:latin typeface="Tempus Sans ITC" panose="04020404030D07020202" pitchFamily="82" charset="0"/>
              </a:rPr>
              <a:t>TIME   </a:t>
            </a:r>
            <a:r>
              <a:rPr lang="en-US" sz="8000" b="1" dirty="0" err="1">
                <a:solidFill>
                  <a:schemeClr val="accent1">
                    <a:lumMod val="75000"/>
                  </a:schemeClr>
                </a:solidFill>
                <a:latin typeface="Aptos Narrow" panose="020B0004020202020204" pitchFamily="34" charset="0"/>
              </a:rPr>
              <a:t>time</a:t>
            </a:r>
            <a:r>
              <a:rPr lang="en-US" sz="8000" b="1" dirty="0">
                <a:solidFill>
                  <a:schemeClr val="accent1">
                    <a:lumMod val="75000"/>
                  </a:schemeClr>
                </a:solidFill>
                <a:latin typeface="Aptos Narrow" panose="020B0004020202020204" pitchFamily="34" charset="0"/>
              </a:rPr>
              <a:t>    </a:t>
            </a:r>
            <a:r>
              <a:rPr lang="en-US" sz="8000" b="1" dirty="0" err="1">
                <a:solidFill>
                  <a:schemeClr val="accent1">
                    <a:lumMod val="75000"/>
                  </a:schemeClr>
                </a:solidFill>
                <a:latin typeface="Forte" panose="03060902040502070203" pitchFamily="66" charset="0"/>
              </a:rPr>
              <a:t>time</a:t>
            </a:r>
            <a:endParaRPr lang="en-US" sz="8000" b="1" dirty="0">
              <a:solidFill>
                <a:schemeClr val="accent1">
                  <a:lumMod val="75000"/>
                </a:schemeClr>
              </a:solidFill>
              <a:latin typeface="Forte" panose="03060902040502070203" pitchFamily="66" charset="0"/>
            </a:endParaRPr>
          </a:p>
          <a:p>
            <a:pPr algn="ctr"/>
            <a:r>
              <a:rPr lang="en-US" sz="8000" b="1" dirty="0">
                <a:solidFill>
                  <a:schemeClr val="accent1">
                    <a:lumMod val="75000"/>
                  </a:schemeClr>
                </a:solidFill>
                <a:latin typeface="Tempus Sans ITC" panose="04020404030D07020202" pitchFamily="82" charset="0"/>
              </a:rPr>
              <a:t>time   </a:t>
            </a:r>
            <a:r>
              <a:rPr lang="en-US" sz="8000" b="1" dirty="0" err="1">
                <a:solidFill>
                  <a:schemeClr val="accent1">
                    <a:lumMod val="75000"/>
                  </a:schemeClr>
                </a:solidFill>
                <a:latin typeface="Algerian" panose="04020705040A02060702" pitchFamily="82" charset="0"/>
              </a:rPr>
              <a:t>TIME</a:t>
            </a:r>
            <a:r>
              <a:rPr lang="en-US" sz="8000" b="1" dirty="0">
                <a:solidFill>
                  <a:schemeClr val="accent1">
                    <a:lumMod val="75000"/>
                  </a:schemeClr>
                </a:solidFill>
                <a:latin typeface="Tempus Sans ITC" panose="04020404030D07020202" pitchFamily="82" charset="0"/>
              </a:rPr>
              <a:t>   </a:t>
            </a:r>
            <a:r>
              <a:rPr lang="en-US" sz="8000" b="1" dirty="0" err="1">
                <a:solidFill>
                  <a:schemeClr val="accent1">
                    <a:lumMod val="75000"/>
                  </a:schemeClr>
                </a:solidFill>
                <a:latin typeface="Aptos Narrow" panose="020B0004020202020204" pitchFamily="34" charset="0"/>
              </a:rPr>
              <a:t>TIME</a:t>
            </a:r>
            <a:r>
              <a:rPr lang="en-US" sz="8000" b="1" dirty="0">
                <a:solidFill>
                  <a:schemeClr val="accent1">
                    <a:lumMod val="75000"/>
                  </a:schemeClr>
                </a:solidFill>
                <a:latin typeface="Tempus Sans ITC" panose="04020404030D07020202" pitchFamily="82" charset="0"/>
              </a:rPr>
              <a:t>   </a:t>
            </a:r>
            <a:r>
              <a:rPr lang="en-US" sz="8000" b="1" i="1" dirty="0" err="1">
                <a:solidFill>
                  <a:schemeClr val="accent1">
                    <a:lumMod val="75000"/>
                  </a:schemeClr>
                </a:solidFill>
                <a:latin typeface="Agency FB" panose="020B0503020202020204" pitchFamily="34" charset="0"/>
              </a:rPr>
              <a:t>TIME</a:t>
            </a:r>
            <a:r>
              <a:rPr lang="en-US" sz="8000" b="1" i="1" dirty="0">
                <a:solidFill>
                  <a:schemeClr val="accent1">
                    <a:lumMod val="75000"/>
                  </a:schemeClr>
                </a:solidFill>
                <a:latin typeface="Agency FB" panose="020B0503020202020204" pitchFamily="34" charset="0"/>
              </a:rPr>
              <a:t> </a:t>
            </a:r>
            <a:r>
              <a:rPr lang="en-US" sz="8000" b="1" dirty="0">
                <a:solidFill>
                  <a:schemeClr val="accent1">
                    <a:lumMod val="75000"/>
                  </a:schemeClr>
                </a:solidFill>
                <a:latin typeface="Agency FB" panose="020B0503020202020204" pitchFamily="34" charset="0"/>
              </a:rPr>
              <a:t>  </a:t>
            </a:r>
            <a:r>
              <a:rPr lang="en-US" sz="8000" b="1" dirty="0" err="1">
                <a:solidFill>
                  <a:schemeClr val="accent1">
                    <a:lumMod val="75000"/>
                  </a:schemeClr>
                </a:solidFill>
                <a:latin typeface="Agency FB" panose="020B0503020202020204" pitchFamily="34" charset="0"/>
              </a:rPr>
              <a:t>time</a:t>
            </a:r>
            <a:r>
              <a:rPr lang="en-US" sz="8000" b="1" dirty="0">
                <a:solidFill>
                  <a:schemeClr val="accent1">
                    <a:lumMod val="75000"/>
                  </a:schemeClr>
                </a:solidFill>
                <a:latin typeface="Agency FB" panose="020B0503020202020204" pitchFamily="34" charset="0"/>
              </a:rPr>
              <a:t>   </a:t>
            </a:r>
            <a:r>
              <a:rPr lang="en-US" sz="8000" b="1" dirty="0" err="1">
                <a:solidFill>
                  <a:schemeClr val="accent1">
                    <a:lumMod val="75000"/>
                  </a:schemeClr>
                </a:solidFill>
                <a:latin typeface="Brush Script MT" panose="03060802040406070304" pitchFamily="66" charset="0"/>
              </a:rPr>
              <a:t>TIME</a:t>
            </a:r>
            <a:r>
              <a:rPr lang="en-US" sz="8000" b="1" dirty="0">
                <a:solidFill>
                  <a:schemeClr val="accent1">
                    <a:lumMod val="75000"/>
                  </a:schemeClr>
                </a:solidFill>
                <a:latin typeface="Brush Script MT" panose="03060802040406070304" pitchFamily="66" charset="0"/>
              </a:rPr>
              <a:t>  </a:t>
            </a:r>
            <a:r>
              <a:rPr lang="en-US" sz="8000" b="1" dirty="0" err="1">
                <a:solidFill>
                  <a:schemeClr val="accent1">
                    <a:lumMod val="75000"/>
                  </a:schemeClr>
                </a:solidFill>
                <a:latin typeface="Blackadder ITC" panose="04020505051007020D02" pitchFamily="82" charset="0"/>
              </a:rPr>
              <a:t>time</a:t>
            </a:r>
            <a:r>
              <a:rPr lang="en-US" sz="8000" b="1" dirty="0">
                <a:solidFill>
                  <a:schemeClr val="accent1">
                    <a:lumMod val="75000"/>
                  </a:schemeClr>
                </a:solidFill>
                <a:latin typeface="Blackadder ITC" panose="04020505051007020D02" pitchFamily="82" charset="0"/>
              </a:rPr>
              <a:t> </a:t>
            </a:r>
            <a:r>
              <a:rPr lang="en-US" sz="8000" b="1" dirty="0" err="1">
                <a:solidFill>
                  <a:schemeClr val="accent1">
                    <a:lumMod val="75000"/>
                  </a:schemeClr>
                </a:solidFill>
                <a:latin typeface="Castellar" panose="020A0402060406010301" pitchFamily="18" charset="0"/>
              </a:rPr>
              <a:t>TIME</a:t>
            </a:r>
            <a:r>
              <a:rPr lang="en-US" sz="8000" b="1" dirty="0">
                <a:solidFill>
                  <a:schemeClr val="accent1">
                    <a:lumMod val="75000"/>
                  </a:schemeClr>
                </a:solidFill>
                <a:latin typeface="Blackadder ITC" panose="04020505051007020D02" pitchFamily="82" charset="0"/>
              </a:rPr>
              <a:t>    </a:t>
            </a:r>
            <a:r>
              <a:rPr lang="en-US" sz="8000" b="1" i="1" dirty="0" err="1">
                <a:solidFill>
                  <a:schemeClr val="accent1">
                    <a:lumMod val="75000"/>
                  </a:schemeClr>
                </a:solidFill>
                <a:latin typeface="Century Schoolbook" panose="02040604050505020304" pitchFamily="18" charset="0"/>
              </a:rPr>
              <a:t>TIME</a:t>
            </a:r>
            <a:r>
              <a:rPr lang="en-US" sz="8000" b="1" i="1" dirty="0">
                <a:solidFill>
                  <a:schemeClr val="accent1">
                    <a:lumMod val="75000"/>
                  </a:schemeClr>
                </a:solidFill>
                <a:latin typeface="Century Schoolbook" panose="02040604050505020304" pitchFamily="18" charset="0"/>
              </a:rPr>
              <a:t> </a:t>
            </a:r>
            <a:r>
              <a:rPr lang="en-US" sz="8000" b="1" i="1" dirty="0" err="1">
                <a:solidFill>
                  <a:schemeClr val="accent1">
                    <a:lumMod val="75000"/>
                  </a:schemeClr>
                </a:solidFill>
                <a:latin typeface="Century Schoolbook" panose="02040604050505020304" pitchFamily="18" charset="0"/>
              </a:rPr>
              <a:t>time</a:t>
            </a:r>
            <a:r>
              <a:rPr lang="en-US" sz="8000" b="1" i="1" dirty="0">
                <a:solidFill>
                  <a:schemeClr val="accent1">
                    <a:lumMod val="75000"/>
                  </a:schemeClr>
                </a:solidFill>
                <a:latin typeface="Century Schoolbook" panose="02040604050505020304" pitchFamily="18" charset="0"/>
              </a:rPr>
              <a:t> </a:t>
            </a:r>
            <a:r>
              <a:rPr lang="en-US" sz="8000" b="1" i="1" dirty="0" err="1">
                <a:solidFill>
                  <a:schemeClr val="accent1">
                    <a:lumMod val="75000"/>
                  </a:schemeClr>
                </a:solidFill>
                <a:latin typeface="Elephant" panose="02020904090505020303" pitchFamily="18" charset="0"/>
              </a:rPr>
              <a:t>TIME</a:t>
            </a:r>
            <a:r>
              <a:rPr lang="en-US" sz="8000" b="1" i="1" dirty="0">
                <a:solidFill>
                  <a:schemeClr val="accent1">
                    <a:lumMod val="75000"/>
                  </a:schemeClr>
                </a:solidFill>
                <a:latin typeface="Elephant" panose="02020904090505020303" pitchFamily="18" charset="0"/>
              </a:rPr>
              <a:t>  </a:t>
            </a:r>
            <a:r>
              <a:rPr lang="en-US" sz="8000" b="1" i="1" dirty="0" err="1">
                <a:solidFill>
                  <a:schemeClr val="accent1">
                    <a:lumMod val="75000"/>
                  </a:schemeClr>
                </a:solidFill>
                <a:latin typeface="Elephant" panose="02020904090505020303" pitchFamily="18" charset="0"/>
              </a:rPr>
              <a:t>time</a:t>
            </a:r>
            <a:endParaRPr lang="en-ZA" sz="8000" b="1" i="1" dirty="0">
              <a:solidFill>
                <a:schemeClr val="accent1">
                  <a:lumMod val="75000"/>
                </a:schemeClr>
              </a:solidFill>
              <a:latin typeface="Elephant" panose="02020904090505020303" pitchFamily="18" charset="0"/>
            </a:endParaRPr>
          </a:p>
        </p:txBody>
      </p:sp>
    </p:spTree>
    <p:extLst>
      <p:ext uri="{BB962C8B-B14F-4D97-AF65-F5344CB8AC3E}">
        <p14:creationId xmlns:p14="http://schemas.microsoft.com/office/powerpoint/2010/main" val="9645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E7585E-2E9E-1604-9FF9-2E06065ACA8A}"/>
              </a:ext>
            </a:extLst>
          </p:cNvPr>
          <p:cNvSpPr txBox="1"/>
          <p:nvPr/>
        </p:nvSpPr>
        <p:spPr>
          <a:xfrm>
            <a:off x="0" y="1083604"/>
            <a:ext cx="10564837" cy="3416320"/>
          </a:xfrm>
          <a:prstGeom prst="rect">
            <a:avLst/>
          </a:prstGeom>
          <a:noFill/>
        </p:spPr>
        <p:txBody>
          <a:bodyPr wrap="square">
            <a:spAutoFit/>
          </a:bodyPr>
          <a:lstStyle/>
          <a:p>
            <a:pPr algn="ctr"/>
            <a:r>
              <a:rPr lang="en-US" sz="5400" b="1" dirty="0">
                <a:solidFill>
                  <a:schemeClr val="accent1">
                    <a:lumMod val="75000"/>
                  </a:schemeClr>
                </a:solidFill>
                <a:latin typeface="Tempus Sans ITC" panose="04020404030D07020202" pitchFamily="82" charset="0"/>
              </a:rPr>
              <a:t>Carl Jung, a famous psychologist said the following:</a:t>
            </a:r>
          </a:p>
          <a:p>
            <a:pPr algn="ctr"/>
            <a:r>
              <a:rPr lang="en-US" sz="5400" b="1" dirty="0">
                <a:solidFill>
                  <a:schemeClr val="accent1">
                    <a:lumMod val="75000"/>
                  </a:schemeClr>
                </a:solidFill>
                <a:latin typeface="Tempus Sans ITC" panose="04020404030D07020202" pitchFamily="82" charset="0"/>
              </a:rPr>
              <a:t> “</a:t>
            </a:r>
            <a:r>
              <a:rPr lang="en-US" sz="5400" b="1" u="sng" dirty="0">
                <a:solidFill>
                  <a:schemeClr val="accent1">
                    <a:lumMod val="75000"/>
                  </a:schemeClr>
                </a:solidFill>
                <a:latin typeface="Tempus Sans ITC" panose="04020404030D07020202" pitchFamily="82" charset="0"/>
              </a:rPr>
              <a:t>Hurry is not of the devil; hurry is the devil.” </a:t>
            </a:r>
            <a:endParaRPr lang="en-ZA" sz="5400" b="1" u="sng"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158191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E9EB-A221-3141-860D-174DD33B83AE}"/>
              </a:ext>
            </a:extLst>
          </p:cNvPr>
          <p:cNvSpPr>
            <a:spLocks noGrp="1"/>
          </p:cNvSpPr>
          <p:nvPr>
            <p:ph type="title"/>
          </p:nvPr>
        </p:nvSpPr>
        <p:spPr>
          <a:xfrm>
            <a:off x="2195079" y="537167"/>
            <a:ext cx="3064673" cy="1320800"/>
          </a:xfrm>
        </p:spPr>
        <p:txBody>
          <a:bodyPr>
            <a:normAutofit/>
          </a:bodyPr>
          <a:lstStyle/>
          <a:p>
            <a:r>
              <a:rPr lang="en-US" sz="5400" b="1" dirty="0">
                <a:solidFill>
                  <a:schemeClr val="accent1">
                    <a:lumMod val="75000"/>
                  </a:schemeClr>
                </a:solidFill>
                <a:latin typeface="Tempus Sans ITC" panose="04020404030D07020202" pitchFamily="82" charset="0"/>
              </a:rPr>
              <a:t>Empathy </a:t>
            </a:r>
            <a:endParaRPr lang="en-ZA" sz="5400" b="1" dirty="0">
              <a:solidFill>
                <a:schemeClr val="accent1">
                  <a:lumMod val="75000"/>
                </a:schemeClr>
              </a:solidFill>
              <a:latin typeface="Tempus Sans ITC" panose="04020404030D07020202" pitchFamily="82" charset="0"/>
            </a:endParaRPr>
          </a:p>
        </p:txBody>
      </p:sp>
      <p:pic>
        <p:nvPicPr>
          <p:cNvPr id="1026" name="Picture 2" descr="What is Empathy | How it helps to Shape ...">
            <a:extLst>
              <a:ext uri="{FF2B5EF4-FFF2-40B4-BE49-F238E27FC236}">
                <a16:creationId xmlns:a16="http://schemas.microsoft.com/office/drawing/2014/main" id="{B89392AD-5CBE-D873-1E04-8CD6B741F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426" y="60331"/>
            <a:ext cx="5190979" cy="3235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FA4739-8E83-D985-0C5A-C88EE179C428}"/>
              </a:ext>
            </a:extLst>
          </p:cNvPr>
          <p:cNvSpPr txBox="1"/>
          <p:nvPr/>
        </p:nvSpPr>
        <p:spPr>
          <a:xfrm>
            <a:off x="350649" y="1989839"/>
            <a:ext cx="6753535" cy="4031873"/>
          </a:xfrm>
          <a:prstGeom prst="rect">
            <a:avLst/>
          </a:prstGeom>
          <a:noFill/>
        </p:spPr>
        <p:txBody>
          <a:bodyPr wrap="square">
            <a:spAutoFit/>
          </a:bodyPr>
          <a:lstStyle/>
          <a:p>
            <a:pPr algn="ctr"/>
            <a:r>
              <a:rPr lang="en-US" sz="3200" b="1" dirty="0">
                <a:solidFill>
                  <a:schemeClr val="accent1">
                    <a:lumMod val="75000"/>
                  </a:schemeClr>
                </a:solidFill>
                <a:latin typeface="Tempus Sans ITC" panose="04020404030D07020202" pitchFamily="82" charset="0"/>
              </a:rPr>
              <a:t>“Empathy is a fundamental human trait that involves understanding and sharing the feelings, perspectives, and experiences of others. It goes beyond sympathy or compassion and requires actively putting yourself in someone else’s shoes to grasp their emotions and motivations” </a:t>
            </a:r>
            <a:endParaRPr lang="en-ZA" sz="3200"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383824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51D72B6B-95FD-2CDB-40CF-6E7586B3F2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0842" y="212334"/>
            <a:ext cx="10751625" cy="6047789"/>
          </a:xfrm>
          <a:prstGeom prst="rect">
            <a:avLst/>
          </a:prstGeom>
        </p:spPr>
      </p:pic>
    </p:spTree>
    <p:extLst>
      <p:ext uri="{BB962C8B-B14F-4D97-AF65-F5344CB8AC3E}">
        <p14:creationId xmlns:p14="http://schemas.microsoft.com/office/powerpoint/2010/main" val="22335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5893-318A-52DB-9178-81B6A13F9650}"/>
              </a:ext>
            </a:extLst>
          </p:cNvPr>
          <p:cNvSpPr>
            <a:spLocks noGrp="1"/>
          </p:cNvSpPr>
          <p:nvPr>
            <p:ph type="title"/>
          </p:nvPr>
        </p:nvSpPr>
        <p:spPr>
          <a:xfrm>
            <a:off x="379828" y="398585"/>
            <a:ext cx="9101797" cy="5692726"/>
          </a:xfrm>
        </p:spPr>
        <p:txBody>
          <a:bodyPr>
            <a:normAutofit fontScale="90000"/>
          </a:bodyPr>
          <a:lstStyle/>
          <a:p>
            <a:pPr algn="ctr"/>
            <a:br>
              <a:rPr lang="en-US" b="1" dirty="0">
                <a:solidFill>
                  <a:schemeClr val="accent1">
                    <a:lumMod val="75000"/>
                  </a:schemeClr>
                </a:solidFill>
                <a:latin typeface="Tempus Sans ITC" panose="04020404030D07020202" pitchFamily="82" charset="0"/>
              </a:rPr>
            </a:br>
            <a:r>
              <a:rPr lang="en-US" sz="4400" b="1" u="sng" dirty="0">
                <a:solidFill>
                  <a:schemeClr val="accent1">
                    <a:lumMod val="75000"/>
                  </a:schemeClr>
                </a:solidFill>
                <a:latin typeface="Tempus Sans ITC" panose="04020404030D07020202" pitchFamily="82" charset="0"/>
              </a:rPr>
              <a:t>Changes in brain structure and function:</a:t>
            </a:r>
            <a:br>
              <a:rPr lang="en-US" sz="4400" b="1" u="sng" dirty="0">
                <a:solidFill>
                  <a:schemeClr val="accent1">
                    <a:lumMod val="75000"/>
                  </a:schemeClr>
                </a:solidFill>
                <a:latin typeface="Tempus Sans ITC" panose="04020404030D07020202" pitchFamily="82" charset="0"/>
              </a:rPr>
            </a:br>
            <a:r>
              <a:rPr lang="en-US" sz="4400" b="1" dirty="0">
                <a:solidFill>
                  <a:schemeClr val="accent1">
                    <a:lumMod val="75000"/>
                  </a:schemeClr>
                </a:solidFill>
                <a:latin typeface="Tempus Sans ITC" panose="04020404030D07020202" pitchFamily="82" charset="0"/>
              </a:rPr>
              <a:t>Thinking</a:t>
            </a:r>
            <a:br>
              <a:rPr lang="en-US" sz="4400" b="1" u="sng" dirty="0">
                <a:solidFill>
                  <a:schemeClr val="accent1">
                    <a:lumMod val="75000"/>
                  </a:schemeClr>
                </a:solidFill>
                <a:latin typeface="Tempus Sans ITC" panose="04020404030D07020202" pitchFamily="82" charset="0"/>
              </a:rPr>
            </a:br>
            <a:r>
              <a:rPr lang="en-US" sz="4400" b="1" dirty="0">
                <a:solidFill>
                  <a:schemeClr val="accent1">
                    <a:lumMod val="75000"/>
                  </a:schemeClr>
                </a:solidFill>
                <a:latin typeface="Tempus Sans ITC" panose="04020404030D07020202" pitchFamily="82" charset="0"/>
              </a:rPr>
              <a:t> Risk and Reward </a:t>
            </a:r>
            <a:br>
              <a:rPr lang="en-US" sz="4400" b="1" dirty="0">
                <a:solidFill>
                  <a:schemeClr val="accent1">
                    <a:lumMod val="75000"/>
                  </a:schemeClr>
                </a:solidFill>
                <a:latin typeface="Tempus Sans ITC" panose="04020404030D07020202" pitchFamily="82" charset="0"/>
              </a:rPr>
            </a:br>
            <a:r>
              <a:rPr lang="en-US" sz="4400" b="1" dirty="0">
                <a:solidFill>
                  <a:schemeClr val="accent1">
                    <a:lumMod val="75000"/>
                  </a:schemeClr>
                </a:solidFill>
                <a:latin typeface="Tempus Sans ITC" panose="04020404030D07020202" pitchFamily="82" charset="0"/>
              </a:rPr>
              <a:t> Emotions  </a:t>
            </a:r>
            <a:br>
              <a:rPr lang="en-US" sz="4400" b="1" dirty="0">
                <a:solidFill>
                  <a:schemeClr val="accent1">
                    <a:lumMod val="75000"/>
                  </a:schemeClr>
                </a:solidFill>
                <a:latin typeface="Tempus Sans ITC" panose="04020404030D07020202" pitchFamily="82" charset="0"/>
              </a:rPr>
            </a:br>
            <a:r>
              <a:rPr lang="en-US" sz="4400" b="1" dirty="0">
                <a:solidFill>
                  <a:schemeClr val="accent1">
                    <a:lumMod val="75000"/>
                  </a:schemeClr>
                </a:solidFill>
                <a:latin typeface="Tempus Sans ITC" panose="04020404030D07020202" pitchFamily="82" charset="0"/>
              </a:rPr>
              <a:t> Increased sensitivity to stress</a:t>
            </a:r>
            <a:br>
              <a:rPr lang="en-US" sz="4400" b="1" dirty="0">
                <a:solidFill>
                  <a:schemeClr val="accent1">
                    <a:lumMod val="75000"/>
                  </a:schemeClr>
                </a:solidFill>
                <a:latin typeface="Tempus Sans ITC" panose="04020404030D07020202" pitchFamily="82" charset="0"/>
              </a:rPr>
            </a:br>
            <a:r>
              <a:rPr lang="en-US" sz="4400" b="1" dirty="0">
                <a:solidFill>
                  <a:schemeClr val="accent1">
                    <a:lumMod val="75000"/>
                  </a:schemeClr>
                </a:solidFill>
                <a:latin typeface="Tempus Sans ITC" panose="04020404030D07020202" pitchFamily="82" charset="0"/>
              </a:rPr>
              <a:t>Sleep Patterns</a:t>
            </a:r>
            <a:br>
              <a:rPr lang="en-US" sz="4400" b="1" dirty="0">
                <a:solidFill>
                  <a:schemeClr val="accent1">
                    <a:lumMod val="75000"/>
                  </a:schemeClr>
                </a:solidFill>
                <a:latin typeface="Tempus Sans ITC" panose="04020404030D07020202" pitchFamily="82" charset="0"/>
              </a:rPr>
            </a:br>
            <a:r>
              <a:rPr lang="en-US" sz="4400" b="1" dirty="0">
                <a:solidFill>
                  <a:schemeClr val="accent1">
                    <a:lumMod val="75000"/>
                  </a:schemeClr>
                </a:solidFill>
                <a:latin typeface="Tempus Sans ITC" panose="04020404030D07020202" pitchFamily="82" charset="0"/>
              </a:rPr>
              <a:t>Social Changes</a:t>
            </a:r>
            <a:br>
              <a:rPr lang="en-US" sz="4400" b="1" dirty="0">
                <a:solidFill>
                  <a:schemeClr val="accent1">
                    <a:lumMod val="75000"/>
                  </a:schemeClr>
                </a:solidFill>
                <a:latin typeface="Tempus Sans ITC" panose="04020404030D07020202" pitchFamily="82" charset="0"/>
              </a:rPr>
            </a:br>
            <a:br>
              <a:rPr lang="en-US" b="1" dirty="0">
                <a:solidFill>
                  <a:schemeClr val="accent1">
                    <a:lumMod val="75000"/>
                  </a:schemeClr>
                </a:solidFill>
                <a:latin typeface="Tempus Sans ITC" panose="04020404030D07020202" pitchFamily="82" charset="0"/>
              </a:rPr>
            </a:br>
            <a:br>
              <a:rPr lang="en-US" b="1" dirty="0">
                <a:solidFill>
                  <a:schemeClr val="accent1">
                    <a:lumMod val="75000"/>
                  </a:schemeClr>
                </a:solidFill>
                <a:latin typeface="Tempus Sans ITC" panose="04020404030D07020202" pitchFamily="82" charset="0"/>
              </a:rPr>
            </a:br>
            <a:endParaRPr lang="en-ZA"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95219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A16EE7BC-995E-4229-D01D-494E781C50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0111" y="168812"/>
            <a:ext cx="11591778" cy="6520375"/>
          </a:xfrm>
          <a:prstGeom prst="rect">
            <a:avLst/>
          </a:prstGeom>
        </p:spPr>
      </p:pic>
    </p:spTree>
    <p:extLst>
      <p:ext uri="{BB962C8B-B14F-4D97-AF65-F5344CB8AC3E}">
        <p14:creationId xmlns:p14="http://schemas.microsoft.com/office/powerpoint/2010/main" val="337684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B6BCC-3CBC-0D3E-43AE-1FF1E58C074F}"/>
              </a:ext>
            </a:extLst>
          </p:cNvPr>
          <p:cNvSpPr txBox="1"/>
          <p:nvPr/>
        </p:nvSpPr>
        <p:spPr>
          <a:xfrm>
            <a:off x="858129" y="148615"/>
            <a:ext cx="9214338" cy="6560770"/>
          </a:xfrm>
          <a:prstGeom prst="rect">
            <a:avLst/>
          </a:prstGeom>
          <a:noFill/>
        </p:spPr>
        <p:txBody>
          <a:bodyPr wrap="square">
            <a:spAutoFit/>
          </a:bodyPr>
          <a:lstStyle/>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What you do matters</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You cannot be too loving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Be involved in your child’s life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Adapt your parenting to fit your child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Establish rules and set limits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Help to foster your child’s independence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Be consistent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Avoid harsh discipline </a:t>
            </a:r>
          </a:p>
          <a:p>
            <a:pPr marL="342900" lvl="0" indent="-342900" algn="ctr">
              <a:lnSpc>
                <a:spcPct val="200000"/>
              </a:lnSpc>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Explain your rules and decisions</a:t>
            </a:r>
          </a:p>
          <a:p>
            <a:pPr marL="342900" lvl="0" indent="-342900" algn="ctr">
              <a:lnSpc>
                <a:spcPct val="200000"/>
              </a:lnSpc>
              <a:spcAft>
                <a:spcPts val="1000"/>
              </a:spcAft>
              <a:buFont typeface="+mj-lt"/>
              <a:buAutoNum type="arabicPeriod"/>
            </a:pPr>
            <a:r>
              <a:rPr lang="en-ZA" sz="20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Treat your child with respect </a:t>
            </a:r>
          </a:p>
          <a:p>
            <a:pPr algn="ctr"/>
            <a:r>
              <a:rPr lang="en-ZA" sz="1200" dirty="0">
                <a:effectLst/>
                <a:latin typeface="Times New Roman" panose="02020603050405020304" pitchFamily="18" charset="0"/>
                <a:ea typeface="Calibri" panose="020F0502020204030204" pitchFamily="34" charset="0"/>
                <a:cs typeface="Times New Roman" panose="02020603050405020304" pitchFamily="18" charset="0"/>
              </a:rPr>
              <a:t>Laurence Steinberg, “Adolescence”, McGraw Hill, LLC. NY,13</a:t>
            </a:r>
            <a:r>
              <a:rPr lang="en-ZA" sz="12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ZA" sz="1200" dirty="0">
                <a:effectLst/>
                <a:latin typeface="Times New Roman" panose="02020603050405020304" pitchFamily="18" charset="0"/>
                <a:ea typeface="Calibri" panose="020F0502020204030204" pitchFamily="34" charset="0"/>
                <a:cs typeface="Times New Roman" panose="02020603050405020304" pitchFamily="18" charset="0"/>
              </a:rPr>
              <a:t> Ed. 2023.105.  </a:t>
            </a:r>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389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1C3B86-B5B6-BAAC-1F45-D6449724AA58}"/>
              </a:ext>
            </a:extLst>
          </p:cNvPr>
          <p:cNvSpPr txBox="1"/>
          <p:nvPr/>
        </p:nvSpPr>
        <p:spPr>
          <a:xfrm>
            <a:off x="970671" y="815926"/>
            <a:ext cx="8707901" cy="3785652"/>
          </a:xfrm>
          <a:prstGeom prst="rect">
            <a:avLst/>
          </a:prstGeom>
          <a:noFill/>
        </p:spPr>
        <p:txBody>
          <a:bodyPr wrap="square">
            <a:spAutoFit/>
          </a:bodyPr>
          <a:lstStyle/>
          <a:p>
            <a:pPr algn="ctr"/>
            <a:r>
              <a:rPr lang="en-US" sz="4800" b="1" dirty="0">
                <a:solidFill>
                  <a:schemeClr val="accent1">
                    <a:lumMod val="75000"/>
                  </a:schemeClr>
                </a:solidFill>
                <a:latin typeface="Tempus Sans ITC" panose="04020404030D07020202" pitchFamily="82" charset="0"/>
              </a:rPr>
              <a:t>1 Peter 4 vs 8 </a:t>
            </a:r>
          </a:p>
          <a:p>
            <a:pPr algn="ctr"/>
            <a:endParaRPr lang="en-US" sz="4800" b="1" dirty="0">
              <a:solidFill>
                <a:schemeClr val="accent1">
                  <a:lumMod val="75000"/>
                </a:schemeClr>
              </a:solidFill>
              <a:latin typeface="Tempus Sans ITC" panose="04020404030D07020202" pitchFamily="82" charset="0"/>
            </a:endParaRPr>
          </a:p>
          <a:p>
            <a:pPr algn="ctr"/>
            <a:r>
              <a:rPr lang="en-US" sz="4800" b="1" dirty="0">
                <a:solidFill>
                  <a:schemeClr val="accent1">
                    <a:lumMod val="75000"/>
                  </a:schemeClr>
                </a:solidFill>
                <a:latin typeface="Tempus Sans ITC" panose="04020404030D07020202" pitchFamily="82" charset="0"/>
              </a:rPr>
              <a:t>  “Above all, love each other deeply, because love covers over a multitude of sins” NIV</a:t>
            </a:r>
            <a:endParaRPr lang="en-ZA" sz="4800"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3488015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313D9-1DE5-2EDC-AC6D-32D55D215D40}"/>
              </a:ext>
            </a:extLst>
          </p:cNvPr>
          <p:cNvSpPr txBox="1"/>
          <p:nvPr/>
        </p:nvSpPr>
        <p:spPr>
          <a:xfrm>
            <a:off x="379826" y="305140"/>
            <a:ext cx="9284679" cy="6001643"/>
          </a:xfrm>
          <a:prstGeom prst="rect">
            <a:avLst/>
          </a:prstGeom>
          <a:noFill/>
        </p:spPr>
        <p:txBody>
          <a:bodyPr wrap="square">
            <a:spAutoFit/>
          </a:bodyPr>
          <a:lstStyle/>
          <a:p>
            <a:pPr algn="ctr"/>
            <a:r>
              <a:rPr lang="en-US" sz="4800" b="1" dirty="0">
                <a:solidFill>
                  <a:schemeClr val="accent1">
                    <a:lumMod val="75000"/>
                  </a:schemeClr>
                </a:solidFill>
                <a:latin typeface="Tempus Sans ITC" panose="04020404030D07020202" pitchFamily="82" charset="0"/>
              </a:rPr>
              <a:t>“The key for both generations is to be open to what is unfolding, </a:t>
            </a:r>
          </a:p>
          <a:p>
            <a:pPr algn="ctr"/>
            <a:r>
              <a:rPr lang="en-US" sz="4800" b="1" dirty="0">
                <a:solidFill>
                  <a:schemeClr val="accent1">
                    <a:lumMod val="75000"/>
                  </a:schemeClr>
                </a:solidFill>
                <a:latin typeface="Tempus Sans ITC" panose="04020404030D07020202" pitchFamily="82" charset="0"/>
              </a:rPr>
              <a:t>to </a:t>
            </a:r>
            <a:r>
              <a:rPr lang="en-US" sz="4800" b="1" dirty="0" err="1">
                <a:solidFill>
                  <a:schemeClr val="accent1">
                    <a:lumMod val="75000"/>
                  </a:schemeClr>
                </a:solidFill>
                <a:latin typeface="Tempus Sans ITC" panose="04020404030D07020202" pitchFamily="82" charset="0"/>
              </a:rPr>
              <a:t>honour</a:t>
            </a:r>
            <a:r>
              <a:rPr lang="en-US" sz="4800" b="1" dirty="0">
                <a:solidFill>
                  <a:schemeClr val="accent1">
                    <a:lumMod val="75000"/>
                  </a:schemeClr>
                </a:solidFill>
                <a:latin typeface="Tempus Sans ITC" panose="04020404030D07020202" pitchFamily="82" charset="0"/>
              </a:rPr>
              <a:t> the person an adolescent is becoming through all the many unpredictable stages and experiences this time entails”</a:t>
            </a:r>
          </a:p>
          <a:p>
            <a:pPr algn="ctr"/>
            <a:endParaRPr lang="en-US" sz="4800" b="1" dirty="0">
              <a:solidFill>
                <a:schemeClr val="accent1">
                  <a:lumMod val="75000"/>
                </a:schemeClr>
              </a:solidFill>
              <a:latin typeface="Tempus Sans ITC" panose="04020404030D07020202" pitchFamily="82" charset="0"/>
            </a:endParaRPr>
          </a:p>
          <a:p>
            <a:pPr algn="ctr"/>
            <a:r>
              <a:rPr lang="en-US" sz="4800" b="1" dirty="0">
                <a:solidFill>
                  <a:schemeClr val="accent1">
                    <a:lumMod val="75000"/>
                  </a:schemeClr>
                </a:solidFill>
                <a:latin typeface="Tempus Sans ITC" panose="04020404030D07020202" pitchFamily="82" charset="0"/>
              </a:rPr>
              <a:t>Dr. Daniel Siegel  </a:t>
            </a:r>
            <a:endParaRPr lang="en-ZA" sz="4800"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35250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1B1DFC-5262-100C-BBCE-ECA8716CD8F8}"/>
              </a:ext>
            </a:extLst>
          </p:cNvPr>
          <p:cNvSpPr txBox="1"/>
          <p:nvPr/>
        </p:nvSpPr>
        <p:spPr>
          <a:xfrm>
            <a:off x="0" y="0"/>
            <a:ext cx="10550101" cy="7109639"/>
          </a:xfrm>
          <a:prstGeom prst="rect">
            <a:avLst/>
          </a:prstGeom>
          <a:noFill/>
        </p:spPr>
        <p:txBody>
          <a:bodyPr wrap="square">
            <a:spAutoFit/>
          </a:bodyPr>
          <a:lstStyle/>
          <a:p>
            <a:pPr algn="ctr"/>
            <a:r>
              <a:rPr lang="en-US" sz="2800" b="1" u="sng" dirty="0">
                <a:solidFill>
                  <a:schemeClr val="accent1">
                    <a:lumMod val="75000"/>
                  </a:schemeClr>
                </a:solidFill>
                <a:latin typeface="Tempus Sans ITC" panose="04020404030D07020202" pitchFamily="82" charset="0"/>
              </a:rPr>
              <a:t>Success      </a:t>
            </a:r>
            <a:r>
              <a:rPr lang="en-US" sz="2800" b="1" dirty="0">
                <a:solidFill>
                  <a:schemeClr val="accent1">
                    <a:lumMod val="75000"/>
                  </a:schemeClr>
                </a:solidFill>
                <a:latin typeface="Tempus Sans ITC" panose="04020404030D07020202" pitchFamily="82" charset="0"/>
              </a:rPr>
              <a:t>                                                                                                                                                               “To laugh often and love much;</a:t>
            </a:r>
          </a:p>
          <a:p>
            <a:pPr algn="ctr"/>
            <a:r>
              <a:rPr lang="en-US" sz="2800" b="1" dirty="0">
                <a:solidFill>
                  <a:schemeClr val="accent1">
                    <a:lumMod val="75000"/>
                  </a:schemeClr>
                </a:solidFill>
                <a:latin typeface="Tempus Sans ITC" panose="04020404030D07020202" pitchFamily="82" charset="0"/>
              </a:rPr>
              <a:t>To win the respect of intelligent persons and the affection of children;</a:t>
            </a:r>
          </a:p>
          <a:p>
            <a:pPr algn="ctr"/>
            <a:r>
              <a:rPr lang="en-US" sz="2800" b="1" dirty="0">
                <a:solidFill>
                  <a:schemeClr val="accent1">
                    <a:lumMod val="75000"/>
                  </a:schemeClr>
                </a:solidFill>
                <a:latin typeface="Tempus Sans ITC" panose="04020404030D07020202" pitchFamily="82" charset="0"/>
              </a:rPr>
              <a:t>To earn the approbation of honest critics and endure betrayal of false friends;</a:t>
            </a:r>
          </a:p>
          <a:p>
            <a:pPr algn="ctr"/>
            <a:r>
              <a:rPr lang="en-US" sz="2800" b="1" dirty="0">
                <a:solidFill>
                  <a:schemeClr val="accent1">
                    <a:lumMod val="75000"/>
                  </a:schemeClr>
                </a:solidFill>
                <a:latin typeface="Tempus Sans ITC" panose="04020404030D07020202" pitchFamily="82" charset="0"/>
              </a:rPr>
              <a:t>To appreciate beauty;</a:t>
            </a:r>
          </a:p>
          <a:p>
            <a:pPr algn="ctr"/>
            <a:r>
              <a:rPr lang="en-US" sz="2800" b="1" dirty="0">
                <a:solidFill>
                  <a:schemeClr val="accent1">
                    <a:lumMod val="75000"/>
                  </a:schemeClr>
                </a:solidFill>
                <a:latin typeface="Tempus Sans ITC" panose="04020404030D07020202" pitchFamily="82" charset="0"/>
              </a:rPr>
              <a:t>To find the best in others;</a:t>
            </a:r>
          </a:p>
          <a:p>
            <a:pPr algn="ctr"/>
            <a:r>
              <a:rPr lang="en-US" sz="2800" b="1" dirty="0">
                <a:solidFill>
                  <a:schemeClr val="accent1">
                    <a:lumMod val="75000"/>
                  </a:schemeClr>
                </a:solidFill>
                <a:latin typeface="Tempus Sans ITC" panose="04020404030D07020202" pitchFamily="82" charset="0"/>
              </a:rPr>
              <a:t>To give of one’s self;</a:t>
            </a:r>
          </a:p>
          <a:p>
            <a:pPr algn="ctr"/>
            <a:r>
              <a:rPr lang="en-US" sz="2800" b="1" dirty="0">
                <a:solidFill>
                  <a:schemeClr val="accent1">
                    <a:lumMod val="75000"/>
                  </a:schemeClr>
                </a:solidFill>
                <a:latin typeface="Tempus Sans ITC" panose="04020404030D07020202" pitchFamily="82" charset="0"/>
              </a:rPr>
              <a:t>To leave the world a bit better, whether by a healthy child, a garden patch or a redeemed social condition;</a:t>
            </a:r>
          </a:p>
          <a:p>
            <a:pPr algn="ctr"/>
            <a:r>
              <a:rPr lang="en-US" sz="2800" b="1" dirty="0">
                <a:solidFill>
                  <a:schemeClr val="accent1">
                    <a:lumMod val="75000"/>
                  </a:schemeClr>
                </a:solidFill>
                <a:latin typeface="Tempus Sans ITC" panose="04020404030D07020202" pitchFamily="82" charset="0"/>
              </a:rPr>
              <a:t>To have played and laughed with enthusiasm and sung with exultation;</a:t>
            </a:r>
          </a:p>
          <a:p>
            <a:pPr algn="ctr"/>
            <a:r>
              <a:rPr lang="en-US" sz="2800" b="1" dirty="0">
                <a:solidFill>
                  <a:schemeClr val="accent1">
                    <a:lumMod val="75000"/>
                  </a:schemeClr>
                </a:solidFill>
                <a:latin typeface="Tempus Sans ITC" panose="04020404030D07020202" pitchFamily="82" charset="0"/>
              </a:rPr>
              <a:t>To know even one life has breathed easier because you have lived;</a:t>
            </a:r>
          </a:p>
          <a:p>
            <a:pPr algn="ctr"/>
            <a:r>
              <a:rPr lang="en-US" sz="2800" b="1" dirty="0">
                <a:solidFill>
                  <a:schemeClr val="accent1">
                    <a:lumMod val="75000"/>
                  </a:schemeClr>
                </a:solidFill>
                <a:latin typeface="Tempus Sans ITC" panose="04020404030D07020202" pitchFamily="82" charset="0"/>
              </a:rPr>
              <a:t>This is to have succeeded.” </a:t>
            </a:r>
          </a:p>
          <a:p>
            <a:pPr algn="ctr"/>
            <a:r>
              <a:rPr lang="en-US" sz="2800" b="1" dirty="0">
                <a:solidFill>
                  <a:schemeClr val="accent1">
                    <a:lumMod val="75000"/>
                  </a:schemeClr>
                </a:solidFill>
                <a:latin typeface="Tempus Sans ITC" panose="04020404030D07020202" pitchFamily="82" charset="0"/>
              </a:rPr>
              <a:t>Bessie Anderson Stanley</a:t>
            </a:r>
          </a:p>
          <a:p>
            <a:pPr algn="ctr"/>
            <a:endParaRPr lang="en-US" dirty="0"/>
          </a:p>
          <a:p>
            <a:pPr algn="ctr"/>
            <a:endParaRPr lang="en-US" dirty="0"/>
          </a:p>
        </p:txBody>
      </p:sp>
    </p:spTree>
    <p:extLst>
      <p:ext uri="{BB962C8B-B14F-4D97-AF65-F5344CB8AC3E}">
        <p14:creationId xmlns:p14="http://schemas.microsoft.com/office/powerpoint/2010/main" val="199456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D03D63-ED3C-8DEB-0DB5-BE4F3D38018E}"/>
              </a:ext>
            </a:extLst>
          </p:cNvPr>
          <p:cNvSpPr txBox="1"/>
          <p:nvPr/>
        </p:nvSpPr>
        <p:spPr>
          <a:xfrm>
            <a:off x="844060" y="963033"/>
            <a:ext cx="8623497" cy="4037003"/>
          </a:xfrm>
          <a:prstGeom prst="rect">
            <a:avLst/>
          </a:prstGeom>
          <a:noFill/>
        </p:spPr>
        <p:txBody>
          <a:bodyPr wrap="square">
            <a:spAutoFit/>
          </a:bodyPr>
          <a:lstStyle/>
          <a:p>
            <a:pPr algn="ctr">
              <a:lnSpc>
                <a:spcPct val="200000"/>
              </a:lnSpc>
              <a:spcAft>
                <a:spcPts val="1000"/>
              </a:spcAft>
            </a:pPr>
            <a:r>
              <a:rPr lang="en-ZA" sz="32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Take a moment to recall both a positive and </a:t>
            </a:r>
          </a:p>
          <a:p>
            <a:pPr algn="ctr">
              <a:lnSpc>
                <a:spcPct val="200000"/>
              </a:lnSpc>
              <a:spcAft>
                <a:spcPts val="1000"/>
              </a:spcAft>
            </a:pPr>
            <a:r>
              <a:rPr lang="en-ZA" sz="32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rPr>
              <a:t>a negative interaction with your parents/caregiver as an adolescent?                                                         What makes one positive and one negative? </a:t>
            </a:r>
            <a:endParaRPr lang="en-ZA" sz="3200"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4611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D71C3-DBFA-60AD-D8C5-606E7A4B554E}"/>
              </a:ext>
            </a:extLst>
          </p:cNvPr>
          <p:cNvSpPr txBox="1"/>
          <p:nvPr/>
        </p:nvSpPr>
        <p:spPr>
          <a:xfrm>
            <a:off x="675250" y="211015"/>
            <a:ext cx="10142806" cy="6001643"/>
          </a:xfrm>
          <a:prstGeom prst="rect">
            <a:avLst/>
          </a:prstGeom>
          <a:noFill/>
        </p:spPr>
        <p:txBody>
          <a:bodyPr wrap="square">
            <a:spAutoFit/>
          </a:bodyPr>
          <a:lstStyle/>
          <a:p>
            <a:pPr algn="ctr"/>
            <a:r>
              <a:rPr lang="en-ZA" sz="3200" b="1" u="sng" dirty="0">
                <a:solidFill>
                  <a:schemeClr val="accent1">
                    <a:lumMod val="75000"/>
                  </a:schemeClr>
                </a:solidFill>
                <a:latin typeface="Tempus Sans ITC" panose="04020404030D07020202" pitchFamily="82" charset="0"/>
              </a:rPr>
              <a:t>Recommended Reading: </a:t>
            </a:r>
          </a:p>
          <a:p>
            <a:pPr algn="ctr"/>
            <a:endParaRPr lang="en-ZA" sz="3200" b="1" u="sng" dirty="0">
              <a:solidFill>
                <a:schemeClr val="accent1">
                  <a:lumMod val="75000"/>
                </a:schemeClr>
              </a:solidFill>
              <a:latin typeface="Tempus Sans ITC" panose="04020404030D07020202" pitchFamily="82" charset="0"/>
            </a:endParaRPr>
          </a:p>
          <a:p>
            <a:r>
              <a:rPr lang="en-ZA" sz="3200" b="1" dirty="0">
                <a:solidFill>
                  <a:schemeClr val="accent1">
                    <a:lumMod val="75000"/>
                  </a:schemeClr>
                </a:solidFill>
                <a:latin typeface="Tempus Sans ITC" panose="04020404030D07020202" pitchFamily="82" charset="0"/>
              </a:rPr>
              <a:t>Good Enough Parenting: John and Karen Louis </a:t>
            </a:r>
          </a:p>
          <a:p>
            <a:endParaRPr lang="en-ZA" sz="3200" b="1" dirty="0">
              <a:solidFill>
                <a:schemeClr val="accent1">
                  <a:lumMod val="75000"/>
                </a:schemeClr>
              </a:solidFill>
              <a:latin typeface="Tempus Sans ITC" panose="04020404030D07020202" pitchFamily="82" charset="0"/>
            </a:endParaRPr>
          </a:p>
          <a:p>
            <a:r>
              <a:rPr lang="en-ZA" sz="3200" b="1" dirty="0">
                <a:solidFill>
                  <a:schemeClr val="accent1">
                    <a:lumMod val="75000"/>
                  </a:schemeClr>
                </a:solidFill>
                <a:latin typeface="Tempus Sans ITC" panose="04020404030D07020202" pitchFamily="82" charset="0"/>
              </a:rPr>
              <a:t>Brainstorm:  </a:t>
            </a:r>
            <a:r>
              <a:rPr lang="en-ZA" sz="3200" b="1" dirty="0" err="1">
                <a:solidFill>
                  <a:schemeClr val="accent1">
                    <a:lumMod val="75000"/>
                  </a:schemeClr>
                </a:solidFill>
                <a:latin typeface="Tempus Sans ITC" panose="04020404030D07020202" pitchFamily="82" charset="0"/>
              </a:rPr>
              <a:t>Dr.</a:t>
            </a:r>
            <a:r>
              <a:rPr lang="en-ZA" sz="3200" b="1" dirty="0">
                <a:solidFill>
                  <a:schemeClr val="accent1">
                    <a:lumMod val="75000"/>
                  </a:schemeClr>
                </a:solidFill>
                <a:latin typeface="Tempus Sans ITC" panose="04020404030D07020202" pitchFamily="82" charset="0"/>
              </a:rPr>
              <a:t> Daniel Siegel</a:t>
            </a:r>
          </a:p>
          <a:p>
            <a:endParaRPr lang="en-ZA" sz="3200" b="1" dirty="0">
              <a:solidFill>
                <a:schemeClr val="accent1">
                  <a:lumMod val="75000"/>
                </a:schemeClr>
              </a:solidFill>
              <a:latin typeface="Tempus Sans ITC" panose="04020404030D07020202" pitchFamily="82" charset="0"/>
            </a:endParaRPr>
          </a:p>
          <a:p>
            <a:r>
              <a:rPr lang="en-ZA" sz="3200" b="1" dirty="0">
                <a:solidFill>
                  <a:schemeClr val="accent1">
                    <a:lumMod val="75000"/>
                  </a:schemeClr>
                </a:solidFill>
                <a:latin typeface="Tempus Sans ITC" panose="04020404030D07020202" pitchFamily="82" charset="0"/>
              </a:rPr>
              <a:t>Boundaries for Teens: </a:t>
            </a:r>
            <a:r>
              <a:rPr lang="en-ZA" sz="3200" b="1" dirty="0" err="1">
                <a:solidFill>
                  <a:schemeClr val="accent1">
                    <a:lumMod val="75000"/>
                  </a:schemeClr>
                </a:solidFill>
                <a:latin typeface="Tempus Sans ITC" panose="04020404030D07020202" pitchFamily="82" charset="0"/>
              </a:rPr>
              <a:t>Dr.</a:t>
            </a:r>
            <a:r>
              <a:rPr lang="en-ZA" sz="3200" b="1" dirty="0">
                <a:solidFill>
                  <a:schemeClr val="accent1">
                    <a:lumMod val="75000"/>
                  </a:schemeClr>
                </a:solidFill>
                <a:latin typeface="Tempus Sans ITC" panose="04020404030D07020202" pitchFamily="82" charset="0"/>
              </a:rPr>
              <a:t> John Townsend </a:t>
            </a:r>
          </a:p>
          <a:p>
            <a:endParaRPr lang="en-ZA" sz="3200" b="1" dirty="0">
              <a:solidFill>
                <a:schemeClr val="accent1">
                  <a:lumMod val="75000"/>
                </a:schemeClr>
              </a:solidFill>
              <a:latin typeface="Tempus Sans ITC" panose="04020404030D07020202" pitchFamily="82" charset="0"/>
            </a:endParaRPr>
          </a:p>
          <a:p>
            <a:r>
              <a:rPr lang="en-ZA" sz="3200" b="1" dirty="0">
                <a:solidFill>
                  <a:schemeClr val="accent1">
                    <a:lumMod val="75000"/>
                  </a:schemeClr>
                </a:solidFill>
                <a:latin typeface="Tempus Sans ITC" panose="04020404030D07020202" pitchFamily="82" charset="0"/>
              </a:rPr>
              <a:t>The Blessing: John Trent, Gary Smalley &amp; Kari Trent </a:t>
            </a:r>
            <a:r>
              <a:rPr lang="en-ZA" sz="3200" b="1" dirty="0" err="1">
                <a:solidFill>
                  <a:schemeClr val="accent1">
                    <a:lumMod val="75000"/>
                  </a:schemeClr>
                </a:solidFill>
                <a:latin typeface="Tempus Sans ITC" panose="04020404030D07020202" pitchFamily="82" charset="0"/>
              </a:rPr>
              <a:t>Stageberg</a:t>
            </a:r>
            <a:r>
              <a:rPr lang="en-ZA" sz="3200" b="1" dirty="0">
                <a:solidFill>
                  <a:schemeClr val="accent1">
                    <a:lumMod val="75000"/>
                  </a:schemeClr>
                </a:solidFill>
                <a:latin typeface="Tempus Sans ITC" panose="04020404030D07020202" pitchFamily="82" charset="0"/>
              </a:rPr>
              <a:t> </a:t>
            </a:r>
          </a:p>
          <a:p>
            <a:endParaRPr lang="en-ZA" sz="3200" b="1" dirty="0">
              <a:solidFill>
                <a:schemeClr val="accent1">
                  <a:lumMod val="75000"/>
                </a:schemeClr>
              </a:solidFill>
              <a:latin typeface="Tempus Sans ITC" panose="04020404030D07020202" pitchFamily="82" charset="0"/>
            </a:endParaRPr>
          </a:p>
          <a:p>
            <a:r>
              <a:rPr lang="en-ZA" sz="3200" b="1" dirty="0">
                <a:solidFill>
                  <a:schemeClr val="accent1">
                    <a:lumMod val="75000"/>
                  </a:schemeClr>
                </a:solidFill>
                <a:latin typeface="Tempus Sans ITC" panose="04020404030D07020202" pitchFamily="82" charset="0"/>
              </a:rPr>
              <a:t>The Power of the Other: </a:t>
            </a:r>
            <a:r>
              <a:rPr lang="en-ZA" sz="3200" b="1" dirty="0" err="1">
                <a:solidFill>
                  <a:schemeClr val="accent1">
                    <a:lumMod val="75000"/>
                  </a:schemeClr>
                </a:solidFill>
                <a:latin typeface="Tempus Sans ITC" panose="04020404030D07020202" pitchFamily="82" charset="0"/>
              </a:rPr>
              <a:t>Dr.</a:t>
            </a:r>
            <a:r>
              <a:rPr lang="en-ZA" sz="3200" b="1" dirty="0">
                <a:solidFill>
                  <a:schemeClr val="accent1">
                    <a:lumMod val="75000"/>
                  </a:schemeClr>
                </a:solidFill>
                <a:latin typeface="Tempus Sans ITC" panose="04020404030D07020202" pitchFamily="82" charset="0"/>
              </a:rPr>
              <a:t> Henry Cloud   </a:t>
            </a:r>
          </a:p>
        </p:txBody>
      </p:sp>
    </p:spTree>
    <p:extLst>
      <p:ext uri="{BB962C8B-B14F-4D97-AF65-F5344CB8AC3E}">
        <p14:creationId xmlns:p14="http://schemas.microsoft.com/office/powerpoint/2010/main" val="98830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7369C-EF87-F03F-AAFA-346D02D11A2C}"/>
              </a:ext>
            </a:extLst>
          </p:cNvPr>
          <p:cNvSpPr txBox="1"/>
          <p:nvPr/>
        </p:nvSpPr>
        <p:spPr>
          <a:xfrm>
            <a:off x="1238403" y="478584"/>
            <a:ext cx="8979654" cy="5849645"/>
          </a:xfrm>
          <a:prstGeom prst="rect">
            <a:avLst/>
          </a:prstGeom>
          <a:noFill/>
        </p:spPr>
        <p:txBody>
          <a:bodyPr wrap="square">
            <a:spAutoFit/>
          </a:bodyPr>
          <a:lstStyle/>
          <a:p>
            <a:pPr algn="ctr"/>
            <a:r>
              <a:rPr lang="en-US" sz="3600" b="1" dirty="0">
                <a:solidFill>
                  <a:schemeClr val="accent1">
                    <a:lumMod val="75000"/>
                  </a:schemeClr>
                </a:solidFill>
                <a:latin typeface="Tempus Sans ITC" panose="04020404030D07020202" pitchFamily="82" charset="0"/>
              </a:rPr>
              <a:t>Romans 12 vs 1,2                                                                                                                   “Therefore, I urge you, brothers and sisters, in view of God’s mercy, to offer your bodies as a living sacrifice, holy and pleasing to God—this is your true and proper worship </a:t>
            </a:r>
            <a:r>
              <a:rPr lang="en-US" sz="3600" b="1" u="sng" dirty="0">
                <a:solidFill>
                  <a:schemeClr val="accent1">
                    <a:lumMod val="75000"/>
                  </a:schemeClr>
                </a:solidFill>
                <a:latin typeface="Tempus Sans ITC" panose="04020404030D07020202" pitchFamily="82" charset="0"/>
              </a:rPr>
              <a:t>Do not conform to the pattern of this world, but be transformed by the renewing of your mind.</a:t>
            </a:r>
            <a:r>
              <a:rPr lang="en-US" sz="3600" b="1" dirty="0">
                <a:solidFill>
                  <a:schemeClr val="accent1">
                    <a:lumMod val="75000"/>
                  </a:schemeClr>
                </a:solidFill>
                <a:latin typeface="Tempus Sans ITC" panose="04020404030D07020202" pitchFamily="82" charset="0"/>
              </a:rPr>
              <a:t> Then you will be able to test and approve what God’s will is—his good, pleasing and perfect will. “NIV</a:t>
            </a:r>
            <a:endParaRPr lang="en-ZA" sz="3600"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289008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Parenting Styles Matter When Raising Children">
            <a:extLst>
              <a:ext uri="{FF2B5EF4-FFF2-40B4-BE49-F238E27FC236}">
                <a16:creationId xmlns:a16="http://schemas.microsoft.com/office/drawing/2014/main" id="{316FA72D-4226-44D1-3229-FFEA465CB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63" y="186221"/>
            <a:ext cx="9608234" cy="6485558"/>
          </a:xfrm>
          <a:prstGeom prst="rect">
            <a:avLst/>
          </a:prstGeom>
          <a:ln w="38100" cap="sq" cmpd="thickThin">
            <a:solidFill>
              <a:schemeClr val="accent1">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10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C3ABFA-A3FF-6954-BF28-AE5BB082914A}"/>
              </a:ext>
            </a:extLst>
          </p:cNvPr>
          <p:cNvSpPr txBox="1"/>
          <p:nvPr/>
        </p:nvSpPr>
        <p:spPr>
          <a:xfrm>
            <a:off x="121247" y="650019"/>
            <a:ext cx="10445599" cy="5293757"/>
          </a:xfrm>
          <a:prstGeom prst="rect">
            <a:avLst/>
          </a:prstGeom>
          <a:noFill/>
        </p:spPr>
        <p:txBody>
          <a:bodyPr wrap="square">
            <a:spAutoFit/>
          </a:bodyPr>
          <a:lstStyle/>
          <a:p>
            <a:pPr algn="ctr"/>
            <a:r>
              <a:rPr lang="en-US" sz="4000" b="1" dirty="0">
                <a:solidFill>
                  <a:schemeClr val="accent1">
                    <a:lumMod val="75000"/>
                  </a:schemeClr>
                </a:solidFill>
                <a:latin typeface="Tempus Sans ITC" panose="04020404030D07020202" pitchFamily="82" charset="0"/>
              </a:rPr>
              <a:t>Ephesians 6 vs 4                                                                                                                            “ Fathers, do not </a:t>
            </a:r>
            <a:r>
              <a:rPr lang="en-US" sz="4000" b="1" u="sng" dirty="0">
                <a:solidFill>
                  <a:schemeClr val="accent1">
                    <a:lumMod val="75000"/>
                  </a:schemeClr>
                </a:solidFill>
                <a:latin typeface="Tempus Sans ITC" panose="04020404030D07020202" pitchFamily="82" charset="0"/>
              </a:rPr>
              <a:t>exasperate</a:t>
            </a:r>
            <a:r>
              <a:rPr lang="en-US" sz="4000" b="1" dirty="0">
                <a:solidFill>
                  <a:schemeClr val="accent1">
                    <a:lumMod val="75000"/>
                  </a:schemeClr>
                </a:solidFill>
                <a:latin typeface="Tempus Sans ITC" panose="04020404030D07020202" pitchFamily="82" charset="0"/>
              </a:rPr>
              <a:t> your children; instead, bring them up in the training and</a:t>
            </a:r>
          </a:p>
          <a:p>
            <a:pPr algn="ctr"/>
            <a:r>
              <a:rPr lang="en-US" sz="4000" b="1" dirty="0">
                <a:solidFill>
                  <a:schemeClr val="accent1">
                    <a:lumMod val="75000"/>
                  </a:schemeClr>
                </a:solidFill>
                <a:latin typeface="Tempus Sans ITC" panose="04020404030D07020202" pitchFamily="82" charset="0"/>
              </a:rPr>
              <a:t>instruction of the Lord.” NIV</a:t>
            </a:r>
          </a:p>
          <a:p>
            <a:pPr algn="ctr"/>
            <a:endParaRPr lang="en-US" sz="4000" b="1" dirty="0">
              <a:solidFill>
                <a:schemeClr val="accent1">
                  <a:lumMod val="75000"/>
                </a:schemeClr>
              </a:solidFill>
              <a:latin typeface="Tempus Sans ITC" panose="04020404030D07020202" pitchFamily="82" charset="0"/>
            </a:endParaRPr>
          </a:p>
          <a:p>
            <a:pPr algn="ctr"/>
            <a:r>
              <a:rPr lang="en-US" sz="4000" b="1" dirty="0">
                <a:solidFill>
                  <a:schemeClr val="accent1">
                    <a:lumMod val="75000"/>
                  </a:schemeClr>
                </a:solidFill>
                <a:latin typeface="Tempus Sans ITC" panose="04020404030D07020202" pitchFamily="82" charset="0"/>
              </a:rPr>
              <a:t>Col 3 vs 21 </a:t>
            </a:r>
          </a:p>
          <a:p>
            <a:pPr algn="ctr"/>
            <a:r>
              <a:rPr lang="en-US" sz="4000" b="1" dirty="0">
                <a:solidFill>
                  <a:schemeClr val="accent1">
                    <a:lumMod val="75000"/>
                  </a:schemeClr>
                </a:solidFill>
                <a:latin typeface="Tempus Sans ITC" panose="04020404030D07020202" pitchFamily="82" charset="0"/>
              </a:rPr>
              <a:t>“Fathers, do not </a:t>
            </a:r>
            <a:r>
              <a:rPr lang="en-US" sz="4000" b="1" u="sng" dirty="0">
                <a:solidFill>
                  <a:schemeClr val="accent1">
                    <a:lumMod val="75000"/>
                  </a:schemeClr>
                </a:solidFill>
                <a:latin typeface="Tempus Sans ITC" panose="04020404030D07020202" pitchFamily="82" charset="0"/>
              </a:rPr>
              <a:t>embitte</a:t>
            </a:r>
            <a:r>
              <a:rPr lang="en-US" sz="4000" b="1" dirty="0">
                <a:solidFill>
                  <a:schemeClr val="accent1">
                    <a:lumMod val="75000"/>
                  </a:schemeClr>
                </a:solidFill>
                <a:latin typeface="Tempus Sans ITC" panose="04020404030D07020202" pitchFamily="82" charset="0"/>
              </a:rPr>
              <a:t>r your children, or they will become discouraged.” NIV</a:t>
            </a:r>
          </a:p>
          <a:p>
            <a:endParaRPr lang="en-US" dirty="0"/>
          </a:p>
        </p:txBody>
      </p:sp>
    </p:spTree>
    <p:extLst>
      <p:ext uri="{BB962C8B-B14F-4D97-AF65-F5344CB8AC3E}">
        <p14:creationId xmlns:p14="http://schemas.microsoft.com/office/powerpoint/2010/main" val="378404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A11E6-9E9B-A212-EA29-1E2B42E9A274}"/>
              </a:ext>
            </a:extLst>
          </p:cNvPr>
          <p:cNvSpPr txBox="1"/>
          <p:nvPr/>
        </p:nvSpPr>
        <p:spPr>
          <a:xfrm>
            <a:off x="618978" y="124823"/>
            <a:ext cx="9861452" cy="923330"/>
          </a:xfrm>
          <a:prstGeom prst="rect">
            <a:avLst/>
          </a:prstGeom>
          <a:noFill/>
        </p:spPr>
        <p:txBody>
          <a:bodyPr wrap="square">
            <a:spAutoFit/>
          </a:bodyPr>
          <a:lstStyle/>
          <a:p>
            <a:pPr algn="ctr"/>
            <a:r>
              <a:rPr lang="en-ZA" sz="5400" b="1" dirty="0">
                <a:solidFill>
                  <a:schemeClr val="accent1">
                    <a:lumMod val="75000"/>
                  </a:schemeClr>
                </a:solidFill>
                <a:latin typeface="Tempus Sans ITC" panose="04020404030D07020202" pitchFamily="82" charset="0"/>
              </a:rPr>
              <a:t>What is Authoritative Parenting?</a:t>
            </a:r>
          </a:p>
        </p:txBody>
      </p:sp>
      <p:graphicFrame>
        <p:nvGraphicFramePr>
          <p:cNvPr id="7" name="Table 6">
            <a:extLst>
              <a:ext uri="{FF2B5EF4-FFF2-40B4-BE49-F238E27FC236}">
                <a16:creationId xmlns:a16="http://schemas.microsoft.com/office/drawing/2014/main" id="{83B40FDE-CE79-C617-55B3-253D716E5E98}"/>
              </a:ext>
            </a:extLst>
          </p:cNvPr>
          <p:cNvGraphicFramePr>
            <a:graphicFrameLocks noGrp="1"/>
          </p:cNvGraphicFramePr>
          <p:nvPr>
            <p:extLst>
              <p:ext uri="{D42A27DB-BD31-4B8C-83A1-F6EECF244321}">
                <p14:modId xmlns:p14="http://schemas.microsoft.com/office/powerpoint/2010/main" val="4289203299"/>
              </p:ext>
            </p:extLst>
          </p:nvPr>
        </p:nvGraphicFramePr>
        <p:xfrm>
          <a:off x="534572" y="846981"/>
          <a:ext cx="10452296" cy="5860980"/>
        </p:xfrm>
        <a:graphic>
          <a:graphicData uri="http://schemas.openxmlformats.org/drawingml/2006/table">
            <a:tbl>
              <a:tblPr>
                <a:tableStyleId>{5C22544A-7EE6-4342-B048-85BDC9FD1C3A}</a:tableStyleId>
              </a:tblPr>
              <a:tblGrid>
                <a:gridCol w="3260037">
                  <a:extLst>
                    <a:ext uri="{9D8B030D-6E8A-4147-A177-3AD203B41FA5}">
                      <a16:colId xmlns:a16="http://schemas.microsoft.com/office/drawing/2014/main" val="313810057"/>
                    </a:ext>
                  </a:extLst>
                </a:gridCol>
                <a:gridCol w="3502592">
                  <a:extLst>
                    <a:ext uri="{9D8B030D-6E8A-4147-A177-3AD203B41FA5}">
                      <a16:colId xmlns:a16="http://schemas.microsoft.com/office/drawing/2014/main" val="3295896716"/>
                    </a:ext>
                  </a:extLst>
                </a:gridCol>
                <a:gridCol w="3689667">
                  <a:extLst>
                    <a:ext uri="{9D8B030D-6E8A-4147-A177-3AD203B41FA5}">
                      <a16:colId xmlns:a16="http://schemas.microsoft.com/office/drawing/2014/main" val="3292850236"/>
                    </a:ext>
                  </a:extLst>
                </a:gridCol>
              </a:tblGrid>
              <a:tr h="5860980">
                <a:tc>
                  <a:txBody>
                    <a:bodyPr/>
                    <a:lstStyle/>
                    <a:p>
                      <a:pPr>
                        <a:lnSpc>
                          <a:spcPct val="200000"/>
                        </a:lnSpc>
                        <a:spcAft>
                          <a:spcPts val="1000"/>
                        </a:spcAft>
                      </a:pPr>
                      <a:r>
                        <a:rPr lang="en-ZA" sz="2000" b="1" u="sng" dirty="0">
                          <a:solidFill>
                            <a:schemeClr val="accent1">
                              <a:lumMod val="75000"/>
                            </a:schemeClr>
                          </a:solidFill>
                          <a:effectLst/>
                          <a:latin typeface="Tempus Sans ITC" panose="04020404030D07020202" pitchFamily="82" charset="0"/>
                        </a:rPr>
                        <a:t>Acceptance /Involvement </a:t>
                      </a:r>
                      <a:endParaRPr lang="en-ZA" sz="2000" b="1" dirty="0">
                        <a:solidFill>
                          <a:schemeClr val="accent1">
                            <a:lumMod val="75000"/>
                          </a:schemeClr>
                        </a:solidFill>
                        <a:effectLst/>
                        <a:latin typeface="Tempus Sans ITC" panose="04020404030D07020202" pitchFamily="82" charset="0"/>
                      </a:endParaRP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Warm </a:t>
                      </a: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Responsive</a:t>
                      </a: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Attentive </a:t>
                      </a: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Patient</a:t>
                      </a:r>
                      <a:r>
                        <a:rPr lang="en-ZA" sz="1800" b="1" dirty="0">
                          <a:solidFill>
                            <a:schemeClr val="accent1">
                              <a:lumMod val="75000"/>
                            </a:schemeClr>
                          </a:solidFill>
                          <a:effectLst/>
                          <a:latin typeface="Tempus Sans ITC" panose="04020404030D07020202" pitchFamily="82" charset="0"/>
                        </a:rPr>
                        <a:t> </a:t>
                      </a: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Sensitive </a:t>
                      </a:r>
                      <a:r>
                        <a:rPr lang="en-ZA" sz="1800" b="1" dirty="0">
                          <a:solidFill>
                            <a:schemeClr val="accent1">
                              <a:lumMod val="75000"/>
                            </a:schemeClr>
                          </a:solidFill>
                          <a:effectLst/>
                          <a:latin typeface="Tempus Sans ITC" panose="04020404030D07020202" pitchFamily="82" charset="0"/>
                        </a:rPr>
                        <a:t> </a:t>
                      </a:r>
                      <a:endParaRPr lang="en-ZA" sz="1800" b="1" dirty="0">
                        <a:solidFill>
                          <a:schemeClr val="accent1">
                            <a:lumMod val="75000"/>
                          </a:schemeClr>
                        </a:solidFill>
                        <a:effectLst/>
                        <a:latin typeface="Tempus Sans ITC" panose="04020404030D07020202" pitchFamily="8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1000"/>
                        </a:spcAft>
                      </a:pPr>
                      <a:r>
                        <a:rPr lang="en-ZA" sz="2000" b="1" u="sng" dirty="0">
                          <a:solidFill>
                            <a:schemeClr val="accent1">
                              <a:lumMod val="75000"/>
                            </a:schemeClr>
                          </a:solidFill>
                          <a:effectLst/>
                          <a:latin typeface="Tempus Sans ITC" panose="04020404030D07020202" pitchFamily="82" charset="0"/>
                        </a:rPr>
                        <a:t>Level of Control  </a:t>
                      </a:r>
                      <a:endParaRPr lang="en-ZA" sz="2000" b="1" dirty="0">
                        <a:solidFill>
                          <a:schemeClr val="accent1">
                            <a:lumMod val="75000"/>
                          </a:schemeClr>
                        </a:solidFill>
                        <a:effectLst/>
                        <a:latin typeface="Tempus Sans ITC" panose="04020404030D07020202" pitchFamily="82" charset="0"/>
                      </a:endParaRP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Reasonable expectations for maturity</a:t>
                      </a: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Consistent                                               Explains rules, expectations  </a:t>
                      </a:r>
                    </a:p>
                    <a:p>
                      <a:pPr>
                        <a:lnSpc>
                          <a:spcPct val="200000"/>
                        </a:lnSpc>
                        <a:spcAft>
                          <a:spcPts val="1000"/>
                        </a:spcAft>
                      </a:pPr>
                      <a:r>
                        <a:rPr lang="en-ZA" sz="1200" dirty="0">
                          <a:effectLst/>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1000"/>
                        </a:spcAft>
                      </a:pPr>
                      <a:r>
                        <a:rPr lang="en-ZA" sz="2000" b="1" u="sng" dirty="0">
                          <a:solidFill>
                            <a:schemeClr val="accent1">
                              <a:lumMod val="75000"/>
                            </a:schemeClr>
                          </a:solidFill>
                          <a:effectLst/>
                          <a:latin typeface="Tempus Sans ITC" panose="04020404030D07020202" pitchFamily="82" charset="0"/>
                        </a:rPr>
                        <a:t>Autonomy  </a:t>
                      </a:r>
                      <a:endParaRPr lang="en-ZA" sz="2000" b="1" dirty="0">
                        <a:solidFill>
                          <a:schemeClr val="accent1">
                            <a:lumMod val="75000"/>
                          </a:schemeClr>
                        </a:solidFill>
                        <a:effectLst/>
                        <a:latin typeface="Tempus Sans ITC" panose="04020404030D07020202" pitchFamily="82" charset="0"/>
                      </a:endParaRP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Allows decision-making where appropriate</a:t>
                      </a:r>
                    </a:p>
                    <a:p>
                      <a:pPr>
                        <a:lnSpc>
                          <a:spcPct val="200000"/>
                        </a:lnSpc>
                        <a:spcAft>
                          <a:spcPts val="1000"/>
                        </a:spcAft>
                      </a:pPr>
                      <a:r>
                        <a:rPr lang="en-ZA" sz="2000" b="1" dirty="0">
                          <a:solidFill>
                            <a:schemeClr val="accent1">
                              <a:lumMod val="75000"/>
                            </a:schemeClr>
                          </a:solidFill>
                          <a:effectLst/>
                          <a:latin typeface="Tempus Sans ITC" panose="04020404030D07020202" pitchFamily="82" charset="0"/>
                        </a:rPr>
                        <a:t>Encourages expression                                                                                                           of thought, feelings, desires                                                                                                    Disagreements handled with constructive co- operation        </a:t>
                      </a:r>
                    </a:p>
                    <a:p>
                      <a:pPr>
                        <a:lnSpc>
                          <a:spcPct val="200000"/>
                        </a:lnSpc>
                        <a:spcAft>
                          <a:spcPts val="1000"/>
                        </a:spcAft>
                      </a:pPr>
                      <a:r>
                        <a:rPr lang="en-ZA" sz="1200" dirty="0">
                          <a:effectLst/>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5192025"/>
                  </a:ext>
                </a:extLst>
              </a:tr>
            </a:tbl>
          </a:graphicData>
        </a:graphic>
      </p:graphicFrame>
    </p:spTree>
    <p:extLst>
      <p:ext uri="{BB962C8B-B14F-4D97-AF65-F5344CB8AC3E}">
        <p14:creationId xmlns:p14="http://schemas.microsoft.com/office/powerpoint/2010/main" val="1293147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CE64BF-2F9F-6BA8-984E-1AB74087673D}"/>
              </a:ext>
            </a:extLst>
          </p:cNvPr>
          <p:cNvSpPr txBox="1"/>
          <p:nvPr/>
        </p:nvSpPr>
        <p:spPr>
          <a:xfrm>
            <a:off x="0" y="309489"/>
            <a:ext cx="9833316" cy="5632311"/>
          </a:xfrm>
          <a:prstGeom prst="rect">
            <a:avLst/>
          </a:prstGeom>
          <a:noFill/>
        </p:spPr>
        <p:txBody>
          <a:bodyPr wrap="square">
            <a:spAutoFit/>
          </a:bodyPr>
          <a:lstStyle/>
          <a:p>
            <a:pPr algn="ctr"/>
            <a:r>
              <a:rPr lang="en-US" sz="2400" b="1" dirty="0">
                <a:solidFill>
                  <a:schemeClr val="accent1">
                    <a:lumMod val="75000"/>
                  </a:schemeClr>
                </a:solidFill>
                <a:latin typeface="Tempus Sans ITC" panose="04020404030D07020202" pitchFamily="82" charset="0"/>
              </a:rPr>
              <a:t>1 Corinthians 13 vs 4-8                                                                                                                         “ Love is patient, love is kind. It does not envy, it does not boast, it is not proud.  It does not dishonor others, it is not self-seeking, it is not easily angered, it keeps no record of wrongs. Love does not delight in evil but rejoices with the truth. It always protects, always trusts, always hopes, always perseveres. Love never fails.” NIV </a:t>
            </a:r>
          </a:p>
          <a:p>
            <a:pPr algn="ctr"/>
            <a:endParaRPr lang="en-US" sz="2400" b="1" dirty="0">
              <a:solidFill>
                <a:schemeClr val="accent1">
                  <a:lumMod val="75000"/>
                </a:schemeClr>
              </a:solidFill>
              <a:latin typeface="Tempus Sans ITC" panose="04020404030D07020202" pitchFamily="82" charset="0"/>
            </a:endParaRPr>
          </a:p>
          <a:p>
            <a:pPr algn="ctr"/>
            <a:r>
              <a:rPr lang="en-US" sz="2400" b="1" dirty="0">
                <a:solidFill>
                  <a:schemeClr val="accent1">
                    <a:lumMod val="75000"/>
                  </a:schemeClr>
                </a:solidFill>
                <a:latin typeface="Tempus Sans ITC" panose="04020404030D07020202" pitchFamily="82" charset="0"/>
              </a:rPr>
              <a:t>James 1 vs 19,20                                                                                                                               “ My dear brothers and sisters, take note of this: Everyone should be quick to listen, slow to speak and slow to become angry,  because human anger does not produce the righteousness that God desires.” NIV</a:t>
            </a:r>
          </a:p>
          <a:p>
            <a:pPr algn="ctr"/>
            <a:endParaRPr lang="en-US" sz="2400" b="1" dirty="0">
              <a:solidFill>
                <a:schemeClr val="accent1">
                  <a:lumMod val="75000"/>
                </a:schemeClr>
              </a:solidFill>
              <a:latin typeface="Tempus Sans ITC" panose="04020404030D07020202" pitchFamily="82" charset="0"/>
            </a:endParaRPr>
          </a:p>
          <a:p>
            <a:pPr algn="ctr"/>
            <a:r>
              <a:rPr lang="en-US" sz="2400" b="1" dirty="0">
                <a:solidFill>
                  <a:schemeClr val="accent1">
                    <a:lumMod val="75000"/>
                  </a:schemeClr>
                </a:solidFill>
                <a:latin typeface="Tempus Sans ITC" panose="04020404030D07020202" pitchFamily="82" charset="0"/>
              </a:rPr>
              <a:t>Proverbs 22 vs 6                                                                                                                         “ Start children off on the way they should go, and even when they are old they will not turn from it.” NIV</a:t>
            </a:r>
            <a:endParaRPr lang="en-ZA" sz="2400"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119771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BBA3EA-18E2-B82F-EA1C-D99B016531F5}"/>
              </a:ext>
            </a:extLst>
          </p:cNvPr>
          <p:cNvSpPr txBox="1"/>
          <p:nvPr/>
        </p:nvSpPr>
        <p:spPr>
          <a:xfrm>
            <a:off x="590843" y="698107"/>
            <a:ext cx="9298745" cy="5940088"/>
          </a:xfrm>
          <a:prstGeom prst="rect">
            <a:avLst/>
          </a:prstGeom>
          <a:noFill/>
        </p:spPr>
        <p:txBody>
          <a:bodyPr wrap="square">
            <a:spAutoFit/>
          </a:bodyPr>
          <a:lstStyle/>
          <a:p>
            <a:pPr algn="ctr"/>
            <a:r>
              <a:rPr lang="en-US" sz="2000" b="1" dirty="0">
                <a:solidFill>
                  <a:schemeClr val="accent1">
                    <a:lumMod val="75000"/>
                  </a:schemeClr>
                </a:solidFill>
                <a:latin typeface="Tempus Sans ITC" panose="04020404030D07020202" pitchFamily="82" charset="0"/>
              </a:rPr>
              <a:t>Ephesians 4 vs 29-32                                                                                                                       “ Do not let any unwholesome talk come out of your mouths, but only what is helpful for building others up according to their needs, that it may benefit those who listen.  And do not grieve the Holy Spirit of God, with whom you were sealed for the day of redemption. Get rid of all bitterness, rage and anger, brawling and slander, along with every form of malice.  Be kind and compassionate to one another, forgiving each other, just as in Christ God forgave you.” NIV</a:t>
            </a:r>
          </a:p>
          <a:p>
            <a:endParaRPr lang="en-US" sz="2000" b="1" dirty="0">
              <a:solidFill>
                <a:schemeClr val="accent1">
                  <a:lumMod val="75000"/>
                </a:schemeClr>
              </a:solidFill>
              <a:latin typeface="Tempus Sans ITC" panose="04020404030D07020202" pitchFamily="82" charset="0"/>
            </a:endParaRPr>
          </a:p>
          <a:p>
            <a:pPr algn="ctr"/>
            <a:r>
              <a:rPr lang="en-US" sz="2000" b="1" dirty="0">
                <a:solidFill>
                  <a:schemeClr val="accent1">
                    <a:lumMod val="75000"/>
                  </a:schemeClr>
                </a:solidFill>
                <a:latin typeface="Tempus Sans ITC" panose="04020404030D07020202" pitchFamily="82" charset="0"/>
              </a:rPr>
              <a:t>Phil 2 vs 3,4                                                                                                                                   “ Do nothing out of selfish ambition or vain conceit. Rather, in humility value others above yourselves, not looking to your own interests but each of you to the interests of the others.” NIV</a:t>
            </a:r>
          </a:p>
          <a:p>
            <a:endParaRPr lang="en-US" sz="2000" b="1" dirty="0">
              <a:solidFill>
                <a:schemeClr val="accent1">
                  <a:lumMod val="75000"/>
                </a:schemeClr>
              </a:solidFill>
              <a:latin typeface="Tempus Sans ITC" panose="04020404030D07020202" pitchFamily="82" charset="0"/>
            </a:endParaRPr>
          </a:p>
          <a:p>
            <a:pPr algn="ctr"/>
            <a:r>
              <a:rPr lang="en-US" sz="2000" b="1" dirty="0">
                <a:solidFill>
                  <a:schemeClr val="accent1">
                    <a:lumMod val="75000"/>
                  </a:schemeClr>
                </a:solidFill>
                <a:latin typeface="Tempus Sans ITC" panose="04020404030D07020202" pitchFamily="82" charset="0"/>
              </a:rPr>
              <a:t>Colossians 3 vs 12-14                                                                                                                       “ Therefore, as God’s chosen people, holy and dearly loved, clothe yourselves with compassion, kindness, humility, gentleness and patience. Bear with each other and forgive one another if any of you has a grievance against someone. Forgive as the Lord forgave you. And over all these virtues put on love, which binds them all together in perfect unity.” NIV</a:t>
            </a:r>
          </a:p>
        </p:txBody>
      </p:sp>
    </p:spTree>
    <p:extLst>
      <p:ext uri="{BB962C8B-B14F-4D97-AF65-F5344CB8AC3E}">
        <p14:creationId xmlns:p14="http://schemas.microsoft.com/office/powerpoint/2010/main" val="1223318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4F9FA9-BE98-6053-F115-CC3E66741AE1}"/>
              </a:ext>
            </a:extLst>
          </p:cNvPr>
          <p:cNvSpPr txBox="1"/>
          <p:nvPr/>
        </p:nvSpPr>
        <p:spPr>
          <a:xfrm>
            <a:off x="471268" y="747526"/>
            <a:ext cx="9263575" cy="4832092"/>
          </a:xfrm>
          <a:prstGeom prst="rect">
            <a:avLst/>
          </a:prstGeom>
          <a:noFill/>
        </p:spPr>
        <p:txBody>
          <a:bodyPr wrap="square">
            <a:spAutoFit/>
          </a:bodyPr>
          <a:lstStyle/>
          <a:p>
            <a:pPr algn="ctr"/>
            <a:r>
              <a:rPr lang="en-US" sz="4400" b="1" dirty="0">
                <a:solidFill>
                  <a:schemeClr val="accent1">
                    <a:lumMod val="75000"/>
                  </a:schemeClr>
                </a:solidFill>
                <a:latin typeface="Tempus Sans ITC" panose="04020404030D07020202" pitchFamily="82" charset="0"/>
              </a:rPr>
              <a:t>Healthy parenting </a:t>
            </a:r>
            <a:r>
              <a:rPr lang="en-US" sz="4400" b="1" u="sng" dirty="0">
                <a:solidFill>
                  <a:schemeClr val="accent1">
                    <a:lumMod val="75000"/>
                  </a:schemeClr>
                </a:solidFill>
                <a:latin typeface="Tempus Sans ITC" panose="04020404030D07020202" pitchFamily="82" charset="0"/>
              </a:rPr>
              <a:t>spells</a:t>
            </a:r>
            <a:r>
              <a:rPr lang="en-US" sz="4400" b="1" dirty="0">
                <a:solidFill>
                  <a:schemeClr val="accent1">
                    <a:lumMod val="75000"/>
                  </a:schemeClr>
                </a:solidFill>
                <a:latin typeface="Tempus Sans ITC" panose="04020404030D07020202" pitchFamily="82" charset="0"/>
              </a:rPr>
              <a:t>: </a:t>
            </a:r>
          </a:p>
          <a:p>
            <a:pPr algn="ctr"/>
            <a:r>
              <a:rPr lang="en-US" sz="4400" b="1" dirty="0">
                <a:solidFill>
                  <a:schemeClr val="accent1">
                    <a:lumMod val="75000"/>
                  </a:schemeClr>
                </a:solidFill>
                <a:latin typeface="Tempus Sans ITC" panose="04020404030D07020202" pitchFamily="82" charset="0"/>
              </a:rPr>
              <a:t> Love, trust, protection, patience, kindness, gentleness, compassion, using your words carefully and your ears more!                                                </a:t>
            </a:r>
            <a:r>
              <a:rPr lang="en-US" sz="4400" b="1" u="sng" dirty="0">
                <a:solidFill>
                  <a:schemeClr val="accent1">
                    <a:lumMod val="75000"/>
                  </a:schemeClr>
                </a:solidFill>
                <a:latin typeface="Tempus Sans ITC" panose="04020404030D07020202" pitchFamily="82" charset="0"/>
              </a:rPr>
              <a:t>This is Healthy Connection and Communication. </a:t>
            </a:r>
            <a:endParaRPr lang="en-ZA" sz="4400" b="1" u="sng"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388679478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3123</TotalTime>
  <Words>1031</Words>
  <Application>Microsoft Office PowerPoint</Application>
  <PresentationFormat>Widescreen</PresentationFormat>
  <Paragraphs>84</Paragraphs>
  <Slides>20</Slides>
  <Notes>0</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Agency FB</vt:lpstr>
      <vt:lpstr>Algerian</vt:lpstr>
      <vt:lpstr>Aptos Narrow</vt:lpstr>
      <vt:lpstr>Arial</vt:lpstr>
      <vt:lpstr>Blackadder ITC</vt:lpstr>
      <vt:lpstr>Brush Script MT</vt:lpstr>
      <vt:lpstr>Calibri</vt:lpstr>
      <vt:lpstr>Castellar</vt:lpstr>
      <vt:lpstr>Century Schoolbook</vt:lpstr>
      <vt:lpstr>Elephant</vt:lpstr>
      <vt:lpstr>Forte</vt:lpstr>
      <vt:lpstr>Tempus Sans ITC</vt:lpstr>
      <vt:lpstr>Times New Roman</vt:lpstr>
      <vt:lpstr>Trebuchet MS</vt:lpstr>
      <vt:lpstr>Wingdings 3</vt:lpstr>
      <vt:lpstr>Facet</vt:lpstr>
      <vt:lpstr>Parenting Matters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Empathy </vt:lpstr>
      <vt:lpstr>PowerPoint Presentation</vt:lpstr>
      <vt:lpstr> Changes in brain structure and function: Thinking  Risk and Reward   Emotions    Increased sensitivity to stress Sleep Patterns Social Changes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Linzi Comrie</dc:creator>
  <cp:lastModifiedBy>Linzi Comrie</cp:lastModifiedBy>
  <cp:revision>56</cp:revision>
  <dcterms:created xsi:type="dcterms:W3CDTF">2024-07-15T10:14:26Z</dcterms:created>
  <dcterms:modified xsi:type="dcterms:W3CDTF">2024-07-22T09:47:35Z</dcterms:modified>
</cp:coreProperties>
</file>