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Fredoka" charset="1" panose="02000000000000000000"/>
      <p:regular r:id="rId21"/>
    </p:embeddedFont>
    <p:embeddedFont>
      <p:font typeface="Poppins Bold" charset="1" panose="00000800000000000000"/>
      <p:regular r:id="rId22"/>
    </p:embeddedFont>
    <p:embeddedFont>
      <p:font typeface="Poppins" charset="1" panose="00000500000000000000"/>
      <p:regular r:id="rId23"/>
    </p:embeddedFont>
    <p:embeddedFont>
      <p:font typeface="Open Sans" charset="1" panose="020B0606030504020204"/>
      <p:regular r:id="rId24"/>
    </p:embeddedFont>
    <p:embeddedFont>
      <p:font typeface="Sunday" charset="1" panose="000005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2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2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2.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2.png" Type="http://schemas.openxmlformats.org/officeDocument/2006/relationships/image"/><Relationship Id="rId5" Target="../media/image2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31.png" Type="http://schemas.openxmlformats.org/officeDocument/2006/relationships/image"/><Relationship Id="rId9" Target="https://www.youtube.com/watch?v=Qw8E9WnZTQk&amp;list=RDQw8E9WnZTQk&amp;start_radio=1"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7.xml" Type="http://schemas.openxmlformats.org/officeDocument/2006/relationships/slide"/><Relationship Id="rId11" Target="slide3.xml" Type="http://schemas.openxmlformats.org/officeDocument/2006/relationships/slide"/><Relationship Id="rId12" Target="slide5.xml" Type="http://schemas.openxmlformats.org/officeDocument/2006/relationships/slide"/><Relationship Id="rId13" Target="slide6.xml" Type="http://schemas.openxmlformats.org/officeDocument/2006/relationships/slide"/><Relationship Id="rId14" Target="slide8.xml" Type="http://schemas.openxmlformats.org/officeDocument/2006/relationships/slide"/><Relationship Id="rId15" Target="slide9.xml" Type="http://schemas.openxmlformats.org/officeDocument/2006/relationships/slide"/><Relationship Id="rId16" Target="slide10.xml" Type="http://schemas.openxmlformats.org/officeDocument/2006/relationships/slide"/><Relationship Id="rId17" Target="slide11.xml" Type="http://schemas.openxmlformats.org/officeDocument/2006/relationships/slide"/><Relationship Id="rId18" Target="slide13.xml" Type="http://schemas.openxmlformats.org/officeDocument/2006/relationships/slide"/><Relationship Id="rId19" Target="slide14.xml" Type="http://schemas.openxmlformats.org/officeDocument/2006/relationships/slide"/><Relationship Id="rId2" Target="../media/image1.png" Type="http://schemas.openxmlformats.org/officeDocument/2006/relationships/image"/><Relationship Id="rId20" Target="slide12.xml" Type="http://schemas.openxmlformats.org/officeDocument/2006/relationships/slide"/><Relationship Id="rId21" Target="slide15.xml" Type="http://schemas.openxmlformats.org/officeDocument/2006/relationships/slid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2.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4807099" y="587234"/>
            <a:ext cx="8208092" cy="6115028"/>
          </a:xfrm>
          <a:custGeom>
            <a:avLst/>
            <a:gdLst/>
            <a:ahLst/>
            <a:cxnLst/>
            <a:rect r="r" b="b" t="t" l="l"/>
            <a:pathLst>
              <a:path h="6115028" w="8208092">
                <a:moveTo>
                  <a:pt x="0" y="0"/>
                </a:moveTo>
                <a:lnTo>
                  <a:pt x="8208092" y="0"/>
                </a:lnTo>
                <a:lnTo>
                  <a:pt x="8208092" y="6115028"/>
                </a:lnTo>
                <a:lnTo>
                  <a:pt x="0" y="61150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22143">
            <a:off x="12140986" y="1433114"/>
            <a:ext cx="1748410" cy="1210774"/>
          </a:xfrm>
          <a:custGeom>
            <a:avLst/>
            <a:gdLst/>
            <a:ahLst/>
            <a:cxnLst/>
            <a:rect r="r" b="b" t="t" l="l"/>
            <a:pathLst>
              <a:path h="1210774" w="1748410">
                <a:moveTo>
                  <a:pt x="0" y="0"/>
                </a:moveTo>
                <a:lnTo>
                  <a:pt x="1748410" y="0"/>
                </a:lnTo>
                <a:lnTo>
                  <a:pt x="1748410" y="1210774"/>
                </a:lnTo>
                <a:lnTo>
                  <a:pt x="0" y="12107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67443" y="5143500"/>
            <a:ext cx="1057565" cy="884389"/>
          </a:xfrm>
          <a:custGeom>
            <a:avLst/>
            <a:gdLst/>
            <a:ahLst/>
            <a:cxnLst/>
            <a:rect r="r" b="b" t="t" l="l"/>
            <a:pathLst>
              <a:path h="884389" w="1057565">
                <a:moveTo>
                  <a:pt x="0" y="0"/>
                </a:moveTo>
                <a:lnTo>
                  <a:pt x="1057565" y="0"/>
                </a:lnTo>
                <a:lnTo>
                  <a:pt x="1057565" y="884389"/>
                </a:lnTo>
                <a:lnTo>
                  <a:pt x="0" y="884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495264" y="7200900"/>
            <a:ext cx="4856524" cy="4114800"/>
          </a:xfrm>
          <a:custGeom>
            <a:avLst/>
            <a:gdLst/>
            <a:ahLst/>
            <a:cxnLst/>
            <a:rect r="r" b="b" t="t" l="l"/>
            <a:pathLst>
              <a:path h="4114800" w="4856524">
                <a:moveTo>
                  <a:pt x="0" y="0"/>
                </a:moveTo>
                <a:lnTo>
                  <a:pt x="4856523" y="0"/>
                </a:lnTo>
                <a:lnTo>
                  <a:pt x="485652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67638" y="-1298644"/>
            <a:ext cx="4310743" cy="4114800"/>
          </a:xfrm>
          <a:custGeom>
            <a:avLst/>
            <a:gdLst/>
            <a:ahLst/>
            <a:cxnLst/>
            <a:rect r="r" b="b" t="t" l="l"/>
            <a:pathLst>
              <a:path h="4114800" w="4310743">
                <a:moveTo>
                  <a:pt x="0" y="0"/>
                </a:moveTo>
                <a:lnTo>
                  <a:pt x="4310743" y="0"/>
                </a:lnTo>
                <a:lnTo>
                  <a:pt x="431074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2563723" y="6027889"/>
            <a:ext cx="5863082" cy="5863082"/>
          </a:xfrm>
          <a:custGeom>
            <a:avLst/>
            <a:gdLst/>
            <a:ahLst/>
            <a:cxnLst/>
            <a:rect r="r" b="b" t="t" l="l"/>
            <a:pathLst>
              <a:path h="5863082" w="5863082">
                <a:moveTo>
                  <a:pt x="0" y="0"/>
                </a:moveTo>
                <a:lnTo>
                  <a:pt x="5863082" y="0"/>
                </a:lnTo>
                <a:lnTo>
                  <a:pt x="5863082" y="5863082"/>
                </a:lnTo>
                <a:lnTo>
                  <a:pt x="0" y="5863082"/>
                </a:lnTo>
                <a:lnTo>
                  <a:pt x="0" y="0"/>
                </a:lnTo>
                <a:close/>
              </a:path>
            </a:pathLst>
          </a:custGeom>
          <a:blipFill>
            <a:blip r:embed="rId12"/>
            <a:stretch>
              <a:fillRect l="0" t="0" r="0" b="0"/>
            </a:stretch>
          </a:blipFill>
        </p:spPr>
      </p:sp>
      <p:sp>
        <p:nvSpPr>
          <p:cNvPr name="TextBox 8" id="8"/>
          <p:cNvSpPr txBox="true"/>
          <p:nvPr/>
        </p:nvSpPr>
        <p:spPr>
          <a:xfrm rot="0">
            <a:off x="668521" y="6867543"/>
            <a:ext cx="14826743" cy="2688134"/>
          </a:xfrm>
          <a:prstGeom prst="rect">
            <a:avLst/>
          </a:prstGeom>
        </p:spPr>
        <p:txBody>
          <a:bodyPr anchor="t" rtlCol="false" tIns="0" lIns="0" bIns="0" rIns="0">
            <a:spAutoFit/>
          </a:bodyPr>
          <a:lstStyle/>
          <a:p>
            <a:pPr algn="ctr">
              <a:lnSpc>
                <a:spcPts val="7900"/>
              </a:lnSpc>
              <a:spcBef>
                <a:spcPct val="0"/>
              </a:spcBef>
            </a:pPr>
            <a:r>
              <a:rPr lang="en-US" sz="5642">
                <a:solidFill>
                  <a:srgbClr val="000000"/>
                </a:solidFill>
                <a:latin typeface="Fredoka"/>
                <a:ea typeface="Fredoka"/>
                <a:cs typeface="Fredoka"/>
                <a:sym typeface="Fredoka"/>
              </a:rPr>
              <a:t>Your Guide to “NeuroQuest: National Brain Awareness Week at MoN ”</a:t>
            </a:r>
          </a:p>
          <a:p>
            <a:pPr algn="ctr">
              <a:lnSpc>
                <a:spcPts val="5520"/>
              </a:lnSpc>
              <a:spcBef>
                <a:spcPct val="0"/>
              </a:spcBef>
            </a:pPr>
            <a:r>
              <a:rPr lang="en-US" sz="3942">
                <a:solidFill>
                  <a:srgbClr val="000000"/>
                </a:solidFill>
                <a:latin typeface="Fredoka"/>
                <a:ea typeface="Fredoka"/>
                <a:cs typeface="Fredoka"/>
                <a:sym typeface="Fredoka"/>
              </a:rPr>
              <a:t>March 16-20 2026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52203" y="4365491"/>
            <a:ext cx="6417782" cy="1983678"/>
          </a:xfrm>
          <a:custGeom>
            <a:avLst/>
            <a:gdLst/>
            <a:ahLst/>
            <a:cxnLst/>
            <a:rect r="r" b="b" t="t" l="l"/>
            <a:pathLst>
              <a:path h="1983678" w="6417782">
                <a:moveTo>
                  <a:pt x="0" y="0"/>
                </a:moveTo>
                <a:lnTo>
                  <a:pt x="6417782" y="0"/>
                </a:lnTo>
                <a:lnTo>
                  <a:pt x="6417782" y="1983679"/>
                </a:lnTo>
                <a:lnTo>
                  <a:pt x="0" y="1983679"/>
                </a:lnTo>
                <a:lnTo>
                  <a:pt x="0" y="0"/>
                </a:lnTo>
                <a:close/>
              </a:path>
            </a:pathLst>
          </a:custGeom>
          <a:blipFill>
            <a:blip r:embed="rId6"/>
            <a:stretch>
              <a:fillRect l="0" t="0" r="0" b="0"/>
            </a:stretch>
          </a:blipFill>
        </p:spPr>
      </p:sp>
      <p:sp>
        <p:nvSpPr>
          <p:cNvPr name="Freeform 5" id="5"/>
          <p:cNvSpPr/>
          <p:nvPr/>
        </p:nvSpPr>
        <p:spPr>
          <a:xfrm flipH="false" flipV="false" rot="0">
            <a:off x="12803655" y="25983"/>
            <a:ext cx="4801929" cy="4906185"/>
          </a:xfrm>
          <a:custGeom>
            <a:avLst/>
            <a:gdLst/>
            <a:ahLst/>
            <a:cxnLst/>
            <a:rect r="r" b="b" t="t" l="l"/>
            <a:pathLst>
              <a:path h="4906185" w="4801929">
                <a:moveTo>
                  <a:pt x="0" y="0"/>
                </a:moveTo>
                <a:lnTo>
                  <a:pt x="4801928" y="0"/>
                </a:lnTo>
                <a:lnTo>
                  <a:pt x="4801928" y="4906185"/>
                </a:lnTo>
                <a:lnTo>
                  <a:pt x="0" y="4906185"/>
                </a:lnTo>
                <a:lnTo>
                  <a:pt x="0" y="0"/>
                </a:lnTo>
                <a:close/>
              </a:path>
            </a:pathLst>
          </a:custGeom>
          <a:blipFill>
            <a:blip r:embed="rId7"/>
            <a:stretch>
              <a:fillRect l="0" t="0" r="0" b="0"/>
            </a:stretch>
          </a:blipFill>
        </p:spPr>
      </p:sp>
      <p:sp>
        <p:nvSpPr>
          <p:cNvPr name="TextBox 6" id="6"/>
          <p:cNvSpPr txBox="true"/>
          <p:nvPr/>
        </p:nvSpPr>
        <p:spPr>
          <a:xfrm rot="0">
            <a:off x="1681885" y="90487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THIRD GRADE</a:t>
            </a:r>
          </a:p>
        </p:txBody>
      </p:sp>
      <p:sp>
        <p:nvSpPr>
          <p:cNvPr name="TextBox 7" id="7"/>
          <p:cNvSpPr txBox="true"/>
          <p:nvPr/>
        </p:nvSpPr>
        <p:spPr>
          <a:xfrm rot="0">
            <a:off x="2530296" y="3959236"/>
            <a:ext cx="14144244" cy="8177275"/>
          </a:xfrm>
          <a:prstGeom prst="rect">
            <a:avLst/>
          </a:prstGeom>
        </p:spPr>
        <p:txBody>
          <a:bodyPr anchor="t" rtlCol="false" tIns="0" lIns="0" bIns="0" rIns="0">
            <a:spAutoFit/>
          </a:bodyPr>
          <a:lstStyle/>
          <a:p>
            <a:pPr algn="l">
              <a:lnSpc>
                <a:spcPts val="4984"/>
              </a:lnSpc>
            </a:pPr>
            <a:r>
              <a:rPr lang="en-US" sz="3560">
                <a:solidFill>
                  <a:srgbClr val="232020"/>
                </a:solidFill>
                <a:latin typeface="Poppins"/>
                <a:ea typeface="Poppins"/>
                <a:cs typeface="Poppins"/>
                <a:sym typeface="Poppins"/>
              </a:rPr>
              <a:t> </a:t>
            </a:r>
          </a:p>
          <a:p>
            <a:pPr algn="l">
              <a:lnSpc>
                <a:spcPts val="4984"/>
              </a:lnSpc>
            </a:pPr>
            <a:r>
              <a:rPr lang="en-US" sz="3560">
                <a:solidFill>
                  <a:srgbClr val="232020"/>
                </a:solidFill>
                <a:latin typeface="Poppins"/>
                <a:ea typeface="Poppins"/>
                <a:cs typeface="Poppins"/>
                <a:sym typeface="Poppins"/>
              </a:rPr>
              <a:t>In third grade, students will: </a:t>
            </a:r>
          </a:p>
          <a:p>
            <a:pPr algn="l">
              <a:lnSpc>
                <a:spcPts val="4984"/>
              </a:lnSpc>
            </a:pPr>
          </a:p>
          <a:p>
            <a:pPr algn="l" marL="768609" indent="-384305" lvl="1">
              <a:lnSpc>
                <a:spcPts val="4984"/>
              </a:lnSpc>
              <a:buFont typeface="Arial"/>
              <a:buChar char="•"/>
            </a:pPr>
            <a:r>
              <a:rPr lang="en-US" sz="3560">
                <a:solidFill>
                  <a:srgbClr val="232020"/>
                </a:solidFill>
                <a:latin typeface="Poppins"/>
                <a:ea typeface="Poppins"/>
                <a:cs typeface="Poppins"/>
                <a:sym typeface="Poppins"/>
              </a:rPr>
              <a:t>explore the nervous system and reflexes</a:t>
            </a:r>
          </a:p>
          <a:p>
            <a:pPr algn="l" marL="768609" indent="-384305" lvl="1">
              <a:lnSpc>
                <a:spcPts val="4984"/>
              </a:lnSpc>
              <a:buFont typeface="Arial"/>
              <a:buChar char="•"/>
            </a:pPr>
            <a:r>
              <a:rPr lang="en-US" sz="3560">
                <a:solidFill>
                  <a:srgbClr val="232020"/>
                </a:solidFill>
                <a:latin typeface="Poppins"/>
                <a:ea typeface="Poppins"/>
                <a:cs typeface="Poppins"/>
                <a:sym typeface="Poppins"/>
              </a:rPr>
              <a:t>l</a:t>
            </a:r>
            <a:r>
              <a:rPr lang="en-US" sz="3560">
                <a:solidFill>
                  <a:srgbClr val="232020"/>
                </a:solidFill>
                <a:latin typeface="Poppins"/>
                <a:ea typeface="Poppins"/>
                <a:cs typeface="Poppins"/>
                <a:sym typeface="Poppins"/>
              </a:rPr>
              <a:t>earn why taking care of our brains is important</a:t>
            </a:r>
          </a:p>
          <a:p>
            <a:pPr algn="l" marL="768609" indent="-384305" lvl="1">
              <a:lnSpc>
                <a:spcPts val="4984"/>
              </a:lnSpc>
              <a:buFont typeface="Arial"/>
              <a:buChar char="•"/>
            </a:pPr>
            <a:r>
              <a:rPr lang="en-US" sz="3560">
                <a:solidFill>
                  <a:srgbClr val="232020"/>
                </a:solidFill>
                <a:latin typeface="Poppins"/>
                <a:ea typeface="Poppins"/>
                <a:cs typeface="Poppins"/>
                <a:sym typeface="Poppins"/>
              </a:rPr>
              <a:t>g</a:t>
            </a:r>
            <a:r>
              <a:rPr lang="en-US" sz="3560">
                <a:solidFill>
                  <a:srgbClr val="232020"/>
                </a:solidFill>
                <a:latin typeface="Poppins"/>
                <a:ea typeface="Poppins"/>
                <a:cs typeface="Poppins"/>
                <a:sym typeface="Poppins"/>
              </a:rPr>
              <a:t>et an overview of brain regions and their functions</a:t>
            </a:r>
          </a:p>
          <a:p>
            <a:pPr algn="l" marL="768609" indent="-384305" lvl="1">
              <a:lnSpc>
                <a:spcPts val="4984"/>
              </a:lnSpc>
              <a:buFont typeface="Arial"/>
              <a:buChar char="•"/>
            </a:pPr>
            <a:r>
              <a:rPr lang="en-US" sz="3560">
                <a:solidFill>
                  <a:srgbClr val="232020"/>
                </a:solidFill>
                <a:latin typeface="Poppins"/>
                <a:ea typeface="Poppins"/>
                <a:cs typeface="Poppins"/>
                <a:sym typeface="Poppins"/>
              </a:rPr>
              <a:t>u</a:t>
            </a:r>
            <a:r>
              <a:rPr lang="en-US" sz="3560">
                <a:solidFill>
                  <a:srgbClr val="232020"/>
                </a:solidFill>
                <a:latin typeface="Poppins"/>
                <a:ea typeface="Poppins"/>
                <a:cs typeface="Poppins"/>
                <a:sym typeface="Poppins"/>
              </a:rPr>
              <a:t>nderstand memory, protective reflexes, and how the brain works</a:t>
            </a:r>
          </a:p>
          <a:p>
            <a:pPr algn="l" marL="768609" indent="-384305" lvl="1">
              <a:lnSpc>
                <a:spcPts val="4984"/>
              </a:lnSpc>
              <a:buFont typeface="Arial"/>
              <a:buChar char="•"/>
            </a:pPr>
            <a:r>
              <a:rPr lang="en-US" sz="3560">
                <a:solidFill>
                  <a:srgbClr val="232020"/>
                </a:solidFill>
                <a:latin typeface="Poppins"/>
                <a:ea typeface="Poppins"/>
                <a:cs typeface="Poppins"/>
                <a:sym typeface="Poppins"/>
              </a:rPr>
              <a:t>d</a:t>
            </a:r>
            <a:r>
              <a:rPr lang="en-US" sz="3560">
                <a:solidFill>
                  <a:srgbClr val="232020"/>
                </a:solidFill>
                <a:latin typeface="Poppins"/>
                <a:ea typeface="Poppins"/>
                <a:cs typeface="Poppins"/>
                <a:sym typeface="Poppins"/>
              </a:rPr>
              <a:t>iscover ways to keep the brain healthy and strong</a:t>
            </a:r>
          </a:p>
          <a:p>
            <a:pPr algn="l">
              <a:lnSpc>
                <a:spcPts val="4984"/>
              </a:lnSpc>
            </a:pPr>
          </a:p>
          <a:p>
            <a:pPr algn="l">
              <a:lnSpc>
                <a:spcPts val="4984"/>
              </a:lnSpc>
            </a:pPr>
          </a:p>
          <a:p>
            <a:pPr algn="l">
              <a:lnSpc>
                <a:spcPts val="4984"/>
              </a:lnSpc>
            </a:pPr>
          </a:p>
          <a:p>
            <a:pPr algn="l">
              <a:lnSpc>
                <a:spcPts val="4984"/>
              </a:lnSpc>
            </a:pPr>
          </a:p>
        </p:txBody>
      </p:sp>
      <p:sp>
        <p:nvSpPr>
          <p:cNvPr name="TextBox 8" id="8"/>
          <p:cNvSpPr txBox="true"/>
          <p:nvPr/>
        </p:nvSpPr>
        <p:spPr>
          <a:xfrm rot="-649267">
            <a:off x="-554535" y="2688062"/>
            <a:ext cx="9366291" cy="1049981"/>
          </a:xfrm>
          <a:prstGeom prst="rect">
            <a:avLst/>
          </a:prstGeom>
        </p:spPr>
        <p:txBody>
          <a:bodyPr anchor="t" rtlCol="false" tIns="0" lIns="0" bIns="0" rIns="0">
            <a:spAutoFit/>
          </a:bodyPr>
          <a:lstStyle/>
          <a:p>
            <a:pPr algn="ctr">
              <a:lnSpc>
                <a:spcPts val="4230"/>
              </a:lnSpc>
            </a:pPr>
            <a:r>
              <a:rPr lang="en-US" sz="3021">
                <a:solidFill>
                  <a:srgbClr val="232020"/>
                </a:solidFill>
                <a:latin typeface="Fredoka"/>
                <a:ea typeface="Fredoka"/>
                <a:cs typeface="Fredoka"/>
                <a:sym typeface="Fredoka"/>
              </a:rPr>
              <a:t>EXPLORING ALL </a:t>
            </a:r>
          </a:p>
          <a:p>
            <a:pPr algn="ctr" marL="0" indent="0" lvl="0">
              <a:lnSpc>
                <a:spcPts val="4230"/>
              </a:lnSpc>
            </a:pPr>
            <a:r>
              <a:rPr lang="en-US" sz="3021">
                <a:solidFill>
                  <a:srgbClr val="232020"/>
                </a:solidFill>
                <a:latin typeface="Fredoka"/>
                <a:ea typeface="Fredoka"/>
                <a:cs typeface="Fredoka"/>
                <a:sym typeface="Fredoka"/>
              </a:rPr>
              <a:t>THE AMAZING PARTS OF THE BRAIN </a:t>
            </a:r>
          </a:p>
        </p:txBody>
      </p:sp>
    </p:spTree>
  </p:cSld>
  <p:clrMapOvr>
    <a:masterClrMapping/>
  </p:clrMapOvr>
  <p:transition spd="slow">
    <p:push dir="l"/>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70218" y="2927960"/>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6"/>
            <a:stretch>
              <a:fillRect l="0" t="0" r="0" b="0"/>
            </a:stretch>
          </a:blipFill>
        </p:spPr>
      </p:sp>
      <p:sp>
        <p:nvSpPr>
          <p:cNvPr name="TextBox 5" id="5"/>
          <p:cNvSpPr txBox="true"/>
          <p:nvPr/>
        </p:nvSpPr>
        <p:spPr>
          <a:xfrm rot="0">
            <a:off x="1993662" y="3158075"/>
            <a:ext cx="13652075" cy="8798663"/>
          </a:xfrm>
          <a:prstGeom prst="rect">
            <a:avLst/>
          </a:prstGeom>
        </p:spPr>
        <p:txBody>
          <a:bodyPr anchor="t" rtlCol="false" tIns="0" lIns="0" bIns="0" rIns="0">
            <a:spAutoFit/>
          </a:bodyPr>
          <a:lstStyle/>
          <a:p>
            <a:pPr algn="just">
              <a:lnSpc>
                <a:spcPts val="4984"/>
              </a:lnSpc>
            </a:pPr>
            <a:r>
              <a:rPr lang="en-US" sz="3560">
                <a:solidFill>
                  <a:srgbClr val="232020"/>
                </a:solidFill>
                <a:latin typeface="Poppins"/>
                <a:ea typeface="Poppins"/>
                <a:cs typeface="Poppins"/>
                <a:sym typeface="Poppins"/>
              </a:rPr>
              <a:t> </a:t>
            </a:r>
          </a:p>
          <a:p>
            <a:pPr algn="just">
              <a:lnSpc>
                <a:spcPts val="4984"/>
              </a:lnSpc>
            </a:pPr>
            <a:r>
              <a:rPr lang="en-US" sz="3560">
                <a:solidFill>
                  <a:srgbClr val="232020"/>
                </a:solidFill>
                <a:latin typeface="Poppins"/>
                <a:ea typeface="Poppins"/>
                <a:cs typeface="Poppins"/>
                <a:sym typeface="Poppins"/>
              </a:rPr>
              <a:t>In 4th and 5th Grade, students will learn: </a:t>
            </a:r>
          </a:p>
          <a:p>
            <a:pPr algn="just">
              <a:lnSpc>
                <a:spcPts val="4984"/>
              </a:lnSpc>
            </a:pPr>
          </a:p>
          <a:p>
            <a:pPr algn="just" marL="768609" indent="-384304" lvl="1">
              <a:lnSpc>
                <a:spcPts val="4984"/>
              </a:lnSpc>
              <a:buFont typeface="Arial"/>
              <a:buChar char="•"/>
            </a:pPr>
            <a:r>
              <a:rPr lang="en-US" sz="3560">
                <a:solidFill>
                  <a:srgbClr val="232020"/>
                </a:solidFill>
                <a:latin typeface="Poppins"/>
                <a:ea typeface="Poppins"/>
                <a:cs typeface="Poppins"/>
                <a:sym typeface="Poppins"/>
              </a:rPr>
              <a:t>about the science behind Anxiety </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how our brains fill in the gaps when we don’t have all the information about a situation </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how to connect what they learned about the brain to their personal experiences</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about the structure and regions of the brain and the parts responsible for focus, memory, and well-being.</a:t>
            </a:r>
          </a:p>
          <a:p>
            <a:pPr algn="just">
              <a:lnSpc>
                <a:spcPts val="4984"/>
              </a:lnSpc>
            </a:pPr>
          </a:p>
          <a:p>
            <a:pPr algn="just">
              <a:lnSpc>
                <a:spcPts val="4984"/>
              </a:lnSpc>
            </a:pPr>
          </a:p>
          <a:p>
            <a:pPr algn="just">
              <a:lnSpc>
                <a:spcPts val="4984"/>
              </a:lnSpc>
            </a:pPr>
          </a:p>
          <a:p>
            <a:pPr algn="just">
              <a:lnSpc>
                <a:spcPts val="4984"/>
              </a:lnSpc>
            </a:pPr>
          </a:p>
        </p:txBody>
      </p:sp>
      <p:sp>
        <p:nvSpPr>
          <p:cNvPr name="Freeform 6" id="6"/>
          <p:cNvSpPr/>
          <p:nvPr/>
        </p:nvSpPr>
        <p:spPr>
          <a:xfrm flipH="false" flipV="false" rot="0">
            <a:off x="13236696" y="126737"/>
            <a:ext cx="4248796" cy="3924826"/>
          </a:xfrm>
          <a:custGeom>
            <a:avLst/>
            <a:gdLst/>
            <a:ahLst/>
            <a:cxnLst/>
            <a:rect r="r" b="b" t="t" l="l"/>
            <a:pathLst>
              <a:path h="3924826" w="4248796">
                <a:moveTo>
                  <a:pt x="0" y="0"/>
                </a:moveTo>
                <a:lnTo>
                  <a:pt x="4248796" y="0"/>
                </a:lnTo>
                <a:lnTo>
                  <a:pt x="4248796" y="3924826"/>
                </a:lnTo>
                <a:lnTo>
                  <a:pt x="0" y="3924826"/>
                </a:lnTo>
                <a:lnTo>
                  <a:pt x="0" y="0"/>
                </a:lnTo>
                <a:close/>
              </a:path>
            </a:pathLst>
          </a:custGeom>
          <a:blipFill>
            <a:blip r:embed="rId7"/>
            <a:stretch>
              <a:fillRect l="0" t="0" r="0" b="0"/>
            </a:stretch>
          </a:blipFill>
        </p:spPr>
      </p:sp>
      <p:sp>
        <p:nvSpPr>
          <p:cNvPr name="TextBox 7" id="7"/>
          <p:cNvSpPr txBox="true"/>
          <p:nvPr/>
        </p:nvSpPr>
        <p:spPr>
          <a:xfrm rot="0">
            <a:off x="1681885" y="90487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4TH/5TH GRADE</a:t>
            </a:r>
          </a:p>
        </p:txBody>
      </p:sp>
      <p:sp>
        <p:nvSpPr>
          <p:cNvPr name="TextBox 8" id="8"/>
          <p:cNvSpPr txBox="true"/>
          <p:nvPr/>
        </p:nvSpPr>
        <p:spPr>
          <a:xfrm rot="0">
            <a:off x="11870218" y="4281718"/>
            <a:ext cx="6417782" cy="629921"/>
          </a:xfrm>
          <a:prstGeom prst="rect">
            <a:avLst/>
          </a:prstGeom>
        </p:spPr>
        <p:txBody>
          <a:bodyPr anchor="t" rtlCol="false" tIns="0" lIns="0" bIns="0" rIns="0">
            <a:spAutoFit/>
          </a:bodyPr>
          <a:lstStyle/>
          <a:p>
            <a:pPr algn="ctr">
              <a:lnSpc>
                <a:spcPts val="5179"/>
              </a:lnSpc>
            </a:pPr>
            <a:r>
              <a:rPr lang="en-US" sz="3699">
                <a:solidFill>
                  <a:srgbClr val="232020"/>
                </a:solidFill>
                <a:latin typeface="Fredoka"/>
                <a:ea typeface="Fredoka"/>
                <a:cs typeface="Fredoka"/>
                <a:sym typeface="Fredoka"/>
              </a:rPr>
              <a:t>Knowledge is power</a:t>
            </a:r>
          </a:p>
        </p:txBody>
      </p:sp>
    </p:spTree>
  </p:cSld>
  <p:clrMapOvr>
    <a:masterClrMapping/>
  </p:clrMapOvr>
  <p:transition spd="slow">
    <p:push dir="l"/>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26846" y="3546394"/>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4"/>
            <a:stretch>
              <a:fillRect l="0" t="0" r="0" b="0"/>
            </a:stretch>
          </a:blipFill>
        </p:spPr>
      </p:sp>
      <p:sp>
        <p:nvSpPr>
          <p:cNvPr name="Freeform 4" id="4"/>
          <p:cNvSpPr/>
          <p:nvPr/>
        </p:nvSpPr>
        <p:spPr>
          <a:xfrm flipH="false" flipV="false" rot="133852">
            <a:off x="14742233" y="-762103"/>
            <a:ext cx="3545767" cy="4981142"/>
          </a:xfrm>
          <a:custGeom>
            <a:avLst/>
            <a:gdLst/>
            <a:ahLst/>
            <a:cxnLst/>
            <a:rect r="r" b="b" t="t" l="l"/>
            <a:pathLst>
              <a:path h="4981142" w="3545767">
                <a:moveTo>
                  <a:pt x="0" y="0"/>
                </a:moveTo>
                <a:lnTo>
                  <a:pt x="3545767" y="0"/>
                </a:lnTo>
                <a:lnTo>
                  <a:pt x="3545767" y="4981142"/>
                </a:lnTo>
                <a:lnTo>
                  <a:pt x="0" y="4981142"/>
                </a:lnTo>
                <a:lnTo>
                  <a:pt x="0" y="0"/>
                </a:lnTo>
                <a:close/>
              </a:path>
            </a:pathLst>
          </a:custGeom>
          <a:blipFill>
            <a:blip r:embed="rId5"/>
            <a:stretch>
              <a:fillRect l="0" t="0" r="-14843" b="0"/>
            </a:stretch>
          </a:blipFill>
        </p:spPr>
      </p:sp>
      <p:sp>
        <p:nvSpPr>
          <p:cNvPr name="TextBox 5" id="5"/>
          <p:cNvSpPr txBox="true"/>
          <p:nvPr/>
        </p:nvSpPr>
        <p:spPr>
          <a:xfrm rot="0">
            <a:off x="1681885" y="3000765"/>
            <a:ext cx="14332394" cy="6506583"/>
          </a:xfrm>
          <a:prstGeom prst="rect">
            <a:avLst/>
          </a:prstGeom>
        </p:spPr>
        <p:txBody>
          <a:bodyPr anchor="t" rtlCol="false" tIns="0" lIns="0" bIns="0" rIns="0">
            <a:spAutoFit/>
          </a:bodyPr>
          <a:lstStyle/>
          <a:p>
            <a:pPr algn="just" marL="0" indent="0" lvl="0">
              <a:lnSpc>
                <a:spcPts val="4685"/>
              </a:lnSpc>
            </a:pPr>
          </a:p>
          <a:p>
            <a:pPr algn="just" marL="0" indent="0" lvl="0">
              <a:lnSpc>
                <a:spcPts val="4685"/>
              </a:lnSpc>
            </a:pPr>
            <a:r>
              <a:rPr lang="en-US" sz="3347">
                <a:solidFill>
                  <a:srgbClr val="232020"/>
                </a:solidFill>
                <a:latin typeface="Poppins"/>
                <a:ea typeface="Poppins"/>
                <a:cs typeface="Poppins"/>
                <a:sym typeface="Poppins"/>
              </a:rPr>
              <a:t>We are thrilled to welcome </a:t>
            </a:r>
            <a:r>
              <a:rPr lang="en-US" b="true" sz="3347">
                <a:solidFill>
                  <a:srgbClr val="232020"/>
                </a:solidFill>
                <a:latin typeface="Poppins Bold"/>
                <a:ea typeface="Poppins Bold"/>
                <a:cs typeface="Poppins Bold"/>
                <a:sym typeface="Poppins Bold"/>
              </a:rPr>
              <a:t>Dr. Josh Olexa, a neurosurgeon </a:t>
            </a:r>
            <a:r>
              <a:rPr lang="en-US" sz="3347">
                <a:solidFill>
                  <a:srgbClr val="232020"/>
                </a:solidFill>
                <a:latin typeface="Poppins"/>
                <a:ea typeface="Poppins"/>
                <a:cs typeface="Poppins"/>
                <a:sym typeface="Poppins"/>
              </a:rPr>
              <a:t>and friend of Nurse Erin Demereria, who will engage middle school students in discussions about:</a:t>
            </a:r>
          </a:p>
          <a:p>
            <a:pPr algn="just" marL="0" indent="0" lvl="0">
              <a:lnSpc>
                <a:spcPts val="4685"/>
              </a:lnSpc>
            </a:pPr>
          </a:p>
          <a:p>
            <a:pPr algn="just" marL="722623" indent="-361311" lvl="1">
              <a:lnSpc>
                <a:spcPts val="4685"/>
              </a:lnSpc>
              <a:buFont typeface="Arial"/>
              <a:buChar char="•"/>
            </a:pPr>
            <a:r>
              <a:rPr lang="en-US" sz="3347">
                <a:solidFill>
                  <a:srgbClr val="232020"/>
                </a:solidFill>
                <a:latin typeface="Poppins"/>
                <a:ea typeface="Poppins"/>
                <a:cs typeface="Poppins"/>
                <a:sym typeface="Poppins"/>
              </a:rPr>
              <a:t>The various regions of the brain and their specific functions</a:t>
            </a:r>
          </a:p>
          <a:p>
            <a:pPr algn="just" marL="722623" indent="-361311" lvl="1">
              <a:lnSpc>
                <a:spcPts val="4685"/>
              </a:lnSpc>
              <a:buFont typeface="Arial"/>
              <a:buChar char="•"/>
            </a:pPr>
            <a:r>
              <a:rPr lang="en-US" sz="3347">
                <a:solidFill>
                  <a:srgbClr val="232020"/>
                </a:solidFill>
                <a:latin typeface="Poppins"/>
                <a:ea typeface="Poppins"/>
                <a:cs typeface="Poppins"/>
                <a:sym typeface="Poppins"/>
              </a:rPr>
              <a:t>Brain development during childhood and adolescence</a:t>
            </a:r>
          </a:p>
          <a:p>
            <a:pPr algn="l" marL="722623" indent="-361311" lvl="1">
              <a:lnSpc>
                <a:spcPts val="4685"/>
              </a:lnSpc>
              <a:buFont typeface="Arial"/>
              <a:buChar char="•"/>
            </a:pPr>
            <a:r>
              <a:rPr lang="en-US" sz="3347">
                <a:solidFill>
                  <a:srgbClr val="232020"/>
                </a:solidFill>
                <a:latin typeface="Poppins"/>
                <a:ea typeface="Poppins"/>
                <a:cs typeface="Poppins"/>
                <a:sym typeface="Poppins"/>
              </a:rPr>
              <a:t>The importance of developing self-awareness</a:t>
            </a:r>
          </a:p>
          <a:p>
            <a:pPr algn="l" marL="722623" indent="-361311" lvl="1">
              <a:lnSpc>
                <a:spcPts val="4685"/>
              </a:lnSpc>
              <a:buFont typeface="Arial"/>
              <a:buChar char="•"/>
            </a:pPr>
            <a:r>
              <a:rPr lang="en-US" sz="3347">
                <a:solidFill>
                  <a:srgbClr val="232020"/>
                </a:solidFill>
                <a:latin typeface="Poppins"/>
                <a:ea typeface="Poppins"/>
                <a:cs typeface="Poppins"/>
                <a:sym typeface="Poppins"/>
              </a:rPr>
              <a:t>Medical Advancements in AV technology being used during brain surgery </a:t>
            </a:r>
          </a:p>
          <a:p>
            <a:pPr algn="l">
              <a:lnSpc>
                <a:spcPts val="4685"/>
              </a:lnSpc>
            </a:pPr>
            <a:r>
              <a:rPr lang="en-US" sz="3347">
                <a:solidFill>
                  <a:srgbClr val="232020"/>
                </a:solidFill>
                <a:latin typeface="Poppins"/>
                <a:ea typeface="Poppins"/>
                <a:cs typeface="Poppins"/>
                <a:sym typeface="Poppins"/>
              </a:rPr>
              <a:t>      *Hands on opportunities will be avaliable. </a:t>
            </a:r>
          </a:p>
        </p:txBody>
      </p:sp>
      <p:sp>
        <p:nvSpPr>
          <p:cNvPr name="Freeform 6" id="6"/>
          <p:cNvSpPr/>
          <p:nvPr/>
        </p:nvSpPr>
        <p:spPr>
          <a:xfrm flipH="false" flipV="false" rot="-1650169">
            <a:off x="15516398" y="-666663"/>
            <a:ext cx="3485804" cy="2365990"/>
          </a:xfrm>
          <a:custGeom>
            <a:avLst/>
            <a:gdLst/>
            <a:ahLst/>
            <a:cxnLst/>
            <a:rect r="r" b="b" t="t" l="l"/>
            <a:pathLst>
              <a:path h="2365990" w="3485804">
                <a:moveTo>
                  <a:pt x="0" y="0"/>
                </a:moveTo>
                <a:lnTo>
                  <a:pt x="3485804" y="0"/>
                </a:lnTo>
                <a:lnTo>
                  <a:pt x="3485804" y="2365990"/>
                </a:lnTo>
                <a:lnTo>
                  <a:pt x="0" y="23659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681885" y="90487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MIDDLE SCHOOL ASSEMBLY</a:t>
            </a:r>
          </a:p>
        </p:txBody>
      </p:sp>
      <p:sp>
        <p:nvSpPr>
          <p:cNvPr name="TextBox 8" id="8"/>
          <p:cNvSpPr txBox="true"/>
          <p:nvPr/>
        </p:nvSpPr>
        <p:spPr>
          <a:xfrm rot="0">
            <a:off x="1681885" y="2275243"/>
            <a:ext cx="13679209" cy="820772"/>
          </a:xfrm>
          <a:prstGeom prst="rect">
            <a:avLst/>
          </a:prstGeom>
        </p:spPr>
        <p:txBody>
          <a:bodyPr anchor="t" rtlCol="false" tIns="0" lIns="0" bIns="0" rIns="0">
            <a:spAutoFit/>
          </a:bodyPr>
          <a:lstStyle/>
          <a:p>
            <a:pPr algn="ctr" marL="0" indent="0" lvl="0">
              <a:lnSpc>
                <a:spcPts val="6738"/>
              </a:lnSpc>
            </a:pPr>
            <a:r>
              <a:rPr lang="en-US" sz="4813">
                <a:solidFill>
                  <a:srgbClr val="232020"/>
                </a:solidFill>
                <a:latin typeface="Fredoka"/>
                <a:ea typeface="Fredoka"/>
                <a:cs typeface="Fredoka"/>
                <a:sym typeface="Fredoka"/>
              </a:rPr>
              <a:t>  MEET A NEUROSERGEON </a:t>
            </a:r>
          </a:p>
        </p:txBody>
      </p:sp>
    </p:spTree>
  </p:cSld>
  <p:clrMapOvr>
    <a:masterClrMapping/>
  </p:clrMapOvr>
  <p:transition spd="slow">
    <p:push dir="l"/>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067525" y="3252220"/>
            <a:ext cx="4952911" cy="1530900"/>
          </a:xfrm>
          <a:custGeom>
            <a:avLst/>
            <a:gdLst/>
            <a:ahLst/>
            <a:cxnLst/>
            <a:rect r="r" b="b" t="t" l="l"/>
            <a:pathLst>
              <a:path h="1530900" w="4952911">
                <a:moveTo>
                  <a:pt x="0" y="0"/>
                </a:moveTo>
                <a:lnTo>
                  <a:pt x="4952911" y="0"/>
                </a:lnTo>
                <a:lnTo>
                  <a:pt x="4952911" y="1530900"/>
                </a:lnTo>
                <a:lnTo>
                  <a:pt x="0" y="1530900"/>
                </a:lnTo>
                <a:lnTo>
                  <a:pt x="0" y="0"/>
                </a:lnTo>
                <a:close/>
              </a:path>
            </a:pathLst>
          </a:custGeom>
          <a:blipFill>
            <a:blip r:embed="rId4"/>
            <a:stretch>
              <a:fillRect l="0" t="0" r="0" b="0"/>
            </a:stretch>
          </a:blipFill>
        </p:spPr>
      </p:sp>
      <p:sp>
        <p:nvSpPr>
          <p:cNvPr name="TextBox 4" id="4"/>
          <p:cNvSpPr txBox="true"/>
          <p:nvPr/>
        </p:nvSpPr>
        <p:spPr>
          <a:xfrm rot="0">
            <a:off x="1028700" y="3621930"/>
            <a:ext cx="15121869" cy="7542400"/>
          </a:xfrm>
          <a:prstGeom prst="rect">
            <a:avLst/>
          </a:prstGeom>
        </p:spPr>
        <p:txBody>
          <a:bodyPr anchor="t" rtlCol="false" tIns="0" lIns="0" bIns="0" rIns="0">
            <a:spAutoFit/>
          </a:bodyPr>
          <a:lstStyle/>
          <a:p>
            <a:pPr algn="just">
              <a:lnSpc>
                <a:spcPts val="4984"/>
              </a:lnSpc>
            </a:pPr>
            <a:r>
              <a:rPr lang="en-US" sz="3560">
                <a:solidFill>
                  <a:srgbClr val="232020"/>
                </a:solidFill>
                <a:latin typeface="Poppins"/>
                <a:ea typeface="Poppins"/>
                <a:cs typeface="Poppins"/>
                <a:sym typeface="Poppins"/>
              </a:rPr>
              <a:t> </a:t>
            </a:r>
            <a:r>
              <a:rPr lang="en-US" sz="3560">
                <a:solidFill>
                  <a:srgbClr val="232020"/>
                </a:solidFill>
                <a:latin typeface="Poppins"/>
                <a:ea typeface="Poppins"/>
                <a:cs typeface="Poppins"/>
                <a:sym typeface="Poppins"/>
              </a:rPr>
              <a:t>Middle School </a:t>
            </a:r>
            <a:r>
              <a:rPr lang="en-US" sz="3560">
                <a:solidFill>
                  <a:srgbClr val="232020"/>
                </a:solidFill>
                <a:latin typeface="Poppins"/>
                <a:ea typeface="Poppins"/>
                <a:cs typeface="Poppins"/>
                <a:sym typeface="Poppins"/>
              </a:rPr>
              <a:t>students will learn : </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that prayer and meditation can change how our brain works and help us feel, think, and handle stress better</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about t</a:t>
            </a:r>
            <a:r>
              <a:rPr lang="en-US" sz="3560">
                <a:solidFill>
                  <a:srgbClr val="232020"/>
                </a:solidFill>
                <a:latin typeface="Poppins"/>
                <a:ea typeface="Poppins"/>
                <a:cs typeface="Poppins"/>
                <a:sym typeface="Poppins"/>
              </a:rPr>
              <a:t>he Stroop Effect and how our brain can get confused when words and colors don’t match</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Doing math helps our brain stay active and grow</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Learn brain and mind words using Greek and Latin roots</a:t>
            </a:r>
          </a:p>
          <a:p>
            <a:pPr algn="just" marL="768609" indent="-384304" lvl="1">
              <a:lnSpc>
                <a:spcPts val="4984"/>
              </a:lnSpc>
              <a:buFont typeface="Arial"/>
              <a:buChar char="•"/>
            </a:pPr>
            <a:r>
              <a:rPr lang="en-US" sz="3560">
                <a:solidFill>
                  <a:srgbClr val="232020"/>
                </a:solidFill>
                <a:latin typeface="Poppins"/>
                <a:ea typeface="Poppins"/>
                <a:cs typeface="Poppins"/>
                <a:sym typeface="Poppins"/>
              </a:rPr>
              <a:t>Explore how people have understood the brain over time and what happens when it doesn’t work right</a:t>
            </a:r>
          </a:p>
          <a:p>
            <a:pPr algn="just">
              <a:lnSpc>
                <a:spcPts val="4984"/>
              </a:lnSpc>
            </a:pPr>
          </a:p>
          <a:p>
            <a:pPr algn="just">
              <a:lnSpc>
                <a:spcPts val="4984"/>
              </a:lnSpc>
            </a:pPr>
          </a:p>
          <a:p>
            <a:pPr algn="just">
              <a:lnSpc>
                <a:spcPts val="4984"/>
              </a:lnSpc>
            </a:pPr>
          </a:p>
        </p:txBody>
      </p:sp>
      <p:sp>
        <p:nvSpPr>
          <p:cNvPr name="Freeform 5" id="5"/>
          <p:cNvSpPr/>
          <p:nvPr/>
        </p:nvSpPr>
        <p:spPr>
          <a:xfrm flipH="false" flipV="false" rot="0">
            <a:off x="14967415" y="160630"/>
            <a:ext cx="3153130" cy="3857039"/>
          </a:xfrm>
          <a:custGeom>
            <a:avLst/>
            <a:gdLst/>
            <a:ahLst/>
            <a:cxnLst/>
            <a:rect r="r" b="b" t="t" l="l"/>
            <a:pathLst>
              <a:path h="3857039" w="3153130">
                <a:moveTo>
                  <a:pt x="0" y="0"/>
                </a:moveTo>
                <a:lnTo>
                  <a:pt x="3153130" y="0"/>
                </a:lnTo>
                <a:lnTo>
                  <a:pt x="3153130" y="3857040"/>
                </a:lnTo>
                <a:lnTo>
                  <a:pt x="0" y="3857040"/>
                </a:lnTo>
                <a:lnTo>
                  <a:pt x="0" y="0"/>
                </a:lnTo>
                <a:close/>
              </a:path>
            </a:pathLst>
          </a:custGeom>
          <a:blipFill>
            <a:blip r:embed="rId5"/>
            <a:stretch>
              <a:fillRect l="0" t="0" r="0" b="0"/>
            </a:stretch>
          </a:blipFill>
        </p:spPr>
      </p:sp>
      <p:sp>
        <p:nvSpPr>
          <p:cNvPr name="TextBox 6" id="6"/>
          <p:cNvSpPr txBox="true"/>
          <p:nvPr/>
        </p:nvSpPr>
        <p:spPr>
          <a:xfrm rot="0">
            <a:off x="1750030" y="1144110"/>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MIDDLE SCHOOL</a:t>
            </a:r>
          </a:p>
        </p:txBody>
      </p:sp>
    </p:spTree>
  </p:cSld>
  <p:clrMapOvr>
    <a:masterClrMapping/>
  </p:clrMapOvr>
  <p:transition spd="slow">
    <p:push dir="l"/>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31866" y="3110478"/>
            <a:ext cx="17224267" cy="10062359"/>
          </a:xfrm>
          <a:prstGeom prst="rect">
            <a:avLst/>
          </a:prstGeom>
        </p:spPr>
        <p:txBody>
          <a:bodyPr anchor="t" rtlCol="false" tIns="0" lIns="0" bIns="0" rIns="0">
            <a:spAutoFit/>
          </a:bodyPr>
          <a:lstStyle/>
          <a:p>
            <a:pPr algn="just">
              <a:lnSpc>
                <a:spcPts val="4984"/>
              </a:lnSpc>
            </a:pPr>
            <a:r>
              <a:rPr lang="en-US" sz="3560">
                <a:solidFill>
                  <a:srgbClr val="232020"/>
                </a:solidFill>
                <a:latin typeface="Poppins"/>
                <a:ea typeface="Poppins"/>
                <a:cs typeface="Poppins"/>
                <a:sym typeface="Poppins"/>
              </a:rPr>
              <a:t> </a:t>
            </a:r>
          </a:p>
          <a:p>
            <a:pPr algn="l" marL="768609" indent="-384305" lvl="1">
              <a:lnSpc>
                <a:spcPts val="4984"/>
              </a:lnSpc>
              <a:buFont typeface="Arial"/>
              <a:buChar char="•"/>
            </a:pPr>
            <a:r>
              <a:rPr lang="en-US" sz="3560">
                <a:solidFill>
                  <a:srgbClr val="232020"/>
                </a:solidFill>
                <a:latin typeface="Poppins"/>
                <a:ea typeface="Poppins"/>
                <a:cs typeface="Poppins"/>
                <a:sym typeface="Poppins"/>
              </a:rPr>
              <a:t>In STREAM, students will learn how the brain interprets the five senses. They will also Explore focus, memory, habits, emotions, stress, decision-making, well-being, and nutrition</a:t>
            </a:r>
          </a:p>
          <a:p>
            <a:pPr algn="l" marL="768609" indent="-384305" lvl="1">
              <a:lnSpc>
                <a:spcPts val="4984"/>
              </a:lnSpc>
              <a:buFont typeface="Arial"/>
              <a:buChar char="•"/>
            </a:pPr>
            <a:r>
              <a:rPr lang="en-US" sz="3560">
                <a:solidFill>
                  <a:srgbClr val="232020"/>
                </a:solidFill>
                <a:latin typeface="Poppins"/>
                <a:ea typeface="Poppins"/>
                <a:cs typeface="Poppins"/>
                <a:sym typeface="Poppins"/>
              </a:rPr>
              <a:t>In </a:t>
            </a:r>
            <a:r>
              <a:rPr lang="en-US" sz="3560">
                <a:solidFill>
                  <a:srgbClr val="232020"/>
                </a:solidFill>
                <a:latin typeface="Poppins"/>
                <a:ea typeface="Poppins"/>
                <a:cs typeface="Poppins"/>
                <a:sym typeface="Poppins"/>
              </a:rPr>
              <a:t>Computers, students will compare the brain to computers and see how our brains use partial information in ways computers can’t. Students will explore how it processes directions and solves problems.</a:t>
            </a:r>
          </a:p>
          <a:p>
            <a:pPr algn="l" marL="768609" indent="-384305" lvl="1">
              <a:lnSpc>
                <a:spcPts val="4984"/>
              </a:lnSpc>
              <a:buFont typeface="Arial"/>
              <a:buChar char="•"/>
            </a:pPr>
            <a:r>
              <a:rPr lang="en-US" sz="3560">
                <a:solidFill>
                  <a:srgbClr val="232020"/>
                </a:solidFill>
                <a:latin typeface="Poppins"/>
                <a:ea typeface="Poppins"/>
                <a:cs typeface="Poppins"/>
                <a:sym typeface="Poppins"/>
              </a:rPr>
              <a:t>In </a:t>
            </a:r>
            <a:r>
              <a:rPr lang="en-US" sz="3560">
                <a:solidFill>
                  <a:srgbClr val="232020"/>
                </a:solidFill>
                <a:latin typeface="Poppins"/>
                <a:ea typeface="Poppins"/>
                <a:cs typeface="Poppins"/>
                <a:sym typeface="Poppins"/>
              </a:rPr>
              <a:t>Art, students will discover left vs. right brain functions with logic and creativity.</a:t>
            </a:r>
          </a:p>
          <a:p>
            <a:pPr algn="l" marL="768609" indent="-384305" lvl="1">
              <a:lnSpc>
                <a:spcPts val="4984"/>
              </a:lnSpc>
              <a:buFont typeface="Arial"/>
              <a:buChar char="•"/>
            </a:pPr>
            <a:r>
              <a:rPr lang="en-US" sz="3560">
                <a:solidFill>
                  <a:srgbClr val="232020"/>
                </a:solidFill>
                <a:latin typeface="Poppins"/>
                <a:ea typeface="Poppins"/>
                <a:cs typeface="Poppins"/>
                <a:sym typeface="Poppins"/>
              </a:rPr>
              <a:t>In PE, students will engage in fun, h</a:t>
            </a:r>
            <a:r>
              <a:rPr lang="en-US" sz="3560">
                <a:solidFill>
                  <a:srgbClr val="232020"/>
                </a:solidFill>
                <a:latin typeface="Poppins"/>
                <a:ea typeface="Poppins"/>
                <a:cs typeface="Poppins"/>
                <a:sym typeface="Poppins"/>
              </a:rPr>
              <a:t>ands-on games to see the brain in action</a:t>
            </a:r>
          </a:p>
          <a:p>
            <a:pPr algn="just">
              <a:lnSpc>
                <a:spcPts val="4984"/>
              </a:lnSpc>
            </a:pPr>
          </a:p>
          <a:p>
            <a:pPr algn="just">
              <a:lnSpc>
                <a:spcPts val="4984"/>
              </a:lnSpc>
            </a:pPr>
          </a:p>
          <a:p>
            <a:pPr algn="just">
              <a:lnSpc>
                <a:spcPts val="4984"/>
              </a:lnSpc>
            </a:pPr>
          </a:p>
          <a:p>
            <a:pPr algn="just">
              <a:lnSpc>
                <a:spcPts val="4984"/>
              </a:lnSpc>
            </a:pPr>
          </a:p>
          <a:p>
            <a:pPr algn="just">
              <a:lnSpc>
                <a:spcPts val="4984"/>
              </a:lnSpc>
            </a:pPr>
          </a:p>
        </p:txBody>
      </p:sp>
      <p:sp>
        <p:nvSpPr>
          <p:cNvPr name="Freeform 5" id="5"/>
          <p:cNvSpPr/>
          <p:nvPr/>
        </p:nvSpPr>
        <p:spPr>
          <a:xfrm flipH="false" flipV="false" rot="0">
            <a:off x="11656113" y="-399265"/>
            <a:ext cx="5783979" cy="4258454"/>
          </a:xfrm>
          <a:custGeom>
            <a:avLst/>
            <a:gdLst/>
            <a:ahLst/>
            <a:cxnLst/>
            <a:rect r="r" b="b" t="t" l="l"/>
            <a:pathLst>
              <a:path h="4258454" w="5783979">
                <a:moveTo>
                  <a:pt x="0" y="0"/>
                </a:moveTo>
                <a:lnTo>
                  <a:pt x="5783979" y="0"/>
                </a:lnTo>
                <a:lnTo>
                  <a:pt x="5783979" y="4258454"/>
                </a:lnTo>
                <a:lnTo>
                  <a:pt x="0" y="4258454"/>
                </a:lnTo>
                <a:lnTo>
                  <a:pt x="0" y="0"/>
                </a:lnTo>
                <a:close/>
              </a:path>
            </a:pathLst>
          </a:custGeom>
          <a:blipFill>
            <a:blip r:embed="rId6"/>
            <a:stretch>
              <a:fillRect l="0" t="0" r="0" b="0"/>
            </a:stretch>
          </a:blipFill>
        </p:spPr>
      </p:sp>
      <p:sp>
        <p:nvSpPr>
          <p:cNvPr name="Freeform 6" id="6"/>
          <p:cNvSpPr/>
          <p:nvPr/>
        </p:nvSpPr>
        <p:spPr>
          <a:xfrm flipH="false" flipV="false" rot="0">
            <a:off x="13739509" y="0"/>
            <a:ext cx="2237185" cy="3859189"/>
          </a:xfrm>
          <a:custGeom>
            <a:avLst/>
            <a:gdLst/>
            <a:ahLst/>
            <a:cxnLst/>
            <a:rect r="r" b="b" t="t" l="l"/>
            <a:pathLst>
              <a:path h="3859189" w="2237185">
                <a:moveTo>
                  <a:pt x="0" y="0"/>
                </a:moveTo>
                <a:lnTo>
                  <a:pt x="2237185" y="0"/>
                </a:lnTo>
                <a:lnTo>
                  <a:pt x="2237185" y="3859189"/>
                </a:lnTo>
                <a:lnTo>
                  <a:pt x="0" y="3859189"/>
                </a:lnTo>
                <a:lnTo>
                  <a:pt x="0" y="0"/>
                </a:lnTo>
                <a:close/>
              </a:path>
            </a:pathLst>
          </a:custGeom>
          <a:blipFill>
            <a:blip r:embed="rId7"/>
            <a:stretch>
              <a:fillRect l="-17566" t="-3391" r="-56261" b="-5400"/>
            </a:stretch>
          </a:blipFill>
        </p:spPr>
      </p:sp>
      <p:sp>
        <p:nvSpPr>
          <p:cNvPr name="TextBox 7" id="7"/>
          <p:cNvSpPr txBox="true"/>
          <p:nvPr/>
        </p:nvSpPr>
        <p:spPr>
          <a:xfrm rot="0">
            <a:off x="1681885" y="90487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SPECIALS</a:t>
            </a:r>
          </a:p>
        </p:txBody>
      </p:sp>
    </p:spTree>
  </p:cSld>
  <p:clrMapOvr>
    <a:masterClrMapping/>
  </p:clrMapOvr>
  <p:transition spd="slow">
    <p:push dir="l"/>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5446381" y="-1357550"/>
            <a:ext cx="4856524" cy="4114800"/>
          </a:xfrm>
          <a:custGeom>
            <a:avLst/>
            <a:gdLst/>
            <a:ahLst/>
            <a:cxnLst/>
            <a:rect r="r" b="b" t="t" l="l"/>
            <a:pathLst>
              <a:path h="4114800" w="4856524">
                <a:moveTo>
                  <a:pt x="0" y="0"/>
                </a:moveTo>
                <a:lnTo>
                  <a:pt x="4856523" y="0"/>
                </a:lnTo>
                <a:lnTo>
                  <a:pt x="48565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76461" y="8615677"/>
            <a:ext cx="4310743" cy="4114800"/>
          </a:xfrm>
          <a:custGeom>
            <a:avLst/>
            <a:gdLst/>
            <a:ahLst/>
            <a:cxnLst/>
            <a:rect r="r" b="b" t="t" l="l"/>
            <a:pathLst>
              <a:path h="4114800" w="4310743">
                <a:moveTo>
                  <a:pt x="0" y="0"/>
                </a:moveTo>
                <a:lnTo>
                  <a:pt x="4310743" y="0"/>
                </a:lnTo>
                <a:lnTo>
                  <a:pt x="43107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34282" y="847725"/>
            <a:ext cx="11419436" cy="1594623"/>
          </a:xfrm>
          <a:prstGeom prst="rect">
            <a:avLst/>
          </a:prstGeom>
        </p:spPr>
        <p:txBody>
          <a:bodyPr anchor="t" rtlCol="false" tIns="0" lIns="0" bIns="0" rIns="0">
            <a:spAutoFit/>
          </a:bodyPr>
          <a:lstStyle/>
          <a:p>
            <a:pPr algn="ctr" marL="0" indent="0" lvl="0">
              <a:lnSpc>
                <a:spcPts val="13037"/>
              </a:lnSpc>
            </a:pPr>
            <a:r>
              <a:rPr lang="en-US" sz="9312">
                <a:solidFill>
                  <a:srgbClr val="232020"/>
                </a:solidFill>
                <a:latin typeface="Fredoka"/>
                <a:ea typeface="Fredoka"/>
                <a:cs typeface="Fredoka"/>
                <a:sym typeface="Fredoka"/>
              </a:rPr>
              <a:t>CONCLUSION</a:t>
            </a:r>
          </a:p>
        </p:txBody>
      </p:sp>
      <p:sp>
        <p:nvSpPr>
          <p:cNvPr name="Freeform 5" id="5"/>
          <p:cNvSpPr/>
          <p:nvPr/>
        </p:nvSpPr>
        <p:spPr>
          <a:xfrm flipH="false" flipV="false" rot="2833950">
            <a:off x="13509700" y="890839"/>
            <a:ext cx="1748410" cy="1210774"/>
          </a:xfrm>
          <a:custGeom>
            <a:avLst/>
            <a:gdLst/>
            <a:ahLst/>
            <a:cxnLst/>
            <a:rect r="r" b="b" t="t" l="l"/>
            <a:pathLst>
              <a:path h="1210774" w="1748410">
                <a:moveTo>
                  <a:pt x="0" y="0"/>
                </a:moveTo>
                <a:lnTo>
                  <a:pt x="1748410" y="0"/>
                </a:lnTo>
                <a:lnTo>
                  <a:pt x="1748410" y="1210774"/>
                </a:lnTo>
                <a:lnTo>
                  <a:pt x="0" y="12107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852669">
            <a:off x="3062990" y="827160"/>
            <a:ext cx="1748410" cy="1210774"/>
          </a:xfrm>
          <a:custGeom>
            <a:avLst/>
            <a:gdLst/>
            <a:ahLst/>
            <a:cxnLst/>
            <a:rect r="r" b="b" t="t" l="l"/>
            <a:pathLst>
              <a:path h="1210774" w="1748410">
                <a:moveTo>
                  <a:pt x="0" y="0"/>
                </a:moveTo>
                <a:lnTo>
                  <a:pt x="1748409" y="0"/>
                </a:lnTo>
                <a:lnTo>
                  <a:pt x="1748409" y="1210774"/>
                </a:lnTo>
                <a:lnTo>
                  <a:pt x="0" y="12107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a:hlinkClick r:id="rId9" tooltip="https://www.youtube.com/watch?v=Qw8E9WnZTQk&amp;list=RDQw8E9WnZTQk&amp;start_radio=1"/>
          </p:cNvPr>
          <p:cNvSpPr/>
          <p:nvPr/>
        </p:nvSpPr>
        <p:spPr>
          <a:xfrm flipH="false" flipV="false" rot="0">
            <a:off x="6089993" y="6208441"/>
            <a:ext cx="6675987" cy="3784873"/>
          </a:xfrm>
          <a:custGeom>
            <a:avLst/>
            <a:gdLst/>
            <a:ahLst/>
            <a:cxnLst/>
            <a:rect r="r" b="b" t="t" l="l"/>
            <a:pathLst>
              <a:path h="3784873" w="6675987">
                <a:moveTo>
                  <a:pt x="0" y="0"/>
                </a:moveTo>
                <a:lnTo>
                  <a:pt x="6675987" y="0"/>
                </a:lnTo>
                <a:lnTo>
                  <a:pt x="6675987" y="3784874"/>
                </a:lnTo>
                <a:lnTo>
                  <a:pt x="0" y="3784874"/>
                </a:lnTo>
                <a:lnTo>
                  <a:pt x="0" y="0"/>
                </a:lnTo>
                <a:close/>
              </a:path>
            </a:pathLst>
          </a:custGeom>
          <a:blipFill>
            <a:blip r:embed="rId8"/>
            <a:stretch>
              <a:fillRect l="0" t="0" r="0" b="-13107"/>
            </a:stretch>
          </a:blipFill>
        </p:spPr>
      </p:sp>
      <p:sp>
        <p:nvSpPr>
          <p:cNvPr name="Freeform 8" id="8"/>
          <p:cNvSpPr/>
          <p:nvPr/>
        </p:nvSpPr>
        <p:spPr>
          <a:xfrm flipH="false" flipV="false" rot="-3554963">
            <a:off x="11040764" y="7700247"/>
            <a:ext cx="1631432" cy="2495498"/>
          </a:xfrm>
          <a:custGeom>
            <a:avLst/>
            <a:gdLst/>
            <a:ahLst/>
            <a:cxnLst/>
            <a:rect r="r" b="b" t="t" l="l"/>
            <a:pathLst>
              <a:path h="2495498" w="1631432">
                <a:moveTo>
                  <a:pt x="0" y="0"/>
                </a:moveTo>
                <a:lnTo>
                  <a:pt x="1631432" y="0"/>
                </a:lnTo>
                <a:lnTo>
                  <a:pt x="1631432" y="2495498"/>
                </a:lnTo>
                <a:lnTo>
                  <a:pt x="0" y="2495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872121" y="933450"/>
            <a:ext cx="16543758" cy="5059680"/>
          </a:xfrm>
          <a:prstGeom prst="rect">
            <a:avLst/>
          </a:prstGeom>
        </p:spPr>
        <p:txBody>
          <a:bodyPr anchor="t" rtlCol="false" tIns="0" lIns="0" bIns="0" rIns="0">
            <a:spAutoFit/>
          </a:bodyPr>
          <a:lstStyle/>
          <a:p>
            <a:pPr algn="ctr">
              <a:lnSpc>
                <a:spcPts val="6719"/>
              </a:lnSpc>
              <a:spcBef>
                <a:spcPct val="0"/>
              </a:spcBef>
            </a:pPr>
          </a:p>
          <a:p>
            <a:pPr algn="ctr">
              <a:lnSpc>
                <a:spcPts val="6719"/>
              </a:lnSpc>
              <a:spcBef>
                <a:spcPct val="0"/>
              </a:spcBef>
            </a:pPr>
          </a:p>
          <a:p>
            <a:pPr algn="ctr">
              <a:lnSpc>
                <a:spcPts val="6719"/>
              </a:lnSpc>
              <a:spcBef>
                <a:spcPct val="0"/>
              </a:spcBef>
            </a:pPr>
            <a:r>
              <a:rPr lang="en-US" sz="4800">
                <a:solidFill>
                  <a:srgbClr val="232020"/>
                </a:solidFill>
                <a:latin typeface="Fredoka"/>
                <a:ea typeface="Fredoka"/>
                <a:cs typeface="Fredoka"/>
                <a:sym typeface="Fredoka"/>
              </a:rPr>
              <a:t>GET READY FOR A WEEK OF CURIOSITY, DISCOVERY, AND FUN AS WE BEGIN OUR NEUROQUEST—A JOURNEY TO BETTER UNDERSTAND OUR BRAINS AND HOW TO TAKE CARE OF THEM!</a:t>
            </a:r>
          </a:p>
        </p:txBody>
      </p:sp>
    </p:spTree>
  </p:cSld>
  <p:clrMapOvr>
    <a:masterClrMapping/>
  </p:clrMapOvr>
  <p:transition spd="slow">
    <p:push dir="l"/>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5744885" y="6684887"/>
            <a:ext cx="6289679" cy="4685811"/>
          </a:xfrm>
          <a:custGeom>
            <a:avLst/>
            <a:gdLst/>
            <a:ahLst/>
            <a:cxnLst/>
            <a:rect r="r" b="b" t="t" l="l"/>
            <a:pathLst>
              <a:path h="4685811" w="6289679">
                <a:moveTo>
                  <a:pt x="0" y="0"/>
                </a:moveTo>
                <a:lnTo>
                  <a:pt x="6289678" y="0"/>
                </a:lnTo>
                <a:lnTo>
                  <a:pt x="6289678" y="4685810"/>
                </a:lnTo>
                <a:lnTo>
                  <a:pt x="0" y="46858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22143">
            <a:off x="11874152" y="7180820"/>
            <a:ext cx="1748410" cy="1210774"/>
          </a:xfrm>
          <a:custGeom>
            <a:avLst/>
            <a:gdLst/>
            <a:ahLst/>
            <a:cxnLst/>
            <a:rect r="r" b="b" t="t" l="l"/>
            <a:pathLst>
              <a:path h="1210774" w="1748410">
                <a:moveTo>
                  <a:pt x="0" y="0"/>
                </a:moveTo>
                <a:lnTo>
                  <a:pt x="1748410" y="0"/>
                </a:lnTo>
                <a:lnTo>
                  <a:pt x="1748410" y="1210774"/>
                </a:lnTo>
                <a:lnTo>
                  <a:pt x="0" y="12107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495264" y="7200900"/>
            <a:ext cx="4856524" cy="4114800"/>
          </a:xfrm>
          <a:custGeom>
            <a:avLst/>
            <a:gdLst/>
            <a:ahLst/>
            <a:cxnLst/>
            <a:rect r="r" b="b" t="t" l="l"/>
            <a:pathLst>
              <a:path h="4114800" w="4856524">
                <a:moveTo>
                  <a:pt x="0" y="0"/>
                </a:moveTo>
                <a:lnTo>
                  <a:pt x="4856523" y="0"/>
                </a:lnTo>
                <a:lnTo>
                  <a:pt x="48565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53385" y="-1298644"/>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812791" y="2534137"/>
            <a:ext cx="900581" cy="828137"/>
            <a:chOff x="0" y="0"/>
            <a:chExt cx="237190" cy="218110"/>
          </a:xfrm>
        </p:grpSpPr>
        <p:sp>
          <p:nvSpPr>
            <p:cNvPr name="Freeform 7" id="7"/>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8" id="8"/>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887905" y="2534137"/>
            <a:ext cx="4111255" cy="828137"/>
            <a:chOff x="0" y="0"/>
            <a:chExt cx="1082800" cy="218110"/>
          </a:xfrm>
        </p:grpSpPr>
        <p:sp>
          <p:nvSpPr>
            <p:cNvPr name="Freeform 10" id="10"/>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11" id="11"/>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812791" y="3524199"/>
            <a:ext cx="900581" cy="828137"/>
            <a:chOff x="0" y="0"/>
            <a:chExt cx="237190" cy="218110"/>
          </a:xfrm>
        </p:grpSpPr>
        <p:sp>
          <p:nvSpPr>
            <p:cNvPr name="Freeform 13" id="13"/>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14" id="14"/>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887905" y="3524199"/>
            <a:ext cx="4111255" cy="828137"/>
            <a:chOff x="0" y="0"/>
            <a:chExt cx="1082800" cy="218110"/>
          </a:xfrm>
        </p:grpSpPr>
        <p:sp>
          <p:nvSpPr>
            <p:cNvPr name="Freeform 16" id="16"/>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17" id="17"/>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812791" y="4514262"/>
            <a:ext cx="900581" cy="828137"/>
            <a:chOff x="0" y="0"/>
            <a:chExt cx="237190" cy="218110"/>
          </a:xfrm>
        </p:grpSpPr>
        <p:sp>
          <p:nvSpPr>
            <p:cNvPr name="Freeform 19" id="19"/>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20" id="20"/>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1887905" y="4514262"/>
            <a:ext cx="4111255" cy="828137"/>
            <a:chOff x="0" y="0"/>
            <a:chExt cx="1082800" cy="218110"/>
          </a:xfrm>
        </p:grpSpPr>
        <p:sp>
          <p:nvSpPr>
            <p:cNvPr name="Freeform 22" id="22"/>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23" id="23"/>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812791" y="5504324"/>
            <a:ext cx="900581" cy="828137"/>
            <a:chOff x="0" y="0"/>
            <a:chExt cx="237190" cy="218110"/>
          </a:xfrm>
        </p:grpSpPr>
        <p:sp>
          <p:nvSpPr>
            <p:cNvPr name="Freeform 25" id="25"/>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26" id="26"/>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1887905" y="5504324"/>
            <a:ext cx="4111255" cy="828137"/>
            <a:chOff x="0" y="0"/>
            <a:chExt cx="1082800" cy="218110"/>
          </a:xfrm>
        </p:grpSpPr>
        <p:sp>
          <p:nvSpPr>
            <p:cNvPr name="Freeform 28" id="28"/>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000000"/>
            </a:solidFill>
          </p:spPr>
        </p:sp>
        <p:sp>
          <p:nvSpPr>
            <p:cNvPr name="TextBox 29" id="29"/>
            <p:cNvSpPr txBox="true"/>
            <p:nvPr/>
          </p:nvSpPr>
          <p:spPr>
            <a:xfrm>
              <a:off x="0" y="-85725"/>
              <a:ext cx="1082800" cy="303835"/>
            </a:xfrm>
            <a:prstGeom prst="rect">
              <a:avLst/>
            </a:prstGeom>
          </p:spPr>
          <p:txBody>
            <a:bodyPr anchor="ctr" rtlCol="false" tIns="50800" lIns="50800" bIns="50800" rIns="50800"/>
            <a:lstStyle/>
            <a:p>
              <a:pPr algn="ctr">
                <a:lnSpc>
                  <a:spcPts val="3919"/>
                </a:lnSpc>
                <a:spcBef>
                  <a:spcPct val="0"/>
                </a:spcBef>
              </a:pPr>
              <a:r>
                <a:rPr lang="en-US" b="true" sz="2799" u="sng">
                  <a:solidFill>
                    <a:srgbClr val="FFD2D5"/>
                  </a:solidFill>
                  <a:latin typeface="Poppins Bold"/>
                  <a:ea typeface="Poppins Bold"/>
                  <a:cs typeface="Poppins Bold"/>
                  <a:sym typeface="Poppins Bold"/>
                  <a:hlinkClick r:id="rId10" action="ppaction://hlinksldjump"/>
                </a:rPr>
                <a:t>Kindergarten </a:t>
              </a:r>
            </a:p>
          </p:txBody>
        </p:sp>
      </p:grpSp>
      <p:grpSp>
        <p:nvGrpSpPr>
          <p:cNvPr name="Group 30" id="30"/>
          <p:cNvGrpSpPr/>
          <p:nvPr/>
        </p:nvGrpSpPr>
        <p:grpSpPr>
          <a:xfrm rot="0">
            <a:off x="6724812" y="2504022"/>
            <a:ext cx="900581" cy="828137"/>
            <a:chOff x="0" y="0"/>
            <a:chExt cx="237190" cy="218110"/>
          </a:xfrm>
        </p:grpSpPr>
        <p:sp>
          <p:nvSpPr>
            <p:cNvPr name="Freeform 31" id="31"/>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32" id="32"/>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33" id="33"/>
          <p:cNvGrpSpPr/>
          <p:nvPr/>
        </p:nvGrpSpPr>
        <p:grpSpPr>
          <a:xfrm rot="0">
            <a:off x="7799926" y="2504022"/>
            <a:ext cx="4111255" cy="828137"/>
            <a:chOff x="0" y="0"/>
            <a:chExt cx="1082800" cy="218110"/>
          </a:xfrm>
        </p:grpSpPr>
        <p:sp>
          <p:nvSpPr>
            <p:cNvPr name="Freeform 34" id="34"/>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35" id="35"/>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36" id="36"/>
          <p:cNvGrpSpPr/>
          <p:nvPr/>
        </p:nvGrpSpPr>
        <p:grpSpPr>
          <a:xfrm rot="0">
            <a:off x="6724812" y="3494084"/>
            <a:ext cx="900581" cy="828137"/>
            <a:chOff x="0" y="0"/>
            <a:chExt cx="237190" cy="218110"/>
          </a:xfrm>
        </p:grpSpPr>
        <p:sp>
          <p:nvSpPr>
            <p:cNvPr name="Freeform 37" id="37"/>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38" id="38"/>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39" id="39"/>
          <p:cNvGrpSpPr/>
          <p:nvPr/>
        </p:nvGrpSpPr>
        <p:grpSpPr>
          <a:xfrm rot="0">
            <a:off x="7799926" y="3494084"/>
            <a:ext cx="4111255" cy="828137"/>
            <a:chOff x="0" y="0"/>
            <a:chExt cx="1082800" cy="218110"/>
          </a:xfrm>
        </p:grpSpPr>
        <p:sp>
          <p:nvSpPr>
            <p:cNvPr name="Freeform 40" id="40"/>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41" id="41"/>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42" id="42"/>
          <p:cNvGrpSpPr/>
          <p:nvPr/>
        </p:nvGrpSpPr>
        <p:grpSpPr>
          <a:xfrm rot="0">
            <a:off x="6724812" y="4484147"/>
            <a:ext cx="900581" cy="828137"/>
            <a:chOff x="0" y="0"/>
            <a:chExt cx="237190" cy="218110"/>
          </a:xfrm>
        </p:grpSpPr>
        <p:sp>
          <p:nvSpPr>
            <p:cNvPr name="Freeform 43" id="43"/>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44" id="44"/>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45" id="45"/>
          <p:cNvGrpSpPr/>
          <p:nvPr/>
        </p:nvGrpSpPr>
        <p:grpSpPr>
          <a:xfrm rot="0">
            <a:off x="7799926" y="4484147"/>
            <a:ext cx="4111255" cy="828137"/>
            <a:chOff x="0" y="0"/>
            <a:chExt cx="1082800" cy="218110"/>
          </a:xfrm>
        </p:grpSpPr>
        <p:sp>
          <p:nvSpPr>
            <p:cNvPr name="Freeform 46" id="46"/>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47" id="47"/>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48" id="48"/>
          <p:cNvGrpSpPr/>
          <p:nvPr/>
        </p:nvGrpSpPr>
        <p:grpSpPr>
          <a:xfrm rot="0">
            <a:off x="6724812" y="5474209"/>
            <a:ext cx="900581" cy="828137"/>
            <a:chOff x="0" y="0"/>
            <a:chExt cx="237190" cy="218110"/>
          </a:xfrm>
        </p:grpSpPr>
        <p:sp>
          <p:nvSpPr>
            <p:cNvPr name="Freeform 49" id="49"/>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50" id="50"/>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51" id="51"/>
          <p:cNvGrpSpPr/>
          <p:nvPr/>
        </p:nvGrpSpPr>
        <p:grpSpPr>
          <a:xfrm rot="0">
            <a:off x="7799926" y="5474209"/>
            <a:ext cx="4111255" cy="828137"/>
            <a:chOff x="0" y="0"/>
            <a:chExt cx="1082800" cy="218110"/>
          </a:xfrm>
        </p:grpSpPr>
        <p:sp>
          <p:nvSpPr>
            <p:cNvPr name="Freeform 52" id="52"/>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53" id="53"/>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sp>
        <p:nvSpPr>
          <p:cNvPr name="TextBox 54" id="54"/>
          <p:cNvSpPr txBox="true"/>
          <p:nvPr/>
        </p:nvSpPr>
        <p:spPr>
          <a:xfrm rot="0">
            <a:off x="3683699" y="673031"/>
            <a:ext cx="11617269" cy="1447277"/>
          </a:xfrm>
          <a:prstGeom prst="rect">
            <a:avLst/>
          </a:prstGeom>
        </p:spPr>
        <p:txBody>
          <a:bodyPr anchor="t" rtlCol="false" tIns="0" lIns="0" bIns="0" rIns="0">
            <a:spAutoFit/>
          </a:bodyPr>
          <a:lstStyle/>
          <a:p>
            <a:pPr algn="ctr" marL="0" indent="0" lvl="0">
              <a:lnSpc>
                <a:spcPts val="5803"/>
              </a:lnSpc>
            </a:pPr>
            <a:r>
              <a:rPr lang="en-US" sz="4145">
                <a:solidFill>
                  <a:srgbClr val="232020"/>
                </a:solidFill>
                <a:latin typeface="Fredoka"/>
                <a:ea typeface="Fredoka"/>
                <a:cs typeface="Fredoka"/>
                <a:sym typeface="Fredoka"/>
              </a:rPr>
              <a:t>NATHIONAL BRAIN AWARENESS WEEK AT MARY OF NAZARETH SCHOOL </a:t>
            </a:r>
          </a:p>
        </p:txBody>
      </p:sp>
      <p:sp>
        <p:nvSpPr>
          <p:cNvPr name="TextBox 55" id="55"/>
          <p:cNvSpPr txBox="true"/>
          <p:nvPr/>
        </p:nvSpPr>
        <p:spPr>
          <a:xfrm rot="0">
            <a:off x="946603" y="2586598"/>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1</a:t>
            </a:r>
          </a:p>
        </p:txBody>
      </p:sp>
      <p:sp>
        <p:nvSpPr>
          <p:cNvPr name="TextBox 56" id="56"/>
          <p:cNvSpPr txBox="true"/>
          <p:nvPr/>
        </p:nvSpPr>
        <p:spPr>
          <a:xfrm rot="0">
            <a:off x="2142181" y="2650366"/>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1" action="ppaction://hlinksldjump"/>
              </a:rPr>
              <a:t>Introduction</a:t>
            </a:r>
          </a:p>
        </p:txBody>
      </p:sp>
      <p:sp>
        <p:nvSpPr>
          <p:cNvPr name="TextBox 57" id="57"/>
          <p:cNvSpPr txBox="true"/>
          <p:nvPr/>
        </p:nvSpPr>
        <p:spPr>
          <a:xfrm rot="0">
            <a:off x="946603" y="3576660"/>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2</a:t>
            </a:r>
          </a:p>
        </p:txBody>
      </p:sp>
      <p:sp>
        <p:nvSpPr>
          <p:cNvPr name="TextBox 58" id="58"/>
          <p:cNvSpPr txBox="true"/>
          <p:nvPr/>
        </p:nvSpPr>
        <p:spPr>
          <a:xfrm rot="0">
            <a:off x="946603" y="4566723"/>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3</a:t>
            </a:r>
          </a:p>
        </p:txBody>
      </p:sp>
      <p:sp>
        <p:nvSpPr>
          <p:cNvPr name="TextBox 59" id="59"/>
          <p:cNvSpPr txBox="true"/>
          <p:nvPr/>
        </p:nvSpPr>
        <p:spPr>
          <a:xfrm rot="0">
            <a:off x="1887905" y="3651932"/>
            <a:ext cx="4208257" cy="450795"/>
          </a:xfrm>
          <a:prstGeom prst="rect">
            <a:avLst/>
          </a:prstGeom>
        </p:spPr>
        <p:txBody>
          <a:bodyPr anchor="t" rtlCol="false" tIns="0" lIns="0" bIns="0" rIns="0">
            <a:spAutoFit/>
          </a:bodyPr>
          <a:lstStyle/>
          <a:p>
            <a:pPr algn="ctr" marL="0" indent="0" lvl="0">
              <a:lnSpc>
                <a:spcPts val="3500"/>
              </a:lnSpc>
            </a:pPr>
            <a:r>
              <a:rPr lang="en-US" b="true" sz="2500" u="sng">
                <a:solidFill>
                  <a:srgbClr val="FFD2D5"/>
                </a:solidFill>
                <a:latin typeface="Poppins Bold"/>
                <a:ea typeface="Poppins Bold"/>
                <a:cs typeface="Poppins Bold"/>
                <a:sym typeface="Poppins Bold"/>
                <a:hlinkClick r:id="rId12" action="ppaction://hlinksldjump"/>
              </a:rPr>
              <a:t>Pre-K to 5</a:t>
            </a:r>
            <a:r>
              <a:rPr lang="en-US" b="true" sz="2500" u="sng">
                <a:solidFill>
                  <a:srgbClr val="FFD2D5"/>
                </a:solidFill>
                <a:latin typeface="Poppins Bold"/>
                <a:ea typeface="Poppins Bold"/>
                <a:cs typeface="Poppins Bold"/>
                <a:sym typeface="Poppins Bold"/>
                <a:hlinkClick r:id="rId12" action="ppaction://hlinksldjump"/>
              </a:rPr>
              <a:t>th</a:t>
            </a:r>
            <a:r>
              <a:rPr lang="en-US" b="true" sz="2500" u="sng">
                <a:solidFill>
                  <a:srgbClr val="FFD2D5"/>
                </a:solidFill>
                <a:latin typeface="Poppins Bold"/>
                <a:ea typeface="Poppins Bold"/>
                <a:cs typeface="Poppins Bold"/>
                <a:sym typeface="Poppins Bold"/>
                <a:hlinkClick r:id="rId12" action="ppaction://hlinksldjump"/>
              </a:rPr>
              <a:t>  Assembly</a:t>
            </a:r>
          </a:p>
        </p:txBody>
      </p:sp>
      <p:sp>
        <p:nvSpPr>
          <p:cNvPr name="TextBox 60" id="60"/>
          <p:cNvSpPr txBox="true"/>
          <p:nvPr/>
        </p:nvSpPr>
        <p:spPr>
          <a:xfrm rot="0">
            <a:off x="946603" y="5556785"/>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4</a:t>
            </a:r>
          </a:p>
        </p:txBody>
      </p:sp>
      <p:sp>
        <p:nvSpPr>
          <p:cNvPr name="TextBox 61" id="61"/>
          <p:cNvSpPr txBox="true"/>
          <p:nvPr/>
        </p:nvSpPr>
        <p:spPr>
          <a:xfrm rot="0">
            <a:off x="2142181" y="4585773"/>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3" action="ppaction://hlinksldjump"/>
              </a:rPr>
              <a:t>PreK </a:t>
            </a:r>
          </a:p>
        </p:txBody>
      </p:sp>
      <p:sp>
        <p:nvSpPr>
          <p:cNvPr name="TextBox 62" id="62"/>
          <p:cNvSpPr txBox="true"/>
          <p:nvPr/>
        </p:nvSpPr>
        <p:spPr>
          <a:xfrm rot="0">
            <a:off x="6858623" y="2556483"/>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5</a:t>
            </a:r>
          </a:p>
        </p:txBody>
      </p:sp>
      <p:sp>
        <p:nvSpPr>
          <p:cNvPr name="TextBox 63" id="63"/>
          <p:cNvSpPr txBox="true"/>
          <p:nvPr/>
        </p:nvSpPr>
        <p:spPr>
          <a:xfrm rot="0">
            <a:off x="8054202" y="2620251"/>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4" action="ppaction://hlinksldjump"/>
              </a:rPr>
              <a:t>1st Grade </a:t>
            </a:r>
          </a:p>
        </p:txBody>
      </p:sp>
      <p:sp>
        <p:nvSpPr>
          <p:cNvPr name="TextBox 64" id="64"/>
          <p:cNvSpPr txBox="true"/>
          <p:nvPr/>
        </p:nvSpPr>
        <p:spPr>
          <a:xfrm rot="0">
            <a:off x="6858623" y="3546545"/>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6</a:t>
            </a:r>
          </a:p>
        </p:txBody>
      </p:sp>
      <p:sp>
        <p:nvSpPr>
          <p:cNvPr name="TextBox 65" id="65"/>
          <p:cNvSpPr txBox="true"/>
          <p:nvPr/>
        </p:nvSpPr>
        <p:spPr>
          <a:xfrm rot="0">
            <a:off x="8054202" y="3610313"/>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5" action="ppaction://hlinksldjump"/>
              </a:rPr>
              <a:t>2nd Grade</a:t>
            </a:r>
          </a:p>
        </p:txBody>
      </p:sp>
      <p:sp>
        <p:nvSpPr>
          <p:cNvPr name="TextBox 66" id="66"/>
          <p:cNvSpPr txBox="true"/>
          <p:nvPr/>
        </p:nvSpPr>
        <p:spPr>
          <a:xfrm rot="0">
            <a:off x="6858623" y="4536608"/>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7</a:t>
            </a:r>
          </a:p>
        </p:txBody>
      </p:sp>
      <p:sp>
        <p:nvSpPr>
          <p:cNvPr name="TextBox 67" id="67"/>
          <p:cNvSpPr txBox="true"/>
          <p:nvPr/>
        </p:nvSpPr>
        <p:spPr>
          <a:xfrm rot="0">
            <a:off x="8054202" y="4600376"/>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6" action="ppaction://hlinksldjump"/>
              </a:rPr>
              <a:t>3rd Grade </a:t>
            </a:r>
          </a:p>
        </p:txBody>
      </p:sp>
      <p:sp>
        <p:nvSpPr>
          <p:cNvPr name="TextBox 68" id="68"/>
          <p:cNvSpPr txBox="true"/>
          <p:nvPr/>
        </p:nvSpPr>
        <p:spPr>
          <a:xfrm rot="0">
            <a:off x="6858623" y="5526670"/>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8</a:t>
            </a:r>
          </a:p>
        </p:txBody>
      </p:sp>
      <p:sp>
        <p:nvSpPr>
          <p:cNvPr name="TextBox 69" id="69"/>
          <p:cNvSpPr txBox="true"/>
          <p:nvPr/>
        </p:nvSpPr>
        <p:spPr>
          <a:xfrm rot="0">
            <a:off x="8054202" y="5659995"/>
            <a:ext cx="3602703" cy="509933"/>
          </a:xfrm>
          <a:prstGeom prst="rect">
            <a:avLst/>
          </a:prstGeom>
        </p:spPr>
        <p:txBody>
          <a:bodyPr anchor="t" rtlCol="false" tIns="0" lIns="0" bIns="0" rIns="0">
            <a:spAutoFit/>
          </a:bodyPr>
          <a:lstStyle/>
          <a:p>
            <a:pPr algn="ctr">
              <a:lnSpc>
                <a:spcPts val="3919"/>
              </a:lnSpc>
              <a:spcBef>
                <a:spcPct val="0"/>
              </a:spcBef>
            </a:pPr>
            <a:r>
              <a:rPr lang="en-US" b="true" sz="2799" u="sng">
                <a:solidFill>
                  <a:srgbClr val="F9C0C4"/>
                </a:solidFill>
                <a:latin typeface="Poppins Bold"/>
                <a:ea typeface="Poppins Bold"/>
                <a:cs typeface="Poppins Bold"/>
                <a:sym typeface="Poppins Bold"/>
                <a:hlinkClick r:id="rId17" action="ppaction://hlinksldjump"/>
              </a:rPr>
              <a:t>4</a:t>
            </a:r>
            <a:r>
              <a:rPr lang="en-US" b="true" sz="2799" u="sng">
                <a:solidFill>
                  <a:srgbClr val="F9C0C4"/>
                </a:solidFill>
                <a:latin typeface="Poppins Bold"/>
                <a:ea typeface="Poppins Bold"/>
                <a:cs typeface="Poppins Bold"/>
                <a:sym typeface="Poppins Bold"/>
                <a:hlinkClick r:id="rId17" action="ppaction://hlinksldjump"/>
              </a:rPr>
              <a:t>th</a:t>
            </a:r>
            <a:r>
              <a:rPr lang="en-US" b="true" sz="2799" u="sng">
                <a:solidFill>
                  <a:srgbClr val="F9C0C4"/>
                </a:solidFill>
                <a:latin typeface="Poppins Bold"/>
                <a:ea typeface="Poppins Bold"/>
                <a:cs typeface="Poppins Bold"/>
                <a:sym typeface="Poppins Bold"/>
                <a:hlinkClick r:id="rId17" action="ppaction://hlinksldjump"/>
              </a:rPr>
              <a:t> / 5th Grade </a:t>
            </a:r>
          </a:p>
        </p:txBody>
      </p:sp>
      <p:grpSp>
        <p:nvGrpSpPr>
          <p:cNvPr name="Group 70" id="70"/>
          <p:cNvGrpSpPr/>
          <p:nvPr/>
        </p:nvGrpSpPr>
        <p:grpSpPr>
          <a:xfrm rot="0">
            <a:off x="12288839" y="2473907"/>
            <a:ext cx="900581" cy="828137"/>
            <a:chOff x="0" y="0"/>
            <a:chExt cx="237190" cy="218110"/>
          </a:xfrm>
        </p:grpSpPr>
        <p:sp>
          <p:nvSpPr>
            <p:cNvPr name="Freeform 71" id="71"/>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72" id="72"/>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73" id="73"/>
          <p:cNvGrpSpPr/>
          <p:nvPr/>
        </p:nvGrpSpPr>
        <p:grpSpPr>
          <a:xfrm rot="0">
            <a:off x="13363953" y="2473907"/>
            <a:ext cx="4111255" cy="828137"/>
            <a:chOff x="0" y="0"/>
            <a:chExt cx="1082800" cy="218110"/>
          </a:xfrm>
        </p:grpSpPr>
        <p:sp>
          <p:nvSpPr>
            <p:cNvPr name="Freeform 74" id="74"/>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75" id="75"/>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r>
                <a:rPr lang="en-US" sz="1899">
                  <a:solidFill>
                    <a:srgbClr val="000000"/>
                  </a:solidFill>
                  <a:latin typeface="Open Sans"/>
                  <a:ea typeface="Open Sans"/>
                  <a:cs typeface="Open Sans"/>
                  <a:sym typeface="Open Sans"/>
                </a:rPr>
                <a:t>M</a:t>
              </a:r>
            </a:p>
          </p:txBody>
        </p:sp>
      </p:grpSp>
      <p:grpSp>
        <p:nvGrpSpPr>
          <p:cNvPr name="Group 76" id="76"/>
          <p:cNvGrpSpPr/>
          <p:nvPr/>
        </p:nvGrpSpPr>
        <p:grpSpPr>
          <a:xfrm rot="0">
            <a:off x="12288839" y="3463969"/>
            <a:ext cx="900581" cy="828137"/>
            <a:chOff x="0" y="0"/>
            <a:chExt cx="237190" cy="218110"/>
          </a:xfrm>
        </p:grpSpPr>
        <p:sp>
          <p:nvSpPr>
            <p:cNvPr name="Freeform 77" id="77"/>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78" id="78"/>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79" id="79"/>
          <p:cNvGrpSpPr/>
          <p:nvPr/>
        </p:nvGrpSpPr>
        <p:grpSpPr>
          <a:xfrm rot="0">
            <a:off x="13363953" y="3463969"/>
            <a:ext cx="4111255" cy="828137"/>
            <a:chOff x="0" y="0"/>
            <a:chExt cx="1082800" cy="218110"/>
          </a:xfrm>
        </p:grpSpPr>
        <p:sp>
          <p:nvSpPr>
            <p:cNvPr name="Freeform 80" id="80"/>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81" id="81"/>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82" id="82"/>
          <p:cNvGrpSpPr/>
          <p:nvPr/>
        </p:nvGrpSpPr>
        <p:grpSpPr>
          <a:xfrm rot="0">
            <a:off x="12288839" y="4454032"/>
            <a:ext cx="900581" cy="828137"/>
            <a:chOff x="0" y="0"/>
            <a:chExt cx="237190" cy="218110"/>
          </a:xfrm>
        </p:grpSpPr>
        <p:sp>
          <p:nvSpPr>
            <p:cNvPr name="Freeform 83" id="83"/>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84" id="84"/>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85" id="85"/>
          <p:cNvGrpSpPr/>
          <p:nvPr/>
        </p:nvGrpSpPr>
        <p:grpSpPr>
          <a:xfrm rot="0">
            <a:off x="13363953" y="4454032"/>
            <a:ext cx="4111255" cy="828137"/>
            <a:chOff x="0" y="0"/>
            <a:chExt cx="1082800" cy="218110"/>
          </a:xfrm>
        </p:grpSpPr>
        <p:sp>
          <p:nvSpPr>
            <p:cNvPr name="Freeform 86" id="86"/>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87" id="87"/>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88" id="88"/>
          <p:cNvGrpSpPr/>
          <p:nvPr/>
        </p:nvGrpSpPr>
        <p:grpSpPr>
          <a:xfrm rot="0">
            <a:off x="12288839" y="5444094"/>
            <a:ext cx="900581" cy="828137"/>
            <a:chOff x="0" y="0"/>
            <a:chExt cx="237190" cy="218110"/>
          </a:xfrm>
        </p:grpSpPr>
        <p:sp>
          <p:nvSpPr>
            <p:cNvPr name="Freeform 89" id="89"/>
            <p:cNvSpPr/>
            <p:nvPr/>
          </p:nvSpPr>
          <p:spPr>
            <a:xfrm flipH="false" flipV="false" rot="0">
              <a:off x="0" y="0"/>
              <a:ext cx="237190" cy="218110"/>
            </a:xfrm>
            <a:custGeom>
              <a:avLst/>
              <a:gdLst/>
              <a:ahLst/>
              <a:cxnLst/>
              <a:rect r="r" b="b" t="t" l="l"/>
              <a:pathLst>
                <a:path h="218110" w="237190">
                  <a:moveTo>
                    <a:pt x="109055" y="0"/>
                  </a:moveTo>
                  <a:lnTo>
                    <a:pt x="128135" y="0"/>
                  </a:lnTo>
                  <a:cubicBezTo>
                    <a:pt x="157058" y="0"/>
                    <a:pt x="184797" y="11490"/>
                    <a:pt x="205249" y="31942"/>
                  </a:cubicBezTo>
                  <a:cubicBezTo>
                    <a:pt x="225700" y="52393"/>
                    <a:pt x="237190" y="80132"/>
                    <a:pt x="237190" y="109055"/>
                  </a:cubicBezTo>
                  <a:lnTo>
                    <a:pt x="237190" y="109055"/>
                  </a:lnTo>
                  <a:cubicBezTo>
                    <a:pt x="237190" y="137978"/>
                    <a:pt x="225700" y="165717"/>
                    <a:pt x="205249" y="186169"/>
                  </a:cubicBezTo>
                  <a:cubicBezTo>
                    <a:pt x="184797" y="206621"/>
                    <a:pt x="157058" y="218110"/>
                    <a:pt x="128135" y="218110"/>
                  </a:cubicBezTo>
                  <a:lnTo>
                    <a:pt x="109055" y="218110"/>
                  </a:lnTo>
                  <a:cubicBezTo>
                    <a:pt x="80132" y="218110"/>
                    <a:pt x="52393" y="206621"/>
                    <a:pt x="31942" y="186169"/>
                  </a:cubicBezTo>
                  <a:cubicBezTo>
                    <a:pt x="11490" y="165717"/>
                    <a:pt x="0" y="137978"/>
                    <a:pt x="0" y="109055"/>
                  </a:cubicBezTo>
                  <a:lnTo>
                    <a:pt x="0" y="109055"/>
                  </a:lnTo>
                  <a:cubicBezTo>
                    <a:pt x="0" y="80132"/>
                    <a:pt x="11490" y="52393"/>
                    <a:pt x="31942" y="31942"/>
                  </a:cubicBezTo>
                  <a:cubicBezTo>
                    <a:pt x="52393" y="11490"/>
                    <a:pt x="80132" y="0"/>
                    <a:pt x="109055" y="0"/>
                  </a:cubicBezTo>
                  <a:close/>
                </a:path>
              </a:pathLst>
            </a:custGeom>
            <a:solidFill>
              <a:srgbClr val="232020"/>
            </a:solidFill>
          </p:spPr>
        </p:sp>
        <p:sp>
          <p:nvSpPr>
            <p:cNvPr name="TextBox 90" id="90"/>
            <p:cNvSpPr txBox="true"/>
            <p:nvPr/>
          </p:nvSpPr>
          <p:spPr>
            <a:xfrm>
              <a:off x="0" y="-38100"/>
              <a:ext cx="237190" cy="256210"/>
            </a:xfrm>
            <a:prstGeom prst="rect">
              <a:avLst/>
            </a:prstGeom>
          </p:spPr>
          <p:txBody>
            <a:bodyPr anchor="ctr" rtlCol="false" tIns="50800" lIns="50800" bIns="50800" rIns="50800"/>
            <a:lstStyle/>
            <a:p>
              <a:pPr algn="ctr">
                <a:lnSpc>
                  <a:spcPts val="2659"/>
                </a:lnSpc>
                <a:spcBef>
                  <a:spcPct val="0"/>
                </a:spcBef>
              </a:pPr>
            </a:p>
          </p:txBody>
        </p:sp>
      </p:grpSp>
      <p:grpSp>
        <p:nvGrpSpPr>
          <p:cNvPr name="Group 91" id="91"/>
          <p:cNvGrpSpPr/>
          <p:nvPr/>
        </p:nvGrpSpPr>
        <p:grpSpPr>
          <a:xfrm rot="0">
            <a:off x="13363953" y="5444094"/>
            <a:ext cx="4111255" cy="828137"/>
            <a:chOff x="0" y="0"/>
            <a:chExt cx="1082800" cy="218110"/>
          </a:xfrm>
        </p:grpSpPr>
        <p:sp>
          <p:nvSpPr>
            <p:cNvPr name="Freeform 92" id="92"/>
            <p:cNvSpPr/>
            <p:nvPr/>
          </p:nvSpPr>
          <p:spPr>
            <a:xfrm flipH="false" flipV="false" rot="0">
              <a:off x="0" y="0"/>
              <a:ext cx="1082800" cy="218110"/>
            </a:xfrm>
            <a:custGeom>
              <a:avLst/>
              <a:gdLst/>
              <a:ahLst/>
              <a:cxnLst/>
              <a:rect r="r" b="b" t="t" l="l"/>
              <a:pathLst>
                <a:path h="218110" w="1082800">
                  <a:moveTo>
                    <a:pt x="96038" y="0"/>
                  </a:moveTo>
                  <a:lnTo>
                    <a:pt x="986761" y="0"/>
                  </a:lnTo>
                  <a:cubicBezTo>
                    <a:pt x="1012232" y="0"/>
                    <a:pt x="1036660" y="10118"/>
                    <a:pt x="1054671" y="28129"/>
                  </a:cubicBezTo>
                  <a:cubicBezTo>
                    <a:pt x="1072682" y="46140"/>
                    <a:pt x="1082800" y="70567"/>
                    <a:pt x="1082800" y="96038"/>
                  </a:cubicBezTo>
                  <a:lnTo>
                    <a:pt x="1082800" y="122072"/>
                  </a:lnTo>
                  <a:cubicBezTo>
                    <a:pt x="1082800" y="147543"/>
                    <a:pt x="1072682" y="171971"/>
                    <a:pt x="1054671" y="189981"/>
                  </a:cubicBezTo>
                  <a:cubicBezTo>
                    <a:pt x="1036660" y="207992"/>
                    <a:pt x="1012232" y="218110"/>
                    <a:pt x="986761" y="218110"/>
                  </a:cubicBezTo>
                  <a:lnTo>
                    <a:pt x="96038" y="218110"/>
                  </a:lnTo>
                  <a:cubicBezTo>
                    <a:pt x="70567" y="218110"/>
                    <a:pt x="46140" y="207992"/>
                    <a:pt x="28129" y="189981"/>
                  </a:cubicBezTo>
                  <a:cubicBezTo>
                    <a:pt x="10118" y="171971"/>
                    <a:pt x="0" y="147543"/>
                    <a:pt x="0" y="122072"/>
                  </a:cubicBezTo>
                  <a:lnTo>
                    <a:pt x="0" y="96038"/>
                  </a:lnTo>
                  <a:cubicBezTo>
                    <a:pt x="0" y="70567"/>
                    <a:pt x="10118" y="46140"/>
                    <a:pt x="28129" y="28129"/>
                  </a:cubicBezTo>
                  <a:cubicBezTo>
                    <a:pt x="46140" y="10118"/>
                    <a:pt x="70567" y="0"/>
                    <a:pt x="96038" y="0"/>
                  </a:cubicBezTo>
                  <a:close/>
                </a:path>
              </a:pathLst>
            </a:custGeom>
            <a:solidFill>
              <a:srgbClr val="232020"/>
            </a:solidFill>
          </p:spPr>
        </p:sp>
        <p:sp>
          <p:nvSpPr>
            <p:cNvPr name="TextBox 93" id="93"/>
            <p:cNvSpPr txBox="true"/>
            <p:nvPr/>
          </p:nvSpPr>
          <p:spPr>
            <a:xfrm>
              <a:off x="0" y="-38100"/>
              <a:ext cx="1082800" cy="256210"/>
            </a:xfrm>
            <a:prstGeom prst="rect">
              <a:avLst/>
            </a:prstGeom>
          </p:spPr>
          <p:txBody>
            <a:bodyPr anchor="ctr" rtlCol="false" tIns="50800" lIns="50800" bIns="50800" rIns="50800"/>
            <a:lstStyle/>
            <a:p>
              <a:pPr algn="ctr">
                <a:lnSpc>
                  <a:spcPts val="2659"/>
                </a:lnSpc>
                <a:spcBef>
                  <a:spcPct val="0"/>
                </a:spcBef>
              </a:pPr>
            </a:p>
          </p:txBody>
        </p:sp>
      </p:grpSp>
      <p:sp>
        <p:nvSpPr>
          <p:cNvPr name="TextBox 94" id="94"/>
          <p:cNvSpPr txBox="true"/>
          <p:nvPr/>
        </p:nvSpPr>
        <p:spPr>
          <a:xfrm rot="0">
            <a:off x="12422651" y="2526368"/>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5</a:t>
            </a:r>
          </a:p>
        </p:txBody>
      </p:sp>
      <p:sp>
        <p:nvSpPr>
          <p:cNvPr name="TextBox 95" id="95"/>
          <p:cNvSpPr txBox="true"/>
          <p:nvPr/>
        </p:nvSpPr>
        <p:spPr>
          <a:xfrm rot="0">
            <a:off x="13618229" y="3595710"/>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8" action="ppaction://hlinksldjump"/>
              </a:rPr>
              <a:t>Middle School </a:t>
            </a:r>
          </a:p>
        </p:txBody>
      </p:sp>
      <p:sp>
        <p:nvSpPr>
          <p:cNvPr name="TextBox 96" id="96"/>
          <p:cNvSpPr txBox="true"/>
          <p:nvPr/>
        </p:nvSpPr>
        <p:spPr>
          <a:xfrm rot="0">
            <a:off x="12422651" y="3516430"/>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6</a:t>
            </a:r>
          </a:p>
        </p:txBody>
      </p:sp>
      <p:sp>
        <p:nvSpPr>
          <p:cNvPr name="TextBox 97" id="97"/>
          <p:cNvSpPr txBox="true"/>
          <p:nvPr/>
        </p:nvSpPr>
        <p:spPr>
          <a:xfrm rot="0">
            <a:off x="13618229" y="4525543"/>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19" action="ppaction://hlinksldjump"/>
              </a:rPr>
              <a:t>Specials</a:t>
            </a:r>
          </a:p>
        </p:txBody>
      </p:sp>
      <p:sp>
        <p:nvSpPr>
          <p:cNvPr name="TextBox 98" id="98"/>
          <p:cNvSpPr txBox="true"/>
          <p:nvPr/>
        </p:nvSpPr>
        <p:spPr>
          <a:xfrm rot="0">
            <a:off x="12422651" y="4506493"/>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7</a:t>
            </a:r>
          </a:p>
        </p:txBody>
      </p:sp>
      <p:sp>
        <p:nvSpPr>
          <p:cNvPr name="TextBox 99" id="99"/>
          <p:cNvSpPr txBox="true"/>
          <p:nvPr/>
        </p:nvSpPr>
        <p:spPr>
          <a:xfrm rot="0">
            <a:off x="12422651" y="5496555"/>
            <a:ext cx="632958" cy="618440"/>
          </a:xfrm>
          <a:prstGeom prst="rect">
            <a:avLst/>
          </a:prstGeom>
        </p:spPr>
        <p:txBody>
          <a:bodyPr anchor="t" rtlCol="false" tIns="0" lIns="0" bIns="0" rIns="0">
            <a:spAutoFit/>
          </a:bodyPr>
          <a:lstStyle/>
          <a:p>
            <a:pPr algn="ctr" marL="0" indent="0" lvl="0">
              <a:lnSpc>
                <a:spcPts val="4759"/>
              </a:lnSpc>
            </a:pPr>
            <a:r>
              <a:rPr lang="en-US" sz="3399">
                <a:solidFill>
                  <a:srgbClr val="FFD2D5"/>
                </a:solidFill>
                <a:latin typeface="Poppins"/>
                <a:ea typeface="Poppins"/>
                <a:cs typeface="Poppins"/>
                <a:sym typeface="Poppins"/>
              </a:rPr>
              <a:t>8</a:t>
            </a:r>
          </a:p>
        </p:txBody>
      </p:sp>
      <p:sp>
        <p:nvSpPr>
          <p:cNvPr name="TextBox 100" id="100"/>
          <p:cNvSpPr txBox="true"/>
          <p:nvPr/>
        </p:nvSpPr>
        <p:spPr>
          <a:xfrm rot="0">
            <a:off x="13494221" y="2601613"/>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20" action="ppaction://hlinksldjump"/>
              </a:rPr>
              <a:t>MS Assembly</a:t>
            </a:r>
          </a:p>
        </p:txBody>
      </p:sp>
      <p:sp>
        <p:nvSpPr>
          <p:cNvPr name="TextBox 101" id="101"/>
          <p:cNvSpPr txBox="true"/>
          <p:nvPr/>
        </p:nvSpPr>
        <p:spPr>
          <a:xfrm rot="0">
            <a:off x="13618046" y="5515605"/>
            <a:ext cx="3602703" cy="509932"/>
          </a:xfrm>
          <a:prstGeom prst="rect">
            <a:avLst/>
          </a:prstGeom>
        </p:spPr>
        <p:txBody>
          <a:bodyPr anchor="t" rtlCol="false" tIns="0" lIns="0" bIns="0" rIns="0">
            <a:spAutoFit/>
          </a:bodyPr>
          <a:lstStyle/>
          <a:p>
            <a:pPr algn="ctr" marL="0" indent="0" lvl="0">
              <a:lnSpc>
                <a:spcPts val="3920"/>
              </a:lnSpc>
            </a:pPr>
            <a:r>
              <a:rPr lang="en-US" b="true" sz="2800" u="sng">
                <a:solidFill>
                  <a:srgbClr val="FFD2D5"/>
                </a:solidFill>
                <a:latin typeface="Poppins Bold"/>
                <a:ea typeface="Poppins Bold"/>
                <a:cs typeface="Poppins Bold"/>
                <a:sym typeface="Poppins Bold"/>
                <a:hlinkClick r:id="rId21" action="ppaction://hlinksldjump"/>
              </a:rPr>
              <a:t>Conclusion</a:t>
            </a:r>
          </a:p>
        </p:txBody>
      </p:sp>
      <p:sp>
        <p:nvSpPr>
          <p:cNvPr name="Freeform 102" id="102"/>
          <p:cNvSpPr/>
          <p:nvPr/>
        </p:nvSpPr>
        <p:spPr>
          <a:xfrm flipH="false" flipV="false" rot="0">
            <a:off x="-1926276" y="8189837"/>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transition spd="slow">
    <p:push dir="u"/>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519" y="8772688"/>
            <a:ext cx="4310743" cy="4114800"/>
          </a:xfrm>
          <a:custGeom>
            <a:avLst/>
            <a:gdLst/>
            <a:ahLst/>
            <a:cxnLst/>
            <a:rect r="r" b="b" t="t" l="l"/>
            <a:pathLst>
              <a:path h="4114800" w="4310743">
                <a:moveTo>
                  <a:pt x="0" y="0"/>
                </a:moveTo>
                <a:lnTo>
                  <a:pt x="4310743" y="0"/>
                </a:lnTo>
                <a:lnTo>
                  <a:pt x="43107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841518" y="7610427"/>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6"/>
            <a:stretch>
              <a:fillRect l="0" t="0" r="0" b="0"/>
            </a:stretch>
          </a:blipFill>
        </p:spPr>
      </p:sp>
      <p:sp>
        <p:nvSpPr>
          <p:cNvPr name="Freeform 5" id="5"/>
          <p:cNvSpPr/>
          <p:nvPr/>
        </p:nvSpPr>
        <p:spPr>
          <a:xfrm flipH="false" flipV="false" rot="0">
            <a:off x="9755070" y="4447427"/>
            <a:ext cx="8532930" cy="5839573"/>
          </a:xfrm>
          <a:custGeom>
            <a:avLst/>
            <a:gdLst/>
            <a:ahLst/>
            <a:cxnLst/>
            <a:rect r="r" b="b" t="t" l="l"/>
            <a:pathLst>
              <a:path h="5839573" w="8532930">
                <a:moveTo>
                  <a:pt x="0" y="0"/>
                </a:moveTo>
                <a:lnTo>
                  <a:pt x="8532930" y="0"/>
                </a:lnTo>
                <a:lnTo>
                  <a:pt x="8532930" y="5839573"/>
                </a:lnTo>
                <a:lnTo>
                  <a:pt x="0" y="5839573"/>
                </a:lnTo>
                <a:lnTo>
                  <a:pt x="0" y="0"/>
                </a:lnTo>
                <a:close/>
              </a:path>
            </a:pathLst>
          </a:custGeom>
          <a:blipFill>
            <a:blip r:embed="rId7"/>
            <a:stretch>
              <a:fillRect l="-413" t="0" r="-413" b="0"/>
            </a:stretch>
          </a:blipFill>
        </p:spPr>
      </p:sp>
      <p:sp>
        <p:nvSpPr>
          <p:cNvPr name="TextBox 6" id="6"/>
          <p:cNvSpPr txBox="true"/>
          <p:nvPr/>
        </p:nvSpPr>
        <p:spPr>
          <a:xfrm rot="0">
            <a:off x="3434282" y="464949"/>
            <a:ext cx="11419436" cy="1594623"/>
          </a:xfrm>
          <a:prstGeom prst="rect">
            <a:avLst/>
          </a:prstGeom>
        </p:spPr>
        <p:txBody>
          <a:bodyPr anchor="t" rtlCol="false" tIns="0" lIns="0" bIns="0" rIns="0">
            <a:spAutoFit/>
          </a:bodyPr>
          <a:lstStyle/>
          <a:p>
            <a:pPr algn="ctr" marL="0" indent="0" lvl="0">
              <a:lnSpc>
                <a:spcPts val="13037"/>
              </a:lnSpc>
            </a:pPr>
            <a:r>
              <a:rPr lang="en-US" sz="9312">
                <a:solidFill>
                  <a:srgbClr val="232020"/>
                </a:solidFill>
                <a:latin typeface="Fredoka"/>
                <a:ea typeface="Fredoka"/>
                <a:cs typeface="Fredoka"/>
                <a:sym typeface="Fredoka"/>
              </a:rPr>
              <a:t>INTRODUCTION </a:t>
            </a:r>
          </a:p>
        </p:txBody>
      </p:sp>
      <p:sp>
        <p:nvSpPr>
          <p:cNvPr name="TextBox 7" id="7"/>
          <p:cNvSpPr txBox="true"/>
          <p:nvPr/>
        </p:nvSpPr>
        <p:spPr>
          <a:xfrm rot="0">
            <a:off x="550231" y="2366148"/>
            <a:ext cx="11319987" cy="7211061"/>
          </a:xfrm>
          <a:prstGeom prst="rect">
            <a:avLst/>
          </a:prstGeom>
        </p:spPr>
        <p:txBody>
          <a:bodyPr anchor="t" rtlCol="false" tIns="0" lIns="0" bIns="0" rIns="0">
            <a:spAutoFit/>
          </a:bodyPr>
          <a:lstStyle/>
          <a:p>
            <a:pPr algn="l" marL="0" indent="0" lvl="0">
              <a:lnSpc>
                <a:spcPts val="5739"/>
              </a:lnSpc>
              <a:spcBef>
                <a:spcPct val="0"/>
              </a:spcBef>
            </a:pPr>
            <a:r>
              <a:rPr lang="en-US" sz="4099">
                <a:solidFill>
                  <a:srgbClr val="232020"/>
                </a:solidFill>
                <a:latin typeface="Open Sans"/>
                <a:ea typeface="Open Sans"/>
                <a:cs typeface="Open Sans"/>
                <a:sym typeface="Open Sans"/>
              </a:rPr>
              <a:t>Inspired by b</a:t>
            </a:r>
            <a:r>
              <a:rPr lang="en-US" sz="4099">
                <a:solidFill>
                  <a:srgbClr val="232020"/>
                </a:solidFill>
                <a:latin typeface="Open Sans"/>
                <a:ea typeface="Open Sans"/>
                <a:cs typeface="Open Sans"/>
                <a:sym typeface="Open Sans"/>
              </a:rPr>
              <a:t>rainy insights from The Dana Foundation and The Franklin Institute, Brain Awareness Week is a worldwide initivitive celebrating brain science and understanding how our we use our brains to do everything.</a:t>
            </a:r>
          </a:p>
          <a:p>
            <a:pPr algn="l" marL="0" indent="0" lvl="0">
              <a:lnSpc>
                <a:spcPts val="5739"/>
              </a:lnSpc>
              <a:spcBef>
                <a:spcPct val="0"/>
              </a:spcBef>
            </a:pPr>
          </a:p>
          <a:p>
            <a:pPr algn="l">
              <a:lnSpc>
                <a:spcPts val="5739"/>
              </a:lnSpc>
              <a:spcBef>
                <a:spcPct val="0"/>
              </a:spcBef>
            </a:pPr>
            <a:r>
              <a:rPr lang="en-US" sz="4099">
                <a:solidFill>
                  <a:srgbClr val="232020"/>
                </a:solidFill>
                <a:latin typeface="Open Sans"/>
                <a:ea typeface="Open Sans"/>
                <a:cs typeface="Open Sans"/>
                <a:sym typeface="Open Sans"/>
              </a:rPr>
              <a:t>At Mary of Nazareth, students will embark on a mind-bending adventure, uncovering the brain's daily magic tricks and picking up some savvy brain-boosting habits along the way!</a:t>
            </a:r>
          </a:p>
        </p:txBody>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5446381" y="-1357550"/>
            <a:ext cx="4856524" cy="4114800"/>
          </a:xfrm>
          <a:custGeom>
            <a:avLst/>
            <a:gdLst/>
            <a:ahLst/>
            <a:cxnLst/>
            <a:rect r="r" b="b" t="t" l="l"/>
            <a:pathLst>
              <a:path h="4114800" w="4856524">
                <a:moveTo>
                  <a:pt x="0" y="0"/>
                </a:moveTo>
                <a:lnTo>
                  <a:pt x="4856523" y="0"/>
                </a:lnTo>
                <a:lnTo>
                  <a:pt x="48565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064392" y="4061297"/>
            <a:ext cx="3648731" cy="3462977"/>
          </a:xfrm>
          <a:custGeom>
            <a:avLst/>
            <a:gdLst/>
            <a:ahLst/>
            <a:cxnLst/>
            <a:rect r="r" b="b" t="t" l="l"/>
            <a:pathLst>
              <a:path h="3462977" w="3648731">
                <a:moveTo>
                  <a:pt x="0" y="0"/>
                </a:moveTo>
                <a:lnTo>
                  <a:pt x="3648731" y="0"/>
                </a:lnTo>
                <a:lnTo>
                  <a:pt x="3648731" y="3462977"/>
                </a:lnTo>
                <a:lnTo>
                  <a:pt x="0" y="3462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46179" y="8423941"/>
            <a:ext cx="4310743" cy="4114800"/>
          </a:xfrm>
          <a:custGeom>
            <a:avLst/>
            <a:gdLst/>
            <a:ahLst/>
            <a:cxnLst/>
            <a:rect r="r" b="b" t="t" l="l"/>
            <a:pathLst>
              <a:path h="4114800" w="4310743">
                <a:moveTo>
                  <a:pt x="0" y="0"/>
                </a:moveTo>
                <a:lnTo>
                  <a:pt x="4310743" y="0"/>
                </a:lnTo>
                <a:lnTo>
                  <a:pt x="431074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93901" y="-135755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28700" y="500082"/>
            <a:ext cx="14132557" cy="1623358"/>
          </a:xfrm>
          <a:prstGeom prst="rect">
            <a:avLst/>
          </a:prstGeom>
        </p:spPr>
        <p:txBody>
          <a:bodyPr anchor="t" rtlCol="false" tIns="0" lIns="0" bIns="0" rIns="0">
            <a:spAutoFit/>
          </a:bodyPr>
          <a:lstStyle/>
          <a:p>
            <a:pPr algn="ctr" marL="0" indent="0" lvl="0">
              <a:lnSpc>
                <a:spcPts val="6598"/>
              </a:lnSpc>
            </a:pPr>
            <a:r>
              <a:rPr lang="en-US" sz="4713">
                <a:solidFill>
                  <a:srgbClr val="232020"/>
                </a:solidFill>
                <a:latin typeface="Fredoka"/>
                <a:ea typeface="Fredoka"/>
                <a:cs typeface="Fredoka"/>
                <a:sym typeface="Fredoka"/>
              </a:rPr>
              <a:t>WHY ARE STUDENTS AT MON LEARNING ABOUT THE BRAIN?</a:t>
            </a:r>
          </a:p>
        </p:txBody>
      </p:sp>
      <p:sp>
        <p:nvSpPr>
          <p:cNvPr name="TextBox 7" id="7"/>
          <p:cNvSpPr txBox="true"/>
          <p:nvPr/>
        </p:nvSpPr>
        <p:spPr>
          <a:xfrm rot="0">
            <a:off x="10837939" y="2221864"/>
            <a:ext cx="7252015" cy="8016876"/>
          </a:xfrm>
          <a:prstGeom prst="rect">
            <a:avLst/>
          </a:prstGeom>
        </p:spPr>
        <p:txBody>
          <a:bodyPr anchor="t" rtlCol="false" tIns="0" lIns="0" bIns="0" rIns="0">
            <a:spAutoFit/>
          </a:bodyPr>
          <a:lstStyle/>
          <a:p>
            <a:pPr algn="l">
              <a:lnSpc>
                <a:spcPts val="4899"/>
              </a:lnSpc>
              <a:spcBef>
                <a:spcPct val="0"/>
              </a:spcBef>
            </a:pPr>
            <a:r>
              <a:rPr lang="en-US" sz="3499">
                <a:solidFill>
                  <a:srgbClr val="232020"/>
                </a:solidFill>
                <a:latin typeface="Open Sans"/>
                <a:ea typeface="Open Sans"/>
                <a:cs typeface="Open Sans"/>
                <a:sym typeface="Open Sans"/>
              </a:rPr>
              <a:t>Gaining insight into how the brain regulates emotions, focus, and actions greatly improves students' physical and emotional self-care. Studies indicate that a better understanding of brain function enhances confidence and happiness, fostering resilience. This knowledge empowers students to approach challenges with curiosity and determination instead of judgement and frustration.</a:t>
            </a:r>
          </a:p>
        </p:txBody>
      </p:sp>
      <p:sp>
        <p:nvSpPr>
          <p:cNvPr name="TextBox 8" id="8"/>
          <p:cNvSpPr txBox="true"/>
          <p:nvPr/>
        </p:nvSpPr>
        <p:spPr>
          <a:xfrm rot="0">
            <a:off x="498620" y="2221864"/>
            <a:ext cx="6565772" cy="7397751"/>
          </a:xfrm>
          <a:prstGeom prst="rect">
            <a:avLst/>
          </a:prstGeom>
        </p:spPr>
        <p:txBody>
          <a:bodyPr anchor="t" rtlCol="false" tIns="0" lIns="0" bIns="0" rIns="0">
            <a:spAutoFit/>
          </a:bodyPr>
          <a:lstStyle/>
          <a:p>
            <a:pPr algn="l" marL="0" indent="0" lvl="0">
              <a:lnSpc>
                <a:spcPts val="4899"/>
              </a:lnSpc>
              <a:spcBef>
                <a:spcPct val="0"/>
              </a:spcBef>
            </a:pPr>
            <a:r>
              <a:rPr lang="en-US" sz="3499">
                <a:solidFill>
                  <a:srgbClr val="232020"/>
                </a:solidFill>
                <a:latin typeface="Open Sans"/>
                <a:ea typeface="Open Sans"/>
                <a:cs typeface="Open Sans"/>
                <a:sym typeface="Open Sans"/>
              </a:rPr>
              <a:t>When children learn about how their brains work, related to thinking, feeling, and movement, it significantly boosts their self-awareness. </a:t>
            </a:r>
          </a:p>
          <a:p>
            <a:pPr algn="l">
              <a:lnSpc>
                <a:spcPts val="4899"/>
              </a:lnSpc>
              <a:spcBef>
                <a:spcPct val="0"/>
              </a:spcBef>
            </a:pPr>
            <a:r>
              <a:rPr lang="en-US" sz="3499">
                <a:solidFill>
                  <a:srgbClr val="232020"/>
                </a:solidFill>
                <a:latin typeface="Open Sans"/>
                <a:ea typeface="Open Sans"/>
                <a:cs typeface="Open Sans"/>
                <a:sym typeface="Open Sans"/>
              </a:rPr>
              <a:t>By understanding how their brains operate, they become better at identifying their emotions, recognizing when they need a break, and making healthier choices regarding their behavior and well-being.</a:t>
            </a:r>
          </a:p>
        </p:txBody>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519" y="8772688"/>
            <a:ext cx="4310743" cy="4114800"/>
          </a:xfrm>
          <a:custGeom>
            <a:avLst/>
            <a:gdLst/>
            <a:ahLst/>
            <a:cxnLst/>
            <a:rect r="r" b="b" t="t" l="l"/>
            <a:pathLst>
              <a:path h="4114800" w="4310743">
                <a:moveTo>
                  <a:pt x="0" y="0"/>
                </a:moveTo>
                <a:lnTo>
                  <a:pt x="4310743" y="0"/>
                </a:lnTo>
                <a:lnTo>
                  <a:pt x="43107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96528" y="7780849"/>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6"/>
            <a:stretch>
              <a:fillRect l="0" t="0" r="0" b="0"/>
            </a:stretch>
          </a:blipFill>
        </p:spPr>
      </p:sp>
      <p:sp>
        <p:nvSpPr>
          <p:cNvPr name="Freeform 5" id="5"/>
          <p:cNvSpPr/>
          <p:nvPr/>
        </p:nvSpPr>
        <p:spPr>
          <a:xfrm flipH="false" flipV="false" rot="0">
            <a:off x="9318412" y="7160788"/>
            <a:ext cx="794675" cy="794675"/>
          </a:xfrm>
          <a:custGeom>
            <a:avLst/>
            <a:gdLst/>
            <a:ahLst/>
            <a:cxnLst/>
            <a:rect r="r" b="b" t="t" l="l"/>
            <a:pathLst>
              <a:path h="794675" w="794675">
                <a:moveTo>
                  <a:pt x="0" y="0"/>
                </a:moveTo>
                <a:lnTo>
                  <a:pt x="794675" y="0"/>
                </a:lnTo>
                <a:lnTo>
                  <a:pt x="794675" y="794675"/>
                </a:lnTo>
                <a:lnTo>
                  <a:pt x="0" y="794675"/>
                </a:lnTo>
                <a:lnTo>
                  <a:pt x="0" y="0"/>
                </a:lnTo>
                <a:close/>
              </a:path>
            </a:pathLst>
          </a:custGeom>
          <a:blipFill>
            <a:blip r:embed="rId7"/>
            <a:stretch>
              <a:fillRect l="0" t="0" r="0" b="0"/>
            </a:stretch>
          </a:blipFill>
        </p:spPr>
      </p:sp>
      <p:sp>
        <p:nvSpPr>
          <p:cNvPr name="Freeform 6" id="6"/>
          <p:cNvSpPr/>
          <p:nvPr/>
        </p:nvSpPr>
        <p:spPr>
          <a:xfrm flipH="false" flipV="false" rot="0">
            <a:off x="9318412" y="5321194"/>
            <a:ext cx="770041" cy="770041"/>
          </a:xfrm>
          <a:custGeom>
            <a:avLst/>
            <a:gdLst/>
            <a:ahLst/>
            <a:cxnLst/>
            <a:rect r="r" b="b" t="t" l="l"/>
            <a:pathLst>
              <a:path h="770041" w="770041">
                <a:moveTo>
                  <a:pt x="0" y="0"/>
                </a:moveTo>
                <a:lnTo>
                  <a:pt x="770041" y="0"/>
                </a:lnTo>
                <a:lnTo>
                  <a:pt x="770041" y="770041"/>
                </a:lnTo>
                <a:lnTo>
                  <a:pt x="0" y="770041"/>
                </a:lnTo>
                <a:lnTo>
                  <a:pt x="0" y="0"/>
                </a:lnTo>
                <a:close/>
              </a:path>
            </a:pathLst>
          </a:custGeom>
          <a:blipFill>
            <a:blip r:embed="rId7"/>
            <a:stretch>
              <a:fillRect l="0" t="0" r="0" b="0"/>
            </a:stretch>
          </a:blipFill>
        </p:spPr>
      </p:sp>
      <p:sp>
        <p:nvSpPr>
          <p:cNvPr name="Freeform 7" id="7"/>
          <p:cNvSpPr/>
          <p:nvPr/>
        </p:nvSpPr>
        <p:spPr>
          <a:xfrm flipH="false" flipV="false" rot="0">
            <a:off x="9257684" y="3265689"/>
            <a:ext cx="830769" cy="830769"/>
          </a:xfrm>
          <a:custGeom>
            <a:avLst/>
            <a:gdLst/>
            <a:ahLst/>
            <a:cxnLst/>
            <a:rect r="r" b="b" t="t" l="l"/>
            <a:pathLst>
              <a:path h="830769" w="830769">
                <a:moveTo>
                  <a:pt x="0" y="0"/>
                </a:moveTo>
                <a:lnTo>
                  <a:pt x="830769" y="0"/>
                </a:lnTo>
                <a:lnTo>
                  <a:pt x="830769" y="830768"/>
                </a:lnTo>
                <a:lnTo>
                  <a:pt x="0" y="830768"/>
                </a:lnTo>
                <a:lnTo>
                  <a:pt x="0" y="0"/>
                </a:lnTo>
                <a:close/>
              </a:path>
            </a:pathLst>
          </a:custGeom>
          <a:blipFill>
            <a:blip r:embed="rId7"/>
            <a:stretch>
              <a:fillRect l="0" t="0" r="0" b="0"/>
            </a:stretch>
          </a:blipFill>
        </p:spPr>
      </p:sp>
      <p:sp>
        <p:nvSpPr>
          <p:cNvPr name="Freeform 8" id="8"/>
          <p:cNvSpPr/>
          <p:nvPr/>
        </p:nvSpPr>
        <p:spPr>
          <a:xfrm flipH="false" flipV="false" rot="0">
            <a:off x="1515852" y="1615023"/>
            <a:ext cx="14167726" cy="8410130"/>
          </a:xfrm>
          <a:custGeom>
            <a:avLst/>
            <a:gdLst/>
            <a:ahLst/>
            <a:cxnLst/>
            <a:rect r="r" b="b" t="t" l="l"/>
            <a:pathLst>
              <a:path h="8410130" w="14167726">
                <a:moveTo>
                  <a:pt x="0" y="0"/>
                </a:moveTo>
                <a:lnTo>
                  <a:pt x="14167727" y="0"/>
                </a:lnTo>
                <a:lnTo>
                  <a:pt x="14167727" y="8410130"/>
                </a:lnTo>
                <a:lnTo>
                  <a:pt x="0" y="8410130"/>
                </a:lnTo>
                <a:lnTo>
                  <a:pt x="0" y="0"/>
                </a:lnTo>
                <a:close/>
              </a:path>
            </a:pathLst>
          </a:custGeom>
          <a:blipFill>
            <a:blip r:embed="rId8"/>
            <a:stretch>
              <a:fillRect l="0" t="-2538" r="0" b="-2538"/>
            </a:stretch>
          </a:blipFill>
        </p:spPr>
      </p:sp>
      <p:sp>
        <p:nvSpPr>
          <p:cNvPr name="TextBox 9" id="9"/>
          <p:cNvSpPr txBox="true"/>
          <p:nvPr/>
        </p:nvSpPr>
        <p:spPr>
          <a:xfrm rot="0">
            <a:off x="707006" y="20400"/>
            <a:ext cx="16873988" cy="1594623"/>
          </a:xfrm>
          <a:prstGeom prst="rect">
            <a:avLst/>
          </a:prstGeom>
        </p:spPr>
        <p:txBody>
          <a:bodyPr anchor="t" rtlCol="false" tIns="0" lIns="0" bIns="0" rIns="0">
            <a:spAutoFit/>
          </a:bodyPr>
          <a:lstStyle/>
          <a:p>
            <a:pPr algn="ctr" marL="0" indent="0" lvl="0">
              <a:lnSpc>
                <a:spcPts val="13037"/>
              </a:lnSpc>
            </a:pPr>
            <a:r>
              <a:rPr lang="en-US" sz="9312">
                <a:solidFill>
                  <a:srgbClr val="232020"/>
                </a:solidFill>
                <a:latin typeface="Fredoka"/>
                <a:ea typeface="Fredoka"/>
                <a:cs typeface="Fredoka"/>
                <a:sym typeface="Fredoka"/>
              </a:rPr>
              <a:t>ASSEMBLY PREK-5</a:t>
            </a:r>
            <a:r>
              <a:rPr lang="en-US" sz="9312">
                <a:solidFill>
                  <a:srgbClr val="232020"/>
                </a:solidFill>
                <a:latin typeface="Fredoka"/>
                <a:ea typeface="Fredoka"/>
                <a:cs typeface="Fredoka"/>
                <a:sym typeface="Fredoka"/>
              </a:rPr>
              <a:t>TH</a:t>
            </a:r>
            <a:r>
              <a:rPr lang="en-US" sz="9312">
                <a:solidFill>
                  <a:srgbClr val="232020"/>
                </a:solidFill>
                <a:latin typeface="Fredoka"/>
                <a:ea typeface="Fredoka"/>
                <a:cs typeface="Fredoka"/>
                <a:sym typeface="Fredoka"/>
              </a:rPr>
              <a:t> GRADES </a:t>
            </a:r>
          </a:p>
        </p:txBody>
      </p:sp>
      <p:sp>
        <p:nvSpPr>
          <p:cNvPr name="TextBox 10" id="10"/>
          <p:cNvSpPr txBox="true"/>
          <p:nvPr/>
        </p:nvSpPr>
        <p:spPr>
          <a:xfrm rot="0">
            <a:off x="2721641" y="2870810"/>
            <a:ext cx="6807887" cy="1998979"/>
          </a:xfrm>
          <a:prstGeom prst="rect">
            <a:avLst/>
          </a:prstGeom>
        </p:spPr>
        <p:txBody>
          <a:bodyPr anchor="t" rtlCol="false" tIns="0" lIns="0" bIns="0" rIns="0">
            <a:spAutoFit/>
          </a:bodyPr>
          <a:lstStyle/>
          <a:p>
            <a:pPr algn="just" marL="0" indent="0" lvl="0">
              <a:lnSpc>
                <a:spcPts val="3220"/>
              </a:lnSpc>
            </a:pPr>
            <a:r>
              <a:rPr lang="en-US" sz="2300">
                <a:solidFill>
                  <a:srgbClr val="232020"/>
                </a:solidFill>
                <a:latin typeface="Poppins"/>
                <a:ea typeface="Poppins"/>
                <a:cs typeface="Poppins"/>
                <a:sym typeface="Poppins"/>
              </a:rPr>
              <a:t>Students will learn about six different parts of the brain and how they interact to help our bodies move and balance, think through difficult tasks, remember things and develop and sustain friendships  </a:t>
            </a:r>
          </a:p>
        </p:txBody>
      </p:sp>
      <p:sp>
        <p:nvSpPr>
          <p:cNvPr name="TextBox 11" id="11"/>
          <p:cNvSpPr txBox="true"/>
          <p:nvPr/>
        </p:nvSpPr>
        <p:spPr>
          <a:xfrm rot="0">
            <a:off x="2721641" y="5606533"/>
            <a:ext cx="6807887" cy="1598929"/>
          </a:xfrm>
          <a:prstGeom prst="rect">
            <a:avLst/>
          </a:prstGeom>
        </p:spPr>
        <p:txBody>
          <a:bodyPr anchor="t" rtlCol="false" tIns="0" lIns="0" bIns="0" rIns="0">
            <a:spAutoFit/>
          </a:bodyPr>
          <a:lstStyle/>
          <a:p>
            <a:pPr algn="just" marL="0" indent="0" lvl="0">
              <a:lnSpc>
                <a:spcPts val="3220"/>
              </a:lnSpc>
            </a:pPr>
            <a:r>
              <a:rPr lang="en-US" sz="2300">
                <a:solidFill>
                  <a:srgbClr val="232020"/>
                </a:solidFill>
                <a:latin typeface="Poppins"/>
                <a:ea typeface="Poppins"/>
                <a:cs typeface="Poppins"/>
                <a:sym typeface="Poppins"/>
              </a:rPr>
              <a:t>Medical Prosessionals from our school community will present  information all about the brain and will demonstrate how different parts of the brain work together. </a:t>
            </a:r>
          </a:p>
        </p:txBody>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699519" y="2173954"/>
            <a:ext cx="12888962" cy="5662675"/>
          </a:xfrm>
          <a:prstGeom prst="rect">
            <a:avLst/>
          </a:prstGeom>
        </p:spPr>
        <p:txBody>
          <a:bodyPr anchor="t" rtlCol="false" tIns="0" lIns="0" bIns="0" rIns="0">
            <a:spAutoFit/>
          </a:bodyPr>
          <a:lstStyle/>
          <a:p>
            <a:pPr algn="just">
              <a:lnSpc>
                <a:spcPts val="4984"/>
              </a:lnSpc>
            </a:pPr>
            <a:r>
              <a:rPr lang="en-US" sz="3560">
                <a:solidFill>
                  <a:srgbClr val="232020"/>
                </a:solidFill>
                <a:latin typeface="Poppins"/>
                <a:ea typeface="Poppins"/>
                <a:cs typeface="Poppins"/>
                <a:sym typeface="Poppins"/>
              </a:rPr>
              <a:t> </a:t>
            </a:r>
          </a:p>
          <a:p>
            <a:pPr algn="just">
              <a:lnSpc>
                <a:spcPts val="4984"/>
              </a:lnSpc>
            </a:pPr>
            <a:r>
              <a:rPr lang="en-US" sz="3560">
                <a:solidFill>
                  <a:srgbClr val="232020"/>
                </a:solidFill>
                <a:latin typeface="Poppins"/>
                <a:ea typeface="Poppins"/>
                <a:cs typeface="Poppins"/>
                <a:sym typeface="Poppins"/>
              </a:rPr>
              <a:t>In Pre-K, students will learn: </a:t>
            </a:r>
          </a:p>
          <a:p>
            <a:pPr algn="l" marL="768609" indent="-384305" lvl="1">
              <a:lnSpc>
                <a:spcPts val="4984"/>
              </a:lnSpc>
              <a:buFont typeface="Arial"/>
              <a:buChar char="•"/>
            </a:pPr>
            <a:r>
              <a:rPr lang="en-US" sz="3560">
                <a:solidFill>
                  <a:srgbClr val="232020"/>
                </a:solidFill>
                <a:latin typeface="Poppins"/>
                <a:ea typeface="Poppins"/>
                <a:cs typeface="Poppins"/>
                <a:sym typeface="Poppins"/>
              </a:rPr>
              <a:t>  </a:t>
            </a:r>
            <a:r>
              <a:rPr lang="en-US" sz="3560">
                <a:solidFill>
                  <a:srgbClr val="232020"/>
                </a:solidFill>
                <a:latin typeface="Poppins"/>
                <a:ea typeface="Poppins"/>
                <a:cs typeface="Poppins"/>
                <a:sym typeface="Poppins"/>
              </a:rPr>
              <a:t>that their brain helps them calm down when they feel upset</a:t>
            </a:r>
          </a:p>
          <a:p>
            <a:pPr algn="l" marL="768609" indent="-384305" lvl="1">
              <a:lnSpc>
                <a:spcPts val="4984"/>
              </a:lnSpc>
              <a:buFont typeface="Arial"/>
              <a:buChar char="•"/>
            </a:pPr>
            <a:r>
              <a:rPr lang="en-US" sz="3560">
                <a:solidFill>
                  <a:srgbClr val="232020"/>
                </a:solidFill>
                <a:latin typeface="Poppins"/>
                <a:ea typeface="Poppins"/>
                <a:cs typeface="Poppins"/>
                <a:sym typeface="Poppins"/>
              </a:rPr>
              <a:t> "When our brain feels calm, our body feels calm too."</a:t>
            </a:r>
          </a:p>
          <a:p>
            <a:pPr algn="just">
              <a:lnSpc>
                <a:spcPts val="4984"/>
              </a:lnSpc>
            </a:pPr>
          </a:p>
          <a:p>
            <a:pPr algn="just">
              <a:lnSpc>
                <a:spcPts val="4984"/>
              </a:lnSpc>
            </a:pPr>
          </a:p>
          <a:p>
            <a:pPr algn="just">
              <a:lnSpc>
                <a:spcPts val="4984"/>
              </a:lnSpc>
            </a:pPr>
          </a:p>
          <a:p>
            <a:pPr algn="just">
              <a:lnSpc>
                <a:spcPts val="4984"/>
              </a:lnSpc>
            </a:pPr>
          </a:p>
        </p:txBody>
      </p:sp>
      <p:sp>
        <p:nvSpPr>
          <p:cNvPr name="Freeform 5" id="5"/>
          <p:cNvSpPr/>
          <p:nvPr/>
        </p:nvSpPr>
        <p:spPr>
          <a:xfrm flipH="false" flipV="false" rot="0">
            <a:off x="199075" y="6363563"/>
            <a:ext cx="6405861" cy="3699385"/>
          </a:xfrm>
          <a:custGeom>
            <a:avLst/>
            <a:gdLst/>
            <a:ahLst/>
            <a:cxnLst/>
            <a:rect r="r" b="b" t="t" l="l"/>
            <a:pathLst>
              <a:path h="3699385" w="6405861">
                <a:moveTo>
                  <a:pt x="0" y="0"/>
                </a:moveTo>
                <a:lnTo>
                  <a:pt x="6405860" y="0"/>
                </a:lnTo>
                <a:lnTo>
                  <a:pt x="6405860" y="3699384"/>
                </a:lnTo>
                <a:lnTo>
                  <a:pt x="0" y="3699384"/>
                </a:lnTo>
                <a:lnTo>
                  <a:pt x="0" y="0"/>
                </a:lnTo>
                <a:close/>
              </a:path>
            </a:pathLst>
          </a:custGeom>
          <a:blipFill>
            <a:blip r:embed="rId6"/>
            <a:stretch>
              <a:fillRect l="0" t="0" r="0" b="0"/>
            </a:stretch>
          </a:blipFill>
        </p:spPr>
      </p:sp>
      <p:sp>
        <p:nvSpPr>
          <p:cNvPr name="TextBox 6" id="6"/>
          <p:cNvSpPr txBox="true"/>
          <p:nvPr/>
        </p:nvSpPr>
        <p:spPr>
          <a:xfrm rot="0">
            <a:off x="1681885" y="90487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PRE-K</a:t>
            </a:r>
          </a:p>
        </p:txBody>
      </p:sp>
      <p:sp>
        <p:nvSpPr>
          <p:cNvPr name="Freeform 7" id="7"/>
          <p:cNvSpPr/>
          <p:nvPr/>
        </p:nvSpPr>
        <p:spPr>
          <a:xfrm flipH="false" flipV="false" rot="0">
            <a:off x="14602057" y="7050723"/>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905139" y="-268889"/>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31152" y="3410795"/>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6"/>
            <a:stretch>
              <a:fillRect l="0" t="0" r="0" b="0"/>
            </a:stretch>
          </a:blipFill>
        </p:spPr>
      </p:sp>
      <p:sp>
        <p:nvSpPr>
          <p:cNvPr name="Freeform 5" id="5"/>
          <p:cNvSpPr/>
          <p:nvPr/>
        </p:nvSpPr>
        <p:spPr>
          <a:xfrm flipH="false" flipV="false" rot="-1265329">
            <a:off x="215311" y="23923"/>
            <a:ext cx="5273743" cy="4574972"/>
          </a:xfrm>
          <a:custGeom>
            <a:avLst/>
            <a:gdLst/>
            <a:ahLst/>
            <a:cxnLst/>
            <a:rect r="r" b="b" t="t" l="l"/>
            <a:pathLst>
              <a:path h="4574972" w="5273743">
                <a:moveTo>
                  <a:pt x="0" y="0"/>
                </a:moveTo>
                <a:lnTo>
                  <a:pt x="5273743" y="0"/>
                </a:lnTo>
                <a:lnTo>
                  <a:pt x="5273743" y="4574972"/>
                </a:lnTo>
                <a:lnTo>
                  <a:pt x="0" y="4574972"/>
                </a:lnTo>
                <a:lnTo>
                  <a:pt x="0" y="0"/>
                </a:lnTo>
                <a:close/>
              </a:path>
            </a:pathLst>
          </a:custGeom>
          <a:blipFill>
            <a:blip r:embed="rId7"/>
            <a:stretch>
              <a:fillRect l="0" t="0" r="0" b="0"/>
            </a:stretch>
          </a:blipFill>
        </p:spPr>
      </p:sp>
      <p:sp>
        <p:nvSpPr>
          <p:cNvPr name="TextBox 6" id="6"/>
          <p:cNvSpPr txBox="true"/>
          <p:nvPr/>
        </p:nvSpPr>
        <p:spPr>
          <a:xfrm rot="0">
            <a:off x="5226477" y="4307384"/>
            <a:ext cx="12888962" cy="6291325"/>
          </a:xfrm>
          <a:prstGeom prst="rect">
            <a:avLst/>
          </a:prstGeom>
        </p:spPr>
        <p:txBody>
          <a:bodyPr anchor="t" rtlCol="false" tIns="0" lIns="0" bIns="0" rIns="0">
            <a:spAutoFit/>
          </a:bodyPr>
          <a:lstStyle/>
          <a:p>
            <a:pPr algn="just">
              <a:lnSpc>
                <a:spcPts val="4984"/>
              </a:lnSpc>
            </a:pPr>
            <a:r>
              <a:rPr lang="en-US" sz="3560">
                <a:solidFill>
                  <a:srgbClr val="232020"/>
                </a:solidFill>
                <a:latin typeface="Poppins"/>
                <a:ea typeface="Poppins"/>
                <a:cs typeface="Poppins"/>
                <a:sym typeface="Poppins"/>
              </a:rPr>
              <a:t> </a:t>
            </a:r>
          </a:p>
          <a:p>
            <a:pPr algn="just">
              <a:lnSpc>
                <a:spcPts val="4984"/>
              </a:lnSpc>
            </a:pPr>
            <a:r>
              <a:rPr lang="en-US" sz="3560">
                <a:solidFill>
                  <a:srgbClr val="232020"/>
                </a:solidFill>
                <a:latin typeface="Poppins"/>
                <a:ea typeface="Poppins"/>
                <a:cs typeface="Poppins"/>
                <a:sym typeface="Poppins"/>
              </a:rPr>
              <a:t>In Kindergarten, students will: </a:t>
            </a:r>
          </a:p>
          <a:p>
            <a:pPr algn="just" marL="768609" indent="-384305" lvl="1">
              <a:lnSpc>
                <a:spcPts val="4984"/>
              </a:lnSpc>
              <a:buFont typeface="Arial"/>
              <a:buChar char="•"/>
            </a:pPr>
            <a:r>
              <a:rPr lang="en-US" sz="3560">
                <a:solidFill>
                  <a:srgbClr val="232020"/>
                </a:solidFill>
                <a:latin typeface="Poppins"/>
                <a:ea typeface="Poppins"/>
                <a:cs typeface="Poppins"/>
                <a:sym typeface="Poppins"/>
              </a:rPr>
              <a:t>identify the 5 lobes/parts of the brain</a:t>
            </a:r>
          </a:p>
          <a:p>
            <a:pPr algn="just" marL="768609" indent="-384305" lvl="1">
              <a:lnSpc>
                <a:spcPts val="4984"/>
              </a:lnSpc>
              <a:buFont typeface="Arial"/>
              <a:buChar char="•"/>
            </a:pPr>
            <a:r>
              <a:rPr lang="en-US" sz="3560">
                <a:solidFill>
                  <a:srgbClr val="232020"/>
                </a:solidFill>
                <a:latin typeface="Poppins"/>
                <a:ea typeface="Poppins"/>
                <a:cs typeface="Poppins"/>
                <a:sym typeface="Poppins"/>
              </a:rPr>
              <a:t>l</a:t>
            </a:r>
            <a:r>
              <a:rPr lang="en-US" sz="3560">
                <a:solidFill>
                  <a:srgbClr val="232020"/>
                </a:solidFill>
                <a:latin typeface="Poppins"/>
                <a:ea typeface="Poppins"/>
                <a:cs typeface="Poppins"/>
                <a:sym typeface="Poppins"/>
              </a:rPr>
              <a:t>earn the basic functions of each </a:t>
            </a:r>
          </a:p>
          <a:p>
            <a:pPr algn="just" marL="768609" indent="-384305" lvl="1">
              <a:lnSpc>
                <a:spcPts val="4984"/>
              </a:lnSpc>
              <a:buFont typeface="Arial"/>
              <a:buChar char="•"/>
            </a:pPr>
            <a:r>
              <a:rPr lang="en-US" sz="3560">
                <a:solidFill>
                  <a:srgbClr val="232020"/>
                </a:solidFill>
                <a:latin typeface="Poppins"/>
                <a:ea typeface="Poppins"/>
                <a:cs typeface="Poppins"/>
                <a:sym typeface="Poppins"/>
              </a:rPr>
              <a:t>u</a:t>
            </a:r>
            <a:r>
              <a:rPr lang="en-US" sz="3560">
                <a:solidFill>
                  <a:srgbClr val="232020"/>
                </a:solidFill>
                <a:latin typeface="Poppins"/>
                <a:ea typeface="Poppins"/>
                <a:cs typeface="Poppins"/>
                <a:sym typeface="Poppins"/>
              </a:rPr>
              <a:t>nderstand where each part is located in the brain</a:t>
            </a:r>
          </a:p>
          <a:p>
            <a:pPr algn="just" marL="768609" indent="-384305" lvl="1">
              <a:lnSpc>
                <a:spcPts val="4984"/>
              </a:lnSpc>
              <a:buFont typeface="Arial"/>
              <a:buChar char="•"/>
            </a:pPr>
            <a:r>
              <a:rPr lang="en-US" sz="3560">
                <a:solidFill>
                  <a:srgbClr val="232020"/>
                </a:solidFill>
                <a:latin typeface="Poppins"/>
                <a:ea typeface="Poppins"/>
                <a:cs typeface="Poppins"/>
                <a:sym typeface="Poppins"/>
              </a:rPr>
              <a:t>h</a:t>
            </a:r>
            <a:r>
              <a:rPr lang="en-US" sz="3560">
                <a:solidFill>
                  <a:srgbClr val="232020"/>
                </a:solidFill>
                <a:latin typeface="Poppins"/>
                <a:ea typeface="Poppins"/>
                <a:cs typeface="Poppins"/>
                <a:sym typeface="Poppins"/>
              </a:rPr>
              <a:t>ave fun shaping and building the brain with clay </a:t>
            </a:r>
          </a:p>
          <a:p>
            <a:pPr algn="just">
              <a:lnSpc>
                <a:spcPts val="4984"/>
              </a:lnSpc>
            </a:pPr>
          </a:p>
          <a:p>
            <a:pPr algn="just">
              <a:lnSpc>
                <a:spcPts val="4984"/>
              </a:lnSpc>
            </a:pPr>
          </a:p>
          <a:p>
            <a:pPr algn="just">
              <a:lnSpc>
                <a:spcPts val="4984"/>
              </a:lnSpc>
            </a:pPr>
          </a:p>
          <a:p>
            <a:pPr algn="just">
              <a:lnSpc>
                <a:spcPts val="4984"/>
              </a:lnSpc>
            </a:pPr>
          </a:p>
        </p:txBody>
      </p:sp>
      <p:sp>
        <p:nvSpPr>
          <p:cNvPr name="TextBox 7" id="7"/>
          <p:cNvSpPr txBox="true"/>
          <p:nvPr/>
        </p:nvSpPr>
        <p:spPr>
          <a:xfrm rot="0">
            <a:off x="3867163" y="174368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KINDERGARTEN</a:t>
            </a:r>
          </a:p>
        </p:txBody>
      </p:sp>
      <p:sp>
        <p:nvSpPr>
          <p:cNvPr name="TextBox 8" id="8"/>
          <p:cNvSpPr txBox="true"/>
          <p:nvPr/>
        </p:nvSpPr>
        <p:spPr>
          <a:xfrm rot="-946709">
            <a:off x="355583" y="5153688"/>
            <a:ext cx="4977659" cy="1584774"/>
          </a:xfrm>
          <a:prstGeom prst="rect">
            <a:avLst/>
          </a:prstGeom>
        </p:spPr>
        <p:txBody>
          <a:bodyPr anchor="t" rtlCol="false" tIns="0" lIns="0" bIns="0" rIns="0">
            <a:spAutoFit/>
          </a:bodyPr>
          <a:lstStyle/>
          <a:p>
            <a:pPr algn="ctr">
              <a:lnSpc>
                <a:spcPts val="4230"/>
              </a:lnSpc>
            </a:pPr>
            <a:r>
              <a:rPr lang="en-US" sz="3021">
                <a:solidFill>
                  <a:srgbClr val="232020"/>
                </a:solidFill>
                <a:latin typeface="Fredoka"/>
                <a:ea typeface="Fredoka"/>
                <a:cs typeface="Fredoka"/>
                <a:sym typeface="Fredoka"/>
              </a:rPr>
              <a:t> </a:t>
            </a:r>
            <a:r>
              <a:rPr lang="en-US" sz="3021">
                <a:solidFill>
                  <a:srgbClr val="232020"/>
                </a:solidFill>
                <a:latin typeface="Fredoka"/>
                <a:ea typeface="Fredoka"/>
                <a:cs typeface="Fredoka"/>
                <a:sym typeface="Fredoka"/>
              </a:rPr>
              <a:t>I love my brain! </a:t>
            </a:r>
          </a:p>
          <a:p>
            <a:pPr algn="ctr" marL="0" indent="0" lvl="0">
              <a:lnSpc>
                <a:spcPts val="4230"/>
              </a:lnSpc>
            </a:pPr>
            <a:r>
              <a:rPr lang="en-US" sz="3021">
                <a:solidFill>
                  <a:srgbClr val="232020"/>
                </a:solidFill>
                <a:latin typeface="Fredoka"/>
                <a:ea typeface="Fredoka"/>
                <a:cs typeface="Fredoka"/>
                <a:sym typeface="Fredoka"/>
              </a:rPr>
              <a:t>And All its amazing parts </a:t>
            </a:r>
          </a:p>
        </p:txBody>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936" y="4747106"/>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6"/>
            <a:stretch>
              <a:fillRect l="0" t="0" r="0" b="0"/>
            </a:stretch>
          </a:blipFill>
        </p:spPr>
      </p:sp>
      <p:sp>
        <p:nvSpPr>
          <p:cNvPr name="Freeform 5" id="5"/>
          <p:cNvSpPr/>
          <p:nvPr/>
        </p:nvSpPr>
        <p:spPr>
          <a:xfrm flipH="false" flipV="false" rot="0">
            <a:off x="214390" y="595445"/>
            <a:ext cx="5895129" cy="5143500"/>
          </a:xfrm>
          <a:custGeom>
            <a:avLst/>
            <a:gdLst/>
            <a:ahLst/>
            <a:cxnLst/>
            <a:rect r="r" b="b" t="t" l="l"/>
            <a:pathLst>
              <a:path h="5143500" w="5895129">
                <a:moveTo>
                  <a:pt x="0" y="0"/>
                </a:moveTo>
                <a:lnTo>
                  <a:pt x="5895129" y="0"/>
                </a:lnTo>
                <a:lnTo>
                  <a:pt x="5895129" y="5143500"/>
                </a:lnTo>
                <a:lnTo>
                  <a:pt x="0" y="5143500"/>
                </a:lnTo>
                <a:lnTo>
                  <a:pt x="0" y="0"/>
                </a:lnTo>
                <a:close/>
              </a:path>
            </a:pathLst>
          </a:custGeom>
          <a:blipFill>
            <a:blip r:embed="rId7"/>
            <a:stretch>
              <a:fillRect l="0" t="0" r="0" b="0"/>
            </a:stretch>
          </a:blipFill>
        </p:spPr>
      </p:sp>
      <p:sp>
        <p:nvSpPr>
          <p:cNvPr name="TextBox 6" id="6"/>
          <p:cNvSpPr txBox="true"/>
          <p:nvPr/>
        </p:nvSpPr>
        <p:spPr>
          <a:xfrm rot="0">
            <a:off x="3580091" y="74673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FIRST GRADE</a:t>
            </a:r>
          </a:p>
        </p:txBody>
      </p:sp>
      <p:sp>
        <p:nvSpPr>
          <p:cNvPr name="TextBox 7" id="7"/>
          <p:cNvSpPr txBox="true"/>
          <p:nvPr/>
        </p:nvSpPr>
        <p:spPr>
          <a:xfrm rot="0">
            <a:off x="5141033" y="4079875"/>
            <a:ext cx="9632730" cy="6207125"/>
          </a:xfrm>
          <a:prstGeom prst="rect">
            <a:avLst/>
          </a:prstGeom>
        </p:spPr>
        <p:txBody>
          <a:bodyPr anchor="t" rtlCol="false" tIns="0" lIns="0" bIns="0" rIns="0">
            <a:spAutoFit/>
          </a:bodyPr>
          <a:lstStyle/>
          <a:p>
            <a:pPr algn="just">
              <a:lnSpc>
                <a:spcPts val="4900"/>
              </a:lnSpc>
            </a:pPr>
            <a:r>
              <a:rPr lang="en-US" sz="3500">
                <a:solidFill>
                  <a:srgbClr val="232020"/>
                </a:solidFill>
                <a:latin typeface="Poppins"/>
                <a:ea typeface="Poppins"/>
                <a:cs typeface="Poppins"/>
                <a:sym typeface="Poppins"/>
              </a:rPr>
              <a:t> </a:t>
            </a:r>
          </a:p>
          <a:p>
            <a:pPr algn="just">
              <a:lnSpc>
                <a:spcPts val="4900"/>
              </a:lnSpc>
            </a:pPr>
            <a:r>
              <a:rPr lang="en-US" sz="3500">
                <a:solidFill>
                  <a:srgbClr val="232020"/>
                </a:solidFill>
                <a:latin typeface="Poppins"/>
                <a:ea typeface="Poppins"/>
                <a:cs typeface="Poppins"/>
                <a:sym typeface="Poppins"/>
              </a:rPr>
              <a:t>In first grade, students will learn: </a:t>
            </a:r>
          </a:p>
          <a:p>
            <a:pPr algn="just">
              <a:lnSpc>
                <a:spcPts val="4900"/>
              </a:lnSpc>
            </a:pPr>
          </a:p>
          <a:p>
            <a:pPr algn="l" marL="755651" indent="-377825" lvl="1">
              <a:lnSpc>
                <a:spcPts val="4900"/>
              </a:lnSpc>
              <a:buFont typeface="Arial"/>
              <a:buChar char="•"/>
            </a:pPr>
            <a:r>
              <a:rPr lang="en-US" sz="3500">
                <a:solidFill>
                  <a:srgbClr val="232020"/>
                </a:solidFill>
                <a:latin typeface="Poppins"/>
                <a:ea typeface="Poppins"/>
                <a:cs typeface="Poppins"/>
                <a:sym typeface="Poppins"/>
              </a:rPr>
              <a:t>their b</a:t>
            </a:r>
            <a:r>
              <a:rPr lang="en-US" sz="3500">
                <a:solidFill>
                  <a:srgbClr val="232020"/>
                </a:solidFill>
                <a:latin typeface="Poppins"/>
                <a:ea typeface="Poppins"/>
                <a:cs typeface="Poppins"/>
                <a:sym typeface="Poppins"/>
              </a:rPr>
              <a:t>rains are powerful</a:t>
            </a:r>
          </a:p>
          <a:p>
            <a:pPr algn="l" marL="755651" indent="-377825" lvl="1">
              <a:lnSpc>
                <a:spcPts val="4900"/>
              </a:lnSpc>
              <a:buFont typeface="Arial"/>
              <a:buChar char="•"/>
            </a:pPr>
            <a:r>
              <a:rPr lang="en-US" sz="3500">
                <a:solidFill>
                  <a:srgbClr val="232020"/>
                </a:solidFill>
                <a:latin typeface="Poppins"/>
                <a:ea typeface="Poppins"/>
                <a:cs typeface="Poppins"/>
                <a:sym typeface="Poppins"/>
              </a:rPr>
              <a:t>their brains were designed by God</a:t>
            </a:r>
          </a:p>
          <a:p>
            <a:pPr algn="l" marL="755651" indent="-377825" lvl="1">
              <a:lnSpc>
                <a:spcPts val="4900"/>
              </a:lnSpc>
              <a:buFont typeface="Arial"/>
              <a:buChar char="•"/>
            </a:pPr>
            <a:r>
              <a:rPr lang="en-US" sz="3500">
                <a:solidFill>
                  <a:srgbClr val="232020"/>
                </a:solidFill>
                <a:latin typeface="Poppins"/>
                <a:ea typeface="Poppins"/>
                <a:cs typeface="Poppins"/>
                <a:sym typeface="Poppins"/>
              </a:rPr>
              <a:t>how to identify different parts of the brain and what they do</a:t>
            </a:r>
          </a:p>
          <a:p>
            <a:pPr algn="just">
              <a:lnSpc>
                <a:spcPts val="4900"/>
              </a:lnSpc>
            </a:pPr>
          </a:p>
          <a:p>
            <a:pPr algn="just">
              <a:lnSpc>
                <a:spcPts val="4900"/>
              </a:lnSpc>
            </a:pPr>
          </a:p>
          <a:p>
            <a:pPr algn="just">
              <a:lnSpc>
                <a:spcPts val="4900"/>
              </a:lnSpc>
            </a:pPr>
          </a:p>
        </p:txBody>
      </p:sp>
      <p:sp>
        <p:nvSpPr>
          <p:cNvPr name="TextBox 8" id="8"/>
          <p:cNvSpPr txBox="true"/>
          <p:nvPr/>
        </p:nvSpPr>
        <p:spPr>
          <a:xfrm rot="340735">
            <a:off x="8625019" y="3068315"/>
            <a:ext cx="9366291" cy="1049981"/>
          </a:xfrm>
          <a:prstGeom prst="rect">
            <a:avLst/>
          </a:prstGeom>
        </p:spPr>
        <p:txBody>
          <a:bodyPr anchor="t" rtlCol="false" tIns="0" lIns="0" bIns="0" rIns="0">
            <a:spAutoFit/>
          </a:bodyPr>
          <a:lstStyle/>
          <a:p>
            <a:pPr algn="ctr" marL="0" indent="0" lvl="0">
              <a:lnSpc>
                <a:spcPts val="4230"/>
              </a:lnSpc>
            </a:pPr>
            <a:r>
              <a:rPr lang="en-US" sz="3021">
                <a:solidFill>
                  <a:srgbClr val="232020"/>
                </a:solidFill>
                <a:latin typeface="Fredoka"/>
                <a:ea typeface="Fredoka"/>
                <a:cs typeface="Fredoka"/>
                <a:sym typeface="Fredoka"/>
              </a:rPr>
              <a:t>"DOING HARD THINGS MAKES YOUR BRAIN STRONGER“</a:t>
            </a:r>
          </a:p>
        </p:txBody>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D2D5"/>
        </a:solidFill>
      </p:bgPr>
    </p:bg>
    <p:spTree>
      <p:nvGrpSpPr>
        <p:cNvPr id="1" name=""/>
        <p:cNvGrpSpPr/>
        <p:nvPr/>
      </p:nvGrpSpPr>
      <p:grpSpPr>
        <a:xfrm>
          <a:off x="0" y="0"/>
          <a:ext cx="0" cy="0"/>
          <a:chOff x="0" y="0"/>
          <a:chExt cx="0" cy="0"/>
        </a:xfrm>
      </p:grpSpPr>
      <p:sp>
        <p:nvSpPr>
          <p:cNvPr name="Freeform 2" id="2"/>
          <p:cNvSpPr/>
          <p:nvPr/>
        </p:nvSpPr>
        <p:spPr>
          <a:xfrm flipH="false" flipV="false" rot="0">
            <a:off x="16674540" y="-1186840"/>
            <a:ext cx="4856524" cy="4114800"/>
          </a:xfrm>
          <a:custGeom>
            <a:avLst/>
            <a:gdLst/>
            <a:ahLst/>
            <a:cxnLst/>
            <a:rect r="r" b="b" t="t" l="l"/>
            <a:pathLst>
              <a:path h="4114800" w="4856524">
                <a:moveTo>
                  <a:pt x="0" y="0"/>
                </a:moveTo>
                <a:lnTo>
                  <a:pt x="4856524" y="0"/>
                </a:lnTo>
                <a:lnTo>
                  <a:pt x="48565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55371" y="8005547"/>
            <a:ext cx="4310743" cy="4114800"/>
          </a:xfrm>
          <a:custGeom>
            <a:avLst/>
            <a:gdLst/>
            <a:ahLst/>
            <a:cxnLst/>
            <a:rect r="r" b="b" t="t" l="l"/>
            <a:pathLst>
              <a:path h="4114800" w="4310743">
                <a:moveTo>
                  <a:pt x="0" y="0"/>
                </a:moveTo>
                <a:lnTo>
                  <a:pt x="4310742" y="0"/>
                </a:lnTo>
                <a:lnTo>
                  <a:pt x="431074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52203" y="7780849"/>
            <a:ext cx="6417782" cy="1983678"/>
          </a:xfrm>
          <a:custGeom>
            <a:avLst/>
            <a:gdLst/>
            <a:ahLst/>
            <a:cxnLst/>
            <a:rect r="r" b="b" t="t" l="l"/>
            <a:pathLst>
              <a:path h="1983678" w="6417782">
                <a:moveTo>
                  <a:pt x="0" y="0"/>
                </a:moveTo>
                <a:lnTo>
                  <a:pt x="6417782" y="0"/>
                </a:lnTo>
                <a:lnTo>
                  <a:pt x="6417782" y="1983678"/>
                </a:lnTo>
                <a:lnTo>
                  <a:pt x="0" y="1983678"/>
                </a:lnTo>
                <a:lnTo>
                  <a:pt x="0" y="0"/>
                </a:lnTo>
                <a:close/>
              </a:path>
            </a:pathLst>
          </a:custGeom>
          <a:blipFill>
            <a:blip r:embed="rId6"/>
            <a:stretch>
              <a:fillRect l="0" t="0" r="0" b="0"/>
            </a:stretch>
          </a:blipFill>
        </p:spPr>
      </p:sp>
      <p:sp>
        <p:nvSpPr>
          <p:cNvPr name="Freeform 5" id="5"/>
          <p:cNvSpPr/>
          <p:nvPr/>
        </p:nvSpPr>
        <p:spPr>
          <a:xfrm flipH="false" flipV="false" rot="0">
            <a:off x="10169501" y="592875"/>
            <a:ext cx="8802694" cy="6359946"/>
          </a:xfrm>
          <a:custGeom>
            <a:avLst/>
            <a:gdLst/>
            <a:ahLst/>
            <a:cxnLst/>
            <a:rect r="r" b="b" t="t" l="l"/>
            <a:pathLst>
              <a:path h="6359946" w="8802694">
                <a:moveTo>
                  <a:pt x="0" y="0"/>
                </a:moveTo>
                <a:lnTo>
                  <a:pt x="8802693" y="0"/>
                </a:lnTo>
                <a:lnTo>
                  <a:pt x="8802693" y="6359946"/>
                </a:lnTo>
                <a:lnTo>
                  <a:pt x="0" y="6359946"/>
                </a:lnTo>
                <a:lnTo>
                  <a:pt x="0" y="0"/>
                </a:lnTo>
                <a:close/>
              </a:path>
            </a:pathLst>
          </a:custGeom>
          <a:blipFill>
            <a:blip r:embed="rId7"/>
            <a:stretch>
              <a:fillRect l="0" t="0" r="0" b="0"/>
            </a:stretch>
          </a:blipFill>
        </p:spPr>
      </p:sp>
      <p:sp>
        <p:nvSpPr>
          <p:cNvPr name="TextBox 6" id="6"/>
          <p:cNvSpPr txBox="true"/>
          <p:nvPr/>
        </p:nvSpPr>
        <p:spPr>
          <a:xfrm rot="0">
            <a:off x="1681885" y="3959236"/>
            <a:ext cx="12888962" cy="8177275"/>
          </a:xfrm>
          <a:prstGeom prst="rect">
            <a:avLst/>
          </a:prstGeom>
        </p:spPr>
        <p:txBody>
          <a:bodyPr anchor="t" rtlCol="false" tIns="0" lIns="0" bIns="0" rIns="0">
            <a:spAutoFit/>
          </a:bodyPr>
          <a:lstStyle/>
          <a:p>
            <a:pPr algn="just">
              <a:lnSpc>
                <a:spcPts val="4984"/>
              </a:lnSpc>
            </a:pPr>
            <a:r>
              <a:rPr lang="en-US" sz="3560">
                <a:solidFill>
                  <a:srgbClr val="232020"/>
                </a:solidFill>
                <a:latin typeface="Poppins"/>
                <a:ea typeface="Poppins"/>
                <a:cs typeface="Poppins"/>
                <a:sym typeface="Poppins"/>
              </a:rPr>
              <a:t> </a:t>
            </a:r>
          </a:p>
          <a:p>
            <a:pPr algn="just">
              <a:lnSpc>
                <a:spcPts val="4984"/>
              </a:lnSpc>
            </a:pPr>
            <a:r>
              <a:rPr lang="en-US" sz="3560">
                <a:solidFill>
                  <a:srgbClr val="232020"/>
                </a:solidFill>
                <a:latin typeface="Poppins"/>
                <a:ea typeface="Poppins"/>
                <a:cs typeface="Poppins"/>
                <a:sym typeface="Poppins"/>
              </a:rPr>
              <a:t>In second grade, students will learn: </a:t>
            </a:r>
          </a:p>
          <a:p>
            <a:pPr algn="just">
              <a:lnSpc>
                <a:spcPts val="4984"/>
              </a:lnSpc>
            </a:pPr>
          </a:p>
          <a:p>
            <a:pPr algn="just" marL="768609" indent="-384305" lvl="1">
              <a:lnSpc>
                <a:spcPts val="4984"/>
              </a:lnSpc>
              <a:buFont typeface="Arial"/>
              <a:buChar char="•"/>
            </a:pPr>
            <a:r>
              <a:rPr lang="en-US" sz="3560">
                <a:solidFill>
                  <a:srgbClr val="232020"/>
                </a:solidFill>
                <a:latin typeface="Poppins"/>
                <a:ea typeface="Poppins"/>
                <a:cs typeface="Poppins"/>
                <a:sym typeface="Poppins"/>
              </a:rPr>
              <a:t>how their brain is the boss of their body </a:t>
            </a:r>
          </a:p>
          <a:p>
            <a:pPr algn="just" marL="768609" indent="-384305" lvl="1">
              <a:lnSpc>
                <a:spcPts val="4984"/>
              </a:lnSpc>
              <a:buFont typeface="Arial"/>
              <a:buChar char="•"/>
            </a:pPr>
            <a:r>
              <a:rPr lang="en-US" sz="3560">
                <a:solidFill>
                  <a:srgbClr val="232020"/>
                </a:solidFill>
                <a:latin typeface="Poppins"/>
                <a:ea typeface="Poppins"/>
                <a:cs typeface="Poppins"/>
                <a:sym typeface="Poppins"/>
              </a:rPr>
              <a:t>the power of daily habits </a:t>
            </a:r>
          </a:p>
          <a:p>
            <a:pPr algn="just" marL="768609" indent="-384305" lvl="1">
              <a:lnSpc>
                <a:spcPts val="4984"/>
              </a:lnSpc>
              <a:buFont typeface="Arial"/>
              <a:buChar char="•"/>
            </a:pPr>
            <a:r>
              <a:rPr lang="en-US" sz="3560">
                <a:solidFill>
                  <a:srgbClr val="232020"/>
                </a:solidFill>
                <a:latin typeface="Poppins"/>
                <a:ea typeface="Poppins"/>
                <a:cs typeface="Poppins"/>
                <a:sym typeface="Poppins"/>
              </a:rPr>
              <a:t>their “boss” </a:t>
            </a:r>
            <a:r>
              <a:rPr lang="en-US" sz="3560">
                <a:solidFill>
                  <a:srgbClr val="232020"/>
                </a:solidFill>
                <a:latin typeface="Poppins"/>
                <a:ea typeface="Poppins"/>
                <a:cs typeface="Poppins"/>
                <a:sym typeface="Poppins"/>
              </a:rPr>
              <a:t>brain helps them know how to focus, balance, and remember important information and develop good habits for learning</a:t>
            </a:r>
          </a:p>
          <a:p>
            <a:pPr algn="just">
              <a:lnSpc>
                <a:spcPts val="4984"/>
              </a:lnSpc>
            </a:pPr>
          </a:p>
          <a:p>
            <a:pPr algn="just">
              <a:lnSpc>
                <a:spcPts val="4984"/>
              </a:lnSpc>
            </a:pPr>
          </a:p>
          <a:p>
            <a:pPr algn="just">
              <a:lnSpc>
                <a:spcPts val="4984"/>
              </a:lnSpc>
            </a:pPr>
          </a:p>
          <a:p>
            <a:pPr algn="just">
              <a:lnSpc>
                <a:spcPts val="4984"/>
              </a:lnSpc>
            </a:pPr>
          </a:p>
          <a:p>
            <a:pPr algn="just">
              <a:lnSpc>
                <a:spcPts val="4984"/>
              </a:lnSpc>
            </a:pPr>
          </a:p>
        </p:txBody>
      </p:sp>
      <p:sp>
        <p:nvSpPr>
          <p:cNvPr name="Freeform 7" id="7"/>
          <p:cNvSpPr/>
          <p:nvPr/>
        </p:nvSpPr>
        <p:spPr>
          <a:xfrm flipH="false" flipV="false" rot="0">
            <a:off x="12775640" y="-431472"/>
            <a:ext cx="5170908" cy="3503290"/>
          </a:xfrm>
          <a:custGeom>
            <a:avLst/>
            <a:gdLst/>
            <a:ahLst/>
            <a:cxnLst/>
            <a:rect r="r" b="b" t="t" l="l"/>
            <a:pathLst>
              <a:path h="3503290" w="5170908">
                <a:moveTo>
                  <a:pt x="0" y="0"/>
                </a:moveTo>
                <a:lnTo>
                  <a:pt x="5170908" y="0"/>
                </a:lnTo>
                <a:lnTo>
                  <a:pt x="5170908" y="3503290"/>
                </a:lnTo>
                <a:lnTo>
                  <a:pt x="0" y="35032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1681885" y="904875"/>
            <a:ext cx="13679209" cy="1184275"/>
          </a:xfrm>
          <a:prstGeom prst="rect">
            <a:avLst/>
          </a:prstGeom>
        </p:spPr>
        <p:txBody>
          <a:bodyPr anchor="t" rtlCol="false" tIns="0" lIns="0" bIns="0" rIns="0">
            <a:spAutoFit/>
          </a:bodyPr>
          <a:lstStyle/>
          <a:p>
            <a:pPr algn="ctr" marL="0" indent="0" lvl="0">
              <a:lnSpc>
                <a:spcPts val="9799"/>
              </a:lnSpc>
            </a:pPr>
            <a:r>
              <a:rPr lang="en-US" sz="6999">
                <a:solidFill>
                  <a:srgbClr val="232020"/>
                </a:solidFill>
                <a:latin typeface="Fredoka"/>
                <a:ea typeface="Fredoka"/>
                <a:cs typeface="Fredoka"/>
                <a:sym typeface="Fredoka"/>
              </a:rPr>
              <a:t>SECOND GRADE</a:t>
            </a:r>
          </a:p>
        </p:txBody>
      </p:sp>
      <p:sp>
        <p:nvSpPr>
          <p:cNvPr name="TextBox 9" id="9"/>
          <p:cNvSpPr txBox="true"/>
          <p:nvPr/>
        </p:nvSpPr>
        <p:spPr>
          <a:xfrm rot="0">
            <a:off x="5496867" y="2605410"/>
            <a:ext cx="4184213" cy="837566"/>
          </a:xfrm>
          <a:prstGeom prst="rect">
            <a:avLst/>
          </a:prstGeom>
        </p:spPr>
        <p:txBody>
          <a:bodyPr anchor="t" rtlCol="false" tIns="0" lIns="0" bIns="0" rIns="0">
            <a:spAutoFit/>
          </a:bodyPr>
          <a:lstStyle/>
          <a:p>
            <a:pPr algn="ctr">
              <a:lnSpc>
                <a:spcPts val="6859"/>
              </a:lnSpc>
            </a:pPr>
            <a:r>
              <a:rPr lang="en-US" sz="4899">
                <a:solidFill>
                  <a:srgbClr val="232020"/>
                </a:solidFill>
                <a:latin typeface="Sunday"/>
                <a:ea typeface="Sunday"/>
                <a:cs typeface="Sunday"/>
                <a:sym typeface="Sunday"/>
              </a:rPr>
              <a:t>I’m the boss </a:t>
            </a:r>
          </a:p>
        </p:txBody>
      </p:sp>
      <p:sp>
        <p:nvSpPr>
          <p:cNvPr name="TextBox 10" id="10"/>
          <p:cNvSpPr txBox="true"/>
          <p:nvPr/>
        </p:nvSpPr>
        <p:spPr>
          <a:xfrm rot="349838">
            <a:off x="14119286" y="262308"/>
            <a:ext cx="2873165" cy="914290"/>
          </a:xfrm>
          <a:prstGeom prst="rect">
            <a:avLst/>
          </a:prstGeom>
        </p:spPr>
        <p:txBody>
          <a:bodyPr anchor="t" rtlCol="false" tIns="0" lIns="0" bIns="0" rIns="0">
            <a:spAutoFit/>
          </a:bodyPr>
          <a:lstStyle/>
          <a:p>
            <a:pPr algn="ctr">
              <a:lnSpc>
                <a:spcPts val="4735"/>
              </a:lnSpc>
            </a:pPr>
            <a:r>
              <a:rPr lang="en-US" sz="3382">
                <a:solidFill>
                  <a:srgbClr val="232020"/>
                </a:solidFill>
                <a:latin typeface="Sunday"/>
                <a:ea typeface="Sunday"/>
                <a:cs typeface="Sunday"/>
                <a:sym typeface="Sunday"/>
              </a:rPr>
              <a:t>“Boss” Brain </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DAHDj6_7-ZU</dc:identifier>
  <dcterms:modified xsi:type="dcterms:W3CDTF">2011-08-01T06:04:30Z</dcterms:modified>
  <cp:revision>1</cp:revision>
  <dc:title>Pink Playful Brain Presentation</dc:title>
</cp:coreProperties>
</file>