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69" r:id="rId26"/>
    <p:sldId id="277" r:id="rId27"/>
  </p:sldIdLst>
  <p:sldSz cx="18288000" cy="10287000"/>
  <p:notesSz cx="6858000" cy="9144000"/>
  <p:embeddedFontLst>
    <p:embeddedFont>
      <p:font typeface="Antonio" pitchFamily="2" charset="77"/>
      <p:bold r:id="rId29"/>
    </p:embeddedFont>
    <p:embeddedFont>
      <p:font typeface="Arimo" panose="020B06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swald" pitchFamily="2" charset="77"/>
      <p:regular r:id="rId42"/>
      <p:bold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hhxxaNwOtG8qo2KEAghQHf2PG2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67" d="100"/>
          <a:sy n="67" d="100"/>
        </p:scale>
        <p:origin x="90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2e49fa15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2e49fa15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2e49fa15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e2e49fa15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2e49fa15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e2e49fa15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2e49fa15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e2e49fa15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2e49fa15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e2e49fa15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2e49fa15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e2e49fa15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2e49fa15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2e49fa15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7457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084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2e49fa15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e2e49fa15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981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2e49fa15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e2e49fa15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54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marble-texture-white-pattern-237177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t="13860" b="45291"/>
          <a:stretch/>
        </p:blipFill>
        <p:spPr>
          <a:xfrm>
            <a:off x="0" y="5143500"/>
            <a:ext cx="183513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r="369" b="28579"/>
          <a:stretch/>
        </p:blipFill>
        <p:spPr>
          <a:xfrm>
            <a:off x="0" y="-4588"/>
            <a:ext cx="18351340" cy="514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734" y="3222118"/>
            <a:ext cx="6919871" cy="349021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5592135" y="1760859"/>
            <a:ext cx="7103729" cy="917899"/>
          </a:xfrm>
          <a:custGeom>
            <a:avLst/>
            <a:gdLst/>
            <a:ahLst/>
            <a:cxnLst/>
            <a:rect l="l" t="t" r="r" b="b"/>
            <a:pathLst>
              <a:path w="2402990" h="310499" extrusionOk="0">
                <a:moveTo>
                  <a:pt x="0" y="0"/>
                </a:moveTo>
                <a:lnTo>
                  <a:pt x="2402990" y="0"/>
                </a:lnTo>
                <a:lnTo>
                  <a:pt x="2402990" y="310499"/>
                </a:lnTo>
                <a:lnTo>
                  <a:pt x="0" y="310499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</p:spPr>
      </p:sp>
      <p:sp>
        <p:nvSpPr>
          <p:cNvPr id="88" name="Google Shape;88;p1"/>
          <p:cNvSpPr txBox="1"/>
          <p:nvPr/>
        </p:nvSpPr>
        <p:spPr>
          <a:xfrm>
            <a:off x="5138934" y="1571105"/>
            <a:ext cx="8010130" cy="129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22" b="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Port Jefferson Hills</a:t>
            </a:r>
            <a:endParaRPr dirty="0"/>
          </a:p>
        </p:txBody>
      </p:sp>
      <p:sp>
        <p:nvSpPr>
          <p:cNvPr id="89" name="Google Shape;89;p1"/>
          <p:cNvSpPr/>
          <p:nvPr/>
        </p:nvSpPr>
        <p:spPr>
          <a:xfrm>
            <a:off x="3443389" y="7761192"/>
            <a:ext cx="11464559" cy="917865"/>
          </a:xfrm>
          <a:custGeom>
            <a:avLst/>
            <a:gdLst/>
            <a:ahLst/>
            <a:cxnLst/>
            <a:rect l="l" t="t" r="r" b="b"/>
            <a:pathLst>
              <a:path w="2402990" h="237635" extrusionOk="0">
                <a:moveTo>
                  <a:pt x="0" y="0"/>
                </a:moveTo>
                <a:lnTo>
                  <a:pt x="2402990" y="0"/>
                </a:lnTo>
                <a:lnTo>
                  <a:pt x="2402990" y="237635"/>
                </a:lnTo>
                <a:lnTo>
                  <a:pt x="0" y="237635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3411719" y="7571422"/>
            <a:ext cx="11464559" cy="129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22" b="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North Fork Gateway at Ridge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2e49fa159_0_5"/>
          <p:cNvSpPr/>
          <p:nvPr/>
        </p:nvSpPr>
        <p:spPr>
          <a:xfrm>
            <a:off x="1350919" y="540530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183" name="Google Shape;183;ge2e49fa159_0_5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1350919" y="-59465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e2e49fa159_0_5"/>
          <p:cNvSpPr txBox="1"/>
          <p:nvPr/>
        </p:nvSpPr>
        <p:spPr>
          <a:xfrm>
            <a:off x="2076171" y="657183"/>
            <a:ext cx="50931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86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Mattituck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85" name="Google Shape;185;ge2e49fa159_0_5"/>
          <p:cNvSpPr txBox="1"/>
          <p:nvPr/>
        </p:nvSpPr>
        <p:spPr>
          <a:xfrm>
            <a:off x="1427944" y="1288293"/>
            <a:ext cx="47151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FIRST FLOOR: 1,200 SQ FT</a:t>
            </a:r>
            <a:endParaRPr sz="2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SECOND FLOOR: 1,060 SQ FT 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TOTAL: 2,260 SQ FT 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2-CAR GARAGE: 520 SQ FT 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4 BEDROOMS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2.5 BATHROOMS </a:t>
            </a:r>
            <a:endParaRPr sz="2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86" name="Google Shape;186;ge2e49fa159_0_5"/>
          <p:cNvPicPr preferRelativeResize="0"/>
          <p:nvPr/>
        </p:nvPicPr>
        <p:blipFill rotWithShape="1">
          <a:blip r:embed="rId4">
            <a:alphaModFix/>
          </a:blip>
          <a:srcRect l="517" t="11055"/>
          <a:stretch/>
        </p:blipFill>
        <p:spPr>
          <a:xfrm>
            <a:off x="9594427" y="540220"/>
            <a:ext cx="7341616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e2e49fa159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1069" y="5073139"/>
            <a:ext cx="10605849" cy="4821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1350919" y="509418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 t="5331" b="5330"/>
          <a:stretch/>
        </p:blipFill>
        <p:spPr>
          <a:xfrm>
            <a:off x="9594427" y="509108"/>
            <a:ext cx="7341616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1069" y="5076594"/>
            <a:ext cx="10605850" cy="49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5">
            <a:alphaModFix amt="25000"/>
          </a:blip>
          <a:srcRect/>
          <a:stretch/>
        </p:blipFill>
        <p:spPr>
          <a:xfrm>
            <a:off x="1350919" y="-116615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/>
        </p:nvSpPr>
        <p:spPr>
          <a:xfrm>
            <a:off x="2076171" y="626071"/>
            <a:ext cx="50931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86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Jamesport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97" name="Google Shape;197;p11"/>
          <p:cNvSpPr txBox="1"/>
          <p:nvPr/>
        </p:nvSpPr>
        <p:spPr>
          <a:xfrm>
            <a:off x="1732744" y="1257181"/>
            <a:ext cx="47151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606173" marR="0" lvl="1" indent="-31578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FIRST FLOOR: 1,300 SQ FT</a:t>
            </a:r>
            <a:endParaRPr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SECOND FLOOR: 1,130 SQ FT </a:t>
            </a:r>
            <a:endParaRPr sz="2000" dirty="0"/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TOTAL: 2,430 SQ FT </a:t>
            </a:r>
            <a:endParaRPr sz="2000" dirty="0"/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2-CAR GARAGE: 518 SQ FT </a:t>
            </a:r>
            <a:endParaRPr sz="2000" dirty="0"/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4 BEDROOMS</a:t>
            </a:r>
            <a:endParaRPr sz="2000" dirty="0"/>
          </a:p>
          <a:p>
            <a:pPr marL="606173" marR="0" lvl="1" indent="-31578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2.5 BATHROOMS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2e49fa159_0_16"/>
          <p:cNvSpPr/>
          <p:nvPr/>
        </p:nvSpPr>
        <p:spPr>
          <a:xfrm>
            <a:off x="1350925" y="420174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203" name="Google Shape;203;ge2e49fa159_0_16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1350919" y="-205841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e2e49fa159_0_16"/>
          <p:cNvSpPr txBox="1"/>
          <p:nvPr/>
        </p:nvSpPr>
        <p:spPr>
          <a:xfrm>
            <a:off x="2076176" y="536827"/>
            <a:ext cx="7341133" cy="120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86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Jamesport </a:t>
            </a:r>
            <a:r>
              <a:rPr lang="en-US" sz="5586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Plus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05" name="Google Shape;205;ge2e49fa159_0_16"/>
          <p:cNvSpPr txBox="1"/>
          <p:nvPr/>
        </p:nvSpPr>
        <p:spPr>
          <a:xfrm>
            <a:off x="1751775" y="1584349"/>
            <a:ext cx="6139500" cy="3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1459" lvl="1" indent="-19235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FIRST FLOOR: 1,470 SQ FT 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SECOND FLOOR: 1,130 SQ FT 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TOTAL: 2,600 SQ FT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2-CAR GARAGE: 518 SQ FT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4 BEDROOMS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2.5 BATHROOMS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OFFICE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1ST &amp; 2ND FLOOR WASHER / DRYER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206" name="Google Shape;206;ge2e49fa159_0_16"/>
          <p:cNvPicPr preferRelativeResize="0"/>
          <p:nvPr/>
        </p:nvPicPr>
        <p:blipFill rotWithShape="1">
          <a:blip r:embed="rId4">
            <a:alphaModFix/>
          </a:blip>
          <a:srcRect t="5324" b="5333"/>
          <a:stretch/>
        </p:blipFill>
        <p:spPr>
          <a:xfrm>
            <a:off x="9594433" y="419864"/>
            <a:ext cx="7341617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e2e49fa159_0_16"/>
          <p:cNvPicPr preferRelativeResize="0"/>
          <p:nvPr/>
        </p:nvPicPr>
        <p:blipFill rotWithShape="1">
          <a:blip r:embed="rId5">
            <a:alphaModFix/>
          </a:blip>
          <a:srcRect t="3165" b="3165"/>
          <a:stretch/>
        </p:blipFill>
        <p:spPr>
          <a:xfrm>
            <a:off x="3863673" y="5008249"/>
            <a:ext cx="10560651" cy="48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2e49fa159_0_27"/>
          <p:cNvSpPr/>
          <p:nvPr/>
        </p:nvSpPr>
        <p:spPr>
          <a:xfrm>
            <a:off x="1328623" y="429018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213" name="Google Shape;213;ge2e49fa159_0_27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1328617" y="-196997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e2e49fa159_0_27"/>
          <p:cNvSpPr txBox="1"/>
          <p:nvPr/>
        </p:nvSpPr>
        <p:spPr>
          <a:xfrm>
            <a:off x="2053872" y="545683"/>
            <a:ext cx="64233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86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North Fork Ranch</a:t>
            </a:r>
            <a:endParaRPr sz="600" dirty="0">
              <a:solidFill>
                <a:schemeClr val="lt1"/>
              </a:solidFill>
            </a:endParaRPr>
          </a:p>
        </p:txBody>
      </p:sp>
      <p:sp>
        <p:nvSpPr>
          <p:cNvPr id="215" name="Google Shape;215;ge2e49fa159_0_27"/>
          <p:cNvSpPr txBox="1"/>
          <p:nvPr/>
        </p:nvSpPr>
        <p:spPr>
          <a:xfrm>
            <a:off x="1729473" y="1593193"/>
            <a:ext cx="6139500" cy="3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6759" lvl="1" indent="-2519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FIRST FLOOR: 2,200 SQ FT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2-CAR GARAGE: 506 SQ FT 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3 BEDROOMS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2.5 BATHROOMS 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OPTIONAL BONUS ROOM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32061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27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ge2e49fa159_0_27"/>
          <p:cNvPicPr preferRelativeResize="0"/>
          <p:nvPr/>
        </p:nvPicPr>
        <p:blipFill rotWithShape="1">
          <a:blip r:embed="rId4">
            <a:alphaModFix/>
          </a:blip>
          <a:srcRect t="4987" b="4987"/>
          <a:stretch/>
        </p:blipFill>
        <p:spPr>
          <a:xfrm>
            <a:off x="9553106" y="428708"/>
            <a:ext cx="7341617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e2e49fa159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294" y="4738393"/>
            <a:ext cx="8144804" cy="515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5"/>
          <p:cNvPicPr preferRelativeResize="0"/>
          <p:nvPr/>
        </p:nvPicPr>
        <p:blipFill rotWithShape="1">
          <a:blip r:embed="rId3">
            <a:alphaModFix/>
          </a:blip>
          <a:srcRect l="112" r="111"/>
          <a:stretch/>
        </p:blipFill>
        <p:spPr>
          <a:xfrm>
            <a:off x="815374" y="0"/>
            <a:ext cx="790320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5"/>
          <p:cNvPicPr preferRelativeResize="0"/>
          <p:nvPr/>
        </p:nvPicPr>
        <p:blipFill rotWithShape="1">
          <a:blip r:embed="rId4">
            <a:alphaModFix/>
          </a:blip>
          <a:srcRect l="450" t="103" b="331"/>
          <a:stretch/>
        </p:blipFill>
        <p:spPr>
          <a:xfrm>
            <a:off x="9570850" y="-23703"/>
            <a:ext cx="8107550" cy="1031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cloudy, clouds, day&#10;&#10;Description automatically generated">
            <a:extLst>
              <a:ext uri="{FF2B5EF4-FFF2-40B4-BE49-F238E27FC236}">
                <a16:creationId xmlns:a16="http://schemas.microsoft.com/office/drawing/2014/main" id="{DB7A1B6D-2278-0447-9373-FD448F232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6144"/>
          <a:stretch/>
        </p:blipFill>
        <p:spPr>
          <a:xfrm>
            <a:off x="-27836" y="15725"/>
            <a:ext cx="18315835" cy="10271276"/>
          </a:xfrm>
          <a:prstGeom prst="rect">
            <a:avLst/>
          </a:prstGeom>
        </p:spPr>
      </p:pic>
      <p:sp>
        <p:nvSpPr>
          <p:cNvPr id="235" name="Google Shape;235;p16"/>
          <p:cNvSpPr txBox="1"/>
          <p:nvPr/>
        </p:nvSpPr>
        <p:spPr>
          <a:xfrm>
            <a:off x="4300506" y="246925"/>
            <a:ext cx="9687000" cy="11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26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LUXURY FEATURES</a:t>
            </a:r>
            <a:endParaRPr sz="300"/>
          </a:p>
        </p:txBody>
      </p:sp>
      <p:sp>
        <p:nvSpPr>
          <p:cNvPr id="236" name="Google Shape;236;p16"/>
          <p:cNvSpPr txBox="1"/>
          <p:nvPr/>
        </p:nvSpPr>
        <p:spPr>
          <a:xfrm>
            <a:off x="505721" y="2353173"/>
            <a:ext cx="5895000" cy="3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Architectural roof shingles with 30 year guarantee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Black-top driveway and walkway to front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Attached oversized garage with interior entry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6’ Anderson Silverline sliding door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Front door chime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Outside light fixture at front &amp; rear doors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Aluminum leaders &amp; gutters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Maintenance free vinyl siding, choice of color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 hose bib front &amp; rear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Exterior electrical outlet in front &amp; rear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Seeded front &amp; rear yards</a:t>
            </a:r>
            <a:endParaRPr sz="100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16"/>
          <p:cNvSpPr txBox="1"/>
          <p:nvPr/>
        </p:nvSpPr>
        <p:spPr>
          <a:xfrm>
            <a:off x="427621" y="1605825"/>
            <a:ext cx="3784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3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Exterior Features:</a:t>
            </a:r>
            <a:endParaRPr/>
          </a:p>
        </p:txBody>
      </p:sp>
      <p:sp>
        <p:nvSpPr>
          <p:cNvPr id="238" name="Google Shape;238;p16"/>
          <p:cNvSpPr txBox="1"/>
          <p:nvPr/>
        </p:nvSpPr>
        <p:spPr>
          <a:xfrm>
            <a:off x="6041287" y="2350726"/>
            <a:ext cx="5597700" cy="3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Ceramic tile in bathrooms &amp; laundry room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Hardwood flooring in main areas. wall-to-wall carpet in bedrooms and upper hall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Oak handrails on stairs with white balusters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PVC coated shelving in all closets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 foot ceiling height on first floor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Gas 36” fireplace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Tray ceiling in the dining room and master bedroom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Crown molding in the dining room</a:t>
            </a:r>
            <a:endParaRPr sz="1000"/>
          </a:p>
          <a:p>
            <a:pPr marL="388620" marR="0" lvl="1" indent="-16891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Choice of interior doors with painted colonial molding &amp; baseboard</a:t>
            </a:r>
            <a:endParaRPr sz="100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5879818" y="1605827"/>
            <a:ext cx="39657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3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Interior Features:</a:t>
            </a: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12280811" y="2417607"/>
            <a:ext cx="5677800" cy="19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8620" marR="0" lvl="1" indent="-2006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Plumbing and electrical hookups for washer &amp; dryer</a:t>
            </a:r>
            <a:endParaRPr sz="1500"/>
          </a:p>
          <a:p>
            <a:pPr marL="388620" marR="0" lvl="1" indent="-2006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Two (2) telephone outlets</a:t>
            </a:r>
            <a:endParaRPr sz="1500"/>
          </a:p>
          <a:p>
            <a:pPr marL="388620" marR="0" lvl="1" indent="-2006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Two (2) cable</a:t>
            </a:r>
            <a:endParaRPr sz="150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12510744" y="1672725"/>
            <a:ext cx="50982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3" b="0" i="0" u="none" strike="noStrike" cap="none" dirty="0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Convenience &amp; Comfort:</a:t>
            </a:r>
            <a:endParaRPr dirty="0"/>
          </a:p>
        </p:txBody>
      </p:sp>
      <p:sp>
        <p:nvSpPr>
          <p:cNvPr id="242" name="Google Shape;242;p16"/>
          <p:cNvSpPr txBox="1"/>
          <p:nvPr/>
        </p:nvSpPr>
        <p:spPr>
          <a:xfrm>
            <a:off x="505721" y="6782816"/>
            <a:ext cx="58950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8620" marR="0" lvl="1" indent="-1752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Porcelain or ceramic tile</a:t>
            </a:r>
            <a:endParaRPr sz="1100"/>
          </a:p>
          <a:p>
            <a:pPr marL="388620" marR="0" lvl="1" indent="-1752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Appliance allowance - $1000</a:t>
            </a:r>
            <a:endParaRPr sz="1100"/>
          </a:p>
          <a:p>
            <a:pPr marL="388620" marR="0" lvl="1" indent="-1752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Choice of traditional wood cabinets</a:t>
            </a:r>
            <a:endParaRPr sz="1100"/>
          </a:p>
          <a:p>
            <a:pPr marL="388620" marR="0" lvl="1" indent="-1752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Stainless steel sink in kitchen</a:t>
            </a:r>
            <a:endParaRPr sz="1100"/>
          </a:p>
          <a:p>
            <a:pPr marL="388620" marR="0" lvl="1" indent="-1752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Color coordinated granite countertops</a:t>
            </a:r>
            <a:endParaRPr sz="1100"/>
          </a:p>
          <a:p>
            <a:pPr marL="388620" marR="0" lvl="1" indent="-17526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Dishwasher hookup</a:t>
            </a:r>
            <a:endParaRPr sz="110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16"/>
          <p:cNvSpPr txBox="1"/>
          <p:nvPr/>
        </p:nvSpPr>
        <p:spPr>
          <a:xfrm>
            <a:off x="702811" y="6035433"/>
            <a:ext cx="36333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3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Gourmet Kitchen:</a:t>
            </a:r>
            <a:endParaRPr/>
          </a:p>
        </p:txBody>
      </p:sp>
      <p:sp>
        <p:nvSpPr>
          <p:cNvPr id="244" name="Google Shape;244;p16"/>
          <p:cNvSpPr txBox="1"/>
          <p:nvPr/>
        </p:nvSpPr>
        <p:spPr>
          <a:xfrm>
            <a:off x="6143650" y="6782816"/>
            <a:ext cx="6641100" cy="3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Ceramic tile floors in all bathrooms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White bath fixtures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Luxurious master bath with Kohler fixtures or equivalent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Decorator vanities in all baths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Mirror above vanity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Soaking tub in master bathroom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Stall shower in master bathroom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Ceramic tile surrounding bathtubs and showers up to ceiling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Exhaust fans</a:t>
            </a:r>
            <a:endParaRPr sz="1200"/>
          </a:p>
          <a:p>
            <a:pPr marL="367030" marR="0" lvl="1" indent="-170814" algn="l" rtl="0">
              <a:lnSpc>
                <a:spcPct val="1399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Light over vanities in full bathroom</a:t>
            </a:r>
            <a:endParaRPr sz="1200"/>
          </a:p>
        </p:txBody>
      </p:sp>
      <p:sp>
        <p:nvSpPr>
          <p:cNvPr id="245" name="Google Shape;245;p16"/>
          <p:cNvSpPr txBox="1"/>
          <p:nvPr/>
        </p:nvSpPr>
        <p:spPr>
          <a:xfrm>
            <a:off x="6400717" y="6035458"/>
            <a:ext cx="33960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3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Designer Baths:</a:t>
            </a:r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12280800" y="6782824"/>
            <a:ext cx="6007200" cy="37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95% Energy efficient Energy Star rated gas boiler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Two zone central air conditioning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Two zone hot water baseboard heating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Energy efficient Energy Star-rated 50 gal. hot water heater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All copper wiring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Upgraded 150 amp electrical service with circuit breaker panel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Exterior wind and vapor shield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Vinyl Silverline Single Hung tilt-out windows with grills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R-13 insulation in interior wall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R-19 insulation in basement</a:t>
            </a:r>
            <a:endParaRPr sz="1200" dirty="0"/>
          </a:p>
          <a:p>
            <a:pPr marL="345440" marR="0" lvl="1" indent="-1663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R-38 insulation in flat ceilings</a:t>
            </a:r>
            <a:endParaRPr sz="12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16"/>
          <p:cNvSpPr txBox="1"/>
          <p:nvPr/>
        </p:nvSpPr>
        <p:spPr>
          <a:xfrm>
            <a:off x="12498150" y="6035449"/>
            <a:ext cx="54603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93" b="0" i="0" u="none" strike="noStrike" cap="none" dirty="0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Energy Efficient Features: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2e49fa159_0_38"/>
          <p:cNvSpPr/>
          <p:nvPr/>
        </p:nvSpPr>
        <p:spPr>
          <a:xfrm>
            <a:off x="0" y="0"/>
            <a:ext cx="61134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e2e49fa159_0_38"/>
          <p:cNvSpPr txBox="1"/>
          <p:nvPr/>
        </p:nvSpPr>
        <p:spPr>
          <a:xfrm>
            <a:off x="7137288" y="492216"/>
            <a:ext cx="117348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>
                <a:solidFill>
                  <a:srgbClr val="83BEC8"/>
                </a:solidFill>
                <a:latin typeface="Antonio"/>
                <a:ea typeface="Antonio"/>
                <a:cs typeface="Antonio"/>
                <a:sym typeface="Antonio"/>
              </a:rPr>
              <a:t>PORT JEFFERSON HILLS</a:t>
            </a:r>
            <a:endParaRPr sz="700"/>
          </a:p>
        </p:txBody>
      </p:sp>
      <p:sp>
        <p:nvSpPr>
          <p:cNvPr id="254" name="Google Shape;254;ge2e49fa159_0_38"/>
          <p:cNvSpPr txBox="1"/>
          <p:nvPr/>
        </p:nvSpPr>
        <p:spPr>
          <a:xfrm>
            <a:off x="9913388" y="2760564"/>
            <a:ext cx="61827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32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e2e49fa159_0_38"/>
          <p:cNvSpPr txBox="1"/>
          <p:nvPr/>
        </p:nvSpPr>
        <p:spPr>
          <a:xfrm>
            <a:off x="7136175" y="1738850"/>
            <a:ext cx="10389600" cy="1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75">
                <a:latin typeface="Roboto"/>
                <a:ea typeface="Roboto"/>
                <a:cs typeface="Roboto"/>
                <a:sym typeface="Roboto"/>
              </a:rPr>
              <a:t>More than just a historical village, Port Jefferson is home to some of New York's most desired attractions!</a:t>
            </a:r>
            <a:endParaRPr sz="2575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ge2e49fa159_0_38"/>
          <p:cNvSpPr txBox="1"/>
          <p:nvPr/>
        </p:nvSpPr>
        <p:spPr>
          <a:xfrm>
            <a:off x="9716579" y="8762906"/>
            <a:ext cx="8329800" cy="18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>
                <a:latin typeface="Roboto"/>
                <a:ea typeface="Roboto"/>
                <a:cs typeface="Roboto"/>
                <a:sym typeface="Roboto"/>
              </a:rPr>
              <a:t>Close to Stony Brook University Hospital</a:t>
            </a:r>
            <a:endParaRPr sz="315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5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ge2e49fa159_0_38"/>
          <p:cNvSpPr txBox="1"/>
          <p:nvPr/>
        </p:nvSpPr>
        <p:spPr>
          <a:xfrm>
            <a:off x="9716579" y="6447358"/>
            <a:ext cx="78093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>
                <a:latin typeface="Roboto"/>
                <a:ea typeface="Roboto"/>
                <a:cs typeface="Roboto"/>
                <a:sym typeface="Roboto"/>
              </a:rPr>
              <a:t>Family and dog-friendly attractions</a:t>
            </a:r>
            <a:endParaRPr sz="315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ge2e49fa159_0_38"/>
          <p:cNvSpPr txBox="1"/>
          <p:nvPr/>
        </p:nvSpPr>
        <p:spPr>
          <a:xfrm>
            <a:off x="9716579" y="4169661"/>
            <a:ext cx="6201900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75">
                <a:latin typeface="Roboto"/>
                <a:ea typeface="Roboto"/>
                <a:cs typeface="Roboto"/>
                <a:sym typeface="Roboto"/>
              </a:rPr>
              <a:t>Short walk to the L.I. Sound</a:t>
            </a:r>
            <a:endParaRPr sz="3175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75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" name="Google Shape;259;ge2e49fa159_0_38"/>
          <p:cNvPicPr preferRelativeResize="0"/>
          <p:nvPr/>
        </p:nvPicPr>
        <p:blipFill rotWithShape="1">
          <a:blip r:embed="rId3">
            <a:alphaModFix/>
          </a:blip>
          <a:srcRect l="23592" r="44692"/>
          <a:stretch/>
        </p:blipFill>
        <p:spPr>
          <a:xfrm>
            <a:off x="2" y="-8350"/>
            <a:ext cx="6370948" cy="102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e2e49fa159_0_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3888" y="8651560"/>
            <a:ext cx="3570854" cy="18003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ge2e49fa159_0_38"/>
          <p:cNvGrpSpPr/>
          <p:nvPr/>
        </p:nvGrpSpPr>
        <p:grpSpPr>
          <a:xfrm>
            <a:off x="7258922" y="5920072"/>
            <a:ext cx="1869300" cy="1538775"/>
            <a:chOff x="0" y="0"/>
            <a:chExt cx="2492400" cy="2051700"/>
          </a:xfrm>
        </p:grpSpPr>
        <p:sp>
          <p:nvSpPr>
            <p:cNvPr id="262" name="Google Shape;262;ge2e49fa159_0_38"/>
            <p:cNvSpPr/>
            <p:nvPr/>
          </p:nvSpPr>
          <p:spPr>
            <a:xfrm>
              <a:off x="0" y="0"/>
              <a:ext cx="2492400" cy="2051700"/>
            </a:xfrm>
            <a:prstGeom prst="rect">
              <a:avLst/>
            </a:prstGeom>
            <a:solidFill>
              <a:srgbClr val="83B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ge2e49fa159_0_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5360" y="592159"/>
              <a:ext cx="2021647" cy="8674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oogle Shape;264;ge2e49fa159_0_38"/>
          <p:cNvGrpSpPr/>
          <p:nvPr/>
        </p:nvGrpSpPr>
        <p:grpSpPr>
          <a:xfrm>
            <a:off x="7258922" y="8235888"/>
            <a:ext cx="1869300" cy="1538775"/>
            <a:chOff x="0" y="0"/>
            <a:chExt cx="2492400" cy="2051700"/>
          </a:xfrm>
        </p:grpSpPr>
        <p:sp>
          <p:nvSpPr>
            <p:cNvPr id="265" name="Google Shape;265;ge2e49fa159_0_38"/>
            <p:cNvSpPr/>
            <p:nvPr/>
          </p:nvSpPr>
          <p:spPr>
            <a:xfrm>
              <a:off x="0" y="0"/>
              <a:ext cx="2492400" cy="2051700"/>
            </a:xfrm>
            <a:prstGeom prst="rect">
              <a:avLst/>
            </a:prstGeom>
            <a:solidFill>
              <a:srgbClr val="83B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6" name="Google Shape;266;ge2e49fa159_0_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0326" y="295280"/>
              <a:ext cx="2076681" cy="14612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ge2e49fa159_0_38"/>
          <p:cNvSpPr/>
          <p:nvPr/>
        </p:nvSpPr>
        <p:spPr>
          <a:xfrm>
            <a:off x="7258922" y="3644588"/>
            <a:ext cx="1869300" cy="1538700"/>
          </a:xfrm>
          <a:prstGeom prst="rect">
            <a:avLst/>
          </a:prstGeom>
          <a:solidFill>
            <a:srgbClr val="83B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ge2e49fa159_0_38"/>
          <p:cNvPicPr preferRelativeResize="0"/>
          <p:nvPr/>
        </p:nvPicPr>
        <p:blipFill rotWithShape="1">
          <a:blip r:embed="rId7">
            <a:alphaModFix/>
          </a:blip>
          <a:srcRect r="33011"/>
          <a:stretch/>
        </p:blipFill>
        <p:spPr>
          <a:xfrm>
            <a:off x="7201416" y="4118722"/>
            <a:ext cx="1942584" cy="79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2e49fa159_0_75"/>
          <p:cNvSpPr/>
          <p:nvPr/>
        </p:nvSpPr>
        <p:spPr>
          <a:xfrm>
            <a:off x="-1" y="2773206"/>
            <a:ext cx="18288000" cy="776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ge2e49fa159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2227" y="3781324"/>
            <a:ext cx="3749850" cy="34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e2e49fa159_0_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5874" y="3429000"/>
            <a:ext cx="4522929" cy="412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ge2e49fa159_0_75"/>
          <p:cNvGrpSpPr/>
          <p:nvPr/>
        </p:nvGrpSpPr>
        <p:grpSpPr>
          <a:xfrm>
            <a:off x="469692" y="857474"/>
            <a:ext cx="12161475" cy="1915653"/>
            <a:chOff x="0" y="0"/>
            <a:chExt cx="16215300" cy="2554204"/>
          </a:xfrm>
        </p:grpSpPr>
        <p:sp>
          <p:nvSpPr>
            <p:cNvPr id="277" name="Google Shape;277;ge2e49fa159_0_75"/>
            <p:cNvSpPr txBox="1"/>
            <p:nvPr/>
          </p:nvSpPr>
          <p:spPr>
            <a:xfrm>
              <a:off x="0" y="0"/>
              <a:ext cx="16215300" cy="17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57" b="0" i="0" u="none" strike="noStrike" cap="none">
                  <a:solidFill>
                    <a:srgbClr val="83BEC8"/>
                  </a:solidFill>
                  <a:latin typeface="Oswald"/>
                  <a:ea typeface="Oswald"/>
                  <a:cs typeface="Oswald"/>
                  <a:sym typeface="Oswald"/>
                </a:rPr>
                <a:t>THE PROCESS</a:t>
              </a:r>
              <a:endParaRPr/>
            </a:p>
          </p:txBody>
        </p:sp>
        <p:sp>
          <p:nvSpPr>
            <p:cNvPr id="278" name="Google Shape;278;ge2e49fa159_0_75"/>
            <p:cNvSpPr txBox="1"/>
            <p:nvPr/>
          </p:nvSpPr>
          <p:spPr>
            <a:xfrm>
              <a:off x="0" y="2019004"/>
              <a:ext cx="16215300" cy="5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9" name="Google Shape;279;ge2e49fa159_0_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813" y="3429000"/>
            <a:ext cx="4193132" cy="41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e2e49fa159_0_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2462" y="3629075"/>
            <a:ext cx="4083900" cy="37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e2e49fa159_0_75"/>
          <p:cNvSpPr txBox="1"/>
          <p:nvPr/>
        </p:nvSpPr>
        <p:spPr>
          <a:xfrm>
            <a:off x="675300" y="7566341"/>
            <a:ext cx="39222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45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Choose Your Lot</a:t>
            </a:r>
            <a:endParaRPr sz="800"/>
          </a:p>
        </p:txBody>
      </p:sp>
      <p:sp>
        <p:nvSpPr>
          <p:cNvPr id="282" name="Google Shape;282;ge2e49fa159_0_75"/>
          <p:cNvSpPr txBox="1"/>
          <p:nvPr/>
        </p:nvSpPr>
        <p:spPr>
          <a:xfrm>
            <a:off x="4998055" y="7566341"/>
            <a:ext cx="39927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Design Your </a:t>
            </a:r>
            <a:endParaRPr sz="3500" b="0" i="0" u="none" strike="noStrike" cap="none">
              <a:solidFill>
                <a:srgbClr val="83BEC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New Home</a:t>
            </a:r>
            <a:endParaRPr sz="3500"/>
          </a:p>
        </p:txBody>
      </p:sp>
      <p:sp>
        <p:nvSpPr>
          <p:cNvPr id="283" name="Google Shape;283;ge2e49fa159_0_75"/>
          <p:cNvSpPr txBox="1"/>
          <p:nvPr/>
        </p:nvSpPr>
        <p:spPr>
          <a:xfrm>
            <a:off x="9488206" y="7566343"/>
            <a:ext cx="4083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Lock Rate &amp; </a:t>
            </a:r>
            <a:endParaRPr sz="3500" b="0" i="0" u="none" strike="noStrike" cap="none">
              <a:solidFill>
                <a:srgbClr val="83BEC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Close Once</a:t>
            </a:r>
            <a:endParaRPr sz="3500"/>
          </a:p>
        </p:txBody>
      </p:sp>
      <p:sp>
        <p:nvSpPr>
          <p:cNvPr id="284" name="Google Shape;284;ge2e49fa159_0_75"/>
          <p:cNvSpPr txBox="1"/>
          <p:nvPr/>
        </p:nvSpPr>
        <p:spPr>
          <a:xfrm>
            <a:off x="13865206" y="7566341"/>
            <a:ext cx="4083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Move Into Your</a:t>
            </a:r>
            <a:endParaRPr sz="3500">
              <a:solidFill>
                <a:srgbClr val="83BEC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Dream Home</a:t>
            </a:r>
            <a:endParaRPr sz="3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BEC8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 l="524" t="687"/>
          <a:stretch/>
        </p:blipFill>
        <p:spPr>
          <a:xfrm>
            <a:off x="1345932" y="0"/>
            <a:ext cx="15218498" cy="10269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 l="426" r="425"/>
          <a:stretch/>
        </p:blipFill>
        <p:spPr>
          <a:xfrm>
            <a:off x="2538164" y="0"/>
            <a:ext cx="7415373" cy="1044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2102759" y="4061922"/>
            <a:ext cx="6262918" cy="185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56961" y="0"/>
            <a:ext cx="736514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1247874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28304" r="27383"/>
          <a:stretch/>
        </p:blipFill>
        <p:spPr>
          <a:xfrm>
            <a:off x="0" y="0"/>
            <a:ext cx="684179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18689" y="9163225"/>
            <a:ext cx="2385782" cy="120332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7355853" y="1780823"/>
            <a:ext cx="10567800" cy="5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351F16"/>
                </a:solidFill>
                <a:latin typeface="Roboto"/>
                <a:ea typeface="Roboto"/>
                <a:cs typeface="Roboto"/>
                <a:sym typeface="Roboto"/>
              </a:rPr>
              <a:t>With over 30 years of experience, we specialize in high-end and exclusive residential homes as well as commercial. Producing high quality homes for a high quality life is the key to every home we build. We understand the excitement and adventure associated with a new home transition, but there are many things that can leave a homebuyer overwhelmed at any stage of the process. </a:t>
            </a:r>
            <a:endParaRPr sz="2200"/>
          </a:p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351F1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351F16"/>
                </a:solidFill>
                <a:latin typeface="Roboto"/>
                <a:ea typeface="Roboto"/>
                <a:cs typeface="Roboto"/>
                <a:sym typeface="Roboto"/>
              </a:rPr>
              <a:t>Our developments are meant to make that process easier; from application to financing to move-in day. By working with an experienced team of local contracting, financial, and real estate experts, you can count on our experts to deliver you the home of your dreams in the highly-desired North Fork region of Long Island, NY.</a:t>
            </a:r>
            <a:endParaRPr sz="2200"/>
          </a:p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351F1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351F1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7314938" y="626436"/>
            <a:ext cx="54897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OUR STORY</a:t>
            </a:r>
            <a:endParaRPr sz="6700"/>
          </a:p>
        </p:txBody>
      </p:sp>
      <p:sp>
        <p:nvSpPr>
          <p:cNvPr id="100" name="Google Shape;100;p2"/>
          <p:cNvSpPr txBox="1"/>
          <p:nvPr/>
        </p:nvSpPr>
        <p:spPr>
          <a:xfrm>
            <a:off x="7355850" y="8445600"/>
            <a:ext cx="105678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deliver a relaxed and refined buying and selling experience. We stand out from the rest with our standards of integrity, expertise and sophistication.</a:t>
            </a:r>
            <a:endParaRPr sz="2200"/>
          </a:p>
        </p:txBody>
      </p:sp>
      <p:sp>
        <p:nvSpPr>
          <p:cNvPr id="101" name="Google Shape;101;p2"/>
          <p:cNvSpPr txBox="1"/>
          <p:nvPr/>
        </p:nvSpPr>
        <p:spPr>
          <a:xfrm>
            <a:off x="7355859" y="7200696"/>
            <a:ext cx="54897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0" i="0" u="none" strike="noStrike" cap="none">
                <a:solidFill>
                  <a:srgbClr val="83BEC8"/>
                </a:solidFill>
                <a:latin typeface="Oswald"/>
                <a:ea typeface="Oswald"/>
                <a:cs typeface="Oswald"/>
                <a:sym typeface="Oswald"/>
              </a:rPr>
              <a:t>OUR MISSION</a:t>
            </a:r>
            <a:endParaRPr sz="6700"/>
          </a:p>
        </p:txBody>
      </p:sp>
      <p:sp>
        <p:nvSpPr>
          <p:cNvPr id="102" name="Google Shape;102;p2"/>
          <p:cNvSpPr txBox="1"/>
          <p:nvPr/>
        </p:nvSpPr>
        <p:spPr>
          <a:xfrm>
            <a:off x="9139238" y="4935855"/>
            <a:ext cx="9525" cy="36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e2e49fa159_0_90"/>
          <p:cNvPicPr preferRelativeResize="0"/>
          <p:nvPr/>
        </p:nvPicPr>
        <p:blipFill>
          <a:blip r:embed="rId3"/>
          <a:srcRect/>
          <a:stretch/>
        </p:blipFill>
        <p:spPr>
          <a:xfrm>
            <a:off x="396160" y="0"/>
            <a:ext cx="8510110" cy="50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e2e49fa159_0_90"/>
          <p:cNvPicPr preferRelativeResize="0"/>
          <p:nvPr/>
        </p:nvPicPr>
        <p:blipFill>
          <a:blip r:embed="rId4"/>
          <a:srcRect/>
          <a:stretch/>
        </p:blipFill>
        <p:spPr>
          <a:xfrm>
            <a:off x="9381730" y="0"/>
            <a:ext cx="8510109" cy="503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e2e49fa159_0_90"/>
          <p:cNvPicPr preferRelativeResize="0"/>
          <p:nvPr/>
        </p:nvPicPr>
        <p:blipFill>
          <a:blip r:embed="rId5"/>
          <a:srcRect/>
          <a:stretch/>
        </p:blipFill>
        <p:spPr>
          <a:xfrm>
            <a:off x="396160" y="5252951"/>
            <a:ext cx="8510110" cy="50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e2e49fa159_0_90"/>
          <p:cNvPicPr preferRelativeResize="0"/>
          <p:nvPr/>
        </p:nvPicPr>
        <p:blipFill>
          <a:blip r:embed="rId6"/>
          <a:srcRect/>
          <a:stretch/>
        </p:blipFill>
        <p:spPr>
          <a:xfrm>
            <a:off x="9381730" y="5252956"/>
            <a:ext cx="8510109" cy="5034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2e49fa159_0_5"/>
          <p:cNvSpPr/>
          <p:nvPr/>
        </p:nvSpPr>
        <p:spPr>
          <a:xfrm>
            <a:off x="1350919" y="540530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183" name="Google Shape;183;ge2e49fa159_0_5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1350919" y="-59465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e2e49fa159_0_5"/>
          <p:cNvSpPr txBox="1"/>
          <p:nvPr/>
        </p:nvSpPr>
        <p:spPr>
          <a:xfrm>
            <a:off x="2076171" y="657183"/>
            <a:ext cx="50931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86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Mattituck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85" name="Google Shape;185;ge2e49fa159_0_5"/>
          <p:cNvSpPr txBox="1"/>
          <p:nvPr/>
        </p:nvSpPr>
        <p:spPr>
          <a:xfrm>
            <a:off x="1427944" y="1288293"/>
            <a:ext cx="47151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FIRST FLOOR: 1,200 SQ FT</a:t>
            </a:r>
            <a:endParaRPr sz="2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SECOND FLOOR: 1,060 SQ FT 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TOTAL: 2,260 SQ FT 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2-CAR GARAGE: 520 SQ FT 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4 BEDROOMS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2.5 BATHROOMS </a:t>
            </a:r>
            <a:endParaRPr sz="2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86" name="Google Shape;186;ge2e49fa159_0_5"/>
          <p:cNvPicPr preferRelativeResize="0"/>
          <p:nvPr/>
        </p:nvPicPr>
        <p:blipFill rotWithShape="1">
          <a:blip r:embed="rId4">
            <a:alphaModFix/>
          </a:blip>
          <a:srcRect l="517" t="11055"/>
          <a:stretch/>
        </p:blipFill>
        <p:spPr>
          <a:xfrm>
            <a:off x="9594427" y="540220"/>
            <a:ext cx="7341616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e2e49fa159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1069" y="5073139"/>
            <a:ext cx="10605849" cy="4821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941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1350919" y="509418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 t="5331" b="5330"/>
          <a:stretch/>
        </p:blipFill>
        <p:spPr>
          <a:xfrm>
            <a:off x="9594427" y="509108"/>
            <a:ext cx="7341616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1069" y="5076594"/>
            <a:ext cx="10605850" cy="49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5">
            <a:alphaModFix amt="25000"/>
          </a:blip>
          <a:srcRect/>
          <a:stretch/>
        </p:blipFill>
        <p:spPr>
          <a:xfrm>
            <a:off x="1350919" y="-116615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/>
        </p:nvSpPr>
        <p:spPr>
          <a:xfrm>
            <a:off x="2076171" y="626071"/>
            <a:ext cx="50931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86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Jamesport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97" name="Google Shape;197;p11"/>
          <p:cNvSpPr txBox="1"/>
          <p:nvPr/>
        </p:nvSpPr>
        <p:spPr>
          <a:xfrm>
            <a:off x="1732744" y="1257181"/>
            <a:ext cx="47151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606173" marR="0" lvl="1" indent="-31578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FIRST FLOOR: 1,300 SQ FT</a:t>
            </a:r>
            <a:endParaRPr sz="20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SECOND FLOOR: 1,130 SQ FT </a:t>
            </a:r>
            <a:endParaRPr sz="2000" dirty="0"/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TOTAL: 2,430 SQ FT </a:t>
            </a:r>
            <a:endParaRPr sz="2000" dirty="0"/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2-CAR GARAGE: 518 SQ FT </a:t>
            </a:r>
            <a:endParaRPr sz="2000" dirty="0"/>
          </a:p>
          <a:p>
            <a:pPr marL="606173" marR="0" lvl="1" indent="-31578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4 BEDROOMS</a:t>
            </a:r>
            <a:endParaRPr sz="2000" dirty="0"/>
          </a:p>
          <a:p>
            <a:pPr marL="606173" marR="0" lvl="1" indent="-31578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2.5 BATHROOMS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3720630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2e49fa159_0_16"/>
          <p:cNvSpPr/>
          <p:nvPr/>
        </p:nvSpPr>
        <p:spPr>
          <a:xfrm>
            <a:off x="1350925" y="420174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203" name="Google Shape;203;ge2e49fa159_0_16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1350919" y="-205841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e2e49fa159_0_16"/>
          <p:cNvSpPr txBox="1"/>
          <p:nvPr/>
        </p:nvSpPr>
        <p:spPr>
          <a:xfrm>
            <a:off x="2076176" y="536827"/>
            <a:ext cx="7341133" cy="120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86" b="0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Jamesport </a:t>
            </a:r>
            <a:r>
              <a:rPr lang="en-US" sz="5586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Plus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205" name="Google Shape;205;ge2e49fa159_0_16"/>
          <p:cNvSpPr txBox="1"/>
          <p:nvPr/>
        </p:nvSpPr>
        <p:spPr>
          <a:xfrm>
            <a:off x="1751775" y="1584349"/>
            <a:ext cx="6139500" cy="3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1459" lvl="1" indent="-19235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FIRST FLOOR: 1,470 SQ FT 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SECOND FLOOR: 1,130 SQ FT 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TOTAL: 2,600 SQ FT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2-CAR GARAGE: 518 SQ FT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4 BEDROOMS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2.5 BATHROOMS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OFFICE</a:t>
            </a:r>
            <a:endParaRPr sz="1500">
              <a:solidFill>
                <a:schemeClr val="dk1"/>
              </a:solidFill>
            </a:endParaRPr>
          </a:p>
          <a:p>
            <a:pPr marL="471459" lvl="1" indent="-21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1ST &amp; 2ND FLOOR WASHER / DRYER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206" name="Google Shape;206;ge2e49fa159_0_16"/>
          <p:cNvPicPr preferRelativeResize="0"/>
          <p:nvPr/>
        </p:nvPicPr>
        <p:blipFill rotWithShape="1">
          <a:blip r:embed="rId4">
            <a:alphaModFix/>
          </a:blip>
          <a:srcRect t="5324" b="5333"/>
          <a:stretch/>
        </p:blipFill>
        <p:spPr>
          <a:xfrm>
            <a:off x="9594433" y="419864"/>
            <a:ext cx="7341617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e2e49fa159_0_16"/>
          <p:cNvPicPr preferRelativeResize="0"/>
          <p:nvPr/>
        </p:nvPicPr>
        <p:blipFill rotWithShape="1">
          <a:blip r:embed="rId5">
            <a:alphaModFix/>
          </a:blip>
          <a:srcRect t="3165" b="3165"/>
          <a:stretch/>
        </p:blipFill>
        <p:spPr>
          <a:xfrm>
            <a:off x="3863673" y="5008249"/>
            <a:ext cx="10560651" cy="488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599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2e49fa159_0_27"/>
          <p:cNvSpPr/>
          <p:nvPr/>
        </p:nvSpPr>
        <p:spPr>
          <a:xfrm>
            <a:off x="1328623" y="429018"/>
            <a:ext cx="7341134" cy="4097294"/>
          </a:xfrm>
          <a:custGeom>
            <a:avLst/>
            <a:gdLst/>
            <a:ahLst/>
            <a:cxnLst/>
            <a:rect l="l" t="t" r="r" b="b"/>
            <a:pathLst>
              <a:path w="2402990" h="1096266" extrusionOk="0">
                <a:moveTo>
                  <a:pt x="0" y="0"/>
                </a:moveTo>
                <a:lnTo>
                  <a:pt x="2402990" y="0"/>
                </a:lnTo>
                <a:lnTo>
                  <a:pt x="2402990" y="1096266"/>
                </a:lnTo>
                <a:lnTo>
                  <a:pt x="0" y="1096266"/>
                </a:lnTo>
                <a:close/>
              </a:path>
            </a:pathLst>
          </a:custGeom>
          <a:solidFill>
            <a:srgbClr val="83BEC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213" name="Google Shape;213;ge2e49fa159_0_27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1328617" y="-196997"/>
            <a:ext cx="10605850" cy="534934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e2e49fa159_0_27"/>
          <p:cNvSpPr txBox="1"/>
          <p:nvPr/>
        </p:nvSpPr>
        <p:spPr>
          <a:xfrm>
            <a:off x="2053872" y="545683"/>
            <a:ext cx="64233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86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North Fork Ranch</a:t>
            </a:r>
            <a:endParaRPr sz="600" dirty="0">
              <a:solidFill>
                <a:schemeClr val="lt1"/>
              </a:solidFill>
            </a:endParaRPr>
          </a:p>
        </p:txBody>
      </p:sp>
      <p:sp>
        <p:nvSpPr>
          <p:cNvPr id="215" name="Google Shape;215;ge2e49fa159_0_27"/>
          <p:cNvSpPr txBox="1"/>
          <p:nvPr/>
        </p:nvSpPr>
        <p:spPr>
          <a:xfrm>
            <a:off x="1729473" y="1593193"/>
            <a:ext cx="6139500" cy="3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6759" lvl="1" indent="-25194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FIRST FLOOR: 2,200 SQ FT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2-CAR GARAGE: 506 SQ FT 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3 BEDROOMS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2.5 BATHROOMS </a:t>
            </a:r>
            <a:endParaRPr sz="2000">
              <a:solidFill>
                <a:schemeClr val="dk1"/>
              </a:solidFill>
            </a:endParaRPr>
          </a:p>
          <a:p>
            <a:pPr marL="606759" lvl="1" indent="-31607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OPTIONAL BONUS ROOM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32061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27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ge2e49fa159_0_27"/>
          <p:cNvPicPr preferRelativeResize="0"/>
          <p:nvPr/>
        </p:nvPicPr>
        <p:blipFill rotWithShape="1">
          <a:blip r:embed="rId4">
            <a:alphaModFix/>
          </a:blip>
          <a:srcRect t="4987" b="4987"/>
          <a:stretch/>
        </p:blipFill>
        <p:spPr>
          <a:xfrm>
            <a:off x="9553106" y="428708"/>
            <a:ext cx="7341617" cy="40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e2e49fa159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294" y="4738393"/>
            <a:ext cx="8144804" cy="5151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331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74" y="0"/>
            <a:ext cx="790320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581" y="0"/>
            <a:ext cx="802571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27308">
            <a:off x="-6906184" y="-1872346"/>
            <a:ext cx="17016201" cy="618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27308">
            <a:off x="5445209" y="7487829"/>
            <a:ext cx="17016201" cy="618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1"/>
          <p:cNvSpPr txBox="1"/>
          <p:nvPr/>
        </p:nvSpPr>
        <p:spPr>
          <a:xfrm>
            <a:off x="5316275" y="3875641"/>
            <a:ext cx="7655449" cy="142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61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id="312" name="Google Shape;31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5720665"/>
            <a:ext cx="4924896" cy="248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5313" y="5720665"/>
            <a:ext cx="4698689" cy="236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-4272928" y="7106897"/>
            <a:ext cx="17016201" cy="618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702776">
            <a:off x="7106800" y="-1094253"/>
            <a:ext cx="17016201" cy="618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0" y="0"/>
            <a:ext cx="4501677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85383" y="3428996"/>
            <a:ext cx="4421100" cy="28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99" b="1" i="0" u="none" strike="noStrike" cap="none">
                <a:solidFill>
                  <a:srgbClr val="83BEC8"/>
                </a:solidFill>
                <a:latin typeface="Antonio"/>
                <a:ea typeface="Antonio"/>
                <a:cs typeface="Antonio"/>
                <a:sym typeface="Antonio"/>
              </a:rPr>
              <a:t>PAST</a:t>
            </a:r>
            <a:endParaRPr sz="700"/>
          </a:p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99" b="1" i="0" u="none" strike="noStrike" cap="none">
                <a:solidFill>
                  <a:srgbClr val="83BEC8"/>
                </a:solidFill>
                <a:latin typeface="Antonio"/>
                <a:ea typeface="Antonio"/>
                <a:cs typeface="Antonio"/>
                <a:sym typeface="Antonio"/>
              </a:rPr>
              <a:t>PROJECTS</a:t>
            </a:r>
            <a:endParaRPr sz="700"/>
          </a:p>
        </p:txBody>
      </p:sp>
      <p:pic>
        <p:nvPicPr>
          <p:cNvPr id="2" name="East Setauket.mp4" descr="East Setauket.mp4">
            <a:hlinkClick r:id="" action="ppaction://media"/>
            <a:extLst>
              <a:ext uri="{FF2B5EF4-FFF2-40B4-BE49-F238E27FC236}">
                <a16:creationId xmlns:a16="http://schemas.microsoft.com/office/drawing/2014/main" id="{4C3A96C0-AF01-0A4F-AD90-F12A7150B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1866" y="1314451"/>
            <a:ext cx="6082960" cy="3421665"/>
          </a:xfrm>
          <a:prstGeom prst="rect">
            <a:avLst/>
          </a:prstGeom>
        </p:spPr>
      </p:pic>
      <p:pic>
        <p:nvPicPr>
          <p:cNvPr id="3" name="Riverhead.mp4" descr="Riverhead.mp4">
            <a:hlinkClick r:id="" action="ppaction://media"/>
            <a:extLst>
              <a:ext uri="{FF2B5EF4-FFF2-40B4-BE49-F238E27FC236}">
                <a16:creationId xmlns:a16="http://schemas.microsoft.com/office/drawing/2014/main" id="{17C707C0-BE2C-4D4C-B384-B2850D07EE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19657" y="1314450"/>
            <a:ext cx="6082960" cy="3421665"/>
          </a:xfrm>
          <a:prstGeom prst="rect">
            <a:avLst/>
          </a:prstGeom>
        </p:spPr>
      </p:pic>
      <p:pic>
        <p:nvPicPr>
          <p:cNvPr id="4" name="Saint James.mp4" descr="Saint James.mp4">
            <a:hlinkClick r:id="" action="ppaction://media"/>
            <a:extLst>
              <a:ext uri="{FF2B5EF4-FFF2-40B4-BE49-F238E27FC236}">
                <a16:creationId xmlns:a16="http://schemas.microsoft.com/office/drawing/2014/main" id="{EE903A35-B270-F142-9FF1-60AB4BABFD5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9340" y="5550884"/>
            <a:ext cx="6082960" cy="342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/>
          <p:nvPr/>
        </p:nvSpPr>
        <p:spPr>
          <a:xfrm>
            <a:off x="0" y="0"/>
            <a:ext cx="6113477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7258922" y="5920072"/>
            <a:ext cx="1869275" cy="1538841"/>
          </a:xfrm>
          <a:prstGeom prst="rect">
            <a:avLst/>
          </a:prstGeom>
          <a:solidFill>
            <a:srgbClr val="83B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7258922" y="8235888"/>
            <a:ext cx="1869275" cy="1538841"/>
          </a:xfrm>
          <a:prstGeom prst="rect">
            <a:avLst/>
          </a:prstGeom>
          <a:solidFill>
            <a:srgbClr val="83B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"/>
          <p:cNvSpPr/>
          <p:nvPr/>
        </p:nvSpPr>
        <p:spPr>
          <a:xfrm>
            <a:off x="7258922" y="3644588"/>
            <a:ext cx="1869275" cy="1538841"/>
          </a:xfrm>
          <a:prstGeom prst="rect">
            <a:avLst/>
          </a:prstGeom>
          <a:solidFill>
            <a:srgbClr val="83B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 l="29345" r="31204" b="4315"/>
          <a:stretch/>
        </p:blipFill>
        <p:spPr>
          <a:xfrm>
            <a:off x="0" y="-8338"/>
            <a:ext cx="6370954" cy="1029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669" y="8856617"/>
            <a:ext cx="2930457" cy="1477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7137288" y="492216"/>
            <a:ext cx="117348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83BEC8"/>
                </a:solidFill>
                <a:latin typeface="Antonio"/>
                <a:ea typeface="Antonio"/>
                <a:cs typeface="Antonio"/>
                <a:sym typeface="Antonio"/>
              </a:rPr>
              <a:t>THE NORTH FORK GATEWAY AT RIDGE</a:t>
            </a:r>
            <a:endParaRPr sz="700"/>
          </a:p>
        </p:txBody>
      </p:sp>
      <p:sp>
        <p:nvSpPr>
          <p:cNvPr id="120" name="Google Shape;120;p4"/>
          <p:cNvSpPr txBox="1"/>
          <p:nvPr/>
        </p:nvSpPr>
        <p:spPr>
          <a:xfrm>
            <a:off x="9913388" y="2760564"/>
            <a:ext cx="6182619" cy="36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32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7136174" y="1738850"/>
            <a:ext cx="10910100" cy="1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75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hidden suburban gem, Ridge, NY is conveniently located a few miles from the Long Island Expressway minutes away from Long Island’s award-winning wineries, farms, and beaches.</a:t>
            </a:r>
            <a:endParaRPr sz="600"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2540" y="6177669"/>
            <a:ext cx="880335" cy="102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8922" y="8235888"/>
            <a:ext cx="1425351" cy="153884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9716579" y="8762906"/>
            <a:ext cx="8329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Gateway to the famous North Fork Wine Trail</a:t>
            </a:r>
            <a:endParaRPr sz="3150"/>
          </a:p>
        </p:txBody>
      </p:sp>
      <p:sp>
        <p:nvSpPr>
          <p:cNvPr id="125" name="Google Shape;125;p4"/>
          <p:cNvSpPr txBox="1"/>
          <p:nvPr/>
        </p:nvSpPr>
        <p:spPr>
          <a:xfrm>
            <a:off x="9716579" y="6447358"/>
            <a:ext cx="78093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Close to Tanger Outlets &amp; other shopping</a:t>
            </a:r>
            <a:endParaRPr sz="315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5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11308" y="3759541"/>
            <a:ext cx="922800" cy="130893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9716579" y="4169661"/>
            <a:ext cx="62019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75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Nearby parks &amp; hiking trails</a:t>
            </a:r>
            <a:endParaRPr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l="25612"/>
          <a:stretch/>
        </p:blipFill>
        <p:spPr>
          <a:xfrm>
            <a:off x="0" y="0"/>
            <a:ext cx="11464099" cy="10286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>
            <a:off x="868894" y="5979193"/>
            <a:ext cx="9432392" cy="3379847"/>
          </a:xfrm>
          <a:prstGeom prst="rect">
            <a:avLst/>
          </a:prstGeom>
          <a:solidFill>
            <a:schemeClr val="lt1">
              <a:alpha val="94901"/>
            </a:schemeClr>
          </a:solidFill>
          <a:ln w="127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4">
            <a:alphaModFix/>
          </a:blip>
          <a:srcRect t="16193" r="1" b="11205"/>
          <a:stretch/>
        </p:blipFill>
        <p:spPr>
          <a:xfrm>
            <a:off x="11580073" y="10"/>
            <a:ext cx="6707928" cy="3360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/>
          <p:nvPr/>
        </p:nvSpPr>
        <p:spPr>
          <a:xfrm>
            <a:off x="762555" y="7176816"/>
            <a:ext cx="192024" cy="980854"/>
          </a:xfrm>
          <a:prstGeom prst="rect">
            <a:avLst/>
          </a:prstGeom>
          <a:solidFill>
            <a:srgbClr val="83BE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 rot="5400000">
            <a:off x="3610569" y="7655402"/>
            <a:ext cx="2194560" cy="27432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1561891" y="6637781"/>
            <a:ext cx="3660648" cy="205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"LIVE THE LIFE YOU DREAMED OF BEING CLOSE TO IT ALL."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 t="24949" r="1" b="1"/>
          <a:stretch/>
        </p:blipFill>
        <p:spPr>
          <a:xfrm>
            <a:off x="11580073" y="3463290"/>
            <a:ext cx="6707928" cy="336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6">
            <a:alphaModFix/>
          </a:blip>
          <a:srcRect t="24949" r="1" b="1"/>
          <a:stretch/>
        </p:blipFill>
        <p:spPr>
          <a:xfrm>
            <a:off x="11580073" y="6926580"/>
            <a:ext cx="6707936" cy="3360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5058176" y="6826495"/>
            <a:ext cx="4658220" cy="215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Long Island's prestigious North Shore can be your daily getaway!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Limitless beaches, wineries, golf courses, and so much more.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4213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/>
          <p:nvPr/>
        </p:nvSpPr>
        <p:spPr>
          <a:xfrm>
            <a:off x="-1" y="2773206"/>
            <a:ext cx="18288001" cy="7768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2227" y="3781324"/>
            <a:ext cx="3749850" cy="34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5874" y="3429000"/>
            <a:ext cx="4522929" cy="4122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6"/>
          <p:cNvGrpSpPr/>
          <p:nvPr/>
        </p:nvGrpSpPr>
        <p:grpSpPr>
          <a:xfrm>
            <a:off x="469692" y="857474"/>
            <a:ext cx="12161583" cy="1915732"/>
            <a:chOff x="0" y="0"/>
            <a:chExt cx="16215444" cy="2554309"/>
          </a:xfrm>
        </p:grpSpPr>
        <p:sp>
          <p:nvSpPr>
            <p:cNvPr id="150" name="Google Shape;150;p6"/>
            <p:cNvSpPr txBox="1"/>
            <p:nvPr/>
          </p:nvSpPr>
          <p:spPr>
            <a:xfrm>
              <a:off x="0" y="0"/>
              <a:ext cx="16215444" cy="1738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57" b="0" i="0" u="none" strike="noStrike" cap="none">
                  <a:solidFill>
                    <a:srgbClr val="83BEC8"/>
                  </a:solidFill>
                  <a:latin typeface="Oswald"/>
                  <a:ea typeface="Oswald"/>
                  <a:cs typeface="Oswald"/>
                  <a:sym typeface="Oswald"/>
                </a:rPr>
                <a:t>THE PROCESS</a:t>
              </a:r>
              <a:endParaRPr/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0" y="2019004"/>
              <a:ext cx="16215444" cy="535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2" name="Google Shape;15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813" y="3429000"/>
            <a:ext cx="4193132" cy="41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2462" y="3629075"/>
            <a:ext cx="4083900" cy="3722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675300" y="7566341"/>
            <a:ext cx="39222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45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Choose Your Lot</a:t>
            </a:r>
            <a:endParaRPr sz="800"/>
          </a:p>
        </p:txBody>
      </p:sp>
      <p:sp>
        <p:nvSpPr>
          <p:cNvPr id="155" name="Google Shape;155;p6"/>
          <p:cNvSpPr txBox="1"/>
          <p:nvPr/>
        </p:nvSpPr>
        <p:spPr>
          <a:xfrm>
            <a:off x="4998055" y="7566341"/>
            <a:ext cx="39927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Design Your </a:t>
            </a:r>
            <a:endParaRPr sz="3500" b="0" i="0" u="none" strike="noStrike" cap="none">
              <a:solidFill>
                <a:srgbClr val="83BEC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New Home</a:t>
            </a:r>
            <a:endParaRPr sz="3500"/>
          </a:p>
        </p:txBody>
      </p:sp>
      <p:sp>
        <p:nvSpPr>
          <p:cNvPr id="156" name="Google Shape;156;p6"/>
          <p:cNvSpPr txBox="1"/>
          <p:nvPr/>
        </p:nvSpPr>
        <p:spPr>
          <a:xfrm>
            <a:off x="9488206" y="7566343"/>
            <a:ext cx="4083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Lock Rate &amp; </a:t>
            </a:r>
            <a:endParaRPr sz="3500" b="0" i="0" u="none" strike="noStrike" cap="none">
              <a:solidFill>
                <a:srgbClr val="83BEC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Close Once</a:t>
            </a:r>
            <a:endParaRPr sz="3500"/>
          </a:p>
        </p:txBody>
      </p:sp>
      <p:sp>
        <p:nvSpPr>
          <p:cNvPr id="157" name="Google Shape;157;p6"/>
          <p:cNvSpPr txBox="1"/>
          <p:nvPr/>
        </p:nvSpPr>
        <p:spPr>
          <a:xfrm>
            <a:off x="13865206" y="7566341"/>
            <a:ext cx="4083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Move Into Your</a:t>
            </a:r>
            <a:endParaRPr sz="3500">
              <a:solidFill>
                <a:srgbClr val="83BEC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83BEC8"/>
                </a:solidFill>
                <a:latin typeface="Roboto"/>
                <a:ea typeface="Roboto"/>
                <a:cs typeface="Roboto"/>
                <a:sym typeface="Roboto"/>
              </a:rPr>
              <a:t>Dream Home</a:t>
            </a:r>
            <a:endParaRPr sz="3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BEC8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5810"/>
            <a:ext cx="18288000" cy="8755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8"/>
          <p:cNvPicPr preferRelativeResize="0"/>
          <p:nvPr/>
        </p:nvPicPr>
        <p:blipFill rotWithShape="1">
          <a:blip r:embed="rId3">
            <a:alphaModFix/>
          </a:blip>
          <a:srcRect r="684"/>
          <a:stretch/>
        </p:blipFill>
        <p:spPr>
          <a:xfrm>
            <a:off x="2538164" y="0"/>
            <a:ext cx="7364528" cy="1044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2102759" y="4061922"/>
            <a:ext cx="6262918" cy="185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56961" y="0"/>
            <a:ext cx="736514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A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63" y="0"/>
            <a:ext cx="8510110" cy="50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1730" y="0"/>
            <a:ext cx="8510110" cy="503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170" y="5252951"/>
            <a:ext cx="8510100" cy="50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81730" y="5252956"/>
            <a:ext cx="8510110" cy="5034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909</Words>
  <Application>Microsoft Macintosh PowerPoint</Application>
  <PresentationFormat>Custom</PresentationFormat>
  <Paragraphs>160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Oswald</vt:lpstr>
      <vt:lpstr>Montserrat</vt:lpstr>
      <vt:lpstr>Calibri</vt:lpstr>
      <vt:lpstr>Arimo</vt:lpstr>
      <vt:lpstr>Arial</vt:lpstr>
      <vt:lpstr>Antonio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Paula Schultz</cp:lastModifiedBy>
  <cp:revision>7</cp:revision>
  <dcterms:created xsi:type="dcterms:W3CDTF">2006-08-16T00:00:00Z</dcterms:created>
  <dcterms:modified xsi:type="dcterms:W3CDTF">2021-07-14T17:29:44Z</dcterms:modified>
</cp:coreProperties>
</file>