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1" r:id="rId2"/>
    <p:sldMasterId id="2147483701" r:id="rId3"/>
  </p:sldMasterIdLst>
  <p:notesMasterIdLst>
    <p:notesMasterId r:id="rId14"/>
  </p:notesMasterIdLst>
  <p:sldIdLst>
    <p:sldId id="362" r:id="rId4"/>
    <p:sldId id="1291" r:id="rId5"/>
    <p:sldId id="1260" r:id="rId6"/>
    <p:sldId id="1251" r:id="rId7"/>
    <p:sldId id="289" r:id="rId8"/>
    <p:sldId id="1241" r:id="rId9"/>
    <p:sldId id="1234" r:id="rId10"/>
    <p:sldId id="1292" r:id="rId11"/>
    <p:sldId id="292" r:id="rId12"/>
    <p:sldId id="363" r:id="rId13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5827" autoAdjust="0"/>
  </p:normalViewPr>
  <p:slideViewPr>
    <p:cSldViewPr snapToGrid="0">
      <p:cViewPr varScale="1">
        <p:scale>
          <a:sx n="92" d="100"/>
          <a:sy n="92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2BE4B721-D030-482A-A068-0D78F280292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0BF9F4D4-E34F-4B79-9A33-7571BD23A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367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07B0FB-9B2C-4C1F-B498-51B8E95E6F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12825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E92BC-F5B0-5685-5F5E-10E4F5582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DF563B-194F-C599-9E6E-094319083A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29DD53-CAA3-5B1F-3E30-63C8D14F1F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011999-43B4-4D92-FE7F-C0A88CE5D4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07B0FB-9B2C-4C1F-B498-51B8E95E6F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042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afternoon,</a:t>
            </a:r>
          </a:p>
          <a:p>
            <a:r>
              <a:rPr lang="en-US" dirty="0"/>
              <a:t>My name is Wes Heiskell – Director of Paradigm Drilling and Intervention.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F9F4D4-E34F-4B79-9A33-7571BD23AC7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234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I’ll discuss how the Paradigm Driver addresses some of the biggest drilling challenges we face, reducing downhole shock and vibration, and improving weight transfer to the bit.</a:t>
            </a:r>
          </a:p>
          <a:p>
            <a:endParaRPr lang="en-US" dirty="0"/>
          </a:p>
          <a:p>
            <a:r>
              <a:rPr lang="en-US" dirty="0"/>
              <a:t>Alongside the Driver, our portfolio includes the </a:t>
            </a:r>
            <a:r>
              <a:rPr lang="en-US" dirty="0" err="1"/>
              <a:t>Exteamer</a:t>
            </a:r>
            <a:r>
              <a:rPr lang="en-US" dirty="0"/>
              <a:t>, Reamer/Stabilizer, Rebel, and Runner - all designed to boost efficiency and reduce mechanical risk.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F9F4D4-E34F-4B79-9A33-7571BD23AC7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210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Now, focusing on the Driver – with a quick video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Driver has been run in RSS applications placed above the motor to maximize energy transfer to the lower string, which improves ROP while maintaining less WOB, and reduces stick-slip, shock, vibration, and pipe buckling - extending tool life and improving overall drilling performance.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F9F4D4-E34F-4B79-9A33-7571BD23AC7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704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Driver acts like a downhole tractor. Two rollers are always engaged with the wellbore while the remaining rollers keep the tool centered and moving smoothly. As the </a:t>
            </a:r>
            <a:r>
              <a:rPr lang="en-US" dirty="0" err="1"/>
              <a:t>drillstring</a:t>
            </a:r>
            <a:r>
              <a:rPr lang="en-US" dirty="0"/>
              <a:t> rotates, the rollers engage in sequence, creating a continuous crawling motion.</a:t>
            </a:r>
          </a:p>
          <a:p>
            <a:endParaRPr lang="en-US" dirty="0"/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15-degree angled traction pads convert side-load forces into forward thrust, helping pull the lower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drillstring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out of buckling, improve weight transfer to the bit, and reduce vibration for more efficient drilling, and longer bit life with BHA reliability.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F9F4D4-E34F-4B79-9A33-7571BD23AC7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057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the U.S., the Driver is on its 7</a:t>
            </a:r>
            <a:r>
              <a:rPr lang="en-US" baseline="30000" dirty="0"/>
              <a:t>th</a:t>
            </a:r>
            <a:r>
              <a:rPr lang="en-US" dirty="0"/>
              <a:t> trials, with 4 more planned, using Pason, MWD, and RSS data to gather the results:</a:t>
            </a:r>
          </a:p>
          <a:p>
            <a:endParaRPr lang="en-US" dirty="0"/>
          </a:p>
          <a:p>
            <a:r>
              <a:rPr lang="en-US" dirty="0"/>
              <a:t>On this slide from a super major job,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6-1/8” hole </a:t>
            </a:r>
            <a:r>
              <a:rPr lang="en-US" dirty="0"/>
              <a:t>in the Delaware Basin - the offset well axial vibration spiked from 60 </a:t>
            </a:r>
            <a:r>
              <a:rPr lang="en-US" dirty="0" err="1"/>
              <a:t>Gs</a:t>
            </a:r>
            <a:r>
              <a:rPr lang="en-US" dirty="0"/>
              <a:t> down to 10, and lateral vibration spikes were well over 100+ </a:t>
            </a:r>
            <a:r>
              <a:rPr lang="en-US" dirty="0" err="1"/>
              <a:t>Gs</a:t>
            </a:r>
            <a:r>
              <a:rPr lang="en-US" dirty="0"/>
              <a:t> to about 15.</a:t>
            </a:r>
          </a:p>
          <a:p>
            <a:endParaRPr lang="en-US" dirty="0"/>
          </a:p>
          <a:p>
            <a:r>
              <a:rPr lang="en-US" dirty="0"/>
              <a:t>With the Driver, axial vibration remained steadily range of 14–15 </a:t>
            </a:r>
            <a:r>
              <a:rPr lang="en-US" dirty="0" err="1"/>
              <a:t>Gs</a:t>
            </a:r>
            <a:r>
              <a:rPr lang="en-US" dirty="0"/>
              <a:t>, while lateral vibration ranged from 30 </a:t>
            </a:r>
            <a:r>
              <a:rPr lang="en-US" dirty="0" err="1"/>
              <a:t>Gs</a:t>
            </a:r>
            <a:r>
              <a:rPr lang="en-US" dirty="0"/>
              <a:t> to15 </a:t>
            </a:r>
            <a:r>
              <a:rPr lang="en-US" dirty="0" err="1"/>
              <a:t>Gs</a:t>
            </a:r>
            <a:r>
              <a:rPr lang="en-US" dirty="0"/>
              <a:t>.- the results show a much smoother, more stable drilling operation </a:t>
            </a:r>
          </a:p>
          <a:p>
            <a:endParaRPr lang="en-US" dirty="0"/>
          </a:p>
          <a:p>
            <a:r>
              <a:rPr lang="en-US" dirty="0"/>
              <a:t>Overall, we’re seeing 60–80% less vibration on all trials, 15–20% lower WOB for the same ROP, and up to 30% longer bit life.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2289">
              <a:defRPr/>
            </a:pPr>
            <a:fld id="{8B3784F3-2271-4F8D-A0BC-8F40E6849FE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42289">
                <a:defRPr/>
              </a:pPr>
              <a:t>6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886932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/>
            <a:r>
              <a:rPr lang="en-US" dirty="0"/>
              <a:t>This slide shows the offset well surface weight applied is spiking from 30 to 35 – the light and dark blue lines are the upper and lower censer subs – showing the wide spikes from surface weight to the bit – some case there's 35 surface, upper sub 20 and low as 10.</a:t>
            </a:r>
          </a:p>
          <a:p>
            <a:pPr defTabSz="942289"/>
            <a:endParaRPr lang="en-US" dirty="0"/>
          </a:p>
          <a:p>
            <a:pPr defTabSz="942289"/>
            <a:r>
              <a:rPr lang="en-US" dirty="0"/>
              <a:t>The Driver had more of a consistent weight transfer to the bit – 30 to 35 at surface and 25 to 30 to 35 at the bit censer sub tracing green and orange  – true bit tracking driven by 1,250–3,000 </a:t>
            </a:r>
            <a:r>
              <a:rPr lang="en-US" dirty="0" err="1"/>
              <a:t>lbs</a:t>
            </a:r>
            <a:r>
              <a:rPr lang="en-US" dirty="0"/>
              <a:t> of effective axial thrust recorded from the censer subs, with minimal separation versus the offset. The Driver is pulling the lower string out of buckling and dampening slick slip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2289">
              <a:defRPr/>
            </a:pPr>
            <a:fld id="{8B3784F3-2271-4F8D-A0BC-8F40E6849FE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42289">
                <a:defRPr/>
              </a:pPr>
              <a:t>7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33838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D928F-CADD-1922-B31B-FE39D0B94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BBC20E-1273-D063-8331-B97ABB7C25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ED29F9-6016-1D72-A5B1-C65C256368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So, what did we see?</a:t>
            </a:r>
          </a:p>
          <a:p>
            <a:r>
              <a:rPr lang="en-US" dirty="0"/>
              <a:t>We delivered 10–15% higher ROP while using 15–20% less WOB, confirming more efficient weight transfer to the bit.</a:t>
            </a:r>
          </a:p>
          <a:p>
            <a:r>
              <a:rPr lang="en-US" dirty="0"/>
              <a:t>Vibration performance improved dramatically, with stick-slip, shock, and axial vibration reduced by over 60 to 80% compared to offset wells.</a:t>
            </a:r>
          </a:p>
          <a:p>
            <a:r>
              <a:rPr lang="en-US" dirty="0"/>
              <a:t>The result was smoother drilling, improved bit life, zero unplanned trips, and time savings per well.</a:t>
            </a:r>
          </a:p>
          <a:p>
            <a:r>
              <a:rPr lang="en-US" dirty="0"/>
              <a:t>Bottom line: better drilling performance, lower risk, and meaningful cost savings.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951861-FA95-7D55-A375-43F1B8BE0F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F9F4D4-E34F-4B79-9A33-7571BD23AC7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3482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have a Driver here - outside. Come-on by. Thank you!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F9F4D4-E34F-4B79-9A33-7571BD23AC7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544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Drilling Optimization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FF25F8B-9C6B-074B-5F3F-014CB88CC9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36876" y="3236806"/>
            <a:ext cx="5487503" cy="1206983"/>
          </a:xfrm>
          <a:noFill/>
        </p:spPr>
        <p:txBody>
          <a:bodyPr lIns="0" anchor="t">
            <a:normAutofit/>
          </a:bodyPr>
          <a:lstStyle>
            <a:lvl1pPr algn="l">
              <a:defRPr sz="4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AADAAAA-BD39-D826-EE4A-2D838DC38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36876" y="4661608"/>
            <a:ext cx="5487503" cy="472073"/>
          </a:xfrm>
        </p:spPr>
        <p:txBody>
          <a:bodyPr l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F325E9-71D2-06F4-32DE-3E5113955700}"/>
              </a:ext>
            </a:extLst>
          </p:cNvPr>
          <p:cNvSpPr/>
          <p:nvPr userDrawn="1"/>
        </p:nvSpPr>
        <p:spPr>
          <a:xfrm>
            <a:off x="6336876" y="2872296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CD9AF9C-4CD6-B640-A9A9-AA70272E06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5512" y="6279374"/>
            <a:ext cx="1828248" cy="43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712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ive Title &amp; Content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961596BB-AB96-498E-9FC6-5A2AB545015E}"/>
              </a:ext>
            </a:extLst>
          </p:cNvPr>
          <p:cNvSpPr/>
          <p:nvPr userDrawn="1"/>
        </p:nvSpPr>
        <p:spPr>
          <a:xfrm>
            <a:off x="0" y="-1"/>
            <a:ext cx="1103242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877378" y="2877382"/>
            <a:ext cx="6858002" cy="1103241"/>
          </a:xfrm>
        </p:spPr>
        <p:txBody>
          <a:bodyPr>
            <a:normAutofit/>
          </a:bodyPr>
          <a:lstStyle>
            <a:lvl1pPr algn="ctr">
              <a:defRPr lang="en-US" sz="2800" b="1" kern="1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3E3CB4A-858E-73C1-58E2-4F38088D97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2C52FB2-17C0-CB82-433A-302F88AA7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1654" y="1449497"/>
            <a:ext cx="7158980" cy="85233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800" kern="1200" dirty="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48">
            <a:extLst>
              <a:ext uri="{FF2B5EF4-FFF2-40B4-BE49-F238E27FC236}">
                <a16:creationId xmlns:a16="http://schemas.microsoft.com/office/drawing/2014/main" id="{B206F0D8-6F2B-6F61-DC5E-DC32E768D4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18826" y="585712"/>
            <a:ext cx="1444637" cy="8523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>
                    <a:lumMod val="9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264E041-3054-582E-71B8-F8901984D45F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861654" y="3422958"/>
            <a:ext cx="7158980" cy="85233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800" kern="1200" dirty="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48">
            <a:extLst>
              <a:ext uri="{FF2B5EF4-FFF2-40B4-BE49-F238E27FC236}">
                <a16:creationId xmlns:a16="http://schemas.microsoft.com/office/drawing/2014/main" id="{973EECF7-F155-C1A0-729F-EF9F00E0D9F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18826" y="2559173"/>
            <a:ext cx="1444637" cy="8523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>
                    <a:lumMod val="9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A58E17D-F82D-BCD0-DE17-603023ADB5C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861654" y="5342817"/>
            <a:ext cx="7158980" cy="85233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800" kern="1200" dirty="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48">
            <a:extLst>
              <a:ext uri="{FF2B5EF4-FFF2-40B4-BE49-F238E27FC236}">
                <a16:creationId xmlns:a16="http://schemas.microsoft.com/office/drawing/2014/main" id="{69C8E156-F53B-2423-CC0F-40DF41D314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18826" y="4467582"/>
            <a:ext cx="1444637" cy="8523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>
                    <a:lumMod val="9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34926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79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bg>
      <p:bgPr>
        <a:gradFill>
          <a:gsLst>
            <a:gs pos="36000">
              <a:srgbClr val="FF0000"/>
            </a:gs>
            <a:gs pos="60000">
              <a:srgbClr val="C00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7811C96E-0DEE-4C3C-914D-3D8E37D685D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16466" y="4160451"/>
            <a:ext cx="608493" cy="201776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b="1" cap="all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 dirty="0"/>
              <a:t>Year</a:t>
            </a:r>
            <a:endParaRPr lang="en-ZA" dirty="0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105D759B-EB6D-4560-B0B8-1F7EB7D1B84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980666" y="4160451"/>
            <a:ext cx="608493" cy="201776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b="1" cap="all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 dirty="0"/>
              <a:t>Year</a:t>
            </a:r>
            <a:endParaRPr lang="en-ZA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401495E4-6A47-4169-8AF4-736F7CF55C3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4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A350147-917D-4020-B9C3-CE41143A10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6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95A6F9E-88A2-46C6-B4B4-642D65C42C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8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1C0F1C3-D7E3-418A-8706-CD257C1F5B6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50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8715823E-52F8-49ED-9EC8-E99ED0915BD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22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7DF700D5-2F9B-4B15-92CF-1052851D5E1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4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BB40768A-A2DB-44AA-89F5-071BCE4D9F9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6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05B8381-43DD-41A0-A705-D1255AC449A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8435" y="3658480"/>
            <a:ext cx="393192" cy="390677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C178CB7C-93FB-40C1-9170-B99EF8EE9E8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10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16D07EB6-011E-4F65-9F28-20CAB54640E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82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A2B65EAF-1F60-417C-B138-F72EFEBF6D8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4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76D120F4-A640-421C-B1F8-406158CFBC8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6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BBD14391-1DC8-4D56-951F-25C5BDB3921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8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3FC04C9-D1DE-47BA-8D50-6D762B72B8F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70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B8FB174F-BC80-4817-90C7-42F90C7978E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2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E896FB65-5B08-4993-8523-822688BB2A9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4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DBAF247D-367F-4524-9E85-4B66631D530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6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4F9BFDEC-4D89-4C8E-A3D9-A6DF0297F78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8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C08EC58-18EC-4890-94D6-2422A6BBA8D5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30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5F5960EF-7F51-41A0-9E73-D2F727AB3F0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2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9F81D711-9D82-42A4-8AB2-12D1F4490AA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4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D360A36A-7282-4045-B0DF-503E6A97BA4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6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0A2E5DCC-5FCD-4396-9980-17ECD06BB37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818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A3860367-6AF8-4009-AE8B-33DEE49D1773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1290430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80" name="Title 1">
            <a:extLst>
              <a:ext uri="{FF2B5EF4-FFF2-40B4-BE49-F238E27FC236}">
                <a16:creationId xmlns:a16="http://schemas.microsoft.com/office/drawing/2014/main" id="{BD315BE3-66BC-448E-AC25-B8B59C800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0952" y="629616"/>
            <a:ext cx="6550096" cy="1325563"/>
          </a:xfrm>
        </p:spPr>
        <p:txBody>
          <a:bodyPr anchor="ctr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00" b="1" kern="1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dirty="0"/>
              <a:t>Click to edit Master title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A5F324B-3218-DFEF-3714-841B20F016F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710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, Content &amp; Framed Picture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icture Placeholder 106">
            <a:extLst>
              <a:ext uri="{FF2B5EF4-FFF2-40B4-BE49-F238E27FC236}">
                <a16:creationId xmlns:a16="http://schemas.microsoft.com/office/drawing/2014/main" id="{C1039393-3B8E-4456-97AA-ADBC180100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543050"/>
            <a:ext cx="5519928" cy="4347310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72" y="214993"/>
            <a:ext cx="11190755" cy="955826"/>
          </a:xfrm>
        </p:spPr>
        <p:txBody>
          <a:bodyPr lIns="0" anchor="b">
            <a:noAutofit/>
          </a:bodyPr>
          <a:lstStyle>
            <a:lvl1pPr algn="l">
              <a:defRPr lang="en-US" sz="38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438815-B9AF-4BA5-B8D6-3311C4949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1301" y="2871591"/>
            <a:ext cx="2001667" cy="747216"/>
          </a:xfrm>
        </p:spPr>
        <p:txBody>
          <a:bodyPr lIns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Online Image Placeholder 4">
            <a:extLst>
              <a:ext uri="{FF2B5EF4-FFF2-40B4-BE49-F238E27FC236}">
                <a16:creationId xmlns:a16="http://schemas.microsoft.com/office/drawing/2014/main" id="{3F93CAB0-49C3-4A79-B42E-9E1448EB8C16}"/>
              </a:ext>
            </a:extLst>
          </p:cNvPr>
          <p:cNvSpPr>
            <a:spLocks noGrp="1"/>
          </p:cNvSpPr>
          <p:nvPr>
            <p:ph type="clipArt" sz="quarter" idx="11"/>
          </p:nvPr>
        </p:nvSpPr>
        <p:spPr>
          <a:xfrm>
            <a:off x="1437001" y="1890684"/>
            <a:ext cx="747216" cy="747216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7F604C77-9D98-476E-94D5-E470DD4AF76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3741177" y="2871591"/>
            <a:ext cx="2001667" cy="747216"/>
          </a:xfrm>
        </p:spPr>
        <p:txBody>
          <a:bodyPr lIns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Online Image Placeholder 4">
            <a:extLst>
              <a:ext uri="{FF2B5EF4-FFF2-40B4-BE49-F238E27FC236}">
                <a16:creationId xmlns:a16="http://schemas.microsoft.com/office/drawing/2014/main" id="{9CF5CB34-93EF-4B2B-A1BE-32B6ED047CA5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>
          <a:xfrm>
            <a:off x="4366877" y="1890684"/>
            <a:ext cx="747216" cy="747216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FC62B88D-998E-4BF7-848E-A2874E941CD7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11301" y="4812293"/>
            <a:ext cx="2001667" cy="747216"/>
          </a:xfrm>
        </p:spPr>
        <p:txBody>
          <a:bodyPr lIns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Online Image Placeholder 4">
            <a:extLst>
              <a:ext uri="{FF2B5EF4-FFF2-40B4-BE49-F238E27FC236}">
                <a16:creationId xmlns:a16="http://schemas.microsoft.com/office/drawing/2014/main" id="{5323F037-C84F-497F-BB92-7183D356BA26}"/>
              </a:ext>
            </a:extLst>
          </p:cNvPr>
          <p:cNvSpPr>
            <a:spLocks noGrp="1"/>
          </p:cNvSpPr>
          <p:nvPr>
            <p:ph type="clipArt" sz="quarter" idx="15"/>
          </p:nvPr>
        </p:nvSpPr>
        <p:spPr>
          <a:xfrm>
            <a:off x="1437001" y="3831386"/>
            <a:ext cx="747216" cy="747216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FF3F35AF-A5CD-4066-97B9-902126AD3935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741177" y="4812293"/>
            <a:ext cx="2001667" cy="747216"/>
          </a:xfrm>
        </p:spPr>
        <p:txBody>
          <a:bodyPr lIns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8" name="Online Image Placeholder 4">
            <a:extLst>
              <a:ext uri="{FF2B5EF4-FFF2-40B4-BE49-F238E27FC236}">
                <a16:creationId xmlns:a16="http://schemas.microsoft.com/office/drawing/2014/main" id="{9A265732-BAC2-478A-92AE-23D502B7FF1A}"/>
              </a:ext>
            </a:extLst>
          </p:cNvPr>
          <p:cNvSpPr>
            <a:spLocks noGrp="1"/>
          </p:cNvSpPr>
          <p:nvPr>
            <p:ph type="clipArt" sz="quarter" idx="17"/>
          </p:nvPr>
        </p:nvSpPr>
        <p:spPr>
          <a:xfrm>
            <a:off x="4366877" y="3831386"/>
            <a:ext cx="747216" cy="747216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6C69AD1-B8D5-8A6A-44F0-7994F422081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A5E88A3-6869-8891-D257-1BECDADD1A57}"/>
              </a:ext>
            </a:extLst>
          </p:cNvPr>
          <p:cNvSpPr/>
          <p:nvPr userDrawn="1"/>
        </p:nvSpPr>
        <p:spPr>
          <a:xfrm>
            <a:off x="425172" y="1368115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0883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76">
          <p15:clr>
            <a:srgbClr val="FBAE40"/>
          </p15:clr>
        </p15:guide>
        <p15:guide id="2" pos="2343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, Content &amp; Framed Picture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icture Placeholder 106">
            <a:extLst>
              <a:ext uri="{FF2B5EF4-FFF2-40B4-BE49-F238E27FC236}">
                <a16:creationId xmlns:a16="http://schemas.microsoft.com/office/drawing/2014/main" id="{C1039393-3B8E-4456-97AA-ADBC180100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543050"/>
            <a:ext cx="5519928" cy="4347310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72" y="214993"/>
            <a:ext cx="11190755" cy="955826"/>
          </a:xfrm>
        </p:spPr>
        <p:txBody>
          <a:bodyPr lIns="0" anchor="b">
            <a:noAutofit/>
          </a:bodyPr>
          <a:lstStyle>
            <a:lvl1pPr algn="l">
              <a:defRPr lang="en-US" sz="3800" b="1" kern="1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438815-B9AF-4BA5-B8D6-3311C4949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1301" y="2871591"/>
            <a:ext cx="2001667" cy="747216"/>
          </a:xfrm>
        </p:spPr>
        <p:txBody>
          <a:bodyPr lIns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Online Image Placeholder 4">
            <a:extLst>
              <a:ext uri="{FF2B5EF4-FFF2-40B4-BE49-F238E27FC236}">
                <a16:creationId xmlns:a16="http://schemas.microsoft.com/office/drawing/2014/main" id="{3F93CAB0-49C3-4A79-B42E-9E1448EB8C16}"/>
              </a:ext>
            </a:extLst>
          </p:cNvPr>
          <p:cNvSpPr>
            <a:spLocks noGrp="1"/>
          </p:cNvSpPr>
          <p:nvPr>
            <p:ph type="clipArt" sz="quarter" idx="11"/>
          </p:nvPr>
        </p:nvSpPr>
        <p:spPr>
          <a:xfrm>
            <a:off x="1437001" y="1890684"/>
            <a:ext cx="747216" cy="747216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7F604C77-9D98-476E-94D5-E470DD4AF76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3741177" y="2871591"/>
            <a:ext cx="2001667" cy="747216"/>
          </a:xfrm>
        </p:spPr>
        <p:txBody>
          <a:bodyPr lIns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Online Image Placeholder 4">
            <a:extLst>
              <a:ext uri="{FF2B5EF4-FFF2-40B4-BE49-F238E27FC236}">
                <a16:creationId xmlns:a16="http://schemas.microsoft.com/office/drawing/2014/main" id="{9CF5CB34-93EF-4B2B-A1BE-32B6ED047CA5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>
          <a:xfrm>
            <a:off x="4366877" y="1890684"/>
            <a:ext cx="747216" cy="747216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FC62B88D-998E-4BF7-848E-A2874E941CD7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11301" y="4812293"/>
            <a:ext cx="2001667" cy="747216"/>
          </a:xfrm>
        </p:spPr>
        <p:txBody>
          <a:bodyPr lIns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Online Image Placeholder 4">
            <a:extLst>
              <a:ext uri="{FF2B5EF4-FFF2-40B4-BE49-F238E27FC236}">
                <a16:creationId xmlns:a16="http://schemas.microsoft.com/office/drawing/2014/main" id="{5323F037-C84F-497F-BB92-7183D356BA26}"/>
              </a:ext>
            </a:extLst>
          </p:cNvPr>
          <p:cNvSpPr>
            <a:spLocks noGrp="1"/>
          </p:cNvSpPr>
          <p:nvPr>
            <p:ph type="clipArt" sz="quarter" idx="15"/>
          </p:nvPr>
        </p:nvSpPr>
        <p:spPr>
          <a:xfrm>
            <a:off x="1437001" y="3831386"/>
            <a:ext cx="747216" cy="747216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FF3F35AF-A5CD-4066-97B9-902126AD3935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741177" y="4812293"/>
            <a:ext cx="2001667" cy="747216"/>
          </a:xfrm>
        </p:spPr>
        <p:txBody>
          <a:bodyPr lIns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8" name="Online Image Placeholder 4">
            <a:extLst>
              <a:ext uri="{FF2B5EF4-FFF2-40B4-BE49-F238E27FC236}">
                <a16:creationId xmlns:a16="http://schemas.microsoft.com/office/drawing/2014/main" id="{9A265732-BAC2-478A-92AE-23D502B7FF1A}"/>
              </a:ext>
            </a:extLst>
          </p:cNvPr>
          <p:cNvSpPr>
            <a:spLocks noGrp="1"/>
          </p:cNvSpPr>
          <p:nvPr>
            <p:ph type="clipArt" sz="quarter" idx="17"/>
          </p:nvPr>
        </p:nvSpPr>
        <p:spPr>
          <a:xfrm>
            <a:off x="4366877" y="3831386"/>
            <a:ext cx="747216" cy="747216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6C69AD1-B8D5-8A6A-44F0-7994F422081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EE832A6-3552-A54F-6718-4FB122334EF3}"/>
              </a:ext>
            </a:extLst>
          </p:cNvPr>
          <p:cNvSpPr/>
          <p:nvPr userDrawn="1"/>
        </p:nvSpPr>
        <p:spPr>
          <a:xfrm>
            <a:off x="425172" y="1368115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151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76">
          <p15:clr>
            <a:srgbClr val="FBAE40"/>
          </p15:clr>
        </p15:guide>
        <p15:guide id="2" pos="2343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Right &amp; Content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icture Placeholder 106">
            <a:extLst>
              <a:ext uri="{FF2B5EF4-FFF2-40B4-BE49-F238E27FC236}">
                <a16:creationId xmlns:a16="http://schemas.microsoft.com/office/drawing/2014/main" id="{C1039393-3B8E-4456-97AA-ADBC180100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1943" y="553069"/>
            <a:ext cx="5524057" cy="5536582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0" y="3219450"/>
            <a:ext cx="4603750" cy="1527175"/>
          </a:xfrm>
        </p:spPr>
        <p:txBody>
          <a:bodyPr lIns="0" anchor="t">
            <a:normAutofit/>
          </a:bodyPr>
          <a:lstStyle>
            <a:lvl1pPr>
              <a:defRPr lang="en-US" sz="38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438815-B9AF-4BA5-B8D6-3311C4949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43700" y="4746625"/>
            <a:ext cx="4603750" cy="1343025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6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4292027F-AAE9-4110-9FB9-9485D82493DC}"/>
              </a:ext>
            </a:extLst>
          </p:cNvPr>
          <p:cNvSpPr/>
          <p:nvPr userDrawn="1"/>
        </p:nvSpPr>
        <p:spPr>
          <a:xfrm>
            <a:off x="6743700" y="2854940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621B686-DF99-08E1-19C4-6140BB82324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40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Right &amp; Content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icture Placeholder 106">
            <a:extLst>
              <a:ext uri="{FF2B5EF4-FFF2-40B4-BE49-F238E27FC236}">
                <a16:creationId xmlns:a16="http://schemas.microsoft.com/office/drawing/2014/main" id="{C1039393-3B8E-4456-97AA-ADBC180100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1943" y="553069"/>
            <a:ext cx="5524057" cy="5536582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0" y="3219450"/>
            <a:ext cx="4603750" cy="1527175"/>
          </a:xfrm>
        </p:spPr>
        <p:txBody>
          <a:bodyPr lIns="0" anchor="t">
            <a:normAutofit/>
          </a:bodyPr>
          <a:lstStyle>
            <a:lvl1pPr>
              <a:defRPr lang="en-US" sz="3800" b="1" kern="1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438815-B9AF-4BA5-B8D6-3311C4949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43700" y="4746625"/>
            <a:ext cx="4603750" cy="1343025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4292027F-AAE9-4110-9FB9-9485D82493DC}"/>
              </a:ext>
            </a:extLst>
          </p:cNvPr>
          <p:cNvSpPr/>
          <p:nvPr userDrawn="1"/>
        </p:nvSpPr>
        <p:spPr>
          <a:xfrm>
            <a:off x="6743700" y="2854940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621B686-DF99-08E1-19C4-6140BB82324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377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gradFill>
          <a:gsLst>
            <a:gs pos="36000">
              <a:srgbClr val="FF0000"/>
            </a:gs>
            <a:gs pos="60000">
              <a:srgbClr val="C00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1A29850-9B3D-49F0-9198-80F35FD55140}"/>
              </a:ext>
            </a:extLst>
          </p:cNvPr>
          <p:cNvSpPr/>
          <p:nvPr userDrawn="1"/>
        </p:nvSpPr>
        <p:spPr>
          <a:xfrm>
            <a:off x="5221352" y="-1"/>
            <a:ext cx="1746503" cy="17556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0672AB-65F9-4533-9452-7872A8E7C3BC}"/>
              </a:ext>
            </a:extLst>
          </p:cNvPr>
          <p:cNvSpPr/>
          <p:nvPr userDrawn="1"/>
        </p:nvSpPr>
        <p:spPr>
          <a:xfrm>
            <a:off x="1746038" y="-1"/>
            <a:ext cx="1746504" cy="175564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20BF50-7B12-496A-986A-AF0B9880118F}"/>
              </a:ext>
            </a:extLst>
          </p:cNvPr>
          <p:cNvSpPr/>
          <p:nvPr userDrawn="1"/>
        </p:nvSpPr>
        <p:spPr>
          <a:xfrm>
            <a:off x="0" y="-1"/>
            <a:ext cx="1746504" cy="175564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E556028-47A8-47AD-A7ED-1CB2252FBE3D}"/>
              </a:ext>
            </a:extLst>
          </p:cNvPr>
          <p:cNvSpPr/>
          <p:nvPr userDrawn="1"/>
        </p:nvSpPr>
        <p:spPr>
          <a:xfrm>
            <a:off x="10445496" y="-1"/>
            <a:ext cx="1746504" cy="175564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47570CE-A79F-452C-A098-5DE30EBBC6FB}"/>
              </a:ext>
            </a:extLst>
          </p:cNvPr>
          <p:cNvSpPr/>
          <p:nvPr userDrawn="1"/>
        </p:nvSpPr>
        <p:spPr>
          <a:xfrm>
            <a:off x="1747435" y="1752350"/>
            <a:ext cx="1746504" cy="1755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D3866FD-426E-414F-B17B-F648AF71EA9B}"/>
              </a:ext>
            </a:extLst>
          </p:cNvPr>
          <p:cNvSpPr/>
          <p:nvPr userDrawn="1"/>
        </p:nvSpPr>
        <p:spPr>
          <a:xfrm>
            <a:off x="0" y="1752350"/>
            <a:ext cx="1746504" cy="17556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4B0C63F-EAB3-44FC-B94D-C69BCBD26EBB}"/>
              </a:ext>
            </a:extLst>
          </p:cNvPr>
          <p:cNvSpPr/>
          <p:nvPr userDrawn="1"/>
        </p:nvSpPr>
        <p:spPr>
          <a:xfrm>
            <a:off x="8703647" y="1752350"/>
            <a:ext cx="1746504" cy="17556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79B1BFC-C4E4-428C-A63D-1780C528C70E}"/>
              </a:ext>
            </a:extLst>
          </p:cNvPr>
          <p:cNvSpPr/>
          <p:nvPr userDrawn="1"/>
        </p:nvSpPr>
        <p:spPr>
          <a:xfrm>
            <a:off x="5242305" y="1752350"/>
            <a:ext cx="1746504" cy="175564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6506793-EC4D-4DB9-A0A1-CC46BD8565D8}"/>
              </a:ext>
            </a:extLst>
          </p:cNvPr>
          <p:cNvSpPr/>
          <p:nvPr userDrawn="1"/>
        </p:nvSpPr>
        <p:spPr>
          <a:xfrm>
            <a:off x="10451084" y="1752350"/>
            <a:ext cx="1740916" cy="175564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7BD3197-9B69-4E3D-9A01-662F1F8E514B}"/>
              </a:ext>
            </a:extLst>
          </p:cNvPr>
          <p:cNvSpPr/>
          <p:nvPr userDrawn="1"/>
        </p:nvSpPr>
        <p:spPr>
          <a:xfrm>
            <a:off x="3494870" y="1752350"/>
            <a:ext cx="1746504" cy="175564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9720" y="3870960"/>
            <a:ext cx="9052560" cy="1363663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438815-B9AF-4BA5-B8D6-3311C4949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9720" y="5405755"/>
            <a:ext cx="9052560" cy="47688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2FEFBC2-5C67-4F2E-8B5F-6AAF8656FBA4}"/>
              </a:ext>
            </a:extLst>
          </p:cNvPr>
          <p:cNvSpPr/>
          <p:nvPr userDrawn="1"/>
        </p:nvSpPr>
        <p:spPr>
          <a:xfrm>
            <a:off x="6967389" y="-1"/>
            <a:ext cx="1740917" cy="173304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Picture Placeholder 52">
            <a:extLst>
              <a:ext uri="{FF2B5EF4-FFF2-40B4-BE49-F238E27FC236}">
                <a16:creationId xmlns:a16="http://schemas.microsoft.com/office/drawing/2014/main" id="{F517192B-C31E-B006-8FF7-236E567C7B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989740" y="1752350"/>
            <a:ext cx="1712976" cy="1733044"/>
          </a:xfrm>
          <a:custGeom>
            <a:avLst/>
            <a:gdLst>
              <a:gd name="connsiteX0" fmla="*/ 0 w 1719072"/>
              <a:gd name="connsiteY0" fmla="*/ 0 h 1708970"/>
              <a:gd name="connsiteX1" fmla="*/ 1719072 w 1719072"/>
              <a:gd name="connsiteY1" fmla="*/ 0 h 1708970"/>
              <a:gd name="connsiteX2" fmla="*/ 1719072 w 1719072"/>
              <a:gd name="connsiteY2" fmla="*/ 1708970 h 1708970"/>
              <a:gd name="connsiteX3" fmla="*/ 0 w 1719072"/>
              <a:gd name="connsiteY3" fmla="*/ 1708970 h 1708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08970">
                <a:moveTo>
                  <a:pt x="0" y="0"/>
                </a:moveTo>
                <a:lnTo>
                  <a:pt x="1719072" y="0"/>
                </a:lnTo>
                <a:lnTo>
                  <a:pt x="1719072" y="1708970"/>
                </a:lnTo>
                <a:lnTo>
                  <a:pt x="0" y="170897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52">
            <a:extLst>
              <a:ext uri="{FF2B5EF4-FFF2-40B4-BE49-F238E27FC236}">
                <a16:creationId xmlns:a16="http://schemas.microsoft.com/office/drawing/2014/main" id="{8050B979-90D2-843B-CEFB-98B9C3BDB5E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492076" y="-1"/>
            <a:ext cx="1729742" cy="1752351"/>
          </a:xfrm>
          <a:custGeom>
            <a:avLst/>
            <a:gdLst>
              <a:gd name="connsiteX0" fmla="*/ 0 w 1719072"/>
              <a:gd name="connsiteY0" fmla="*/ 0 h 1708970"/>
              <a:gd name="connsiteX1" fmla="*/ 1719072 w 1719072"/>
              <a:gd name="connsiteY1" fmla="*/ 0 h 1708970"/>
              <a:gd name="connsiteX2" fmla="*/ 1719072 w 1719072"/>
              <a:gd name="connsiteY2" fmla="*/ 1708970 h 1708970"/>
              <a:gd name="connsiteX3" fmla="*/ 0 w 1719072"/>
              <a:gd name="connsiteY3" fmla="*/ 1708970 h 1708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08970">
                <a:moveTo>
                  <a:pt x="0" y="0"/>
                </a:moveTo>
                <a:lnTo>
                  <a:pt x="1719072" y="0"/>
                </a:lnTo>
                <a:lnTo>
                  <a:pt x="1719072" y="1708970"/>
                </a:lnTo>
                <a:lnTo>
                  <a:pt x="0" y="170897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52">
            <a:extLst>
              <a:ext uri="{FF2B5EF4-FFF2-40B4-BE49-F238E27FC236}">
                <a16:creationId xmlns:a16="http://schemas.microsoft.com/office/drawing/2014/main" id="{F84C8A34-BD9C-3EFA-4BC5-EDCC3800860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707840" y="-1"/>
            <a:ext cx="1738122" cy="1733044"/>
          </a:xfrm>
          <a:custGeom>
            <a:avLst/>
            <a:gdLst>
              <a:gd name="connsiteX0" fmla="*/ 0 w 1719072"/>
              <a:gd name="connsiteY0" fmla="*/ 0 h 1708970"/>
              <a:gd name="connsiteX1" fmla="*/ 1719072 w 1719072"/>
              <a:gd name="connsiteY1" fmla="*/ 0 h 1708970"/>
              <a:gd name="connsiteX2" fmla="*/ 1719072 w 1719072"/>
              <a:gd name="connsiteY2" fmla="*/ 1708970 h 1708970"/>
              <a:gd name="connsiteX3" fmla="*/ 0 w 1719072"/>
              <a:gd name="connsiteY3" fmla="*/ 1708970 h 1708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08970">
                <a:moveTo>
                  <a:pt x="0" y="0"/>
                </a:moveTo>
                <a:lnTo>
                  <a:pt x="1719072" y="0"/>
                </a:lnTo>
                <a:lnTo>
                  <a:pt x="1719072" y="1708970"/>
                </a:lnTo>
                <a:lnTo>
                  <a:pt x="0" y="170897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627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ontent">
    <p:bg>
      <p:bgPr>
        <a:gradFill>
          <a:gsLst>
            <a:gs pos="36000">
              <a:srgbClr val="FF0000"/>
            </a:gs>
            <a:gs pos="60000">
              <a:srgbClr val="C00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6DDDE35A-F618-42E2-AA04-F609770EFA37}"/>
              </a:ext>
            </a:extLst>
          </p:cNvPr>
          <p:cNvSpPr/>
          <p:nvPr userDrawn="1"/>
        </p:nvSpPr>
        <p:spPr>
          <a:xfrm>
            <a:off x="8153400" y="2682910"/>
            <a:ext cx="4038600" cy="417253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1FA9687-5666-46AC-B2C5-FDA4A4EF6670}"/>
              </a:ext>
            </a:extLst>
          </p:cNvPr>
          <p:cNvSpPr/>
          <p:nvPr userDrawn="1"/>
        </p:nvSpPr>
        <p:spPr>
          <a:xfrm>
            <a:off x="0" y="2682910"/>
            <a:ext cx="4050792" cy="41725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A0B6809-6EF5-4C1C-AE26-93D43D084EE4}"/>
              </a:ext>
            </a:extLst>
          </p:cNvPr>
          <p:cNvSpPr/>
          <p:nvPr userDrawn="1"/>
        </p:nvSpPr>
        <p:spPr>
          <a:xfrm>
            <a:off x="4037413" y="2682910"/>
            <a:ext cx="4115987" cy="4172532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4505" y="629616"/>
            <a:ext cx="8042991" cy="1325563"/>
          </a:xfrm>
        </p:spPr>
        <p:txBody>
          <a:bodyPr anchor="ctr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00" b="1" kern="1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dirty="0"/>
              <a:t>Click to edit Master title 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EF16DA6B-95E3-47E1-84FF-3BC278B41388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956168" y="4922388"/>
            <a:ext cx="2176974" cy="566511"/>
          </a:xfrm>
        </p:spPr>
        <p:txBody>
          <a:bodyPr lIns="0">
            <a:no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8" name="Online Image Placeholder 4">
            <a:extLst>
              <a:ext uri="{FF2B5EF4-FFF2-40B4-BE49-F238E27FC236}">
                <a16:creationId xmlns:a16="http://schemas.microsoft.com/office/drawing/2014/main" id="{CAAD9B35-EE81-48EC-8761-181F054A07C5}"/>
              </a:ext>
            </a:extLst>
          </p:cNvPr>
          <p:cNvSpPr>
            <a:spLocks noGrp="1"/>
          </p:cNvSpPr>
          <p:nvPr>
            <p:ph type="clipArt" sz="quarter" idx="11"/>
          </p:nvPr>
        </p:nvSpPr>
        <p:spPr>
          <a:xfrm>
            <a:off x="1668302" y="3911001"/>
            <a:ext cx="747216" cy="747216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Text Placeholder 2">
            <a:extLst>
              <a:ext uri="{FF2B5EF4-FFF2-40B4-BE49-F238E27FC236}">
                <a16:creationId xmlns:a16="http://schemas.microsoft.com/office/drawing/2014/main" id="{BDA65F58-E1F7-44CA-BD9C-34919803B82A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969746" y="4922388"/>
            <a:ext cx="2176974" cy="566511"/>
          </a:xfrm>
        </p:spPr>
        <p:txBody>
          <a:bodyPr lIns="0">
            <a:no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0" name="Online Image Placeholder 4">
            <a:extLst>
              <a:ext uri="{FF2B5EF4-FFF2-40B4-BE49-F238E27FC236}">
                <a16:creationId xmlns:a16="http://schemas.microsoft.com/office/drawing/2014/main" id="{0FC3B20B-4758-4A42-8F93-33F464E4670F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>
          <a:xfrm>
            <a:off x="5681880" y="3911001"/>
            <a:ext cx="747216" cy="747216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3235C0E0-A540-41F6-8358-8E19E9EFBA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9050970" y="4922388"/>
            <a:ext cx="2176974" cy="566511"/>
          </a:xfrm>
        </p:spPr>
        <p:txBody>
          <a:bodyPr lIns="0">
            <a:no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3" name="Online Image Placeholder 4">
            <a:extLst>
              <a:ext uri="{FF2B5EF4-FFF2-40B4-BE49-F238E27FC236}">
                <a16:creationId xmlns:a16="http://schemas.microsoft.com/office/drawing/2014/main" id="{D16285A0-0824-4A0A-892F-2ABEEB9CAC28}"/>
              </a:ext>
            </a:extLst>
          </p:cNvPr>
          <p:cNvSpPr>
            <a:spLocks noGrp="1"/>
          </p:cNvSpPr>
          <p:nvPr>
            <p:ph type="clipArt" sz="quarter" idx="15"/>
          </p:nvPr>
        </p:nvSpPr>
        <p:spPr>
          <a:xfrm>
            <a:off x="9763104" y="3911001"/>
            <a:ext cx="747216" cy="747216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A7148931-AAAE-437F-30CE-B54DA5C5BCA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8798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Drilling Optimization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4CD9AF9C-4CD6-B640-A9A9-AA70272E06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5512" y="6279374"/>
            <a:ext cx="1828248" cy="43017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D5F8775-051D-46B9-2F22-80359C47E037}"/>
              </a:ext>
            </a:extLst>
          </p:cNvPr>
          <p:cNvGrpSpPr/>
          <p:nvPr userDrawn="1"/>
        </p:nvGrpSpPr>
        <p:grpSpPr>
          <a:xfrm>
            <a:off x="7497425" y="1681271"/>
            <a:ext cx="2181225" cy="2152650"/>
            <a:chOff x="1688101" y="1413047"/>
            <a:chExt cx="2181225" cy="215265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84572074-FF4D-31A4-3F9B-F0BF069DDC81}"/>
                </a:ext>
              </a:extLst>
            </p:cNvPr>
            <p:cNvSpPr/>
            <p:nvPr userDrawn="1"/>
          </p:nvSpPr>
          <p:spPr>
            <a:xfrm>
              <a:off x="1688101" y="1413047"/>
              <a:ext cx="2181225" cy="2152650"/>
            </a:xfrm>
            <a:prstGeom prst="roundRect">
              <a:avLst>
                <a:gd name="adj" fmla="val 8260"/>
              </a:avLst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NL" dirty="0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60484A0-845D-DBA2-F179-DC39FB4F84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826080" y="1570081"/>
              <a:ext cx="1905266" cy="1838582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96BC711-C156-A04F-10FD-6CB1977621F1}"/>
              </a:ext>
            </a:extLst>
          </p:cNvPr>
          <p:cNvSpPr txBox="1">
            <a:spLocks/>
          </p:cNvSpPr>
          <p:nvPr userDrawn="1"/>
        </p:nvSpPr>
        <p:spPr>
          <a:xfrm>
            <a:off x="7497425" y="4611498"/>
            <a:ext cx="3848636" cy="944646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00" b="1" kern="1200" cap="all" baseline="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THANK YOU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89B836-B653-0025-28C6-4FEB1BA586FC}"/>
              </a:ext>
            </a:extLst>
          </p:cNvPr>
          <p:cNvSpPr/>
          <p:nvPr userDrawn="1"/>
        </p:nvSpPr>
        <p:spPr>
          <a:xfrm>
            <a:off x="7497425" y="4246987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2519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Drilling Optimization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4CD9AF9C-4CD6-B640-A9A9-AA70272E06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5512" y="6279374"/>
            <a:ext cx="1828248" cy="430176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2DE84513-D2D0-8FFE-1C85-E4525B6138CD}"/>
              </a:ext>
            </a:extLst>
          </p:cNvPr>
          <p:cNvGrpSpPr/>
          <p:nvPr userDrawn="1"/>
        </p:nvGrpSpPr>
        <p:grpSpPr>
          <a:xfrm>
            <a:off x="7497425" y="1681271"/>
            <a:ext cx="2181225" cy="2152650"/>
            <a:chOff x="1688101" y="1413047"/>
            <a:chExt cx="2181225" cy="2152650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C93B929-9331-DE49-8655-F792389373C5}"/>
                </a:ext>
              </a:extLst>
            </p:cNvPr>
            <p:cNvSpPr/>
            <p:nvPr userDrawn="1"/>
          </p:nvSpPr>
          <p:spPr>
            <a:xfrm>
              <a:off x="1688101" y="1413047"/>
              <a:ext cx="2181225" cy="2152650"/>
            </a:xfrm>
            <a:prstGeom prst="roundRect">
              <a:avLst>
                <a:gd name="adj" fmla="val 8260"/>
              </a:avLst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NL" dirty="0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1BDED427-CE7E-441C-ED5F-C03CCA10C6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826080" y="1570081"/>
              <a:ext cx="1905266" cy="1838582"/>
            </a:xfrm>
            <a:prstGeom prst="rect">
              <a:avLst/>
            </a:prstGeom>
          </p:spPr>
        </p:pic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269FC1EA-CFF6-B8D8-A904-D69EB1A4BA9E}"/>
              </a:ext>
            </a:extLst>
          </p:cNvPr>
          <p:cNvSpPr txBox="1">
            <a:spLocks/>
          </p:cNvSpPr>
          <p:nvPr userDrawn="1"/>
        </p:nvSpPr>
        <p:spPr>
          <a:xfrm>
            <a:off x="7497425" y="4611498"/>
            <a:ext cx="3848636" cy="944646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00" b="1" kern="1200" cap="all" baseline="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sz="4800" dirty="0">
                <a:solidFill>
                  <a:schemeClr val="bg1">
                    <a:lumMod val="95000"/>
                  </a:schemeClr>
                </a:solidFill>
              </a:rPr>
              <a:t>THANK YOU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04E0A54-ADA3-A579-A87B-B523D611132B}"/>
              </a:ext>
            </a:extLst>
          </p:cNvPr>
          <p:cNvSpPr/>
          <p:nvPr userDrawn="1"/>
        </p:nvSpPr>
        <p:spPr>
          <a:xfrm>
            <a:off x="7497425" y="4246987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9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Drilling Optimization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FF25F8B-9C6B-074B-5F3F-014CB88CC9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36876" y="3236806"/>
            <a:ext cx="5487503" cy="1206983"/>
          </a:xfrm>
          <a:noFill/>
        </p:spPr>
        <p:txBody>
          <a:bodyPr lIns="0" anchor="t">
            <a:normAutofit/>
          </a:bodyPr>
          <a:lstStyle>
            <a:lvl1pPr algn="l">
              <a:defRPr sz="4000" b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AADAAAA-BD39-D826-EE4A-2D838DC38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36876" y="4661608"/>
            <a:ext cx="5487503" cy="472073"/>
          </a:xfrm>
        </p:spPr>
        <p:txBody>
          <a:bodyPr l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F325E9-71D2-06F4-32DE-3E5113955700}"/>
              </a:ext>
            </a:extLst>
          </p:cNvPr>
          <p:cNvSpPr/>
          <p:nvPr userDrawn="1"/>
        </p:nvSpPr>
        <p:spPr>
          <a:xfrm>
            <a:off x="6336876" y="2872296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CD9AF9C-4CD6-B640-A9A9-AA70272E06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5512" y="6279374"/>
            <a:ext cx="1828248" cy="43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777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Drilling Optimization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FF25F8B-9C6B-074B-5F3F-014CB88CC9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36876" y="3236806"/>
            <a:ext cx="5487503" cy="1206983"/>
          </a:xfrm>
          <a:noFill/>
        </p:spPr>
        <p:txBody>
          <a:bodyPr lIns="0" anchor="t">
            <a:normAutofit/>
          </a:bodyPr>
          <a:lstStyle>
            <a:lvl1pPr algn="l">
              <a:defRPr sz="4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AADAAAA-BD39-D826-EE4A-2D838DC38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36876" y="4661608"/>
            <a:ext cx="5487503" cy="472073"/>
          </a:xfrm>
        </p:spPr>
        <p:txBody>
          <a:bodyPr l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F325E9-71D2-06F4-32DE-3E5113955700}"/>
              </a:ext>
            </a:extLst>
          </p:cNvPr>
          <p:cNvSpPr/>
          <p:nvPr userDrawn="1"/>
        </p:nvSpPr>
        <p:spPr>
          <a:xfrm>
            <a:off x="6336876" y="2872296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CD9AF9C-4CD6-B640-A9A9-AA70272E06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5512" y="6279374"/>
            <a:ext cx="1828248" cy="43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961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Drilling Optimization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FF25F8B-9C6B-074B-5F3F-014CB88CC9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36876" y="3236806"/>
            <a:ext cx="5487503" cy="1206983"/>
          </a:xfrm>
          <a:noFill/>
        </p:spPr>
        <p:txBody>
          <a:bodyPr lIns="0" anchor="t">
            <a:normAutofit/>
          </a:bodyPr>
          <a:lstStyle>
            <a:lvl1pPr algn="l">
              <a:defRPr sz="4000" b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AADAAAA-BD39-D826-EE4A-2D838DC38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36876" y="4661608"/>
            <a:ext cx="5487503" cy="472073"/>
          </a:xfrm>
        </p:spPr>
        <p:txBody>
          <a:bodyPr l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F325E9-71D2-06F4-32DE-3E5113955700}"/>
              </a:ext>
            </a:extLst>
          </p:cNvPr>
          <p:cNvSpPr/>
          <p:nvPr userDrawn="1"/>
        </p:nvSpPr>
        <p:spPr>
          <a:xfrm>
            <a:off x="6336876" y="2872296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CD9AF9C-4CD6-B640-A9A9-AA70272E06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5512" y="6279374"/>
            <a:ext cx="1828248" cy="43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998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1 Picture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73" y="242131"/>
            <a:ext cx="11341653" cy="928688"/>
          </a:xfrm>
        </p:spPr>
        <p:txBody>
          <a:bodyPr lIns="0" anchor="b">
            <a:normAutofit/>
          </a:bodyPr>
          <a:lstStyle>
            <a:lvl1pPr>
              <a:defRPr sz="3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172" y="1522357"/>
            <a:ext cx="5670828" cy="4502346"/>
          </a:xfrm>
        </p:spPr>
        <p:txBody>
          <a:bodyPr lIns="0" numCol="1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73D383A8-5D3F-331C-1B2D-254C8D9D89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AE36983-324E-A3F9-B45D-6A4F125F1357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894278" y="1524836"/>
            <a:ext cx="4550563" cy="4502346"/>
          </a:xfrm>
          <a:prstGeom prst="ellipse">
            <a:avLst/>
          </a:prstGeom>
          <a:solidFill>
            <a:srgbClr val="FF0000"/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lIns="0" numCol="1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1DAFDA-0BF2-E879-B6BA-D6DB4164A71F}"/>
              </a:ext>
            </a:extLst>
          </p:cNvPr>
          <p:cNvSpPr/>
          <p:nvPr userDrawn="1"/>
        </p:nvSpPr>
        <p:spPr>
          <a:xfrm>
            <a:off x="425173" y="1340102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606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1 Picture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73" y="242131"/>
            <a:ext cx="11341653" cy="928688"/>
          </a:xfrm>
        </p:spPr>
        <p:txBody>
          <a:bodyPr lIns="0" anchor="b">
            <a:normAutofit/>
          </a:bodyPr>
          <a:lstStyle>
            <a:lvl1pPr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172" y="1522357"/>
            <a:ext cx="5670828" cy="4502346"/>
          </a:xfrm>
        </p:spPr>
        <p:txBody>
          <a:bodyPr lIns="0" numCol="1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73D383A8-5D3F-331C-1B2D-254C8D9D89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795AB2C-5BD2-349E-BC6C-77534985D0CB}"/>
              </a:ext>
            </a:extLst>
          </p:cNvPr>
          <p:cNvSpPr/>
          <p:nvPr userDrawn="1"/>
        </p:nvSpPr>
        <p:spPr>
          <a:xfrm>
            <a:off x="425173" y="1340102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D16E96C-1422-57EB-9C85-A89E2449F2A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894278" y="1524836"/>
            <a:ext cx="4550563" cy="450234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lIns="0" numCol="1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6978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2 Pictures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73" y="242131"/>
            <a:ext cx="11341653" cy="928688"/>
          </a:xfrm>
        </p:spPr>
        <p:txBody>
          <a:bodyPr lIns="0" anchor="b">
            <a:normAutofit/>
          </a:bodyPr>
          <a:lstStyle>
            <a:lvl1pPr>
              <a:defRPr sz="3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172" y="1522356"/>
            <a:ext cx="7831415" cy="4583169"/>
          </a:xfrm>
        </p:spPr>
        <p:txBody>
          <a:bodyPr lIns="0" numCol="1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73D383A8-5D3F-331C-1B2D-254C8D9D89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10F73F3-B29D-806B-BEAE-083C5365F54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800222" y="1170819"/>
            <a:ext cx="2440765" cy="2420105"/>
          </a:xfrm>
          <a:prstGeom prst="ellipse">
            <a:avLst/>
          </a:prstGeom>
          <a:solidFill>
            <a:srgbClr val="FF0000"/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lIns="0" numCol="1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7F0F86-653E-A92B-F8CE-21EE48C66FB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798735" y="3683945"/>
            <a:ext cx="2442252" cy="2421580"/>
          </a:xfrm>
          <a:prstGeom prst="ellipse">
            <a:avLst/>
          </a:prstGeom>
          <a:solidFill>
            <a:srgbClr val="FF0000"/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lIns="0" numCol="1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53DB2A-2A70-5BE9-881D-255FB7A2DF3F}"/>
              </a:ext>
            </a:extLst>
          </p:cNvPr>
          <p:cNvSpPr/>
          <p:nvPr userDrawn="1"/>
        </p:nvSpPr>
        <p:spPr>
          <a:xfrm>
            <a:off x="425173" y="1340102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803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0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2 Pictures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73" y="242131"/>
            <a:ext cx="11341653" cy="928688"/>
          </a:xfrm>
        </p:spPr>
        <p:txBody>
          <a:bodyPr lIns="0" anchor="b">
            <a:normAutofit/>
          </a:bodyPr>
          <a:lstStyle>
            <a:lvl1pPr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173" y="1522357"/>
            <a:ext cx="7831415" cy="4502346"/>
          </a:xfrm>
        </p:spPr>
        <p:txBody>
          <a:bodyPr lIns="0" numCol="1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73D383A8-5D3F-331C-1B2D-254C8D9D89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D654D7D-8488-4090-92B0-D6DB9C1BA118}"/>
              </a:ext>
            </a:extLst>
          </p:cNvPr>
          <p:cNvSpPr/>
          <p:nvPr userDrawn="1"/>
        </p:nvSpPr>
        <p:spPr>
          <a:xfrm>
            <a:off x="425173" y="1340102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89B9E25-6AA9-115B-7A90-E518631D015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800222" y="1170819"/>
            <a:ext cx="2440765" cy="242010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lIns="0" numCol="1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E25FD5E-952E-A1F6-FF3B-A9F97AB5FF8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798735" y="3683945"/>
            <a:ext cx="2442252" cy="242158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lIns="0" numCol="1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79173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0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4 Pictures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73" y="148450"/>
            <a:ext cx="11182233" cy="1022369"/>
          </a:xfrm>
        </p:spPr>
        <p:txBody>
          <a:bodyPr lIns="0" anchor="b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 dirty="0"/>
              <a:t>Click to edit Master title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051" y="1434867"/>
            <a:ext cx="6273801" cy="4733566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Picture Placeholder 52">
            <a:extLst>
              <a:ext uri="{FF2B5EF4-FFF2-40B4-BE49-F238E27FC236}">
                <a16:creationId xmlns:a16="http://schemas.microsoft.com/office/drawing/2014/main" id="{7B163DE2-7989-4B1E-8299-5E64777AFA2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301528" y="1434867"/>
            <a:ext cx="2291877" cy="2291877"/>
          </a:xfrm>
          <a:custGeom>
            <a:avLst/>
            <a:gdLst>
              <a:gd name="connsiteX0" fmla="*/ 0 w 1719072"/>
              <a:gd name="connsiteY0" fmla="*/ 0 h 1708970"/>
              <a:gd name="connsiteX1" fmla="*/ 1719072 w 1719072"/>
              <a:gd name="connsiteY1" fmla="*/ 0 h 1708970"/>
              <a:gd name="connsiteX2" fmla="*/ 1719072 w 1719072"/>
              <a:gd name="connsiteY2" fmla="*/ 1708970 h 1708970"/>
              <a:gd name="connsiteX3" fmla="*/ 0 w 1719072"/>
              <a:gd name="connsiteY3" fmla="*/ 1708970 h 1708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08970">
                <a:moveTo>
                  <a:pt x="0" y="0"/>
                </a:moveTo>
                <a:lnTo>
                  <a:pt x="1719072" y="0"/>
                </a:lnTo>
                <a:lnTo>
                  <a:pt x="1719072" y="1708970"/>
                </a:lnTo>
                <a:lnTo>
                  <a:pt x="0" y="170897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5" name="Picture Placeholder 54">
            <a:extLst>
              <a:ext uri="{FF2B5EF4-FFF2-40B4-BE49-F238E27FC236}">
                <a16:creationId xmlns:a16="http://schemas.microsoft.com/office/drawing/2014/main" id="{683976C8-BDBA-48C4-AC83-73D1D8F0F14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71252" y="3876555"/>
            <a:ext cx="2291877" cy="2291877"/>
          </a:xfrm>
          <a:custGeom>
            <a:avLst/>
            <a:gdLst>
              <a:gd name="connsiteX0" fmla="*/ 0 w 1719072"/>
              <a:gd name="connsiteY0" fmla="*/ 0 h 1719072"/>
              <a:gd name="connsiteX1" fmla="*/ 1719072 w 1719072"/>
              <a:gd name="connsiteY1" fmla="*/ 0 h 1719072"/>
              <a:gd name="connsiteX2" fmla="*/ 1719072 w 1719072"/>
              <a:gd name="connsiteY2" fmla="*/ 1719072 h 1719072"/>
              <a:gd name="connsiteX3" fmla="*/ 0 w 1719072"/>
              <a:gd name="connsiteY3" fmla="*/ 1719072 h 171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19072">
                <a:moveTo>
                  <a:pt x="0" y="0"/>
                </a:moveTo>
                <a:lnTo>
                  <a:pt x="1719072" y="0"/>
                </a:lnTo>
                <a:lnTo>
                  <a:pt x="1719072" y="1719072"/>
                </a:lnTo>
                <a:lnTo>
                  <a:pt x="0" y="171907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4" name="Picture Placeholder 53">
            <a:extLst>
              <a:ext uri="{FF2B5EF4-FFF2-40B4-BE49-F238E27FC236}">
                <a16:creationId xmlns:a16="http://schemas.microsoft.com/office/drawing/2014/main" id="{71082593-1DC5-43B5-947C-7963DD90EBD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71252" y="1434867"/>
            <a:ext cx="2291877" cy="2291877"/>
          </a:xfrm>
          <a:custGeom>
            <a:avLst/>
            <a:gdLst>
              <a:gd name="connsiteX0" fmla="*/ 0 w 1719072"/>
              <a:gd name="connsiteY0" fmla="*/ 0 h 1719072"/>
              <a:gd name="connsiteX1" fmla="*/ 1719072 w 1719072"/>
              <a:gd name="connsiteY1" fmla="*/ 0 h 1719072"/>
              <a:gd name="connsiteX2" fmla="*/ 1719072 w 1719072"/>
              <a:gd name="connsiteY2" fmla="*/ 1719072 h 1719072"/>
              <a:gd name="connsiteX3" fmla="*/ 0 w 1719072"/>
              <a:gd name="connsiteY3" fmla="*/ 1719072 h 171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19072">
                <a:moveTo>
                  <a:pt x="0" y="0"/>
                </a:moveTo>
                <a:lnTo>
                  <a:pt x="1719072" y="0"/>
                </a:lnTo>
                <a:lnTo>
                  <a:pt x="1719072" y="1719072"/>
                </a:lnTo>
                <a:lnTo>
                  <a:pt x="0" y="171907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Picture Placeholder 54">
            <a:extLst>
              <a:ext uri="{FF2B5EF4-FFF2-40B4-BE49-F238E27FC236}">
                <a16:creationId xmlns:a16="http://schemas.microsoft.com/office/drawing/2014/main" id="{279FC5DD-31B0-A181-0CE3-A0E62E2F0D9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315529" y="3876554"/>
            <a:ext cx="2291877" cy="2291877"/>
          </a:xfrm>
          <a:custGeom>
            <a:avLst/>
            <a:gdLst>
              <a:gd name="connsiteX0" fmla="*/ 0 w 1719072"/>
              <a:gd name="connsiteY0" fmla="*/ 0 h 1719072"/>
              <a:gd name="connsiteX1" fmla="*/ 1719072 w 1719072"/>
              <a:gd name="connsiteY1" fmla="*/ 0 h 1719072"/>
              <a:gd name="connsiteX2" fmla="*/ 1719072 w 1719072"/>
              <a:gd name="connsiteY2" fmla="*/ 1719072 h 1719072"/>
              <a:gd name="connsiteX3" fmla="*/ 0 w 1719072"/>
              <a:gd name="connsiteY3" fmla="*/ 1719072 h 171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19072">
                <a:moveTo>
                  <a:pt x="0" y="0"/>
                </a:moveTo>
                <a:lnTo>
                  <a:pt x="1719072" y="0"/>
                </a:lnTo>
                <a:lnTo>
                  <a:pt x="1719072" y="1719072"/>
                </a:lnTo>
                <a:lnTo>
                  <a:pt x="0" y="171907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993C815-A15E-A438-890D-D7B8FF1ED0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1685" y="6279374"/>
            <a:ext cx="1828248" cy="43017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F857C32-E6E0-691C-F743-A37408EB53CA}"/>
              </a:ext>
            </a:extLst>
          </p:cNvPr>
          <p:cNvSpPr/>
          <p:nvPr userDrawn="1"/>
        </p:nvSpPr>
        <p:spPr>
          <a:xfrm>
            <a:off x="425173" y="1232798"/>
            <a:ext cx="628650" cy="182255"/>
          </a:xfrm>
          <a:prstGeom prst="rect">
            <a:avLst/>
          </a:prstGeom>
          <a:solidFill>
            <a:srgbClr val="EE2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0968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4 Pictures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73" y="148450"/>
            <a:ext cx="11182233" cy="1022369"/>
          </a:xfrm>
        </p:spPr>
        <p:txBody>
          <a:bodyPr lIns="0" anchor="b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00" b="1" kern="1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 dirty="0"/>
              <a:t>Click to edit Master title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051" y="1434867"/>
            <a:ext cx="6273801" cy="4733566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Picture Placeholder 52">
            <a:extLst>
              <a:ext uri="{FF2B5EF4-FFF2-40B4-BE49-F238E27FC236}">
                <a16:creationId xmlns:a16="http://schemas.microsoft.com/office/drawing/2014/main" id="{7B163DE2-7989-4B1E-8299-5E64777AFA2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301528" y="1434867"/>
            <a:ext cx="2291877" cy="2291877"/>
          </a:xfrm>
          <a:custGeom>
            <a:avLst/>
            <a:gdLst>
              <a:gd name="connsiteX0" fmla="*/ 0 w 1719072"/>
              <a:gd name="connsiteY0" fmla="*/ 0 h 1708970"/>
              <a:gd name="connsiteX1" fmla="*/ 1719072 w 1719072"/>
              <a:gd name="connsiteY1" fmla="*/ 0 h 1708970"/>
              <a:gd name="connsiteX2" fmla="*/ 1719072 w 1719072"/>
              <a:gd name="connsiteY2" fmla="*/ 1708970 h 1708970"/>
              <a:gd name="connsiteX3" fmla="*/ 0 w 1719072"/>
              <a:gd name="connsiteY3" fmla="*/ 1708970 h 1708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08970">
                <a:moveTo>
                  <a:pt x="0" y="0"/>
                </a:moveTo>
                <a:lnTo>
                  <a:pt x="1719072" y="0"/>
                </a:lnTo>
                <a:lnTo>
                  <a:pt x="1719072" y="1708970"/>
                </a:lnTo>
                <a:lnTo>
                  <a:pt x="0" y="170897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5" name="Picture Placeholder 54">
            <a:extLst>
              <a:ext uri="{FF2B5EF4-FFF2-40B4-BE49-F238E27FC236}">
                <a16:creationId xmlns:a16="http://schemas.microsoft.com/office/drawing/2014/main" id="{683976C8-BDBA-48C4-AC83-73D1D8F0F14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71252" y="3876555"/>
            <a:ext cx="2291877" cy="2291877"/>
          </a:xfrm>
          <a:custGeom>
            <a:avLst/>
            <a:gdLst>
              <a:gd name="connsiteX0" fmla="*/ 0 w 1719072"/>
              <a:gd name="connsiteY0" fmla="*/ 0 h 1719072"/>
              <a:gd name="connsiteX1" fmla="*/ 1719072 w 1719072"/>
              <a:gd name="connsiteY1" fmla="*/ 0 h 1719072"/>
              <a:gd name="connsiteX2" fmla="*/ 1719072 w 1719072"/>
              <a:gd name="connsiteY2" fmla="*/ 1719072 h 1719072"/>
              <a:gd name="connsiteX3" fmla="*/ 0 w 1719072"/>
              <a:gd name="connsiteY3" fmla="*/ 1719072 h 171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19072">
                <a:moveTo>
                  <a:pt x="0" y="0"/>
                </a:moveTo>
                <a:lnTo>
                  <a:pt x="1719072" y="0"/>
                </a:lnTo>
                <a:lnTo>
                  <a:pt x="1719072" y="1719072"/>
                </a:lnTo>
                <a:lnTo>
                  <a:pt x="0" y="171907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4" name="Picture Placeholder 53">
            <a:extLst>
              <a:ext uri="{FF2B5EF4-FFF2-40B4-BE49-F238E27FC236}">
                <a16:creationId xmlns:a16="http://schemas.microsoft.com/office/drawing/2014/main" id="{71082593-1DC5-43B5-947C-7963DD90EBD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71252" y="1434867"/>
            <a:ext cx="2291877" cy="2291877"/>
          </a:xfrm>
          <a:custGeom>
            <a:avLst/>
            <a:gdLst>
              <a:gd name="connsiteX0" fmla="*/ 0 w 1719072"/>
              <a:gd name="connsiteY0" fmla="*/ 0 h 1719072"/>
              <a:gd name="connsiteX1" fmla="*/ 1719072 w 1719072"/>
              <a:gd name="connsiteY1" fmla="*/ 0 h 1719072"/>
              <a:gd name="connsiteX2" fmla="*/ 1719072 w 1719072"/>
              <a:gd name="connsiteY2" fmla="*/ 1719072 h 1719072"/>
              <a:gd name="connsiteX3" fmla="*/ 0 w 1719072"/>
              <a:gd name="connsiteY3" fmla="*/ 1719072 h 171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19072">
                <a:moveTo>
                  <a:pt x="0" y="0"/>
                </a:moveTo>
                <a:lnTo>
                  <a:pt x="1719072" y="0"/>
                </a:lnTo>
                <a:lnTo>
                  <a:pt x="1719072" y="1719072"/>
                </a:lnTo>
                <a:lnTo>
                  <a:pt x="0" y="171907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Picture Placeholder 54">
            <a:extLst>
              <a:ext uri="{FF2B5EF4-FFF2-40B4-BE49-F238E27FC236}">
                <a16:creationId xmlns:a16="http://schemas.microsoft.com/office/drawing/2014/main" id="{279FC5DD-31B0-A181-0CE3-A0E62E2F0D9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315529" y="3876554"/>
            <a:ext cx="2291877" cy="2291877"/>
          </a:xfrm>
          <a:custGeom>
            <a:avLst/>
            <a:gdLst>
              <a:gd name="connsiteX0" fmla="*/ 0 w 1719072"/>
              <a:gd name="connsiteY0" fmla="*/ 0 h 1719072"/>
              <a:gd name="connsiteX1" fmla="*/ 1719072 w 1719072"/>
              <a:gd name="connsiteY1" fmla="*/ 0 h 1719072"/>
              <a:gd name="connsiteX2" fmla="*/ 1719072 w 1719072"/>
              <a:gd name="connsiteY2" fmla="*/ 1719072 h 1719072"/>
              <a:gd name="connsiteX3" fmla="*/ 0 w 1719072"/>
              <a:gd name="connsiteY3" fmla="*/ 1719072 h 171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19072">
                <a:moveTo>
                  <a:pt x="0" y="0"/>
                </a:moveTo>
                <a:lnTo>
                  <a:pt x="1719072" y="0"/>
                </a:lnTo>
                <a:lnTo>
                  <a:pt x="1719072" y="1719072"/>
                </a:lnTo>
                <a:lnTo>
                  <a:pt x="0" y="171907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993C815-A15E-A438-890D-D7B8FF1ED0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2E881F3-5F8C-AD65-F2A3-2CAB952159B6}"/>
              </a:ext>
            </a:extLst>
          </p:cNvPr>
          <p:cNvSpPr/>
          <p:nvPr userDrawn="1"/>
        </p:nvSpPr>
        <p:spPr>
          <a:xfrm>
            <a:off x="425173" y="1232798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9790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ive Title &amp; Content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961596BB-AB96-498E-9FC6-5A2AB545015E}"/>
              </a:ext>
            </a:extLst>
          </p:cNvPr>
          <p:cNvSpPr/>
          <p:nvPr userDrawn="1"/>
        </p:nvSpPr>
        <p:spPr>
          <a:xfrm>
            <a:off x="0" y="-1"/>
            <a:ext cx="1103242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1654" y="1449497"/>
            <a:ext cx="7158980" cy="85233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8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877378" y="2877382"/>
            <a:ext cx="6858002" cy="1103241"/>
          </a:xfrm>
        </p:spPr>
        <p:txBody>
          <a:bodyPr>
            <a:normAutofit/>
          </a:bodyPr>
          <a:lstStyle>
            <a:lvl1pPr algn="ctr">
              <a:defRPr lang="en-US" sz="2800" b="1" kern="1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A36FAFC0-63E1-4A5C-8C07-50890392F1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18826" y="585712"/>
            <a:ext cx="1444637" cy="8523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50" name="Content Placeholder 2">
            <a:extLst>
              <a:ext uri="{FF2B5EF4-FFF2-40B4-BE49-F238E27FC236}">
                <a16:creationId xmlns:a16="http://schemas.microsoft.com/office/drawing/2014/main" id="{3D1D7F95-338B-478D-B221-D4C9EC5472B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861654" y="3422958"/>
            <a:ext cx="7158980" cy="85233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8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48">
            <a:extLst>
              <a:ext uri="{FF2B5EF4-FFF2-40B4-BE49-F238E27FC236}">
                <a16:creationId xmlns:a16="http://schemas.microsoft.com/office/drawing/2014/main" id="{D5AAA54C-0885-4221-AAAF-831C36B8C0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18826" y="2559173"/>
            <a:ext cx="1444637" cy="8523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07D1309E-F6F7-4FFB-BFBE-F2B34D49D2B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861654" y="5342817"/>
            <a:ext cx="7158980" cy="85233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8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48">
            <a:extLst>
              <a:ext uri="{FF2B5EF4-FFF2-40B4-BE49-F238E27FC236}">
                <a16:creationId xmlns:a16="http://schemas.microsoft.com/office/drawing/2014/main" id="{020F4427-24B5-439F-BAD8-849395F5BD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18826" y="4467582"/>
            <a:ext cx="1444637" cy="8523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3E3CB4A-858E-73C1-58E2-4F38088D97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473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799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ive Title &amp; Content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961596BB-AB96-498E-9FC6-5A2AB545015E}"/>
              </a:ext>
            </a:extLst>
          </p:cNvPr>
          <p:cNvSpPr/>
          <p:nvPr userDrawn="1"/>
        </p:nvSpPr>
        <p:spPr>
          <a:xfrm>
            <a:off x="0" y="-1"/>
            <a:ext cx="1103242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877378" y="2877382"/>
            <a:ext cx="6858002" cy="1103241"/>
          </a:xfrm>
        </p:spPr>
        <p:txBody>
          <a:bodyPr>
            <a:normAutofit/>
          </a:bodyPr>
          <a:lstStyle>
            <a:lvl1pPr algn="ctr">
              <a:defRPr lang="en-US" sz="2800" b="1" kern="1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3E3CB4A-858E-73C1-58E2-4F38088D97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2C52FB2-17C0-CB82-433A-302F88AA7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1654" y="1449497"/>
            <a:ext cx="7158980" cy="85233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800" kern="1200" dirty="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48">
            <a:extLst>
              <a:ext uri="{FF2B5EF4-FFF2-40B4-BE49-F238E27FC236}">
                <a16:creationId xmlns:a16="http://schemas.microsoft.com/office/drawing/2014/main" id="{B206F0D8-6F2B-6F61-DC5E-DC32E768D4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18826" y="585712"/>
            <a:ext cx="1444637" cy="8523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>
                    <a:lumMod val="9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264E041-3054-582E-71B8-F8901984D45F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861654" y="3422958"/>
            <a:ext cx="7158980" cy="85233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800" kern="1200" dirty="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48">
            <a:extLst>
              <a:ext uri="{FF2B5EF4-FFF2-40B4-BE49-F238E27FC236}">
                <a16:creationId xmlns:a16="http://schemas.microsoft.com/office/drawing/2014/main" id="{973EECF7-F155-C1A0-729F-EF9F00E0D9F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18826" y="2559173"/>
            <a:ext cx="1444637" cy="8523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>
                    <a:lumMod val="9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A58E17D-F82D-BCD0-DE17-603023ADB5C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861654" y="5342817"/>
            <a:ext cx="7158980" cy="85233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800" kern="1200" dirty="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48">
            <a:extLst>
              <a:ext uri="{FF2B5EF4-FFF2-40B4-BE49-F238E27FC236}">
                <a16:creationId xmlns:a16="http://schemas.microsoft.com/office/drawing/2014/main" id="{69C8E156-F53B-2423-CC0F-40DF41D314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18826" y="4467582"/>
            <a:ext cx="1444637" cy="8523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>
                    <a:lumMod val="9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84384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79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1 Picture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73" y="242131"/>
            <a:ext cx="11341653" cy="928688"/>
          </a:xfrm>
        </p:spPr>
        <p:txBody>
          <a:bodyPr lIns="0" anchor="b">
            <a:normAutofit/>
          </a:bodyPr>
          <a:lstStyle>
            <a:lvl1pPr>
              <a:defRPr sz="3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172" y="1522357"/>
            <a:ext cx="5670828" cy="4502346"/>
          </a:xfrm>
        </p:spPr>
        <p:txBody>
          <a:bodyPr lIns="0" numCol="1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73D383A8-5D3F-331C-1B2D-254C8D9D89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AE36983-324E-A3F9-B45D-6A4F125F1357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894278" y="1524836"/>
            <a:ext cx="4550563" cy="4502346"/>
          </a:xfrm>
          <a:prstGeom prst="ellipse">
            <a:avLst/>
          </a:prstGeom>
          <a:solidFill>
            <a:srgbClr val="FF0000"/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lIns="0" numCol="1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1DAFDA-0BF2-E879-B6BA-D6DB4164A71F}"/>
              </a:ext>
            </a:extLst>
          </p:cNvPr>
          <p:cNvSpPr/>
          <p:nvPr userDrawn="1"/>
        </p:nvSpPr>
        <p:spPr>
          <a:xfrm>
            <a:off x="425173" y="1340102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179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bg>
      <p:bgPr>
        <a:gradFill>
          <a:gsLst>
            <a:gs pos="36000">
              <a:srgbClr val="FF0000"/>
            </a:gs>
            <a:gs pos="60000">
              <a:srgbClr val="C00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7811C96E-0DEE-4C3C-914D-3D8E37D685D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16466" y="4160451"/>
            <a:ext cx="608493" cy="201776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b="1" cap="all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 dirty="0"/>
              <a:t>Year</a:t>
            </a:r>
            <a:endParaRPr lang="en-ZA" dirty="0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105D759B-EB6D-4560-B0B8-1F7EB7D1B84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980666" y="4160451"/>
            <a:ext cx="608493" cy="201776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b="1" cap="all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 dirty="0"/>
              <a:t>Year</a:t>
            </a:r>
            <a:endParaRPr lang="en-ZA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401495E4-6A47-4169-8AF4-736F7CF55C3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4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A350147-917D-4020-B9C3-CE41143A10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6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95A6F9E-88A2-46C6-B4B4-642D65C42C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8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1C0F1C3-D7E3-418A-8706-CD257C1F5B6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50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8715823E-52F8-49ED-9EC8-E99ED0915BD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22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7DF700D5-2F9B-4B15-92CF-1052851D5E1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4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BB40768A-A2DB-44AA-89F5-071BCE4D9F9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6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05B8381-43DD-41A0-A705-D1255AC449A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8435" y="3658480"/>
            <a:ext cx="393192" cy="390677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C178CB7C-93FB-40C1-9170-B99EF8EE9E8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10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16D07EB6-011E-4F65-9F28-20CAB54640E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82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A2B65EAF-1F60-417C-B138-F72EFEBF6D8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4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76D120F4-A640-421C-B1F8-406158CFBC8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6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BBD14391-1DC8-4D56-951F-25C5BDB3921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8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3FC04C9-D1DE-47BA-8D50-6D762B72B8F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70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B8FB174F-BC80-4817-90C7-42F90C7978E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2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E896FB65-5B08-4993-8523-822688BB2A9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4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DBAF247D-367F-4524-9E85-4B66631D530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6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4F9BFDEC-4D89-4C8E-A3D9-A6DF0297F78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8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C08EC58-18EC-4890-94D6-2422A6BBA8D5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30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5F5960EF-7F51-41A0-9E73-D2F727AB3F0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2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9F81D711-9D82-42A4-8AB2-12D1F4490AA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4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D360A36A-7282-4045-B0DF-503E6A97BA4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6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0A2E5DCC-5FCD-4396-9980-17ECD06BB37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818435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A3860367-6AF8-4009-AE8B-33DEE49D1773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1290430" y="3658480"/>
            <a:ext cx="393192" cy="393192"/>
          </a:xfrm>
          <a:solidFill>
            <a:schemeClr val="tx1">
              <a:lumMod val="50000"/>
              <a:lumOff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80" name="Title 1">
            <a:extLst>
              <a:ext uri="{FF2B5EF4-FFF2-40B4-BE49-F238E27FC236}">
                <a16:creationId xmlns:a16="http://schemas.microsoft.com/office/drawing/2014/main" id="{BD315BE3-66BC-448E-AC25-B8B59C800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0952" y="629616"/>
            <a:ext cx="6550096" cy="1325563"/>
          </a:xfrm>
        </p:spPr>
        <p:txBody>
          <a:bodyPr anchor="ctr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00" b="1" kern="1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dirty="0"/>
              <a:t>Click to edit Master title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A5F324B-3218-DFEF-3714-841B20F016F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1085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, Content &amp; Framed Picture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icture Placeholder 106">
            <a:extLst>
              <a:ext uri="{FF2B5EF4-FFF2-40B4-BE49-F238E27FC236}">
                <a16:creationId xmlns:a16="http://schemas.microsoft.com/office/drawing/2014/main" id="{C1039393-3B8E-4456-97AA-ADBC180100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543050"/>
            <a:ext cx="5519928" cy="4347310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72" y="214993"/>
            <a:ext cx="11190755" cy="955826"/>
          </a:xfrm>
        </p:spPr>
        <p:txBody>
          <a:bodyPr lIns="0" anchor="b">
            <a:noAutofit/>
          </a:bodyPr>
          <a:lstStyle>
            <a:lvl1pPr algn="l">
              <a:defRPr lang="en-US" sz="38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438815-B9AF-4BA5-B8D6-3311C4949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1301" y="2871591"/>
            <a:ext cx="2001667" cy="747216"/>
          </a:xfrm>
        </p:spPr>
        <p:txBody>
          <a:bodyPr lIns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Online Image Placeholder 4">
            <a:extLst>
              <a:ext uri="{FF2B5EF4-FFF2-40B4-BE49-F238E27FC236}">
                <a16:creationId xmlns:a16="http://schemas.microsoft.com/office/drawing/2014/main" id="{3F93CAB0-49C3-4A79-B42E-9E1448EB8C16}"/>
              </a:ext>
            </a:extLst>
          </p:cNvPr>
          <p:cNvSpPr>
            <a:spLocks noGrp="1"/>
          </p:cNvSpPr>
          <p:nvPr>
            <p:ph type="clipArt" sz="quarter" idx="11"/>
          </p:nvPr>
        </p:nvSpPr>
        <p:spPr>
          <a:xfrm>
            <a:off x="1437001" y="1890684"/>
            <a:ext cx="747216" cy="747216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7F604C77-9D98-476E-94D5-E470DD4AF76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3741177" y="2871591"/>
            <a:ext cx="2001667" cy="747216"/>
          </a:xfrm>
        </p:spPr>
        <p:txBody>
          <a:bodyPr lIns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Online Image Placeholder 4">
            <a:extLst>
              <a:ext uri="{FF2B5EF4-FFF2-40B4-BE49-F238E27FC236}">
                <a16:creationId xmlns:a16="http://schemas.microsoft.com/office/drawing/2014/main" id="{9CF5CB34-93EF-4B2B-A1BE-32B6ED047CA5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>
          <a:xfrm>
            <a:off x="4366877" y="1890684"/>
            <a:ext cx="747216" cy="747216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FC62B88D-998E-4BF7-848E-A2874E941CD7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11301" y="4812293"/>
            <a:ext cx="2001667" cy="747216"/>
          </a:xfrm>
        </p:spPr>
        <p:txBody>
          <a:bodyPr lIns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Online Image Placeholder 4">
            <a:extLst>
              <a:ext uri="{FF2B5EF4-FFF2-40B4-BE49-F238E27FC236}">
                <a16:creationId xmlns:a16="http://schemas.microsoft.com/office/drawing/2014/main" id="{5323F037-C84F-497F-BB92-7183D356BA26}"/>
              </a:ext>
            </a:extLst>
          </p:cNvPr>
          <p:cNvSpPr>
            <a:spLocks noGrp="1"/>
          </p:cNvSpPr>
          <p:nvPr>
            <p:ph type="clipArt" sz="quarter" idx="15"/>
          </p:nvPr>
        </p:nvSpPr>
        <p:spPr>
          <a:xfrm>
            <a:off x="1437001" y="3831386"/>
            <a:ext cx="747216" cy="747216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FF3F35AF-A5CD-4066-97B9-902126AD3935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741177" y="4812293"/>
            <a:ext cx="2001667" cy="747216"/>
          </a:xfrm>
        </p:spPr>
        <p:txBody>
          <a:bodyPr lIns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8" name="Online Image Placeholder 4">
            <a:extLst>
              <a:ext uri="{FF2B5EF4-FFF2-40B4-BE49-F238E27FC236}">
                <a16:creationId xmlns:a16="http://schemas.microsoft.com/office/drawing/2014/main" id="{9A265732-BAC2-478A-92AE-23D502B7FF1A}"/>
              </a:ext>
            </a:extLst>
          </p:cNvPr>
          <p:cNvSpPr>
            <a:spLocks noGrp="1"/>
          </p:cNvSpPr>
          <p:nvPr>
            <p:ph type="clipArt" sz="quarter" idx="17"/>
          </p:nvPr>
        </p:nvSpPr>
        <p:spPr>
          <a:xfrm>
            <a:off x="4366877" y="3831386"/>
            <a:ext cx="747216" cy="747216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6C69AD1-B8D5-8A6A-44F0-7994F422081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A5E88A3-6869-8891-D257-1BECDADD1A57}"/>
              </a:ext>
            </a:extLst>
          </p:cNvPr>
          <p:cNvSpPr/>
          <p:nvPr userDrawn="1"/>
        </p:nvSpPr>
        <p:spPr>
          <a:xfrm>
            <a:off x="425172" y="1368115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494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76">
          <p15:clr>
            <a:srgbClr val="FBAE40"/>
          </p15:clr>
        </p15:guide>
        <p15:guide id="2" pos="2343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, Content &amp; Framed Picture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icture Placeholder 106">
            <a:extLst>
              <a:ext uri="{FF2B5EF4-FFF2-40B4-BE49-F238E27FC236}">
                <a16:creationId xmlns:a16="http://schemas.microsoft.com/office/drawing/2014/main" id="{C1039393-3B8E-4456-97AA-ADBC180100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543050"/>
            <a:ext cx="5519928" cy="4347310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72" y="214993"/>
            <a:ext cx="11190755" cy="955826"/>
          </a:xfrm>
        </p:spPr>
        <p:txBody>
          <a:bodyPr lIns="0" anchor="b">
            <a:noAutofit/>
          </a:bodyPr>
          <a:lstStyle>
            <a:lvl1pPr algn="l">
              <a:defRPr lang="en-US" sz="3800" b="1" kern="1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438815-B9AF-4BA5-B8D6-3311C4949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1301" y="2871591"/>
            <a:ext cx="2001667" cy="747216"/>
          </a:xfrm>
        </p:spPr>
        <p:txBody>
          <a:bodyPr lIns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Online Image Placeholder 4">
            <a:extLst>
              <a:ext uri="{FF2B5EF4-FFF2-40B4-BE49-F238E27FC236}">
                <a16:creationId xmlns:a16="http://schemas.microsoft.com/office/drawing/2014/main" id="{3F93CAB0-49C3-4A79-B42E-9E1448EB8C16}"/>
              </a:ext>
            </a:extLst>
          </p:cNvPr>
          <p:cNvSpPr>
            <a:spLocks noGrp="1"/>
          </p:cNvSpPr>
          <p:nvPr>
            <p:ph type="clipArt" sz="quarter" idx="11"/>
          </p:nvPr>
        </p:nvSpPr>
        <p:spPr>
          <a:xfrm>
            <a:off x="1437001" y="1890684"/>
            <a:ext cx="747216" cy="747216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7F604C77-9D98-476E-94D5-E470DD4AF76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3741177" y="2871591"/>
            <a:ext cx="2001667" cy="747216"/>
          </a:xfrm>
        </p:spPr>
        <p:txBody>
          <a:bodyPr lIns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Online Image Placeholder 4">
            <a:extLst>
              <a:ext uri="{FF2B5EF4-FFF2-40B4-BE49-F238E27FC236}">
                <a16:creationId xmlns:a16="http://schemas.microsoft.com/office/drawing/2014/main" id="{9CF5CB34-93EF-4B2B-A1BE-32B6ED047CA5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>
          <a:xfrm>
            <a:off x="4366877" y="1890684"/>
            <a:ext cx="747216" cy="747216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FC62B88D-998E-4BF7-848E-A2874E941CD7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11301" y="4812293"/>
            <a:ext cx="2001667" cy="747216"/>
          </a:xfrm>
        </p:spPr>
        <p:txBody>
          <a:bodyPr lIns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Online Image Placeholder 4">
            <a:extLst>
              <a:ext uri="{FF2B5EF4-FFF2-40B4-BE49-F238E27FC236}">
                <a16:creationId xmlns:a16="http://schemas.microsoft.com/office/drawing/2014/main" id="{5323F037-C84F-497F-BB92-7183D356BA26}"/>
              </a:ext>
            </a:extLst>
          </p:cNvPr>
          <p:cNvSpPr>
            <a:spLocks noGrp="1"/>
          </p:cNvSpPr>
          <p:nvPr>
            <p:ph type="clipArt" sz="quarter" idx="15"/>
          </p:nvPr>
        </p:nvSpPr>
        <p:spPr>
          <a:xfrm>
            <a:off x="1437001" y="3831386"/>
            <a:ext cx="747216" cy="747216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FF3F35AF-A5CD-4066-97B9-902126AD3935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741177" y="4812293"/>
            <a:ext cx="2001667" cy="747216"/>
          </a:xfrm>
        </p:spPr>
        <p:txBody>
          <a:bodyPr lIns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8" name="Online Image Placeholder 4">
            <a:extLst>
              <a:ext uri="{FF2B5EF4-FFF2-40B4-BE49-F238E27FC236}">
                <a16:creationId xmlns:a16="http://schemas.microsoft.com/office/drawing/2014/main" id="{9A265732-BAC2-478A-92AE-23D502B7FF1A}"/>
              </a:ext>
            </a:extLst>
          </p:cNvPr>
          <p:cNvSpPr>
            <a:spLocks noGrp="1"/>
          </p:cNvSpPr>
          <p:nvPr>
            <p:ph type="clipArt" sz="quarter" idx="17"/>
          </p:nvPr>
        </p:nvSpPr>
        <p:spPr>
          <a:xfrm>
            <a:off x="4366877" y="3831386"/>
            <a:ext cx="747216" cy="747216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6C69AD1-B8D5-8A6A-44F0-7994F422081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EE832A6-3552-A54F-6718-4FB122334EF3}"/>
              </a:ext>
            </a:extLst>
          </p:cNvPr>
          <p:cNvSpPr/>
          <p:nvPr userDrawn="1"/>
        </p:nvSpPr>
        <p:spPr>
          <a:xfrm>
            <a:off x="425172" y="1368115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4618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76">
          <p15:clr>
            <a:srgbClr val="FBAE40"/>
          </p15:clr>
        </p15:guide>
        <p15:guide id="2" pos="2343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Right &amp; Content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icture Placeholder 106">
            <a:extLst>
              <a:ext uri="{FF2B5EF4-FFF2-40B4-BE49-F238E27FC236}">
                <a16:creationId xmlns:a16="http://schemas.microsoft.com/office/drawing/2014/main" id="{C1039393-3B8E-4456-97AA-ADBC180100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1943" y="553069"/>
            <a:ext cx="5524057" cy="5536582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0" y="3219450"/>
            <a:ext cx="4603750" cy="1527175"/>
          </a:xfrm>
        </p:spPr>
        <p:txBody>
          <a:bodyPr lIns="0" anchor="t">
            <a:normAutofit/>
          </a:bodyPr>
          <a:lstStyle>
            <a:lvl1pPr>
              <a:defRPr lang="en-US" sz="38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438815-B9AF-4BA5-B8D6-3311C4949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43700" y="4746625"/>
            <a:ext cx="4603750" cy="1343025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6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4292027F-AAE9-4110-9FB9-9485D82493DC}"/>
              </a:ext>
            </a:extLst>
          </p:cNvPr>
          <p:cNvSpPr/>
          <p:nvPr userDrawn="1"/>
        </p:nvSpPr>
        <p:spPr>
          <a:xfrm>
            <a:off x="6743700" y="2854940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621B686-DF99-08E1-19C4-6140BB82324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1090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Right &amp; Content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icture Placeholder 106">
            <a:extLst>
              <a:ext uri="{FF2B5EF4-FFF2-40B4-BE49-F238E27FC236}">
                <a16:creationId xmlns:a16="http://schemas.microsoft.com/office/drawing/2014/main" id="{C1039393-3B8E-4456-97AA-ADBC180100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1943" y="553069"/>
            <a:ext cx="5524057" cy="5536582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0" y="3219450"/>
            <a:ext cx="4603750" cy="1527175"/>
          </a:xfrm>
        </p:spPr>
        <p:txBody>
          <a:bodyPr lIns="0" anchor="t">
            <a:normAutofit/>
          </a:bodyPr>
          <a:lstStyle>
            <a:lvl1pPr>
              <a:defRPr lang="en-US" sz="3800" b="1" kern="1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438815-B9AF-4BA5-B8D6-3311C4949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43700" y="4746625"/>
            <a:ext cx="4603750" cy="1343025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4292027F-AAE9-4110-9FB9-9485D82493DC}"/>
              </a:ext>
            </a:extLst>
          </p:cNvPr>
          <p:cNvSpPr/>
          <p:nvPr userDrawn="1"/>
        </p:nvSpPr>
        <p:spPr>
          <a:xfrm>
            <a:off x="6743700" y="2854940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621B686-DF99-08E1-19C4-6140BB82324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7337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gradFill>
          <a:gsLst>
            <a:gs pos="36000">
              <a:srgbClr val="FF0000"/>
            </a:gs>
            <a:gs pos="60000">
              <a:srgbClr val="C00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1A29850-9B3D-49F0-9198-80F35FD55140}"/>
              </a:ext>
            </a:extLst>
          </p:cNvPr>
          <p:cNvSpPr/>
          <p:nvPr userDrawn="1"/>
        </p:nvSpPr>
        <p:spPr>
          <a:xfrm>
            <a:off x="5221352" y="-1"/>
            <a:ext cx="1746503" cy="17556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0672AB-65F9-4533-9452-7872A8E7C3BC}"/>
              </a:ext>
            </a:extLst>
          </p:cNvPr>
          <p:cNvSpPr/>
          <p:nvPr userDrawn="1"/>
        </p:nvSpPr>
        <p:spPr>
          <a:xfrm>
            <a:off x="1746038" y="-1"/>
            <a:ext cx="1746504" cy="175564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20BF50-7B12-496A-986A-AF0B9880118F}"/>
              </a:ext>
            </a:extLst>
          </p:cNvPr>
          <p:cNvSpPr/>
          <p:nvPr userDrawn="1"/>
        </p:nvSpPr>
        <p:spPr>
          <a:xfrm>
            <a:off x="0" y="-1"/>
            <a:ext cx="1746504" cy="175564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E556028-47A8-47AD-A7ED-1CB2252FBE3D}"/>
              </a:ext>
            </a:extLst>
          </p:cNvPr>
          <p:cNvSpPr/>
          <p:nvPr userDrawn="1"/>
        </p:nvSpPr>
        <p:spPr>
          <a:xfrm>
            <a:off x="10445496" y="-1"/>
            <a:ext cx="1746504" cy="175564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47570CE-A79F-452C-A098-5DE30EBBC6FB}"/>
              </a:ext>
            </a:extLst>
          </p:cNvPr>
          <p:cNvSpPr/>
          <p:nvPr userDrawn="1"/>
        </p:nvSpPr>
        <p:spPr>
          <a:xfrm>
            <a:off x="1747435" y="1752350"/>
            <a:ext cx="1746504" cy="1755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D3866FD-426E-414F-B17B-F648AF71EA9B}"/>
              </a:ext>
            </a:extLst>
          </p:cNvPr>
          <p:cNvSpPr/>
          <p:nvPr userDrawn="1"/>
        </p:nvSpPr>
        <p:spPr>
          <a:xfrm>
            <a:off x="0" y="1752350"/>
            <a:ext cx="1746504" cy="17556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4B0C63F-EAB3-44FC-B94D-C69BCBD26EBB}"/>
              </a:ext>
            </a:extLst>
          </p:cNvPr>
          <p:cNvSpPr/>
          <p:nvPr userDrawn="1"/>
        </p:nvSpPr>
        <p:spPr>
          <a:xfrm>
            <a:off x="8703647" y="1752350"/>
            <a:ext cx="1746504" cy="17556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79B1BFC-C4E4-428C-A63D-1780C528C70E}"/>
              </a:ext>
            </a:extLst>
          </p:cNvPr>
          <p:cNvSpPr/>
          <p:nvPr userDrawn="1"/>
        </p:nvSpPr>
        <p:spPr>
          <a:xfrm>
            <a:off x="5242305" y="1752350"/>
            <a:ext cx="1746504" cy="175564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6506793-EC4D-4DB9-A0A1-CC46BD8565D8}"/>
              </a:ext>
            </a:extLst>
          </p:cNvPr>
          <p:cNvSpPr/>
          <p:nvPr userDrawn="1"/>
        </p:nvSpPr>
        <p:spPr>
          <a:xfrm>
            <a:off x="10451084" y="1752350"/>
            <a:ext cx="1740916" cy="175564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7BD3197-9B69-4E3D-9A01-662F1F8E514B}"/>
              </a:ext>
            </a:extLst>
          </p:cNvPr>
          <p:cNvSpPr/>
          <p:nvPr userDrawn="1"/>
        </p:nvSpPr>
        <p:spPr>
          <a:xfrm>
            <a:off x="3494870" y="1752350"/>
            <a:ext cx="1746504" cy="175564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9720" y="3870960"/>
            <a:ext cx="9052560" cy="1363663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438815-B9AF-4BA5-B8D6-3311C4949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9720" y="5405755"/>
            <a:ext cx="9052560" cy="47688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2FEFBC2-5C67-4F2E-8B5F-6AAF8656FBA4}"/>
              </a:ext>
            </a:extLst>
          </p:cNvPr>
          <p:cNvSpPr/>
          <p:nvPr userDrawn="1"/>
        </p:nvSpPr>
        <p:spPr>
          <a:xfrm>
            <a:off x="6967389" y="-1"/>
            <a:ext cx="1740917" cy="173304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Picture Placeholder 52">
            <a:extLst>
              <a:ext uri="{FF2B5EF4-FFF2-40B4-BE49-F238E27FC236}">
                <a16:creationId xmlns:a16="http://schemas.microsoft.com/office/drawing/2014/main" id="{F517192B-C31E-B006-8FF7-236E567C7B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989740" y="1752350"/>
            <a:ext cx="1712976" cy="1733044"/>
          </a:xfrm>
          <a:custGeom>
            <a:avLst/>
            <a:gdLst>
              <a:gd name="connsiteX0" fmla="*/ 0 w 1719072"/>
              <a:gd name="connsiteY0" fmla="*/ 0 h 1708970"/>
              <a:gd name="connsiteX1" fmla="*/ 1719072 w 1719072"/>
              <a:gd name="connsiteY1" fmla="*/ 0 h 1708970"/>
              <a:gd name="connsiteX2" fmla="*/ 1719072 w 1719072"/>
              <a:gd name="connsiteY2" fmla="*/ 1708970 h 1708970"/>
              <a:gd name="connsiteX3" fmla="*/ 0 w 1719072"/>
              <a:gd name="connsiteY3" fmla="*/ 1708970 h 1708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08970">
                <a:moveTo>
                  <a:pt x="0" y="0"/>
                </a:moveTo>
                <a:lnTo>
                  <a:pt x="1719072" y="0"/>
                </a:lnTo>
                <a:lnTo>
                  <a:pt x="1719072" y="1708970"/>
                </a:lnTo>
                <a:lnTo>
                  <a:pt x="0" y="170897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52">
            <a:extLst>
              <a:ext uri="{FF2B5EF4-FFF2-40B4-BE49-F238E27FC236}">
                <a16:creationId xmlns:a16="http://schemas.microsoft.com/office/drawing/2014/main" id="{8050B979-90D2-843B-CEFB-98B9C3BDB5E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492076" y="-1"/>
            <a:ext cx="1729742" cy="1752351"/>
          </a:xfrm>
          <a:custGeom>
            <a:avLst/>
            <a:gdLst>
              <a:gd name="connsiteX0" fmla="*/ 0 w 1719072"/>
              <a:gd name="connsiteY0" fmla="*/ 0 h 1708970"/>
              <a:gd name="connsiteX1" fmla="*/ 1719072 w 1719072"/>
              <a:gd name="connsiteY1" fmla="*/ 0 h 1708970"/>
              <a:gd name="connsiteX2" fmla="*/ 1719072 w 1719072"/>
              <a:gd name="connsiteY2" fmla="*/ 1708970 h 1708970"/>
              <a:gd name="connsiteX3" fmla="*/ 0 w 1719072"/>
              <a:gd name="connsiteY3" fmla="*/ 1708970 h 1708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08970">
                <a:moveTo>
                  <a:pt x="0" y="0"/>
                </a:moveTo>
                <a:lnTo>
                  <a:pt x="1719072" y="0"/>
                </a:lnTo>
                <a:lnTo>
                  <a:pt x="1719072" y="1708970"/>
                </a:lnTo>
                <a:lnTo>
                  <a:pt x="0" y="170897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52">
            <a:extLst>
              <a:ext uri="{FF2B5EF4-FFF2-40B4-BE49-F238E27FC236}">
                <a16:creationId xmlns:a16="http://schemas.microsoft.com/office/drawing/2014/main" id="{F84C8A34-BD9C-3EFA-4BC5-EDCC3800860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707840" y="-1"/>
            <a:ext cx="1738122" cy="1733044"/>
          </a:xfrm>
          <a:custGeom>
            <a:avLst/>
            <a:gdLst>
              <a:gd name="connsiteX0" fmla="*/ 0 w 1719072"/>
              <a:gd name="connsiteY0" fmla="*/ 0 h 1708970"/>
              <a:gd name="connsiteX1" fmla="*/ 1719072 w 1719072"/>
              <a:gd name="connsiteY1" fmla="*/ 0 h 1708970"/>
              <a:gd name="connsiteX2" fmla="*/ 1719072 w 1719072"/>
              <a:gd name="connsiteY2" fmla="*/ 1708970 h 1708970"/>
              <a:gd name="connsiteX3" fmla="*/ 0 w 1719072"/>
              <a:gd name="connsiteY3" fmla="*/ 1708970 h 1708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08970">
                <a:moveTo>
                  <a:pt x="0" y="0"/>
                </a:moveTo>
                <a:lnTo>
                  <a:pt x="1719072" y="0"/>
                </a:lnTo>
                <a:lnTo>
                  <a:pt x="1719072" y="1708970"/>
                </a:lnTo>
                <a:lnTo>
                  <a:pt x="0" y="170897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214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ontent">
    <p:bg>
      <p:bgPr>
        <a:gradFill>
          <a:gsLst>
            <a:gs pos="36000">
              <a:srgbClr val="FF0000"/>
            </a:gs>
            <a:gs pos="60000">
              <a:srgbClr val="C00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6DDDE35A-F618-42E2-AA04-F609770EFA37}"/>
              </a:ext>
            </a:extLst>
          </p:cNvPr>
          <p:cNvSpPr/>
          <p:nvPr userDrawn="1"/>
        </p:nvSpPr>
        <p:spPr>
          <a:xfrm>
            <a:off x="8153400" y="2682910"/>
            <a:ext cx="4038600" cy="417253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1FA9687-5666-46AC-B2C5-FDA4A4EF6670}"/>
              </a:ext>
            </a:extLst>
          </p:cNvPr>
          <p:cNvSpPr/>
          <p:nvPr userDrawn="1"/>
        </p:nvSpPr>
        <p:spPr>
          <a:xfrm>
            <a:off x="0" y="2682910"/>
            <a:ext cx="4050792" cy="41725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A0B6809-6EF5-4C1C-AE26-93D43D084EE4}"/>
              </a:ext>
            </a:extLst>
          </p:cNvPr>
          <p:cNvSpPr/>
          <p:nvPr userDrawn="1"/>
        </p:nvSpPr>
        <p:spPr>
          <a:xfrm>
            <a:off x="4037413" y="2682910"/>
            <a:ext cx="4115987" cy="4172532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4505" y="629616"/>
            <a:ext cx="8042991" cy="1325563"/>
          </a:xfrm>
        </p:spPr>
        <p:txBody>
          <a:bodyPr anchor="ctr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00" b="1" kern="1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dirty="0"/>
              <a:t>Click to edit Master title 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EF16DA6B-95E3-47E1-84FF-3BC278B41388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956168" y="4922388"/>
            <a:ext cx="2176974" cy="566511"/>
          </a:xfrm>
        </p:spPr>
        <p:txBody>
          <a:bodyPr lIns="0">
            <a:no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8" name="Online Image Placeholder 4">
            <a:extLst>
              <a:ext uri="{FF2B5EF4-FFF2-40B4-BE49-F238E27FC236}">
                <a16:creationId xmlns:a16="http://schemas.microsoft.com/office/drawing/2014/main" id="{CAAD9B35-EE81-48EC-8761-181F054A07C5}"/>
              </a:ext>
            </a:extLst>
          </p:cNvPr>
          <p:cNvSpPr>
            <a:spLocks noGrp="1"/>
          </p:cNvSpPr>
          <p:nvPr>
            <p:ph type="clipArt" sz="quarter" idx="11"/>
          </p:nvPr>
        </p:nvSpPr>
        <p:spPr>
          <a:xfrm>
            <a:off x="1668302" y="3911001"/>
            <a:ext cx="747216" cy="747216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Text Placeholder 2">
            <a:extLst>
              <a:ext uri="{FF2B5EF4-FFF2-40B4-BE49-F238E27FC236}">
                <a16:creationId xmlns:a16="http://schemas.microsoft.com/office/drawing/2014/main" id="{BDA65F58-E1F7-44CA-BD9C-34919803B82A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969746" y="4922388"/>
            <a:ext cx="2176974" cy="566511"/>
          </a:xfrm>
        </p:spPr>
        <p:txBody>
          <a:bodyPr lIns="0">
            <a:no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0" name="Online Image Placeholder 4">
            <a:extLst>
              <a:ext uri="{FF2B5EF4-FFF2-40B4-BE49-F238E27FC236}">
                <a16:creationId xmlns:a16="http://schemas.microsoft.com/office/drawing/2014/main" id="{0FC3B20B-4758-4A42-8F93-33F464E4670F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>
          <a:xfrm>
            <a:off x="5681880" y="3911001"/>
            <a:ext cx="747216" cy="747216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3235C0E0-A540-41F6-8358-8E19E9EFBA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9050970" y="4922388"/>
            <a:ext cx="2176974" cy="566511"/>
          </a:xfrm>
        </p:spPr>
        <p:txBody>
          <a:bodyPr lIns="0">
            <a:no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3" name="Online Image Placeholder 4">
            <a:extLst>
              <a:ext uri="{FF2B5EF4-FFF2-40B4-BE49-F238E27FC236}">
                <a16:creationId xmlns:a16="http://schemas.microsoft.com/office/drawing/2014/main" id="{D16285A0-0824-4A0A-892F-2ABEEB9CAC28}"/>
              </a:ext>
            </a:extLst>
          </p:cNvPr>
          <p:cNvSpPr>
            <a:spLocks noGrp="1"/>
          </p:cNvSpPr>
          <p:nvPr>
            <p:ph type="clipArt" sz="quarter" idx="15"/>
          </p:nvPr>
        </p:nvSpPr>
        <p:spPr>
          <a:xfrm>
            <a:off x="9763104" y="3911001"/>
            <a:ext cx="747216" cy="747216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A7148931-AAAE-437F-30CE-B54DA5C5BCA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6658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Drilling Optimization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4CD9AF9C-4CD6-B640-A9A9-AA70272E06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5512" y="6279374"/>
            <a:ext cx="1828248" cy="43017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D5F8775-051D-46B9-2F22-80359C47E037}"/>
              </a:ext>
            </a:extLst>
          </p:cNvPr>
          <p:cNvGrpSpPr/>
          <p:nvPr userDrawn="1"/>
        </p:nvGrpSpPr>
        <p:grpSpPr>
          <a:xfrm>
            <a:off x="7497425" y="1681271"/>
            <a:ext cx="2181225" cy="2152650"/>
            <a:chOff x="1688101" y="1413047"/>
            <a:chExt cx="2181225" cy="215265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84572074-FF4D-31A4-3F9B-F0BF069DDC81}"/>
                </a:ext>
              </a:extLst>
            </p:cNvPr>
            <p:cNvSpPr/>
            <p:nvPr userDrawn="1"/>
          </p:nvSpPr>
          <p:spPr>
            <a:xfrm>
              <a:off x="1688101" y="1413047"/>
              <a:ext cx="2181225" cy="2152650"/>
            </a:xfrm>
            <a:prstGeom prst="roundRect">
              <a:avLst>
                <a:gd name="adj" fmla="val 8260"/>
              </a:avLst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NL" dirty="0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60484A0-845D-DBA2-F179-DC39FB4F84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826080" y="1570081"/>
              <a:ext cx="1905266" cy="1838582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96BC711-C156-A04F-10FD-6CB1977621F1}"/>
              </a:ext>
            </a:extLst>
          </p:cNvPr>
          <p:cNvSpPr txBox="1">
            <a:spLocks/>
          </p:cNvSpPr>
          <p:nvPr userDrawn="1"/>
        </p:nvSpPr>
        <p:spPr>
          <a:xfrm>
            <a:off x="7497425" y="4611498"/>
            <a:ext cx="3848636" cy="944646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00" b="1" kern="1200" cap="all" baseline="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THANK YOU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89B836-B653-0025-28C6-4FEB1BA586FC}"/>
              </a:ext>
            </a:extLst>
          </p:cNvPr>
          <p:cNvSpPr/>
          <p:nvPr userDrawn="1"/>
        </p:nvSpPr>
        <p:spPr>
          <a:xfrm>
            <a:off x="7497425" y="4246987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05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Drilling Optimization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4CD9AF9C-4CD6-B640-A9A9-AA70272E06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5512" y="6279374"/>
            <a:ext cx="1828248" cy="430176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2DE84513-D2D0-8FFE-1C85-E4525B6138CD}"/>
              </a:ext>
            </a:extLst>
          </p:cNvPr>
          <p:cNvGrpSpPr/>
          <p:nvPr userDrawn="1"/>
        </p:nvGrpSpPr>
        <p:grpSpPr>
          <a:xfrm>
            <a:off x="7497425" y="1681271"/>
            <a:ext cx="2181225" cy="2152650"/>
            <a:chOff x="1688101" y="1413047"/>
            <a:chExt cx="2181225" cy="2152650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C93B929-9331-DE49-8655-F792389373C5}"/>
                </a:ext>
              </a:extLst>
            </p:cNvPr>
            <p:cNvSpPr/>
            <p:nvPr userDrawn="1"/>
          </p:nvSpPr>
          <p:spPr>
            <a:xfrm>
              <a:off x="1688101" y="1413047"/>
              <a:ext cx="2181225" cy="2152650"/>
            </a:xfrm>
            <a:prstGeom prst="roundRect">
              <a:avLst>
                <a:gd name="adj" fmla="val 8260"/>
              </a:avLst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NL" dirty="0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1BDED427-CE7E-441C-ED5F-C03CCA10C6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826080" y="1570081"/>
              <a:ext cx="1905266" cy="1838582"/>
            </a:xfrm>
            <a:prstGeom prst="rect">
              <a:avLst/>
            </a:prstGeom>
          </p:spPr>
        </p:pic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269FC1EA-CFF6-B8D8-A904-D69EB1A4BA9E}"/>
              </a:ext>
            </a:extLst>
          </p:cNvPr>
          <p:cNvSpPr txBox="1">
            <a:spLocks/>
          </p:cNvSpPr>
          <p:nvPr userDrawn="1"/>
        </p:nvSpPr>
        <p:spPr>
          <a:xfrm>
            <a:off x="7497425" y="4611498"/>
            <a:ext cx="3848636" cy="944646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00" b="1" kern="1200" cap="all" baseline="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sz="4800" dirty="0">
                <a:solidFill>
                  <a:schemeClr val="bg1">
                    <a:lumMod val="95000"/>
                  </a:schemeClr>
                </a:solidFill>
              </a:rPr>
              <a:t>THANK YOU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04E0A54-ADA3-A579-A87B-B523D611132B}"/>
              </a:ext>
            </a:extLst>
          </p:cNvPr>
          <p:cNvSpPr/>
          <p:nvPr userDrawn="1"/>
        </p:nvSpPr>
        <p:spPr>
          <a:xfrm>
            <a:off x="7497425" y="4246987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713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 flipH="1">
            <a:off x="15608" y="6461475"/>
            <a:ext cx="843373" cy="375924"/>
          </a:xfrm>
          <a:prstGeom prst="rect">
            <a:avLst/>
          </a:prstGeom>
        </p:spPr>
        <p:txBody>
          <a:bodyPr anchor="t"/>
          <a:lstStyle>
            <a:lvl1pPr algn="ctr">
              <a:defRPr sz="1600" b="1">
                <a:solidFill>
                  <a:srgbClr val="008EC8"/>
                </a:solidFill>
              </a:defRPr>
            </a:lvl1pPr>
          </a:lstStyle>
          <a:p>
            <a:fld id="{B9EC8DA3-CA5F-4DCE-A519-381E1557AF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-1" y="0"/>
            <a:ext cx="7123289" cy="3388763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100000">
                <a:srgbClr val="00192E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4" name="Picture 13" descr="tech_foru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1" y="206835"/>
            <a:ext cx="2790065" cy="760267"/>
          </a:xfrm>
          <a:prstGeom prst="rect">
            <a:avLst/>
          </a:prstGeom>
        </p:spPr>
      </p:pic>
      <p:pic>
        <p:nvPicPr>
          <p:cNvPr id="15" name="Picture 14" descr="2015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8143" y="208212"/>
            <a:ext cx="1809280" cy="734501"/>
          </a:xfrm>
          <a:prstGeom prst="rect">
            <a:avLst/>
          </a:prstGeom>
        </p:spPr>
      </p:pic>
      <p:pic>
        <p:nvPicPr>
          <p:cNvPr id="21" name="Picture 20" descr="mudmotorsWHT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669" y="1039494"/>
            <a:ext cx="4854223" cy="120085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 rot="16200000">
            <a:off x="3511410" y="-293514"/>
            <a:ext cx="60959" cy="70837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4" name="Title 1"/>
          <p:cNvSpPr>
            <a:spLocks noGrp="1"/>
          </p:cNvSpPr>
          <p:nvPr>
            <p:ph type="title" hasCustomPrompt="1"/>
          </p:nvPr>
        </p:nvSpPr>
        <p:spPr>
          <a:xfrm>
            <a:off x="300390" y="1494102"/>
            <a:ext cx="6495521" cy="1452297"/>
          </a:xfrm>
        </p:spPr>
        <p:txBody>
          <a:bodyPr>
            <a:normAutofit/>
          </a:bodyPr>
          <a:lstStyle>
            <a:lvl1pPr>
              <a:defRPr sz="2667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-1" y="-1"/>
            <a:ext cx="12192001" cy="528343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100000">
                <a:srgbClr val="00192E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9" name="Rectangle 28"/>
          <p:cNvSpPr/>
          <p:nvPr userDrawn="1"/>
        </p:nvSpPr>
        <p:spPr>
          <a:xfrm rot="16200000" flipH="1">
            <a:off x="6023431" y="-739993"/>
            <a:ext cx="145139" cy="12192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57631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1 Picture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73" y="242131"/>
            <a:ext cx="11341653" cy="928688"/>
          </a:xfrm>
        </p:spPr>
        <p:txBody>
          <a:bodyPr lIns="0" anchor="b">
            <a:normAutofit/>
          </a:bodyPr>
          <a:lstStyle>
            <a:lvl1pPr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172" y="1522357"/>
            <a:ext cx="5670828" cy="4502346"/>
          </a:xfrm>
        </p:spPr>
        <p:txBody>
          <a:bodyPr lIns="0" numCol="1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73D383A8-5D3F-331C-1B2D-254C8D9D89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795AB2C-5BD2-349E-BC6C-77534985D0CB}"/>
              </a:ext>
            </a:extLst>
          </p:cNvPr>
          <p:cNvSpPr/>
          <p:nvPr userDrawn="1"/>
        </p:nvSpPr>
        <p:spPr>
          <a:xfrm>
            <a:off x="425173" y="1340102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D16E96C-1422-57EB-9C85-A89E2449F2A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894278" y="1524836"/>
            <a:ext cx="4550563" cy="450234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lIns="0" numCol="1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13391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96280"/>
            <a:ext cx="10972800" cy="4452731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 flipH="1">
            <a:off x="15608" y="6461475"/>
            <a:ext cx="843373" cy="375924"/>
          </a:xfrm>
          <a:prstGeom prst="rect">
            <a:avLst/>
          </a:prstGeom>
        </p:spPr>
        <p:txBody>
          <a:bodyPr anchor="t"/>
          <a:lstStyle>
            <a:lvl1pPr algn="ctr">
              <a:defRPr sz="1600" b="1">
                <a:solidFill>
                  <a:srgbClr val="008EC8"/>
                </a:solidFill>
              </a:defRPr>
            </a:lvl1pPr>
          </a:lstStyle>
          <a:p>
            <a:fld id="{B9EC8DA3-CA5F-4DCE-A519-381E1557AF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58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477" y="176249"/>
            <a:ext cx="10965923" cy="57362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4328" y="727637"/>
            <a:ext cx="10971225" cy="376659"/>
          </a:xfrm>
          <a:noFill/>
        </p:spPr>
        <p:txBody>
          <a:bodyPr lIns="91440" anchor="t">
            <a:noAutofit/>
          </a:bodyPr>
          <a:lstStyle>
            <a:lvl1pPr marL="0" indent="0">
              <a:spcBef>
                <a:spcPts val="0"/>
              </a:spcBef>
              <a:buNone/>
              <a:defRPr sz="2667" i="0">
                <a:solidFill>
                  <a:srgbClr val="FFC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09600" y="1696280"/>
            <a:ext cx="10972800" cy="44527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 flipH="1">
            <a:off x="15608" y="6461475"/>
            <a:ext cx="843373" cy="375924"/>
          </a:xfrm>
          <a:prstGeom prst="rect">
            <a:avLst/>
          </a:prstGeom>
        </p:spPr>
        <p:txBody>
          <a:bodyPr anchor="t"/>
          <a:lstStyle>
            <a:lvl1pPr algn="ctr">
              <a:defRPr sz="1600" b="1">
                <a:solidFill>
                  <a:srgbClr val="008EC8"/>
                </a:solidFill>
              </a:defRPr>
            </a:lvl1pPr>
          </a:lstStyle>
          <a:p>
            <a:fld id="{B9EC8DA3-CA5F-4DCE-A519-381E1557AF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5246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09600" y="1696280"/>
            <a:ext cx="10972800" cy="44527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 flipH="1">
            <a:off x="15608" y="6461475"/>
            <a:ext cx="843373" cy="375924"/>
          </a:xfrm>
          <a:prstGeom prst="rect">
            <a:avLst/>
          </a:prstGeom>
        </p:spPr>
        <p:txBody>
          <a:bodyPr anchor="t"/>
          <a:lstStyle>
            <a:lvl1pPr algn="ctr">
              <a:defRPr sz="1600" b="1">
                <a:solidFill>
                  <a:srgbClr val="008EC8"/>
                </a:solidFill>
              </a:defRPr>
            </a:lvl1pPr>
          </a:lstStyle>
          <a:p>
            <a:fld id="{B9EC8DA3-CA5F-4DCE-A519-381E1557AF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4952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16477" y="308769"/>
            <a:ext cx="10965923" cy="8603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09601" y="1696280"/>
            <a:ext cx="5151455" cy="4452731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6451047" y="1682877"/>
            <a:ext cx="5151455" cy="4452731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 flipH="1">
            <a:off x="15608" y="6461475"/>
            <a:ext cx="843373" cy="375924"/>
          </a:xfrm>
          <a:prstGeom prst="rect">
            <a:avLst/>
          </a:prstGeom>
        </p:spPr>
        <p:txBody>
          <a:bodyPr anchor="t"/>
          <a:lstStyle>
            <a:lvl1pPr algn="ctr">
              <a:defRPr sz="1600" b="1">
                <a:solidFill>
                  <a:srgbClr val="008EC8"/>
                </a:solidFill>
              </a:defRPr>
            </a:lvl1pPr>
          </a:lstStyle>
          <a:p>
            <a:fld id="{B9EC8DA3-CA5F-4DCE-A519-381E1557AF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4259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>
          <a:xfrm flipH="1">
            <a:off x="15608" y="6461475"/>
            <a:ext cx="843373" cy="375924"/>
          </a:xfrm>
          <a:prstGeom prst="rect">
            <a:avLst/>
          </a:prstGeom>
        </p:spPr>
        <p:txBody>
          <a:bodyPr anchor="t"/>
          <a:lstStyle>
            <a:lvl1pPr algn="ctr">
              <a:defRPr sz="1600" b="1">
                <a:solidFill>
                  <a:srgbClr val="008EC8"/>
                </a:solidFill>
              </a:defRPr>
            </a:lvl1pPr>
          </a:lstStyle>
          <a:p>
            <a:fld id="{B9EC8DA3-CA5F-4DCE-A519-381E1557AF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9659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Speaker Bio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dirty="0"/>
              <a:t>Speaker Bio</a:t>
            </a:r>
          </a:p>
          <a:p>
            <a:pPr lvl="1"/>
            <a:r>
              <a:rPr lang="en-US" dirty="0"/>
              <a:t>Organization/Employer</a:t>
            </a:r>
          </a:p>
          <a:p>
            <a:pPr lvl="1"/>
            <a:r>
              <a:rPr lang="en-US" dirty="0"/>
              <a:t>Experience</a:t>
            </a:r>
          </a:p>
          <a:p>
            <a:pPr lvl="1"/>
            <a:r>
              <a:rPr lang="en-US" dirty="0"/>
              <a:t>University / Degree</a:t>
            </a:r>
          </a:p>
          <a:p>
            <a:pPr lvl="1"/>
            <a:r>
              <a:rPr lang="en-US" dirty="0"/>
              <a:t>Home Location</a:t>
            </a:r>
          </a:p>
          <a:p>
            <a:pPr lvl="1"/>
            <a:r>
              <a:rPr lang="en-US" dirty="0"/>
              <a:t>Specialized in 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6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3400" y="6356351"/>
            <a:ext cx="660400" cy="366183"/>
          </a:xfrm>
        </p:spPr>
        <p:txBody>
          <a:bodyPr/>
          <a:lstStyle>
            <a:lvl1pPr>
              <a:defRPr lang="en-US" sz="16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E04634E-D7E4-4BFD-B116-301DEEF9E841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 flipH="1">
            <a:off x="15608" y="6461475"/>
            <a:ext cx="843373" cy="375924"/>
          </a:xfrm>
          <a:prstGeom prst="rect">
            <a:avLst/>
          </a:prstGeom>
        </p:spPr>
        <p:txBody>
          <a:bodyPr anchor="t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rgbClr val="008EC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EC8DA3-CA5F-4DCE-A519-381E1557AFBB}" type="slidenum">
              <a:rPr lang="en-US" sz="1600" smtClean="0"/>
              <a:pPr/>
              <a:t>‹#›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717407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8A517-E048-4B5A-B896-632A325A854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1758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2 Pictures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73" y="242131"/>
            <a:ext cx="11341653" cy="928688"/>
          </a:xfrm>
        </p:spPr>
        <p:txBody>
          <a:bodyPr lIns="0" anchor="b">
            <a:normAutofit/>
          </a:bodyPr>
          <a:lstStyle>
            <a:lvl1pPr>
              <a:defRPr sz="3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172" y="1522356"/>
            <a:ext cx="7831415" cy="4583169"/>
          </a:xfrm>
        </p:spPr>
        <p:txBody>
          <a:bodyPr lIns="0" numCol="1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73D383A8-5D3F-331C-1B2D-254C8D9D89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10F73F3-B29D-806B-BEAE-083C5365F54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800222" y="1170819"/>
            <a:ext cx="2440765" cy="2420105"/>
          </a:xfrm>
          <a:prstGeom prst="ellipse">
            <a:avLst/>
          </a:prstGeom>
          <a:solidFill>
            <a:srgbClr val="FF0000"/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lIns="0" numCol="1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7F0F86-653E-A92B-F8CE-21EE48C66FB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798735" y="3683945"/>
            <a:ext cx="2442252" cy="2421580"/>
          </a:xfrm>
          <a:prstGeom prst="ellipse">
            <a:avLst/>
          </a:prstGeom>
          <a:solidFill>
            <a:srgbClr val="FF0000"/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lIns="0" numCol="1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53DB2A-2A70-5BE9-881D-255FB7A2DF3F}"/>
              </a:ext>
            </a:extLst>
          </p:cNvPr>
          <p:cNvSpPr/>
          <p:nvPr userDrawn="1"/>
        </p:nvSpPr>
        <p:spPr>
          <a:xfrm>
            <a:off x="425173" y="1340102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338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0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2 Pictures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73" y="242131"/>
            <a:ext cx="11341653" cy="928688"/>
          </a:xfrm>
        </p:spPr>
        <p:txBody>
          <a:bodyPr lIns="0" anchor="b">
            <a:normAutofit/>
          </a:bodyPr>
          <a:lstStyle>
            <a:lvl1pPr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173" y="1522357"/>
            <a:ext cx="7831415" cy="4502346"/>
          </a:xfrm>
        </p:spPr>
        <p:txBody>
          <a:bodyPr lIns="0" numCol="1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73D383A8-5D3F-331C-1B2D-254C8D9D89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D654D7D-8488-4090-92B0-D6DB9C1BA118}"/>
              </a:ext>
            </a:extLst>
          </p:cNvPr>
          <p:cNvSpPr/>
          <p:nvPr userDrawn="1"/>
        </p:nvSpPr>
        <p:spPr>
          <a:xfrm>
            <a:off x="425173" y="1340102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89B9E25-6AA9-115B-7A90-E518631D015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800222" y="1170819"/>
            <a:ext cx="2440765" cy="242010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lIns="0" numCol="1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E25FD5E-952E-A1F6-FF3B-A9F97AB5FF8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798735" y="3683945"/>
            <a:ext cx="2442252" cy="242158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lIns="0" numCol="1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71690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0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4 Pictures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73" y="148450"/>
            <a:ext cx="11182233" cy="1022369"/>
          </a:xfrm>
        </p:spPr>
        <p:txBody>
          <a:bodyPr lIns="0" anchor="b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 dirty="0"/>
              <a:t>Click to edit Master title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051" y="1434867"/>
            <a:ext cx="6273801" cy="4733566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Picture Placeholder 52">
            <a:extLst>
              <a:ext uri="{FF2B5EF4-FFF2-40B4-BE49-F238E27FC236}">
                <a16:creationId xmlns:a16="http://schemas.microsoft.com/office/drawing/2014/main" id="{7B163DE2-7989-4B1E-8299-5E64777AFA2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301528" y="1434867"/>
            <a:ext cx="2291877" cy="2291877"/>
          </a:xfrm>
          <a:custGeom>
            <a:avLst/>
            <a:gdLst>
              <a:gd name="connsiteX0" fmla="*/ 0 w 1719072"/>
              <a:gd name="connsiteY0" fmla="*/ 0 h 1708970"/>
              <a:gd name="connsiteX1" fmla="*/ 1719072 w 1719072"/>
              <a:gd name="connsiteY1" fmla="*/ 0 h 1708970"/>
              <a:gd name="connsiteX2" fmla="*/ 1719072 w 1719072"/>
              <a:gd name="connsiteY2" fmla="*/ 1708970 h 1708970"/>
              <a:gd name="connsiteX3" fmla="*/ 0 w 1719072"/>
              <a:gd name="connsiteY3" fmla="*/ 1708970 h 1708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08970">
                <a:moveTo>
                  <a:pt x="0" y="0"/>
                </a:moveTo>
                <a:lnTo>
                  <a:pt x="1719072" y="0"/>
                </a:lnTo>
                <a:lnTo>
                  <a:pt x="1719072" y="1708970"/>
                </a:lnTo>
                <a:lnTo>
                  <a:pt x="0" y="170897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5" name="Picture Placeholder 54">
            <a:extLst>
              <a:ext uri="{FF2B5EF4-FFF2-40B4-BE49-F238E27FC236}">
                <a16:creationId xmlns:a16="http://schemas.microsoft.com/office/drawing/2014/main" id="{683976C8-BDBA-48C4-AC83-73D1D8F0F14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71252" y="3876555"/>
            <a:ext cx="2291877" cy="2291877"/>
          </a:xfrm>
          <a:custGeom>
            <a:avLst/>
            <a:gdLst>
              <a:gd name="connsiteX0" fmla="*/ 0 w 1719072"/>
              <a:gd name="connsiteY0" fmla="*/ 0 h 1719072"/>
              <a:gd name="connsiteX1" fmla="*/ 1719072 w 1719072"/>
              <a:gd name="connsiteY1" fmla="*/ 0 h 1719072"/>
              <a:gd name="connsiteX2" fmla="*/ 1719072 w 1719072"/>
              <a:gd name="connsiteY2" fmla="*/ 1719072 h 1719072"/>
              <a:gd name="connsiteX3" fmla="*/ 0 w 1719072"/>
              <a:gd name="connsiteY3" fmla="*/ 1719072 h 171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19072">
                <a:moveTo>
                  <a:pt x="0" y="0"/>
                </a:moveTo>
                <a:lnTo>
                  <a:pt x="1719072" y="0"/>
                </a:lnTo>
                <a:lnTo>
                  <a:pt x="1719072" y="1719072"/>
                </a:lnTo>
                <a:lnTo>
                  <a:pt x="0" y="171907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4" name="Picture Placeholder 53">
            <a:extLst>
              <a:ext uri="{FF2B5EF4-FFF2-40B4-BE49-F238E27FC236}">
                <a16:creationId xmlns:a16="http://schemas.microsoft.com/office/drawing/2014/main" id="{71082593-1DC5-43B5-947C-7963DD90EBD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71252" y="1434867"/>
            <a:ext cx="2291877" cy="2291877"/>
          </a:xfrm>
          <a:custGeom>
            <a:avLst/>
            <a:gdLst>
              <a:gd name="connsiteX0" fmla="*/ 0 w 1719072"/>
              <a:gd name="connsiteY0" fmla="*/ 0 h 1719072"/>
              <a:gd name="connsiteX1" fmla="*/ 1719072 w 1719072"/>
              <a:gd name="connsiteY1" fmla="*/ 0 h 1719072"/>
              <a:gd name="connsiteX2" fmla="*/ 1719072 w 1719072"/>
              <a:gd name="connsiteY2" fmla="*/ 1719072 h 1719072"/>
              <a:gd name="connsiteX3" fmla="*/ 0 w 1719072"/>
              <a:gd name="connsiteY3" fmla="*/ 1719072 h 171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19072">
                <a:moveTo>
                  <a:pt x="0" y="0"/>
                </a:moveTo>
                <a:lnTo>
                  <a:pt x="1719072" y="0"/>
                </a:lnTo>
                <a:lnTo>
                  <a:pt x="1719072" y="1719072"/>
                </a:lnTo>
                <a:lnTo>
                  <a:pt x="0" y="171907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Picture Placeholder 54">
            <a:extLst>
              <a:ext uri="{FF2B5EF4-FFF2-40B4-BE49-F238E27FC236}">
                <a16:creationId xmlns:a16="http://schemas.microsoft.com/office/drawing/2014/main" id="{279FC5DD-31B0-A181-0CE3-A0E62E2F0D9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315529" y="3876554"/>
            <a:ext cx="2291877" cy="2291877"/>
          </a:xfrm>
          <a:custGeom>
            <a:avLst/>
            <a:gdLst>
              <a:gd name="connsiteX0" fmla="*/ 0 w 1719072"/>
              <a:gd name="connsiteY0" fmla="*/ 0 h 1719072"/>
              <a:gd name="connsiteX1" fmla="*/ 1719072 w 1719072"/>
              <a:gd name="connsiteY1" fmla="*/ 0 h 1719072"/>
              <a:gd name="connsiteX2" fmla="*/ 1719072 w 1719072"/>
              <a:gd name="connsiteY2" fmla="*/ 1719072 h 1719072"/>
              <a:gd name="connsiteX3" fmla="*/ 0 w 1719072"/>
              <a:gd name="connsiteY3" fmla="*/ 1719072 h 171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19072">
                <a:moveTo>
                  <a:pt x="0" y="0"/>
                </a:moveTo>
                <a:lnTo>
                  <a:pt x="1719072" y="0"/>
                </a:lnTo>
                <a:lnTo>
                  <a:pt x="1719072" y="1719072"/>
                </a:lnTo>
                <a:lnTo>
                  <a:pt x="0" y="171907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993C815-A15E-A438-890D-D7B8FF1ED0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F857C32-E6E0-691C-F743-A37408EB53CA}"/>
              </a:ext>
            </a:extLst>
          </p:cNvPr>
          <p:cNvSpPr/>
          <p:nvPr userDrawn="1"/>
        </p:nvSpPr>
        <p:spPr>
          <a:xfrm>
            <a:off x="425173" y="1232798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055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4 Pictures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73" y="148450"/>
            <a:ext cx="11182233" cy="1022369"/>
          </a:xfrm>
        </p:spPr>
        <p:txBody>
          <a:bodyPr lIns="0" anchor="b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00" b="1" kern="1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 dirty="0"/>
              <a:t>Click to edit Master title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051" y="1434867"/>
            <a:ext cx="6273801" cy="4733566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Picture Placeholder 52">
            <a:extLst>
              <a:ext uri="{FF2B5EF4-FFF2-40B4-BE49-F238E27FC236}">
                <a16:creationId xmlns:a16="http://schemas.microsoft.com/office/drawing/2014/main" id="{7B163DE2-7989-4B1E-8299-5E64777AFA2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301528" y="1434867"/>
            <a:ext cx="2291877" cy="2291877"/>
          </a:xfrm>
          <a:custGeom>
            <a:avLst/>
            <a:gdLst>
              <a:gd name="connsiteX0" fmla="*/ 0 w 1719072"/>
              <a:gd name="connsiteY0" fmla="*/ 0 h 1708970"/>
              <a:gd name="connsiteX1" fmla="*/ 1719072 w 1719072"/>
              <a:gd name="connsiteY1" fmla="*/ 0 h 1708970"/>
              <a:gd name="connsiteX2" fmla="*/ 1719072 w 1719072"/>
              <a:gd name="connsiteY2" fmla="*/ 1708970 h 1708970"/>
              <a:gd name="connsiteX3" fmla="*/ 0 w 1719072"/>
              <a:gd name="connsiteY3" fmla="*/ 1708970 h 1708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08970">
                <a:moveTo>
                  <a:pt x="0" y="0"/>
                </a:moveTo>
                <a:lnTo>
                  <a:pt x="1719072" y="0"/>
                </a:lnTo>
                <a:lnTo>
                  <a:pt x="1719072" y="1708970"/>
                </a:lnTo>
                <a:lnTo>
                  <a:pt x="0" y="170897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5" name="Picture Placeholder 54">
            <a:extLst>
              <a:ext uri="{FF2B5EF4-FFF2-40B4-BE49-F238E27FC236}">
                <a16:creationId xmlns:a16="http://schemas.microsoft.com/office/drawing/2014/main" id="{683976C8-BDBA-48C4-AC83-73D1D8F0F14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71252" y="3876555"/>
            <a:ext cx="2291877" cy="2291877"/>
          </a:xfrm>
          <a:custGeom>
            <a:avLst/>
            <a:gdLst>
              <a:gd name="connsiteX0" fmla="*/ 0 w 1719072"/>
              <a:gd name="connsiteY0" fmla="*/ 0 h 1719072"/>
              <a:gd name="connsiteX1" fmla="*/ 1719072 w 1719072"/>
              <a:gd name="connsiteY1" fmla="*/ 0 h 1719072"/>
              <a:gd name="connsiteX2" fmla="*/ 1719072 w 1719072"/>
              <a:gd name="connsiteY2" fmla="*/ 1719072 h 1719072"/>
              <a:gd name="connsiteX3" fmla="*/ 0 w 1719072"/>
              <a:gd name="connsiteY3" fmla="*/ 1719072 h 171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19072">
                <a:moveTo>
                  <a:pt x="0" y="0"/>
                </a:moveTo>
                <a:lnTo>
                  <a:pt x="1719072" y="0"/>
                </a:lnTo>
                <a:lnTo>
                  <a:pt x="1719072" y="1719072"/>
                </a:lnTo>
                <a:lnTo>
                  <a:pt x="0" y="171907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4" name="Picture Placeholder 53">
            <a:extLst>
              <a:ext uri="{FF2B5EF4-FFF2-40B4-BE49-F238E27FC236}">
                <a16:creationId xmlns:a16="http://schemas.microsoft.com/office/drawing/2014/main" id="{71082593-1DC5-43B5-947C-7963DD90EBD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71252" y="1434867"/>
            <a:ext cx="2291877" cy="2291877"/>
          </a:xfrm>
          <a:custGeom>
            <a:avLst/>
            <a:gdLst>
              <a:gd name="connsiteX0" fmla="*/ 0 w 1719072"/>
              <a:gd name="connsiteY0" fmla="*/ 0 h 1719072"/>
              <a:gd name="connsiteX1" fmla="*/ 1719072 w 1719072"/>
              <a:gd name="connsiteY1" fmla="*/ 0 h 1719072"/>
              <a:gd name="connsiteX2" fmla="*/ 1719072 w 1719072"/>
              <a:gd name="connsiteY2" fmla="*/ 1719072 h 1719072"/>
              <a:gd name="connsiteX3" fmla="*/ 0 w 1719072"/>
              <a:gd name="connsiteY3" fmla="*/ 1719072 h 171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19072">
                <a:moveTo>
                  <a:pt x="0" y="0"/>
                </a:moveTo>
                <a:lnTo>
                  <a:pt x="1719072" y="0"/>
                </a:lnTo>
                <a:lnTo>
                  <a:pt x="1719072" y="1719072"/>
                </a:lnTo>
                <a:lnTo>
                  <a:pt x="0" y="171907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Picture Placeholder 54">
            <a:extLst>
              <a:ext uri="{FF2B5EF4-FFF2-40B4-BE49-F238E27FC236}">
                <a16:creationId xmlns:a16="http://schemas.microsoft.com/office/drawing/2014/main" id="{279FC5DD-31B0-A181-0CE3-A0E62E2F0D9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315529" y="3876554"/>
            <a:ext cx="2291877" cy="2291877"/>
          </a:xfrm>
          <a:custGeom>
            <a:avLst/>
            <a:gdLst>
              <a:gd name="connsiteX0" fmla="*/ 0 w 1719072"/>
              <a:gd name="connsiteY0" fmla="*/ 0 h 1719072"/>
              <a:gd name="connsiteX1" fmla="*/ 1719072 w 1719072"/>
              <a:gd name="connsiteY1" fmla="*/ 0 h 1719072"/>
              <a:gd name="connsiteX2" fmla="*/ 1719072 w 1719072"/>
              <a:gd name="connsiteY2" fmla="*/ 1719072 h 1719072"/>
              <a:gd name="connsiteX3" fmla="*/ 0 w 1719072"/>
              <a:gd name="connsiteY3" fmla="*/ 1719072 h 171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072" h="1719072">
                <a:moveTo>
                  <a:pt x="0" y="0"/>
                </a:moveTo>
                <a:lnTo>
                  <a:pt x="1719072" y="0"/>
                </a:lnTo>
                <a:lnTo>
                  <a:pt x="1719072" y="1719072"/>
                </a:lnTo>
                <a:lnTo>
                  <a:pt x="0" y="171907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993C815-A15E-A438-890D-D7B8FF1ED0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2E881F3-5F8C-AD65-F2A3-2CAB952159B6}"/>
              </a:ext>
            </a:extLst>
          </p:cNvPr>
          <p:cNvSpPr/>
          <p:nvPr userDrawn="1"/>
        </p:nvSpPr>
        <p:spPr>
          <a:xfrm>
            <a:off x="425173" y="1232798"/>
            <a:ext cx="628650" cy="182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090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ive Title &amp; Content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961596BB-AB96-498E-9FC6-5A2AB545015E}"/>
              </a:ext>
            </a:extLst>
          </p:cNvPr>
          <p:cNvSpPr/>
          <p:nvPr userDrawn="1"/>
        </p:nvSpPr>
        <p:spPr>
          <a:xfrm>
            <a:off x="0" y="-1"/>
            <a:ext cx="1103242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1654" y="1449497"/>
            <a:ext cx="7158980" cy="85233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8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877378" y="2877382"/>
            <a:ext cx="6858002" cy="1103241"/>
          </a:xfrm>
        </p:spPr>
        <p:txBody>
          <a:bodyPr>
            <a:normAutofit/>
          </a:bodyPr>
          <a:lstStyle>
            <a:lvl1pPr algn="ctr">
              <a:defRPr lang="en-US" sz="2800" b="1" kern="1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A36FAFC0-63E1-4A5C-8C07-50890392F1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18826" y="585712"/>
            <a:ext cx="1444637" cy="8523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50" name="Content Placeholder 2">
            <a:extLst>
              <a:ext uri="{FF2B5EF4-FFF2-40B4-BE49-F238E27FC236}">
                <a16:creationId xmlns:a16="http://schemas.microsoft.com/office/drawing/2014/main" id="{3D1D7F95-338B-478D-B221-D4C9EC5472B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861654" y="3422958"/>
            <a:ext cx="7158980" cy="85233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8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48">
            <a:extLst>
              <a:ext uri="{FF2B5EF4-FFF2-40B4-BE49-F238E27FC236}">
                <a16:creationId xmlns:a16="http://schemas.microsoft.com/office/drawing/2014/main" id="{D5AAA54C-0885-4221-AAAF-831C36B8C0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18826" y="2559173"/>
            <a:ext cx="1444637" cy="8523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07D1309E-F6F7-4FFB-BFBE-F2B34D49D2B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861654" y="5342817"/>
            <a:ext cx="7158980" cy="85233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8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48">
            <a:extLst>
              <a:ext uri="{FF2B5EF4-FFF2-40B4-BE49-F238E27FC236}">
                <a16:creationId xmlns:a16="http://schemas.microsoft.com/office/drawing/2014/main" id="{020F4427-24B5-439F-BAD8-849395F5BD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18826" y="4467582"/>
            <a:ext cx="1444637" cy="8523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3E3CB4A-858E-73C1-58E2-4F38088D97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40" y="6279374"/>
            <a:ext cx="1828248" cy="43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93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79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10" Type="http://schemas.openxmlformats.org/officeDocument/2006/relationships/image" Target="../media/image11.jpeg"/><Relationship Id="rId4" Type="http://schemas.openxmlformats.org/officeDocument/2006/relationships/slideLayout" Target="../slideLayouts/slideLayout42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9115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>
              <a:lumMod val="50000"/>
              <a:lumOff val="50000"/>
            </a:schemeClr>
          </a:solidFill>
          <a:latin typeface="Segoe UI Black" panose="020B0A02040204020203" pitchFamily="34" charset="0"/>
          <a:ea typeface="Segoe UI Black" panose="020B0A02040204020203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8017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>
              <a:lumMod val="50000"/>
              <a:lumOff val="50000"/>
            </a:schemeClr>
          </a:solidFill>
          <a:latin typeface="Segoe UI Black" panose="020B0A02040204020203" pitchFamily="34" charset="0"/>
          <a:ea typeface="Segoe UI Black" panose="020B0A02040204020203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1"/>
            <a:ext cx="12192000" cy="1379975"/>
          </a:xfrm>
          <a:prstGeom prst="rect">
            <a:avLst/>
          </a:prstGeom>
          <a:solidFill>
            <a:srgbClr val="003C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6477" y="308769"/>
            <a:ext cx="10965923" cy="860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13587"/>
            <a:ext cx="10972800" cy="45979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427" y="6072445"/>
            <a:ext cx="3056899" cy="76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383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3733" b="0" kern="1200" spc="0">
          <a:solidFill>
            <a:schemeClr val="tx1"/>
          </a:solidFill>
          <a:latin typeface="+mj-lt"/>
          <a:ea typeface="+mj-ea"/>
          <a:cs typeface="Arial Narrow"/>
        </a:defRPr>
      </a:lvl1pPr>
    </p:titleStyle>
    <p:bodyStyle>
      <a:lvl1pPr marL="304792" indent="-304792" algn="l" defTabSz="1219170" rtl="0" eaLnBrk="1" latinLnBrk="0" hangingPunct="1">
        <a:spcBef>
          <a:spcPts val="800"/>
        </a:spcBef>
        <a:buClr>
          <a:schemeClr val="accent6"/>
        </a:buClr>
        <a:buFont typeface="Wingdings" charset="2"/>
        <a:buChar char="§"/>
        <a:defRPr sz="3200" kern="1200">
          <a:solidFill>
            <a:schemeClr val="bg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912261" indent="-302676" algn="l" defTabSz="1219170" rtl="0" eaLnBrk="1" latinLnBrk="0" hangingPunct="1">
        <a:spcBef>
          <a:spcPts val="800"/>
        </a:spcBef>
        <a:buClr>
          <a:schemeClr val="accent6"/>
        </a:buClr>
        <a:buFont typeface="Arial" pitchFamily="34" charset="0"/>
        <a:buChar char="–"/>
        <a:defRPr sz="2667" kern="1200">
          <a:solidFill>
            <a:schemeClr val="bg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451997" indent="-232828" algn="l" defTabSz="1219170" rtl="0" eaLnBrk="1" latinLnBrk="0" hangingPunct="1">
        <a:spcBef>
          <a:spcPts val="800"/>
        </a:spcBef>
        <a:buClr>
          <a:schemeClr val="accent6"/>
        </a:buClr>
        <a:buFont typeface="Arial" pitchFamily="34" charset="0"/>
        <a:buChar char="•"/>
        <a:defRPr sz="2400" kern="1200">
          <a:solidFill>
            <a:schemeClr val="bg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2059466" indent="-230712" algn="l" defTabSz="1219170" rtl="0" eaLnBrk="1" latinLnBrk="0" hangingPunct="1">
        <a:spcBef>
          <a:spcPts val="800"/>
        </a:spcBef>
        <a:buClr>
          <a:schemeClr val="accent6"/>
        </a:buClr>
        <a:buFont typeface="Arial" pitchFamily="34" charset="0"/>
        <a:buChar char="–"/>
        <a:defRPr sz="2133" kern="1200">
          <a:solidFill>
            <a:schemeClr val="bg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669051" indent="-230712" algn="l" defTabSz="1219170" rtl="0" eaLnBrk="1" latinLnBrk="0" hangingPunct="1">
        <a:spcBef>
          <a:spcPts val="800"/>
        </a:spcBef>
        <a:buClr>
          <a:schemeClr val="accent6"/>
        </a:buClr>
        <a:buFont typeface="Arial" pitchFamily="34" charset="0"/>
        <a:buChar char="»"/>
        <a:defRPr sz="2133" kern="1200">
          <a:solidFill>
            <a:schemeClr val="bg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7" Type="http://schemas.openxmlformats.org/officeDocument/2006/relationships/image" Target="../media/image16.png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15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4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5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audio" Target="../media/media2.wav"/><Relationship Id="rId7" Type="http://schemas.openxmlformats.org/officeDocument/2006/relationships/audio" Target="../media/media4.m4a"/><Relationship Id="rId12" Type="http://schemas.openxmlformats.org/officeDocument/2006/relationships/image" Target="../media/image18.png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microsoft.com/office/2007/relationships/media" Target="../media/media4.m4a"/><Relationship Id="rId11" Type="http://schemas.openxmlformats.org/officeDocument/2006/relationships/image" Target="../media/image16.png"/><Relationship Id="rId5" Type="http://schemas.openxmlformats.org/officeDocument/2006/relationships/audio" Target="../media/media3.m4a"/><Relationship Id="rId10" Type="http://schemas.openxmlformats.org/officeDocument/2006/relationships/image" Target="../media/image17.png"/><Relationship Id="rId4" Type="http://schemas.microsoft.com/office/2007/relationships/media" Target="../media/media3.m4a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16.png"/><Relationship Id="rId10" Type="http://schemas.openxmlformats.org/officeDocument/2006/relationships/image" Target="../media/image24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video" Target="../media/media6.mp4"/><Relationship Id="rId7" Type="http://schemas.openxmlformats.org/officeDocument/2006/relationships/notesSlide" Target="../notesSlides/notesSlide4.xml"/><Relationship Id="rId2" Type="http://schemas.microsoft.com/office/2007/relationships/media" Target="../media/media6.mp4"/><Relationship Id="rId1" Type="http://schemas.openxmlformats.org/officeDocument/2006/relationships/tags" Target="../tags/tag3.xml"/><Relationship Id="rId6" Type="http://schemas.openxmlformats.org/officeDocument/2006/relationships/slideLayout" Target="../slideLayouts/slideLayout8.xml"/><Relationship Id="rId5" Type="http://schemas.openxmlformats.org/officeDocument/2006/relationships/audio" Target="../media/media7.m4a"/><Relationship Id="rId4" Type="http://schemas.microsoft.com/office/2007/relationships/media" Target="../media/media7.m4a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video" Target="../media/media8.mp4"/><Relationship Id="rId7" Type="http://schemas.openxmlformats.org/officeDocument/2006/relationships/notesSlide" Target="../notesSlides/notesSlide5.xml"/><Relationship Id="rId2" Type="http://schemas.microsoft.com/office/2007/relationships/media" Target="../media/media8.mp4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8.xml"/><Relationship Id="rId5" Type="http://schemas.openxmlformats.org/officeDocument/2006/relationships/audio" Target="../media/media9.m4a"/><Relationship Id="rId10" Type="http://schemas.openxmlformats.org/officeDocument/2006/relationships/image" Target="../media/image16.png"/><Relationship Id="rId4" Type="http://schemas.microsoft.com/office/2007/relationships/media" Target="../media/media9.m4a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3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7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0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9.png"/><Relationship Id="rId5" Type="http://schemas.openxmlformats.org/officeDocument/2006/relationships/image" Target="../media/image38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5608" y="6461475"/>
            <a:ext cx="843373" cy="375924"/>
          </a:xfrm>
        </p:spPr>
        <p:txBody>
          <a:bodyPr anchor="t">
            <a:normAutofit/>
          </a:bodyPr>
          <a:lstStyle/>
          <a:p>
            <a:pPr defTabSz="1219170">
              <a:spcAft>
                <a:spcPts val="800"/>
              </a:spcAft>
            </a:pPr>
            <a:fld id="{B9EC8DA3-CA5F-4DCE-A519-381E1557AFBB}" type="slidenum">
              <a:rPr lang="en-US">
                <a:latin typeface="Arial"/>
              </a:rPr>
              <a:pPr defTabSz="1219170">
                <a:spcAft>
                  <a:spcPts val="800"/>
                </a:spcAft>
              </a:pPr>
              <a:t>1</a:t>
            </a:fld>
            <a:endParaRPr lang="en-US">
              <a:latin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681893-B0E4-72FB-5506-703C245C83D9}"/>
              </a:ext>
            </a:extLst>
          </p:cNvPr>
          <p:cNvSpPr/>
          <p:nvPr/>
        </p:nvSpPr>
        <p:spPr>
          <a:xfrm>
            <a:off x="-41564" y="1371600"/>
            <a:ext cx="12240768" cy="4631069"/>
          </a:xfrm>
          <a:prstGeom prst="rect">
            <a:avLst/>
          </a:prstGeom>
          <a:solidFill>
            <a:srgbClr val="003C7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 dirty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6" name="Picture 5" descr="DOWNHOLE TOOL&#10;&#10;AI-generated content may be incorrect.">
            <a:extLst>
              <a:ext uri="{FF2B5EF4-FFF2-40B4-BE49-F238E27FC236}">
                <a16:creationId xmlns:a16="http://schemas.microsoft.com/office/drawing/2014/main" id="{B62DE834-98EB-B520-8445-77FC1A51FD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13445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A239C1-6CFC-2A31-F0A3-5A3EE0A18127}"/>
              </a:ext>
            </a:extLst>
          </p:cNvPr>
          <p:cNvSpPr txBox="1"/>
          <p:nvPr/>
        </p:nvSpPr>
        <p:spPr>
          <a:xfrm>
            <a:off x="1326383" y="1403593"/>
            <a:ext cx="9686611" cy="4594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</a:pPr>
            <a:r>
              <a:rPr lang="en-US" sz="2400" dirty="0">
                <a:solidFill>
                  <a:prstClr val="white"/>
                </a:solidFill>
                <a:latin typeface="Arial"/>
              </a:rPr>
              <a:t>The following presentation was given at the </a:t>
            </a:r>
            <a:br>
              <a:rPr lang="en-US" sz="2400" dirty="0">
                <a:solidFill>
                  <a:prstClr val="white"/>
                </a:solidFill>
                <a:latin typeface="Arial"/>
              </a:rPr>
            </a:br>
            <a:r>
              <a:rPr lang="en-US" sz="2667" b="1" dirty="0">
                <a:solidFill>
                  <a:prstClr val="white"/>
                </a:solidFill>
                <a:latin typeface="Arial"/>
              </a:rPr>
              <a:t>2026 IADD Downhole Tool Series Extended Luncheon</a:t>
            </a:r>
            <a:br>
              <a:rPr lang="en-US" sz="2667" dirty="0">
                <a:solidFill>
                  <a:prstClr val="white"/>
                </a:solidFill>
                <a:latin typeface="Arial"/>
              </a:rPr>
            </a:br>
            <a:r>
              <a:rPr lang="en-US" sz="2400" dirty="0">
                <a:solidFill>
                  <a:prstClr val="white"/>
                </a:solidFill>
                <a:latin typeface="Arial"/>
              </a:rPr>
              <a:t>focused on</a:t>
            </a:r>
          </a:p>
          <a:p>
            <a:pPr algn="ctr" defTabSz="1219170">
              <a:lnSpc>
                <a:spcPct val="150000"/>
              </a:lnSpc>
            </a:pPr>
            <a:r>
              <a:rPr lang="en-US" sz="3200" b="1" dirty="0">
                <a:solidFill>
                  <a:prstClr val="white"/>
                </a:solidFill>
                <a:latin typeface="Arial"/>
              </a:rPr>
              <a:t>Vibration Suppression Technology</a:t>
            </a:r>
            <a:endParaRPr lang="en-US" sz="2667" b="1" dirty="0">
              <a:solidFill>
                <a:prstClr val="white"/>
              </a:solidFill>
              <a:latin typeface="Arial"/>
            </a:endParaRPr>
          </a:p>
          <a:p>
            <a:pPr algn="ctr" defTabSz="1219170">
              <a:lnSpc>
                <a:spcPct val="150000"/>
              </a:lnSpc>
            </a:pPr>
            <a:r>
              <a:rPr lang="en-US" sz="2400" dirty="0">
                <a:solidFill>
                  <a:prstClr val="white"/>
                </a:solidFill>
                <a:latin typeface="Arial"/>
              </a:rPr>
              <a:t>June 18</a:t>
            </a:r>
            <a:r>
              <a:rPr lang="en-US" sz="2400" baseline="30000" dirty="0">
                <a:solidFill>
                  <a:prstClr val="white"/>
                </a:solidFill>
                <a:latin typeface="Arial"/>
              </a:rPr>
              <a:t>th</a:t>
            </a:r>
            <a:r>
              <a:rPr lang="en-US" sz="2400" dirty="0">
                <a:solidFill>
                  <a:prstClr val="white"/>
                </a:solidFill>
                <a:latin typeface="Arial"/>
              </a:rPr>
              <a:t>, 2026</a:t>
            </a:r>
          </a:p>
          <a:p>
            <a:pPr algn="ctr" defTabSz="1219170">
              <a:lnSpc>
                <a:spcPct val="150000"/>
              </a:lnSpc>
            </a:pPr>
            <a:r>
              <a:rPr lang="en-US" sz="2400" dirty="0">
                <a:solidFill>
                  <a:prstClr val="white"/>
                </a:solidFill>
                <a:latin typeface="Arial"/>
              </a:rPr>
              <a:t>The Woodlands, Texas</a:t>
            </a:r>
            <a:br>
              <a:rPr lang="en-US" sz="2400" dirty="0">
                <a:solidFill>
                  <a:prstClr val="white"/>
                </a:solidFill>
                <a:latin typeface="Arial"/>
              </a:rPr>
            </a:br>
            <a:br>
              <a:rPr lang="en-US" sz="2400" dirty="0">
                <a:solidFill>
                  <a:prstClr val="white"/>
                </a:solidFill>
                <a:latin typeface="Arial"/>
              </a:rPr>
            </a:br>
            <a:r>
              <a:rPr lang="en-US" sz="1867" dirty="0">
                <a:solidFill>
                  <a:prstClr val="white"/>
                </a:solidFill>
                <a:latin typeface="Arial"/>
              </a:rPr>
              <a:t>All Rights Reserved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A23718-F257-2828-4092-DB0EB813FDF6}"/>
              </a:ext>
            </a:extLst>
          </p:cNvPr>
          <p:cNvSpPr txBox="1"/>
          <p:nvPr/>
        </p:nvSpPr>
        <p:spPr>
          <a:xfrm>
            <a:off x="2945842" y="6307586"/>
            <a:ext cx="6300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https://www.iadd-intl.org/2026-downhole-tool-series-presentations</a:t>
            </a:r>
          </a:p>
        </p:txBody>
      </p:sp>
      <p:pic>
        <p:nvPicPr>
          <p:cNvPr id="26" name="Audio 25">
            <a:hlinkClick r:id="" action="ppaction://media"/>
            <a:extLst>
              <a:ext uri="{FF2B5EF4-FFF2-40B4-BE49-F238E27FC236}">
                <a16:creationId xmlns:a16="http://schemas.microsoft.com/office/drawing/2014/main" id="{3DBFD9BB-A985-1C1E-C540-1B6ED4EE0F7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98135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324"/>
    </mc:Choice>
    <mc:Fallback>
      <p:transition spd="slow" advTm="113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C3AFF-7D70-6483-62E5-097213E2C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9DDDD8-A9DB-F232-49EC-FB250B861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608" y="6461475"/>
            <a:ext cx="843373" cy="375924"/>
          </a:xfrm>
        </p:spPr>
        <p:txBody>
          <a:bodyPr anchor="t">
            <a:normAutofit/>
          </a:bodyPr>
          <a:lstStyle/>
          <a:p>
            <a:pPr defTabSz="1219170">
              <a:spcAft>
                <a:spcPts val="800"/>
              </a:spcAft>
            </a:pPr>
            <a:fld id="{B9EC8DA3-CA5F-4DCE-A519-381E1557AFBB}" type="slidenum">
              <a:rPr lang="en-US">
                <a:latin typeface="Arial"/>
              </a:rPr>
              <a:pPr defTabSz="1219170">
                <a:spcAft>
                  <a:spcPts val="800"/>
                </a:spcAft>
              </a:pPr>
              <a:t>10</a:t>
            </a:fld>
            <a:endParaRPr lang="en-US">
              <a:latin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2B25F2-2297-117B-112D-06BD4F447A8F}"/>
              </a:ext>
            </a:extLst>
          </p:cNvPr>
          <p:cNvSpPr/>
          <p:nvPr/>
        </p:nvSpPr>
        <p:spPr>
          <a:xfrm>
            <a:off x="0" y="1371600"/>
            <a:ext cx="12240768" cy="4631069"/>
          </a:xfrm>
          <a:prstGeom prst="rect">
            <a:avLst/>
          </a:prstGeom>
          <a:solidFill>
            <a:srgbClr val="003C7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 dirty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6" name="Picture 5" descr="DOWNHOLE TOOL&#10;&#10;AI-generated content may be incorrect.">
            <a:extLst>
              <a:ext uri="{FF2B5EF4-FFF2-40B4-BE49-F238E27FC236}">
                <a16:creationId xmlns:a16="http://schemas.microsoft.com/office/drawing/2014/main" id="{363D0297-35CE-41DF-B1B5-FD31377E72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13445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1CC671-4C2A-EA71-893E-97E5E6075C69}"/>
              </a:ext>
            </a:extLst>
          </p:cNvPr>
          <p:cNvSpPr txBox="1"/>
          <p:nvPr/>
        </p:nvSpPr>
        <p:spPr>
          <a:xfrm>
            <a:off x="1326383" y="1403593"/>
            <a:ext cx="9686611" cy="4594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</a:pPr>
            <a:r>
              <a:rPr lang="en-US" sz="2400" dirty="0">
                <a:solidFill>
                  <a:prstClr val="white"/>
                </a:solidFill>
                <a:latin typeface="Arial"/>
              </a:rPr>
              <a:t>The preceding presentation was given at the </a:t>
            </a:r>
            <a:br>
              <a:rPr lang="en-US" sz="2400" dirty="0">
                <a:solidFill>
                  <a:prstClr val="white"/>
                </a:solidFill>
                <a:latin typeface="Arial"/>
              </a:rPr>
            </a:br>
            <a:r>
              <a:rPr lang="en-US" sz="2667" b="1" dirty="0">
                <a:solidFill>
                  <a:prstClr val="white"/>
                </a:solidFill>
                <a:latin typeface="Arial"/>
              </a:rPr>
              <a:t>2026 IADD Downhole Tool Series Extended Luncheon</a:t>
            </a:r>
            <a:br>
              <a:rPr lang="en-US" sz="2667" dirty="0">
                <a:solidFill>
                  <a:prstClr val="white"/>
                </a:solidFill>
                <a:latin typeface="Arial"/>
              </a:rPr>
            </a:br>
            <a:r>
              <a:rPr lang="en-US" sz="2400" dirty="0">
                <a:solidFill>
                  <a:prstClr val="white"/>
                </a:solidFill>
                <a:latin typeface="Arial"/>
              </a:rPr>
              <a:t>focused on</a:t>
            </a:r>
          </a:p>
          <a:p>
            <a:pPr algn="ctr" defTabSz="1219170">
              <a:lnSpc>
                <a:spcPct val="150000"/>
              </a:lnSpc>
            </a:pPr>
            <a:r>
              <a:rPr lang="en-US" sz="3200" b="1" dirty="0">
                <a:solidFill>
                  <a:prstClr val="white"/>
                </a:solidFill>
                <a:latin typeface="Arial"/>
              </a:rPr>
              <a:t>Vibration Suppression Technology</a:t>
            </a:r>
            <a:endParaRPr lang="en-US" sz="2667" b="1" dirty="0">
              <a:solidFill>
                <a:prstClr val="white"/>
              </a:solidFill>
              <a:latin typeface="Arial"/>
            </a:endParaRPr>
          </a:p>
          <a:p>
            <a:pPr algn="ctr" defTabSz="1219170">
              <a:lnSpc>
                <a:spcPct val="150000"/>
              </a:lnSpc>
            </a:pPr>
            <a:r>
              <a:rPr lang="en-US" sz="2400" dirty="0">
                <a:solidFill>
                  <a:prstClr val="white"/>
                </a:solidFill>
                <a:latin typeface="Arial"/>
              </a:rPr>
              <a:t>June 18</a:t>
            </a:r>
            <a:r>
              <a:rPr lang="en-US" sz="2400" baseline="30000" dirty="0">
                <a:solidFill>
                  <a:prstClr val="white"/>
                </a:solidFill>
                <a:latin typeface="Arial"/>
              </a:rPr>
              <a:t>th</a:t>
            </a:r>
            <a:r>
              <a:rPr lang="en-US" sz="2400" dirty="0">
                <a:solidFill>
                  <a:prstClr val="white"/>
                </a:solidFill>
                <a:latin typeface="Arial"/>
              </a:rPr>
              <a:t>, 2026</a:t>
            </a:r>
          </a:p>
          <a:p>
            <a:pPr algn="ctr" defTabSz="1219170">
              <a:lnSpc>
                <a:spcPct val="150000"/>
              </a:lnSpc>
            </a:pPr>
            <a:r>
              <a:rPr lang="en-US" sz="2400" dirty="0">
                <a:solidFill>
                  <a:prstClr val="white"/>
                </a:solidFill>
                <a:latin typeface="Arial"/>
              </a:rPr>
              <a:t>The Woodlands, Texas</a:t>
            </a:r>
            <a:br>
              <a:rPr lang="en-US" sz="2400" dirty="0">
                <a:solidFill>
                  <a:prstClr val="white"/>
                </a:solidFill>
                <a:latin typeface="Arial"/>
              </a:rPr>
            </a:br>
            <a:br>
              <a:rPr lang="en-US" sz="2400" dirty="0">
                <a:solidFill>
                  <a:prstClr val="white"/>
                </a:solidFill>
                <a:latin typeface="Arial"/>
              </a:rPr>
            </a:br>
            <a:r>
              <a:rPr lang="en-US" sz="1867" dirty="0">
                <a:solidFill>
                  <a:prstClr val="white"/>
                </a:solidFill>
                <a:latin typeface="Arial"/>
              </a:rPr>
              <a:t>All Rights Reserved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873D39-678B-963C-0482-3EA8381C805D}"/>
              </a:ext>
            </a:extLst>
          </p:cNvPr>
          <p:cNvSpPr txBox="1"/>
          <p:nvPr/>
        </p:nvSpPr>
        <p:spPr>
          <a:xfrm>
            <a:off x="3019530" y="6307586"/>
            <a:ext cx="6300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https://www.iadd-intl.org/2026-downhole-tool-series-presentations</a:t>
            </a:r>
          </a:p>
        </p:txBody>
      </p:sp>
      <p:pic>
        <p:nvPicPr>
          <p:cNvPr id="9" name="Picture 8" descr="The image is a QR code containing a black lion emblem.&#10;&#10;AI-generated content may be incorrect.">
            <a:extLst>
              <a:ext uri="{FF2B5EF4-FFF2-40B4-BE49-F238E27FC236}">
                <a16:creationId xmlns:a16="http://schemas.microsoft.com/office/drawing/2014/main" id="{83B8CB91-2F5E-C0E4-72E7-2A4D59B5A3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8560" y="3869569"/>
            <a:ext cx="2006241" cy="200624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72B9876-AFE6-6369-0E5D-C4D60CFAFF01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41769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DS The Revolution Series">
            <a:extLst>
              <a:ext uri="{FF2B5EF4-FFF2-40B4-BE49-F238E27FC236}">
                <a16:creationId xmlns:a16="http://schemas.microsoft.com/office/drawing/2014/main" id="{B131C10E-55DE-225D-8E3A-40575EA98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Wes Heiskell - Paradigm - 6-19-2026-esv2-50p-bg-10p-music-10p">
            <a:hlinkClick r:id="" action="ppaction://media"/>
            <a:extLst>
              <a:ext uri="{FF2B5EF4-FFF2-40B4-BE49-F238E27FC236}">
                <a16:creationId xmlns:a16="http://schemas.microsoft.com/office/drawing/2014/main" id="{E6305682-C93A-6C55-075F-3015CD1B693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501120" y="5847080"/>
            <a:ext cx="609600" cy="609600"/>
          </a:xfrm>
          <a:prstGeom prst="rect">
            <a:avLst/>
          </a:prstGeom>
        </p:spPr>
      </p:pic>
      <p:pic>
        <p:nvPicPr>
          <p:cNvPr id="3" name="Intro - Wes Heiskell">
            <a:hlinkClick r:id="" action="ppaction://media"/>
            <a:extLst>
              <a:ext uri="{FF2B5EF4-FFF2-40B4-BE49-F238E27FC236}">
                <a16:creationId xmlns:a16="http://schemas.microsoft.com/office/drawing/2014/main" id="{B267B441-AD14-CE86-D173-B82B73E9724B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030159" y="6858000"/>
            <a:ext cx="609600" cy="6096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5E7EF10-2EE3-C474-14AF-F1540F40844E}"/>
              </a:ext>
            </a:extLst>
          </p:cNvPr>
          <p:cNvSpPr/>
          <p:nvPr/>
        </p:nvSpPr>
        <p:spPr>
          <a:xfrm>
            <a:off x="9469120" y="3058160"/>
            <a:ext cx="2057400" cy="2057400"/>
          </a:xfrm>
          <a:prstGeom prst="ellipse">
            <a:avLst/>
          </a:pr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96C9C673-2BE2-C15A-D38B-35608E65905B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1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30738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22648">
        <p:fade/>
      </p:transition>
    </mc:Choice>
    <mc:Fallback>
      <p:transition spd="med" advTm="12264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06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2" objId="3"/>
        <p14:playEvt time="40167" objId="2"/>
        <p14:stopEvt time="40722" objId="3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4E6EC-B0F1-B6D0-86A0-13D0C9DF1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Drilling TOOL kit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2FD8F1-011D-AE27-B7C8-573A4F9E6B95}"/>
              </a:ext>
            </a:extLst>
          </p:cNvPr>
          <p:cNvSpPr/>
          <p:nvPr/>
        </p:nvSpPr>
        <p:spPr>
          <a:xfrm>
            <a:off x="416547" y="1699856"/>
            <a:ext cx="11373419" cy="451136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CA3C6C1-8E0C-539A-C84F-75AEE45D745E}"/>
              </a:ext>
            </a:extLst>
          </p:cNvPr>
          <p:cNvSpPr/>
          <p:nvPr/>
        </p:nvSpPr>
        <p:spPr>
          <a:xfrm>
            <a:off x="479641" y="1849582"/>
            <a:ext cx="2399227" cy="424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C3528FA-3B22-E0F2-E6C7-4C397B48CDE1}"/>
              </a:ext>
            </a:extLst>
          </p:cNvPr>
          <p:cNvSpPr txBox="1"/>
          <p:nvPr/>
        </p:nvSpPr>
        <p:spPr>
          <a:xfrm>
            <a:off x="810010" y="2532538"/>
            <a:ext cx="19896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Located in the drill string just behind the drill bit, the DRIVER reduces frictional vibrations and creates favourable weight conditions on the drill bit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The </a:t>
            </a: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DRIVER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 enhances in the horizontal drilling performance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EB774B-5ED6-8779-4EAA-A70FD71A22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84535" y="1825191"/>
            <a:ext cx="1976180" cy="67406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EC8D6FB-F7A8-9FFB-9784-076E07D2B0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850" y="4324885"/>
            <a:ext cx="2119418" cy="170102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99A5A6ED-FC4A-DBF5-F4D4-BFE0AF800D44}"/>
              </a:ext>
            </a:extLst>
          </p:cNvPr>
          <p:cNvSpPr/>
          <p:nvPr/>
        </p:nvSpPr>
        <p:spPr>
          <a:xfrm>
            <a:off x="2852125" y="1848157"/>
            <a:ext cx="2495890" cy="424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1DDEB9B-B44B-30EF-4ED9-2660BB7B14DB}"/>
              </a:ext>
            </a:extLst>
          </p:cNvPr>
          <p:cNvSpPr txBox="1"/>
          <p:nvPr/>
        </p:nvSpPr>
        <p:spPr>
          <a:xfrm>
            <a:off x="3044348" y="2601702"/>
            <a:ext cx="21192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Hydraulically drill-fluid activated. The </a:t>
            </a: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EXTREAMER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 tool expands to increase hole size while drilling ahead or after a drilled pilot hole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9C21804-B2BA-07BF-2DA5-9CE2CBA03E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8039" y="4231348"/>
            <a:ext cx="2106462" cy="1728457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B536B7C6-EBB2-69E6-CC08-DA5D697E518A}"/>
              </a:ext>
            </a:extLst>
          </p:cNvPr>
          <p:cNvSpPr/>
          <p:nvPr/>
        </p:nvSpPr>
        <p:spPr>
          <a:xfrm>
            <a:off x="5329118" y="1846552"/>
            <a:ext cx="2155656" cy="4243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8B59772-79F1-F4C5-9592-1E7002E51301}"/>
              </a:ext>
            </a:extLst>
          </p:cNvPr>
          <p:cNvSpPr txBox="1"/>
          <p:nvPr/>
        </p:nvSpPr>
        <p:spPr>
          <a:xfrm>
            <a:off x="5401755" y="2556423"/>
            <a:ext cx="1989633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Drill wells frequently show micro doglegs and other wall profile imperfections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The </a:t>
            </a: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REAMER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 contains no moving parts and delivers drill string stabilisation and passive hole gauging in one tool diamond faced tool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1D542E6-6C9E-D6B1-B0F9-D7D170D13C6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2908334" y="1766728"/>
            <a:ext cx="2399227" cy="7231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330EFB-4DF6-5F22-E627-D00A36A556A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437242" y="1872064"/>
            <a:ext cx="1989633" cy="63617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9B8A9AA-7C25-A14E-253C-497A1C97FC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52153" y="4301577"/>
            <a:ext cx="1995194" cy="1684255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F024390C-DD66-3560-9981-9751B38EF77B}"/>
              </a:ext>
            </a:extLst>
          </p:cNvPr>
          <p:cNvSpPr/>
          <p:nvPr/>
        </p:nvSpPr>
        <p:spPr>
          <a:xfrm>
            <a:off x="7475648" y="1848160"/>
            <a:ext cx="2137605" cy="4243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136210F-0FDD-E6C6-E6D6-19D3A3424600}"/>
              </a:ext>
            </a:extLst>
          </p:cNvPr>
          <p:cNvSpPr txBox="1"/>
          <p:nvPr/>
        </p:nvSpPr>
        <p:spPr>
          <a:xfrm>
            <a:off x="7577734" y="2570360"/>
            <a:ext cx="198963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Drilling cuttings agglomeration creates problems in horizontal drilling with drilling mud flow, cuttings size and drill string torque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The </a:t>
            </a: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REBEL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 tools enhance the removal of drilling cuttings enhancing horizontal drillings performance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BA7F4B-86B8-6D7D-58D1-2C5A5FC5332C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704454" y="1818964"/>
            <a:ext cx="1934712" cy="71357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D18B183D-E82C-DDBF-A3EA-4F47CCAC81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117867">
            <a:off x="7741469" y="4208867"/>
            <a:ext cx="1766182" cy="1670156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08D01107-63C3-AC95-5D49-021E68A961A3}"/>
              </a:ext>
            </a:extLst>
          </p:cNvPr>
          <p:cNvSpPr/>
          <p:nvPr/>
        </p:nvSpPr>
        <p:spPr>
          <a:xfrm>
            <a:off x="9585572" y="1848159"/>
            <a:ext cx="2149961" cy="4243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651F6BC-D4AE-5F8E-F276-0077E8B45334}"/>
              </a:ext>
            </a:extLst>
          </p:cNvPr>
          <p:cNvSpPr txBox="1"/>
          <p:nvPr/>
        </p:nvSpPr>
        <p:spPr>
          <a:xfrm>
            <a:off x="9665735" y="2485225"/>
            <a:ext cx="1989633" cy="186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Bending of rotating drill strings creates additional torque and drag in horizontal drilling operations.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Multiple </a:t>
            </a: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RUNNER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 subs are tactically positioned in drill string to significantly reduce this negative friction to rolling bearing support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F669EE5-8B30-325D-F50F-2456DF6E1B68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9702646" y="1843937"/>
            <a:ext cx="2038472" cy="67489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BB741D56-9F6A-9343-3916-E5F2FBF4E50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54955">
            <a:off x="9725217" y="4622327"/>
            <a:ext cx="1958150" cy="9464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11A518-23D5-3486-498D-B3B1734E9FA1}"/>
              </a:ext>
            </a:extLst>
          </p:cNvPr>
          <p:cNvSpPr txBox="1"/>
          <p:nvPr/>
        </p:nvSpPr>
        <p:spPr>
          <a:xfrm>
            <a:off x="2916782" y="4798487"/>
            <a:ext cx="293853" cy="8082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25277D-3E22-5238-FF08-3F46EFCE9729}"/>
              </a:ext>
            </a:extLst>
          </p:cNvPr>
          <p:cNvSpPr txBox="1"/>
          <p:nvPr/>
        </p:nvSpPr>
        <p:spPr>
          <a:xfrm>
            <a:off x="2922214" y="4471113"/>
            <a:ext cx="103322" cy="8082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03D054F-0705-FBC3-66E1-251027BE618A}"/>
              </a:ext>
            </a:extLst>
          </p:cNvPr>
          <p:cNvSpPr/>
          <p:nvPr/>
        </p:nvSpPr>
        <p:spPr>
          <a:xfrm>
            <a:off x="587829" y="1872064"/>
            <a:ext cx="2380266" cy="415384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BD8DE527-28AF-9733-5DC6-07CDD7E9F3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85626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5702">
        <p:fade/>
      </p:transition>
    </mc:Choice>
    <mc:Fallback>
      <p:transition spd="med" advTm="4570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88E9E-2070-0622-387E-FF4B77878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27BA3-B848-D6C6-0225-769C1EBBD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Driver tool Social media Video">
            <a:hlinkClick r:id="" action="ppaction://media"/>
            <a:extLst>
              <a:ext uri="{FF2B5EF4-FFF2-40B4-BE49-F238E27FC236}">
                <a16:creationId xmlns:a16="http://schemas.microsoft.com/office/drawing/2014/main" id="{3AD372B5-A287-AE63-EA7C-D71D364E9ECF}"/>
              </a:ext>
            </a:extLst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3978" y="80988"/>
            <a:ext cx="11904043" cy="6696023"/>
          </a:xfr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7B6530B2-0A41-9D42-B4B0-B6AC16C7C5D9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3202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15909">
        <p:fade/>
      </p:transition>
    </mc:Choice>
    <mc:Fallback>
      <p:transition spd="med" advTm="11590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19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81242" objId="8"/>
        <p14:stopEvt time="113470" objId="8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043AE48-F547-D9BD-E4EE-8075B836EC7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355788" y="252203"/>
            <a:ext cx="2090971" cy="713222"/>
          </a:xfrm>
          <a:prstGeom prst="rect">
            <a:avLst/>
          </a:prstGeom>
        </p:spPr>
      </p:pic>
      <p:pic>
        <p:nvPicPr>
          <p:cNvPr id="4" name="Media3">
            <a:hlinkClick r:id="" action="ppaction://media"/>
            <a:extLst>
              <a:ext uri="{FF2B5EF4-FFF2-40B4-BE49-F238E27FC236}">
                <a16:creationId xmlns:a16="http://schemas.microsoft.com/office/drawing/2014/main" id="{DD893B87-D605-8B3F-07D5-8DAA6E63C362}"/>
              </a:ext>
            </a:extLst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878013" y="1075006"/>
            <a:ext cx="8999094" cy="5094020"/>
          </a:xfr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EC8BC25D-E083-308E-DC54-077CAB6CF779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7630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48399">
        <p:fade/>
      </p:transition>
    </mc:Choice>
    <mc:Fallback>
      <p:transition spd="med" advTm="14839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1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5525" objId="4"/>
        <p14:stopEvt time="53653" objId="4"/>
        <p14:playEvt time="56104" objId="4"/>
        <p14:stopEvt time="94236" objId="4"/>
        <p14:playEvt time="100892" objId="4"/>
        <p14:stopEvt time="139020" objId="4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B558BC-4599-8196-3227-65E7201781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872" y="1447800"/>
            <a:ext cx="10724255" cy="471525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ADE1E2F-244C-C5C3-37E3-5C526B58E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73" y="148450"/>
            <a:ext cx="11182233" cy="1022369"/>
          </a:xfrm>
        </p:spPr>
        <p:txBody>
          <a:bodyPr anchor="ctr"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 ¾” MWD Shock - depth</a:t>
            </a:r>
            <a:endParaRPr lang="en-NL" sz="3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9C6D84B-6A6E-7082-C3BB-CE0534778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6412" y="6252995"/>
            <a:ext cx="8335055" cy="57084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Higher MWD shock on offset run than Driver run.</a:t>
            </a:r>
            <a:endParaRPr lang="en-GB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CE6586-49A1-E557-1408-A44E07559AA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1" r="20792"/>
          <a:stretch/>
        </p:blipFill>
        <p:spPr>
          <a:xfrm>
            <a:off x="10153023" y="5205872"/>
            <a:ext cx="1175867" cy="2673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C0F2312-6079-CD9A-B868-3AFD976560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25225" y="925010"/>
            <a:ext cx="1049629" cy="5290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AB01D7B-7E70-0789-A262-4181A837BE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42967" y="3541751"/>
            <a:ext cx="764439" cy="38532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436B939-A5AF-1590-52AE-EC33F6B569E3}"/>
              </a:ext>
            </a:extLst>
          </p:cNvPr>
          <p:cNvSpPr/>
          <p:nvPr/>
        </p:nvSpPr>
        <p:spPr>
          <a:xfrm>
            <a:off x="11205065" y="2639046"/>
            <a:ext cx="254360" cy="789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0AB255-80DC-4B93-8338-540A2E329058}"/>
              </a:ext>
            </a:extLst>
          </p:cNvPr>
          <p:cNvSpPr/>
          <p:nvPr/>
        </p:nvSpPr>
        <p:spPr>
          <a:xfrm>
            <a:off x="11201710" y="5148899"/>
            <a:ext cx="254360" cy="789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F2E182-E425-9EEC-2D88-65DFBBA5467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15087" b="-20913"/>
          <a:stretch/>
        </p:blipFill>
        <p:spPr>
          <a:xfrm>
            <a:off x="10509314" y="2763802"/>
            <a:ext cx="1175867" cy="325578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2F3DDB2-A058-0C55-DA6E-222F8DEFC5E4}"/>
              </a:ext>
            </a:extLst>
          </p:cNvPr>
          <p:cNvSpPr txBox="1">
            <a:spLocks/>
          </p:cNvSpPr>
          <p:nvPr/>
        </p:nvSpPr>
        <p:spPr>
          <a:xfrm>
            <a:off x="1130539" y="1724864"/>
            <a:ext cx="1203582" cy="389643"/>
          </a:xfrm>
          <a:prstGeom prst="rect">
            <a:avLst/>
          </a:prstGeom>
          <a:solidFill>
            <a:schemeClr val="tx1"/>
          </a:solidFill>
        </p:spPr>
        <p:txBody>
          <a:bodyPr vert="horz" lIns="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OFFSET WELL </a:t>
            </a:r>
            <a:endParaRPr kumimoji="0" lang="en-NL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0AAF6BC-0E85-4926-772F-2567D56CB44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157813" y="3805427"/>
            <a:ext cx="1176308" cy="4012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9D78FF-6C72-3B83-EEF0-DFE0B1AC698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0248181" y="276783"/>
            <a:ext cx="1601371" cy="54622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2F43357-777A-E572-B2AE-4608F6663F5A}"/>
              </a:ext>
            </a:extLst>
          </p:cNvPr>
          <p:cNvSpPr/>
          <p:nvPr/>
        </p:nvSpPr>
        <p:spPr>
          <a:xfrm>
            <a:off x="764504" y="5072784"/>
            <a:ext cx="10669701" cy="969459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535A87-A432-DC11-C95F-5C2CF80A5533}"/>
              </a:ext>
            </a:extLst>
          </p:cNvPr>
          <p:cNvSpPr/>
          <p:nvPr/>
        </p:nvSpPr>
        <p:spPr>
          <a:xfrm>
            <a:off x="757794" y="2639046"/>
            <a:ext cx="10669701" cy="969459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Audio 27">
            <a:hlinkClick r:id="" action="ppaction://media"/>
            <a:extLst>
              <a:ext uri="{FF2B5EF4-FFF2-40B4-BE49-F238E27FC236}">
                <a16:creationId xmlns:a16="http://schemas.microsoft.com/office/drawing/2014/main" id="{573D5321-6F57-37B9-B406-573AC03623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11086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35601">
        <p:fade/>
      </p:transition>
    </mc:Choice>
    <mc:Fallback>
      <p:transition spd="med" advTm="13560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3738" x="4086225" y="6311900"/>
          <p14:tracePt t="23751" x="3986213" y="5908675"/>
          <p14:tracePt t="23767" x="3843338" y="5346700"/>
          <p14:tracePt t="23784" x="3667125" y="4767263"/>
          <p14:tracePt t="23801" x="3590925" y="4491038"/>
          <p14:tracePt t="23818" x="3524250" y="4238625"/>
          <p14:tracePt t="23834" x="3498850" y="4105275"/>
          <p14:tracePt t="23851" x="3465513" y="3978275"/>
          <p14:tracePt t="23868" x="3448050" y="3886200"/>
          <p14:tracePt t="23884" x="3424238" y="3776663"/>
          <p14:tracePt t="23901" x="3389313" y="3651250"/>
          <p14:tracePt t="23918" x="3348038" y="3500438"/>
          <p14:tracePt t="23919" x="3340100" y="3441700"/>
          <p14:tracePt t="23934" x="3330575" y="3375025"/>
          <p14:tracePt t="23951" x="3330575" y="3257550"/>
          <p14:tracePt t="23968" x="3330575" y="3148013"/>
          <p14:tracePt t="23984" x="3330575" y="2979738"/>
          <p14:tracePt t="24001" x="3340100" y="2895600"/>
          <p14:tracePt t="24018" x="3348038" y="2828925"/>
          <p14:tracePt t="24034" x="3348038" y="2752725"/>
          <p14:tracePt t="24051" x="3348038" y="2711450"/>
          <p14:tracePt t="24067" x="3348038" y="2678113"/>
          <p14:tracePt t="24084" x="3348038" y="2627313"/>
          <p14:tracePt t="24101" x="3348038" y="2593975"/>
          <p14:tracePt t="24118" x="3355975" y="2560638"/>
          <p14:tracePt t="24134" x="3365500" y="2535238"/>
          <p14:tracePt t="24180" x="3373438" y="2535238"/>
          <p14:tracePt t="24204" x="3381375" y="2535238"/>
          <p14:tracePt t="24212" x="3381375" y="2543175"/>
          <p14:tracePt t="24219" x="3398838" y="2586038"/>
          <p14:tracePt t="24234" x="3432175" y="2635250"/>
          <p14:tracePt t="24251" x="3457575" y="2686050"/>
          <p14:tracePt t="24268" x="3506788" y="2770188"/>
          <p14:tracePt t="24283" x="3532188" y="2836863"/>
          <p14:tracePt t="24301" x="3532188" y="2879725"/>
          <p14:tracePt t="24317" x="3532188" y="2905125"/>
          <p14:tracePt t="24334" x="3532188" y="2921000"/>
          <p14:tracePt t="24351" x="3532188" y="2928938"/>
          <p14:tracePt t="24367" x="3532188" y="2938463"/>
          <p14:tracePt t="24384" x="3532188" y="2946400"/>
          <p14:tracePt t="24385" x="3532188" y="2954338"/>
          <p14:tracePt t="24401" x="3532188" y="2997200"/>
          <p14:tracePt t="24417" x="3506788" y="3055938"/>
          <p14:tracePt t="24433" x="3506788" y="3097213"/>
          <p14:tracePt t="24450" x="3506788" y="3122613"/>
          <p14:tracePt t="24467" x="3506788" y="3140075"/>
          <p14:tracePt t="24484" x="3506788" y="3148013"/>
          <p14:tracePt t="24501" x="3516313" y="3148013"/>
          <p14:tracePt t="24517" x="3524250" y="3155950"/>
          <p14:tracePt t="24534" x="3532188" y="3155950"/>
          <p14:tracePt t="24550" x="3541713" y="3155950"/>
          <p14:tracePt t="24568" x="3565525" y="3130550"/>
          <p14:tracePt t="24584" x="3600450" y="3089275"/>
          <p14:tracePt t="24600" x="3624263" y="3013075"/>
          <p14:tracePt t="24617" x="3649663" y="2954338"/>
          <p14:tracePt t="24634" x="3667125" y="2928938"/>
          <p14:tracePt t="24650" x="3667125" y="2913063"/>
          <p14:tracePt t="24667" x="3675063" y="2905125"/>
          <p14:tracePt t="24684" x="3683000" y="2895600"/>
          <p14:tracePt t="24716" x="3683000" y="2887663"/>
          <p14:tracePt t="24744" x="3683000" y="2879725"/>
          <p14:tracePt t="24768" x="3683000" y="2870200"/>
          <p14:tracePt t="24776" x="3683000" y="2854325"/>
          <p14:tracePt t="24785" x="3683000" y="2836863"/>
          <p14:tracePt t="24800" x="3683000" y="2828925"/>
          <p14:tracePt t="24818" x="3683000" y="2811463"/>
          <p14:tracePt t="24819" x="3683000" y="2803525"/>
          <p14:tracePt t="24912" x="3683000" y="2811463"/>
          <p14:tracePt t="24919" x="3683000" y="2828925"/>
          <p14:tracePt t="24934" x="3683000" y="2846388"/>
          <p14:tracePt t="24951" x="3683000" y="2862263"/>
          <p14:tracePt t="24967" x="3683000" y="2895600"/>
          <p14:tracePt t="24984" x="3683000" y="2921000"/>
          <p14:tracePt t="25000" x="3683000" y="2928938"/>
          <p14:tracePt t="25017" x="3683000" y="2938463"/>
          <p14:tracePt t="25034" x="3683000" y="2946400"/>
          <p14:tracePt t="25051" x="3692525" y="2946400"/>
          <p14:tracePt t="25068" x="3692525" y="2954338"/>
          <p14:tracePt t="25102" x="3692525" y="2963863"/>
          <p14:tracePt t="25164" x="3692525" y="2946400"/>
          <p14:tracePt t="25173" x="3692525" y="2913063"/>
          <p14:tracePt t="25184" x="3692525" y="2879725"/>
          <p14:tracePt t="25201" x="3692525" y="2828925"/>
          <p14:tracePt t="25217" x="3692525" y="2762250"/>
          <p14:tracePt t="25234" x="3692525" y="2752725"/>
          <p14:tracePt t="25251" x="3692525" y="2744788"/>
          <p14:tracePt t="25268" x="3692525" y="2736850"/>
          <p14:tracePt t="25332" x="3692525" y="2744788"/>
          <p14:tracePt t="25340" x="3692525" y="2762250"/>
          <p14:tracePt t="25351" x="3692525" y="2770188"/>
          <p14:tracePt t="25367" x="3692525" y="2811463"/>
          <p14:tracePt t="25384" x="3700463" y="2854325"/>
          <p14:tracePt t="25401" x="3708400" y="2895600"/>
          <p14:tracePt t="25418" x="3717925" y="2928938"/>
          <p14:tracePt t="25434" x="3733800" y="2963863"/>
          <p14:tracePt t="25451" x="3741738" y="2971800"/>
          <p14:tracePt t="25468" x="3751263" y="2987675"/>
          <p14:tracePt t="25484" x="3759200" y="2987675"/>
          <p14:tracePt t="25500" x="3767138" y="2997200"/>
          <p14:tracePt t="25517" x="3784600" y="2997200"/>
          <p14:tracePt t="25534" x="3817938" y="2997200"/>
          <p14:tracePt t="25551" x="3851275" y="2971800"/>
          <p14:tracePt t="25568" x="3902075" y="2928938"/>
          <p14:tracePt t="25584" x="3968750" y="2879725"/>
          <p14:tracePt t="25601" x="4002088" y="2846388"/>
          <p14:tracePt t="25618" x="4019550" y="2828925"/>
          <p14:tracePt t="25634" x="4035425" y="2803525"/>
          <p14:tracePt t="25651" x="4044950" y="2778125"/>
          <p14:tracePt t="25667" x="4044950" y="2762250"/>
          <p14:tracePt t="25696" x="4052888" y="2762250"/>
          <p14:tracePt t="25772" x="4052888" y="2770188"/>
          <p14:tracePt t="25780" x="4052888" y="2795588"/>
          <p14:tracePt t="25788" x="4060825" y="2820988"/>
          <p14:tracePt t="25801" x="4070350" y="2862263"/>
          <p14:tracePt t="25818" x="4078288" y="2913063"/>
          <p14:tracePt t="25834" x="4086225" y="2954338"/>
          <p14:tracePt t="25851" x="4094163" y="2971800"/>
          <p14:tracePt t="25897" x="4094163" y="2963863"/>
          <p14:tracePt t="25917" x="4103688" y="2928938"/>
          <p14:tracePt t="25934" x="4103688" y="2887663"/>
          <p14:tracePt t="25951" x="4111625" y="2854325"/>
          <p14:tracePt t="25968" x="4111625" y="2828925"/>
          <p14:tracePt t="25968" x="4111625" y="2820988"/>
          <p14:tracePt t="25983" x="4111625" y="2811463"/>
          <p14:tracePt t="26001" x="4111625" y="2803525"/>
          <p14:tracePt t="26017" x="4111625" y="2795588"/>
          <p14:tracePt t="26038" x="4111625" y="2786063"/>
          <p14:tracePt t="26075" x="4111625" y="2778125"/>
          <p14:tracePt t="26165" x="4119563" y="2778125"/>
          <p14:tracePt t="26181" x="4129088" y="2778125"/>
          <p14:tracePt t="26200" x="4137025" y="2778125"/>
          <p14:tracePt t="26218" x="4152900" y="2778125"/>
          <p14:tracePt t="26234" x="4170363" y="2778125"/>
          <p14:tracePt t="26250" x="4254500" y="2778125"/>
          <p14:tracePt t="26267" x="4305300" y="2778125"/>
          <p14:tracePt t="26284" x="4346575" y="2778125"/>
          <p14:tracePt t="26301" x="4422775" y="2778125"/>
          <p14:tracePt t="26318" x="4430713" y="2778125"/>
          <p14:tracePt t="26374" x="4430713" y="2786063"/>
          <p14:tracePt t="26410" x="4438650" y="2795588"/>
          <p14:tracePt t="26419" x="4438650" y="2811463"/>
          <p14:tracePt t="26426" x="4446588" y="2820988"/>
          <p14:tracePt t="26436" x="4456113" y="2836863"/>
          <p14:tracePt t="26451" x="4464050" y="2854325"/>
          <p14:tracePt t="26467" x="4471988" y="2887663"/>
          <p14:tracePt t="26469" x="4481513" y="2905125"/>
          <p14:tracePt t="26484" x="4481513" y="2921000"/>
          <p14:tracePt t="26501" x="4505325" y="2946400"/>
          <p14:tracePt t="26518" x="4522788" y="2963863"/>
          <p14:tracePt t="26518" x="4530725" y="2971800"/>
          <p14:tracePt t="26534" x="4540250" y="2997200"/>
          <p14:tracePt t="26535" x="4548188" y="3005138"/>
          <p14:tracePt t="26550" x="4556125" y="3013075"/>
          <p14:tracePt t="26568" x="4564063" y="3038475"/>
          <p14:tracePt t="26568" x="4573588" y="3046413"/>
          <p14:tracePt t="26584" x="4573588" y="3063875"/>
          <p14:tracePt t="26601" x="4598988" y="3097213"/>
          <p14:tracePt t="26618" x="4606925" y="3130550"/>
          <p14:tracePt t="26619" x="4614863" y="3140075"/>
          <p14:tracePt t="26634" x="4614863" y="3148013"/>
          <p14:tracePt t="26651" x="4614863" y="3155950"/>
          <p14:tracePt t="26729" x="4606925" y="3140075"/>
          <p14:tracePt t="26736" x="4589463" y="3122613"/>
          <p14:tracePt t="26746" x="4573588" y="3105150"/>
          <p14:tracePt t="26753" x="4564063" y="3081338"/>
          <p14:tracePt t="26767" x="4564063" y="3071813"/>
          <p14:tracePt t="26784" x="4556125" y="3030538"/>
          <p14:tracePt t="26801" x="4556125" y="3013075"/>
          <p14:tracePt t="26817" x="4556125" y="3005138"/>
          <p14:tracePt t="26834" x="4556125" y="2997200"/>
          <p14:tracePt t="26915" x="4556125" y="3005138"/>
          <p14:tracePt t="26922" x="4564063" y="3022600"/>
          <p14:tracePt t="26934" x="4564063" y="3030538"/>
          <p14:tracePt t="26951" x="4573588" y="3063875"/>
          <p14:tracePt t="26968" x="4581525" y="3081338"/>
          <p14:tracePt t="26984" x="4589463" y="3089275"/>
          <p14:tracePt t="27001" x="4598988" y="3097213"/>
          <p14:tracePt t="27018" x="4606925" y="3114675"/>
          <p14:tracePt t="27040" x="4614863" y="3114675"/>
          <p14:tracePt t="27056" x="4622800" y="3114675"/>
          <p14:tracePt t="27068" x="4632325" y="3114675"/>
          <p14:tracePt t="27084" x="4640263" y="3122613"/>
          <p14:tracePt t="27101" x="4665663" y="3122613"/>
          <p14:tracePt t="27118" x="4681538" y="3122613"/>
          <p14:tracePt t="27134" x="4716463" y="3122613"/>
          <p14:tracePt t="27151" x="4757738" y="3105150"/>
          <p14:tracePt t="27167" x="4783138" y="3081338"/>
          <p14:tracePt t="27184" x="4799013" y="3063875"/>
          <p14:tracePt t="27201" x="4808538" y="3046413"/>
          <p14:tracePt t="27217" x="4816475" y="3038475"/>
          <p14:tracePt t="27309" x="4816475" y="3046413"/>
          <p14:tracePt t="27313" x="4816475" y="3055938"/>
          <p14:tracePt t="27322" x="4816475" y="3071813"/>
          <p14:tracePt t="27334" x="4816475" y="3089275"/>
          <p14:tracePt t="27350" x="4816475" y="3122613"/>
          <p14:tracePt t="27367" x="4824413" y="3155950"/>
          <p14:tracePt t="27384" x="4833938" y="3173413"/>
          <p14:tracePt t="27416" x="4841875" y="3173413"/>
          <p14:tracePt t="27430" x="4849813" y="3173413"/>
          <p14:tracePt t="27446" x="4857750" y="3173413"/>
          <p14:tracePt t="27454" x="4883150" y="3163888"/>
          <p14:tracePt t="27467" x="4892675" y="3163888"/>
          <p14:tracePt t="27484" x="4926013" y="3148013"/>
          <p14:tracePt t="27501" x="4992688" y="3140075"/>
          <p14:tracePt t="27517" x="5043488" y="3122613"/>
          <p14:tracePt t="27534" x="5084763" y="3114675"/>
          <p14:tracePt t="27551" x="5092700" y="3114675"/>
          <p14:tracePt t="27625" x="5084763" y="3114675"/>
          <p14:tracePt t="27632" x="5068888" y="3122613"/>
          <p14:tracePt t="27639" x="5051425" y="3130550"/>
          <p14:tracePt t="27651" x="5033963" y="3140075"/>
          <p14:tracePt t="27667" x="4984750" y="3148013"/>
          <p14:tracePt t="27684" x="4967288" y="3155950"/>
          <p14:tracePt t="27701" x="4951413" y="3155950"/>
          <p14:tracePt t="27747" x="4951413" y="3163888"/>
          <p14:tracePt t="27779" x="4959350" y="3163888"/>
          <p14:tracePt t="27786" x="4959350" y="3155950"/>
          <p14:tracePt t="27801" x="4975225" y="3148013"/>
          <p14:tracePt t="27818" x="5010150" y="3130550"/>
          <p14:tracePt t="27834" x="5026025" y="3114675"/>
          <p14:tracePt t="27851" x="5033963" y="3105150"/>
          <p14:tracePt t="28002" x="5026025" y="3105150"/>
          <p14:tracePt t="28019" x="5018088" y="3105150"/>
          <p14:tracePt t="28028" x="5010150" y="3114675"/>
          <p14:tracePt t="28036" x="4992688" y="3122613"/>
          <p14:tracePt t="28051" x="4975225" y="3140075"/>
          <p14:tracePt t="28068" x="4833938" y="3257550"/>
          <p14:tracePt t="28084" x="4783138" y="3306763"/>
          <p14:tracePt t="28101" x="4657725" y="3424238"/>
          <p14:tracePt t="28117" x="4548188" y="3567113"/>
          <p14:tracePt t="28134" x="4456113" y="3727450"/>
          <p14:tracePt t="28151" x="4379913" y="3929063"/>
          <p14:tracePt t="28168" x="4321175" y="4095750"/>
          <p14:tracePt t="28184" x="4246563" y="4322763"/>
          <p14:tracePt t="28201" x="4170363" y="4483100"/>
          <p14:tracePt t="28218" x="4119563" y="4616450"/>
          <p14:tracePt t="28234" x="4086225" y="4733925"/>
          <p14:tracePt t="28251" x="4035425" y="4960938"/>
          <p14:tracePt t="28268" x="3952875" y="5229225"/>
          <p14:tracePt t="28284" x="3917950" y="5321300"/>
          <p14:tracePt t="28301" x="3759200" y="5657850"/>
          <p14:tracePt t="28318" x="3675063" y="5808663"/>
          <p14:tracePt t="28319" x="3633788" y="5892800"/>
          <p14:tracePt t="28334" x="3600450" y="5943600"/>
          <p14:tracePt t="28351" x="3541713" y="6018213"/>
          <p14:tracePt t="28378" x="3532188" y="6018213"/>
          <p14:tracePt t="28410" x="3524250" y="6018213"/>
          <p14:tracePt t="28444" x="3516313" y="6018213"/>
          <p14:tracePt t="28460" x="3506788" y="6018213"/>
          <p14:tracePt t="28478" x="3498850" y="6018213"/>
          <p14:tracePt t="28485" x="3498850" y="6027738"/>
          <p14:tracePt t="28494" x="3490913" y="6027738"/>
          <p14:tracePt t="28506" x="3490913" y="6035675"/>
          <p14:tracePt t="28530" x="3482975" y="6035675"/>
          <p14:tracePt t="28550" x="3482975" y="6043613"/>
          <p14:tracePt t="28582" x="3490913" y="6043613"/>
          <p14:tracePt t="28592" x="3506788" y="6043613"/>
          <p14:tracePt t="28601" x="3524250" y="6035675"/>
          <p14:tracePt t="28618" x="3549650" y="6027738"/>
          <p14:tracePt t="28634" x="3575050" y="6002338"/>
          <p14:tracePt t="28650" x="3608388" y="5976938"/>
          <p14:tracePt t="28668" x="3641725" y="5951538"/>
          <p14:tracePt t="28684" x="3659188" y="5943600"/>
          <p14:tracePt t="28701" x="3683000" y="5918200"/>
          <p14:tracePt t="28717" x="3725863" y="5842000"/>
          <p14:tracePt t="28734" x="3751263" y="5767388"/>
          <p14:tracePt t="28751" x="3776663" y="5649913"/>
          <p14:tracePt t="28767" x="3810000" y="5556250"/>
          <p14:tracePt t="28783" x="3825875" y="5497513"/>
          <p14:tracePt t="28801" x="3843338" y="5481638"/>
          <p14:tracePt t="28818" x="3843338" y="5430838"/>
          <p14:tracePt t="28834" x="3851275" y="5422900"/>
          <p14:tracePt t="28851" x="3851275" y="5414963"/>
          <p14:tracePt t="28920" x="3851275" y="5422900"/>
          <p14:tracePt t="28935" x="3851275" y="5438775"/>
          <p14:tracePt t="28942" x="3851275" y="5448300"/>
          <p14:tracePt t="28952" x="3851275" y="5456238"/>
          <p14:tracePt t="28970" x="3843338" y="5464175"/>
          <p14:tracePt t="28984" x="3843338" y="5473700"/>
          <p14:tracePt t="29001" x="3835400" y="5481638"/>
          <p14:tracePt t="29018" x="3835400" y="5489575"/>
          <p14:tracePt t="29034" x="3835400" y="5497513"/>
          <p14:tracePt t="29051" x="3825875" y="5497513"/>
          <p14:tracePt t="29067" x="3817938" y="5507038"/>
          <p14:tracePt t="29084" x="3800475" y="5532438"/>
          <p14:tracePt t="29100" x="3784600" y="5540375"/>
          <p14:tracePt t="29117" x="3776663" y="5548313"/>
          <p14:tracePt t="29134" x="3767138" y="5548313"/>
          <p14:tracePt t="29151" x="3759200" y="5548313"/>
          <p14:tracePt t="29167" x="3759200" y="5556250"/>
          <p14:tracePt t="29188" x="3759200" y="5565775"/>
          <p14:tracePt t="29201" x="3751263" y="5565775"/>
          <p14:tracePt t="29218" x="3741738" y="5573713"/>
          <p14:tracePt t="29234" x="3725863" y="5573713"/>
          <p14:tracePt t="29251" x="3708400" y="5591175"/>
          <p14:tracePt t="29267" x="3700463" y="5591175"/>
          <p14:tracePt t="29284" x="3700463" y="5599113"/>
          <p14:tracePt t="29386" x="3692525" y="5599113"/>
          <p14:tracePt t="29417" x="3692525" y="5607050"/>
          <p14:tracePt t="29428" x="3683000" y="5607050"/>
          <p14:tracePt t="29456" x="3683000" y="5614988"/>
          <p14:tracePt t="29469" x="3675063" y="5614988"/>
          <p14:tracePt t="29484" x="3675063" y="5624513"/>
          <p14:tracePt t="29502" x="3667125" y="5624513"/>
          <p14:tracePt t="29628" x="3659188" y="5624513"/>
          <p14:tracePt t="29669" x="3649663" y="5624513"/>
          <p14:tracePt t="29684" x="3649663" y="5632450"/>
          <p14:tracePt t="29787" x="3649663" y="5640388"/>
          <p14:tracePt t="29839" x="3659188" y="5640388"/>
          <p14:tracePt t="29848" x="3683000" y="5640388"/>
          <p14:tracePt t="29856" x="3692525" y="5640388"/>
          <p14:tracePt t="29867" x="3700463" y="5649913"/>
          <p14:tracePt t="29884" x="3733800" y="5657850"/>
          <p14:tracePt t="29901" x="3751263" y="5665788"/>
          <p14:tracePt t="29918" x="3767138" y="5673725"/>
          <p14:tracePt t="29934" x="3776663" y="5683250"/>
          <p14:tracePt t="29950" x="3800475" y="5683250"/>
          <p14:tracePt t="29968" x="3810000" y="5691188"/>
          <p14:tracePt t="29984" x="3817938" y="5691188"/>
          <p14:tracePt t="30043" x="3825875" y="5691188"/>
          <p14:tracePt t="30081" x="3835400" y="5691188"/>
          <p14:tracePt t="30090" x="3843338" y="5699125"/>
          <p14:tracePt t="30106" x="3851275" y="5699125"/>
          <p14:tracePt t="30118" x="3859213" y="5699125"/>
          <p14:tracePt t="30134" x="3868738" y="5699125"/>
          <p14:tracePt t="30163" x="3868738" y="5708650"/>
          <p14:tracePt t="30220" x="3876675" y="5708650"/>
          <p14:tracePt t="30276" x="3876675" y="5716588"/>
          <p14:tracePt t="30293" x="3884613" y="5716588"/>
          <p14:tracePt t="30575" x="3884613" y="5724525"/>
          <p14:tracePt t="31091" x="3894138" y="5724525"/>
          <p14:tracePt t="31098" x="3910013" y="5724525"/>
          <p14:tracePt t="31106" x="3935413" y="5724525"/>
          <p14:tracePt t="31118" x="3960813" y="5724525"/>
          <p14:tracePt t="31134" x="4019550" y="5724525"/>
          <p14:tracePt t="31151" x="4086225" y="5724525"/>
          <p14:tracePt t="31168" x="4129088" y="5724525"/>
          <p14:tracePt t="31184" x="4187825" y="5691188"/>
          <p14:tracePt t="31201" x="4270375" y="5632450"/>
          <p14:tracePt t="31218" x="4329113" y="5573713"/>
          <p14:tracePt t="31234" x="4438650" y="5489575"/>
          <p14:tracePt t="31251" x="4589463" y="5372100"/>
          <p14:tracePt t="31268" x="4791075" y="5272088"/>
          <p14:tracePt t="31284" x="5059363" y="5213350"/>
          <p14:tracePt t="31301" x="5245100" y="5187950"/>
          <p14:tracePt t="31318" x="5403850" y="5154613"/>
          <p14:tracePt t="31319" x="5462588" y="5129213"/>
          <p14:tracePt t="31334" x="5572125" y="5078413"/>
          <p14:tracePt t="31351" x="5664200" y="5011738"/>
          <p14:tracePt t="31368" x="5764213" y="4884738"/>
          <p14:tracePt t="31384" x="5856288" y="4767263"/>
          <p14:tracePt t="31401" x="5973763" y="4583113"/>
          <p14:tracePt t="31418" x="6083300" y="4440238"/>
          <p14:tracePt t="31419" x="6116638" y="4389438"/>
          <p14:tracePt t="31434" x="6218238" y="4271963"/>
          <p14:tracePt t="31451" x="6427788" y="4062413"/>
          <p14:tracePt t="31468" x="6570663" y="3903663"/>
          <p14:tracePt t="31484" x="6704013" y="3760788"/>
          <p14:tracePt t="31501" x="6854825" y="3576638"/>
          <p14:tracePt t="31517" x="6972300" y="3424238"/>
          <p14:tracePt t="31534" x="7081838" y="3316288"/>
          <p14:tracePt t="31551" x="7132638" y="3273425"/>
          <p14:tracePt t="31568" x="7158038" y="3257550"/>
          <p14:tracePt t="31584" x="7191375" y="3240088"/>
          <p14:tracePt t="31601" x="7216775" y="3232150"/>
          <p14:tracePt t="31617" x="7240588" y="3222625"/>
          <p14:tracePt t="31634" x="7324725" y="3198813"/>
          <p14:tracePt t="31651" x="7551738" y="3181350"/>
          <p14:tracePt t="31668" x="7929563" y="3181350"/>
          <p14:tracePt t="31684" x="8054975" y="3181350"/>
          <p14:tracePt t="31701" x="8281988" y="3163888"/>
          <p14:tracePt t="31717" x="8323263" y="3148013"/>
          <p14:tracePt t="31734" x="8332788" y="3140075"/>
          <p14:tracePt t="31751" x="8340725" y="3140075"/>
          <p14:tracePt t="31767" x="8340725" y="3130550"/>
          <p14:tracePt t="31802" x="8348663" y="3130550"/>
          <p14:tracePt t="31810" x="8356600" y="3130550"/>
          <p14:tracePt t="31818" x="8366125" y="3130550"/>
          <p14:tracePt t="31834" x="8374063" y="3140075"/>
          <p14:tracePt t="31851" x="8399463" y="3140075"/>
          <p14:tracePt t="31868" x="8407400" y="3148013"/>
          <p14:tracePt t="31884" x="8424863" y="3148013"/>
          <p14:tracePt t="31901" x="8432800" y="3148013"/>
          <p14:tracePt t="31918" x="8440738" y="3148013"/>
          <p14:tracePt t="31934" x="8450263" y="3155950"/>
          <p14:tracePt t="31951" x="8458200" y="3155950"/>
          <p14:tracePt t="31968" x="8466138" y="3163888"/>
          <p14:tracePt t="32001" x="8474075" y="3163888"/>
          <p14:tracePt t="32018" x="8483600" y="3173413"/>
          <p14:tracePt t="32034" x="8491538" y="3173413"/>
          <p14:tracePt t="32051" x="8499475" y="3173413"/>
          <p14:tracePt t="32069" x="8499475" y="3181350"/>
          <p14:tracePt t="32084" x="8509000" y="3181350"/>
          <p14:tracePt t="32189" x="8509000" y="3189288"/>
          <p14:tracePt t="32196" x="8491538" y="3198813"/>
          <p14:tracePt t="32218" x="8474075" y="3214688"/>
          <p14:tracePt t="32234" x="8450263" y="3222625"/>
          <p14:tracePt t="32251" x="8424863" y="3222625"/>
          <p14:tracePt t="32267" x="8407400" y="3222625"/>
          <p14:tracePt t="32284" x="8391525" y="3222625"/>
          <p14:tracePt t="32301" x="8382000" y="3222625"/>
          <p14:tracePt t="32318" x="8374063" y="3222625"/>
          <p14:tracePt t="32319" x="8366125" y="3222625"/>
          <p14:tracePt t="32371" x="8356600" y="3222625"/>
          <p14:tracePt t="32378" x="8356600" y="3214688"/>
          <p14:tracePt t="32385" x="8356600" y="3206750"/>
          <p14:tracePt t="32401" x="8348663" y="3173413"/>
          <p14:tracePt t="32417" x="8340725" y="3148013"/>
          <p14:tracePt t="32434" x="8332788" y="3114675"/>
          <p14:tracePt t="32451" x="8332788" y="3105150"/>
          <p14:tracePt t="32468" x="8323263" y="3089275"/>
          <p14:tracePt t="32484" x="8323263" y="3071813"/>
          <p14:tracePt t="32502" x="8323263" y="3038475"/>
          <p14:tracePt t="32518" x="8323263" y="3030538"/>
          <p14:tracePt t="32519" x="8323263" y="3013075"/>
          <p14:tracePt t="32534" x="8323263" y="3005138"/>
          <p14:tracePt t="32551" x="8315325" y="2954338"/>
          <p14:tracePt t="32568" x="8315325" y="2921000"/>
          <p14:tracePt t="32584" x="8315325" y="2905125"/>
          <p14:tracePt t="32601" x="8315325" y="2887663"/>
          <p14:tracePt t="32618" x="8315325" y="2870200"/>
          <p14:tracePt t="32635" x="8315325" y="2854325"/>
          <p14:tracePt t="32635" x="8315325" y="2846388"/>
          <p14:tracePt t="32651" x="8315325" y="2820988"/>
          <p14:tracePt t="32667" x="8315325" y="2803525"/>
          <p14:tracePt t="32684" x="8315325" y="2786063"/>
          <p14:tracePt t="32701" x="8315325" y="2778125"/>
          <p14:tracePt t="32717" x="8315325" y="2770188"/>
          <p14:tracePt t="32734" x="8315325" y="2762250"/>
          <p14:tracePt t="32845" x="8315325" y="2778125"/>
          <p14:tracePt t="32853" x="8315325" y="2786063"/>
          <p14:tracePt t="32860" x="8315325" y="2811463"/>
          <p14:tracePt t="32884" x="8315325" y="2836863"/>
          <p14:tracePt t="32901" x="8315325" y="2862263"/>
          <p14:tracePt t="32918" x="8315325" y="2905125"/>
          <p14:tracePt t="32919" x="8315325" y="2921000"/>
          <p14:tracePt t="32934" x="8315325" y="2928938"/>
          <p14:tracePt t="32951" x="8315325" y="2963863"/>
          <p14:tracePt t="32967" x="8315325" y="2979738"/>
          <p14:tracePt t="32984" x="8315325" y="2987675"/>
          <p14:tracePt t="33001" x="8315325" y="2997200"/>
          <p14:tracePt t="33018" x="8315325" y="3013075"/>
          <p14:tracePt t="33034" x="8315325" y="3022600"/>
          <p14:tracePt t="33050" x="8315325" y="3055938"/>
          <p14:tracePt t="33068" x="8307388" y="3081338"/>
          <p14:tracePt t="33084" x="8307388" y="3097213"/>
          <p14:tracePt t="33101" x="8307388" y="3105150"/>
          <p14:tracePt t="33117" x="8307388" y="3122613"/>
          <p14:tracePt t="33231" x="8307388" y="3114675"/>
          <p14:tracePt t="33238" x="8297863" y="3097213"/>
          <p14:tracePt t="33251" x="8297863" y="3089275"/>
          <p14:tracePt t="33268" x="8289925" y="3055938"/>
          <p14:tracePt t="33284" x="8281988" y="3013075"/>
          <p14:tracePt t="33301" x="8281988" y="2963863"/>
          <p14:tracePt t="33317" x="8281988" y="2938463"/>
          <p14:tracePt t="33334" x="8281988" y="2913063"/>
          <p14:tracePt t="33351" x="8281988" y="2895600"/>
          <p14:tracePt t="33368" x="8281988" y="2879725"/>
          <p14:tracePt t="33384" x="8281988" y="2862263"/>
          <p14:tracePt t="33400" x="8281988" y="2854325"/>
          <p14:tracePt t="33417" x="8281988" y="2836863"/>
          <p14:tracePt t="33434" x="8281988" y="2811463"/>
          <p14:tracePt t="33451" x="8281988" y="2803525"/>
          <p14:tracePt t="33467" x="8281988" y="2795588"/>
          <p14:tracePt t="33501" x="8281988" y="2786063"/>
          <p14:tracePt t="33517" x="8281988" y="2778125"/>
          <p14:tracePt t="33544" x="8281988" y="2770188"/>
          <p14:tracePt t="33576" x="8281988" y="2762250"/>
          <p14:tracePt t="33614" x="8281988" y="2752725"/>
          <p14:tracePt t="33666" x="8281988" y="2762250"/>
          <p14:tracePt t="33676" x="8281988" y="2770188"/>
          <p14:tracePt t="33685" x="8281988" y="2786063"/>
          <p14:tracePt t="33701" x="8281988" y="2828925"/>
          <p14:tracePt t="33718" x="8281988" y="2879725"/>
          <p14:tracePt t="33734" x="8281988" y="2905125"/>
          <p14:tracePt t="33752" x="8281988" y="2954338"/>
          <p14:tracePt t="33767" x="8281988" y="2979738"/>
          <p14:tracePt t="33801" x="8281988" y="2987675"/>
          <p14:tracePt t="34085" x="8281988" y="2997200"/>
          <p14:tracePt t="34092" x="8281988" y="3005138"/>
          <p14:tracePt t="34100" x="8281988" y="3013075"/>
          <p14:tracePt t="34117" x="8281988" y="3030538"/>
          <p14:tracePt t="34134" x="8281988" y="3046413"/>
          <p14:tracePt t="34151" x="8281988" y="3081338"/>
          <p14:tracePt t="34168" x="8281988" y="3122613"/>
          <p14:tracePt t="34184" x="8274050" y="3148013"/>
          <p14:tracePt t="34201" x="8274050" y="3189288"/>
          <p14:tracePt t="34217" x="8274050" y="3198813"/>
          <p14:tracePt t="34382" x="8274050" y="3189288"/>
          <p14:tracePt t="34390" x="8274050" y="3181350"/>
          <p14:tracePt t="34401" x="8274050" y="3163888"/>
          <p14:tracePt t="34417" x="8274050" y="3130550"/>
          <p14:tracePt t="34434" x="8274050" y="3089275"/>
          <p14:tracePt t="34451" x="8274050" y="3046413"/>
          <p14:tracePt t="34467" x="8274050" y="3030538"/>
          <p14:tracePt t="34501" x="8274050" y="3013075"/>
          <p14:tracePt t="34517" x="8281988" y="3013075"/>
          <p14:tracePt t="34635" x="8281988" y="3022600"/>
          <p14:tracePt t="34642" x="8281988" y="3030538"/>
          <p14:tracePt t="34651" x="8281988" y="3046413"/>
          <p14:tracePt t="34668" x="8281988" y="3071813"/>
          <p14:tracePt t="34684" x="8281988" y="3081338"/>
          <p14:tracePt t="34958" x="8281988" y="3089275"/>
          <p14:tracePt t="34966" x="8281988" y="3097213"/>
          <p14:tracePt t="34984" x="8281988" y="3114675"/>
          <p14:tracePt t="35001" x="8281988" y="3130550"/>
          <p14:tracePt t="35017" x="8281988" y="3148013"/>
          <p14:tracePt t="35040" x="8281988" y="3155950"/>
          <p14:tracePt t="35072" x="8281988" y="3163888"/>
          <p14:tracePt t="35088" x="8281988" y="3173413"/>
          <p14:tracePt t="35735" x="8281988" y="3181350"/>
          <p14:tracePt t="36156" x="8289925" y="3181350"/>
          <p14:tracePt t="37037" x="8289925" y="3189288"/>
          <p14:tracePt t="37065" x="8297863" y="3189288"/>
          <p14:tracePt t="37146" x="0" y="0"/>
        </p14:tracePtLst>
        <p14:tracePtLst>
          <p14:tracePt t="65747" x="3960813" y="6765925"/>
          <p14:tracePt t="65755" x="3927475" y="6723063"/>
          <p14:tracePt t="65768" x="3851275" y="6640513"/>
          <p14:tracePt t="65785" x="3759200" y="6538913"/>
          <p14:tracePt t="65786" x="3692525" y="6462713"/>
          <p14:tracePt t="65801" x="3582988" y="6362700"/>
          <p14:tracePt t="65819" x="3473450" y="6262688"/>
          <p14:tracePt t="65835" x="3406775" y="6186488"/>
          <p14:tracePt t="65852" x="3389313" y="6127750"/>
          <p14:tracePt t="65869" x="3381375" y="6094413"/>
          <p14:tracePt t="65870" x="3373438" y="6076950"/>
          <p14:tracePt t="65885" x="3373438" y="6069013"/>
          <p14:tracePt t="65903" x="3373438" y="6027738"/>
          <p14:tracePt t="65919" x="3373438" y="6018213"/>
          <p14:tracePt t="65935" x="3365500" y="6010275"/>
          <p14:tracePt t="65952" x="3348038" y="5976938"/>
          <p14:tracePt t="65969" x="3322638" y="5959475"/>
          <p14:tracePt t="65984" x="3306763" y="5951538"/>
          <p14:tracePt t="66001" x="3271838" y="5926138"/>
          <p14:tracePt t="66019" x="3205163" y="5884863"/>
          <p14:tracePt t="66020" x="3189288" y="5875338"/>
          <p14:tracePt t="66035" x="3171825" y="5859463"/>
          <p14:tracePt t="66051" x="3138488" y="5816600"/>
          <p14:tracePt t="66069" x="3138488" y="5808663"/>
          <p14:tracePt t="66091" x="3130550" y="5808663"/>
          <p14:tracePt t="66107" x="3130550" y="5800725"/>
          <p14:tracePt t="66151" x="3146425" y="5791200"/>
          <p14:tracePt t="66159" x="3154363" y="5783263"/>
          <p14:tracePt t="66168" x="3163888" y="5783263"/>
          <p14:tracePt t="66185" x="3189288" y="5783263"/>
          <p14:tracePt t="66201" x="3230563" y="5775325"/>
          <p14:tracePt t="66218" x="3263900" y="5775325"/>
          <p14:tracePt t="66235" x="3314700" y="5775325"/>
          <p14:tracePt t="66251" x="3355975" y="5775325"/>
          <p14:tracePt t="66268" x="3381375" y="5775325"/>
          <p14:tracePt t="66285" x="3406775" y="5783263"/>
          <p14:tracePt t="66302" x="3432175" y="5783263"/>
          <p14:tracePt t="66319" x="3448050" y="5791200"/>
          <p14:tracePt t="66335" x="3465513" y="5800725"/>
          <p14:tracePt t="66351" x="3482975" y="5800725"/>
          <p14:tracePt t="66384" x="3506788" y="5800725"/>
          <p14:tracePt t="66401" x="3532188" y="5808663"/>
          <p14:tracePt t="66418" x="3565525" y="5826125"/>
          <p14:tracePt t="66435" x="3600450" y="5834063"/>
          <p14:tracePt t="66452" x="3624263" y="5842000"/>
          <p14:tracePt t="66468" x="3649663" y="5842000"/>
          <p14:tracePt t="66485" x="3667125" y="5849938"/>
          <p14:tracePt t="66502" x="3700463" y="5859463"/>
          <p14:tracePt t="66518" x="3725863" y="5859463"/>
          <p14:tracePt t="66535" x="3767138" y="5859463"/>
          <p14:tracePt t="66552" x="3800475" y="5867400"/>
          <p14:tracePt t="66585" x="3817938" y="5875338"/>
          <p14:tracePt t="66623" x="3825875" y="5875338"/>
          <p14:tracePt t="66638" x="3835400" y="5884863"/>
          <p14:tracePt t="66644" x="3843338" y="5884863"/>
          <p14:tracePt t="66653" x="3851275" y="5884863"/>
          <p14:tracePt t="66673" x="3859213" y="5884863"/>
          <p14:tracePt t="66729" x="3851275" y="5892800"/>
          <p14:tracePt t="66739" x="3851275" y="5900738"/>
          <p14:tracePt t="66747" x="3835400" y="5900738"/>
          <p14:tracePt t="66763" x="3825875" y="5900738"/>
          <p14:tracePt t="66770" x="3817938" y="5900738"/>
          <p14:tracePt t="66802" x="3800475" y="5900738"/>
          <p14:tracePt t="66818" x="3792538" y="5900738"/>
          <p14:tracePt t="66835" x="3776663" y="5900738"/>
          <p14:tracePt t="66851" x="3751263" y="5900738"/>
          <p14:tracePt t="66869" x="3725863" y="5900738"/>
          <p14:tracePt t="66869" x="3700463" y="5900738"/>
          <p14:tracePt t="66885" x="3692525" y="5900738"/>
          <p14:tracePt t="66902" x="3683000" y="5900738"/>
          <p14:tracePt t="66976" x="3675063" y="5900738"/>
          <p14:tracePt t="66999" x="3667125" y="5900738"/>
          <p14:tracePt t="67018" x="3659188" y="5900738"/>
          <p14:tracePt t="67033" x="3649663" y="5900738"/>
          <p14:tracePt t="67040" x="3641725" y="5900738"/>
          <p14:tracePt t="67151" x="3649663" y="5900738"/>
          <p14:tracePt t="67168" x="3659188" y="5900738"/>
          <p14:tracePt t="67184" x="3692525" y="5900738"/>
          <p14:tracePt t="67201" x="3725863" y="5900738"/>
          <p14:tracePt t="67218" x="3751263" y="5900738"/>
          <p14:tracePt t="67235" x="3800475" y="5900738"/>
          <p14:tracePt t="67252" x="3851275" y="5900738"/>
          <p14:tracePt t="67268" x="3894138" y="5908675"/>
          <p14:tracePt t="67285" x="3910013" y="5908675"/>
          <p14:tracePt t="67301" x="3927475" y="5908675"/>
          <p14:tracePt t="67318" x="3943350" y="5908675"/>
          <p14:tracePt t="67335" x="3952875" y="5908675"/>
          <p14:tracePt t="67353" x="3976688" y="5908675"/>
          <p14:tracePt t="67368" x="4027488" y="5908675"/>
          <p14:tracePt t="67385" x="4070350" y="5908675"/>
          <p14:tracePt t="67402" x="4094163" y="5908675"/>
          <p14:tracePt t="67419" x="4111625" y="5908675"/>
          <p14:tracePt t="67435" x="4137025" y="5908675"/>
          <p14:tracePt t="67452" x="4144963" y="5908675"/>
          <p14:tracePt t="67468" x="4178300" y="5908675"/>
          <p14:tracePt t="67485" x="4203700" y="5908675"/>
          <p14:tracePt t="67502" x="4254500" y="5908675"/>
          <p14:tracePt t="67518" x="4287838" y="5908675"/>
          <p14:tracePt t="67535" x="4313238" y="5908675"/>
          <p14:tracePt t="67552" x="4329113" y="5908675"/>
          <p14:tracePt t="67645" x="4329113" y="5918200"/>
          <p14:tracePt t="67653" x="4321175" y="5918200"/>
          <p14:tracePt t="67669" x="4313238" y="5918200"/>
          <p14:tracePt t="67685" x="4287838" y="5926138"/>
          <p14:tracePt t="67686" x="4262438" y="5926138"/>
          <p14:tracePt t="67702" x="4221163" y="5934075"/>
          <p14:tracePt t="67718" x="4187825" y="5934075"/>
          <p14:tracePt t="67735" x="4152900" y="5934075"/>
          <p14:tracePt t="67752" x="4137025" y="5934075"/>
          <p14:tracePt t="67768" x="4111625" y="5934075"/>
          <p14:tracePt t="67785" x="4086225" y="5934075"/>
          <p14:tracePt t="67802" x="4060825" y="5934075"/>
          <p14:tracePt t="67819" x="4019550" y="5934075"/>
          <p14:tracePt t="67835" x="3994150" y="5934075"/>
          <p14:tracePt t="67852" x="3976688" y="5934075"/>
          <p14:tracePt t="67868" x="3960813" y="5926138"/>
          <p14:tracePt t="67885" x="3952875" y="5926138"/>
          <p14:tracePt t="67902" x="3917950" y="5926138"/>
          <p14:tracePt t="67918" x="3902075" y="5926138"/>
          <p14:tracePt t="67935" x="3868738" y="5918200"/>
          <p14:tracePt t="67952" x="3843338" y="5908675"/>
          <p14:tracePt t="67969" x="3825875" y="5908675"/>
          <p14:tracePt t="67985" x="3817938" y="5908675"/>
          <p14:tracePt t="68017" x="3810000" y="5908675"/>
          <p14:tracePt t="68027" x="3800475" y="5908675"/>
          <p14:tracePt t="68043" x="3792538" y="5908675"/>
          <p14:tracePt t="68071" x="3784600" y="5908675"/>
          <p14:tracePt t="68099" x="3776663" y="5908675"/>
          <p14:tracePt t="68111" x="3767138" y="5908675"/>
          <p14:tracePt t="68118" x="3767138" y="5900738"/>
          <p14:tracePt t="68141" x="3759200" y="5900738"/>
          <p14:tracePt t="68169" x="3759200" y="5892800"/>
          <p14:tracePt t="68193" x="3759200" y="5884863"/>
          <p14:tracePt t="68205" x="3759200" y="5875338"/>
          <p14:tracePt t="68221" x="3759200" y="5867400"/>
          <p14:tracePt t="68235" x="3759200" y="5859463"/>
          <p14:tracePt t="68252" x="3759200" y="5842000"/>
          <p14:tracePt t="68253" x="3759200" y="5826125"/>
          <p14:tracePt t="68268" x="3759200" y="5808663"/>
          <p14:tracePt t="68285" x="3759200" y="5800725"/>
          <p14:tracePt t="68301" x="3759200" y="5775325"/>
          <p14:tracePt t="68318" x="3751263" y="5757863"/>
          <p14:tracePt t="68335" x="3751263" y="5749925"/>
          <p14:tracePt t="68352" x="3751263" y="5741988"/>
          <p14:tracePt t="68369" x="3751263" y="5732463"/>
          <p14:tracePt t="68384" x="3759200" y="5724525"/>
          <p14:tracePt t="68402" x="3776663" y="5724525"/>
          <p14:tracePt t="68418" x="3792538" y="5708650"/>
          <p14:tracePt t="68435" x="3817938" y="5708650"/>
          <p14:tracePt t="68452" x="3859213" y="5708650"/>
          <p14:tracePt t="68468" x="3894138" y="5699125"/>
          <p14:tracePt t="68484" x="3927475" y="5699125"/>
          <p14:tracePt t="68502" x="3960813" y="5699125"/>
          <p14:tracePt t="68519" x="3986213" y="5699125"/>
          <p14:tracePt t="68535" x="4019550" y="5699125"/>
          <p14:tracePt t="68552" x="4060825" y="5699125"/>
          <p14:tracePt t="68569" x="4094163" y="5699125"/>
          <p14:tracePt t="68585" x="4129088" y="5699125"/>
          <p14:tracePt t="68602" x="4162425" y="5699125"/>
          <p14:tracePt t="68618" x="4195763" y="5708650"/>
          <p14:tracePt t="68635" x="4229100" y="5708650"/>
          <p14:tracePt t="68652" x="4270375" y="5708650"/>
          <p14:tracePt t="68669" x="4295775" y="5716588"/>
          <p14:tracePt t="68685" x="4329113" y="5716588"/>
          <p14:tracePt t="68702" x="4371975" y="5716588"/>
          <p14:tracePt t="68719" x="4413250" y="5716588"/>
          <p14:tracePt t="68735" x="4438650" y="5724525"/>
          <p14:tracePt t="68752" x="4471988" y="5724525"/>
          <p14:tracePt t="68768" x="4497388" y="5724525"/>
          <p14:tracePt t="68785" x="4530725" y="5732463"/>
          <p14:tracePt t="68802" x="4573588" y="5741988"/>
          <p14:tracePt t="68818" x="4614863" y="5741988"/>
          <p14:tracePt t="68835" x="4657725" y="5741988"/>
          <p14:tracePt t="68852" x="4699000" y="5749925"/>
          <p14:tracePt t="68868" x="4724400" y="5749925"/>
          <p14:tracePt t="68885" x="4749800" y="5749925"/>
          <p14:tracePt t="68902" x="4791075" y="5749925"/>
          <p14:tracePt t="68919" x="4816475" y="5749925"/>
          <p14:tracePt t="68935" x="4841875" y="5749925"/>
          <p14:tracePt t="68952" x="4867275" y="5749925"/>
          <p14:tracePt t="68969" x="4892675" y="5757863"/>
          <p14:tracePt t="68985" x="4908550" y="5757863"/>
          <p14:tracePt t="69002" x="4941888" y="5757863"/>
          <p14:tracePt t="69019" x="4959350" y="5767388"/>
          <p14:tracePt t="69035" x="4992688" y="5767388"/>
          <p14:tracePt t="69052" x="5018088" y="5767388"/>
          <p14:tracePt t="69068" x="5043488" y="5767388"/>
          <p14:tracePt t="69085" x="5051425" y="5767388"/>
          <p14:tracePt t="69102" x="5068888" y="5767388"/>
          <p14:tracePt t="69119" x="5127625" y="5767388"/>
          <p14:tracePt t="69135" x="5143500" y="5767388"/>
          <p14:tracePt t="69152" x="5194300" y="5767388"/>
          <p14:tracePt t="69169" x="5253038" y="5775325"/>
          <p14:tracePt t="69170" x="5294313" y="5775325"/>
          <p14:tracePt t="69185" x="5319713" y="5775325"/>
          <p14:tracePt t="69202" x="5378450" y="5783263"/>
          <p14:tracePt t="69218" x="5421313" y="5783263"/>
          <p14:tracePt t="69235" x="5437188" y="5783263"/>
          <p14:tracePt t="69252" x="5470525" y="5783263"/>
          <p14:tracePt t="69269" x="5503863" y="5783263"/>
          <p14:tracePt t="69285" x="5521325" y="5783263"/>
          <p14:tracePt t="69286" x="5538788" y="5783263"/>
          <p14:tracePt t="69301" x="5588000" y="5775325"/>
          <p14:tracePt t="69319" x="5646738" y="5767388"/>
          <p14:tracePt t="69335" x="5680075" y="5767388"/>
          <p14:tracePt t="69352" x="5822950" y="5767388"/>
          <p14:tracePt t="69369" x="5899150" y="5767388"/>
          <p14:tracePt t="69385" x="5940425" y="5767388"/>
          <p14:tracePt t="69402" x="5957888" y="5767388"/>
          <p14:tracePt t="69419" x="5965825" y="5767388"/>
          <p14:tracePt t="69498" x="5965825" y="5757863"/>
          <p14:tracePt t="69573" x="5957888" y="5749925"/>
          <p14:tracePt t="69581" x="5949950" y="5749925"/>
          <p14:tracePt t="69588" x="5940425" y="5749925"/>
          <p14:tracePt t="69602" x="5932488" y="5741988"/>
          <p14:tracePt t="69619" x="5915025" y="5741988"/>
          <p14:tracePt t="69635" x="5899150" y="5741988"/>
          <p14:tracePt t="69652" x="5873750" y="5732463"/>
          <p14:tracePt t="69668" x="5848350" y="5732463"/>
          <p14:tracePt t="69685" x="5815013" y="5732463"/>
          <p14:tracePt t="69702" x="5797550" y="5732463"/>
          <p14:tracePt t="69718" x="5781675" y="5732463"/>
          <p14:tracePt t="69739" x="5773738" y="5732463"/>
          <p14:tracePt t="69771" x="5764213" y="5732463"/>
          <p14:tracePt t="69791" x="5756275" y="5732463"/>
          <p14:tracePt t="69807" x="5738813" y="5732463"/>
          <p14:tracePt t="69823" x="5722938" y="5732463"/>
          <p14:tracePt t="69835" x="5715000" y="5732463"/>
          <p14:tracePt t="69852" x="5689600" y="5741988"/>
          <p14:tracePt t="69868" x="5656263" y="5749925"/>
          <p14:tracePt t="69885" x="5638800" y="5749925"/>
          <p14:tracePt t="69902" x="5630863" y="5749925"/>
          <p14:tracePt t="69918" x="5621338" y="5749925"/>
          <p14:tracePt t="69935" x="5605463" y="5749925"/>
          <p14:tracePt t="69952" x="5580063" y="5757863"/>
          <p14:tracePt t="69968" x="5538788" y="5767388"/>
          <p14:tracePt t="69985" x="5487988" y="5767388"/>
          <p14:tracePt t="70002" x="5445125" y="5767388"/>
          <p14:tracePt t="70019" x="5395913" y="5767388"/>
          <p14:tracePt t="70035" x="5345113" y="5767388"/>
          <p14:tracePt t="70052" x="5311775" y="5767388"/>
          <p14:tracePt t="70068" x="5235575" y="5767388"/>
          <p14:tracePt t="70085" x="5168900" y="5757863"/>
          <p14:tracePt t="70102" x="5092700" y="5749925"/>
          <p14:tracePt t="70118" x="5000625" y="5732463"/>
          <p14:tracePt t="70135" x="4941888" y="5724525"/>
          <p14:tracePt t="70153" x="4900613" y="5724525"/>
          <p14:tracePt t="70169" x="4892675" y="5724525"/>
          <p14:tracePt t="70186" x="4875213" y="5724525"/>
          <p14:tracePt t="70209" x="4867275" y="5724525"/>
          <p14:tracePt t="70219" x="4867275" y="5716588"/>
          <p14:tracePt t="70235" x="4849813" y="5716588"/>
          <p14:tracePt t="70252" x="4808538" y="5708650"/>
          <p14:tracePt t="70268" x="4775200" y="5708650"/>
          <p14:tracePt t="70285" x="4757738" y="5708650"/>
          <p14:tracePt t="70302" x="4740275" y="5699125"/>
          <p14:tracePt t="70318" x="4732338" y="5699125"/>
          <p14:tracePt t="70335" x="4724400" y="5699125"/>
          <p14:tracePt t="70352" x="4706938" y="5699125"/>
          <p14:tracePt t="70369" x="4699000" y="5699125"/>
          <p14:tracePt t="70537" x="4691063" y="5699125"/>
          <p14:tracePt t="70569" x="4681538" y="5699125"/>
          <p14:tracePt t="70579" x="4673600" y="5699125"/>
          <p14:tracePt t="70586" x="4665663" y="5699125"/>
          <p14:tracePt t="70602" x="4657725" y="5699125"/>
          <p14:tracePt t="70618" x="4632325" y="5699125"/>
          <p14:tracePt t="70635" x="4622800" y="5699125"/>
          <p14:tracePt t="70636" x="4614863" y="5699125"/>
          <p14:tracePt t="70655" x="4606925" y="5699125"/>
          <p14:tracePt t="70687" x="4598988" y="5699125"/>
          <p14:tracePt t="70720" x="4589463" y="5699125"/>
          <p14:tracePt t="70755" x="4581525" y="5708650"/>
          <p14:tracePt t="70916" x="4573588" y="5708650"/>
          <p14:tracePt t="70936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24CA6-7295-9518-2F02-11271AA31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73" y="148450"/>
            <a:ext cx="11182233" cy="1022369"/>
          </a:xfrm>
        </p:spPr>
        <p:txBody>
          <a:bodyPr anchor="ctr"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 ¾” Weight transfer – end of run</a:t>
            </a:r>
            <a:endParaRPr lang="en-NL" sz="3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27949-41DC-FBB0-C0D7-D39577297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6412" y="6230510"/>
            <a:ext cx="8335055" cy="570847"/>
          </a:xfrm>
        </p:spPr>
        <p:txBody>
          <a:bodyPr>
            <a:normAutofit fontScale="8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Offset run – Up to 10klbs weight loss between upper and lower tool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Driver run – no separation in weight between upper and lower tool – superior weight transfer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NL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841886-F41B-09F3-3A31-0BA0AB3654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6996" y="1094888"/>
            <a:ext cx="10261972" cy="50681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04FEAB-7CBE-15CB-1B8C-5A193CF5EC8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28721"/>
          <a:stretch/>
        </p:blipFill>
        <p:spPr>
          <a:xfrm>
            <a:off x="10751379" y="1476612"/>
            <a:ext cx="916584" cy="5524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D1D9FF-7971-98F4-043B-51359167C6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48379" y="3979297"/>
            <a:ext cx="987082" cy="53429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C5F7ED6-C9D6-531A-90E3-BF9C94271536}"/>
              </a:ext>
            </a:extLst>
          </p:cNvPr>
          <p:cNvSpPr txBox="1">
            <a:spLocks/>
          </p:cNvSpPr>
          <p:nvPr/>
        </p:nvSpPr>
        <p:spPr>
          <a:xfrm>
            <a:off x="1539618" y="3680739"/>
            <a:ext cx="1543824" cy="389643"/>
          </a:xfrm>
          <a:prstGeom prst="rect">
            <a:avLst/>
          </a:prstGeom>
          <a:solidFill>
            <a:schemeClr val="tx1"/>
          </a:solidFill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DRIVER WELL</a:t>
            </a:r>
            <a:endParaRPr kumimoji="0" lang="en-NL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23D6F6C-96E2-64E5-A198-2136875E3FA8}"/>
              </a:ext>
            </a:extLst>
          </p:cNvPr>
          <p:cNvSpPr txBox="1">
            <a:spLocks/>
          </p:cNvSpPr>
          <p:nvPr/>
        </p:nvSpPr>
        <p:spPr>
          <a:xfrm rot="16200000">
            <a:off x="484607" y="1850107"/>
            <a:ext cx="1148345" cy="301554"/>
          </a:xfrm>
          <a:prstGeom prst="rect">
            <a:avLst/>
          </a:prstGeom>
        </p:spPr>
        <p:txBody>
          <a:bodyPr vert="horz" lIns="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Weight on bit (</a:t>
            </a:r>
            <a:r>
              <a:rPr kumimoji="0" lang="en-GB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klbs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)</a:t>
            </a:r>
            <a:endParaRPr kumimoji="0" lang="en-NL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1905AA0-82D8-3074-E94E-0A1453F0870B}"/>
              </a:ext>
            </a:extLst>
          </p:cNvPr>
          <p:cNvSpPr txBox="1">
            <a:spLocks/>
          </p:cNvSpPr>
          <p:nvPr/>
        </p:nvSpPr>
        <p:spPr>
          <a:xfrm rot="16200000">
            <a:off x="484607" y="4609115"/>
            <a:ext cx="1148345" cy="301554"/>
          </a:xfrm>
          <a:prstGeom prst="rect">
            <a:avLst/>
          </a:prstGeom>
        </p:spPr>
        <p:txBody>
          <a:bodyPr vert="horz" lIns="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Weight on bit (</a:t>
            </a:r>
            <a:r>
              <a:rPr kumimoji="0" lang="en-GB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klbs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)</a:t>
            </a:r>
            <a:endParaRPr kumimoji="0" lang="en-NL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E1424E-6704-443F-EFB2-593A1DB7D5A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447918" y="3540477"/>
            <a:ext cx="1976180" cy="674067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1B5D9BA-36FA-19CE-EE88-1800CA279E81}"/>
              </a:ext>
            </a:extLst>
          </p:cNvPr>
          <p:cNvSpPr txBox="1">
            <a:spLocks/>
          </p:cNvSpPr>
          <p:nvPr/>
        </p:nvSpPr>
        <p:spPr>
          <a:xfrm>
            <a:off x="1458551" y="1183400"/>
            <a:ext cx="1381292" cy="361128"/>
          </a:xfrm>
          <a:prstGeom prst="rect">
            <a:avLst/>
          </a:prstGeom>
          <a:solidFill>
            <a:schemeClr val="tx1"/>
          </a:solidFill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OFFSET WELL </a:t>
            </a:r>
            <a:endParaRPr kumimoji="0" lang="en-NL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808708-3B22-90B7-07B9-2BA4A5B0DE2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0347595" y="276783"/>
            <a:ext cx="1501957" cy="512312"/>
          </a:xfrm>
          <a:prstGeom prst="rect">
            <a:avLst/>
          </a:prstGeom>
        </p:spPr>
      </p:pic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42E3D6C7-C362-90D8-444F-7CEDE62E27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26339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43238">
        <p:fade/>
      </p:transition>
    </mc:Choice>
    <mc:Fallback>
      <p:transition spd="med" advTm="14323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3325" x="4422775" y="6740525"/>
          <p14:tracePt t="43337" x="4405313" y="6664325"/>
          <p14:tracePt t="43351" x="4387850" y="6564313"/>
          <p14:tracePt t="43367" x="4313238" y="6321425"/>
          <p14:tracePt t="43384" x="4270375" y="6178550"/>
          <p14:tracePt t="43401" x="4254500" y="6145213"/>
          <p14:tracePt t="43402" x="4229100" y="6061075"/>
          <p14:tracePt t="43418" x="4187825" y="5926138"/>
          <p14:tracePt t="43435" x="4129088" y="5757863"/>
          <p14:tracePt t="43452" x="4111625" y="5716588"/>
          <p14:tracePt t="43452" x="4094163" y="5649913"/>
          <p14:tracePt t="43468" x="4078288" y="5556250"/>
          <p14:tracePt t="43485" x="4078288" y="5473700"/>
          <p14:tracePt t="43501" x="4078288" y="5397500"/>
          <p14:tracePt t="43519" x="4094163" y="5246688"/>
          <p14:tracePt t="43535" x="4119563" y="5078413"/>
          <p14:tracePt t="43551" x="4137025" y="4835525"/>
          <p14:tracePt t="43568" x="4152900" y="4565650"/>
          <p14:tracePt t="43585" x="4203700" y="4222750"/>
          <p14:tracePt t="43601" x="4254500" y="3937000"/>
          <p14:tracePt t="43617" x="4305300" y="3702050"/>
          <p14:tracePt t="43634" x="4387850" y="3357563"/>
          <p14:tracePt t="43651" x="4438650" y="3140075"/>
          <p14:tracePt t="43668" x="4514850" y="2913063"/>
          <p14:tracePt t="43685" x="4581525" y="2703513"/>
          <p14:tracePt t="43701" x="4640263" y="2527300"/>
          <p14:tracePt t="43718" x="4699000" y="2351088"/>
          <p14:tracePt t="43734" x="4765675" y="2208213"/>
          <p14:tracePt t="43751" x="4824413" y="2032000"/>
          <p14:tracePt t="43768" x="4867275" y="1938338"/>
          <p14:tracePt t="43785" x="4916488" y="1838325"/>
          <p14:tracePt t="43801" x="4951413" y="1762125"/>
          <p14:tracePt t="43818" x="4967288" y="1720850"/>
          <p14:tracePt t="43834" x="4967288" y="1712913"/>
          <p14:tracePt t="43896" x="4967288" y="1728788"/>
          <p14:tracePt t="43903" x="4967288" y="1754188"/>
          <p14:tracePt t="43911" x="4967288" y="1762125"/>
          <p14:tracePt t="43919" x="4967288" y="1779588"/>
          <p14:tracePt t="43935" x="4967288" y="1804988"/>
          <p14:tracePt t="43951" x="4967288" y="1838325"/>
          <p14:tracePt t="43968" x="4967288" y="1855788"/>
          <p14:tracePt t="44104" x="4967288" y="1863725"/>
          <p14:tracePt t="44119" x="4967288" y="1879600"/>
          <p14:tracePt t="44127" x="4967288" y="1897063"/>
          <p14:tracePt t="44135" x="4959350" y="1914525"/>
          <p14:tracePt t="44151" x="4959350" y="1922463"/>
          <p14:tracePt t="44168" x="4959350" y="1938338"/>
          <p14:tracePt t="44202" x="4959350" y="1981200"/>
          <p14:tracePt t="44217" x="4951413" y="1989138"/>
          <p14:tracePt t="44234" x="4951413" y="2006600"/>
          <p14:tracePt t="44251" x="4951413" y="2032000"/>
          <p14:tracePt t="44268" x="4951413" y="2055813"/>
          <p14:tracePt t="44285" x="4951413" y="2073275"/>
          <p14:tracePt t="44301" x="4951413" y="2081213"/>
          <p14:tracePt t="44324" x="4951413" y="2090738"/>
          <p14:tracePt t="44376" x="4959350" y="2090738"/>
          <p14:tracePt t="44385" x="4959350" y="2098675"/>
          <p14:tracePt t="44401" x="4967288" y="2098675"/>
          <p14:tracePt t="44418" x="4975225" y="2098675"/>
          <p14:tracePt t="44435" x="4975225" y="2106613"/>
          <p14:tracePt t="44466" x="4984750" y="2106613"/>
          <p14:tracePt t="44672" x="4984750" y="2098675"/>
          <p14:tracePt t="44687" x="4984750" y="2090738"/>
          <p14:tracePt t="44695" x="4984750" y="2081213"/>
          <p14:tracePt t="44703" x="4984750" y="2073275"/>
          <p14:tracePt t="44719" x="4984750" y="2065338"/>
          <p14:tracePt t="44735" x="4984750" y="2055813"/>
          <p14:tracePt t="44751" x="4975225" y="2039938"/>
          <p14:tracePt t="44768" x="4975225" y="2014538"/>
          <p14:tracePt t="44785" x="4967288" y="1989138"/>
          <p14:tracePt t="44801" x="4967288" y="1981200"/>
          <p14:tracePt t="44818" x="4967288" y="1955800"/>
          <p14:tracePt t="44834" x="4959350" y="1947863"/>
          <p14:tracePt t="44851" x="4959350" y="1938338"/>
          <p14:tracePt t="44868" x="4959350" y="1930400"/>
          <p14:tracePt t="44909" x="4959350" y="1922463"/>
          <p14:tracePt t="44921" x="4959350" y="1914525"/>
          <p14:tracePt t="44934" x="4951413" y="1914525"/>
          <p14:tracePt t="44942" x="4951413" y="1905000"/>
          <p14:tracePt t="44951" x="4941888" y="1897063"/>
          <p14:tracePt t="44967" x="4941888" y="1879600"/>
          <p14:tracePt t="44984" x="4933950" y="1863725"/>
          <p14:tracePt t="45001" x="4926013" y="1846263"/>
          <p14:tracePt t="45018" x="4926013" y="1838325"/>
          <p14:tracePt t="45034" x="4916488" y="1830388"/>
          <p14:tracePt t="45284" x="4916488" y="1846263"/>
          <p14:tracePt t="45292" x="4916488" y="1855788"/>
          <p14:tracePt t="45301" x="4916488" y="1863725"/>
          <p14:tracePt t="45318" x="4926013" y="1879600"/>
          <p14:tracePt t="45334" x="4926013" y="1905000"/>
          <p14:tracePt t="45351" x="4926013" y="1914525"/>
          <p14:tracePt t="45368" x="4933950" y="1922463"/>
          <p14:tracePt t="45384" x="4933950" y="1938338"/>
          <p14:tracePt t="45401" x="4941888" y="1947863"/>
          <p14:tracePt t="45418" x="4941888" y="1963738"/>
          <p14:tracePt t="45435" x="4941888" y="1973263"/>
          <p14:tracePt t="45451" x="4941888" y="1981200"/>
          <p14:tracePt t="45468" x="4941888" y="1989138"/>
          <p14:tracePt t="45485" x="4951413" y="2006600"/>
          <p14:tracePt t="45501" x="4951413" y="2014538"/>
          <p14:tracePt t="45518" x="4951413" y="2022475"/>
          <p14:tracePt t="45535" x="4951413" y="2032000"/>
          <p14:tracePt t="45536" x="4951413" y="2039938"/>
          <p14:tracePt t="45554" x="4951413" y="2047875"/>
          <p14:tracePt t="45568" x="4959350" y="2047875"/>
          <p14:tracePt t="45585" x="4959350" y="2065338"/>
          <p14:tracePt t="45601" x="4967288" y="2073275"/>
          <p14:tracePt t="45618" x="4967288" y="2081213"/>
          <p14:tracePt t="45635" x="4967288" y="2098675"/>
          <p14:tracePt t="45651" x="4975225" y="2098675"/>
          <p14:tracePt t="45714" x="4984750" y="2098675"/>
          <p14:tracePt t="45721" x="4984750" y="2106613"/>
          <p14:tracePt t="45754" x="4992688" y="2106613"/>
          <p14:tracePt t="45761" x="5000625" y="2106613"/>
          <p14:tracePt t="45778" x="5010150" y="2106613"/>
          <p14:tracePt t="45786" x="5018088" y="2106613"/>
          <p14:tracePt t="45802" x="5026025" y="2106613"/>
          <p14:tracePt t="45803" x="5033963" y="2106613"/>
          <p14:tracePt t="45817" x="5043488" y="2106613"/>
          <p14:tracePt t="45851" x="5051425" y="2098675"/>
          <p14:tracePt t="45868" x="5059363" y="2090738"/>
          <p14:tracePt t="45884" x="5059363" y="2081213"/>
          <p14:tracePt t="45901" x="5059363" y="2065338"/>
          <p14:tracePt t="45918" x="5068888" y="2047875"/>
          <p14:tracePt t="45934" x="5068888" y="2039938"/>
          <p14:tracePt t="45951" x="5068888" y="2032000"/>
          <p14:tracePt t="45968" x="5068888" y="2022475"/>
          <p14:tracePt t="45985" x="5068888" y="2014538"/>
          <p14:tracePt t="46001" x="5076825" y="2014538"/>
          <p14:tracePt t="46019" x="5076825" y="2006600"/>
          <p14:tracePt t="46094" x="5076825" y="1997075"/>
          <p14:tracePt t="46122" x="5076825" y="1989138"/>
          <p14:tracePt t="46148" x="5076825" y="1973263"/>
          <p14:tracePt t="46155" x="5068888" y="1973263"/>
          <p14:tracePt t="46168" x="5068888" y="1963738"/>
          <p14:tracePt t="46185" x="5059363" y="1947863"/>
          <p14:tracePt t="46201" x="5051425" y="1930400"/>
          <p14:tracePt t="46218" x="5033963" y="1914525"/>
          <p14:tracePt t="46235" x="5018088" y="1889125"/>
          <p14:tracePt t="46251" x="5010150" y="1871663"/>
          <p14:tracePt t="46267" x="5000625" y="1855788"/>
          <p14:tracePt t="46285" x="4992688" y="1855788"/>
          <p14:tracePt t="46286" x="4984750" y="1846263"/>
          <p14:tracePt t="46302" x="4975225" y="1846263"/>
          <p14:tracePt t="46318" x="4975225" y="1838325"/>
          <p14:tracePt t="46335" x="4967288" y="1838325"/>
          <p14:tracePt t="46354" x="4959350" y="1838325"/>
          <p14:tracePt t="46369" x="4951413" y="1838325"/>
          <p14:tracePt t="46385" x="4926013" y="1838325"/>
          <p14:tracePt t="46401" x="4900613" y="1838325"/>
          <p14:tracePt t="46418" x="4875213" y="1838325"/>
          <p14:tracePt t="46435" x="4857750" y="1838325"/>
          <p14:tracePt t="46451" x="4841875" y="1846263"/>
          <p14:tracePt t="46468" x="4841875" y="1855788"/>
          <p14:tracePt t="46484" x="4833938" y="1863725"/>
          <p14:tracePt t="46501" x="4824413" y="1879600"/>
          <p14:tracePt t="46518" x="4816475" y="1914525"/>
          <p14:tracePt t="46535" x="4816475" y="1947863"/>
          <p14:tracePt t="46551" x="4816475" y="1963738"/>
          <p14:tracePt t="46568" x="4816475" y="1989138"/>
          <p14:tracePt t="46585" x="4816475" y="2006600"/>
          <p14:tracePt t="46601" x="4816475" y="2032000"/>
          <p14:tracePt t="46618" x="4816475" y="2047875"/>
          <p14:tracePt t="46634" x="4824413" y="2065338"/>
          <p14:tracePt t="46651" x="4833938" y="2081213"/>
          <p14:tracePt t="46668" x="4833938" y="2090738"/>
          <p14:tracePt t="46685" x="4841875" y="2098675"/>
          <p14:tracePt t="46701" x="4841875" y="2106613"/>
          <p14:tracePt t="46718" x="4849813" y="2124075"/>
          <p14:tracePt t="46736" x="4857750" y="2132013"/>
          <p14:tracePt t="46751" x="4867275" y="2149475"/>
          <p14:tracePt t="46769" x="4875213" y="2182813"/>
          <p14:tracePt t="46785" x="4875213" y="2198688"/>
          <p14:tracePt t="46801" x="4875213" y="2224088"/>
          <p14:tracePt t="46818" x="4883150" y="2241550"/>
          <p14:tracePt t="46835" x="4883150" y="2249488"/>
          <p14:tracePt t="46851" x="4883150" y="2257425"/>
          <p14:tracePt t="46869" x="4883150" y="2266950"/>
          <p14:tracePt t="47000" x="4883150" y="2274888"/>
          <p14:tracePt t="47028" x="4883150" y="2282825"/>
          <p14:tracePt t="47065" x="4883150" y="2292350"/>
          <p14:tracePt t="47084" x="4892675" y="2292350"/>
          <p14:tracePt t="47100" x="4892675" y="2300288"/>
          <p14:tracePt t="47138" x="4900613" y="2300288"/>
          <p14:tracePt t="47145" x="4900613" y="2308225"/>
          <p14:tracePt t="47157" x="4908550" y="2308225"/>
          <p14:tracePt t="47186" x="4916488" y="2308225"/>
          <p14:tracePt t="47202" x="4926013" y="2308225"/>
          <p14:tracePt t="47218" x="4941888" y="2292350"/>
          <p14:tracePt t="47235" x="4959350" y="2274888"/>
          <p14:tracePt t="47251" x="4967288" y="2266950"/>
          <p14:tracePt t="47268" x="4967288" y="2249488"/>
          <p14:tracePt t="47285" x="4975225" y="2241550"/>
          <p14:tracePt t="47302" x="4984750" y="2224088"/>
          <p14:tracePt t="47318" x="4984750" y="2216150"/>
          <p14:tracePt t="47335" x="4992688" y="2208213"/>
          <p14:tracePt t="47351" x="4992688" y="2198688"/>
          <p14:tracePt t="47368" x="4992688" y="2190750"/>
          <p14:tracePt t="47385" x="5000625" y="2182813"/>
          <p14:tracePt t="47402" x="5000625" y="2173288"/>
          <p14:tracePt t="47418" x="5000625" y="2165350"/>
          <p14:tracePt t="47435" x="5000625" y="2157413"/>
          <p14:tracePt t="47451" x="5000625" y="2149475"/>
          <p14:tracePt t="47476" x="5010150" y="2139950"/>
          <p14:tracePt t="47634" x="5010150" y="2157413"/>
          <p14:tracePt t="47641" x="5010150" y="2165350"/>
          <p14:tracePt t="47652" x="5010150" y="2182813"/>
          <p14:tracePt t="47668" x="5000625" y="2241550"/>
          <p14:tracePt t="47685" x="5000625" y="2282825"/>
          <p14:tracePt t="47701" x="5000625" y="2325688"/>
          <p14:tracePt t="47718" x="5000625" y="2341563"/>
          <p14:tracePt t="47735" x="5000625" y="2351088"/>
          <p14:tracePt t="47752" x="5000625" y="2359025"/>
          <p14:tracePt t="47768" x="5000625" y="2366963"/>
          <p14:tracePt t="47814" x="5000625" y="2374900"/>
          <p14:tracePt t="47842" x="5000625" y="2384425"/>
          <p14:tracePt t="47887" x="5000625" y="2392363"/>
          <p14:tracePt t="47910" x="5000625" y="2400300"/>
          <p14:tracePt t="48070" x="5018088" y="2400300"/>
          <p14:tracePt t="48077" x="5033963" y="2384425"/>
          <p14:tracePt t="48102" x="5068888" y="2366963"/>
          <p14:tracePt t="48102" x="5084763" y="2359025"/>
          <p14:tracePt t="48118" x="5127625" y="2341563"/>
          <p14:tracePt t="48135" x="5143500" y="2333625"/>
          <p14:tracePt t="48151" x="5151438" y="2325688"/>
          <p14:tracePt t="48168" x="5160963" y="2325688"/>
          <p14:tracePt t="48184" x="5168900" y="2325688"/>
          <p14:tracePt t="48302" x="5168900" y="2316163"/>
          <p14:tracePt t="48318" x="5151438" y="2316163"/>
          <p14:tracePt t="48325" x="5135563" y="2308225"/>
          <p14:tracePt t="48334" x="5102225" y="2308225"/>
          <p14:tracePt t="48351" x="5076825" y="2308225"/>
          <p14:tracePt t="48368" x="5018088" y="2300288"/>
          <p14:tracePt t="48384" x="4992688" y="2300288"/>
          <p14:tracePt t="48401" x="4984750" y="2300288"/>
          <p14:tracePt t="48418" x="4975225" y="2300288"/>
          <p14:tracePt t="48588" x="4984750" y="2308225"/>
          <p14:tracePt t="48603" x="4992688" y="2308225"/>
          <p14:tracePt t="48611" x="5000625" y="2308225"/>
          <p14:tracePt t="48627" x="5010150" y="2308225"/>
          <p14:tracePt t="48636" x="5018088" y="2308225"/>
          <p14:tracePt t="48652" x="5026025" y="2308225"/>
          <p14:tracePt t="48790" x="5018088" y="2300288"/>
          <p14:tracePt t="48803" x="5010150" y="2300288"/>
          <p14:tracePt t="48842" x="5000625" y="2300288"/>
          <p14:tracePt t="49026" x="5010150" y="2308225"/>
          <p14:tracePt t="49034" x="5018088" y="2308225"/>
          <p14:tracePt t="49039" x="5026025" y="2308225"/>
          <p14:tracePt t="49055" x="5033963" y="2308225"/>
          <p14:tracePt t="49068" x="5043488" y="2308225"/>
          <p14:tracePt t="49085" x="5051425" y="2308225"/>
          <p14:tracePt t="49135" x="5059363" y="2308225"/>
          <p14:tracePt t="49210" x="5051425" y="2300288"/>
          <p14:tracePt t="49225" x="5043488" y="2300288"/>
          <p14:tracePt t="49234" x="5033963" y="2300288"/>
          <p14:tracePt t="49250" x="5026025" y="2300288"/>
          <p14:tracePt t="49270" x="5018088" y="2300288"/>
          <p14:tracePt t="49353" x="5010150" y="2300288"/>
          <p14:tracePt t="49362" x="5010150" y="2308225"/>
          <p14:tracePt t="49369" x="5000625" y="2325688"/>
          <p14:tracePt t="49385" x="5000625" y="2333625"/>
          <p14:tracePt t="49402" x="5000625" y="2359025"/>
          <p14:tracePt t="49402" x="5000625" y="2384425"/>
          <p14:tracePt t="49418" x="4992688" y="2392363"/>
          <p14:tracePt t="49435" x="4992688" y="2417763"/>
          <p14:tracePt t="49452" x="4992688" y="2459038"/>
          <p14:tracePt t="49468" x="4992688" y="2476500"/>
          <p14:tracePt t="49485" x="5018088" y="2543175"/>
          <p14:tracePt t="49502" x="5051425" y="2601913"/>
          <p14:tracePt t="49502" x="5076825" y="2644775"/>
          <p14:tracePt t="49518" x="5092700" y="2686050"/>
          <p14:tracePt t="49535" x="5118100" y="2736850"/>
          <p14:tracePt t="49536" x="5143500" y="2770188"/>
          <p14:tracePt t="49551" x="5151438" y="2795588"/>
          <p14:tracePt t="49568" x="5160963" y="2811463"/>
          <p14:tracePt t="49585" x="5168900" y="2820988"/>
          <p14:tracePt t="49656" x="5176838" y="2820988"/>
          <p14:tracePt t="49664" x="5186363" y="2820988"/>
          <p14:tracePt t="49679" x="5194300" y="2820988"/>
          <p14:tracePt t="49687" x="5219700" y="2828925"/>
          <p14:tracePt t="49701" x="5227638" y="2828925"/>
          <p14:tracePt t="49718" x="5253038" y="2836863"/>
          <p14:tracePt t="49735" x="5278438" y="2846388"/>
          <p14:tracePt t="49751" x="5319713" y="2846388"/>
          <p14:tracePt t="49769" x="5362575" y="2846388"/>
          <p14:tracePt t="49785" x="5386388" y="2846388"/>
          <p14:tracePt t="49801" x="5411788" y="2846388"/>
          <p14:tracePt t="49818" x="5421313" y="2846388"/>
          <p14:tracePt t="49835" x="5437188" y="2846388"/>
          <p14:tracePt t="49836" x="5445125" y="2846388"/>
          <p14:tracePt t="49851" x="5445125" y="2836863"/>
          <p14:tracePt t="49868" x="5454650" y="2828925"/>
          <p14:tracePt t="49885" x="5462588" y="2828925"/>
          <p14:tracePt t="49901" x="5462588" y="2820988"/>
          <p14:tracePt t="49918" x="5462588" y="2811463"/>
          <p14:tracePt t="49935" x="5462588" y="2795588"/>
          <p14:tracePt t="49951" x="5462588" y="2786063"/>
          <p14:tracePt t="49968" x="5454650" y="2762250"/>
          <p14:tracePt t="49985" x="5454650" y="2744788"/>
          <p14:tracePt t="50005" x="5454650" y="2736850"/>
          <p14:tracePt t="50106" x="5445125" y="2736850"/>
          <p14:tracePt t="50126" x="5437188" y="2736850"/>
          <p14:tracePt t="50131" x="5429250" y="2752725"/>
          <p14:tracePt t="50140" x="5429250" y="2762250"/>
          <p14:tracePt t="50151" x="5421313" y="2770188"/>
          <p14:tracePt t="50168" x="5411788" y="2795588"/>
          <p14:tracePt t="50184" x="5395913" y="2820988"/>
          <p14:tracePt t="50201" x="5395913" y="2828925"/>
          <p14:tracePt t="50330" x="5395913" y="2820988"/>
          <p14:tracePt t="50346" x="5395913" y="2811463"/>
          <p14:tracePt t="50360" x="5395913" y="2803525"/>
          <p14:tracePt t="50388" x="5395913" y="2795588"/>
          <p14:tracePt t="50401" x="5403850" y="2795588"/>
          <p14:tracePt t="50418" x="5403850" y="2786063"/>
          <p14:tracePt t="50441" x="5403850" y="2778125"/>
          <p14:tracePt t="50468" x="5403850" y="2770188"/>
          <p14:tracePt t="50610" x="5403850" y="2778125"/>
          <p14:tracePt t="50626" x="5403850" y="2786063"/>
          <p14:tracePt t="50648" x="5403850" y="2795588"/>
          <p14:tracePt t="50688" x="5403850" y="2803525"/>
          <p14:tracePt t="50782" x="5403850" y="2795588"/>
          <p14:tracePt t="50806" x="5403850" y="2786063"/>
          <p14:tracePt t="50964" x="5403850" y="2795588"/>
          <p14:tracePt t="51363" x="0" y="0"/>
        </p14:tracePtLst>
        <p14:tracePtLst>
          <p14:tracePt t="98169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D34596-5E9B-74AC-E9A5-9D319271A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>
            <a:extLst>
              <a:ext uri="{FF2B5EF4-FFF2-40B4-BE49-F238E27FC236}">
                <a16:creationId xmlns:a16="http://schemas.microsoft.com/office/drawing/2014/main" id="{8A108EFD-D4DC-683E-6375-7C48FB65B3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25172" y="1548848"/>
            <a:ext cx="11182233" cy="4549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spcAft>
                <a:spcPts val="400"/>
              </a:spcAft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Results from Trial Runs</a:t>
            </a:r>
          </a:p>
          <a:p>
            <a:pPr marL="742950" lvl="1" indent="-285750">
              <a:spcBef>
                <a:spcPts val="6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Improved Drilling Performance: +10–15% higher ROP 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 consistent weight transfer and zero downtime</a:t>
            </a:r>
          </a:p>
          <a:p>
            <a:pPr marL="742950" lvl="1" indent="-285750">
              <a:spcBef>
                <a:spcPts val="6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Lower WOB Required: 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Achieved comparable ROP using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15–20% less weight on bit</a:t>
            </a:r>
          </a:p>
          <a:p>
            <a:pPr marL="742950" lvl="1" indent="-285750">
              <a:spcBef>
                <a:spcPts val="6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Reduced Vibration Risk: 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Stick-slip, axial vibration, and shock events reduced to &lt;2% (vs. ~20% offsets) —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60 - 80% + reduction</a:t>
            </a:r>
          </a:p>
          <a:p>
            <a:pPr marL="742950" lvl="1" indent="-285750">
              <a:spcBef>
                <a:spcPts val="6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Extended Bit Life: 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major cutter damage; full runs with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zero unplanned trips</a:t>
            </a:r>
          </a:p>
          <a:p>
            <a:pPr marL="742950" lvl="1" indent="-285750">
              <a:spcBef>
                <a:spcPts val="6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Stable drilling Performance: 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Smooth, consistent logs vs. erratic offset wells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Operational Impact vs. Offset Wells</a:t>
            </a:r>
          </a:p>
          <a:p>
            <a:pPr marL="742950" lvl="1" indent="-285750">
              <a:spcBef>
                <a:spcPts val="6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Faster Drilling: 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0.3–0.5 days saved per section ($175K–$200K savings)</a:t>
            </a:r>
          </a:p>
          <a:p>
            <a:pPr marL="742950" lvl="1" indent="-285750">
              <a:spcBef>
                <a:spcPts val="6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Reduced NPT: 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16–19 hours saved from lower vibration → better energy transfer, improved bit life, fewer repair costs</a:t>
            </a:r>
          </a:p>
          <a:p>
            <a:pPr marL="742950" lvl="1" indent="-285750">
              <a:spcBef>
                <a:spcPts val="6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Eliminated Extra Trips: 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Avoided at least one round trip due to improved tool performance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Bottom Line</a:t>
            </a:r>
          </a:p>
          <a:p>
            <a:pPr marL="742950" lvl="1" indent="-285750">
              <a:spcBef>
                <a:spcPts val="6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Smoother drilling, lower risk, and significant cost savings.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598228-A8BD-2205-A25F-C6DD86E94C0B}"/>
              </a:ext>
            </a:extLst>
          </p:cNvPr>
          <p:cNvSpPr txBox="1"/>
          <p:nvPr/>
        </p:nvSpPr>
        <p:spPr>
          <a:xfrm>
            <a:off x="1076325" y="115176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Results With Paradigm Driver®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1EA1C37-8D36-AB3D-D983-E652F0216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73" y="148450"/>
            <a:ext cx="11182233" cy="1022369"/>
          </a:xfrm>
        </p:spPr>
        <p:txBody>
          <a:bodyPr anchor="ctr">
            <a:normAutofit/>
          </a:bodyPr>
          <a:lstStyle/>
          <a:p>
            <a:r>
              <a:rPr lang="en-US" altLang="en-US" sz="3200" cap="none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DRIVER® </a:t>
            </a: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Summary dashboard – major Delaware basin</a:t>
            </a: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E7647A82-966E-A0D3-1CC2-5262E081F7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46075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89031">
        <p:fade/>
      </p:transition>
    </mc:Choice>
    <mc:Fallback>
      <p:transition spd="med" advTm="8903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50BDC-34E7-107B-6438-DEF2714DE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73" y="148450"/>
            <a:ext cx="11329947" cy="1022369"/>
          </a:xfrm>
        </p:spPr>
        <p:txBody>
          <a:bodyPr>
            <a:normAutofit/>
          </a:bodyPr>
          <a:lstStyle/>
          <a:p>
            <a:r>
              <a:rPr lang="en-GB" dirty="0"/>
              <a:t>		</a:t>
            </a:r>
            <a:endParaRPr lang="en-NL" dirty="0"/>
          </a:p>
        </p:txBody>
      </p:sp>
      <p:pic>
        <p:nvPicPr>
          <p:cNvPr id="9" name="Content Placeholder 8" descr="A close up of a red and silver object&#10;&#10;Description automatically generated">
            <a:extLst>
              <a:ext uri="{FF2B5EF4-FFF2-40B4-BE49-F238E27FC236}">
                <a16:creationId xmlns:a16="http://schemas.microsoft.com/office/drawing/2014/main" id="{04AE4310-06B4-4295-823E-AF2296ABB6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81926" y="2435540"/>
            <a:ext cx="11401468" cy="313214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65DA7BE-1C42-3B3F-F896-ECAE5D32914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24800" y="381842"/>
            <a:ext cx="2090971" cy="713222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0486C56F-4135-D038-915F-71D734562E5D}"/>
              </a:ext>
            </a:extLst>
          </p:cNvPr>
          <p:cNvSpPr txBox="1">
            <a:spLocks/>
          </p:cNvSpPr>
          <p:nvPr/>
        </p:nvSpPr>
        <p:spPr>
          <a:xfrm>
            <a:off x="2590800" y="381842"/>
            <a:ext cx="8859203" cy="12437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3200" kern="1200">
                <a:solidFill>
                  <a:schemeClr val="tx2"/>
                </a:solidFill>
                <a:latin typeface="Tahoma"/>
                <a:ea typeface="+mn-ea"/>
                <a:cs typeface="Tahom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2"/>
                </a:solidFill>
                <a:latin typeface="Tahoma"/>
                <a:ea typeface="+mn-ea"/>
                <a:cs typeface="Tahom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2400" kern="1200">
                <a:solidFill>
                  <a:schemeClr val="tx2"/>
                </a:solidFill>
                <a:latin typeface="Tahoma"/>
                <a:ea typeface="+mn-ea"/>
                <a:cs typeface="Tahom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2"/>
                </a:solidFill>
                <a:latin typeface="Tahoma"/>
                <a:ea typeface="+mn-ea"/>
                <a:cs typeface="Tahom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2"/>
                </a:solidFill>
                <a:latin typeface="Tahoma"/>
                <a:ea typeface="+mn-ea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prstClr val="black"/>
              </a:buClr>
              <a:buSzTx/>
              <a:buFont typeface="Arial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COMBINE 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DOWNHOLE TRACTION WITH 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TORQUE REDUCTION</a:t>
            </a:r>
            <a:endParaRPr kumimoji="0" lang="nl-NL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839374-2D7E-1087-0182-21C5AD11B04A}"/>
              </a:ext>
            </a:extLst>
          </p:cNvPr>
          <p:cNvSpPr txBox="1"/>
          <p:nvPr/>
        </p:nvSpPr>
        <p:spPr>
          <a:xfrm>
            <a:off x="696573" y="4335371"/>
            <a:ext cx="1075343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Converts 30-50% of collar side force into traction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Skewed rollers help pull upper BHA into tension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Next generation of weight transmission technology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Unlocks drilling parameters for improved ROP &amp; significantly reduced stick slip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319CBE4-0873-CF5E-B6E5-93C381427816}"/>
              </a:ext>
            </a:extLst>
          </p:cNvPr>
          <p:cNvGrpSpPr/>
          <p:nvPr/>
        </p:nvGrpSpPr>
        <p:grpSpPr>
          <a:xfrm>
            <a:off x="8635109" y="1374924"/>
            <a:ext cx="1402026" cy="1311292"/>
            <a:chOff x="1688101" y="1413047"/>
            <a:chExt cx="2181225" cy="215265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806BF50-A4C2-A1C4-50B2-74A3A5A98A3E}"/>
                </a:ext>
              </a:extLst>
            </p:cNvPr>
            <p:cNvSpPr/>
            <p:nvPr userDrawn="1"/>
          </p:nvSpPr>
          <p:spPr>
            <a:xfrm>
              <a:off x="1688101" y="1413047"/>
              <a:ext cx="2181225" cy="2152650"/>
            </a:xfrm>
            <a:prstGeom prst="roundRect">
              <a:avLst>
                <a:gd name="adj" fmla="val 8260"/>
              </a:avLst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"/>
                <a:ea typeface="+mn-ea"/>
                <a:cs typeface="+mn-cs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6D89008-E527-F37B-195A-B6F2376C53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826080" y="1570081"/>
              <a:ext cx="1905266" cy="1838582"/>
            </a:xfrm>
            <a:prstGeom prst="rect">
              <a:avLst/>
            </a:prstGeom>
          </p:spPr>
        </p:pic>
      </p:grp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7D569D2D-CD97-FBF1-4179-BEC0DCD231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27158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97379">
        <p:fade/>
      </p:transition>
    </mc:Choice>
    <mc:Fallback>
      <p:transition spd="med" advTm="9737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5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1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50.3"/>
</p:tagLst>
</file>

<file path=ppt/theme/theme1.xml><?xml version="1.0" encoding="utf-8"?>
<a:theme xmlns:a="http://schemas.openxmlformats.org/drawingml/2006/main" name="1_Office Theme">
  <a:themeElements>
    <a:clrScheme name="Custom 17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1353C"/>
      </a:accent1>
      <a:accent2>
        <a:srgbClr val="DB8802"/>
      </a:accent2>
      <a:accent3>
        <a:srgbClr val="D91D62"/>
      </a:accent3>
      <a:accent4>
        <a:srgbClr val="42529B"/>
      </a:accent4>
      <a:accent5>
        <a:srgbClr val="CBDA00"/>
      </a:accent5>
      <a:accent6>
        <a:srgbClr val="76DCFD"/>
      </a:accent6>
      <a:hlink>
        <a:srgbClr val="0563C1"/>
      </a:hlink>
      <a:folHlink>
        <a:srgbClr val="954F72"/>
      </a:folHlink>
    </a:clrScheme>
    <a:fontScheme name="Custom 61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Custom 17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1353C"/>
      </a:accent1>
      <a:accent2>
        <a:srgbClr val="DB8802"/>
      </a:accent2>
      <a:accent3>
        <a:srgbClr val="D91D62"/>
      </a:accent3>
      <a:accent4>
        <a:srgbClr val="42529B"/>
      </a:accent4>
      <a:accent5>
        <a:srgbClr val="CBDA00"/>
      </a:accent5>
      <a:accent6>
        <a:srgbClr val="76DCFD"/>
      </a:accent6>
      <a:hlink>
        <a:srgbClr val="0563C1"/>
      </a:hlink>
      <a:folHlink>
        <a:srgbClr val="954F72"/>
      </a:folHlink>
    </a:clrScheme>
    <a:fontScheme name="Custom 61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ADD_WHT_concept">
  <a:themeElements>
    <a:clrScheme name="IADD">
      <a:dk1>
        <a:sysClr val="windowText" lastClr="000000"/>
      </a:dk1>
      <a:lt1>
        <a:sysClr val="window" lastClr="FFFFFF"/>
      </a:lt1>
      <a:dk2>
        <a:srgbClr val="787977"/>
      </a:dk2>
      <a:lt2>
        <a:srgbClr val="FCCF18"/>
      </a:lt2>
      <a:accent1>
        <a:srgbClr val="FCCF18"/>
      </a:accent1>
      <a:accent2>
        <a:srgbClr val="54A939"/>
      </a:accent2>
      <a:accent3>
        <a:srgbClr val="FF8000"/>
      </a:accent3>
      <a:accent4>
        <a:srgbClr val="008EC8"/>
      </a:accent4>
      <a:accent5>
        <a:srgbClr val="0A5797"/>
      </a:accent5>
      <a:accent6>
        <a:srgbClr val="005092"/>
      </a:accent6>
      <a:hlink>
        <a:srgbClr val="81D8FF"/>
      </a:hlink>
      <a:folHlink>
        <a:srgbClr val="81D8F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ud_Motor_Forum_Presentation_Template.potx" id="{C858225C-31B2-4941-8C76-FFE70E4E91C1}" vid="{D213F6F2-2732-47C8-8D9D-C8C99F3FA464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7867</TotalTime>
  <Words>1140</Words>
  <Application>Microsoft Office PowerPoint</Application>
  <PresentationFormat>Widescreen</PresentationFormat>
  <Paragraphs>93</Paragraphs>
  <Slides>10</Slides>
  <Notes>10</Notes>
  <HiddenSlides>0</HiddenSlides>
  <MMClips>13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Aptos</vt:lpstr>
      <vt:lpstr>Arial</vt:lpstr>
      <vt:lpstr>Calibri</vt:lpstr>
      <vt:lpstr>Gill Sans Nova</vt:lpstr>
      <vt:lpstr>Segoe UI Black</vt:lpstr>
      <vt:lpstr>Segoe UI Light</vt:lpstr>
      <vt:lpstr>Segoe UI Semibold</vt:lpstr>
      <vt:lpstr>Wingdings</vt:lpstr>
      <vt:lpstr>1_Office Theme</vt:lpstr>
      <vt:lpstr>2_Office Theme</vt:lpstr>
      <vt:lpstr>IADD_WHT_concept</vt:lpstr>
      <vt:lpstr>PowerPoint Presentation</vt:lpstr>
      <vt:lpstr>PowerPoint Presentation</vt:lpstr>
      <vt:lpstr>Drilling TOOL kit</vt:lpstr>
      <vt:lpstr>PowerPoint Presentation</vt:lpstr>
      <vt:lpstr>PowerPoint Presentation</vt:lpstr>
      <vt:lpstr>6 ¾” MWD Shock - depth</vt:lpstr>
      <vt:lpstr>6 ¾” Weight transfer – end of run</vt:lpstr>
      <vt:lpstr>DRIVER® Summary dashboard – major Delaware basin</vt:lpstr>
      <vt:lpstr>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Wes Heiskell</dc:creator>
  <cp:lastModifiedBy>Blaine Comeaux</cp:lastModifiedBy>
  <cp:revision>31</cp:revision>
  <cp:lastPrinted>2026-06-10T14:57:13Z</cp:lastPrinted>
  <dcterms:created xsi:type="dcterms:W3CDTF">2026-04-06T18:44:24Z</dcterms:created>
  <dcterms:modified xsi:type="dcterms:W3CDTF">2026-06-24T18:21:12Z</dcterms:modified>
</cp:coreProperties>
</file>