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6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20"/>
  </p:notesMasterIdLst>
  <p:sldIdLst>
    <p:sldId id="362" r:id="rId5"/>
    <p:sldId id="525" r:id="rId6"/>
    <p:sldId id="298" r:id="rId7"/>
    <p:sldId id="542" r:id="rId8"/>
    <p:sldId id="544" r:id="rId9"/>
    <p:sldId id="536" r:id="rId10"/>
    <p:sldId id="538" r:id="rId11"/>
    <p:sldId id="539" r:id="rId12"/>
    <p:sldId id="540" r:id="rId13"/>
    <p:sldId id="534" r:id="rId14"/>
    <p:sldId id="290" r:id="rId15"/>
    <p:sldId id="541" r:id="rId16"/>
    <p:sldId id="543" r:id="rId17"/>
    <p:sldId id="533" r:id="rId18"/>
    <p:sldId id="363" r:id="rId19"/>
  </p:sldIdLst>
  <p:sldSz cx="12192000" cy="6858000"/>
  <p:notesSz cx="7104063" cy="10234613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AAA1"/>
    <a:srgbClr val="5AAAA1"/>
    <a:srgbClr val="D1D3D4"/>
    <a:srgbClr val="E6DDD1"/>
    <a:srgbClr val="7CCBC1"/>
    <a:srgbClr val="CEC6B9"/>
    <a:srgbClr val="D5C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n stil, ingen rutenet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n stil, tabellrutenet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202B0CA-FC54-4496-8BCA-5EF66A818D29}" styleName="Mørk stil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660B408-B3CF-4A94-85FC-2B1E0A45F4A2}" styleName="Mørk stil 2 – utheving 1 / uthevin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F1AB2-1976-4502-BF36-3FF5EA218861}" styleName="Middels stil 4 – uthev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iddels stil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Lys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1" autoAdjust="0"/>
    <p:restoredTop sz="81477" autoAdjust="0"/>
  </p:normalViewPr>
  <p:slideViewPr>
    <p:cSldViewPr snapToGrid="0">
      <p:cViewPr varScale="1">
        <p:scale>
          <a:sx n="71" d="100"/>
          <a:sy n="71" d="100"/>
        </p:scale>
        <p:origin x="84" y="258"/>
      </p:cViewPr>
      <p:guideLst/>
    </p:cSldViewPr>
  </p:slideViewPr>
  <p:outlineViewPr>
    <p:cViewPr>
      <p:scale>
        <a:sx n="33" d="100"/>
        <a:sy n="33" d="100"/>
      </p:scale>
      <p:origin x="0" y="-7572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5808FE92-2CFA-DB48-AD4A-02C2FB474BCB}" type="datetimeFigureOut">
              <a:rPr lang="nb-NO" smtClean="0"/>
              <a:t>22.06.2026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84188" y="1279525"/>
            <a:ext cx="6135687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6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6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A864B9F1-280A-5F43-9A1D-13D3800CF153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8596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7B0FB-9B2C-4C1F-B498-51B8E95E6F8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2825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E6659-0FE4-0D2B-94A7-9C2108F7B7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CDEE487B-61B0-4235-E6AD-C7C7A526E4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DCF7B487-3D6F-375F-8920-D8C288C942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Combining</a:t>
            </a:r>
            <a:r>
              <a:rPr lang="nb-NO" dirty="0"/>
              <a:t> a </a:t>
            </a:r>
            <a:r>
              <a:rPr lang="nb-NO" dirty="0" err="1"/>
              <a:t>mission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continuous</a:t>
            </a:r>
            <a:r>
              <a:rPr lang="nb-NO" dirty="0"/>
              <a:t> </a:t>
            </a:r>
            <a:r>
              <a:rPr lang="nb-NO" dirty="0" err="1"/>
              <a:t>improvement</a:t>
            </a:r>
            <a:r>
              <a:rPr lang="nb-NO" dirty="0"/>
              <a:t> and </a:t>
            </a:r>
            <a:r>
              <a:rPr lang="nb-NO" dirty="0" err="1"/>
              <a:t>valuable</a:t>
            </a:r>
            <a:r>
              <a:rPr lang="nb-NO" dirty="0"/>
              <a:t> insight from </a:t>
            </a:r>
            <a:r>
              <a:rPr lang="nb-NO" dirty="0" err="1"/>
              <a:t>academia</a:t>
            </a:r>
            <a:r>
              <a:rPr lang="nb-NO" dirty="0"/>
              <a:t> has led to </a:t>
            </a:r>
            <a:r>
              <a:rPr lang="nb-NO" dirty="0" err="1"/>
              <a:t>many</a:t>
            </a:r>
            <a:r>
              <a:rPr lang="nb-NO" dirty="0"/>
              <a:t> </a:t>
            </a:r>
            <a:r>
              <a:rPr lang="nb-NO" dirty="0" err="1"/>
              <a:t>enhancements</a:t>
            </a:r>
            <a:r>
              <a:rPr lang="nb-NO" dirty="0"/>
              <a:t> over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years</a:t>
            </a:r>
            <a:r>
              <a:rPr lang="nb-NO" dirty="0"/>
              <a:t>.</a:t>
            </a:r>
            <a:br>
              <a:rPr lang="nb-NO" dirty="0"/>
            </a:br>
            <a:r>
              <a:rPr lang="nb-NO" dirty="0" err="1"/>
              <a:t>Tomax</a:t>
            </a:r>
            <a:r>
              <a:rPr lang="nb-NO" dirty="0"/>
              <a:t> has </a:t>
            </a:r>
            <a:r>
              <a:rPr lang="nb-NO" dirty="0" err="1"/>
              <a:t>amassed</a:t>
            </a:r>
            <a:r>
              <a:rPr lang="nb-NO" dirty="0"/>
              <a:t> </a:t>
            </a:r>
            <a:r>
              <a:rPr lang="nb-NO" dirty="0" err="1"/>
              <a:t>experience</a:t>
            </a:r>
            <a:r>
              <a:rPr lang="nb-NO" dirty="0"/>
              <a:t> in </a:t>
            </a:r>
            <a:r>
              <a:rPr lang="nb-NO" dirty="0" err="1"/>
              <a:t>addressing</a:t>
            </a:r>
            <a:r>
              <a:rPr lang="nb-NO" dirty="0"/>
              <a:t> </a:t>
            </a:r>
            <a:r>
              <a:rPr lang="nb-NO" dirty="0" err="1"/>
              <a:t>industry</a:t>
            </a:r>
            <a:r>
              <a:rPr lang="nb-NO" dirty="0"/>
              <a:t> </a:t>
            </a:r>
            <a:r>
              <a:rPr lang="nb-NO" dirty="0" err="1"/>
              <a:t>challenges</a:t>
            </a:r>
            <a:r>
              <a:rPr lang="nb-NO" dirty="0"/>
              <a:t> in over 16,000 </a:t>
            </a:r>
            <a:r>
              <a:rPr lang="nb-NO" dirty="0" err="1"/>
              <a:t>well</a:t>
            </a:r>
            <a:r>
              <a:rPr lang="nb-NO" dirty="0"/>
              <a:t> </a:t>
            </a:r>
            <a:r>
              <a:rPr lang="nb-NO" dirty="0" err="1"/>
              <a:t>applications</a:t>
            </a:r>
            <a:r>
              <a:rPr lang="nb-NO" dirty="0"/>
              <a:t> and over 75 million feet </a:t>
            </a:r>
            <a:r>
              <a:rPr lang="nb-NO" dirty="0" err="1"/>
              <a:t>drilled</a:t>
            </a:r>
            <a:r>
              <a:rPr lang="nb-NO" dirty="0"/>
              <a:t>.</a:t>
            </a:r>
            <a:br>
              <a:rPr lang="nb-NO" dirty="0"/>
            </a:br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8D77D1ED-3CF6-89E5-CB97-B480716128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64B9F1-280A-5F43-9A1D-13D3800CF153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913020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A WTX </a:t>
            </a:r>
            <a:r>
              <a:rPr lang="nb-NO" dirty="0" err="1"/>
              <a:t>customer</a:t>
            </a:r>
            <a:r>
              <a:rPr lang="nb-NO" dirty="0"/>
              <a:t> </a:t>
            </a:r>
            <a:r>
              <a:rPr lang="nb-NO" dirty="0" err="1"/>
              <a:t>study</a:t>
            </a:r>
            <a:r>
              <a:rPr lang="nb-NO" dirty="0"/>
              <a:t> </a:t>
            </a:r>
            <a:r>
              <a:rPr lang="nb-NO" dirty="0" err="1"/>
              <a:t>shared</a:t>
            </a:r>
            <a:r>
              <a:rPr lang="nb-NO" dirty="0"/>
              <a:t>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Tomax</a:t>
            </a:r>
            <a:r>
              <a:rPr lang="nb-NO" dirty="0"/>
              <a:t> shows a 40%-60% run </a:t>
            </a:r>
            <a:r>
              <a:rPr lang="nb-NO" dirty="0" err="1"/>
              <a:t>success</a:t>
            </a:r>
            <a:r>
              <a:rPr lang="nb-NO" dirty="0"/>
              <a:t> rate </a:t>
            </a:r>
            <a:r>
              <a:rPr lang="nb-NO" dirty="0" err="1"/>
              <a:t>without</a:t>
            </a:r>
            <a:r>
              <a:rPr lang="nb-NO" dirty="0"/>
              <a:t> </a:t>
            </a:r>
            <a:r>
              <a:rPr lang="nb-NO" dirty="0" err="1"/>
              <a:t>Tomax</a:t>
            </a:r>
            <a:r>
              <a:rPr lang="nb-NO" dirty="0"/>
              <a:t> AST </a:t>
            </a:r>
            <a:r>
              <a:rPr lang="nb-NO" dirty="0" err="1"/>
              <a:t>downhole</a:t>
            </a:r>
            <a:r>
              <a:rPr lang="nb-NO" dirty="0"/>
              <a:t> regulators.</a:t>
            </a:r>
          </a:p>
          <a:p>
            <a:r>
              <a:rPr lang="nb-NO" b="1" dirty="0"/>
              <a:t>This is a </a:t>
            </a:r>
            <a:r>
              <a:rPr lang="nb-NO" b="1" dirty="0" err="1"/>
              <a:t>similar</a:t>
            </a:r>
            <a:r>
              <a:rPr lang="nb-NO" b="1" dirty="0"/>
              <a:t> risk </a:t>
            </a:r>
            <a:r>
              <a:rPr lang="nb-NO" b="1" dirty="0" err="1"/>
              <a:t>of</a:t>
            </a:r>
            <a:r>
              <a:rPr lang="nb-NO" b="1" dirty="0"/>
              <a:t> NPT and not </a:t>
            </a:r>
            <a:r>
              <a:rPr lang="nb-NO" b="1" dirty="0" err="1"/>
              <a:t>finishing</a:t>
            </a:r>
            <a:r>
              <a:rPr lang="nb-NO" b="1" dirty="0"/>
              <a:t> </a:t>
            </a:r>
            <a:r>
              <a:rPr lang="nb-NO" b="1" dirty="0" err="1"/>
              <a:t>the</a:t>
            </a:r>
            <a:r>
              <a:rPr lang="nb-NO" b="1" dirty="0"/>
              <a:t> </a:t>
            </a:r>
            <a:r>
              <a:rPr lang="nb-NO" b="1" dirty="0" err="1"/>
              <a:t>intended</a:t>
            </a:r>
            <a:r>
              <a:rPr lang="nb-NO" b="1" dirty="0"/>
              <a:t> drilling </a:t>
            </a:r>
            <a:r>
              <a:rPr lang="nb-NO" b="1" dirty="0" err="1"/>
              <a:t>section</a:t>
            </a:r>
            <a:r>
              <a:rPr lang="nb-NO" b="1" dirty="0"/>
              <a:t> goal as </a:t>
            </a:r>
            <a:r>
              <a:rPr lang="nb-NO" b="1" dirty="0" err="1"/>
              <a:t>the</a:t>
            </a:r>
            <a:r>
              <a:rPr lang="nb-NO" b="1" dirty="0"/>
              <a:t> </a:t>
            </a:r>
            <a:r>
              <a:rPr lang="nb-NO" b="1" dirty="0" err="1"/>
              <a:t>previousloy</a:t>
            </a:r>
            <a:r>
              <a:rPr lang="nb-NO" b="1" dirty="0"/>
              <a:t> </a:t>
            </a:r>
            <a:r>
              <a:rPr lang="nb-NO" b="1" dirty="0" err="1"/>
              <a:t>mentioned</a:t>
            </a:r>
            <a:r>
              <a:rPr lang="nb-NO" b="1" dirty="0"/>
              <a:t> </a:t>
            </a:r>
            <a:r>
              <a:rPr lang="nb-NO" b="1" dirty="0" err="1"/>
              <a:t>off-road</a:t>
            </a:r>
            <a:r>
              <a:rPr lang="nb-NO" b="1" dirty="0"/>
              <a:t> race teams.</a:t>
            </a:r>
            <a:br>
              <a:rPr lang="nb-NO" b="1" dirty="0"/>
            </a:br>
            <a:r>
              <a:rPr lang="nb-NO" b="1" dirty="0">
                <a:solidFill>
                  <a:srgbClr val="FF0000"/>
                </a:solidFill>
              </a:rPr>
              <a:t>With </a:t>
            </a:r>
            <a:r>
              <a:rPr lang="nb-NO" b="1" dirty="0" err="1">
                <a:solidFill>
                  <a:srgbClr val="FF0000"/>
                </a:solidFill>
              </a:rPr>
              <a:t>Tomax</a:t>
            </a:r>
            <a:r>
              <a:rPr lang="nb-NO" b="1" dirty="0">
                <a:solidFill>
                  <a:srgbClr val="FF0000"/>
                </a:solidFill>
              </a:rPr>
              <a:t> AST </a:t>
            </a:r>
            <a:r>
              <a:rPr lang="nb-NO" b="1" dirty="0" err="1">
                <a:solidFill>
                  <a:srgbClr val="FF0000"/>
                </a:solidFill>
              </a:rPr>
              <a:t>downhole</a:t>
            </a:r>
            <a:r>
              <a:rPr lang="nb-NO" b="1" dirty="0">
                <a:solidFill>
                  <a:srgbClr val="FF0000"/>
                </a:solidFill>
              </a:rPr>
              <a:t> regulators </a:t>
            </a:r>
            <a:r>
              <a:rPr lang="nb-NO" b="1" dirty="0" err="1">
                <a:solidFill>
                  <a:srgbClr val="FF0000"/>
                </a:solidFill>
              </a:rPr>
              <a:t>applied</a:t>
            </a:r>
            <a:r>
              <a:rPr lang="nb-NO" b="1" dirty="0">
                <a:solidFill>
                  <a:srgbClr val="FF0000"/>
                </a:solidFill>
              </a:rPr>
              <a:t> in </a:t>
            </a:r>
            <a:r>
              <a:rPr lang="nb-NO" b="1" dirty="0" err="1">
                <a:solidFill>
                  <a:srgbClr val="FF0000"/>
                </a:solidFill>
              </a:rPr>
              <a:t>the</a:t>
            </a:r>
            <a:r>
              <a:rPr lang="nb-NO" b="1" dirty="0">
                <a:solidFill>
                  <a:srgbClr val="FF0000"/>
                </a:solidFill>
              </a:rPr>
              <a:t> drilling program, </a:t>
            </a:r>
            <a:r>
              <a:rPr lang="nb-NO" b="1" dirty="0" err="1">
                <a:solidFill>
                  <a:srgbClr val="FF0000"/>
                </a:solidFill>
              </a:rPr>
              <a:t>this</a:t>
            </a:r>
            <a:r>
              <a:rPr lang="nb-NO" b="1" dirty="0">
                <a:solidFill>
                  <a:srgbClr val="FF0000"/>
                </a:solidFill>
              </a:rPr>
              <a:t> </a:t>
            </a:r>
            <a:r>
              <a:rPr lang="nb-NO" b="1" dirty="0" err="1">
                <a:solidFill>
                  <a:srgbClr val="FF0000"/>
                </a:solidFill>
              </a:rPr>
              <a:t>customer</a:t>
            </a:r>
            <a:r>
              <a:rPr lang="nb-NO" b="1" dirty="0">
                <a:solidFill>
                  <a:srgbClr val="FF0000"/>
                </a:solidFill>
              </a:rPr>
              <a:t> </a:t>
            </a:r>
            <a:r>
              <a:rPr lang="nb-NO" b="1" dirty="0" err="1">
                <a:solidFill>
                  <a:srgbClr val="FF0000"/>
                </a:solidFill>
              </a:rPr>
              <a:t>realized</a:t>
            </a:r>
            <a:r>
              <a:rPr lang="nb-NO" b="1" dirty="0">
                <a:solidFill>
                  <a:srgbClr val="FF0000"/>
                </a:solidFill>
              </a:rPr>
              <a:t> over a 30% </a:t>
            </a:r>
            <a:r>
              <a:rPr lang="nb-NO" b="1" dirty="0" err="1">
                <a:solidFill>
                  <a:srgbClr val="FF0000"/>
                </a:solidFill>
              </a:rPr>
              <a:t>increase</a:t>
            </a:r>
            <a:r>
              <a:rPr lang="nb-NO" b="1" dirty="0">
                <a:solidFill>
                  <a:srgbClr val="FF0000"/>
                </a:solidFill>
              </a:rPr>
              <a:t> in </a:t>
            </a:r>
            <a:r>
              <a:rPr lang="nb-NO" b="1" dirty="0" err="1">
                <a:solidFill>
                  <a:srgbClr val="FF0000"/>
                </a:solidFill>
              </a:rPr>
              <a:t>successful</a:t>
            </a:r>
            <a:r>
              <a:rPr lang="nb-NO" b="1" dirty="0">
                <a:solidFill>
                  <a:srgbClr val="FF0000"/>
                </a:solidFill>
              </a:rPr>
              <a:t> runs.</a:t>
            </a:r>
            <a:br>
              <a:rPr lang="nb-NO" dirty="0"/>
            </a:br>
            <a:r>
              <a:rPr lang="nb-NO" dirty="0"/>
              <a:t>A </a:t>
            </a:r>
            <a:r>
              <a:rPr lang="nb-NO" dirty="0" err="1"/>
              <a:t>tremendous</a:t>
            </a:r>
            <a:r>
              <a:rPr lang="nb-NO" dirty="0"/>
              <a:t> </a:t>
            </a:r>
            <a:r>
              <a:rPr lang="nb-NO" dirty="0" err="1"/>
              <a:t>amount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time and </a:t>
            </a:r>
            <a:r>
              <a:rPr lang="nb-NO" dirty="0" err="1"/>
              <a:t>money</a:t>
            </a:r>
            <a:r>
              <a:rPr lang="nb-NO" dirty="0"/>
              <a:t> is </a:t>
            </a:r>
            <a:r>
              <a:rPr lang="nb-NO" dirty="0" err="1"/>
              <a:t>saved</a:t>
            </a:r>
            <a:r>
              <a:rPr lang="nb-NO" dirty="0"/>
              <a:t> in </a:t>
            </a:r>
            <a:r>
              <a:rPr lang="nb-NO" dirty="0" err="1"/>
              <a:t>such</a:t>
            </a:r>
            <a:r>
              <a:rPr lang="nb-NO" dirty="0"/>
              <a:t> a </a:t>
            </a:r>
            <a:r>
              <a:rPr lang="nb-NO" dirty="0" err="1"/>
              <a:t>cooperative</a:t>
            </a:r>
            <a:r>
              <a:rPr lang="nb-NO" dirty="0"/>
              <a:t> </a:t>
            </a:r>
            <a:r>
              <a:rPr lang="nb-NO" dirty="0" err="1"/>
              <a:t>process</a:t>
            </a:r>
            <a:r>
              <a:rPr lang="nb-NO" dirty="0"/>
              <a:t>.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64B9F1-280A-5F43-9A1D-13D3800CF153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76299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13790C-387B-A960-9A5C-ABEA91056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96F3A1E7-933B-4AD9-7F08-D7ED678F71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C4C2F58C-9B19-BB67-D149-F615A7B524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Tomax</a:t>
            </a:r>
            <a:r>
              <a:rPr lang="nb-NO" dirty="0"/>
              <a:t> AST </a:t>
            </a:r>
            <a:r>
              <a:rPr lang="nb-NO" dirty="0" err="1"/>
              <a:t>downhole</a:t>
            </a:r>
            <a:r>
              <a:rPr lang="nb-NO" dirty="0"/>
              <a:t> regulators </a:t>
            </a:r>
            <a:r>
              <a:rPr lang="nb-NO" dirty="0" err="1"/>
              <a:t>demonstrated</a:t>
            </a:r>
            <a:r>
              <a:rPr lang="nb-NO" dirty="0"/>
              <a:t> </a:t>
            </a:r>
            <a:r>
              <a:rPr lang="nb-NO" dirty="0" err="1"/>
              <a:t>strong</a:t>
            </a:r>
            <a:r>
              <a:rPr lang="nb-NO" dirty="0"/>
              <a:t> positive </a:t>
            </a:r>
            <a:r>
              <a:rPr lang="nb-NO" dirty="0" err="1"/>
              <a:t>results</a:t>
            </a:r>
            <a:r>
              <a:rPr lang="nb-NO" dirty="0"/>
              <a:t> from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outset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application</a:t>
            </a:r>
            <a:r>
              <a:rPr lang="nb-NO" dirty="0"/>
              <a:t> in 2006 in </a:t>
            </a:r>
            <a:r>
              <a:rPr lang="nb-NO" dirty="0" err="1"/>
              <a:t>the</a:t>
            </a:r>
            <a:r>
              <a:rPr lang="nb-NO" dirty="0"/>
              <a:t> North Sea.</a:t>
            </a:r>
            <a:br>
              <a:rPr lang="nb-NO" dirty="0"/>
            </a:br>
            <a:r>
              <a:rPr lang="nb-NO" b="1" dirty="0" err="1"/>
              <a:t>Tomax</a:t>
            </a:r>
            <a:r>
              <a:rPr lang="nb-NO" b="1" dirty="0"/>
              <a:t> AST </a:t>
            </a:r>
            <a:r>
              <a:rPr lang="nb-NO" b="1" dirty="0" err="1"/>
              <a:t>could</a:t>
            </a:r>
            <a:r>
              <a:rPr lang="nb-NO" b="1" dirty="0"/>
              <a:t> be </a:t>
            </a:r>
            <a:r>
              <a:rPr lang="nb-NO" b="1" dirty="0" err="1"/>
              <a:t>thought</a:t>
            </a:r>
            <a:r>
              <a:rPr lang="nb-NO" b="1" dirty="0"/>
              <a:t> </a:t>
            </a:r>
            <a:r>
              <a:rPr lang="nb-NO" b="1" dirty="0" err="1"/>
              <a:t>of</a:t>
            </a:r>
            <a:r>
              <a:rPr lang="nb-NO" b="1" dirty="0"/>
              <a:t> as ‘At-The-Bit’ </a:t>
            </a:r>
            <a:r>
              <a:rPr lang="nb-NO" b="1" dirty="0" err="1"/>
              <a:t>Vibration</a:t>
            </a:r>
            <a:r>
              <a:rPr lang="nb-NO" b="1" dirty="0"/>
              <a:t> </a:t>
            </a:r>
            <a:r>
              <a:rPr lang="nb-NO" b="1" dirty="0" err="1"/>
              <a:t>Prevention</a:t>
            </a:r>
            <a:r>
              <a:rPr lang="nb-NO" b="1" dirty="0"/>
              <a:t> Technology due to stopping </a:t>
            </a:r>
            <a:r>
              <a:rPr lang="nb-NO" b="1" dirty="0" err="1"/>
              <a:t>dysfunction</a:t>
            </a:r>
            <a:r>
              <a:rPr lang="nb-NO" b="1" dirty="0"/>
              <a:t> at </a:t>
            </a:r>
            <a:r>
              <a:rPr lang="nb-NO" b="1" dirty="0" err="1"/>
              <a:t>the</a:t>
            </a:r>
            <a:r>
              <a:rPr lang="nb-NO" b="1" dirty="0"/>
              <a:t> bit-to-rock </a:t>
            </a:r>
            <a:r>
              <a:rPr lang="nb-NO" b="1" dirty="0" err="1"/>
              <a:t>interface</a:t>
            </a:r>
            <a:r>
              <a:rPr lang="nb-NO" b="1" dirty="0"/>
              <a:t> </a:t>
            </a:r>
            <a:r>
              <a:rPr lang="nb-NO" b="1" dirty="0" err="1"/>
              <a:t>before</a:t>
            </a:r>
            <a:r>
              <a:rPr lang="nb-NO" b="1" dirty="0"/>
              <a:t> it </a:t>
            </a:r>
            <a:r>
              <a:rPr lang="nb-NO" b="1" dirty="0" err="1"/>
              <a:t>begins</a:t>
            </a:r>
            <a:r>
              <a:rPr lang="nb-NO" b="1" dirty="0"/>
              <a:t>.</a:t>
            </a:r>
            <a:br>
              <a:rPr lang="nb-NO" b="1" dirty="0"/>
            </a:br>
            <a:r>
              <a:rPr lang="nb-NO" dirty="0" err="1"/>
              <a:t>Vibration</a:t>
            </a:r>
            <a:r>
              <a:rPr lang="nb-NO" dirty="0"/>
              <a:t> </a:t>
            </a:r>
            <a:r>
              <a:rPr lang="nb-NO" dirty="0" err="1"/>
              <a:t>Suppression</a:t>
            </a:r>
            <a:r>
              <a:rPr lang="nb-NO" dirty="0"/>
              <a:t> </a:t>
            </a:r>
            <a:r>
              <a:rPr lang="nb-NO" dirty="0" err="1"/>
              <a:t>through</a:t>
            </a:r>
            <a:r>
              <a:rPr lang="nb-NO" dirty="0"/>
              <a:t> </a:t>
            </a:r>
            <a:r>
              <a:rPr lang="nb-NO" dirty="0" err="1"/>
              <a:t>typical</a:t>
            </a:r>
            <a:r>
              <a:rPr lang="nb-NO" dirty="0"/>
              <a:t> </a:t>
            </a:r>
            <a:r>
              <a:rPr lang="nb-NO" dirty="0" err="1"/>
              <a:t>energy</a:t>
            </a:r>
            <a:r>
              <a:rPr lang="nb-NO" dirty="0"/>
              <a:t> loss </a:t>
            </a:r>
            <a:r>
              <a:rPr lang="nb-NO" dirty="0" err="1"/>
              <a:t>of</a:t>
            </a:r>
            <a:r>
              <a:rPr lang="nb-NO" dirty="0"/>
              <a:t> a spring and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resistancce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fluid </a:t>
            </a:r>
            <a:r>
              <a:rPr lang="nb-NO" dirty="0" err="1"/>
              <a:t>movement</a:t>
            </a:r>
            <a:r>
              <a:rPr lang="nb-NO" dirty="0"/>
              <a:t> in a </a:t>
            </a:r>
            <a:r>
              <a:rPr lang="nb-NO" dirty="0" err="1"/>
              <a:t>sealed</a:t>
            </a:r>
            <a:r>
              <a:rPr lang="nb-NO" dirty="0"/>
              <a:t> area is a </a:t>
            </a:r>
            <a:r>
              <a:rPr lang="nb-NO" dirty="0" err="1"/>
              <a:t>secondary</a:t>
            </a:r>
            <a:r>
              <a:rPr lang="nb-NO" dirty="0"/>
              <a:t> </a:t>
            </a:r>
            <a:r>
              <a:rPr lang="nb-NO" dirty="0" err="1"/>
              <a:t>effect</a:t>
            </a:r>
            <a:r>
              <a:rPr lang="nb-NO" dirty="0"/>
              <a:t>.  A desirable </a:t>
            </a:r>
            <a:r>
              <a:rPr lang="nb-NO" dirty="0" err="1"/>
              <a:t>secondary</a:t>
            </a:r>
            <a:r>
              <a:rPr lang="nb-NO" dirty="0"/>
              <a:t> </a:t>
            </a:r>
            <a:r>
              <a:rPr lang="nb-NO" dirty="0" err="1"/>
              <a:t>effect</a:t>
            </a:r>
            <a:r>
              <a:rPr lang="nb-NO" dirty="0"/>
              <a:t>.</a:t>
            </a:r>
          </a:p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69BDA383-EE04-995E-D676-317C778D8C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64B9F1-280A-5F43-9A1D-13D3800CF153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8302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80386-121C-F3B0-1982-FC3E85B80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F935476A-D442-8F6F-9A95-7A9356C457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06BF2D03-6788-624B-54B0-5A474E248F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Very</a:t>
            </a:r>
            <a:r>
              <a:rPr lang="nb-NO" dirty="0"/>
              <a:t> </a:t>
            </a:r>
            <a:r>
              <a:rPr lang="nb-NO" dirty="0" err="1"/>
              <a:t>early</a:t>
            </a:r>
            <a:r>
              <a:rPr lang="nb-NO" dirty="0"/>
              <a:t> </a:t>
            </a:r>
            <a:r>
              <a:rPr lang="nb-NO" dirty="0" err="1"/>
              <a:t>processing</a:t>
            </a:r>
            <a:r>
              <a:rPr lang="nb-NO" dirty="0"/>
              <a:t> </a:t>
            </a:r>
            <a:r>
              <a:rPr lang="nb-NO" dirty="0" err="1"/>
              <a:t>on</a:t>
            </a:r>
            <a:r>
              <a:rPr lang="nb-NO" dirty="0"/>
              <a:t> </a:t>
            </a:r>
            <a:r>
              <a:rPr lang="nb-NO" dirty="0" err="1"/>
              <a:t>high</a:t>
            </a:r>
            <a:r>
              <a:rPr lang="nb-NO" dirty="0"/>
              <a:t> </a:t>
            </a:r>
            <a:r>
              <a:rPr lang="nb-NO" dirty="0" err="1"/>
              <a:t>density</a:t>
            </a:r>
            <a:r>
              <a:rPr lang="nb-NO" dirty="0"/>
              <a:t> / </a:t>
            </a:r>
            <a:r>
              <a:rPr lang="nb-NO" dirty="0" err="1"/>
              <a:t>high</a:t>
            </a:r>
            <a:r>
              <a:rPr lang="nb-NO" dirty="0"/>
              <a:t> sample rate data shows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Tomax</a:t>
            </a:r>
            <a:r>
              <a:rPr lang="nb-NO" dirty="0"/>
              <a:t> AST </a:t>
            </a:r>
            <a:r>
              <a:rPr lang="nb-NO" dirty="0" err="1"/>
              <a:t>intercepts</a:t>
            </a:r>
            <a:r>
              <a:rPr lang="nb-NO" dirty="0"/>
              <a:t> and </a:t>
            </a:r>
            <a:r>
              <a:rPr lang="nb-NO" dirty="0" err="1"/>
              <a:t>attenuates</a:t>
            </a:r>
            <a:r>
              <a:rPr lang="nb-NO" dirty="0"/>
              <a:t> </a:t>
            </a:r>
            <a:r>
              <a:rPr lang="nb-NO" dirty="0" err="1"/>
              <a:t>dangerous</a:t>
            </a:r>
            <a:r>
              <a:rPr lang="nb-NO" dirty="0"/>
              <a:t> </a:t>
            </a:r>
            <a:r>
              <a:rPr lang="nb-NO" dirty="0" err="1"/>
              <a:t>torque</a:t>
            </a:r>
            <a:r>
              <a:rPr lang="nb-NO" dirty="0"/>
              <a:t> </a:t>
            </a:r>
            <a:r>
              <a:rPr lang="nb-NO" dirty="0" err="1"/>
              <a:t>damage</a:t>
            </a:r>
            <a:r>
              <a:rPr lang="nb-NO" dirty="0"/>
              <a:t> and </a:t>
            </a:r>
            <a:r>
              <a:rPr lang="nb-NO" dirty="0" err="1"/>
              <a:t>axial</a:t>
            </a:r>
            <a:r>
              <a:rPr lang="nb-NO" dirty="0"/>
              <a:t> </a:t>
            </a:r>
            <a:r>
              <a:rPr lang="nb-NO" dirty="0" err="1"/>
              <a:t>damage</a:t>
            </a:r>
            <a:r>
              <a:rPr lang="nb-NO" dirty="0"/>
              <a:t> </a:t>
            </a:r>
            <a:r>
              <a:rPr lang="nb-NO" dirty="0" err="1"/>
              <a:t>energies</a:t>
            </a:r>
            <a:r>
              <a:rPr lang="nb-NO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The </a:t>
            </a:r>
            <a:r>
              <a:rPr lang="nb-NO" sz="12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Universities</a:t>
            </a:r>
            <a:r>
              <a:rPr lang="nb-NO" sz="12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in Eindhoven / Minnesota </a:t>
            </a:r>
            <a:r>
              <a:rPr lang="nb-NO" sz="12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will</a:t>
            </a:r>
            <a:r>
              <a:rPr lang="nb-NO" sz="12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nb-NO" sz="12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perform</a:t>
            </a:r>
            <a:r>
              <a:rPr lang="nb-NO" sz="12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research on </a:t>
            </a:r>
            <a:r>
              <a:rPr lang="nb-NO" sz="12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this</a:t>
            </a:r>
            <a:r>
              <a:rPr lang="nb-NO" sz="12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data, and more, to </a:t>
            </a:r>
            <a:r>
              <a:rPr lang="nb-NO" sz="12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determine</a:t>
            </a:r>
            <a:r>
              <a:rPr lang="nb-NO" sz="12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the </a:t>
            </a:r>
            <a:r>
              <a:rPr lang="nb-NO" sz="12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effect</a:t>
            </a:r>
            <a:r>
              <a:rPr lang="nb-NO" sz="12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on </a:t>
            </a:r>
            <a:r>
              <a:rPr lang="nb-NO" sz="12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bearing</a:t>
            </a:r>
            <a:r>
              <a:rPr lang="nb-NO" sz="12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nb-NO" sz="1200" dirty="0" err="1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life</a:t>
            </a:r>
            <a:r>
              <a:rPr lang="nb-NO" sz="1200" dirty="0">
                <a:solidFill>
                  <a:srgbClr val="000000"/>
                </a:solidFill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in rock bits.</a:t>
            </a:r>
          </a:p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A23A58B-97A3-3FDE-E3C7-D0686BC77D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64B9F1-280A-5F43-9A1D-13D3800CF153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85406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The </a:t>
            </a:r>
            <a:r>
              <a:rPr lang="nb-NO" dirty="0" err="1"/>
              <a:t>Tomax</a:t>
            </a:r>
            <a:r>
              <a:rPr lang="nb-NO" dirty="0"/>
              <a:t> team is </a:t>
            </a:r>
            <a:r>
              <a:rPr lang="nb-NO" dirty="0" err="1"/>
              <a:t>very</a:t>
            </a:r>
            <a:r>
              <a:rPr lang="nb-NO" dirty="0"/>
              <a:t> </a:t>
            </a:r>
            <a:r>
              <a:rPr lang="nb-NO" dirty="0" err="1"/>
              <a:t>accessible</a:t>
            </a:r>
            <a:r>
              <a:rPr lang="nb-NO" dirty="0"/>
              <a:t> and more </a:t>
            </a:r>
            <a:r>
              <a:rPr lang="nb-NO" dirty="0" err="1"/>
              <a:t>importantly</a:t>
            </a:r>
            <a:r>
              <a:rPr lang="nb-NO" dirty="0"/>
              <a:t> </a:t>
            </a:r>
            <a:r>
              <a:rPr lang="nb-NO" dirty="0" err="1"/>
              <a:t>eager</a:t>
            </a:r>
            <a:r>
              <a:rPr lang="nb-NO" dirty="0"/>
              <a:t> to </a:t>
            </a:r>
            <a:r>
              <a:rPr lang="nb-NO" dirty="0" err="1"/>
              <a:t>discuss</a:t>
            </a:r>
            <a:r>
              <a:rPr lang="nb-NO" dirty="0"/>
              <a:t> </a:t>
            </a:r>
            <a:r>
              <a:rPr lang="nb-NO" dirty="0" err="1"/>
              <a:t>each</a:t>
            </a:r>
            <a:r>
              <a:rPr lang="nb-NO" dirty="0"/>
              <a:t> </a:t>
            </a:r>
            <a:r>
              <a:rPr lang="nb-NO" dirty="0" err="1"/>
              <a:t>customers</a:t>
            </a:r>
            <a:r>
              <a:rPr lang="nb-NO" dirty="0"/>
              <a:t> drilling </a:t>
            </a:r>
            <a:r>
              <a:rPr lang="nb-NO" dirty="0" err="1"/>
              <a:t>challenges</a:t>
            </a:r>
            <a:r>
              <a:rPr lang="nb-NO" dirty="0"/>
              <a:t>.</a:t>
            </a:r>
            <a:br>
              <a:rPr lang="nb-NO" dirty="0"/>
            </a:br>
            <a:r>
              <a:rPr lang="nb-NO" dirty="0" err="1"/>
              <a:t>Please</a:t>
            </a:r>
            <a:r>
              <a:rPr lang="nb-NO" dirty="0"/>
              <a:t> </a:t>
            </a:r>
            <a:r>
              <a:rPr lang="nb-NO" dirty="0" err="1"/>
              <a:t>reach</a:t>
            </a:r>
            <a:r>
              <a:rPr lang="nb-NO" dirty="0"/>
              <a:t> </a:t>
            </a:r>
            <a:r>
              <a:rPr lang="nb-NO" dirty="0" err="1"/>
              <a:t>out</a:t>
            </a:r>
            <a:r>
              <a:rPr lang="nb-NO" dirty="0"/>
              <a:t> to </a:t>
            </a:r>
            <a:r>
              <a:rPr lang="nb-NO" dirty="0" err="1"/>
              <a:t>myself</a:t>
            </a:r>
            <a:r>
              <a:rPr lang="nb-NO" dirty="0"/>
              <a:t> or </a:t>
            </a:r>
            <a:r>
              <a:rPr lang="nb-NO" dirty="0" err="1"/>
              <a:t>any</a:t>
            </a:r>
            <a:r>
              <a:rPr lang="nb-NO" dirty="0"/>
              <a:t> </a:t>
            </a:r>
            <a:r>
              <a:rPr lang="nb-NO" dirty="0" err="1"/>
              <a:t>Tomax</a:t>
            </a:r>
            <a:r>
              <a:rPr lang="nb-NO" dirty="0"/>
              <a:t> team </a:t>
            </a:r>
            <a:r>
              <a:rPr lang="nb-NO" dirty="0" err="1"/>
              <a:t>member</a:t>
            </a:r>
            <a:r>
              <a:rPr lang="nb-NO" dirty="0"/>
              <a:t> so </a:t>
            </a:r>
            <a:r>
              <a:rPr lang="nb-NO" dirty="0" err="1"/>
              <a:t>that</a:t>
            </a:r>
            <a:r>
              <a:rPr lang="nb-NO" dirty="0"/>
              <a:t>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can</a:t>
            </a:r>
            <a:r>
              <a:rPr lang="nb-NO" dirty="0"/>
              <a:t> </a:t>
            </a:r>
            <a:r>
              <a:rPr lang="nb-NO" dirty="0" err="1"/>
              <a:t>facilitate</a:t>
            </a:r>
            <a:r>
              <a:rPr lang="nb-NO" dirty="0"/>
              <a:t> a </a:t>
            </a:r>
            <a:r>
              <a:rPr lang="nb-NO" dirty="0" err="1"/>
              <a:t>meeting</a:t>
            </a:r>
            <a:r>
              <a:rPr lang="nb-NO" dirty="0"/>
              <a:t> </a:t>
            </a:r>
            <a:r>
              <a:rPr lang="nb-NO" dirty="0" err="1"/>
              <a:t>that</a:t>
            </a:r>
            <a:r>
              <a:rPr lang="nb-NO" dirty="0"/>
              <a:t> </a:t>
            </a:r>
            <a:r>
              <a:rPr lang="nb-NO" dirty="0" err="1"/>
              <a:t>meets</a:t>
            </a:r>
            <a:r>
              <a:rPr lang="nb-NO" dirty="0"/>
              <a:t> </a:t>
            </a:r>
            <a:r>
              <a:rPr lang="nb-NO" dirty="0" err="1"/>
              <a:t>your</a:t>
            </a:r>
            <a:r>
              <a:rPr lang="nb-NO" dirty="0"/>
              <a:t> drilling (or </a:t>
            </a:r>
            <a:r>
              <a:rPr lang="nb-NO" dirty="0" err="1"/>
              <a:t>milling</a:t>
            </a:r>
            <a:r>
              <a:rPr lang="nb-NO" dirty="0"/>
              <a:t>) </a:t>
            </a:r>
            <a:r>
              <a:rPr lang="nb-NO" dirty="0" err="1"/>
              <a:t>needs</a:t>
            </a:r>
            <a:r>
              <a:rPr lang="nb-NO" dirty="0"/>
              <a:t>.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64B9F1-280A-5F43-9A1D-13D3800CF153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92145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1E92BC-F5B0-5685-5F5E-10E4F5582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DF563B-194F-C599-9E6E-094319083A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B29DD53-CAA3-5B1F-3E30-63C8D14F1F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011999-43B4-4D92-FE7F-C0A88CE5D4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07B0FB-9B2C-4C1F-B498-51B8E95E6F8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421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Thank</a:t>
            </a:r>
            <a:r>
              <a:rPr lang="nb-NO" dirty="0"/>
              <a:t> </a:t>
            </a:r>
            <a:r>
              <a:rPr lang="nb-NO" dirty="0" err="1"/>
              <a:t>you</a:t>
            </a:r>
            <a:r>
              <a:rPr lang="nb-NO" dirty="0"/>
              <a:t> for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introduction</a:t>
            </a:r>
            <a:r>
              <a:rPr lang="nb-NO" dirty="0"/>
              <a:t> and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opportunity</a:t>
            </a:r>
            <a:r>
              <a:rPr lang="nb-NO" dirty="0"/>
              <a:t> to present </a:t>
            </a:r>
            <a:r>
              <a:rPr lang="nb-NO" dirty="0" err="1"/>
              <a:t>today</a:t>
            </a:r>
            <a:r>
              <a:rPr lang="nb-NO" dirty="0"/>
              <a:t>.</a:t>
            </a:r>
            <a:br>
              <a:rPr lang="nb-NO" dirty="0"/>
            </a:br>
            <a:r>
              <a:rPr lang="nb-NO" dirty="0" err="1"/>
              <a:t>We</a:t>
            </a:r>
            <a:r>
              <a:rPr lang="nb-NO" dirty="0"/>
              <a:t> have </a:t>
            </a:r>
            <a:r>
              <a:rPr lang="nb-NO" dirty="0" err="1"/>
              <a:t>have</a:t>
            </a:r>
            <a:r>
              <a:rPr lang="nb-NO" dirty="0"/>
              <a:t> a lot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ground</a:t>
            </a:r>
            <a:r>
              <a:rPr lang="nb-NO" dirty="0"/>
              <a:t> to cover so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need</a:t>
            </a:r>
            <a:r>
              <a:rPr lang="nb-NO" dirty="0"/>
              <a:t> to </a:t>
            </a:r>
            <a:r>
              <a:rPr lang="nb-NO" dirty="0" err="1"/>
              <a:t>get</a:t>
            </a:r>
            <a:r>
              <a:rPr lang="nb-NO" dirty="0"/>
              <a:t> </a:t>
            </a:r>
            <a:r>
              <a:rPr lang="nb-NO" dirty="0" err="1"/>
              <a:t>moving</a:t>
            </a:r>
            <a:r>
              <a:rPr lang="nb-NO" dirty="0"/>
              <a:t>.</a:t>
            </a:r>
            <a:endParaRPr lang="nb-NO" dirty="0">
              <a:ea typeface="Calibri"/>
              <a:cs typeface="Calibri"/>
            </a:endParaRPr>
          </a:p>
          <a:p>
            <a:endParaRPr lang="nb-NO" dirty="0"/>
          </a:p>
          <a:p>
            <a:r>
              <a:rPr lang="nb-NO" dirty="0"/>
              <a:t>  </a:t>
            </a:r>
            <a:endParaRPr lang="nb-NO" dirty="0">
              <a:ea typeface="Calibri"/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64B9F1-280A-5F43-9A1D-13D3800CF153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490223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The </a:t>
            </a:r>
            <a:r>
              <a:rPr lang="nb-NO" dirty="0" err="1"/>
              <a:t>cost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an elite race team runs in </a:t>
            </a:r>
            <a:r>
              <a:rPr lang="nb-NO" dirty="0" err="1"/>
              <a:t>the</a:t>
            </a:r>
            <a:r>
              <a:rPr lang="nb-NO" dirty="0"/>
              <a:t> millions </a:t>
            </a:r>
            <a:r>
              <a:rPr lang="nb-NO" dirty="0" err="1"/>
              <a:t>of</a:t>
            </a:r>
            <a:r>
              <a:rPr lang="nb-NO" dirty="0"/>
              <a:t> dollars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significant</a:t>
            </a:r>
            <a:r>
              <a:rPr lang="nb-NO" dirty="0"/>
              <a:t> per race </a:t>
            </a:r>
            <a:r>
              <a:rPr lang="nb-NO" dirty="0" err="1"/>
              <a:t>deployment</a:t>
            </a:r>
            <a:r>
              <a:rPr lang="nb-NO" dirty="0"/>
              <a:t> and </a:t>
            </a:r>
            <a:r>
              <a:rPr lang="nb-NO" dirty="0" err="1"/>
              <a:t>repair</a:t>
            </a:r>
            <a:r>
              <a:rPr lang="nb-NO" dirty="0"/>
              <a:t> &amp; </a:t>
            </a:r>
            <a:r>
              <a:rPr lang="nb-NO" dirty="0" err="1"/>
              <a:t>maintenance</a:t>
            </a:r>
            <a:r>
              <a:rPr lang="nb-NO" dirty="0"/>
              <a:t> </a:t>
            </a:r>
            <a:r>
              <a:rPr lang="nb-NO" dirty="0" err="1"/>
              <a:t>costs</a:t>
            </a:r>
            <a:r>
              <a:rPr lang="nb-NO" dirty="0"/>
              <a:t>.</a:t>
            </a:r>
            <a:br>
              <a:rPr lang="nb-NO" dirty="0"/>
            </a:br>
            <a:r>
              <a:rPr lang="nb-NO" dirty="0"/>
              <a:t>Elite </a:t>
            </a:r>
            <a:r>
              <a:rPr lang="nb-NO" dirty="0" err="1"/>
              <a:t>off</a:t>
            </a:r>
            <a:r>
              <a:rPr lang="nb-NO" dirty="0"/>
              <a:t> </a:t>
            </a:r>
            <a:r>
              <a:rPr lang="nb-NO" dirty="0" err="1"/>
              <a:t>road</a:t>
            </a:r>
            <a:r>
              <a:rPr lang="nb-NO" dirty="0"/>
              <a:t> race teams spend 100s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hours</a:t>
            </a:r>
            <a:r>
              <a:rPr lang="nb-NO" dirty="0"/>
              <a:t> testing and </a:t>
            </a:r>
            <a:r>
              <a:rPr lang="nb-NO" dirty="0" err="1"/>
              <a:t>refining</a:t>
            </a:r>
            <a:r>
              <a:rPr lang="nb-NO" dirty="0"/>
              <a:t> </a:t>
            </a:r>
            <a:r>
              <a:rPr lang="nb-NO" dirty="0" err="1"/>
              <a:t>their</a:t>
            </a:r>
            <a:r>
              <a:rPr lang="nb-NO" dirty="0"/>
              <a:t> race </a:t>
            </a:r>
            <a:r>
              <a:rPr lang="nb-NO" dirty="0" err="1"/>
              <a:t>equipment</a:t>
            </a:r>
            <a:r>
              <a:rPr lang="nb-NO" dirty="0"/>
              <a:t>.</a:t>
            </a:r>
            <a:br>
              <a:rPr lang="nb-NO" dirty="0"/>
            </a:br>
            <a:r>
              <a:rPr lang="nb-NO" dirty="0"/>
              <a:t>This </a:t>
            </a:r>
            <a:r>
              <a:rPr lang="nb-NO" dirty="0" err="1"/>
              <a:t>photo</a:t>
            </a:r>
            <a:r>
              <a:rPr lang="nb-NO" dirty="0"/>
              <a:t> is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one</a:t>
            </a:r>
            <a:r>
              <a:rPr lang="nb-NO" dirty="0"/>
              <a:t> </a:t>
            </a:r>
            <a:r>
              <a:rPr lang="nb-NO" dirty="0" err="1"/>
              <a:t>such</a:t>
            </a:r>
            <a:r>
              <a:rPr lang="nb-NO" dirty="0"/>
              <a:t> race </a:t>
            </a:r>
            <a:r>
              <a:rPr lang="nb-NO" dirty="0" err="1"/>
              <a:t>vehicle</a:t>
            </a:r>
            <a:r>
              <a:rPr lang="nb-NO" dirty="0"/>
              <a:t> </a:t>
            </a:r>
            <a:r>
              <a:rPr lang="nb-NO" dirty="0" err="1"/>
              <a:t>stripped</a:t>
            </a:r>
            <a:r>
              <a:rPr lang="nb-NO" dirty="0"/>
              <a:t> </a:t>
            </a:r>
            <a:r>
              <a:rPr lang="nb-NO" dirty="0" err="1"/>
              <a:t>down</a:t>
            </a:r>
            <a:r>
              <a:rPr lang="nb-NO" dirty="0"/>
              <a:t> to show </a:t>
            </a:r>
            <a:r>
              <a:rPr lang="nb-NO" dirty="0" err="1"/>
              <a:t>some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details</a:t>
            </a:r>
            <a:r>
              <a:rPr lang="nb-NO" dirty="0"/>
              <a:t> </a:t>
            </a:r>
            <a:r>
              <a:rPr lang="nb-NO" dirty="0" err="1"/>
              <a:t>involved</a:t>
            </a:r>
            <a:r>
              <a:rPr lang="nb-NO" dirty="0"/>
              <a:t>.</a:t>
            </a:r>
            <a:br>
              <a:rPr lang="nb-NO" dirty="0"/>
            </a:br>
            <a:br>
              <a:rPr lang="nb-NO" dirty="0"/>
            </a:b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AF2C9-0AB7-418D-8548-2842DF309AD5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19411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8D397B-057D-8DE3-82CE-022C44905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00BFE10B-5031-45BA-374F-CA6ED049C9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BC92B87A-D2F4-0904-5891-4F0DCD980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After</a:t>
            </a:r>
            <a:r>
              <a:rPr lang="nb-NO" dirty="0"/>
              <a:t> </a:t>
            </a:r>
            <a:r>
              <a:rPr lang="nb-NO" dirty="0" err="1"/>
              <a:t>every</a:t>
            </a:r>
            <a:r>
              <a:rPr lang="nb-NO" dirty="0"/>
              <a:t> race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entire</a:t>
            </a:r>
            <a:r>
              <a:rPr lang="nb-NO" dirty="0"/>
              <a:t> race </a:t>
            </a:r>
            <a:r>
              <a:rPr lang="nb-NO" dirty="0" err="1"/>
              <a:t>vehicle</a:t>
            </a:r>
            <a:r>
              <a:rPr lang="nb-NO" dirty="0"/>
              <a:t> must be torn </a:t>
            </a:r>
            <a:r>
              <a:rPr lang="nb-NO" dirty="0" err="1"/>
              <a:t>down</a:t>
            </a:r>
            <a:r>
              <a:rPr lang="nb-NO" dirty="0"/>
              <a:t> and </a:t>
            </a:r>
            <a:r>
              <a:rPr lang="nb-NO" dirty="0" err="1"/>
              <a:t>inspected</a:t>
            </a:r>
            <a:r>
              <a:rPr lang="nb-NO" dirty="0"/>
              <a:t> for stress </a:t>
            </a:r>
            <a:r>
              <a:rPr lang="nb-NO" dirty="0" err="1"/>
              <a:t>markings</a:t>
            </a:r>
            <a:r>
              <a:rPr lang="nb-NO" dirty="0"/>
              <a:t>.</a:t>
            </a:r>
            <a:br>
              <a:rPr lang="nb-NO" dirty="0"/>
            </a:br>
            <a:r>
              <a:rPr lang="nb-NO" dirty="0"/>
              <a:t>Preventing and </a:t>
            </a:r>
            <a:r>
              <a:rPr lang="nb-NO" dirty="0" err="1"/>
              <a:t>attenuating</a:t>
            </a:r>
            <a:r>
              <a:rPr lang="nb-NO" dirty="0"/>
              <a:t> </a:t>
            </a:r>
            <a:r>
              <a:rPr lang="nb-NO" dirty="0" err="1"/>
              <a:t>dysfunction</a:t>
            </a:r>
            <a:r>
              <a:rPr lang="nb-NO" dirty="0"/>
              <a:t> to </a:t>
            </a:r>
            <a:r>
              <a:rPr lang="nb-NO" dirty="0" err="1"/>
              <a:t>prevent</a:t>
            </a:r>
            <a:r>
              <a:rPr lang="nb-NO" dirty="0"/>
              <a:t> stress </a:t>
            </a:r>
            <a:r>
              <a:rPr lang="nb-NO" dirty="0" err="1"/>
              <a:t>fatigue</a:t>
            </a:r>
            <a:r>
              <a:rPr lang="nb-NO" dirty="0"/>
              <a:t> is a </a:t>
            </a:r>
            <a:r>
              <a:rPr lang="nb-NO" dirty="0" err="1"/>
              <a:t>very</a:t>
            </a:r>
            <a:r>
              <a:rPr lang="nb-NO" dirty="0"/>
              <a:t> real, </a:t>
            </a:r>
            <a:r>
              <a:rPr lang="nb-NO" dirty="0" err="1"/>
              <a:t>very</a:t>
            </a:r>
            <a:r>
              <a:rPr lang="nb-NO" dirty="0"/>
              <a:t> </a:t>
            </a:r>
            <a:r>
              <a:rPr lang="nb-NO" dirty="0" err="1"/>
              <a:t>costly</a:t>
            </a:r>
            <a:r>
              <a:rPr lang="nb-NO" dirty="0"/>
              <a:t> </a:t>
            </a:r>
            <a:r>
              <a:rPr lang="nb-NO" dirty="0" err="1"/>
              <a:t>challenge</a:t>
            </a:r>
            <a:r>
              <a:rPr lang="nb-NO" dirty="0"/>
              <a:t> in </a:t>
            </a:r>
            <a:r>
              <a:rPr lang="nb-NO" dirty="0" err="1"/>
              <a:t>off</a:t>
            </a:r>
            <a:r>
              <a:rPr lang="nb-NO" dirty="0"/>
              <a:t> </a:t>
            </a:r>
            <a:r>
              <a:rPr lang="nb-NO" dirty="0" err="1"/>
              <a:t>road</a:t>
            </a:r>
            <a:r>
              <a:rPr lang="nb-NO" dirty="0"/>
              <a:t> racing.</a:t>
            </a:r>
            <a:br>
              <a:rPr lang="nb-NO" dirty="0"/>
            </a:br>
            <a:r>
              <a:rPr lang="nb-NO" dirty="0"/>
              <a:t>With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effort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many</a:t>
            </a:r>
            <a:r>
              <a:rPr lang="nb-NO" dirty="0"/>
              <a:t> </a:t>
            </a:r>
            <a:r>
              <a:rPr lang="nb-NO" dirty="0" err="1"/>
              <a:t>people</a:t>
            </a:r>
            <a:r>
              <a:rPr lang="nb-NO" dirty="0"/>
              <a:t> </a:t>
            </a:r>
            <a:r>
              <a:rPr lang="nb-NO" dirty="0" err="1"/>
              <a:t>poured</a:t>
            </a:r>
            <a:r>
              <a:rPr lang="nb-NO" dirty="0"/>
              <a:t> </a:t>
            </a:r>
            <a:r>
              <a:rPr lang="nb-NO" dirty="0" err="1"/>
              <a:t>into</a:t>
            </a:r>
            <a:r>
              <a:rPr lang="nb-NO" dirty="0"/>
              <a:t> race teams (in </a:t>
            </a:r>
            <a:r>
              <a:rPr lang="nb-NO" dirty="0" err="1"/>
              <a:t>addition</a:t>
            </a:r>
            <a:r>
              <a:rPr lang="nb-NO" dirty="0"/>
              <a:t> to a lot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money</a:t>
            </a:r>
            <a:r>
              <a:rPr lang="nb-NO" dirty="0"/>
              <a:t>) . . .</a:t>
            </a:r>
            <a:br>
              <a:rPr lang="nb-NO" dirty="0"/>
            </a:br>
            <a:r>
              <a:rPr lang="nb-NO" b="1" dirty="0"/>
              <a:t>The </a:t>
            </a:r>
            <a:r>
              <a:rPr lang="nb-NO" b="1" dirty="0" err="1"/>
              <a:t>accepted</a:t>
            </a:r>
            <a:r>
              <a:rPr lang="nb-NO" b="1" dirty="0"/>
              <a:t> risk </a:t>
            </a:r>
            <a:r>
              <a:rPr lang="nb-NO" b="1" dirty="0" err="1"/>
              <a:t>of</a:t>
            </a:r>
            <a:r>
              <a:rPr lang="nb-NO" b="1" dirty="0"/>
              <a:t> </a:t>
            </a:r>
            <a:r>
              <a:rPr lang="nb-NO" b="1" dirty="0" err="1"/>
              <a:t>successfully</a:t>
            </a:r>
            <a:r>
              <a:rPr lang="nb-NO" b="1" dirty="0"/>
              <a:t> </a:t>
            </a:r>
            <a:r>
              <a:rPr lang="nb-NO" b="1" dirty="0" err="1"/>
              <a:t>finishing</a:t>
            </a:r>
            <a:r>
              <a:rPr lang="nb-NO" b="1" dirty="0"/>
              <a:t> a race </a:t>
            </a:r>
            <a:r>
              <a:rPr lang="nb-NO" b="1" dirty="0" err="1"/>
              <a:t>such</a:t>
            </a:r>
            <a:r>
              <a:rPr lang="nb-NO" b="1" dirty="0"/>
              <a:t> as </a:t>
            </a:r>
            <a:r>
              <a:rPr lang="nb-NO" b="1" dirty="0" err="1"/>
              <a:t>the</a:t>
            </a:r>
            <a:r>
              <a:rPr lang="nb-NO" b="1" dirty="0"/>
              <a:t> SCORE Baja 100 is 40-60%.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27199364-F0F4-32C8-3C14-DA9EDFEF6C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AF2C9-0AB7-418D-8548-2842DF309AD5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923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8209AD-10C2-DFDB-2002-539C299D2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2EDF18CE-F7E8-293A-F599-1446F185F8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94C8C526-C177-6122-0EBC-679AD96E5A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Drilling </a:t>
            </a:r>
            <a:r>
              <a:rPr lang="nb-NO" dirty="0" err="1"/>
              <a:t>directional</a:t>
            </a:r>
            <a:r>
              <a:rPr lang="nb-NO" dirty="0"/>
              <a:t> </a:t>
            </a:r>
            <a:r>
              <a:rPr lang="nb-NO" dirty="0" err="1"/>
              <a:t>well</a:t>
            </a:r>
            <a:r>
              <a:rPr lang="nb-NO" dirty="0"/>
              <a:t> bores </a:t>
            </a:r>
            <a:r>
              <a:rPr lang="nb-NO" dirty="0" err="1"/>
              <a:t>today</a:t>
            </a:r>
            <a:r>
              <a:rPr lang="nb-NO" dirty="0"/>
              <a:t> </a:t>
            </a:r>
            <a:r>
              <a:rPr lang="nb-NO" dirty="0" err="1"/>
              <a:t>shares</a:t>
            </a:r>
            <a:r>
              <a:rPr lang="nb-NO" dirty="0"/>
              <a:t> </a:t>
            </a:r>
            <a:r>
              <a:rPr lang="nb-NO" dirty="0" err="1"/>
              <a:t>challenges</a:t>
            </a:r>
            <a:r>
              <a:rPr lang="nb-NO" dirty="0"/>
              <a:t>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these</a:t>
            </a:r>
            <a:r>
              <a:rPr lang="nb-NO" dirty="0"/>
              <a:t> </a:t>
            </a:r>
            <a:r>
              <a:rPr lang="nb-NO" dirty="0" err="1"/>
              <a:t>previously</a:t>
            </a:r>
            <a:r>
              <a:rPr lang="nb-NO" dirty="0"/>
              <a:t> </a:t>
            </a:r>
            <a:r>
              <a:rPr lang="nb-NO" dirty="0" err="1"/>
              <a:t>mentioned</a:t>
            </a:r>
            <a:r>
              <a:rPr lang="nb-NO" dirty="0"/>
              <a:t> </a:t>
            </a:r>
            <a:r>
              <a:rPr lang="nb-NO" dirty="0" err="1"/>
              <a:t>off</a:t>
            </a:r>
            <a:r>
              <a:rPr lang="nb-NO" dirty="0"/>
              <a:t> </a:t>
            </a:r>
            <a:r>
              <a:rPr lang="nb-NO" dirty="0" err="1"/>
              <a:t>road</a:t>
            </a:r>
            <a:r>
              <a:rPr lang="nb-NO" dirty="0"/>
              <a:t> race teams as I </a:t>
            </a:r>
            <a:r>
              <a:rPr lang="nb-NO" dirty="0" err="1"/>
              <a:t>will</a:t>
            </a:r>
            <a:r>
              <a:rPr lang="nb-NO" dirty="0"/>
              <a:t> show </a:t>
            </a:r>
            <a:r>
              <a:rPr lang="nb-NO" dirty="0" err="1"/>
              <a:t>you</a:t>
            </a:r>
            <a:r>
              <a:rPr lang="nb-NO" dirty="0"/>
              <a:t>.</a:t>
            </a:r>
            <a:br>
              <a:rPr lang="nb-NO" dirty="0"/>
            </a:br>
            <a:r>
              <a:rPr lang="nb-NO" dirty="0"/>
              <a:t>4 </a:t>
            </a:r>
            <a:r>
              <a:rPr lang="nb-NO" dirty="0" err="1"/>
              <a:t>mile</a:t>
            </a:r>
            <a:r>
              <a:rPr lang="nb-NO" dirty="0"/>
              <a:t> laterals, U-turns </a:t>
            </a:r>
            <a:r>
              <a:rPr lang="nb-NO" dirty="0" err="1"/>
              <a:t>wells</a:t>
            </a:r>
            <a:r>
              <a:rPr lang="nb-NO" dirty="0"/>
              <a:t> </a:t>
            </a:r>
            <a:r>
              <a:rPr lang="nb-NO" dirty="0" err="1"/>
              <a:t>that</a:t>
            </a:r>
            <a:r>
              <a:rPr lang="nb-NO" dirty="0"/>
              <a:t> </a:t>
            </a:r>
            <a:r>
              <a:rPr lang="nb-NO" dirty="0" err="1"/>
              <a:t>include</a:t>
            </a:r>
            <a:r>
              <a:rPr lang="nb-NO" dirty="0"/>
              <a:t> multiple </a:t>
            </a:r>
            <a:r>
              <a:rPr lang="nb-NO" dirty="0" err="1"/>
              <a:t>curve</a:t>
            </a:r>
            <a:r>
              <a:rPr lang="nb-NO" dirty="0"/>
              <a:t> </a:t>
            </a:r>
            <a:r>
              <a:rPr lang="nb-NO" dirty="0" err="1"/>
              <a:t>sections</a:t>
            </a:r>
            <a:r>
              <a:rPr lang="nb-NO" dirty="0"/>
              <a:t>, and </a:t>
            </a:r>
            <a:r>
              <a:rPr lang="nb-NO" dirty="0" err="1"/>
              <a:t>increasing</a:t>
            </a:r>
            <a:r>
              <a:rPr lang="nb-NO" dirty="0"/>
              <a:t> drilling </a:t>
            </a:r>
            <a:r>
              <a:rPr lang="nb-NO" dirty="0" err="1"/>
              <a:t>performance</a:t>
            </a:r>
            <a:r>
              <a:rPr lang="nb-NO" dirty="0"/>
              <a:t> parameters </a:t>
            </a:r>
            <a:r>
              <a:rPr lang="nb-NO" dirty="0" err="1"/>
              <a:t>such</a:t>
            </a:r>
            <a:r>
              <a:rPr lang="nb-NO" dirty="0"/>
              <a:t> as WOB, RPM, DLS to </a:t>
            </a:r>
            <a:r>
              <a:rPr lang="nb-NO" dirty="0" err="1"/>
              <a:t>name</a:t>
            </a:r>
            <a:r>
              <a:rPr lang="nb-NO" dirty="0"/>
              <a:t> a </a:t>
            </a:r>
            <a:r>
              <a:rPr lang="nb-NO" dirty="0" err="1"/>
              <a:t>few</a:t>
            </a:r>
            <a:r>
              <a:rPr lang="nb-NO" dirty="0"/>
              <a:t> . . . </a:t>
            </a:r>
            <a:r>
              <a:rPr lang="nb-NO" dirty="0" err="1"/>
              <a:t>accumulate</a:t>
            </a:r>
            <a:r>
              <a:rPr lang="nb-NO" dirty="0"/>
              <a:t> </a:t>
            </a:r>
            <a:r>
              <a:rPr lang="nb-NO" dirty="0" err="1"/>
              <a:t>fatigue</a:t>
            </a:r>
            <a:r>
              <a:rPr lang="nb-NO" dirty="0"/>
              <a:t>.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3A2B5BE-2015-E2BE-2136-0A218386F3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AF2C9-0AB7-418D-8548-2842DF309AD5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7198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5CB27-2AF1-E878-469E-C6BFEECB5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64C72EFE-72ED-54AC-CB21-CAC10C0EA9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3F6C1E92-DADF-9BDF-B260-4D648F3606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Not </a:t>
            </a:r>
            <a:r>
              <a:rPr lang="nb-NO" dirty="0" err="1"/>
              <a:t>only</a:t>
            </a:r>
            <a:r>
              <a:rPr lang="nb-NO" dirty="0"/>
              <a:t> </a:t>
            </a:r>
            <a:r>
              <a:rPr lang="nb-NO" dirty="0" err="1"/>
              <a:t>does</a:t>
            </a:r>
            <a:r>
              <a:rPr lang="nb-NO" dirty="0"/>
              <a:t> </a:t>
            </a:r>
            <a:r>
              <a:rPr lang="nb-NO" dirty="0" err="1"/>
              <a:t>Tomax</a:t>
            </a:r>
            <a:r>
              <a:rPr lang="nb-NO" dirty="0"/>
              <a:t> have 20 </a:t>
            </a:r>
            <a:r>
              <a:rPr lang="nb-NO" dirty="0" err="1"/>
              <a:t>commerical</a:t>
            </a:r>
            <a:r>
              <a:rPr lang="nb-NO" dirty="0"/>
              <a:t> </a:t>
            </a:r>
            <a:r>
              <a:rPr lang="nb-NO" dirty="0" err="1"/>
              <a:t>years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refining</a:t>
            </a:r>
            <a:r>
              <a:rPr lang="nb-NO" dirty="0"/>
              <a:t> and </a:t>
            </a:r>
            <a:r>
              <a:rPr lang="nb-NO" dirty="0" err="1"/>
              <a:t>improving</a:t>
            </a:r>
            <a:r>
              <a:rPr lang="nb-NO" dirty="0"/>
              <a:t> </a:t>
            </a:r>
            <a:r>
              <a:rPr lang="nb-NO" dirty="0" err="1"/>
              <a:t>our</a:t>
            </a:r>
            <a:r>
              <a:rPr lang="nb-NO" dirty="0"/>
              <a:t> </a:t>
            </a:r>
            <a:r>
              <a:rPr lang="nb-NO" dirty="0" err="1"/>
              <a:t>dowhnhole</a:t>
            </a:r>
            <a:r>
              <a:rPr lang="nb-NO" dirty="0"/>
              <a:t> regulator </a:t>
            </a:r>
            <a:r>
              <a:rPr lang="nb-NO" dirty="0" err="1"/>
              <a:t>offering</a:t>
            </a:r>
            <a:r>
              <a:rPr lang="nb-NO" dirty="0"/>
              <a:t> . . .</a:t>
            </a:r>
            <a:br>
              <a:rPr lang="nb-NO" dirty="0"/>
            </a:br>
            <a:r>
              <a:rPr lang="nb-NO" dirty="0"/>
              <a:t>Our global team has over 200 </a:t>
            </a:r>
            <a:r>
              <a:rPr lang="nb-NO" dirty="0" err="1"/>
              <a:t>years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combined</a:t>
            </a:r>
            <a:r>
              <a:rPr lang="nb-NO" dirty="0"/>
              <a:t> drilling services </a:t>
            </a:r>
            <a:r>
              <a:rPr lang="nb-NO" dirty="0" err="1"/>
              <a:t>experience</a:t>
            </a:r>
            <a:r>
              <a:rPr lang="nb-NO" dirty="0"/>
              <a:t>.</a:t>
            </a:r>
            <a:br>
              <a:rPr lang="nb-NO" dirty="0"/>
            </a:br>
            <a:r>
              <a:rPr lang="nb-NO" dirty="0"/>
              <a:t>The co-</a:t>
            </a:r>
            <a:r>
              <a:rPr lang="nb-NO" dirty="0" err="1"/>
              <a:t>founder</a:t>
            </a:r>
            <a:r>
              <a:rPr lang="nb-NO" dirty="0"/>
              <a:t> and chief scientist still leads </a:t>
            </a:r>
            <a:r>
              <a:rPr lang="nb-NO" dirty="0" err="1"/>
              <a:t>us</a:t>
            </a:r>
            <a:r>
              <a:rPr lang="nb-NO" dirty="0"/>
              <a:t> in </a:t>
            </a:r>
            <a:r>
              <a:rPr lang="nb-NO" dirty="0" err="1"/>
              <a:t>pushing</a:t>
            </a:r>
            <a:r>
              <a:rPr lang="nb-NO" dirty="0"/>
              <a:t> </a:t>
            </a:r>
            <a:r>
              <a:rPr lang="nb-NO" dirty="0" err="1"/>
              <a:t>performance</a:t>
            </a:r>
            <a:r>
              <a:rPr lang="nb-NO" dirty="0"/>
              <a:t> and </a:t>
            </a:r>
            <a:r>
              <a:rPr lang="nb-NO" dirty="0" err="1"/>
              <a:t>reliability</a:t>
            </a:r>
            <a:r>
              <a:rPr lang="nb-NO" dirty="0"/>
              <a:t> forward 20 </a:t>
            </a:r>
            <a:r>
              <a:rPr lang="nb-NO" dirty="0" err="1"/>
              <a:t>years</a:t>
            </a:r>
            <a:r>
              <a:rPr lang="nb-NO" dirty="0"/>
              <a:t> later.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5419E60F-AFA9-6F85-5FC6-AC7A3D3D40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AF2C9-0AB7-418D-8548-2842DF309AD5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06285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498A6-F743-480A-630B-4EFEB5D34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DE069958-F015-744F-6F4F-5CC35BBC2B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D10915F0-74E5-1A12-5208-7E9F487FA8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This </a:t>
            </a:r>
            <a:r>
              <a:rPr lang="nb-NO" dirty="0" err="1"/>
              <a:t>short</a:t>
            </a:r>
            <a:r>
              <a:rPr lang="nb-NO" dirty="0"/>
              <a:t> video </a:t>
            </a:r>
            <a:r>
              <a:rPr lang="nb-NO" dirty="0" err="1"/>
              <a:t>will</a:t>
            </a:r>
            <a:r>
              <a:rPr lang="nb-NO" dirty="0"/>
              <a:t> show </a:t>
            </a:r>
            <a:r>
              <a:rPr lang="nb-NO" dirty="0" err="1"/>
              <a:t>talking</a:t>
            </a:r>
            <a:r>
              <a:rPr lang="nb-NO" dirty="0"/>
              <a:t> </a:t>
            </a:r>
            <a:r>
              <a:rPr lang="nb-NO" dirty="0" err="1"/>
              <a:t>points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stick</a:t>
            </a:r>
            <a:r>
              <a:rPr lang="nb-NO" dirty="0"/>
              <a:t> slip at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pdc</a:t>
            </a:r>
            <a:r>
              <a:rPr lang="nb-NO" dirty="0"/>
              <a:t> </a:t>
            </a:r>
            <a:r>
              <a:rPr lang="nb-NO" dirty="0" err="1"/>
              <a:t>cutters</a:t>
            </a:r>
            <a:r>
              <a:rPr lang="nb-NO" dirty="0"/>
              <a:t> </a:t>
            </a:r>
            <a:r>
              <a:rPr lang="nb-NO" dirty="0" err="1"/>
              <a:t>leading</a:t>
            </a:r>
            <a:r>
              <a:rPr lang="nb-NO" dirty="0"/>
              <a:t> to </a:t>
            </a:r>
            <a:r>
              <a:rPr lang="nb-NO" dirty="0" err="1"/>
              <a:t>heating</a:t>
            </a:r>
            <a:r>
              <a:rPr lang="nb-NO" dirty="0"/>
              <a:t>, </a:t>
            </a:r>
            <a:r>
              <a:rPr lang="nb-NO" dirty="0" err="1"/>
              <a:t>wear</a:t>
            </a:r>
            <a:r>
              <a:rPr lang="nb-NO" dirty="0"/>
              <a:t>, and stalling.</a:t>
            </a:r>
            <a:br>
              <a:rPr lang="nb-NO" dirty="0"/>
            </a:br>
            <a:r>
              <a:rPr lang="nb-NO" dirty="0"/>
              <a:t>The </a:t>
            </a:r>
            <a:r>
              <a:rPr lang="nb-NO" dirty="0" err="1"/>
              <a:t>Tomax</a:t>
            </a:r>
            <a:r>
              <a:rPr lang="nb-NO" dirty="0"/>
              <a:t> </a:t>
            </a:r>
            <a:r>
              <a:rPr lang="nb-NO" dirty="0" err="1"/>
              <a:t>eliminates</a:t>
            </a:r>
            <a:r>
              <a:rPr lang="nb-NO" dirty="0"/>
              <a:t> </a:t>
            </a:r>
            <a:r>
              <a:rPr lang="nb-NO" dirty="0" err="1"/>
              <a:t>this</a:t>
            </a:r>
            <a:r>
              <a:rPr lang="nb-NO" dirty="0"/>
              <a:t> </a:t>
            </a:r>
            <a:r>
              <a:rPr lang="nb-NO" dirty="0" err="1"/>
              <a:t>dynamicaly</a:t>
            </a:r>
            <a:r>
              <a:rPr lang="nb-NO" dirty="0"/>
              <a:t> </a:t>
            </a:r>
            <a:r>
              <a:rPr lang="nb-NO" dirty="0" err="1"/>
              <a:t>changing</a:t>
            </a:r>
            <a:r>
              <a:rPr lang="nb-NO" dirty="0"/>
              <a:t> </a:t>
            </a:r>
            <a:r>
              <a:rPr lang="nb-NO" dirty="0" err="1"/>
              <a:t>disfunction</a:t>
            </a:r>
            <a:r>
              <a:rPr lang="nb-NO" dirty="0"/>
              <a:t> by </a:t>
            </a:r>
            <a:r>
              <a:rPr lang="nb-NO" dirty="0" err="1"/>
              <a:t>adapting</a:t>
            </a:r>
            <a:r>
              <a:rPr lang="nb-NO" dirty="0"/>
              <a:t> to </a:t>
            </a:r>
            <a:r>
              <a:rPr lang="nb-NO" dirty="0" err="1"/>
              <a:t>the</a:t>
            </a:r>
            <a:r>
              <a:rPr lang="nb-NO" dirty="0"/>
              <a:t> force </a:t>
            </a:r>
            <a:r>
              <a:rPr lang="nb-NO" dirty="0" err="1"/>
              <a:t>changes</a:t>
            </a:r>
            <a:r>
              <a:rPr lang="nb-NO" dirty="0"/>
              <a:t> </a:t>
            </a:r>
            <a:r>
              <a:rPr lang="nb-NO" dirty="0" err="1"/>
              <a:t>translated</a:t>
            </a:r>
            <a:r>
              <a:rPr lang="nb-NO" dirty="0"/>
              <a:t> from </a:t>
            </a:r>
            <a:r>
              <a:rPr lang="nb-NO" dirty="0" err="1"/>
              <a:t>the</a:t>
            </a:r>
            <a:r>
              <a:rPr lang="nb-NO" dirty="0"/>
              <a:t> bit-to-rock </a:t>
            </a:r>
            <a:r>
              <a:rPr lang="nb-NO" dirty="0" err="1"/>
              <a:t>interface</a:t>
            </a:r>
            <a:r>
              <a:rPr lang="nb-NO" dirty="0"/>
              <a:t>.</a:t>
            </a:r>
            <a:br>
              <a:rPr lang="nb-NO" dirty="0"/>
            </a:br>
            <a:r>
              <a:rPr lang="nb-NO" dirty="0"/>
              <a:t>The </a:t>
            </a:r>
            <a:r>
              <a:rPr lang="nb-NO" dirty="0" err="1"/>
              <a:t>Tomax</a:t>
            </a:r>
            <a:r>
              <a:rPr lang="nb-NO" dirty="0"/>
              <a:t> </a:t>
            </a:r>
            <a:r>
              <a:rPr lang="nb-NO" dirty="0" err="1"/>
              <a:t>tool</a:t>
            </a:r>
            <a:r>
              <a:rPr lang="nb-NO" dirty="0"/>
              <a:t> has up to </a:t>
            </a:r>
            <a:r>
              <a:rPr lang="nb-NO" dirty="0" err="1"/>
              <a:t>ten</a:t>
            </a:r>
            <a:r>
              <a:rPr lang="nb-NO" dirty="0"/>
              <a:t> (10) inches </a:t>
            </a:r>
            <a:r>
              <a:rPr lang="nb-NO" dirty="0" err="1"/>
              <a:t>of</a:t>
            </a:r>
            <a:r>
              <a:rPr lang="nb-NO" dirty="0"/>
              <a:t> stroke to </a:t>
            </a:r>
            <a:r>
              <a:rPr lang="nb-NO" dirty="0" err="1"/>
              <a:t>regulate</a:t>
            </a:r>
            <a:r>
              <a:rPr lang="nb-NO" dirty="0"/>
              <a:t> </a:t>
            </a:r>
            <a:r>
              <a:rPr lang="nb-NO" dirty="0" err="1"/>
              <a:t>Weight</a:t>
            </a:r>
            <a:r>
              <a:rPr lang="nb-NO" dirty="0"/>
              <a:t>-at-Bit and </a:t>
            </a:r>
            <a:r>
              <a:rPr lang="nb-NO" dirty="0" err="1"/>
              <a:t>Torque</a:t>
            </a:r>
            <a:r>
              <a:rPr lang="nb-NO" dirty="0"/>
              <a:t>-at-Bit.</a:t>
            </a:r>
            <a:br>
              <a:rPr lang="nb-NO" dirty="0"/>
            </a:br>
            <a:r>
              <a:rPr lang="nb-NO" dirty="0" err="1"/>
              <a:t>Carrying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drilling force and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captured</a:t>
            </a:r>
            <a:r>
              <a:rPr lang="nb-NO" dirty="0"/>
              <a:t> at-bit-</a:t>
            </a:r>
            <a:r>
              <a:rPr lang="nb-NO" dirty="0" err="1"/>
              <a:t>forces</a:t>
            </a:r>
            <a:r>
              <a:rPr lang="nb-NO" dirty="0"/>
              <a:t> </a:t>
            </a:r>
            <a:r>
              <a:rPr lang="nb-NO" dirty="0" err="1"/>
              <a:t>across</a:t>
            </a:r>
            <a:r>
              <a:rPr lang="nb-NO" dirty="0"/>
              <a:t> a robust </a:t>
            </a:r>
            <a:r>
              <a:rPr lang="nb-NO" dirty="0" err="1"/>
              <a:t>helical</a:t>
            </a:r>
            <a:r>
              <a:rPr lang="nb-NO" dirty="0"/>
              <a:t> </a:t>
            </a:r>
            <a:r>
              <a:rPr lang="nb-NO" dirty="0" err="1"/>
              <a:t>spline</a:t>
            </a:r>
            <a:r>
              <a:rPr lang="nb-NO" dirty="0"/>
              <a:t> system.</a:t>
            </a:r>
            <a:br>
              <a:rPr lang="nb-NO" dirty="0"/>
            </a:br>
            <a:r>
              <a:rPr lang="nb-NO" dirty="0" err="1"/>
              <a:t>Compression</a:t>
            </a:r>
            <a:r>
              <a:rPr lang="nb-NO" dirty="0"/>
              <a:t> and </a:t>
            </a:r>
            <a:r>
              <a:rPr lang="nb-NO" dirty="0" err="1"/>
              <a:t>Rebound</a:t>
            </a:r>
            <a:r>
              <a:rPr lang="nb-NO" dirty="0"/>
              <a:t> (</a:t>
            </a:r>
            <a:r>
              <a:rPr lang="nb-NO" dirty="0" err="1"/>
              <a:t>return</a:t>
            </a:r>
            <a:r>
              <a:rPr lang="nb-NO" dirty="0"/>
              <a:t>) is </a:t>
            </a:r>
            <a:r>
              <a:rPr lang="nb-NO" dirty="0" err="1"/>
              <a:t>controlled</a:t>
            </a:r>
            <a:r>
              <a:rPr lang="nb-NO" dirty="0"/>
              <a:t> </a:t>
            </a:r>
            <a:r>
              <a:rPr lang="nb-NO" dirty="0" err="1"/>
              <a:t>through</a:t>
            </a:r>
            <a:r>
              <a:rPr lang="nb-NO" dirty="0"/>
              <a:t> </a:t>
            </a:r>
            <a:r>
              <a:rPr lang="nb-NO" dirty="0" err="1"/>
              <a:t>two</a:t>
            </a:r>
            <a:r>
              <a:rPr lang="nb-NO" dirty="0"/>
              <a:t> </a:t>
            </a:r>
            <a:r>
              <a:rPr lang="nb-NO" dirty="0" err="1"/>
              <a:t>spearate</a:t>
            </a:r>
            <a:r>
              <a:rPr lang="nb-NO" dirty="0"/>
              <a:t> </a:t>
            </a:r>
            <a:r>
              <a:rPr lang="nb-NO" dirty="0" err="1"/>
              <a:t>disc</a:t>
            </a:r>
            <a:r>
              <a:rPr lang="nb-NO" dirty="0"/>
              <a:t> spring </a:t>
            </a:r>
            <a:r>
              <a:rPr lang="nb-NO" dirty="0" err="1"/>
              <a:t>packs</a:t>
            </a:r>
            <a:r>
              <a:rPr lang="nb-NO" dirty="0"/>
              <a:t>, </a:t>
            </a:r>
            <a:r>
              <a:rPr lang="nb-NO" dirty="0" err="1"/>
              <a:t>optimized</a:t>
            </a:r>
            <a:r>
              <a:rPr lang="nb-NO" dirty="0"/>
              <a:t> for </a:t>
            </a:r>
            <a:r>
              <a:rPr lang="nb-NO" dirty="0" err="1"/>
              <a:t>low</a:t>
            </a:r>
            <a:r>
              <a:rPr lang="nb-NO" dirty="0"/>
              <a:t> </a:t>
            </a:r>
            <a:r>
              <a:rPr lang="nb-NO" dirty="0" err="1"/>
              <a:t>friction</a:t>
            </a:r>
            <a:r>
              <a:rPr lang="nb-NO" dirty="0"/>
              <a:t> </a:t>
            </a:r>
            <a:r>
              <a:rPr lang="nb-NO" dirty="0" err="1"/>
              <a:t>movement</a:t>
            </a:r>
            <a:r>
              <a:rPr lang="nb-NO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lang="nb-NO" dirty="0"/>
            </a:br>
            <a:r>
              <a:rPr lang="nb-NO" dirty="0"/>
              <a:t>As an </a:t>
            </a:r>
            <a:r>
              <a:rPr lang="nb-NO" dirty="0" err="1"/>
              <a:t>industry</a:t>
            </a:r>
            <a:r>
              <a:rPr lang="nb-NO" dirty="0"/>
              <a:t>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often</a:t>
            </a:r>
            <a:r>
              <a:rPr lang="nb-NO" dirty="0"/>
              <a:t> </a:t>
            </a:r>
            <a:r>
              <a:rPr lang="nb-NO" dirty="0" err="1"/>
              <a:t>mainly</a:t>
            </a:r>
            <a:r>
              <a:rPr lang="nb-NO" dirty="0"/>
              <a:t> </a:t>
            </a:r>
            <a:r>
              <a:rPr lang="nb-NO" dirty="0" err="1"/>
              <a:t>focus</a:t>
            </a:r>
            <a:r>
              <a:rPr lang="nb-NO" dirty="0"/>
              <a:t> </a:t>
            </a:r>
            <a:r>
              <a:rPr lang="nb-NO" dirty="0" err="1"/>
              <a:t>on</a:t>
            </a:r>
            <a:r>
              <a:rPr lang="nb-NO" dirty="0"/>
              <a:t> drilling data, </a:t>
            </a:r>
            <a:r>
              <a:rPr lang="nb-NO" dirty="0" err="1"/>
              <a:t>but</a:t>
            </a:r>
            <a:r>
              <a:rPr lang="nb-NO" dirty="0"/>
              <a:t> on-</a:t>
            </a:r>
            <a:r>
              <a:rPr lang="nb-NO" dirty="0" err="1"/>
              <a:t>off</a:t>
            </a:r>
            <a:r>
              <a:rPr lang="nb-NO" dirty="0"/>
              <a:t> </a:t>
            </a:r>
            <a:r>
              <a:rPr lang="nb-NO" dirty="0" err="1"/>
              <a:t>bottom</a:t>
            </a:r>
            <a:r>
              <a:rPr lang="nb-NO" dirty="0"/>
              <a:t> </a:t>
            </a:r>
            <a:r>
              <a:rPr lang="nb-NO" dirty="0" err="1"/>
              <a:t>transitions</a:t>
            </a:r>
            <a:r>
              <a:rPr lang="nb-NO" dirty="0"/>
              <a:t> </a:t>
            </a:r>
            <a:r>
              <a:rPr lang="nb-NO" dirty="0" err="1"/>
              <a:t>zones</a:t>
            </a:r>
            <a:r>
              <a:rPr lang="nb-NO" dirty="0"/>
              <a:t> </a:t>
            </a:r>
            <a:r>
              <a:rPr lang="nb-NO" dirty="0" err="1"/>
              <a:t>are</a:t>
            </a:r>
            <a:r>
              <a:rPr lang="nb-NO" dirty="0"/>
              <a:t> </a:t>
            </a:r>
            <a:r>
              <a:rPr lang="nb-NO" dirty="0" err="1"/>
              <a:t>crucial</a:t>
            </a:r>
            <a:r>
              <a:rPr lang="nb-NO" dirty="0"/>
              <a:t> to </a:t>
            </a:r>
            <a:r>
              <a:rPr lang="nb-NO" dirty="0" err="1"/>
              <a:t>attenuating</a:t>
            </a:r>
            <a:r>
              <a:rPr lang="nb-NO" dirty="0"/>
              <a:t> </a:t>
            </a:r>
            <a:r>
              <a:rPr lang="nb-NO" dirty="0" err="1"/>
              <a:t>dysfunction</a:t>
            </a:r>
            <a:r>
              <a:rPr lang="nb-NO" dirty="0"/>
              <a:t> and </a:t>
            </a:r>
            <a:r>
              <a:rPr lang="nb-NO" dirty="0" err="1"/>
              <a:t>protecting</a:t>
            </a:r>
            <a:r>
              <a:rPr lang="nb-NO" dirty="0"/>
              <a:t> </a:t>
            </a:r>
            <a:r>
              <a:rPr lang="nb-NO" dirty="0" err="1"/>
              <a:t>our</a:t>
            </a:r>
            <a:r>
              <a:rPr lang="nb-NO" dirty="0"/>
              <a:t> BHA(s).</a:t>
            </a:r>
            <a:br>
              <a:rPr lang="nb-NO" dirty="0"/>
            </a:br>
            <a:r>
              <a:rPr lang="nb-NO" dirty="0" err="1"/>
              <a:t>Tomax</a:t>
            </a:r>
            <a:r>
              <a:rPr lang="nb-NO" dirty="0"/>
              <a:t> AST </a:t>
            </a:r>
            <a:r>
              <a:rPr lang="nb-NO" dirty="0" err="1"/>
              <a:t>downhole</a:t>
            </a:r>
            <a:r>
              <a:rPr lang="nb-NO" dirty="0"/>
              <a:t> regulators </a:t>
            </a:r>
            <a:r>
              <a:rPr lang="nb-NO" dirty="0" err="1"/>
              <a:t>arrive</a:t>
            </a:r>
            <a:r>
              <a:rPr lang="nb-NO" dirty="0"/>
              <a:t> ‘</a:t>
            </a:r>
            <a:r>
              <a:rPr lang="nb-NO" dirty="0" err="1"/>
              <a:t>preset</a:t>
            </a:r>
            <a:r>
              <a:rPr lang="nb-NO" dirty="0"/>
              <a:t>’ to </a:t>
            </a:r>
            <a:r>
              <a:rPr lang="nb-NO" dirty="0" err="1"/>
              <a:t>work</a:t>
            </a:r>
            <a:r>
              <a:rPr lang="nb-NO" dirty="0"/>
              <a:t> at zero </a:t>
            </a:r>
            <a:r>
              <a:rPr lang="nb-NO" dirty="0" err="1"/>
              <a:t>Weight</a:t>
            </a:r>
            <a:r>
              <a:rPr lang="nb-NO" dirty="0"/>
              <a:t>-at-Bit and zero </a:t>
            </a:r>
            <a:r>
              <a:rPr lang="nb-NO" dirty="0" err="1"/>
              <a:t>Torque</a:t>
            </a:r>
            <a:r>
              <a:rPr lang="nb-NO" dirty="0"/>
              <a:t>-at-Bit.  </a:t>
            </a:r>
            <a:r>
              <a:rPr lang="nb-NO" dirty="0" err="1"/>
              <a:t>Couple</a:t>
            </a:r>
            <a:r>
              <a:rPr lang="nb-NO" dirty="0"/>
              <a:t> </a:t>
            </a:r>
            <a:r>
              <a:rPr lang="nb-NO" dirty="0" err="1"/>
              <a:t>this</a:t>
            </a:r>
            <a:r>
              <a:rPr lang="nb-NO" dirty="0"/>
              <a:t> </a:t>
            </a:r>
            <a:r>
              <a:rPr lang="nb-NO" dirty="0" err="1"/>
              <a:t>with</a:t>
            </a:r>
            <a:r>
              <a:rPr lang="nb-NO" dirty="0"/>
              <a:t> a </a:t>
            </a:r>
            <a:r>
              <a:rPr lang="nb-NO" dirty="0" err="1"/>
              <a:t>very</a:t>
            </a:r>
            <a:r>
              <a:rPr lang="nb-NO" dirty="0"/>
              <a:t> </a:t>
            </a:r>
            <a:r>
              <a:rPr lang="nb-NO" dirty="0" err="1"/>
              <a:t>powerful</a:t>
            </a:r>
            <a:r>
              <a:rPr lang="nb-NO" dirty="0"/>
              <a:t> </a:t>
            </a:r>
            <a:r>
              <a:rPr lang="nb-NO" dirty="0" err="1"/>
              <a:t>upper</a:t>
            </a:r>
            <a:r>
              <a:rPr lang="nb-NO" dirty="0"/>
              <a:t> </a:t>
            </a:r>
            <a:r>
              <a:rPr lang="nb-NO" dirty="0" err="1"/>
              <a:t>threshold</a:t>
            </a:r>
            <a:r>
              <a:rPr lang="nb-NO" dirty="0"/>
              <a:t> and </a:t>
            </a:r>
            <a:r>
              <a:rPr lang="nb-NO" dirty="0" err="1"/>
              <a:t>without</a:t>
            </a:r>
            <a:r>
              <a:rPr lang="nb-NO" dirty="0"/>
              <a:t> </a:t>
            </a:r>
            <a:r>
              <a:rPr lang="nb-NO" dirty="0" err="1"/>
              <a:t>any</a:t>
            </a:r>
            <a:r>
              <a:rPr lang="nb-NO" dirty="0"/>
              <a:t> </a:t>
            </a:r>
            <a:r>
              <a:rPr lang="nb-NO" dirty="0" err="1"/>
              <a:t>configuration</a:t>
            </a:r>
            <a:r>
              <a:rPr lang="nb-NO" dirty="0"/>
              <a:t> </a:t>
            </a:r>
            <a:r>
              <a:rPr lang="nb-NO" dirty="0" err="1"/>
              <a:t>concerns</a:t>
            </a:r>
            <a:r>
              <a:rPr lang="nb-NO" dirty="0"/>
              <a:t> </a:t>
            </a:r>
            <a:r>
              <a:rPr lang="nb-NO" dirty="0" err="1"/>
              <a:t>you</a:t>
            </a:r>
            <a:r>
              <a:rPr lang="nb-NO" dirty="0"/>
              <a:t> have </a:t>
            </a:r>
            <a:r>
              <a:rPr lang="nb-NO" dirty="0" err="1"/>
              <a:t>what</a:t>
            </a:r>
            <a:r>
              <a:rPr lang="nb-NO" dirty="0"/>
              <a:t>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beleive</a:t>
            </a:r>
            <a:r>
              <a:rPr lang="nb-NO" dirty="0"/>
              <a:t> to be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largest</a:t>
            </a:r>
            <a:r>
              <a:rPr lang="nb-NO" dirty="0"/>
              <a:t> ‘</a:t>
            </a:r>
            <a:r>
              <a:rPr lang="nb-NO" dirty="0" err="1"/>
              <a:t>regulating</a:t>
            </a:r>
            <a:r>
              <a:rPr lang="nb-NO" dirty="0"/>
              <a:t> </a:t>
            </a:r>
            <a:r>
              <a:rPr lang="nb-NO" dirty="0" err="1"/>
              <a:t>window</a:t>
            </a:r>
            <a:r>
              <a:rPr lang="nb-NO" dirty="0"/>
              <a:t> in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industry</a:t>
            </a:r>
            <a:r>
              <a:rPr lang="nb-NO" dirty="0"/>
              <a:t>’.</a:t>
            </a:r>
          </a:p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C2BE2B41-DD18-AC5F-C559-2B36CE2DEB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AF2C9-0AB7-418D-8548-2842DF309AD5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169307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063F6-B137-0ACB-0E55-4F772B110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AC9D5D70-5DC1-5548-DBD1-DD98BDDB39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E04C1280-CAF6-C405-DEDF-AEAB072023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err="1"/>
              <a:t>Although</a:t>
            </a:r>
            <a:r>
              <a:rPr lang="nb-NO" dirty="0"/>
              <a:t> a </a:t>
            </a:r>
            <a:r>
              <a:rPr lang="nb-NO" dirty="0" err="1"/>
              <a:t>number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initial patents have </a:t>
            </a:r>
            <a:r>
              <a:rPr lang="nb-NO" dirty="0" err="1"/>
              <a:t>lapsed</a:t>
            </a:r>
            <a:r>
              <a:rPr lang="nb-NO" dirty="0"/>
              <a:t> in </a:t>
            </a:r>
            <a:r>
              <a:rPr lang="nb-NO" dirty="0" err="1"/>
              <a:t>our</a:t>
            </a:r>
            <a:r>
              <a:rPr lang="nb-NO" dirty="0"/>
              <a:t> 20 </a:t>
            </a:r>
            <a:r>
              <a:rPr lang="nb-NO" dirty="0" err="1"/>
              <a:t>year</a:t>
            </a:r>
            <a:r>
              <a:rPr lang="nb-NO" dirty="0"/>
              <a:t> </a:t>
            </a:r>
            <a:r>
              <a:rPr lang="nb-NO" dirty="0" err="1"/>
              <a:t>history</a:t>
            </a:r>
            <a:r>
              <a:rPr lang="nb-NO" dirty="0"/>
              <a:t> </a:t>
            </a:r>
            <a:r>
              <a:rPr lang="nb-NO" dirty="0" err="1"/>
              <a:t>we</a:t>
            </a:r>
            <a:r>
              <a:rPr lang="nb-NO" dirty="0"/>
              <a:t> </a:t>
            </a:r>
            <a:r>
              <a:rPr lang="nb-NO" dirty="0" err="1"/>
              <a:t>continue</a:t>
            </a:r>
            <a:r>
              <a:rPr lang="nb-NO" dirty="0"/>
              <a:t> to </a:t>
            </a:r>
            <a:r>
              <a:rPr lang="nb-NO" dirty="0" err="1"/>
              <a:t>innovate</a:t>
            </a:r>
            <a:r>
              <a:rPr lang="nb-NO" dirty="0"/>
              <a:t> </a:t>
            </a:r>
            <a:r>
              <a:rPr lang="nb-NO" dirty="0" err="1"/>
              <a:t>with</a:t>
            </a:r>
            <a:r>
              <a:rPr lang="nb-NO" dirty="0"/>
              <a:t> </a:t>
            </a:r>
            <a:r>
              <a:rPr lang="nb-NO" dirty="0" err="1"/>
              <a:t>new</a:t>
            </a:r>
            <a:r>
              <a:rPr lang="nb-NO" dirty="0"/>
              <a:t> patent </a:t>
            </a:r>
            <a:r>
              <a:rPr lang="nb-NO" dirty="0" err="1"/>
              <a:t>technology</a:t>
            </a:r>
            <a:r>
              <a:rPr lang="nb-NO" dirty="0"/>
              <a:t>.</a:t>
            </a:r>
            <a:br>
              <a:rPr lang="nb-NO" dirty="0"/>
            </a:br>
            <a:r>
              <a:rPr lang="nb-NO" dirty="0" err="1"/>
              <a:t>Tomax</a:t>
            </a:r>
            <a:r>
              <a:rPr lang="nb-NO" dirty="0"/>
              <a:t> is </a:t>
            </a:r>
            <a:r>
              <a:rPr lang="nb-NO" dirty="0" err="1"/>
              <a:t>mentioned</a:t>
            </a:r>
            <a:r>
              <a:rPr lang="nb-NO" dirty="0"/>
              <a:t> or is </a:t>
            </a:r>
            <a:r>
              <a:rPr lang="nb-NO" dirty="0" err="1"/>
              <a:t>involved</a:t>
            </a:r>
            <a:r>
              <a:rPr lang="nb-NO" dirty="0"/>
              <a:t> in </a:t>
            </a:r>
            <a:r>
              <a:rPr lang="nb-NO" dirty="0" err="1"/>
              <a:t>several</a:t>
            </a:r>
            <a:r>
              <a:rPr lang="nb-NO" dirty="0"/>
              <a:t> </a:t>
            </a:r>
            <a:r>
              <a:rPr lang="nb-NO" dirty="0" err="1"/>
              <a:t>industry</a:t>
            </a:r>
            <a:r>
              <a:rPr lang="nb-NO" dirty="0"/>
              <a:t> </a:t>
            </a:r>
            <a:r>
              <a:rPr lang="nb-NO" dirty="0" err="1"/>
              <a:t>papers</a:t>
            </a:r>
            <a:r>
              <a:rPr lang="nb-NO" dirty="0"/>
              <a:t> and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focus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more multiple </a:t>
            </a:r>
            <a:r>
              <a:rPr lang="nb-NO" dirty="0" err="1"/>
              <a:t>doctoral</a:t>
            </a:r>
            <a:r>
              <a:rPr lang="nb-NO" dirty="0"/>
              <a:t> </a:t>
            </a:r>
            <a:r>
              <a:rPr lang="nb-NO" dirty="0" err="1"/>
              <a:t>thesis</a:t>
            </a:r>
            <a:r>
              <a:rPr lang="nb-NO" dirty="0"/>
              <a:t>.</a:t>
            </a:r>
          </a:p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2AD3C0A-4D69-4A7E-F7B9-DA908E471D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AF2C9-0AB7-418D-8548-2842DF309AD5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1022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BB610-E46C-A223-DCA1-F20F670BA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F770ECEA-78D4-B26B-A2FB-A39306572D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B144436C-5EA3-CAE1-5031-30EC543081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Important </a:t>
            </a:r>
            <a:r>
              <a:rPr lang="nb-NO" dirty="0" err="1"/>
              <a:t>members</a:t>
            </a:r>
            <a:r>
              <a:rPr lang="nb-NO" dirty="0"/>
              <a:t>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our</a:t>
            </a:r>
            <a:r>
              <a:rPr lang="nb-NO" dirty="0"/>
              <a:t> drilling and </a:t>
            </a:r>
            <a:r>
              <a:rPr lang="nb-NO" dirty="0" err="1"/>
              <a:t>mechanics</a:t>
            </a:r>
            <a:r>
              <a:rPr lang="nb-NO" dirty="0"/>
              <a:t> </a:t>
            </a:r>
            <a:r>
              <a:rPr lang="nb-NO" dirty="0" err="1"/>
              <a:t>community</a:t>
            </a:r>
            <a:r>
              <a:rPr lang="nb-NO" dirty="0"/>
              <a:t> have </a:t>
            </a:r>
            <a:r>
              <a:rPr lang="nb-NO" dirty="0" err="1"/>
              <a:t>been</a:t>
            </a:r>
            <a:r>
              <a:rPr lang="nb-NO" dirty="0"/>
              <a:t> a </a:t>
            </a:r>
            <a:r>
              <a:rPr lang="nb-NO" dirty="0" err="1"/>
              <a:t>large</a:t>
            </a:r>
            <a:r>
              <a:rPr lang="nb-NO" dirty="0"/>
              <a:t> part </a:t>
            </a:r>
            <a:r>
              <a:rPr lang="nb-NO" dirty="0" err="1"/>
              <a:t>of</a:t>
            </a:r>
            <a:r>
              <a:rPr lang="nb-NO" dirty="0"/>
              <a:t> </a:t>
            </a:r>
            <a:r>
              <a:rPr lang="nb-NO" dirty="0" err="1"/>
              <a:t>validating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science </a:t>
            </a:r>
            <a:r>
              <a:rPr lang="nb-NO" dirty="0" err="1"/>
              <a:t>behind</a:t>
            </a:r>
            <a:r>
              <a:rPr lang="nb-NO" dirty="0"/>
              <a:t>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Tomax</a:t>
            </a:r>
            <a:r>
              <a:rPr lang="nb-NO" dirty="0"/>
              <a:t> AST </a:t>
            </a:r>
            <a:r>
              <a:rPr lang="nb-NO" dirty="0" err="1"/>
              <a:t>downhole</a:t>
            </a:r>
            <a:r>
              <a:rPr lang="nb-NO" dirty="0"/>
              <a:t> regulator.</a:t>
            </a:r>
            <a:br>
              <a:rPr lang="nb-NO" dirty="0"/>
            </a:br>
            <a:r>
              <a:rPr lang="nb-NO" dirty="0" err="1"/>
              <a:t>Names</a:t>
            </a:r>
            <a:r>
              <a:rPr lang="nb-NO" dirty="0"/>
              <a:t> like </a:t>
            </a:r>
            <a:r>
              <a:rPr lang="nb-NO" dirty="0" err="1"/>
              <a:t>Detourney</a:t>
            </a:r>
            <a:r>
              <a:rPr lang="nb-NO" dirty="0"/>
              <a:t>, </a:t>
            </a:r>
            <a:r>
              <a:rPr lang="nb-NO" dirty="0" err="1"/>
              <a:t>Nijmeijer</a:t>
            </a:r>
            <a:r>
              <a:rPr lang="nb-NO" dirty="0"/>
              <a:t>, </a:t>
            </a:r>
            <a:r>
              <a:rPr lang="nb-NO" dirty="0" err="1"/>
              <a:t>Wouw</a:t>
            </a:r>
            <a:r>
              <a:rPr lang="nb-NO" dirty="0"/>
              <a:t>. And </a:t>
            </a:r>
            <a:r>
              <a:rPr lang="nb-NO" dirty="0" err="1"/>
              <a:t>Vromen</a:t>
            </a:r>
            <a:r>
              <a:rPr lang="nb-NO" dirty="0"/>
              <a:t>.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5281A10-9CD0-3914-1089-AFE4FEB914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AF2C9-0AB7-418D-8548-2842DF309AD5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69210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657D8C-0209-BDE5-CFE5-3B33D14CB7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416CBF8E-E068-7D55-9C09-E2DA9D71C6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74743C0-3C30-56D7-CEEA-99E687214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C78-6F93-B948-BE79-E2222BB0FE07}" type="datetimeFigureOut">
              <a:rPr lang="nb-NO" smtClean="0"/>
              <a:t>22.06.2026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4295AC4-5DAB-16AC-DD34-FDDA52DBD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17177C4-0502-6519-FD5F-94AACB7E7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C397F-08D7-1844-A4DE-F33C5C44393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4670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35CEAB6-54F7-B5AC-3591-FC85919EF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FF47E706-8B8B-A398-4855-E5B740DA0A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857A90D-5FC6-147C-3531-E686B72EA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C78-6F93-B948-BE79-E2222BB0FE07}" type="datetimeFigureOut">
              <a:rPr lang="nb-NO" smtClean="0"/>
              <a:t>22.06.2026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EAFE542-97EF-F2EE-B7BC-F3BC7EEF5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73F9908-004C-F692-9A8B-46B25F4B9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C397F-08D7-1844-A4DE-F33C5C44393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92265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DD8F2E0D-3660-B0DC-56B2-792CBBBD93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9904C919-328E-1298-752C-4C2498E44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2CDB61F-5618-66BC-2808-3B759AC1F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C78-6F93-B948-BE79-E2222BB0FE07}" type="datetimeFigureOut">
              <a:rPr lang="nb-NO" smtClean="0"/>
              <a:t>22.06.2026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803AEF3-8E87-B6A2-D2D5-016D41068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4A0343F-9A5D-0CB8-6D22-488B939FF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C397F-08D7-1844-A4DE-F33C5C44393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401182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96280"/>
            <a:ext cx="10972800" cy="4452731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 flipH="1">
            <a:off x="15608" y="6461475"/>
            <a:ext cx="843373" cy="375924"/>
          </a:xfrm>
          <a:prstGeom prst="rect">
            <a:avLst/>
          </a:prstGeom>
        </p:spPr>
        <p:txBody>
          <a:bodyPr anchor="t"/>
          <a:lstStyle>
            <a:lvl1pPr algn="ctr">
              <a:defRPr sz="1600" b="1">
                <a:solidFill>
                  <a:srgbClr val="008EC8"/>
                </a:solidFill>
              </a:defRPr>
            </a:lvl1pPr>
          </a:lstStyle>
          <a:p>
            <a:fld id="{B9EC8DA3-CA5F-4DCE-A519-381E1557AF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77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B47371E-E2FA-015C-12FD-135BBB83B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E2C15A5-DE5E-6008-EE43-4667CBC647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699A03B-6B37-17A7-E0F6-A2AB8C5B3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C78-6F93-B948-BE79-E2222BB0FE07}" type="datetimeFigureOut">
              <a:rPr lang="nb-NO" smtClean="0"/>
              <a:t>22.06.2026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1966BDD-0B95-ECA7-4BB7-E81C77A7C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BAE60CC3-A00E-3F2F-A042-5B06B006C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C397F-08D7-1844-A4DE-F33C5C44393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4252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FF7D922-5C63-83A2-BE5D-CA6723E12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B6EB2DC-B8B7-9AEB-7D9C-40210B369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2DB2906-2A22-EC3A-4949-C75CAEBF5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C78-6F93-B948-BE79-E2222BB0FE07}" type="datetimeFigureOut">
              <a:rPr lang="nb-NO" smtClean="0"/>
              <a:t>22.06.2026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E481309-1210-8AD0-BCE2-A05527218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C68B48A5-4372-80C7-9975-3337EB576A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C397F-08D7-1844-A4DE-F33C5C44393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81536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B305CB0-7126-F62C-B69B-A1DC3BA47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D36FB2A-0E79-A0D9-7224-BAC77741CB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5AF4F9D-6617-2E99-20D1-922A01119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0C60FE3-BC59-257C-4313-F68F574C8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C78-6F93-B948-BE79-E2222BB0FE07}" type="datetimeFigureOut">
              <a:rPr lang="nb-NO" smtClean="0"/>
              <a:t>22.06.2026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10C49F8-F578-6EBF-862F-A2FF1E612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0806F79-2A85-CAAB-08CC-16306F02E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C397F-08D7-1844-A4DE-F33C5C44393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01389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78C8E74-338A-07E9-E99F-9EA8EEC35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F490511-9153-FECF-7848-D2D2B393C0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451A5DC4-0727-8142-38FB-73B0B786F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212E164-6EBB-AFC9-50F1-BD9F240D7A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FB38EDF2-B386-BF35-4308-C19494AECD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891704CE-3E4E-75F9-B014-3CE58DB09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C78-6F93-B948-BE79-E2222BB0FE07}" type="datetimeFigureOut">
              <a:rPr lang="nb-NO" smtClean="0"/>
              <a:t>22.06.2026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1C045932-15AA-9060-6465-F62A3883C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4BCDAB5C-A793-8A2D-75A1-0AAF18532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C397F-08D7-1844-A4DE-F33C5C44393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5310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F6D4499-F86C-CCE7-E358-22FB8F4F86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3D867745-C743-266A-04DF-FC3FF5F45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C78-6F93-B948-BE79-E2222BB0FE07}" type="datetimeFigureOut">
              <a:rPr lang="nb-NO" smtClean="0"/>
              <a:t>22.06.2026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E63D013-80BF-FFE3-7DC7-9886E35E7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BA5033A7-D02D-E064-C506-E11331736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C397F-08D7-1844-A4DE-F33C5C44393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6906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EC08725-E9F0-7EFB-E047-C448BE4A9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C78-6F93-B948-BE79-E2222BB0FE07}" type="datetimeFigureOut">
              <a:rPr lang="nb-NO" smtClean="0"/>
              <a:t>22.06.2026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9612FA59-F69A-CD86-1A88-9762B61FE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BFF777A-4267-701C-435F-0C4CDBF06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C397F-08D7-1844-A4DE-F33C5C44393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4439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8F8728E-7287-DE7C-4CB5-95D1921E3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F8F90BE-231D-8A8D-E7B6-6F7ECF31B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BF1CE3C8-96E6-D832-60F4-E6C695313B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A8DF5E5-2C26-7265-61DE-0C26462A7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C78-6F93-B948-BE79-E2222BB0FE07}" type="datetimeFigureOut">
              <a:rPr lang="nb-NO" smtClean="0"/>
              <a:t>22.06.2026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2994EC7-8DE1-2939-5FC3-6A0B97331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19767CE-64B5-7015-FF11-AD57CE6D1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C397F-08D7-1844-A4DE-F33C5C44393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04639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E988D51-93D0-FAF3-518E-C50CBDB85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4ED4C0-A977-AF33-1562-6773444FF3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B22FEDD-433C-9565-8B19-9BA3C399A9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D9A5F5D-E9EA-74B9-EE90-47E91C18FC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C5C78-6F93-B948-BE79-E2222BB0FE07}" type="datetimeFigureOut">
              <a:rPr lang="nb-NO" smtClean="0"/>
              <a:t>22.06.2026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DB3A6B9-508D-CDC2-5364-51E3A995D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F2DD62D-F9B5-CD01-B527-B23CB7D24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C397F-08D7-1844-A4DE-F33C5C44393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68299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B764C18E-E392-68BE-5D03-AD60C9CF9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3B85CDD-6B8D-CEA2-DAC0-177A779FC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1B2C1E6-1FF7-6501-EAAA-00151A74A6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5C5C78-6F93-B948-BE79-E2222BB0FE07}" type="datetimeFigureOut">
              <a:rPr lang="nb-NO" smtClean="0"/>
              <a:t>22.06.2026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D59F68E7-BAFD-0048-26C2-530B6381E9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CFF676F-DD60-E0EE-79D1-D051189438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FC397F-08D7-1844-A4DE-F33C5C44393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9939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7" Type="http://schemas.openxmlformats.org/officeDocument/2006/relationships/image" Target="../media/image2.png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5.png"/><Relationship Id="rId11" Type="http://schemas.openxmlformats.org/officeDocument/2006/relationships/image" Target="../media/image2.png"/><Relationship Id="rId5" Type="http://schemas.openxmlformats.org/officeDocument/2006/relationships/image" Target="../media/image6.png"/><Relationship Id="rId10" Type="http://schemas.openxmlformats.org/officeDocument/2006/relationships/image" Target="../media/image19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1.sv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0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6.png"/><Relationship Id="rId5" Type="http://schemas.openxmlformats.org/officeDocument/2006/relationships/image" Target="../media/image22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8.jpe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.png"/><Relationship Id="rId5" Type="http://schemas.openxmlformats.org/officeDocument/2006/relationships/image" Target="../media/image25.jpe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media15.m4a"/><Relationship Id="rId7" Type="http://schemas.openxmlformats.org/officeDocument/2006/relationships/image" Target="../media/image2.png"/><Relationship Id="rId2" Type="http://schemas.microsoft.com/office/2007/relationships/media" Target="../media/media15.m4a"/><Relationship Id="rId1" Type="http://schemas.openxmlformats.org/officeDocument/2006/relationships/tags" Target="../tags/tag6.xml"/><Relationship Id="rId6" Type="http://schemas.openxmlformats.org/officeDocument/2006/relationships/image" Target="../media/image1.jpeg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audio" Target="../media/media2.mp3"/><Relationship Id="rId7" Type="http://schemas.openxmlformats.org/officeDocument/2006/relationships/notesSlide" Target="../notesSlides/notesSlide2.xml"/><Relationship Id="rId2" Type="http://schemas.microsoft.com/office/2007/relationships/media" Target="../media/media2.mp3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5.png"/><Relationship Id="rId5" Type="http://schemas.openxmlformats.org/officeDocument/2006/relationships/audio" Target="../media/media3.m4a"/><Relationship Id="rId10" Type="http://schemas.openxmlformats.org/officeDocument/2006/relationships/image" Target="../media/image2.png"/><Relationship Id="rId4" Type="http://schemas.microsoft.com/office/2007/relationships/media" Target="../media/media3.m4a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4.m4a"/><Relationship Id="rId7" Type="http://schemas.openxmlformats.org/officeDocument/2006/relationships/image" Target="../media/image7.png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video" Target="../media/media5.mp4"/><Relationship Id="rId7" Type="http://schemas.openxmlformats.org/officeDocument/2006/relationships/notesSlide" Target="../notesSlides/notesSlide4.xml"/><Relationship Id="rId2" Type="http://schemas.microsoft.com/office/2007/relationships/media" Target="../media/media5.mp4"/><Relationship Id="rId1" Type="http://schemas.openxmlformats.org/officeDocument/2006/relationships/tags" Target="../tags/tag4.xml"/><Relationship Id="rId6" Type="http://schemas.openxmlformats.org/officeDocument/2006/relationships/slideLayout" Target="../slideLayouts/slideLayout4.xml"/><Relationship Id="rId5" Type="http://schemas.openxmlformats.org/officeDocument/2006/relationships/audio" Target="../media/media6.m4a"/><Relationship Id="rId10" Type="http://schemas.openxmlformats.org/officeDocument/2006/relationships/image" Target="../media/image2.png"/><Relationship Id="rId4" Type="http://schemas.microsoft.com/office/2007/relationships/media" Target="../media/media6.m4a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video" Target="../media/media8.mp4"/><Relationship Id="rId7" Type="http://schemas.openxmlformats.org/officeDocument/2006/relationships/notesSlide" Target="../notesSlides/notesSlide7.xml"/><Relationship Id="rId2" Type="http://schemas.microsoft.com/office/2007/relationships/media" Target="../media/media8.mp4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4.xml"/><Relationship Id="rId5" Type="http://schemas.openxmlformats.org/officeDocument/2006/relationships/audio" Target="../media/media9.m4a"/><Relationship Id="rId10" Type="http://schemas.openxmlformats.org/officeDocument/2006/relationships/image" Target="../media/image2.png"/><Relationship Id="rId4" Type="http://schemas.microsoft.com/office/2007/relationships/media" Target="../media/media9.m4a"/><Relationship Id="rId9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sv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5608" y="6461475"/>
            <a:ext cx="843373" cy="375924"/>
          </a:xfrm>
        </p:spPr>
        <p:txBody>
          <a:bodyPr anchor="t">
            <a:normAutofit/>
          </a:bodyPr>
          <a:lstStyle/>
          <a:p>
            <a:pPr>
              <a:spcAft>
                <a:spcPts val="800"/>
              </a:spcAft>
            </a:pPr>
            <a:fld id="{B9EC8DA3-CA5F-4DCE-A519-381E1557AFBB}" type="slidenum">
              <a:rPr lang="en-US" smtClean="0"/>
              <a:pPr>
                <a:spcAft>
                  <a:spcPts val="800"/>
                </a:spcAft>
              </a:pPr>
              <a:t>1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681893-B0E4-72FB-5506-703C245C83D9}"/>
              </a:ext>
            </a:extLst>
          </p:cNvPr>
          <p:cNvSpPr/>
          <p:nvPr/>
        </p:nvSpPr>
        <p:spPr>
          <a:xfrm>
            <a:off x="0" y="1371600"/>
            <a:ext cx="12240768" cy="4631069"/>
          </a:xfrm>
          <a:prstGeom prst="rect">
            <a:avLst/>
          </a:prstGeom>
          <a:solidFill>
            <a:srgbClr val="003C7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6" name="Picture 5" descr="DOWNHOLE TOOL&#10;&#10;AI-generated content may be incorrect.">
            <a:extLst>
              <a:ext uri="{FF2B5EF4-FFF2-40B4-BE49-F238E27FC236}">
                <a16:creationId xmlns:a16="http://schemas.microsoft.com/office/drawing/2014/main" id="{B62DE834-98EB-B520-8445-77FC1A51FD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13445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4A239C1-6CFC-2A31-F0A3-5A3EE0A18127}"/>
              </a:ext>
            </a:extLst>
          </p:cNvPr>
          <p:cNvSpPr txBox="1"/>
          <p:nvPr/>
        </p:nvSpPr>
        <p:spPr>
          <a:xfrm>
            <a:off x="1326383" y="1403594"/>
            <a:ext cx="9686611" cy="4606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</a:rPr>
              <a:t>The following presentation was given at the 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667" b="1" dirty="0">
                <a:solidFill>
                  <a:schemeClr val="bg1"/>
                </a:solidFill>
              </a:rPr>
              <a:t>2026 IADD Downhole Tool Series Extended Luncheon</a:t>
            </a:r>
            <a:br>
              <a:rPr lang="en-US" sz="2667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focused on</a:t>
            </a:r>
          </a:p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</a:rPr>
              <a:t>Vibration Suppression Technology</a:t>
            </a:r>
            <a:endParaRPr lang="en-US" sz="2667" b="1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</a:rPr>
              <a:t>June 18</a:t>
            </a:r>
            <a:r>
              <a:rPr lang="en-US" sz="2400" baseline="30000" dirty="0">
                <a:solidFill>
                  <a:schemeClr val="bg1"/>
                </a:solidFill>
              </a:rPr>
              <a:t>th</a:t>
            </a:r>
            <a:r>
              <a:rPr lang="en-US" sz="2400" dirty="0">
                <a:solidFill>
                  <a:schemeClr val="bg1"/>
                </a:solidFill>
              </a:rPr>
              <a:t>, 2026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</a:rPr>
              <a:t>The Woodlands, Texas</a:t>
            </a:r>
            <a:br>
              <a:rPr lang="en-US" sz="2400" dirty="0">
                <a:solidFill>
                  <a:schemeClr val="bg1"/>
                </a:solidFill>
              </a:rPr>
            </a:b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1867" dirty="0">
                <a:solidFill>
                  <a:schemeClr val="bg1"/>
                </a:solidFill>
              </a:rPr>
              <a:t>All Rights Reserved</a:t>
            </a: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19C1E2C0-4D83-8317-3EF9-1855DA170D4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98135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09"/>
    </mc:Choice>
    <mc:Fallback>
      <p:transition spd="slow" advTm="94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3096E-6180-9004-C28F-848FF49CA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ktangel 31">
            <a:extLst>
              <a:ext uri="{FF2B5EF4-FFF2-40B4-BE49-F238E27FC236}">
                <a16:creationId xmlns:a16="http://schemas.microsoft.com/office/drawing/2014/main" id="{94D422DB-2BD5-493C-E324-49EB1933D9A3}"/>
              </a:ext>
            </a:extLst>
          </p:cNvPr>
          <p:cNvSpPr/>
          <p:nvPr/>
        </p:nvSpPr>
        <p:spPr>
          <a:xfrm>
            <a:off x="86486" y="5587805"/>
            <a:ext cx="3755877" cy="512587"/>
          </a:xfrm>
          <a:prstGeom prst="rect">
            <a:avLst/>
          </a:prstGeom>
          <a:gradFill flip="none" rotWithShape="1">
            <a:gsLst>
              <a:gs pos="57000">
                <a:schemeClr val="accent3">
                  <a:lumMod val="0"/>
                  <a:lumOff val="100000"/>
                  <a:alpha val="0"/>
                </a:schemeClr>
              </a:gs>
              <a:gs pos="26000">
                <a:schemeClr val="accent3">
                  <a:lumMod val="0"/>
                  <a:lumOff val="100000"/>
                  <a:alpha val="0"/>
                </a:schemeClr>
              </a:gs>
              <a:gs pos="16000">
                <a:srgbClr val="7CCBC1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gradFill>
                <a:gsLst>
                  <a:gs pos="14000">
                    <a:srgbClr val="7CCBC1"/>
                  </a:gs>
                  <a:gs pos="69000">
                    <a:schemeClr val="bg1">
                      <a:lumMod val="95000"/>
                    </a:schemeClr>
                  </a:gs>
                </a:gsLst>
                <a:lin ang="4200000" scaled="0"/>
              </a:gradFill>
            </a:endParaRPr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37D20E8B-AABA-7DCC-592F-5DE32128668C}"/>
              </a:ext>
            </a:extLst>
          </p:cNvPr>
          <p:cNvSpPr/>
          <p:nvPr/>
        </p:nvSpPr>
        <p:spPr>
          <a:xfrm>
            <a:off x="7408721" y="5536746"/>
            <a:ext cx="3755877" cy="512587"/>
          </a:xfrm>
          <a:prstGeom prst="rect">
            <a:avLst/>
          </a:prstGeom>
          <a:gradFill flip="none" rotWithShape="1">
            <a:gsLst>
              <a:gs pos="57000">
                <a:schemeClr val="accent3">
                  <a:lumMod val="0"/>
                  <a:lumOff val="100000"/>
                  <a:alpha val="0"/>
                </a:schemeClr>
              </a:gs>
              <a:gs pos="26000">
                <a:schemeClr val="accent3">
                  <a:lumMod val="0"/>
                  <a:lumOff val="100000"/>
                  <a:alpha val="0"/>
                </a:schemeClr>
              </a:gs>
              <a:gs pos="16000">
                <a:srgbClr val="7CCBC1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gradFill>
                <a:gsLst>
                  <a:gs pos="14000">
                    <a:srgbClr val="7CCBC1"/>
                  </a:gs>
                  <a:gs pos="69000">
                    <a:schemeClr val="bg1">
                      <a:lumMod val="95000"/>
                    </a:schemeClr>
                  </a:gs>
                </a:gsLst>
                <a:lin ang="4200000" scaled="0"/>
              </a:gradFill>
            </a:endParaRPr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4474CE1F-11E8-B99D-48D9-7364767AA6A7}"/>
              </a:ext>
            </a:extLst>
          </p:cNvPr>
          <p:cNvSpPr/>
          <p:nvPr/>
        </p:nvSpPr>
        <p:spPr>
          <a:xfrm>
            <a:off x="4160597" y="5596105"/>
            <a:ext cx="3755877" cy="512587"/>
          </a:xfrm>
          <a:prstGeom prst="rect">
            <a:avLst/>
          </a:prstGeom>
          <a:gradFill flip="none" rotWithShape="1">
            <a:gsLst>
              <a:gs pos="57000">
                <a:schemeClr val="accent3">
                  <a:lumMod val="0"/>
                  <a:lumOff val="100000"/>
                  <a:alpha val="0"/>
                </a:schemeClr>
              </a:gs>
              <a:gs pos="26000">
                <a:schemeClr val="accent3">
                  <a:lumMod val="0"/>
                  <a:lumOff val="100000"/>
                  <a:alpha val="0"/>
                </a:schemeClr>
              </a:gs>
              <a:gs pos="16000">
                <a:srgbClr val="7CCBC1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gradFill>
                <a:gsLst>
                  <a:gs pos="14000">
                    <a:srgbClr val="7CCBC1"/>
                  </a:gs>
                  <a:gs pos="69000">
                    <a:schemeClr val="bg1">
                      <a:lumMod val="95000"/>
                    </a:schemeClr>
                  </a:gs>
                </a:gsLst>
                <a:lin ang="4200000" scaled="0"/>
              </a:gradFill>
            </a:endParaRPr>
          </a:p>
        </p:txBody>
      </p:sp>
      <p:sp>
        <p:nvSpPr>
          <p:cNvPr id="120" name="Rectangle 13">
            <a:extLst>
              <a:ext uri="{FF2B5EF4-FFF2-40B4-BE49-F238E27FC236}">
                <a16:creationId xmlns:a16="http://schemas.microsoft.com/office/drawing/2014/main" id="{C9A92181-D6B9-AED9-9392-5543B2604FD5}"/>
              </a:ext>
            </a:extLst>
          </p:cNvPr>
          <p:cNvSpPr/>
          <p:nvPr/>
        </p:nvSpPr>
        <p:spPr>
          <a:xfrm>
            <a:off x="8141639" y="4939973"/>
            <a:ext cx="3573858" cy="67877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20000"/>
              </a:lnSpc>
              <a:spcBef>
                <a:spcPts val="150"/>
              </a:spcBef>
              <a:spcAft>
                <a:spcPts val="225"/>
              </a:spcAft>
              <a:buClr>
                <a:srgbClr val="003255"/>
              </a:buClr>
              <a:buSzPct val="125000"/>
              <a:defRPr/>
            </a:pPr>
            <a:r>
              <a:rPr lang="en-US" sz="5400" b="1" kern="0" noProof="0" dirty="0">
                <a:gradFill>
                  <a:gsLst>
                    <a:gs pos="0">
                      <a:srgbClr val="5BAAA1"/>
                    </a:gs>
                    <a:gs pos="92000">
                      <a:schemeClr val="bg1">
                        <a:lumMod val="85000"/>
                      </a:schemeClr>
                    </a:gs>
                    <a:gs pos="61000">
                      <a:srgbClr val="7CCBC1"/>
                    </a:gs>
                  </a:gsLst>
                  <a:lin ang="42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75 mill ft</a:t>
            </a:r>
          </a:p>
        </p:txBody>
      </p:sp>
      <p:grpSp>
        <p:nvGrpSpPr>
          <p:cNvPr id="121" name="Gruppe 120">
            <a:extLst>
              <a:ext uri="{FF2B5EF4-FFF2-40B4-BE49-F238E27FC236}">
                <a16:creationId xmlns:a16="http://schemas.microsoft.com/office/drawing/2014/main" id="{31EFB410-026C-16BB-88A5-D1318A26BD06}"/>
              </a:ext>
            </a:extLst>
          </p:cNvPr>
          <p:cNvGrpSpPr/>
          <p:nvPr/>
        </p:nvGrpSpPr>
        <p:grpSpPr>
          <a:xfrm rot="1804667">
            <a:off x="7949146" y="4145207"/>
            <a:ext cx="3882136" cy="2717395"/>
            <a:chOff x="2244509" y="-1198792"/>
            <a:chExt cx="3882136" cy="2717395"/>
          </a:xfrm>
        </p:grpSpPr>
        <p:sp>
          <p:nvSpPr>
            <p:cNvPr id="122" name="Rektangel 121">
              <a:extLst>
                <a:ext uri="{FF2B5EF4-FFF2-40B4-BE49-F238E27FC236}">
                  <a16:creationId xmlns:a16="http://schemas.microsoft.com/office/drawing/2014/main" id="{766C65AD-451D-98AA-EF97-37DF1F3DC4DA}"/>
                </a:ext>
              </a:extLst>
            </p:cNvPr>
            <p:cNvSpPr/>
            <p:nvPr/>
          </p:nvSpPr>
          <p:spPr>
            <a:xfrm rot="9000000">
              <a:off x="2878987" y="76758"/>
              <a:ext cx="3247658" cy="623998"/>
            </a:xfrm>
            <a:prstGeom prst="rect">
              <a:avLst/>
            </a:prstGeom>
            <a:gradFill>
              <a:gsLst>
                <a:gs pos="69000">
                  <a:schemeClr val="bg1">
                    <a:lumMod val="95000"/>
                  </a:schemeClr>
                </a:gs>
                <a:gs pos="99000">
                  <a:schemeClr val="bg1">
                    <a:lumMod val="85000"/>
                  </a:schemeClr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23" name="Rektangel 122">
              <a:extLst>
                <a:ext uri="{FF2B5EF4-FFF2-40B4-BE49-F238E27FC236}">
                  <a16:creationId xmlns:a16="http://schemas.microsoft.com/office/drawing/2014/main" id="{BFC3A119-F0F6-76A5-CAEB-303B2F93994E}"/>
                </a:ext>
              </a:extLst>
            </p:cNvPr>
            <p:cNvSpPr/>
            <p:nvPr/>
          </p:nvSpPr>
          <p:spPr>
            <a:xfrm rot="679314">
              <a:off x="2244509" y="529802"/>
              <a:ext cx="1567606" cy="988801"/>
            </a:xfrm>
            <a:prstGeom prst="rect">
              <a:avLst/>
            </a:prstGeom>
            <a:gradFill>
              <a:gsLst>
                <a:gs pos="70000">
                  <a:schemeClr val="bg1"/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24" name="Rektangel 123">
              <a:extLst>
                <a:ext uri="{FF2B5EF4-FFF2-40B4-BE49-F238E27FC236}">
                  <a16:creationId xmlns:a16="http://schemas.microsoft.com/office/drawing/2014/main" id="{2AD8867A-C9CF-1F73-80F4-6FCD1A8113D7}"/>
                </a:ext>
              </a:extLst>
            </p:cNvPr>
            <p:cNvSpPr/>
            <p:nvPr/>
          </p:nvSpPr>
          <p:spPr>
            <a:xfrm rot="15920221">
              <a:off x="4943917" y="-784229"/>
              <a:ext cx="1567606" cy="738479"/>
            </a:xfrm>
            <a:prstGeom prst="rect">
              <a:avLst/>
            </a:prstGeom>
            <a:gradFill>
              <a:gsLst>
                <a:gs pos="70000">
                  <a:schemeClr val="bg1"/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25" name="Gruppe 24">
            <a:extLst>
              <a:ext uri="{FF2B5EF4-FFF2-40B4-BE49-F238E27FC236}">
                <a16:creationId xmlns:a16="http://schemas.microsoft.com/office/drawing/2014/main" id="{3C02C2DD-CF5A-6808-A47E-822BDFBC3895}"/>
              </a:ext>
            </a:extLst>
          </p:cNvPr>
          <p:cNvGrpSpPr/>
          <p:nvPr/>
        </p:nvGrpSpPr>
        <p:grpSpPr>
          <a:xfrm>
            <a:off x="8296671" y="1172464"/>
            <a:ext cx="2114797" cy="1570793"/>
            <a:chOff x="9288324" y="1358648"/>
            <a:chExt cx="2114797" cy="1570793"/>
          </a:xfrm>
        </p:grpSpPr>
        <p:sp>
          <p:nvSpPr>
            <p:cNvPr id="40" name="Rectangle 13">
              <a:extLst>
                <a:ext uri="{FF2B5EF4-FFF2-40B4-BE49-F238E27FC236}">
                  <a16:creationId xmlns:a16="http://schemas.microsoft.com/office/drawing/2014/main" id="{EA1EFAD1-5694-43DA-0CAA-3BD7B2FEE8E3}"/>
                </a:ext>
              </a:extLst>
            </p:cNvPr>
            <p:cNvSpPr/>
            <p:nvPr/>
          </p:nvSpPr>
          <p:spPr>
            <a:xfrm>
              <a:off x="9910725" y="1592807"/>
              <a:ext cx="1205500" cy="678776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lnSpc>
                  <a:spcPct val="120000"/>
                </a:lnSpc>
                <a:spcBef>
                  <a:spcPts val="150"/>
                </a:spcBef>
                <a:spcAft>
                  <a:spcPts val="225"/>
                </a:spcAft>
                <a:buClr>
                  <a:srgbClr val="003255"/>
                </a:buClr>
                <a:buSzPct val="125000"/>
                <a:defRPr/>
              </a:pPr>
              <a:r>
                <a:rPr lang="en-US" sz="5400" b="1" kern="0" noProof="0" dirty="0">
                  <a:gradFill>
                    <a:gsLst>
                      <a:gs pos="0">
                        <a:srgbClr val="5BAAA1"/>
                      </a:gs>
                      <a:gs pos="92000">
                        <a:schemeClr val="bg1">
                          <a:lumMod val="85000"/>
                        </a:schemeClr>
                      </a:gs>
                      <a:gs pos="61000">
                        <a:srgbClr val="7CCBC1"/>
                      </a:gs>
                    </a:gsLst>
                    <a:lin ang="42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</a:p>
          </p:txBody>
        </p:sp>
        <p:grpSp>
          <p:nvGrpSpPr>
            <p:cNvPr id="83" name="Gruppe 82">
              <a:extLst>
                <a:ext uri="{FF2B5EF4-FFF2-40B4-BE49-F238E27FC236}">
                  <a16:creationId xmlns:a16="http://schemas.microsoft.com/office/drawing/2014/main" id="{60921772-D4C3-5C2C-AEF6-A39E8E883285}"/>
                </a:ext>
              </a:extLst>
            </p:cNvPr>
            <p:cNvGrpSpPr/>
            <p:nvPr/>
          </p:nvGrpSpPr>
          <p:grpSpPr>
            <a:xfrm rot="1804667">
              <a:off x="9288324" y="1358648"/>
              <a:ext cx="2114797" cy="1570793"/>
              <a:chOff x="4391949" y="229226"/>
              <a:chExt cx="2114797" cy="1570793"/>
            </a:xfrm>
          </p:grpSpPr>
          <p:sp>
            <p:nvSpPr>
              <p:cNvPr id="84" name="Rektangel 83">
                <a:extLst>
                  <a:ext uri="{FF2B5EF4-FFF2-40B4-BE49-F238E27FC236}">
                    <a16:creationId xmlns:a16="http://schemas.microsoft.com/office/drawing/2014/main" id="{4209E664-72CD-2AED-02C8-21C9C263CEDB}"/>
                  </a:ext>
                </a:extLst>
              </p:cNvPr>
              <p:cNvSpPr/>
              <p:nvPr/>
            </p:nvSpPr>
            <p:spPr>
              <a:xfrm rot="9000000">
                <a:off x="4905763" y="1021139"/>
                <a:ext cx="1567606" cy="623998"/>
              </a:xfrm>
              <a:prstGeom prst="rect">
                <a:avLst/>
              </a:prstGeom>
              <a:gradFill>
                <a:gsLst>
                  <a:gs pos="70000">
                    <a:schemeClr val="bg1">
                      <a:lumMod val="95000"/>
                    </a:schemeClr>
                  </a:gs>
                  <a:gs pos="100000">
                    <a:schemeClr val="bg1">
                      <a:lumMod val="85000"/>
                    </a:schemeClr>
                  </a:gs>
                  <a:gs pos="8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85" name="Rektangel 84">
                <a:extLst>
                  <a:ext uri="{FF2B5EF4-FFF2-40B4-BE49-F238E27FC236}">
                    <a16:creationId xmlns:a16="http://schemas.microsoft.com/office/drawing/2014/main" id="{4074EC83-44D6-CC4C-D03F-99155C188759}"/>
                  </a:ext>
                </a:extLst>
              </p:cNvPr>
              <p:cNvSpPr/>
              <p:nvPr/>
            </p:nvSpPr>
            <p:spPr>
              <a:xfrm rot="679314">
                <a:off x="4391949" y="1176021"/>
                <a:ext cx="1567606" cy="623998"/>
              </a:xfrm>
              <a:prstGeom prst="rect">
                <a:avLst/>
              </a:prstGeom>
              <a:gradFill>
                <a:gsLst>
                  <a:gs pos="70000">
                    <a:schemeClr val="bg1"/>
                  </a:gs>
                  <a:gs pos="8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86" name="Rektangel 85">
                <a:extLst>
                  <a:ext uri="{FF2B5EF4-FFF2-40B4-BE49-F238E27FC236}">
                    <a16:creationId xmlns:a16="http://schemas.microsoft.com/office/drawing/2014/main" id="{D7C2586A-2C6C-3170-2B36-B66D15C5E745}"/>
                  </a:ext>
                </a:extLst>
              </p:cNvPr>
              <p:cNvSpPr/>
              <p:nvPr/>
            </p:nvSpPr>
            <p:spPr>
              <a:xfrm rot="15920221">
                <a:off x="5410944" y="701030"/>
                <a:ext cx="1567606" cy="623998"/>
              </a:xfrm>
              <a:prstGeom prst="rect">
                <a:avLst/>
              </a:prstGeom>
              <a:gradFill>
                <a:gsLst>
                  <a:gs pos="70000">
                    <a:schemeClr val="bg1"/>
                  </a:gs>
                  <a:gs pos="8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  <p:grpSp>
        <p:nvGrpSpPr>
          <p:cNvPr id="24" name="Gruppe 23">
            <a:extLst>
              <a:ext uri="{FF2B5EF4-FFF2-40B4-BE49-F238E27FC236}">
                <a16:creationId xmlns:a16="http://schemas.microsoft.com/office/drawing/2014/main" id="{2300AEBB-DEF2-1E02-EE10-98C3F4CB8C76}"/>
              </a:ext>
            </a:extLst>
          </p:cNvPr>
          <p:cNvGrpSpPr/>
          <p:nvPr/>
        </p:nvGrpSpPr>
        <p:grpSpPr>
          <a:xfrm>
            <a:off x="4916821" y="1172464"/>
            <a:ext cx="2114797" cy="1570793"/>
            <a:chOff x="4942842" y="964565"/>
            <a:chExt cx="2114797" cy="1570793"/>
          </a:xfrm>
        </p:grpSpPr>
        <p:sp>
          <p:nvSpPr>
            <p:cNvPr id="12" name="Rectangle 13">
              <a:extLst>
                <a:ext uri="{FF2B5EF4-FFF2-40B4-BE49-F238E27FC236}">
                  <a16:creationId xmlns:a16="http://schemas.microsoft.com/office/drawing/2014/main" id="{A9A76BBD-3ED2-E7D8-6569-525DBA9CA2F7}"/>
                </a:ext>
              </a:extLst>
            </p:cNvPr>
            <p:cNvSpPr/>
            <p:nvPr/>
          </p:nvSpPr>
          <p:spPr>
            <a:xfrm>
              <a:off x="5866290" y="1203205"/>
              <a:ext cx="560507" cy="678776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lnSpc>
                  <a:spcPct val="120000"/>
                </a:lnSpc>
                <a:spcBef>
                  <a:spcPts val="150"/>
                </a:spcBef>
                <a:spcAft>
                  <a:spcPts val="225"/>
                </a:spcAft>
                <a:buClr>
                  <a:srgbClr val="003255"/>
                </a:buClr>
                <a:buSzPct val="125000"/>
                <a:defRPr/>
              </a:pPr>
              <a:r>
                <a:rPr lang="en-US" sz="5400" b="1" kern="0" noProof="0" dirty="0">
                  <a:gradFill>
                    <a:gsLst>
                      <a:gs pos="0">
                        <a:srgbClr val="5BAAA1"/>
                      </a:gs>
                      <a:gs pos="92000">
                        <a:schemeClr val="bg1">
                          <a:lumMod val="85000"/>
                        </a:schemeClr>
                      </a:gs>
                      <a:gs pos="61000">
                        <a:srgbClr val="7CCBC1"/>
                      </a:gs>
                    </a:gsLst>
                    <a:lin ang="42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</a:p>
          </p:txBody>
        </p:sp>
        <p:grpSp>
          <p:nvGrpSpPr>
            <p:cNvPr id="79" name="Gruppe 78">
              <a:extLst>
                <a:ext uri="{FF2B5EF4-FFF2-40B4-BE49-F238E27FC236}">
                  <a16:creationId xmlns:a16="http://schemas.microsoft.com/office/drawing/2014/main" id="{91B26AA5-31AF-B030-6EC1-C2F160F81294}"/>
                </a:ext>
              </a:extLst>
            </p:cNvPr>
            <p:cNvGrpSpPr/>
            <p:nvPr/>
          </p:nvGrpSpPr>
          <p:grpSpPr>
            <a:xfrm rot="1804667">
              <a:off x="4942842" y="964565"/>
              <a:ext cx="2114797" cy="1570793"/>
              <a:chOff x="4391949" y="229226"/>
              <a:chExt cx="2114797" cy="1570793"/>
            </a:xfrm>
          </p:grpSpPr>
          <p:sp>
            <p:nvSpPr>
              <p:cNvPr id="80" name="Rektangel 79">
                <a:extLst>
                  <a:ext uri="{FF2B5EF4-FFF2-40B4-BE49-F238E27FC236}">
                    <a16:creationId xmlns:a16="http://schemas.microsoft.com/office/drawing/2014/main" id="{DF986204-3669-5DCF-E368-775D293ACEC7}"/>
                  </a:ext>
                </a:extLst>
              </p:cNvPr>
              <p:cNvSpPr/>
              <p:nvPr/>
            </p:nvSpPr>
            <p:spPr>
              <a:xfrm rot="9000000">
                <a:off x="4905763" y="1021139"/>
                <a:ext cx="1567606" cy="623998"/>
              </a:xfrm>
              <a:prstGeom prst="rect">
                <a:avLst/>
              </a:prstGeom>
              <a:gradFill>
                <a:gsLst>
                  <a:gs pos="64000">
                    <a:schemeClr val="bg1">
                      <a:lumMod val="95000"/>
                    </a:schemeClr>
                  </a:gs>
                  <a:gs pos="99000">
                    <a:schemeClr val="bg1">
                      <a:lumMod val="85000"/>
                    </a:schemeClr>
                  </a:gs>
                  <a:gs pos="8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81" name="Rektangel 80">
                <a:extLst>
                  <a:ext uri="{FF2B5EF4-FFF2-40B4-BE49-F238E27FC236}">
                    <a16:creationId xmlns:a16="http://schemas.microsoft.com/office/drawing/2014/main" id="{19206055-F289-EDEF-069D-DB4339EDA117}"/>
                  </a:ext>
                </a:extLst>
              </p:cNvPr>
              <p:cNvSpPr/>
              <p:nvPr/>
            </p:nvSpPr>
            <p:spPr>
              <a:xfrm rot="679314">
                <a:off x="4391949" y="1176021"/>
                <a:ext cx="1567606" cy="623998"/>
              </a:xfrm>
              <a:prstGeom prst="rect">
                <a:avLst/>
              </a:prstGeom>
              <a:gradFill>
                <a:gsLst>
                  <a:gs pos="70000">
                    <a:schemeClr val="bg1"/>
                  </a:gs>
                  <a:gs pos="8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82" name="Rektangel 81">
                <a:extLst>
                  <a:ext uri="{FF2B5EF4-FFF2-40B4-BE49-F238E27FC236}">
                    <a16:creationId xmlns:a16="http://schemas.microsoft.com/office/drawing/2014/main" id="{C7BF21D8-DE92-70A5-D703-A5DDF51B6EAD}"/>
                  </a:ext>
                </a:extLst>
              </p:cNvPr>
              <p:cNvSpPr/>
              <p:nvPr/>
            </p:nvSpPr>
            <p:spPr>
              <a:xfrm rot="15920221">
                <a:off x="5410944" y="701030"/>
                <a:ext cx="1567606" cy="623998"/>
              </a:xfrm>
              <a:prstGeom prst="rect">
                <a:avLst/>
              </a:prstGeom>
              <a:gradFill>
                <a:gsLst>
                  <a:gs pos="70000">
                    <a:schemeClr val="bg1"/>
                  </a:gs>
                  <a:gs pos="8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  <p:grpSp>
        <p:nvGrpSpPr>
          <p:cNvPr id="23" name="Gruppe 22">
            <a:extLst>
              <a:ext uri="{FF2B5EF4-FFF2-40B4-BE49-F238E27FC236}">
                <a16:creationId xmlns:a16="http://schemas.microsoft.com/office/drawing/2014/main" id="{7F1B71F5-4312-0EE6-33BA-3D188EFFE33A}"/>
              </a:ext>
            </a:extLst>
          </p:cNvPr>
          <p:cNvGrpSpPr/>
          <p:nvPr/>
        </p:nvGrpSpPr>
        <p:grpSpPr>
          <a:xfrm>
            <a:off x="1489998" y="1172464"/>
            <a:ext cx="2114797" cy="1570793"/>
            <a:chOff x="1259153" y="1095129"/>
            <a:chExt cx="2114797" cy="1570793"/>
          </a:xfrm>
        </p:grpSpPr>
        <p:sp>
          <p:nvSpPr>
            <p:cNvPr id="35" name="Rectangle 13">
              <a:extLst>
                <a:ext uri="{FF2B5EF4-FFF2-40B4-BE49-F238E27FC236}">
                  <a16:creationId xmlns:a16="http://schemas.microsoft.com/office/drawing/2014/main" id="{702218BE-CC96-7DB7-90FF-5F4FA4F6A08D}"/>
                </a:ext>
              </a:extLst>
            </p:cNvPr>
            <p:cNvSpPr/>
            <p:nvPr/>
          </p:nvSpPr>
          <p:spPr>
            <a:xfrm>
              <a:off x="2113280" y="1332092"/>
              <a:ext cx="560507" cy="678776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fontAlgn="auto">
                <a:lnSpc>
                  <a:spcPct val="120000"/>
                </a:lnSpc>
                <a:spcBef>
                  <a:spcPts val="150"/>
                </a:spcBef>
                <a:spcAft>
                  <a:spcPts val="225"/>
                </a:spcAft>
                <a:buClr>
                  <a:srgbClr val="003255"/>
                </a:buClr>
                <a:buSzPct val="125000"/>
                <a:defRPr/>
              </a:pPr>
              <a:r>
                <a:rPr lang="en-US" sz="5400" b="1" noProof="0" dirty="0">
                  <a:gradFill>
                    <a:gsLst>
                      <a:gs pos="0">
                        <a:srgbClr val="5BAAA1"/>
                      </a:gs>
                      <a:gs pos="92000">
                        <a:schemeClr val="bg1">
                          <a:lumMod val="85000"/>
                        </a:schemeClr>
                      </a:gs>
                      <a:gs pos="61000">
                        <a:srgbClr val="7CCBC1"/>
                      </a:gs>
                    </a:gsLst>
                    <a:lin ang="4200000" scaled="0"/>
                  </a:gra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5400" b="1" kern="0" noProof="0" dirty="0">
                <a:gradFill>
                  <a:gsLst>
                    <a:gs pos="0">
                      <a:srgbClr val="5BAAA1"/>
                    </a:gs>
                    <a:gs pos="92000">
                      <a:schemeClr val="bg1">
                        <a:lumMod val="85000"/>
                      </a:schemeClr>
                    </a:gs>
                    <a:gs pos="61000">
                      <a:srgbClr val="7CCBC1"/>
                    </a:gs>
                  </a:gsLst>
                  <a:lin ang="4200000" scaled="0"/>
                </a:gra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70" name="Gruppe 69">
              <a:extLst>
                <a:ext uri="{FF2B5EF4-FFF2-40B4-BE49-F238E27FC236}">
                  <a16:creationId xmlns:a16="http://schemas.microsoft.com/office/drawing/2014/main" id="{1F849196-A6E4-5FE4-3C01-7C31AF510460}"/>
                </a:ext>
              </a:extLst>
            </p:cNvPr>
            <p:cNvGrpSpPr/>
            <p:nvPr/>
          </p:nvGrpSpPr>
          <p:grpSpPr>
            <a:xfrm rot="1804667">
              <a:off x="1259153" y="1095129"/>
              <a:ext cx="2114797" cy="1570793"/>
              <a:chOff x="4391949" y="229226"/>
              <a:chExt cx="2114797" cy="1570793"/>
            </a:xfrm>
          </p:grpSpPr>
          <p:sp>
            <p:nvSpPr>
              <p:cNvPr id="71" name="Rektangel 70">
                <a:extLst>
                  <a:ext uri="{FF2B5EF4-FFF2-40B4-BE49-F238E27FC236}">
                    <a16:creationId xmlns:a16="http://schemas.microsoft.com/office/drawing/2014/main" id="{C03EDE75-048F-A036-2965-B743A248F310}"/>
                  </a:ext>
                </a:extLst>
              </p:cNvPr>
              <p:cNvSpPr/>
              <p:nvPr/>
            </p:nvSpPr>
            <p:spPr>
              <a:xfrm rot="9000000">
                <a:off x="4905763" y="1021139"/>
                <a:ext cx="1567606" cy="623998"/>
              </a:xfrm>
              <a:prstGeom prst="rect">
                <a:avLst/>
              </a:prstGeom>
              <a:gradFill>
                <a:gsLst>
                  <a:gs pos="69000">
                    <a:schemeClr val="bg1">
                      <a:lumMod val="95000"/>
                    </a:schemeClr>
                  </a:gs>
                  <a:gs pos="100000">
                    <a:schemeClr val="bg1">
                      <a:lumMod val="85000"/>
                    </a:schemeClr>
                  </a:gs>
                  <a:gs pos="8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i="1" noProof="0" dirty="0"/>
              </a:p>
            </p:txBody>
          </p:sp>
          <p:sp>
            <p:nvSpPr>
              <p:cNvPr id="72" name="Rektangel 71">
                <a:extLst>
                  <a:ext uri="{FF2B5EF4-FFF2-40B4-BE49-F238E27FC236}">
                    <a16:creationId xmlns:a16="http://schemas.microsoft.com/office/drawing/2014/main" id="{16D9C1EC-015E-823B-BDE4-AA1EAF63776F}"/>
                  </a:ext>
                </a:extLst>
              </p:cNvPr>
              <p:cNvSpPr/>
              <p:nvPr/>
            </p:nvSpPr>
            <p:spPr>
              <a:xfrm rot="679314">
                <a:off x="4391949" y="1176021"/>
                <a:ext cx="1567606" cy="623998"/>
              </a:xfrm>
              <a:prstGeom prst="rect">
                <a:avLst/>
              </a:prstGeom>
              <a:gradFill>
                <a:gsLst>
                  <a:gs pos="70000">
                    <a:schemeClr val="bg1"/>
                  </a:gs>
                  <a:gs pos="8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i="1" noProof="0" dirty="0"/>
              </a:p>
            </p:txBody>
          </p:sp>
          <p:sp>
            <p:nvSpPr>
              <p:cNvPr id="73" name="Rektangel 72">
                <a:extLst>
                  <a:ext uri="{FF2B5EF4-FFF2-40B4-BE49-F238E27FC236}">
                    <a16:creationId xmlns:a16="http://schemas.microsoft.com/office/drawing/2014/main" id="{2A213442-FB2F-F056-EB21-D20387098A5E}"/>
                  </a:ext>
                </a:extLst>
              </p:cNvPr>
              <p:cNvSpPr/>
              <p:nvPr/>
            </p:nvSpPr>
            <p:spPr>
              <a:xfrm rot="15920221">
                <a:off x="5410944" y="701030"/>
                <a:ext cx="1567606" cy="623998"/>
              </a:xfrm>
              <a:prstGeom prst="rect">
                <a:avLst/>
              </a:prstGeom>
              <a:gradFill>
                <a:gsLst>
                  <a:gs pos="70000">
                    <a:schemeClr val="bg1"/>
                  </a:gs>
                  <a:gs pos="8000">
                    <a:schemeClr val="bg1">
                      <a:alpha val="0"/>
                    </a:schemeClr>
                  </a:gs>
                </a:gsLst>
                <a:lin ang="5400000" scaled="1"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i="1" noProof="0" dirty="0"/>
              </a:p>
            </p:txBody>
          </p:sp>
        </p:grp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C375EAFA-03BF-EE13-54DC-29C9139E49BC}"/>
              </a:ext>
            </a:extLst>
          </p:cNvPr>
          <p:cNvSpPr/>
          <p:nvPr/>
        </p:nvSpPr>
        <p:spPr>
          <a:xfrm>
            <a:off x="4310857" y="2143968"/>
            <a:ext cx="3671783" cy="32727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lnSpc>
                <a:spcPct val="120000"/>
              </a:lnSpc>
              <a:spcBef>
                <a:spcPts val="150"/>
              </a:spcBef>
              <a:spcAft>
                <a:spcPts val="225"/>
              </a:spcAft>
              <a:buClr>
                <a:srgbClr val="003255"/>
              </a:buClr>
              <a:buSzPct val="125000"/>
              <a:defRPr/>
            </a:pPr>
            <a:r>
              <a:rPr lang="en-US" sz="14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  <a:cs typeface="Arial" panose="020B0604020202020204" pitchFamily="34" charset="0"/>
              </a:rPr>
              <a:t>Sizes</a:t>
            </a: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1290EA0D-AA95-2763-0963-F6DEF644085A}"/>
              </a:ext>
            </a:extLst>
          </p:cNvPr>
          <p:cNvSpPr/>
          <p:nvPr/>
        </p:nvSpPr>
        <p:spPr>
          <a:xfrm>
            <a:off x="1121964" y="2143968"/>
            <a:ext cx="3188894" cy="32727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noProof="0" dirty="0">
                <a:solidFill>
                  <a:schemeClr val="bg2">
                    <a:lumMod val="50000"/>
                  </a:schemeClr>
                </a:solidFill>
                <a:latin typeface="Museo Sans 500" panose="02000000000000000000" pitchFamily="2" charset="77"/>
                <a:cs typeface="Arial" panose="020B0604020202020204" pitchFamily="34" charset="0"/>
              </a:rPr>
              <a:t>Product 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71651F16-DFDB-663D-F171-654F839B618A}"/>
              </a:ext>
            </a:extLst>
          </p:cNvPr>
          <p:cNvSpPr/>
          <p:nvPr/>
        </p:nvSpPr>
        <p:spPr>
          <a:xfrm>
            <a:off x="7992800" y="2143968"/>
            <a:ext cx="3203725" cy="32727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lnSpc>
                <a:spcPct val="120000"/>
              </a:lnSpc>
              <a:spcBef>
                <a:spcPts val="150"/>
              </a:spcBef>
              <a:spcAft>
                <a:spcPts val="225"/>
              </a:spcAft>
              <a:buClr>
                <a:srgbClr val="003255"/>
              </a:buClr>
              <a:buSzPct val="125000"/>
              <a:defRPr/>
            </a:pPr>
            <a:r>
              <a:rPr lang="en-US" sz="14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  <a:cs typeface="Arial" panose="020B0604020202020204" pitchFamily="34" charset="0"/>
              </a:rPr>
              <a:t>Locations</a:t>
            </a:r>
          </a:p>
        </p:txBody>
      </p:sp>
      <p:sp>
        <p:nvSpPr>
          <p:cNvPr id="46" name="Rectangle 13">
            <a:extLst>
              <a:ext uri="{FF2B5EF4-FFF2-40B4-BE49-F238E27FC236}">
                <a16:creationId xmlns:a16="http://schemas.microsoft.com/office/drawing/2014/main" id="{77871290-0E48-0057-081B-F956D5893C70}"/>
              </a:ext>
            </a:extLst>
          </p:cNvPr>
          <p:cNvSpPr/>
          <p:nvPr/>
        </p:nvSpPr>
        <p:spPr>
          <a:xfrm>
            <a:off x="1399234" y="3124262"/>
            <a:ext cx="2366491" cy="67877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lnSpc>
                <a:spcPct val="120000"/>
              </a:lnSpc>
              <a:spcBef>
                <a:spcPts val="150"/>
              </a:spcBef>
              <a:spcAft>
                <a:spcPts val="225"/>
              </a:spcAft>
              <a:buClr>
                <a:srgbClr val="003255"/>
              </a:buClr>
              <a:buSzPct val="125000"/>
              <a:defRPr/>
            </a:pPr>
            <a:r>
              <a:rPr lang="en-US" sz="5400" b="1" kern="0" noProof="0" dirty="0">
                <a:gradFill>
                  <a:gsLst>
                    <a:gs pos="0">
                      <a:srgbClr val="5BAAA1"/>
                    </a:gs>
                    <a:gs pos="92000">
                      <a:schemeClr val="bg1">
                        <a:lumMod val="85000"/>
                      </a:schemeClr>
                    </a:gs>
                    <a:gs pos="61000">
                      <a:srgbClr val="7CCBC1"/>
                    </a:gs>
                  </a:gsLst>
                  <a:lin ang="42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54</a:t>
            </a:r>
          </a:p>
        </p:txBody>
      </p:sp>
      <p:grpSp>
        <p:nvGrpSpPr>
          <p:cNvPr id="47" name="Gruppe 46">
            <a:extLst>
              <a:ext uri="{FF2B5EF4-FFF2-40B4-BE49-F238E27FC236}">
                <a16:creationId xmlns:a16="http://schemas.microsoft.com/office/drawing/2014/main" id="{143EFAA8-4DE1-F996-1445-BBE7C74C131E}"/>
              </a:ext>
            </a:extLst>
          </p:cNvPr>
          <p:cNvGrpSpPr/>
          <p:nvPr/>
        </p:nvGrpSpPr>
        <p:grpSpPr>
          <a:xfrm rot="1804667">
            <a:off x="1441759" y="2876393"/>
            <a:ext cx="2114797" cy="1570793"/>
            <a:chOff x="4391949" y="229226"/>
            <a:chExt cx="2114797" cy="1570793"/>
          </a:xfrm>
        </p:grpSpPr>
        <p:sp>
          <p:nvSpPr>
            <p:cNvPr id="48" name="Rektangel 47">
              <a:extLst>
                <a:ext uri="{FF2B5EF4-FFF2-40B4-BE49-F238E27FC236}">
                  <a16:creationId xmlns:a16="http://schemas.microsoft.com/office/drawing/2014/main" id="{222FAB67-41BF-A7C2-A74F-56624BBDCC29}"/>
                </a:ext>
              </a:extLst>
            </p:cNvPr>
            <p:cNvSpPr/>
            <p:nvPr/>
          </p:nvSpPr>
          <p:spPr>
            <a:xfrm rot="9000000">
              <a:off x="4905763" y="1021139"/>
              <a:ext cx="1567606" cy="623998"/>
            </a:xfrm>
            <a:prstGeom prst="rect">
              <a:avLst/>
            </a:prstGeom>
            <a:gradFill>
              <a:gsLst>
                <a:gs pos="77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49" name="Rektangel 48">
              <a:extLst>
                <a:ext uri="{FF2B5EF4-FFF2-40B4-BE49-F238E27FC236}">
                  <a16:creationId xmlns:a16="http://schemas.microsoft.com/office/drawing/2014/main" id="{0317AA3C-8B3E-8385-238C-4E3A5F7D699A}"/>
                </a:ext>
              </a:extLst>
            </p:cNvPr>
            <p:cNvSpPr/>
            <p:nvPr/>
          </p:nvSpPr>
          <p:spPr>
            <a:xfrm rot="679314">
              <a:off x="4391949" y="1176021"/>
              <a:ext cx="1567606" cy="623998"/>
            </a:xfrm>
            <a:prstGeom prst="rect">
              <a:avLst/>
            </a:prstGeom>
            <a:gradFill>
              <a:gsLst>
                <a:gs pos="70000">
                  <a:schemeClr val="bg1"/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50" name="Rektangel 49">
              <a:extLst>
                <a:ext uri="{FF2B5EF4-FFF2-40B4-BE49-F238E27FC236}">
                  <a16:creationId xmlns:a16="http://schemas.microsoft.com/office/drawing/2014/main" id="{1E9C156C-C00C-854A-A03D-810535BFDFB0}"/>
                </a:ext>
              </a:extLst>
            </p:cNvPr>
            <p:cNvSpPr/>
            <p:nvPr/>
          </p:nvSpPr>
          <p:spPr>
            <a:xfrm rot="15920221">
              <a:off x="5410944" y="701030"/>
              <a:ext cx="1567606" cy="623998"/>
            </a:xfrm>
            <a:prstGeom prst="rect">
              <a:avLst/>
            </a:prstGeom>
            <a:gradFill>
              <a:gsLst>
                <a:gs pos="70000">
                  <a:schemeClr val="bg1"/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51" name="Rectangle 13">
            <a:extLst>
              <a:ext uri="{FF2B5EF4-FFF2-40B4-BE49-F238E27FC236}">
                <a16:creationId xmlns:a16="http://schemas.microsoft.com/office/drawing/2014/main" id="{D2A60DBE-EA06-D95A-3A1F-816DAC547B34}"/>
              </a:ext>
            </a:extLst>
          </p:cNvPr>
          <p:cNvSpPr/>
          <p:nvPr/>
        </p:nvSpPr>
        <p:spPr>
          <a:xfrm>
            <a:off x="4919613" y="3108743"/>
            <a:ext cx="2366491" cy="67877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lnSpc>
                <a:spcPct val="120000"/>
              </a:lnSpc>
              <a:spcBef>
                <a:spcPts val="150"/>
              </a:spcBef>
              <a:spcAft>
                <a:spcPts val="225"/>
              </a:spcAft>
              <a:buClr>
                <a:srgbClr val="003255"/>
              </a:buClr>
              <a:buSzPct val="125000"/>
              <a:defRPr/>
            </a:pPr>
            <a:r>
              <a:rPr lang="en-US" sz="5400" b="1" kern="0" noProof="0" dirty="0">
                <a:gradFill>
                  <a:gsLst>
                    <a:gs pos="0">
                      <a:srgbClr val="5BAAA1"/>
                    </a:gs>
                    <a:gs pos="92000">
                      <a:schemeClr val="bg1">
                        <a:lumMod val="85000"/>
                      </a:schemeClr>
                    </a:gs>
                    <a:gs pos="61000">
                      <a:srgbClr val="7CCBC1"/>
                    </a:gs>
                  </a:gsLst>
                  <a:lin ang="42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grpSp>
        <p:nvGrpSpPr>
          <p:cNvPr id="52" name="Gruppe 51">
            <a:extLst>
              <a:ext uri="{FF2B5EF4-FFF2-40B4-BE49-F238E27FC236}">
                <a16:creationId xmlns:a16="http://schemas.microsoft.com/office/drawing/2014/main" id="{3BFBE5C9-7307-7EBB-8838-FBBD4FFBE1D7}"/>
              </a:ext>
            </a:extLst>
          </p:cNvPr>
          <p:cNvGrpSpPr/>
          <p:nvPr/>
        </p:nvGrpSpPr>
        <p:grpSpPr>
          <a:xfrm>
            <a:off x="5157801" y="3136762"/>
            <a:ext cx="2114797" cy="1570793"/>
            <a:chOff x="4391949" y="229226"/>
            <a:chExt cx="2114797" cy="1570793"/>
          </a:xfrm>
        </p:grpSpPr>
        <p:sp>
          <p:nvSpPr>
            <p:cNvPr id="54" name="Rektangel 53">
              <a:extLst>
                <a:ext uri="{FF2B5EF4-FFF2-40B4-BE49-F238E27FC236}">
                  <a16:creationId xmlns:a16="http://schemas.microsoft.com/office/drawing/2014/main" id="{F085C84A-1712-B835-DC27-A004AF1825A5}"/>
                </a:ext>
              </a:extLst>
            </p:cNvPr>
            <p:cNvSpPr/>
            <p:nvPr/>
          </p:nvSpPr>
          <p:spPr>
            <a:xfrm rot="679314">
              <a:off x="4391949" y="1176021"/>
              <a:ext cx="1567606" cy="623998"/>
            </a:xfrm>
            <a:prstGeom prst="rect">
              <a:avLst/>
            </a:prstGeom>
            <a:gradFill>
              <a:gsLst>
                <a:gs pos="70000">
                  <a:schemeClr val="bg1"/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55" name="Rektangel 54">
              <a:extLst>
                <a:ext uri="{FF2B5EF4-FFF2-40B4-BE49-F238E27FC236}">
                  <a16:creationId xmlns:a16="http://schemas.microsoft.com/office/drawing/2014/main" id="{DECCC3E9-4A5D-70D8-5A0A-BCDD92A5D875}"/>
                </a:ext>
              </a:extLst>
            </p:cNvPr>
            <p:cNvSpPr/>
            <p:nvPr/>
          </p:nvSpPr>
          <p:spPr>
            <a:xfrm rot="15920221">
              <a:off x="5410944" y="701030"/>
              <a:ext cx="1567606" cy="623998"/>
            </a:xfrm>
            <a:prstGeom prst="rect">
              <a:avLst/>
            </a:prstGeom>
            <a:gradFill>
              <a:gsLst>
                <a:gs pos="70000">
                  <a:schemeClr val="bg1"/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56" name="Rectangle 13">
            <a:extLst>
              <a:ext uri="{FF2B5EF4-FFF2-40B4-BE49-F238E27FC236}">
                <a16:creationId xmlns:a16="http://schemas.microsoft.com/office/drawing/2014/main" id="{F6304B2D-1AE2-92A0-E16B-CFF2E26BE94F}"/>
              </a:ext>
            </a:extLst>
          </p:cNvPr>
          <p:cNvSpPr/>
          <p:nvPr/>
        </p:nvSpPr>
        <p:spPr>
          <a:xfrm>
            <a:off x="8354152" y="3121206"/>
            <a:ext cx="2366491" cy="67877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lnSpc>
                <a:spcPct val="120000"/>
              </a:lnSpc>
              <a:spcBef>
                <a:spcPts val="150"/>
              </a:spcBef>
              <a:spcAft>
                <a:spcPts val="225"/>
              </a:spcAft>
              <a:buClr>
                <a:srgbClr val="003255"/>
              </a:buClr>
              <a:buSzPct val="125000"/>
              <a:defRPr/>
            </a:pPr>
            <a:r>
              <a:rPr lang="en-US" sz="5400" b="1" kern="0" noProof="0" dirty="0">
                <a:gradFill>
                  <a:gsLst>
                    <a:gs pos="0">
                      <a:srgbClr val="5BAAA1"/>
                    </a:gs>
                    <a:gs pos="92000">
                      <a:schemeClr val="bg1">
                        <a:lumMod val="85000"/>
                      </a:schemeClr>
                    </a:gs>
                    <a:gs pos="61000">
                      <a:srgbClr val="7CCBC1"/>
                    </a:gs>
                  </a:gsLst>
                  <a:lin ang="42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61" name="Rectangle 13">
            <a:extLst>
              <a:ext uri="{FF2B5EF4-FFF2-40B4-BE49-F238E27FC236}">
                <a16:creationId xmlns:a16="http://schemas.microsoft.com/office/drawing/2014/main" id="{DF4C3B69-D4AE-4703-03C7-D5CEABB4474A}"/>
              </a:ext>
            </a:extLst>
          </p:cNvPr>
          <p:cNvSpPr/>
          <p:nvPr/>
        </p:nvSpPr>
        <p:spPr>
          <a:xfrm>
            <a:off x="993038" y="4975246"/>
            <a:ext cx="2956642" cy="67877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lnSpc>
                <a:spcPct val="120000"/>
              </a:lnSpc>
              <a:spcBef>
                <a:spcPts val="150"/>
              </a:spcBef>
              <a:spcAft>
                <a:spcPts val="225"/>
              </a:spcAft>
              <a:buClr>
                <a:srgbClr val="003255"/>
              </a:buClr>
              <a:buSzPct val="125000"/>
              <a:defRPr/>
            </a:pPr>
            <a:r>
              <a:rPr lang="en-US" sz="5400" b="1" noProof="0" dirty="0">
                <a:gradFill>
                  <a:gsLst>
                    <a:gs pos="0">
                      <a:srgbClr val="5BAAA1"/>
                    </a:gs>
                    <a:gs pos="92000">
                      <a:schemeClr val="bg1">
                        <a:lumMod val="85000"/>
                      </a:schemeClr>
                    </a:gs>
                    <a:gs pos="61000">
                      <a:srgbClr val="7CCBC1"/>
                    </a:gs>
                  </a:gsLst>
                  <a:lin ang="42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~16 000</a:t>
            </a:r>
            <a:endParaRPr lang="en-US" sz="5400" b="1" kern="0" noProof="0" dirty="0">
              <a:gradFill>
                <a:gsLst>
                  <a:gs pos="0">
                    <a:srgbClr val="5BAAA1"/>
                  </a:gs>
                  <a:gs pos="92000">
                    <a:schemeClr val="bg1">
                      <a:lumMod val="85000"/>
                    </a:schemeClr>
                  </a:gs>
                  <a:gs pos="61000">
                    <a:srgbClr val="7CCBC1"/>
                  </a:gs>
                </a:gsLst>
                <a:lin ang="4200000" scaled="0"/>
              </a:gra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" name="Gruppe 65">
            <a:extLst>
              <a:ext uri="{FF2B5EF4-FFF2-40B4-BE49-F238E27FC236}">
                <a16:creationId xmlns:a16="http://schemas.microsoft.com/office/drawing/2014/main" id="{9B65BEB2-6FA6-745A-2851-7EAB02A2C60F}"/>
              </a:ext>
            </a:extLst>
          </p:cNvPr>
          <p:cNvGrpSpPr/>
          <p:nvPr/>
        </p:nvGrpSpPr>
        <p:grpSpPr>
          <a:xfrm rot="1804667">
            <a:off x="914227" y="4371457"/>
            <a:ext cx="3276422" cy="2349173"/>
            <a:chOff x="2515569" y="-987556"/>
            <a:chExt cx="3276422" cy="2349173"/>
          </a:xfrm>
        </p:grpSpPr>
        <p:sp>
          <p:nvSpPr>
            <p:cNvPr id="67" name="Rektangel 66">
              <a:extLst>
                <a:ext uri="{FF2B5EF4-FFF2-40B4-BE49-F238E27FC236}">
                  <a16:creationId xmlns:a16="http://schemas.microsoft.com/office/drawing/2014/main" id="{10908DE4-B6D1-050E-5565-B5D5E80A4313}"/>
                </a:ext>
              </a:extLst>
            </p:cNvPr>
            <p:cNvSpPr/>
            <p:nvPr/>
          </p:nvSpPr>
          <p:spPr>
            <a:xfrm rot="9000000">
              <a:off x="3083782" y="114244"/>
              <a:ext cx="2708209" cy="623998"/>
            </a:xfrm>
            <a:prstGeom prst="rect">
              <a:avLst/>
            </a:prstGeom>
            <a:gradFill>
              <a:gsLst>
                <a:gs pos="70000">
                  <a:schemeClr val="bg1">
                    <a:lumMod val="95000"/>
                  </a:schemeClr>
                </a:gs>
                <a:gs pos="99000">
                  <a:schemeClr val="bg1">
                    <a:lumMod val="85000"/>
                  </a:schemeClr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68" name="Rektangel 67">
              <a:extLst>
                <a:ext uri="{FF2B5EF4-FFF2-40B4-BE49-F238E27FC236}">
                  <a16:creationId xmlns:a16="http://schemas.microsoft.com/office/drawing/2014/main" id="{D0737B88-0187-D073-E4D5-64C748BA5BAD}"/>
                </a:ext>
              </a:extLst>
            </p:cNvPr>
            <p:cNvSpPr/>
            <p:nvPr/>
          </p:nvSpPr>
          <p:spPr>
            <a:xfrm rot="679314">
              <a:off x="2515569" y="372816"/>
              <a:ext cx="1567606" cy="988801"/>
            </a:xfrm>
            <a:prstGeom prst="rect">
              <a:avLst/>
            </a:prstGeom>
            <a:gradFill>
              <a:gsLst>
                <a:gs pos="70000">
                  <a:schemeClr val="bg1"/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69" name="Rektangel 68">
              <a:extLst>
                <a:ext uri="{FF2B5EF4-FFF2-40B4-BE49-F238E27FC236}">
                  <a16:creationId xmlns:a16="http://schemas.microsoft.com/office/drawing/2014/main" id="{F06699A5-9691-1ED6-57F2-F6960ED116BB}"/>
                </a:ext>
              </a:extLst>
            </p:cNvPr>
            <p:cNvSpPr/>
            <p:nvPr/>
          </p:nvSpPr>
          <p:spPr>
            <a:xfrm rot="15920221">
              <a:off x="4567653" y="-572993"/>
              <a:ext cx="1567606" cy="738479"/>
            </a:xfrm>
            <a:prstGeom prst="rect">
              <a:avLst/>
            </a:prstGeom>
            <a:gradFill>
              <a:gsLst>
                <a:gs pos="70000">
                  <a:schemeClr val="bg1"/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6" name="Rectangle 9">
            <a:extLst>
              <a:ext uri="{FF2B5EF4-FFF2-40B4-BE49-F238E27FC236}">
                <a16:creationId xmlns:a16="http://schemas.microsoft.com/office/drawing/2014/main" id="{684F15E0-543F-D0AA-F780-2E4F857C4332}"/>
              </a:ext>
            </a:extLst>
          </p:cNvPr>
          <p:cNvSpPr/>
          <p:nvPr/>
        </p:nvSpPr>
        <p:spPr>
          <a:xfrm>
            <a:off x="969701" y="5721728"/>
            <a:ext cx="3199054" cy="360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>
                <a:solidFill>
                  <a:schemeClr val="bg2">
                    <a:lumMod val="50000"/>
                  </a:schemeClr>
                </a:solidFill>
                <a:latin typeface="Museo Sans 500" panose="02000000000000000000" pitchFamily="2" charset="77"/>
                <a:cs typeface="Arial" panose="020B0604020202020204" pitchFamily="34" charset="0"/>
              </a:rPr>
              <a:t>Wells to date</a:t>
            </a:r>
          </a:p>
        </p:txBody>
      </p:sp>
      <p:grpSp>
        <p:nvGrpSpPr>
          <p:cNvPr id="91" name="Gruppe 90">
            <a:extLst>
              <a:ext uri="{FF2B5EF4-FFF2-40B4-BE49-F238E27FC236}">
                <a16:creationId xmlns:a16="http://schemas.microsoft.com/office/drawing/2014/main" id="{C7082FD9-5D6A-2132-7405-1A174A82A585}"/>
              </a:ext>
            </a:extLst>
          </p:cNvPr>
          <p:cNvGrpSpPr/>
          <p:nvPr/>
        </p:nvGrpSpPr>
        <p:grpSpPr>
          <a:xfrm rot="1804667">
            <a:off x="8407670" y="2876393"/>
            <a:ext cx="2114797" cy="1570793"/>
            <a:chOff x="4391949" y="229226"/>
            <a:chExt cx="2114797" cy="1570793"/>
          </a:xfrm>
        </p:grpSpPr>
        <p:sp>
          <p:nvSpPr>
            <p:cNvPr id="92" name="Rektangel 91">
              <a:extLst>
                <a:ext uri="{FF2B5EF4-FFF2-40B4-BE49-F238E27FC236}">
                  <a16:creationId xmlns:a16="http://schemas.microsoft.com/office/drawing/2014/main" id="{9B522477-BBAF-14F4-EF9A-FA1DC1F3E7EC}"/>
                </a:ext>
              </a:extLst>
            </p:cNvPr>
            <p:cNvSpPr/>
            <p:nvPr/>
          </p:nvSpPr>
          <p:spPr>
            <a:xfrm rot="9000000">
              <a:off x="4905763" y="1021139"/>
              <a:ext cx="1567606" cy="623998"/>
            </a:xfrm>
            <a:prstGeom prst="rect">
              <a:avLst/>
            </a:prstGeom>
            <a:gradFill>
              <a:gsLst>
                <a:gs pos="68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93" name="Rektangel 92">
              <a:extLst>
                <a:ext uri="{FF2B5EF4-FFF2-40B4-BE49-F238E27FC236}">
                  <a16:creationId xmlns:a16="http://schemas.microsoft.com/office/drawing/2014/main" id="{07D9D84C-93AB-A605-58B8-77075DBA2519}"/>
                </a:ext>
              </a:extLst>
            </p:cNvPr>
            <p:cNvSpPr/>
            <p:nvPr/>
          </p:nvSpPr>
          <p:spPr>
            <a:xfrm rot="679314">
              <a:off x="4391949" y="1176021"/>
              <a:ext cx="1567606" cy="623998"/>
            </a:xfrm>
            <a:prstGeom prst="rect">
              <a:avLst/>
            </a:prstGeom>
            <a:gradFill>
              <a:gsLst>
                <a:gs pos="70000">
                  <a:schemeClr val="bg1"/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94" name="Rektangel 93">
              <a:extLst>
                <a:ext uri="{FF2B5EF4-FFF2-40B4-BE49-F238E27FC236}">
                  <a16:creationId xmlns:a16="http://schemas.microsoft.com/office/drawing/2014/main" id="{BACFE151-13AA-8553-E403-C0E4B3FC99A5}"/>
                </a:ext>
              </a:extLst>
            </p:cNvPr>
            <p:cNvSpPr/>
            <p:nvPr/>
          </p:nvSpPr>
          <p:spPr>
            <a:xfrm rot="15920221">
              <a:off x="5410944" y="701030"/>
              <a:ext cx="1567606" cy="623998"/>
            </a:xfrm>
            <a:prstGeom prst="rect">
              <a:avLst/>
            </a:prstGeom>
            <a:gradFill>
              <a:gsLst>
                <a:gs pos="70000">
                  <a:schemeClr val="bg1"/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95" name="Gruppe 94">
            <a:extLst>
              <a:ext uri="{FF2B5EF4-FFF2-40B4-BE49-F238E27FC236}">
                <a16:creationId xmlns:a16="http://schemas.microsoft.com/office/drawing/2014/main" id="{AD203161-B9CF-9806-118E-A8ED7764BE85}"/>
              </a:ext>
            </a:extLst>
          </p:cNvPr>
          <p:cNvGrpSpPr/>
          <p:nvPr/>
        </p:nvGrpSpPr>
        <p:grpSpPr>
          <a:xfrm rot="1804667">
            <a:off x="4996851" y="2876393"/>
            <a:ext cx="2114797" cy="1570793"/>
            <a:chOff x="4391949" y="229226"/>
            <a:chExt cx="2114797" cy="1570793"/>
          </a:xfrm>
        </p:grpSpPr>
        <p:sp>
          <p:nvSpPr>
            <p:cNvPr id="96" name="Rektangel 95">
              <a:extLst>
                <a:ext uri="{FF2B5EF4-FFF2-40B4-BE49-F238E27FC236}">
                  <a16:creationId xmlns:a16="http://schemas.microsoft.com/office/drawing/2014/main" id="{15E9F5F4-8B21-8F63-A06E-7EB1D7E9B0B9}"/>
                </a:ext>
              </a:extLst>
            </p:cNvPr>
            <p:cNvSpPr/>
            <p:nvPr/>
          </p:nvSpPr>
          <p:spPr>
            <a:xfrm rot="9000000">
              <a:off x="4905763" y="1021139"/>
              <a:ext cx="1567606" cy="623998"/>
            </a:xfrm>
            <a:prstGeom prst="rect">
              <a:avLst/>
            </a:prstGeom>
            <a:gradFill>
              <a:gsLst>
                <a:gs pos="77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97" name="Rektangel 96">
              <a:extLst>
                <a:ext uri="{FF2B5EF4-FFF2-40B4-BE49-F238E27FC236}">
                  <a16:creationId xmlns:a16="http://schemas.microsoft.com/office/drawing/2014/main" id="{B2055E92-E1EA-5671-B34F-A555FBDEA7F5}"/>
                </a:ext>
              </a:extLst>
            </p:cNvPr>
            <p:cNvSpPr/>
            <p:nvPr/>
          </p:nvSpPr>
          <p:spPr>
            <a:xfrm rot="679314">
              <a:off x="4391949" y="1176021"/>
              <a:ext cx="1567606" cy="623998"/>
            </a:xfrm>
            <a:prstGeom prst="rect">
              <a:avLst/>
            </a:prstGeom>
            <a:gradFill>
              <a:gsLst>
                <a:gs pos="70000">
                  <a:schemeClr val="bg1"/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98" name="Rektangel 97">
              <a:extLst>
                <a:ext uri="{FF2B5EF4-FFF2-40B4-BE49-F238E27FC236}">
                  <a16:creationId xmlns:a16="http://schemas.microsoft.com/office/drawing/2014/main" id="{83F72009-FD1A-6600-D531-CF519D4EA0FD}"/>
                </a:ext>
              </a:extLst>
            </p:cNvPr>
            <p:cNvSpPr/>
            <p:nvPr/>
          </p:nvSpPr>
          <p:spPr>
            <a:xfrm rot="15920221">
              <a:off x="5410944" y="701030"/>
              <a:ext cx="1567606" cy="623998"/>
            </a:xfrm>
            <a:prstGeom prst="rect">
              <a:avLst/>
            </a:prstGeom>
            <a:gradFill>
              <a:gsLst>
                <a:gs pos="70000">
                  <a:schemeClr val="bg1"/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08" name="Rectangle 13">
            <a:extLst>
              <a:ext uri="{FF2B5EF4-FFF2-40B4-BE49-F238E27FC236}">
                <a16:creationId xmlns:a16="http://schemas.microsoft.com/office/drawing/2014/main" id="{12F94398-BFE6-3B87-80DF-983699D7FDF9}"/>
              </a:ext>
            </a:extLst>
          </p:cNvPr>
          <p:cNvSpPr/>
          <p:nvPr/>
        </p:nvSpPr>
        <p:spPr>
          <a:xfrm>
            <a:off x="4059852" y="4962943"/>
            <a:ext cx="4002779" cy="67877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lnSpc>
                <a:spcPct val="120000"/>
              </a:lnSpc>
              <a:spcBef>
                <a:spcPts val="150"/>
              </a:spcBef>
              <a:spcAft>
                <a:spcPts val="225"/>
              </a:spcAft>
              <a:buClr>
                <a:srgbClr val="003255"/>
              </a:buClr>
              <a:buSzPct val="125000"/>
              <a:defRPr/>
            </a:pPr>
            <a:r>
              <a:rPr lang="en-US" sz="5400" b="1" kern="0" noProof="0" dirty="0">
                <a:gradFill>
                  <a:gsLst>
                    <a:gs pos="0">
                      <a:srgbClr val="5BAAA1"/>
                    </a:gs>
                    <a:gs pos="92000">
                      <a:schemeClr val="bg1">
                        <a:lumMod val="85000"/>
                      </a:schemeClr>
                    </a:gs>
                    <a:gs pos="61000">
                      <a:srgbClr val="7CCBC1"/>
                    </a:gs>
                  </a:gsLst>
                  <a:lin ang="42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1700</a:t>
            </a:r>
          </a:p>
        </p:txBody>
      </p:sp>
      <p:grpSp>
        <p:nvGrpSpPr>
          <p:cNvPr id="109" name="Gruppe 108">
            <a:extLst>
              <a:ext uri="{FF2B5EF4-FFF2-40B4-BE49-F238E27FC236}">
                <a16:creationId xmlns:a16="http://schemas.microsoft.com/office/drawing/2014/main" id="{88DB440C-7FE3-6194-4D11-9501C1B029E7}"/>
              </a:ext>
            </a:extLst>
          </p:cNvPr>
          <p:cNvGrpSpPr/>
          <p:nvPr/>
        </p:nvGrpSpPr>
        <p:grpSpPr>
          <a:xfrm rot="1804667">
            <a:off x="4404430" y="4285209"/>
            <a:ext cx="3723720" cy="2674037"/>
            <a:chOff x="2770334" y="-1345764"/>
            <a:chExt cx="3723720" cy="2674037"/>
          </a:xfrm>
        </p:grpSpPr>
        <p:sp>
          <p:nvSpPr>
            <p:cNvPr id="110" name="Rektangel 109">
              <a:extLst>
                <a:ext uri="{FF2B5EF4-FFF2-40B4-BE49-F238E27FC236}">
                  <a16:creationId xmlns:a16="http://schemas.microsoft.com/office/drawing/2014/main" id="{B39D3F16-17F5-D059-75F6-BED9FADD2546}"/>
                </a:ext>
              </a:extLst>
            </p:cNvPr>
            <p:cNvSpPr/>
            <p:nvPr/>
          </p:nvSpPr>
          <p:spPr>
            <a:xfrm rot="9000000">
              <a:off x="2975350" y="-57120"/>
              <a:ext cx="3518704" cy="623998"/>
            </a:xfrm>
            <a:prstGeom prst="rect">
              <a:avLst/>
            </a:prstGeom>
            <a:gradFill>
              <a:gsLst>
                <a:gs pos="71000">
                  <a:schemeClr val="bg1">
                    <a:lumMod val="95000"/>
                  </a:schemeClr>
                </a:gs>
                <a:gs pos="95000">
                  <a:schemeClr val="bg1">
                    <a:lumMod val="85000"/>
                  </a:schemeClr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11" name="Rektangel 110">
              <a:extLst>
                <a:ext uri="{FF2B5EF4-FFF2-40B4-BE49-F238E27FC236}">
                  <a16:creationId xmlns:a16="http://schemas.microsoft.com/office/drawing/2014/main" id="{186FD347-D40E-96DD-68F0-8E9A353C8524}"/>
                </a:ext>
              </a:extLst>
            </p:cNvPr>
            <p:cNvSpPr/>
            <p:nvPr/>
          </p:nvSpPr>
          <p:spPr>
            <a:xfrm rot="679314">
              <a:off x="2770334" y="467648"/>
              <a:ext cx="1219459" cy="860625"/>
            </a:xfrm>
            <a:prstGeom prst="rect">
              <a:avLst/>
            </a:prstGeom>
            <a:gradFill>
              <a:gsLst>
                <a:gs pos="70000">
                  <a:schemeClr val="bg1"/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12" name="Rektangel 111">
              <a:extLst>
                <a:ext uri="{FF2B5EF4-FFF2-40B4-BE49-F238E27FC236}">
                  <a16:creationId xmlns:a16="http://schemas.microsoft.com/office/drawing/2014/main" id="{9FF947A2-A8D7-1E4A-49F0-F586250F8F56}"/>
                </a:ext>
              </a:extLst>
            </p:cNvPr>
            <p:cNvSpPr/>
            <p:nvPr/>
          </p:nvSpPr>
          <p:spPr>
            <a:xfrm rot="15920221">
              <a:off x="5158553" y="-931201"/>
              <a:ext cx="1567606" cy="738479"/>
            </a:xfrm>
            <a:prstGeom prst="rect">
              <a:avLst/>
            </a:prstGeom>
            <a:gradFill>
              <a:gsLst>
                <a:gs pos="70000">
                  <a:schemeClr val="bg1"/>
                </a:gs>
                <a:gs pos="8000">
                  <a:schemeClr val="bg1">
                    <a:alpha val="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18" name="Rectangle 9">
            <a:extLst>
              <a:ext uri="{FF2B5EF4-FFF2-40B4-BE49-F238E27FC236}">
                <a16:creationId xmlns:a16="http://schemas.microsoft.com/office/drawing/2014/main" id="{07478820-537D-702A-F7EB-2209AB2386AA}"/>
              </a:ext>
            </a:extLst>
          </p:cNvPr>
          <p:cNvSpPr/>
          <p:nvPr/>
        </p:nvSpPr>
        <p:spPr>
          <a:xfrm>
            <a:off x="4281844" y="5728825"/>
            <a:ext cx="3661627" cy="360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>
                <a:solidFill>
                  <a:schemeClr val="bg2">
                    <a:lumMod val="50000"/>
                  </a:schemeClr>
                </a:solidFill>
                <a:latin typeface="Museo Sans 500" panose="02000000000000000000" pitchFamily="2" charset="77"/>
                <a:cs typeface="Arial" panose="020B0604020202020204" pitchFamily="34" charset="0"/>
              </a:rPr>
              <a:t>Wells in 2025</a:t>
            </a:r>
          </a:p>
        </p:txBody>
      </p:sp>
      <p:sp>
        <p:nvSpPr>
          <p:cNvPr id="10" name="Rectangle 15">
            <a:extLst>
              <a:ext uri="{FF2B5EF4-FFF2-40B4-BE49-F238E27FC236}">
                <a16:creationId xmlns:a16="http://schemas.microsoft.com/office/drawing/2014/main" id="{E917BD9D-2A30-D0F2-F315-01C3BF0B79E5}"/>
              </a:ext>
            </a:extLst>
          </p:cNvPr>
          <p:cNvSpPr/>
          <p:nvPr/>
        </p:nvSpPr>
        <p:spPr>
          <a:xfrm>
            <a:off x="7987912" y="3810460"/>
            <a:ext cx="3208605" cy="360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lnSpc>
                <a:spcPct val="120000"/>
              </a:lnSpc>
              <a:spcBef>
                <a:spcPts val="150"/>
              </a:spcBef>
              <a:spcAft>
                <a:spcPts val="225"/>
              </a:spcAft>
              <a:buClr>
                <a:srgbClr val="003255"/>
              </a:buClr>
              <a:buSzPct val="125000"/>
              <a:defRPr/>
            </a:pPr>
            <a:r>
              <a:rPr lang="en-US" sz="1200" noProof="0" dirty="0">
                <a:solidFill>
                  <a:schemeClr val="bg2">
                    <a:lumMod val="50000"/>
                  </a:schemeClr>
                </a:solidFill>
                <a:latin typeface="Museo Sans 500" panose="02000000000000000000" pitchFamily="2" charset="77"/>
                <a:cs typeface="Arial" panose="020B0604020202020204" pitchFamily="34" charset="0"/>
              </a:rPr>
              <a:t>Years o</a:t>
            </a:r>
            <a:r>
              <a:rPr lang="en-US" sz="1200" kern="0" noProof="0" dirty="0">
                <a:solidFill>
                  <a:schemeClr val="bg2">
                    <a:lumMod val="50000"/>
                  </a:schemeClr>
                </a:solidFill>
                <a:latin typeface="Museo Sans 500" panose="02000000000000000000" pitchFamily="2" charset="77"/>
                <a:cs typeface="Arial" panose="020B0604020202020204" pitchFamily="34" charset="0"/>
              </a:rPr>
              <a:t>perational experience</a:t>
            </a:r>
            <a:endParaRPr lang="en-US" sz="1200" noProof="0" dirty="0">
              <a:solidFill>
                <a:schemeClr val="bg2">
                  <a:lumMod val="50000"/>
                </a:schemeClr>
              </a:solidFill>
              <a:latin typeface="Museo Sans 500" panose="02000000000000000000" pitchFamily="2" charset="77"/>
              <a:cs typeface="Arial" panose="020B0604020202020204" pitchFamily="34" charset="0"/>
            </a:endParaRPr>
          </a:p>
        </p:txBody>
      </p:sp>
      <p:sp>
        <p:nvSpPr>
          <p:cNvPr id="125" name="Rectangle 9">
            <a:extLst>
              <a:ext uri="{FF2B5EF4-FFF2-40B4-BE49-F238E27FC236}">
                <a16:creationId xmlns:a16="http://schemas.microsoft.com/office/drawing/2014/main" id="{266B2C4F-5B9A-F1D3-F6C4-960EC88819F1}"/>
              </a:ext>
            </a:extLst>
          </p:cNvPr>
          <p:cNvSpPr/>
          <p:nvPr/>
        </p:nvSpPr>
        <p:spPr>
          <a:xfrm>
            <a:off x="8301150" y="5712698"/>
            <a:ext cx="3205357" cy="360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>
                <a:solidFill>
                  <a:schemeClr val="bg2">
                    <a:lumMod val="50000"/>
                  </a:schemeClr>
                </a:solidFill>
                <a:latin typeface="Museo Sans 500" panose="02000000000000000000" pitchFamily="2" charset="77"/>
                <a:cs typeface="Arial" panose="020B0604020202020204" pitchFamily="34" charset="0"/>
              </a:rPr>
              <a:t>Footage drilled</a:t>
            </a:r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CC0A540E-8DCD-4E90-F8D8-B58757B04FDA}"/>
              </a:ext>
            </a:extLst>
          </p:cNvPr>
          <p:cNvSpPr/>
          <p:nvPr/>
        </p:nvSpPr>
        <p:spPr>
          <a:xfrm>
            <a:off x="4854773" y="3816305"/>
            <a:ext cx="2482454" cy="360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noProof="0" dirty="0">
                <a:solidFill>
                  <a:schemeClr val="bg2">
                    <a:lumMod val="50000"/>
                  </a:schemeClr>
                </a:solidFill>
                <a:latin typeface="Museo Sans 500" panose="02000000000000000000" pitchFamily="2" charset="77"/>
                <a:cs typeface="Arial" panose="020B0604020202020204" pitchFamily="34" charset="0"/>
              </a:rPr>
              <a:t>Employees in field</a:t>
            </a:r>
          </a:p>
        </p:txBody>
      </p:sp>
      <p:sp>
        <p:nvSpPr>
          <p:cNvPr id="126" name="Rectangle 12">
            <a:extLst>
              <a:ext uri="{FF2B5EF4-FFF2-40B4-BE49-F238E27FC236}">
                <a16:creationId xmlns:a16="http://schemas.microsoft.com/office/drawing/2014/main" id="{39A41697-DBD9-8552-1E25-047FAB875BDB}"/>
              </a:ext>
            </a:extLst>
          </p:cNvPr>
          <p:cNvSpPr/>
          <p:nvPr/>
        </p:nvSpPr>
        <p:spPr>
          <a:xfrm>
            <a:off x="1121963" y="3822246"/>
            <a:ext cx="3199055" cy="36000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noProof="0" dirty="0">
                <a:solidFill>
                  <a:schemeClr val="bg2">
                    <a:lumMod val="50000"/>
                  </a:schemeClr>
                </a:solidFill>
                <a:latin typeface="Museo Sans 500" panose="02000000000000000000" pitchFamily="2" charset="77"/>
                <a:cs typeface="Arial" panose="020B0604020202020204" pitchFamily="34" charset="0"/>
              </a:rPr>
              <a:t>Employees in Support </a:t>
            </a:r>
          </a:p>
        </p:txBody>
      </p: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1D320D4E-B1C6-8C0F-BC96-ECEE45C5BF53}"/>
              </a:ext>
            </a:extLst>
          </p:cNvPr>
          <p:cNvGrpSpPr/>
          <p:nvPr/>
        </p:nvGrpSpPr>
        <p:grpSpPr>
          <a:xfrm>
            <a:off x="4321019" y="1208978"/>
            <a:ext cx="3676452" cy="5108681"/>
            <a:chOff x="4396577" y="1252503"/>
            <a:chExt cx="3676452" cy="5108681"/>
          </a:xfrm>
        </p:grpSpPr>
        <p:cxnSp>
          <p:nvCxnSpPr>
            <p:cNvPr id="5" name="Rett linje 4">
              <a:extLst>
                <a:ext uri="{FF2B5EF4-FFF2-40B4-BE49-F238E27FC236}">
                  <a16:creationId xmlns:a16="http://schemas.microsoft.com/office/drawing/2014/main" id="{A804EB8B-E665-876F-1A11-D28CFA6720F7}"/>
                </a:ext>
              </a:extLst>
            </p:cNvPr>
            <p:cNvCxnSpPr/>
            <p:nvPr/>
          </p:nvCxnSpPr>
          <p:spPr>
            <a:xfrm>
              <a:off x="4396577" y="1252503"/>
              <a:ext cx="0" cy="5108681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Rett linje 7">
              <a:extLst>
                <a:ext uri="{FF2B5EF4-FFF2-40B4-BE49-F238E27FC236}">
                  <a16:creationId xmlns:a16="http://schemas.microsoft.com/office/drawing/2014/main" id="{16939149-4394-95EC-443F-23E9A368A9AE}"/>
                </a:ext>
              </a:extLst>
            </p:cNvPr>
            <p:cNvCxnSpPr/>
            <p:nvPr/>
          </p:nvCxnSpPr>
          <p:spPr>
            <a:xfrm>
              <a:off x="8073029" y="1252503"/>
              <a:ext cx="0" cy="5108681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C5045199-11C2-1E0A-975E-518835837E3A}"/>
              </a:ext>
            </a:extLst>
          </p:cNvPr>
          <p:cNvGrpSpPr/>
          <p:nvPr/>
        </p:nvGrpSpPr>
        <p:grpSpPr>
          <a:xfrm>
            <a:off x="1121963" y="2731341"/>
            <a:ext cx="10074564" cy="1791093"/>
            <a:chOff x="1189991" y="2774866"/>
            <a:chExt cx="10074564" cy="1791093"/>
          </a:xfrm>
        </p:grpSpPr>
        <p:cxnSp>
          <p:nvCxnSpPr>
            <p:cNvPr id="17" name="Rett linje 16">
              <a:extLst>
                <a:ext uri="{FF2B5EF4-FFF2-40B4-BE49-F238E27FC236}">
                  <a16:creationId xmlns:a16="http://schemas.microsoft.com/office/drawing/2014/main" id="{729624D2-4DD5-A957-977B-73B5E508C0AD}"/>
                </a:ext>
              </a:extLst>
            </p:cNvPr>
            <p:cNvCxnSpPr/>
            <p:nvPr/>
          </p:nvCxnSpPr>
          <p:spPr>
            <a:xfrm>
              <a:off x="1189991" y="2774866"/>
              <a:ext cx="10074564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>
              <a:extLst>
                <a:ext uri="{FF2B5EF4-FFF2-40B4-BE49-F238E27FC236}">
                  <a16:creationId xmlns:a16="http://schemas.microsoft.com/office/drawing/2014/main" id="{77391158-9C4E-C4E0-4C61-5FF0A94C3A06}"/>
                </a:ext>
              </a:extLst>
            </p:cNvPr>
            <p:cNvCxnSpPr/>
            <p:nvPr/>
          </p:nvCxnSpPr>
          <p:spPr>
            <a:xfrm>
              <a:off x="1189991" y="4565959"/>
              <a:ext cx="10074564" cy="0"/>
            </a:xfrm>
            <a:prstGeom prst="line">
              <a:avLst/>
            </a:prstGeom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ittel 2">
            <a:extLst>
              <a:ext uri="{FF2B5EF4-FFF2-40B4-BE49-F238E27FC236}">
                <a16:creationId xmlns:a16="http://schemas.microsoft.com/office/drawing/2014/main" id="{BBA817B3-A45B-0AAE-ACFC-5673B6EE34CB}"/>
              </a:ext>
            </a:extLst>
          </p:cNvPr>
          <p:cNvSpPr txBox="1">
            <a:spLocks/>
          </p:cNvSpPr>
          <p:nvPr/>
        </p:nvSpPr>
        <p:spPr>
          <a:xfrm>
            <a:off x="640080" y="365760"/>
            <a:ext cx="11551920" cy="585216"/>
          </a:xfrm>
          <a:prstGeom prst="rect">
            <a:avLst/>
          </a:prstGeom>
          <a:solidFill>
            <a:srgbClr val="E6DDD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noProof="0" dirty="0">
                <a:latin typeface="Museo Sans 300" panose="02000000000000000000"/>
              </a:rPr>
              <a:t>TOMAX &gt; </a:t>
            </a:r>
            <a:r>
              <a:rPr lang="en-US" sz="2400" b="1" noProof="0" dirty="0">
                <a:solidFill>
                  <a:srgbClr val="5BAAA1"/>
                </a:solidFill>
                <a:latin typeface="Museo Sans 300" panose="02000000000000000000"/>
              </a:rPr>
              <a:t>GREATEST KNOWLEDGE BASE DRIVING CONTINOUS IMPROVEMENT</a:t>
            </a:r>
          </a:p>
        </p:txBody>
      </p:sp>
      <p:pic>
        <p:nvPicPr>
          <p:cNvPr id="20" name="Bilde 19" descr="Et bilde som inneholder logo&#10;&#10;Automatisk generert beskrivelse">
            <a:extLst>
              <a:ext uri="{FF2B5EF4-FFF2-40B4-BE49-F238E27FC236}">
                <a16:creationId xmlns:a16="http://schemas.microsoft.com/office/drawing/2014/main" id="{CB87B338-DEF1-9B17-C618-93287993FF8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1389" y="6115133"/>
            <a:ext cx="1755993" cy="462439"/>
          </a:xfrm>
          <a:prstGeom prst="rect">
            <a:avLst/>
          </a:prstGeom>
        </p:spPr>
      </p:pic>
      <p:sp>
        <p:nvSpPr>
          <p:cNvPr id="29" name="TekstSylinder 28">
            <a:extLst>
              <a:ext uri="{FF2B5EF4-FFF2-40B4-BE49-F238E27FC236}">
                <a16:creationId xmlns:a16="http://schemas.microsoft.com/office/drawing/2014/main" id="{B9A70BAB-8DCC-B7D9-0F37-61AA86259E4D}"/>
              </a:ext>
            </a:extLst>
          </p:cNvPr>
          <p:cNvSpPr txBox="1"/>
          <p:nvPr/>
        </p:nvSpPr>
        <p:spPr>
          <a:xfrm>
            <a:off x="4905944" y="6462156"/>
            <a:ext cx="236101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b="1" noProof="0" dirty="0">
                <a:solidFill>
                  <a:schemeClr val="bg2">
                    <a:lumMod val="50000"/>
                  </a:schemeClr>
                </a:solidFill>
                <a:latin typeface="Museo Sans 700" panose="02000000000000000000" pitchFamily="2" charset="77"/>
              </a:rPr>
              <a:t>COMPANY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500" panose="02000000000000000000" pitchFamily="2" charset="77"/>
              </a:rPr>
              <a:t> 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300" panose="02000000000000000000" pitchFamily="2" charset="77"/>
              </a:rPr>
              <a:t>&amp; TECHNOLOGY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BE4E81B5-8B80-1F36-AED1-BEF0358FD0BB}"/>
              </a:ext>
            </a:extLst>
          </p:cNvPr>
          <p:cNvSpPr/>
          <p:nvPr/>
        </p:nvSpPr>
        <p:spPr>
          <a:xfrm>
            <a:off x="525430" y="2037546"/>
            <a:ext cx="3755877" cy="512587"/>
          </a:xfrm>
          <a:prstGeom prst="rect">
            <a:avLst/>
          </a:prstGeom>
          <a:gradFill flip="none" rotWithShape="1">
            <a:gsLst>
              <a:gs pos="57000">
                <a:schemeClr val="accent3">
                  <a:lumMod val="0"/>
                  <a:lumOff val="100000"/>
                  <a:alpha val="0"/>
                </a:schemeClr>
              </a:gs>
              <a:gs pos="26000">
                <a:schemeClr val="accent3">
                  <a:lumMod val="0"/>
                  <a:lumOff val="100000"/>
                  <a:alpha val="0"/>
                </a:schemeClr>
              </a:gs>
              <a:gs pos="16000">
                <a:srgbClr val="7CCBC1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gradFill>
                <a:gsLst>
                  <a:gs pos="14000">
                    <a:srgbClr val="7CCBC1"/>
                  </a:gs>
                  <a:gs pos="69000">
                    <a:schemeClr val="bg1">
                      <a:lumMod val="95000"/>
                    </a:schemeClr>
                  </a:gs>
                </a:gsLst>
                <a:lin ang="4200000" scaled="0"/>
              </a:gradFill>
            </a:endParaRP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05B12535-F930-3E73-A82A-9DD7E8982F3D}"/>
              </a:ext>
            </a:extLst>
          </p:cNvPr>
          <p:cNvSpPr/>
          <p:nvPr/>
        </p:nvSpPr>
        <p:spPr>
          <a:xfrm>
            <a:off x="3988630" y="2037546"/>
            <a:ext cx="3755877" cy="512587"/>
          </a:xfrm>
          <a:prstGeom prst="rect">
            <a:avLst/>
          </a:prstGeom>
          <a:gradFill flip="none" rotWithShape="1">
            <a:gsLst>
              <a:gs pos="57000">
                <a:schemeClr val="accent3">
                  <a:lumMod val="0"/>
                  <a:lumOff val="100000"/>
                  <a:alpha val="0"/>
                </a:schemeClr>
              </a:gs>
              <a:gs pos="26000">
                <a:schemeClr val="accent3">
                  <a:lumMod val="0"/>
                  <a:lumOff val="100000"/>
                  <a:alpha val="0"/>
                </a:schemeClr>
              </a:gs>
              <a:gs pos="16000">
                <a:srgbClr val="7CCBC1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gradFill>
                <a:gsLst>
                  <a:gs pos="14000">
                    <a:srgbClr val="7CCBC1"/>
                  </a:gs>
                  <a:gs pos="69000">
                    <a:schemeClr val="bg1">
                      <a:lumMod val="95000"/>
                    </a:schemeClr>
                  </a:gs>
                </a:gsLst>
                <a:lin ang="4200000" scaled="0"/>
              </a:gradFill>
            </a:endParaRP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D9D0CA9F-9BCA-C330-E441-3B39D72D6708}"/>
              </a:ext>
            </a:extLst>
          </p:cNvPr>
          <p:cNvSpPr/>
          <p:nvPr/>
        </p:nvSpPr>
        <p:spPr>
          <a:xfrm>
            <a:off x="7408721" y="2037546"/>
            <a:ext cx="3755877" cy="512587"/>
          </a:xfrm>
          <a:prstGeom prst="rect">
            <a:avLst/>
          </a:prstGeom>
          <a:gradFill flip="none" rotWithShape="1">
            <a:gsLst>
              <a:gs pos="57000">
                <a:schemeClr val="accent3">
                  <a:lumMod val="0"/>
                  <a:lumOff val="100000"/>
                  <a:alpha val="0"/>
                </a:schemeClr>
              </a:gs>
              <a:gs pos="26000">
                <a:schemeClr val="accent3">
                  <a:lumMod val="0"/>
                  <a:lumOff val="100000"/>
                  <a:alpha val="0"/>
                </a:schemeClr>
              </a:gs>
              <a:gs pos="16000">
                <a:srgbClr val="7CCBC1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gradFill>
                <a:gsLst>
                  <a:gs pos="14000">
                    <a:srgbClr val="7CCBC1"/>
                  </a:gs>
                  <a:gs pos="69000">
                    <a:schemeClr val="bg1">
                      <a:lumMod val="95000"/>
                    </a:schemeClr>
                  </a:gs>
                </a:gsLst>
                <a:lin ang="4200000" scaled="0"/>
              </a:gradFill>
            </a:endParaRP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8CB52361-2F1A-D0F1-E329-DED896ECFCEC}"/>
              </a:ext>
            </a:extLst>
          </p:cNvPr>
          <p:cNvSpPr/>
          <p:nvPr/>
        </p:nvSpPr>
        <p:spPr>
          <a:xfrm>
            <a:off x="7408721" y="3743946"/>
            <a:ext cx="3755877" cy="512587"/>
          </a:xfrm>
          <a:prstGeom prst="rect">
            <a:avLst/>
          </a:prstGeom>
          <a:gradFill flip="none" rotWithShape="1">
            <a:gsLst>
              <a:gs pos="57000">
                <a:schemeClr val="accent3">
                  <a:lumMod val="0"/>
                  <a:lumOff val="100000"/>
                  <a:alpha val="0"/>
                </a:schemeClr>
              </a:gs>
              <a:gs pos="26000">
                <a:schemeClr val="accent3">
                  <a:lumMod val="0"/>
                  <a:lumOff val="100000"/>
                  <a:alpha val="0"/>
                </a:schemeClr>
              </a:gs>
              <a:gs pos="16000">
                <a:srgbClr val="7CCBC1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gradFill>
                <a:gsLst>
                  <a:gs pos="14000">
                    <a:srgbClr val="7CCBC1"/>
                  </a:gs>
                  <a:gs pos="69000">
                    <a:schemeClr val="bg1">
                      <a:lumMod val="95000"/>
                    </a:schemeClr>
                  </a:gs>
                </a:gsLst>
                <a:lin ang="4200000" scaled="0"/>
              </a:gra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2485805B-B65C-606E-EC88-5C75380E4099}"/>
              </a:ext>
            </a:extLst>
          </p:cNvPr>
          <p:cNvSpPr/>
          <p:nvPr/>
        </p:nvSpPr>
        <p:spPr>
          <a:xfrm>
            <a:off x="525430" y="3748359"/>
            <a:ext cx="3755877" cy="512587"/>
          </a:xfrm>
          <a:prstGeom prst="rect">
            <a:avLst/>
          </a:prstGeom>
          <a:gradFill flip="none" rotWithShape="1">
            <a:gsLst>
              <a:gs pos="57000">
                <a:schemeClr val="accent3">
                  <a:lumMod val="0"/>
                  <a:lumOff val="100000"/>
                  <a:alpha val="0"/>
                </a:schemeClr>
              </a:gs>
              <a:gs pos="26000">
                <a:schemeClr val="accent3">
                  <a:lumMod val="0"/>
                  <a:lumOff val="100000"/>
                  <a:alpha val="0"/>
                </a:schemeClr>
              </a:gs>
              <a:gs pos="16000">
                <a:srgbClr val="7CCBC1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gradFill>
                <a:gsLst>
                  <a:gs pos="14000">
                    <a:srgbClr val="7CCBC1"/>
                  </a:gs>
                  <a:gs pos="69000">
                    <a:schemeClr val="bg1">
                      <a:lumMod val="95000"/>
                    </a:schemeClr>
                  </a:gs>
                </a:gsLst>
                <a:lin ang="4200000" scaled="0"/>
              </a:gradFill>
            </a:endParaRPr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196A6A66-2B2A-5825-B261-56644A4E74C5}"/>
              </a:ext>
            </a:extLst>
          </p:cNvPr>
          <p:cNvSpPr/>
          <p:nvPr/>
        </p:nvSpPr>
        <p:spPr>
          <a:xfrm>
            <a:off x="3988630" y="3748359"/>
            <a:ext cx="3755877" cy="512587"/>
          </a:xfrm>
          <a:prstGeom prst="rect">
            <a:avLst/>
          </a:prstGeom>
          <a:gradFill flip="none" rotWithShape="1">
            <a:gsLst>
              <a:gs pos="57000">
                <a:schemeClr val="accent3">
                  <a:lumMod val="0"/>
                  <a:lumOff val="100000"/>
                  <a:alpha val="0"/>
                </a:schemeClr>
              </a:gs>
              <a:gs pos="26000">
                <a:schemeClr val="accent3">
                  <a:lumMod val="0"/>
                  <a:lumOff val="100000"/>
                  <a:alpha val="0"/>
                </a:schemeClr>
              </a:gs>
              <a:gs pos="16000">
                <a:srgbClr val="7CCBC1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gradFill>
                <a:gsLst>
                  <a:gs pos="14000">
                    <a:srgbClr val="7CCBC1"/>
                  </a:gs>
                  <a:gs pos="69000">
                    <a:schemeClr val="bg1">
                      <a:lumMod val="95000"/>
                    </a:schemeClr>
                  </a:gs>
                </a:gsLst>
                <a:lin ang="4200000" scaled="0"/>
              </a:gra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84505C7-F56F-5154-0AF1-5CC1B510D809}"/>
              </a:ext>
            </a:extLst>
          </p:cNvPr>
          <p:cNvSpPr/>
          <p:nvPr/>
        </p:nvSpPr>
        <p:spPr>
          <a:xfrm>
            <a:off x="86486" y="1291697"/>
            <a:ext cx="11700895" cy="296241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24A7A1-AEE8-5329-D2A0-EBA061D78A8C}"/>
              </a:ext>
            </a:extLst>
          </p:cNvPr>
          <p:cNvSpPr/>
          <p:nvPr/>
        </p:nvSpPr>
        <p:spPr>
          <a:xfrm>
            <a:off x="320102" y="4048636"/>
            <a:ext cx="11620434" cy="4541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44" name="Bilde 22">
            <a:extLst>
              <a:ext uri="{FF2B5EF4-FFF2-40B4-BE49-F238E27FC236}">
                <a16:creationId xmlns:a16="http://schemas.microsoft.com/office/drawing/2014/main" id="{F0C69C15-9406-A9DE-46F3-FBF4E8D0D0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400" y="1350748"/>
            <a:ext cx="4031573" cy="2824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112BB1EC-F716-EA68-F82B-D18BDCF53780}"/>
              </a:ext>
            </a:extLst>
          </p:cNvPr>
          <p:cNvGrpSpPr/>
          <p:nvPr/>
        </p:nvGrpSpPr>
        <p:grpSpPr>
          <a:xfrm>
            <a:off x="7984156" y="1357356"/>
            <a:ext cx="4052789" cy="2824157"/>
            <a:chOff x="7460169" y="2898630"/>
            <a:chExt cx="4487045" cy="3017782"/>
          </a:xfrm>
        </p:grpSpPr>
        <p:pic>
          <p:nvPicPr>
            <p:cNvPr id="58" name="Bilde 26">
              <a:extLst>
                <a:ext uri="{FF2B5EF4-FFF2-40B4-BE49-F238E27FC236}">
                  <a16:creationId xmlns:a16="http://schemas.microsoft.com/office/drawing/2014/main" id="{FCAB0E0D-2924-473D-5421-B1C5008FD1B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60169" y="2898630"/>
              <a:ext cx="4487045" cy="301778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9" name="Bilde 28">
              <a:extLst>
                <a:ext uri="{FF2B5EF4-FFF2-40B4-BE49-F238E27FC236}">
                  <a16:creationId xmlns:a16="http://schemas.microsoft.com/office/drawing/2014/main" id="{A1FC07F0-FE8F-3FAE-1EEB-C05F7D31F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28123" y="3231863"/>
              <a:ext cx="2595411" cy="2059151"/>
            </a:xfrm>
            <a:prstGeom prst="rect">
              <a:avLst/>
            </a:prstGeom>
          </p:spPr>
        </p:pic>
        <p:pic>
          <p:nvPicPr>
            <p:cNvPr id="60" name="Bilde 33">
              <a:extLst>
                <a:ext uri="{FF2B5EF4-FFF2-40B4-BE49-F238E27FC236}">
                  <a16:creationId xmlns:a16="http://schemas.microsoft.com/office/drawing/2014/main" id="{CECCEECD-7296-232A-ADFF-6081CF424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04" b="17548"/>
            <a:stretch>
              <a:fillRect/>
            </a:stretch>
          </p:blipFill>
          <p:spPr>
            <a:xfrm>
              <a:off x="7662840" y="3364353"/>
              <a:ext cx="1546312" cy="2057349"/>
            </a:xfrm>
            <a:prstGeom prst="rect">
              <a:avLst/>
            </a:prstGeom>
          </p:spPr>
        </p:pic>
        <p:sp>
          <p:nvSpPr>
            <p:cNvPr id="62" name="TekstSylinder 39">
              <a:extLst>
                <a:ext uri="{FF2B5EF4-FFF2-40B4-BE49-F238E27FC236}">
                  <a16:creationId xmlns:a16="http://schemas.microsoft.com/office/drawing/2014/main" id="{6AB392E6-CCBA-A617-56C4-016EF144E63B}"/>
                </a:ext>
              </a:extLst>
            </p:cNvPr>
            <p:cNvSpPr txBox="1"/>
            <p:nvPr/>
          </p:nvSpPr>
          <p:spPr>
            <a:xfrm>
              <a:off x="7600556" y="5412814"/>
              <a:ext cx="16316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noProof="0" dirty="0"/>
                <a:t>AI driven analysis of drill string strain at 4000 Hz </a:t>
              </a:r>
            </a:p>
          </p:txBody>
        </p:sp>
        <p:sp>
          <p:nvSpPr>
            <p:cNvPr id="63" name="TekstSylinder 40">
              <a:extLst>
                <a:ext uri="{FF2B5EF4-FFF2-40B4-BE49-F238E27FC236}">
                  <a16:creationId xmlns:a16="http://schemas.microsoft.com/office/drawing/2014/main" id="{0BBACE4A-E0DD-6E76-B718-4DAF545DD7AF}"/>
                </a:ext>
              </a:extLst>
            </p:cNvPr>
            <p:cNvSpPr txBox="1"/>
            <p:nvPr/>
          </p:nvSpPr>
          <p:spPr>
            <a:xfrm>
              <a:off x="9277035" y="5308130"/>
              <a:ext cx="26253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 noProof="0" dirty="0"/>
                <a:t>Torsional stability is key for preventing fatigue while the axial stability decides bit durability and efficiency </a:t>
              </a:r>
            </a:p>
          </p:txBody>
        </p:sp>
      </p:grpSp>
      <p:pic>
        <p:nvPicPr>
          <p:cNvPr id="45" name="Bilde 24">
            <a:extLst>
              <a:ext uri="{FF2B5EF4-FFF2-40B4-BE49-F238E27FC236}">
                <a16:creationId xmlns:a16="http://schemas.microsoft.com/office/drawing/2014/main" id="{5E94C957-B685-8D41-D5F4-915968A06A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08991" y="1242735"/>
            <a:ext cx="4189235" cy="29905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kstSylinder 51">
            <a:extLst>
              <a:ext uri="{FF2B5EF4-FFF2-40B4-BE49-F238E27FC236}">
                <a16:creationId xmlns:a16="http://schemas.microsoft.com/office/drawing/2014/main" id="{25DD0F7B-593E-11FC-975E-B76DCD142302}"/>
              </a:ext>
            </a:extLst>
          </p:cNvPr>
          <p:cNvSpPr txBox="1"/>
          <p:nvPr/>
        </p:nvSpPr>
        <p:spPr>
          <a:xfrm>
            <a:off x="531280" y="1433606"/>
            <a:ext cx="3147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Continuous Improvement  </a:t>
            </a:r>
          </a:p>
        </p:txBody>
      </p:sp>
      <p:sp>
        <p:nvSpPr>
          <p:cNvPr id="28" name="TekstSylinder 51">
            <a:extLst>
              <a:ext uri="{FF2B5EF4-FFF2-40B4-BE49-F238E27FC236}">
                <a16:creationId xmlns:a16="http://schemas.microsoft.com/office/drawing/2014/main" id="{F6A3C352-35D7-D5B0-FC43-D288B94CF40D}"/>
              </a:ext>
            </a:extLst>
          </p:cNvPr>
          <p:cNvSpPr txBox="1"/>
          <p:nvPr/>
        </p:nvSpPr>
        <p:spPr>
          <a:xfrm>
            <a:off x="4962841" y="1331203"/>
            <a:ext cx="1974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Academia 2015</a:t>
            </a:r>
          </a:p>
        </p:txBody>
      </p:sp>
      <p:sp>
        <p:nvSpPr>
          <p:cNvPr id="33" name="TekstSylinder 51">
            <a:extLst>
              <a:ext uri="{FF2B5EF4-FFF2-40B4-BE49-F238E27FC236}">
                <a16:creationId xmlns:a16="http://schemas.microsoft.com/office/drawing/2014/main" id="{E7BDFAB0-AF4B-C455-75AA-F509D6BFE477}"/>
              </a:ext>
            </a:extLst>
          </p:cNvPr>
          <p:cNvSpPr txBox="1"/>
          <p:nvPr/>
        </p:nvSpPr>
        <p:spPr>
          <a:xfrm>
            <a:off x="8777432" y="1375896"/>
            <a:ext cx="2643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and Academia 2025</a:t>
            </a:r>
          </a:p>
        </p:txBody>
      </p:sp>
      <p:pic>
        <p:nvPicPr>
          <p:cNvPr id="39" name="Audio 38">
            <a:hlinkClick r:id="" action="ppaction://media"/>
            <a:extLst>
              <a:ext uri="{FF2B5EF4-FFF2-40B4-BE49-F238E27FC236}">
                <a16:creationId xmlns:a16="http://schemas.microsoft.com/office/drawing/2014/main" id="{5994E938-7D2F-95BE-2AA3-A4DB0309CD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34425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961"/>
    </mc:Choice>
    <mc:Fallback>
      <p:transition spd="slow" advTm="519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tel 2">
            <a:extLst>
              <a:ext uri="{FF2B5EF4-FFF2-40B4-BE49-F238E27FC236}">
                <a16:creationId xmlns:a16="http://schemas.microsoft.com/office/drawing/2014/main" id="{DFEBF7BE-41A5-71C8-BA66-FF78972FE9D0}"/>
              </a:ext>
            </a:extLst>
          </p:cNvPr>
          <p:cNvSpPr txBox="1">
            <a:spLocks/>
          </p:cNvSpPr>
          <p:nvPr/>
        </p:nvSpPr>
        <p:spPr>
          <a:xfrm>
            <a:off x="640080" y="365760"/>
            <a:ext cx="11551920" cy="585216"/>
          </a:xfrm>
          <a:prstGeom prst="rect">
            <a:avLst/>
          </a:prstGeom>
          <a:solidFill>
            <a:srgbClr val="E6DDD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noProof="0" dirty="0">
                <a:latin typeface="Museo Sans 300" panose="02000000000000000000"/>
              </a:rPr>
              <a:t>PERFORMANCE &gt; </a:t>
            </a:r>
            <a:r>
              <a:rPr lang="en-US" sz="2400" b="1" noProof="0" dirty="0">
                <a:solidFill>
                  <a:srgbClr val="5BAAA1"/>
                </a:solidFill>
                <a:latin typeface="Museo Sans 300" panose="02000000000000000000"/>
              </a:rPr>
              <a:t>CUSTOMER ENDORSED WITH REPEAT APPLICATION</a:t>
            </a:r>
          </a:p>
        </p:txBody>
      </p:sp>
      <p:pic>
        <p:nvPicPr>
          <p:cNvPr id="21" name="Bilde 20" descr="Et bilde som inneholder logo&#10;&#10;Automatisk generert beskrivelse">
            <a:extLst>
              <a:ext uri="{FF2B5EF4-FFF2-40B4-BE49-F238E27FC236}">
                <a16:creationId xmlns:a16="http://schemas.microsoft.com/office/drawing/2014/main" id="{79CA3019-456A-9B13-AC69-9C2172495D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1389" y="6115133"/>
            <a:ext cx="1755993" cy="462439"/>
          </a:xfrm>
          <a:prstGeom prst="rect">
            <a:avLst/>
          </a:prstGeom>
        </p:spPr>
      </p:pic>
      <p:sp>
        <p:nvSpPr>
          <p:cNvPr id="23" name="TekstSylinder 22">
            <a:extLst>
              <a:ext uri="{FF2B5EF4-FFF2-40B4-BE49-F238E27FC236}">
                <a16:creationId xmlns:a16="http://schemas.microsoft.com/office/drawing/2014/main" id="{6E4F9131-A362-B716-3970-4FFEF7311A9D}"/>
              </a:ext>
            </a:extLst>
          </p:cNvPr>
          <p:cNvSpPr txBox="1"/>
          <p:nvPr/>
        </p:nvSpPr>
        <p:spPr>
          <a:xfrm>
            <a:off x="4905944" y="6462156"/>
            <a:ext cx="236101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b="1" noProof="0" dirty="0">
                <a:solidFill>
                  <a:schemeClr val="bg2">
                    <a:lumMod val="50000"/>
                  </a:schemeClr>
                </a:solidFill>
                <a:latin typeface="Museo Sans 700" panose="02000000000000000000" pitchFamily="2" charset="77"/>
              </a:rPr>
              <a:t>COMPANY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500" panose="02000000000000000000" pitchFamily="2" charset="77"/>
              </a:rPr>
              <a:t> 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300" panose="02000000000000000000" pitchFamily="2" charset="77"/>
              </a:rPr>
              <a:t>&amp; TECHNOLOGY</a:t>
            </a: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B5406B06-1D6C-3384-3AED-E3956BC5FC46}"/>
              </a:ext>
            </a:extLst>
          </p:cNvPr>
          <p:cNvGrpSpPr/>
          <p:nvPr/>
        </p:nvGrpSpPr>
        <p:grpSpPr>
          <a:xfrm>
            <a:off x="1579800" y="5248799"/>
            <a:ext cx="5802070" cy="494763"/>
            <a:chOff x="2996298" y="5508629"/>
            <a:chExt cx="6460743" cy="550930"/>
          </a:xfrm>
        </p:grpSpPr>
        <p:sp>
          <p:nvSpPr>
            <p:cNvPr id="11" name="Plassholder for innhold 3">
              <a:extLst>
                <a:ext uri="{FF2B5EF4-FFF2-40B4-BE49-F238E27FC236}">
                  <a16:creationId xmlns:a16="http://schemas.microsoft.com/office/drawing/2014/main" id="{C8B68BA2-E3BE-B106-1AE0-7C7AAE7BE323}"/>
                </a:ext>
              </a:extLst>
            </p:cNvPr>
            <p:cNvSpPr txBox="1">
              <a:spLocks/>
            </p:cNvSpPr>
            <p:nvPr/>
          </p:nvSpPr>
          <p:spPr>
            <a:xfrm>
              <a:off x="2996298" y="5508629"/>
              <a:ext cx="1755993" cy="550929"/>
            </a:xfrm>
            <a:prstGeom prst="rect">
              <a:avLst/>
            </a:prstGeom>
          </p:spPr>
          <p:txBody>
            <a:bodyPr vert="horz" lIns="91440" tIns="45720" rIns="91440" bIns="45720" rtlCol="0" anchor="t"/>
            <a:lstStyle>
              <a:defPPr>
                <a:defRPr lang="nb-NO"/>
              </a:defPPr>
              <a:lvl1pPr marL="0" algn="r" defTabSz="914400" rtl="0" eaLnBrk="1" latinLnBrk="0" hangingPunct="1">
                <a:defRPr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Clr>
                  <a:srgbClr val="5BAAA1"/>
                </a:buClr>
              </a:pPr>
              <a:r>
                <a:rPr lang="en-US" sz="1400" noProof="0" dirty="0">
                  <a:solidFill>
                    <a:schemeClr val="bg1">
                      <a:lumMod val="50000"/>
                    </a:schemeClr>
                  </a:solidFill>
                  <a:latin typeface="Museo Sans 500" panose="02000000000000000000" pitchFamily="2" charset="77"/>
                </a:rPr>
                <a:t>Failure free run</a:t>
              </a:r>
            </a:p>
          </p:txBody>
        </p:sp>
        <p:sp>
          <p:nvSpPr>
            <p:cNvPr id="12" name="Plassholder for innhold 3">
              <a:extLst>
                <a:ext uri="{FF2B5EF4-FFF2-40B4-BE49-F238E27FC236}">
                  <a16:creationId xmlns:a16="http://schemas.microsoft.com/office/drawing/2014/main" id="{400A84CC-BA00-73F9-EA69-71DAB8CDF33F}"/>
                </a:ext>
              </a:extLst>
            </p:cNvPr>
            <p:cNvSpPr txBox="1">
              <a:spLocks/>
            </p:cNvSpPr>
            <p:nvPr/>
          </p:nvSpPr>
          <p:spPr>
            <a:xfrm>
              <a:off x="5040608" y="5508630"/>
              <a:ext cx="2041721" cy="550929"/>
            </a:xfrm>
            <a:prstGeom prst="rect">
              <a:avLst/>
            </a:prstGeom>
          </p:spPr>
          <p:txBody>
            <a:bodyPr vert="horz" lIns="91440" tIns="45720" rIns="91440" bIns="45720" rtlCol="0" anchor="t"/>
            <a:lstStyle>
              <a:defPPr>
                <a:defRPr lang="nb-NO"/>
              </a:defPPr>
              <a:lvl1pPr marL="0" algn="r" defTabSz="914400" rtl="0" eaLnBrk="1" latinLnBrk="0" hangingPunct="1">
                <a:defRPr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Clr>
                  <a:srgbClr val="5BAAA1"/>
                </a:buClr>
              </a:pPr>
              <a:r>
                <a:rPr lang="en-US" sz="1400" noProof="0" dirty="0">
                  <a:solidFill>
                    <a:schemeClr val="bg1">
                      <a:lumMod val="50000"/>
                    </a:schemeClr>
                  </a:solidFill>
                  <a:latin typeface="Museo Sans 500" panose="02000000000000000000" pitchFamily="2" charset="77"/>
                </a:rPr>
                <a:t>Runs &gt; 3000 ft.</a:t>
              </a:r>
            </a:p>
          </p:txBody>
        </p:sp>
        <p:sp>
          <p:nvSpPr>
            <p:cNvPr id="13" name="Plassholder for innhold 3">
              <a:extLst>
                <a:ext uri="{FF2B5EF4-FFF2-40B4-BE49-F238E27FC236}">
                  <a16:creationId xmlns:a16="http://schemas.microsoft.com/office/drawing/2014/main" id="{7DE89C65-55F8-7664-9CAA-0F1B26EF45B3}"/>
                </a:ext>
              </a:extLst>
            </p:cNvPr>
            <p:cNvSpPr txBox="1">
              <a:spLocks/>
            </p:cNvSpPr>
            <p:nvPr/>
          </p:nvSpPr>
          <p:spPr>
            <a:xfrm>
              <a:off x="6982746" y="5508630"/>
              <a:ext cx="2474295" cy="550929"/>
            </a:xfrm>
            <a:prstGeom prst="rect">
              <a:avLst/>
            </a:prstGeom>
          </p:spPr>
          <p:txBody>
            <a:bodyPr vert="horz" lIns="91440" tIns="45720" rIns="91440" bIns="45720" rtlCol="0" anchor="t"/>
            <a:lstStyle>
              <a:defPPr>
                <a:defRPr lang="nb-NO"/>
              </a:defPPr>
              <a:lvl1pPr marL="0" algn="r" defTabSz="914400" rtl="0" eaLnBrk="1" latinLnBrk="0" hangingPunct="1">
                <a:defRPr sz="1200" kern="1200">
                  <a:solidFill>
                    <a:schemeClr val="tx1">
                      <a:tint val="82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buClr>
                  <a:srgbClr val="5BAAA1"/>
                </a:buClr>
              </a:pPr>
              <a:r>
                <a:rPr lang="en-US" sz="1400" noProof="0" dirty="0">
                  <a:solidFill>
                    <a:schemeClr val="bg1">
                      <a:lumMod val="50000"/>
                    </a:schemeClr>
                  </a:solidFill>
                  <a:latin typeface="Museo Sans 500" panose="02000000000000000000" pitchFamily="2" charset="77"/>
                </a:rPr>
                <a:t>Runs &gt; 100 drilling hrs.</a:t>
              </a:r>
            </a:p>
          </p:txBody>
        </p:sp>
      </p:grpSp>
      <p:sp>
        <p:nvSpPr>
          <p:cNvPr id="18" name="Plassholder for innhold 3">
            <a:extLst>
              <a:ext uri="{FF2B5EF4-FFF2-40B4-BE49-F238E27FC236}">
                <a16:creationId xmlns:a16="http://schemas.microsoft.com/office/drawing/2014/main" id="{661EDF91-A776-6E33-B96D-3D1D76521CB5}"/>
              </a:ext>
            </a:extLst>
          </p:cNvPr>
          <p:cNvSpPr txBox="1">
            <a:spLocks/>
          </p:cNvSpPr>
          <p:nvPr/>
        </p:nvSpPr>
        <p:spPr>
          <a:xfrm>
            <a:off x="2139221" y="5882413"/>
            <a:ext cx="2703528" cy="27894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rgbClr val="5BAAA1"/>
              </a:buClr>
            </a:pPr>
            <a:r>
              <a:rPr lang="en-US" sz="1400" noProof="0" dirty="0">
                <a:solidFill>
                  <a:srgbClr val="FF0000"/>
                </a:solidFill>
                <a:latin typeface="Museo Sans 500" panose="02000000000000000000" pitchFamily="2" charset="77"/>
              </a:rPr>
              <a:t> </a:t>
            </a:r>
            <a:r>
              <a:rPr lang="en-US" sz="14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47 BHA´s without AST</a:t>
            </a:r>
          </a:p>
        </p:txBody>
      </p:sp>
      <p:sp>
        <p:nvSpPr>
          <p:cNvPr id="25" name="Plassholder for innhold 3">
            <a:extLst>
              <a:ext uri="{FF2B5EF4-FFF2-40B4-BE49-F238E27FC236}">
                <a16:creationId xmlns:a16="http://schemas.microsoft.com/office/drawing/2014/main" id="{4D290159-1139-A13C-FE0C-402B698990D6}"/>
              </a:ext>
            </a:extLst>
          </p:cNvPr>
          <p:cNvSpPr txBox="1">
            <a:spLocks/>
          </p:cNvSpPr>
          <p:nvPr/>
        </p:nvSpPr>
        <p:spPr>
          <a:xfrm>
            <a:off x="5093701" y="5875302"/>
            <a:ext cx="2703528" cy="27894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rgbClr val="5BAAA1"/>
              </a:buClr>
            </a:pPr>
            <a:r>
              <a:rPr lang="en-US" sz="14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 </a:t>
            </a:r>
            <a:r>
              <a:rPr lang="en-US" sz="1400" b="1" noProof="0" dirty="0">
                <a:solidFill>
                  <a:srgbClr val="5AAAA1"/>
                </a:solidFill>
                <a:latin typeface="Museo Sans 500" panose="02000000000000000000" pitchFamily="2" charset="77"/>
              </a:rPr>
              <a:t>21 BHA´s with AST</a:t>
            </a:r>
          </a:p>
          <a:p>
            <a:pPr algn="ctr">
              <a:buClr>
                <a:srgbClr val="5BAAA1"/>
              </a:buClr>
            </a:pPr>
            <a:endParaRPr lang="en-US" sz="1400" noProof="0" dirty="0">
              <a:solidFill>
                <a:schemeClr val="bg1">
                  <a:lumMod val="50000"/>
                </a:schemeClr>
              </a:solidFill>
              <a:latin typeface="Museo Sans 500" panose="02000000000000000000" pitchFamily="2" charset="77"/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968D57E5-C60C-D9CB-1BBC-A5F639C9D088}"/>
              </a:ext>
            </a:extLst>
          </p:cNvPr>
          <p:cNvSpPr/>
          <p:nvPr/>
        </p:nvSpPr>
        <p:spPr>
          <a:xfrm>
            <a:off x="4905944" y="5955567"/>
            <a:ext cx="175426" cy="132638"/>
          </a:xfrm>
          <a:prstGeom prst="rect">
            <a:avLst/>
          </a:prstGeom>
          <a:solidFill>
            <a:srgbClr val="5BAAA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8" name="Rektangel 27">
            <a:extLst>
              <a:ext uri="{FF2B5EF4-FFF2-40B4-BE49-F238E27FC236}">
                <a16:creationId xmlns:a16="http://schemas.microsoft.com/office/drawing/2014/main" id="{242329D4-A68A-8863-725D-732C5941A3A7}"/>
              </a:ext>
            </a:extLst>
          </p:cNvPr>
          <p:cNvSpPr/>
          <p:nvPr/>
        </p:nvSpPr>
        <p:spPr>
          <a:xfrm>
            <a:off x="1975326" y="5957150"/>
            <a:ext cx="175426" cy="132638"/>
          </a:xfrm>
          <a:prstGeom prst="rect">
            <a:avLst/>
          </a:prstGeom>
          <a:solidFill>
            <a:srgbClr val="D1D3D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42143A53-D197-14C7-432B-6498520A89FF}"/>
              </a:ext>
            </a:extLst>
          </p:cNvPr>
          <p:cNvSpPr txBox="1"/>
          <p:nvPr/>
        </p:nvSpPr>
        <p:spPr>
          <a:xfrm>
            <a:off x="5359791" y="3516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noProof="0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92FA3716-D24A-B65A-06F7-41084953C2E4}"/>
              </a:ext>
            </a:extLst>
          </p:cNvPr>
          <p:cNvSpPr txBox="1">
            <a:spLocks/>
          </p:cNvSpPr>
          <p:nvPr/>
        </p:nvSpPr>
        <p:spPr>
          <a:xfrm>
            <a:off x="1005841" y="1051560"/>
            <a:ext cx="6376030" cy="6767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1" noProof="0" dirty="0">
                <a:solidFill>
                  <a:schemeClr val="bg2">
                    <a:lumMod val="50000"/>
                  </a:schemeClr>
                </a:solidFill>
                <a:latin typeface="Museo Sans 700" panose="02000000000000000000" pitchFamily="2" charset="77"/>
              </a:rPr>
              <a:t>WTX Customer Statistics from 68 Downhole BHA Applications</a:t>
            </a:r>
            <a:endParaRPr lang="en-US" sz="1800" noProof="0" dirty="0">
              <a:solidFill>
                <a:schemeClr val="bg2">
                  <a:lumMod val="50000"/>
                </a:schemeClr>
              </a:solidFill>
              <a:latin typeface="Museo Sans 700" panose="02000000000000000000" pitchFamily="2" charset="77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9D86454A-7C12-9CDA-9793-D3C506E5CA7D}"/>
              </a:ext>
            </a:extLst>
          </p:cNvPr>
          <p:cNvSpPr txBox="1"/>
          <p:nvPr/>
        </p:nvSpPr>
        <p:spPr>
          <a:xfrm>
            <a:off x="8315675" y="5375059"/>
            <a:ext cx="3169189" cy="494544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r>
              <a:rPr lang="en-US" sz="1600" i="1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Approaching 10,000 Tomax AST  applications in WTX in 2026</a:t>
            </a:r>
            <a:endParaRPr lang="en-US" sz="1600" noProof="0" dirty="0">
              <a:solidFill>
                <a:schemeClr val="bg1">
                  <a:lumMod val="50000"/>
                </a:schemeClr>
              </a:solidFill>
              <a:latin typeface="Museo Sans 500" panose="02000000000000000000" pitchFamily="2" charset="77"/>
            </a:endParaRPr>
          </a:p>
          <a:p>
            <a:endParaRPr lang="en-US" sz="1600" noProof="0" dirty="0">
              <a:solidFill>
                <a:schemeClr val="bg1">
                  <a:lumMod val="50000"/>
                </a:schemeClr>
              </a:solidFill>
              <a:latin typeface="Museo Sans 500" panose="02000000000000000000" pitchFamily="2" charset="77"/>
            </a:endParaRPr>
          </a:p>
          <a:p>
            <a:r>
              <a:rPr lang="en-US" sz="16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Museo Sans 500" panose="02000000000000000000" pitchFamily="2" charset="77"/>
              </a:rPr>
              <a:t>                     </a:t>
            </a:r>
          </a:p>
        </p:txBody>
      </p:sp>
      <p:pic>
        <p:nvPicPr>
          <p:cNvPr id="2" name="Bilde 2">
            <a:extLst>
              <a:ext uri="{FF2B5EF4-FFF2-40B4-BE49-F238E27FC236}">
                <a16:creationId xmlns:a16="http://schemas.microsoft.com/office/drawing/2014/main" id="{5680C5D4-CF79-A464-03E7-B7948249BB9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0417" t="21732" r="57187" b="13604"/>
          <a:stretch/>
        </p:blipFill>
        <p:spPr>
          <a:xfrm>
            <a:off x="7563174" y="1482458"/>
            <a:ext cx="4377698" cy="3726134"/>
          </a:xfrm>
          <a:prstGeom prst="rect">
            <a:avLst/>
          </a:prstGeom>
        </p:spPr>
      </p:pic>
      <p:pic>
        <p:nvPicPr>
          <p:cNvPr id="9" name="Grafikk 5">
            <a:extLst>
              <a:ext uri="{FF2B5EF4-FFF2-40B4-BE49-F238E27FC236}">
                <a16:creationId xmlns:a16="http://schemas.microsoft.com/office/drawing/2014/main" id="{60EB8AB6-E028-D7F5-B4FF-BDF458AE5B63}"/>
              </a:ext>
            </a:extLst>
          </p:cNvPr>
          <p:cNvPicPr>
            <a:picLocks noChangeAspect="1"/>
          </p:cNvPicPr>
          <p:nvPr/>
        </p:nvPicPr>
        <p:blipFill rotWithShape="1">
          <a:blip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25135" b="25339"/>
          <a:stretch/>
        </p:blipFill>
        <p:spPr>
          <a:xfrm>
            <a:off x="546146" y="1772162"/>
            <a:ext cx="7017028" cy="3850169"/>
          </a:xfrm>
          <a:prstGeom prst="rect">
            <a:avLst/>
          </a:prstGeom>
        </p:spPr>
      </p:pic>
      <p:cxnSp>
        <p:nvCxnSpPr>
          <p:cNvPr id="19" name="Rett pilkobling 2">
            <a:extLst>
              <a:ext uri="{FF2B5EF4-FFF2-40B4-BE49-F238E27FC236}">
                <a16:creationId xmlns:a16="http://schemas.microsoft.com/office/drawing/2014/main" id="{EA6A7AA5-8DB2-BB08-160D-936B73A3B9E0}"/>
              </a:ext>
            </a:extLst>
          </p:cNvPr>
          <p:cNvCxnSpPr>
            <a:cxnSpLocks/>
          </p:cNvCxnSpPr>
          <p:nvPr/>
        </p:nvCxnSpPr>
        <p:spPr>
          <a:xfrm flipV="1">
            <a:off x="4105174" y="4018549"/>
            <a:ext cx="0" cy="933651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kstSylinder 9">
            <a:extLst>
              <a:ext uri="{FF2B5EF4-FFF2-40B4-BE49-F238E27FC236}">
                <a16:creationId xmlns:a16="http://schemas.microsoft.com/office/drawing/2014/main" id="{A3ABA2C0-11A8-2180-66CF-54DE158B1DFB}"/>
              </a:ext>
            </a:extLst>
          </p:cNvPr>
          <p:cNvSpPr txBox="1"/>
          <p:nvPr/>
        </p:nvSpPr>
        <p:spPr>
          <a:xfrm>
            <a:off x="3871761" y="3544232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x4</a:t>
            </a:r>
          </a:p>
        </p:txBody>
      </p:sp>
      <p:cxnSp>
        <p:nvCxnSpPr>
          <p:cNvPr id="22" name="Rett pilkobling 3">
            <a:extLst>
              <a:ext uri="{FF2B5EF4-FFF2-40B4-BE49-F238E27FC236}">
                <a16:creationId xmlns:a16="http://schemas.microsoft.com/office/drawing/2014/main" id="{48898A41-8904-6AF8-A084-8C58DBDC5B82}"/>
              </a:ext>
            </a:extLst>
          </p:cNvPr>
          <p:cNvCxnSpPr>
            <a:cxnSpLocks/>
          </p:cNvCxnSpPr>
          <p:nvPr/>
        </p:nvCxnSpPr>
        <p:spPr>
          <a:xfrm flipV="1">
            <a:off x="6057498" y="3465097"/>
            <a:ext cx="0" cy="1487103"/>
          </a:xfrm>
          <a:prstGeom prst="straightConnector1">
            <a:avLst/>
          </a:prstGeom>
          <a:ln>
            <a:solidFill>
              <a:srgbClr val="FF0000"/>
            </a:solidFill>
            <a:headEnd type="triangl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kstSylinder 14">
            <a:extLst>
              <a:ext uri="{FF2B5EF4-FFF2-40B4-BE49-F238E27FC236}">
                <a16:creationId xmlns:a16="http://schemas.microsoft.com/office/drawing/2014/main" id="{417B2824-89FA-D397-2D36-E4A597FE48FE}"/>
              </a:ext>
            </a:extLst>
          </p:cNvPr>
          <p:cNvSpPr txBox="1"/>
          <p:nvPr/>
        </p:nvSpPr>
        <p:spPr>
          <a:xfrm>
            <a:off x="5860159" y="3083733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x6</a:t>
            </a:r>
          </a:p>
        </p:txBody>
      </p:sp>
      <p:sp>
        <p:nvSpPr>
          <p:cNvPr id="26" name="Ellipse 16">
            <a:extLst>
              <a:ext uri="{FF2B5EF4-FFF2-40B4-BE49-F238E27FC236}">
                <a16:creationId xmlns:a16="http://schemas.microsoft.com/office/drawing/2014/main" id="{7B46F21A-57A4-BE0D-D3B3-2736845E2025}"/>
              </a:ext>
            </a:extLst>
          </p:cNvPr>
          <p:cNvSpPr/>
          <p:nvPr/>
        </p:nvSpPr>
        <p:spPr>
          <a:xfrm>
            <a:off x="962526" y="2220355"/>
            <a:ext cx="500514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9" name="Rett pilkobling 18">
            <a:extLst>
              <a:ext uri="{FF2B5EF4-FFF2-40B4-BE49-F238E27FC236}">
                <a16:creationId xmlns:a16="http://schemas.microsoft.com/office/drawing/2014/main" id="{74DEF328-C072-5A6E-D2C9-F419E45C3A03}"/>
              </a:ext>
            </a:extLst>
          </p:cNvPr>
          <p:cNvCxnSpPr/>
          <p:nvPr/>
        </p:nvCxnSpPr>
        <p:spPr>
          <a:xfrm>
            <a:off x="1463040" y="2448955"/>
            <a:ext cx="1005840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32D5F24D-A040-6E1E-27B4-71C1E8F79376}"/>
              </a:ext>
            </a:extLst>
          </p:cNvPr>
          <p:cNvSpPr/>
          <p:nvPr/>
        </p:nvSpPr>
        <p:spPr>
          <a:xfrm>
            <a:off x="962526" y="3246794"/>
            <a:ext cx="519927" cy="933652"/>
          </a:xfrm>
          <a:prstGeom prst="roundRect">
            <a:avLst/>
          </a:prstGeom>
          <a:solidFill>
            <a:srgbClr val="FFFF00">
              <a:alpha val="24000"/>
            </a:srgb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9EA97E3E-5D03-DE61-9EB7-5266F3ABF162}"/>
              </a:ext>
            </a:extLst>
          </p:cNvPr>
          <p:cNvCxnSpPr>
            <a:cxnSpLocks/>
          </p:cNvCxnSpPr>
          <p:nvPr/>
        </p:nvCxnSpPr>
        <p:spPr>
          <a:xfrm>
            <a:off x="1482453" y="3429000"/>
            <a:ext cx="413254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962F8F50-992F-D3A6-5330-E2335268BB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02108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135"/>
    </mc:Choice>
    <mc:Fallback>
      <p:transition spd="slow" advTm="981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97109-B3DD-11B0-2E3E-35134F1F9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5EB40AD-9A26-ACC2-5B17-E5A566232C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7715" y="2096883"/>
            <a:ext cx="6731220" cy="4409426"/>
          </a:xfrm>
          <a:prstGeom prst="rect">
            <a:avLst/>
          </a:prstGeom>
        </p:spPr>
      </p:pic>
      <p:sp>
        <p:nvSpPr>
          <p:cNvPr id="13" name="Arrow: Right 12">
            <a:extLst>
              <a:ext uri="{FF2B5EF4-FFF2-40B4-BE49-F238E27FC236}">
                <a16:creationId xmlns:a16="http://schemas.microsoft.com/office/drawing/2014/main" id="{EAAB18E0-7EE8-165E-4C42-1F519302E7A9}"/>
              </a:ext>
            </a:extLst>
          </p:cNvPr>
          <p:cNvSpPr/>
          <p:nvPr/>
        </p:nvSpPr>
        <p:spPr>
          <a:xfrm>
            <a:off x="420625" y="3156272"/>
            <a:ext cx="3484879" cy="1981200"/>
          </a:xfrm>
          <a:prstGeom prst="rightArrow">
            <a:avLst/>
          </a:prstGeom>
          <a:solidFill>
            <a:srgbClr val="5AAAA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rgbClr val="5BAAA1"/>
              </a:solidFill>
              <a:highlight>
                <a:srgbClr val="5BAAA1"/>
              </a:highlight>
            </a:endParaRPr>
          </a:p>
        </p:txBody>
      </p:sp>
      <p:sp>
        <p:nvSpPr>
          <p:cNvPr id="15" name="Tittel 2">
            <a:extLst>
              <a:ext uri="{FF2B5EF4-FFF2-40B4-BE49-F238E27FC236}">
                <a16:creationId xmlns:a16="http://schemas.microsoft.com/office/drawing/2014/main" id="{BFC6DFAF-F5F2-A884-DED3-B045033EC433}"/>
              </a:ext>
            </a:extLst>
          </p:cNvPr>
          <p:cNvSpPr txBox="1">
            <a:spLocks/>
          </p:cNvSpPr>
          <p:nvPr/>
        </p:nvSpPr>
        <p:spPr>
          <a:xfrm>
            <a:off x="640080" y="365760"/>
            <a:ext cx="11551920" cy="585216"/>
          </a:xfrm>
          <a:prstGeom prst="rect">
            <a:avLst/>
          </a:prstGeom>
          <a:solidFill>
            <a:srgbClr val="E6DDD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noProof="0" dirty="0">
                <a:latin typeface="Museo Sans 300" panose="02000000000000000000"/>
              </a:rPr>
              <a:t>PERFORMANCE &gt; </a:t>
            </a:r>
            <a:r>
              <a:rPr lang="en-US" sz="2400" b="1" noProof="0" dirty="0">
                <a:solidFill>
                  <a:srgbClr val="5BAAA1"/>
                </a:solidFill>
                <a:latin typeface="Museo Sans 300" panose="02000000000000000000"/>
              </a:rPr>
              <a:t>2006 POS</a:t>
            </a:r>
            <a:r>
              <a:rPr lang="en-US" sz="2400" b="1" dirty="0">
                <a:solidFill>
                  <a:srgbClr val="5BAAA1"/>
                </a:solidFill>
                <a:latin typeface="Museo Sans 300" panose="02000000000000000000"/>
              </a:rPr>
              <a:t>I</a:t>
            </a:r>
            <a:r>
              <a:rPr lang="en-US" sz="2400" b="1" noProof="0" dirty="0">
                <a:solidFill>
                  <a:srgbClr val="5BAAA1"/>
                </a:solidFill>
                <a:latin typeface="Museo Sans 300" panose="02000000000000000000"/>
              </a:rPr>
              <a:t>TIVE IMPACT FROM THE START</a:t>
            </a:r>
          </a:p>
        </p:txBody>
      </p:sp>
      <p:pic>
        <p:nvPicPr>
          <p:cNvPr id="21" name="Bilde 20" descr="Et bilde som inneholder logo&#10;&#10;Automatisk generert beskrivelse">
            <a:extLst>
              <a:ext uri="{FF2B5EF4-FFF2-40B4-BE49-F238E27FC236}">
                <a16:creationId xmlns:a16="http://schemas.microsoft.com/office/drawing/2014/main" id="{3D500F04-0138-99BC-98EE-97D19CB64E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1389" y="6115133"/>
            <a:ext cx="1755993" cy="462439"/>
          </a:xfrm>
          <a:prstGeom prst="rect">
            <a:avLst/>
          </a:prstGeom>
        </p:spPr>
      </p:pic>
      <p:sp>
        <p:nvSpPr>
          <p:cNvPr id="23" name="TekstSylinder 22">
            <a:extLst>
              <a:ext uri="{FF2B5EF4-FFF2-40B4-BE49-F238E27FC236}">
                <a16:creationId xmlns:a16="http://schemas.microsoft.com/office/drawing/2014/main" id="{B04419E0-E7DB-150B-251F-6754A4C18C52}"/>
              </a:ext>
            </a:extLst>
          </p:cNvPr>
          <p:cNvSpPr txBox="1"/>
          <p:nvPr/>
        </p:nvSpPr>
        <p:spPr>
          <a:xfrm>
            <a:off x="4905944" y="6462156"/>
            <a:ext cx="236101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b="1" noProof="0" dirty="0">
                <a:solidFill>
                  <a:schemeClr val="bg2">
                    <a:lumMod val="50000"/>
                  </a:schemeClr>
                </a:solidFill>
                <a:latin typeface="Museo Sans 700" panose="02000000000000000000" pitchFamily="2" charset="77"/>
              </a:rPr>
              <a:t>COMPANY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500" panose="02000000000000000000" pitchFamily="2" charset="77"/>
              </a:rPr>
              <a:t> 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300" panose="02000000000000000000" pitchFamily="2" charset="77"/>
              </a:rPr>
              <a:t>&amp; TECHNOLOGY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8FFCA03A-CBD9-7BC9-A2AE-24865A71549B}"/>
              </a:ext>
            </a:extLst>
          </p:cNvPr>
          <p:cNvSpPr txBox="1"/>
          <p:nvPr/>
        </p:nvSpPr>
        <p:spPr>
          <a:xfrm>
            <a:off x="5359791" y="3516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noProof="0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7E87754C-26D1-CA23-0B1B-78EE0046E270}"/>
              </a:ext>
            </a:extLst>
          </p:cNvPr>
          <p:cNvSpPr txBox="1">
            <a:spLocks/>
          </p:cNvSpPr>
          <p:nvPr/>
        </p:nvSpPr>
        <p:spPr>
          <a:xfrm>
            <a:off x="1005840" y="1051560"/>
            <a:ext cx="8719807" cy="8883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noProof="0" dirty="0">
                <a:solidFill>
                  <a:schemeClr val="bg2">
                    <a:lumMod val="50000"/>
                  </a:schemeClr>
                </a:solidFill>
                <a:latin typeface="Museo Sans 700" panose="02000000000000000000" pitchFamily="2" charset="77"/>
              </a:rPr>
              <a:t>‘To finish First, you must First … finish’</a:t>
            </a:r>
            <a:br>
              <a:rPr lang="en-US" sz="1800" b="1" noProof="0" dirty="0">
                <a:solidFill>
                  <a:schemeClr val="bg2">
                    <a:lumMod val="50000"/>
                  </a:schemeClr>
                </a:solidFill>
                <a:latin typeface="Museo Sans 700" panose="02000000000000000000" pitchFamily="2" charset="77"/>
              </a:rPr>
            </a:br>
            <a:r>
              <a:rPr lang="en-US" sz="1800" b="1" noProof="0" dirty="0">
                <a:solidFill>
                  <a:schemeClr val="bg2">
                    <a:lumMod val="50000"/>
                  </a:schemeClr>
                </a:solidFill>
                <a:latin typeface="Museo Sans 700" panose="02000000000000000000" pitchFamily="2" charset="77"/>
              </a:rPr>
              <a:t>  </a:t>
            </a:r>
            <a:r>
              <a:rPr lang="en-US" sz="1800" b="1" noProof="0" dirty="0">
                <a:solidFill>
                  <a:srgbClr val="5BAAA1"/>
                </a:solidFill>
                <a:latin typeface="Museo Sans 700" panose="02000000000000000000" pitchFamily="2" charset="77"/>
              </a:rPr>
              <a:t>- Rick Mears :: Four (4) time Indianapolis </a:t>
            </a:r>
            <a:r>
              <a:rPr lang="en-US" sz="1800" b="1" dirty="0">
                <a:solidFill>
                  <a:srgbClr val="5BAAA1"/>
                </a:solidFill>
                <a:latin typeface="Museo Sans 700" panose="02000000000000000000" pitchFamily="2" charset="77"/>
              </a:rPr>
              <a:t>500 winner (a popular race team saying)</a:t>
            </a:r>
            <a:br>
              <a:rPr lang="en-US" sz="1800" b="1" noProof="0" dirty="0">
                <a:solidFill>
                  <a:srgbClr val="5BAAA1"/>
                </a:solidFill>
                <a:latin typeface="Museo Sans 700" panose="02000000000000000000" pitchFamily="2" charset="77"/>
              </a:rPr>
            </a:br>
            <a:r>
              <a:rPr lang="en-US" sz="1800" b="1" noProof="0" dirty="0">
                <a:solidFill>
                  <a:srgbClr val="5BAAA1"/>
                </a:solidFill>
                <a:latin typeface="Museo Sans 700" panose="02000000000000000000" pitchFamily="2" charset="77"/>
              </a:rPr>
              <a:t>  </a:t>
            </a:r>
            <a:endParaRPr lang="en-US" sz="1800" noProof="0" dirty="0">
              <a:solidFill>
                <a:srgbClr val="5BAAA1"/>
              </a:solidFill>
              <a:latin typeface="Museo Sans 700" panose="02000000000000000000" pitchFamily="2" charset="77"/>
            </a:endParaRPr>
          </a:p>
        </p:txBody>
      </p:sp>
      <p:sp>
        <p:nvSpPr>
          <p:cNvPr id="4" name="TekstSylinder 65">
            <a:extLst>
              <a:ext uri="{FF2B5EF4-FFF2-40B4-BE49-F238E27FC236}">
                <a16:creationId xmlns:a16="http://schemas.microsoft.com/office/drawing/2014/main" id="{6AB839FF-E2E5-57C2-BBC9-1C4486A207ED}"/>
              </a:ext>
            </a:extLst>
          </p:cNvPr>
          <p:cNvSpPr txBox="1"/>
          <p:nvPr/>
        </p:nvSpPr>
        <p:spPr>
          <a:xfrm>
            <a:off x="620298" y="3776152"/>
            <a:ext cx="2935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noProof="0" dirty="0">
                <a:solidFill>
                  <a:schemeClr val="bg1"/>
                </a:solidFill>
              </a:rPr>
              <a:t>Direct interception of destructive resonances </a:t>
            </a:r>
            <a:endParaRPr lang="en-US" sz="2000" b="1" i="1" noProof="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B63AE6-2CFC-3F85-22CB-345EDF6984D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28934" y="5391893"/>
            <a:ext cx="728095" cy="566296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B6DD5B8F-4A51-AC0A-41F5-36CDCD8289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905040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234"/>
    </mc:Choice>
    <mc:Fallback>
      <p:transition spd="slow" advTm="662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96514-E431-805A-4B2A-75F991135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tel 2">
            <a:extLst>
              <a:ext uri="{FF2B5EF4-FFF2-40B4-BE49-F238E27FC236}">
                <a16:creationId xmlns:a16="http://schemas.microsoft.com/office/drawing/2014/main" id="{D3F588BF-926D-5D96-D83E-03C576EC27F7}"/>
              </a:ext>
            </a:extLst>
          </p:cNvPr>
          <p:cNvSpPr txBox="1">
            <a:spLocks/>
          </p:cNvSpPr>
          <p:nvPr/>
        </p:nvSpPr>
        <p:spPr>
          <a:xfrm>
            <a:off x="640080" y="365760"/>
            <a:ext cx="11551920" cy="585216"/>
          </a:xfrm>
          <a:prstGeom prst="rect">
            <a:avLst/>
          </a:prstGeom>
          <a:solidFill>
            <a:srgbClr val="E6DDD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noProof="0" dirty="0">
                <a:latin typeface="Museo Sans 300" panose="02000000000000000000"/>
              </a:rPr>
              <a:t>PERFORMANCE &gt; </a:t>
            </a:r>
            <a:r>
              <a:rPr lang="en-US" sz="2400" b="1" noProof="0" dirty="0">
                <a:solidFill>
                  <a:srgbClr val="5BAAA1"/>
                </a:solidFill>
                <a:latin typeface="Museo Sans 300" panose="02000000000000000000"/>
              </a:rPr>
              <a:t>2026 POSITIVE IMPACT FOR THE FUTURE</a:t>
            </a:r>
          </a:p>
        </p:txBody>
      </p:sp>
      <p:pic>
        <p:nvPicPr>
          <p:cNvPr id="21" name="Bilde 20" descr="Et bilde som inneholder logo&#10;&#10;Automatisk generert beskrivelse">
            <a:extLst>
              <a:ext uri="{FF2B5EF4-FFF2-40B4-BE49-F238E27FC236}">
                <a16:creationId xmlns:a16="http://schemas.microsoft.com/office/drawing/2014/main" id="{5AF8CF63-F3D6-930E-9159-69E2300A86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1389" y="6115133"/>
            <a:ext cx="1755993" cy="462439"/>
          </a:xfrm>
          <a:prstGeom prst="rect">
            <a:avLst/>
          </a:prstGeom>
        </p:spPr>
      </p:pic>
      <p:sp>
        <p:nvSpPr>
          <p:cNvPr id="23" name="TekstSylinder 22">
            <a:extLst>
              <a:ext uri="{FF2B5EF4-FFF2-40B4-BE49-F238E27FC236}">
                <a16:creationId xmlns:a16="http://schemas.microsoft.com/office/drawing/2014/main" id="{5809A9DF-C590-DABA-EC3D-329C234C47AD}"/>
              </a:ext>
            </a:extLst>
          </p:cNvPr>
          <p:cNvSpPr txBox="1"/>
          <p:nvPr/>
        </p:nvSpPr>
        <p:spPr>
          <a:xfrm>
            <a:off x="4905944" y="6462156"/>
            <a:ext cx="236101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b="1" noProof="0" dirty="0">
                <a:solidFill>
                  <a:schemeClr val="bg2">
                    <a:lumMod val="50000"/>
                  </a:schemeClr>
                </a:solidFill>
                <a:latin typeface="Museo Sans 700" panose="02000000000000000000" pitchFamily="2" charset="77"/>
              </a:rPr>
              <a:t>COMPANY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500" panose="02000000000000000000" pitchFamily="2" charset="77"/>
              </a:rPr>
              <a:t> 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300" panose="02000000000000000000" pitchFamily="2" charset="77"/>
              </a:rPr>
              <a:t>&amp; TECHNOLOGY</a:t>
            </a: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399BBA45-9198-FFA9-9128-2B84DB0F9323}"/>
              </a:ext>
            </a:extLst>
          </p:cNvPr>
          <p:cNvSpPr txBox="1"/>
          <p:nvPr/>
        </p:nvSpPr>
        <p:spPr>
          <a:xfrm>
            <a:off x="5359791" y="3516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noProof="0" dirty="0"/>
          </a:p>
        </p:txBody>
      </p:sp>
      <p:sp>
        <p:nvSpPr>
          <p:cNvPr id="4" name="TekstSylinder 65">
            <a:extLst>
              <a:ext uri="{FF2B5EF4-FFF2-40B4-BE49-F238E27FC236}">
                <a16:creationId xmlns:a16="http://schemas.microsoft.com/office/drawing/2014/main" id="{E1B27C08-332A-53AA-29DF-B5082597E186}"/>
              </a:ext>
            </a:extLst>
          </p:cNvPr>
          <p:cNvSpPr txBox="1"/>
          <p:nvPr/>
        </p:nvSpPr>
        <p:spPr>
          <a:xfrm>
            <a:off x="131708" y="4059956"/>
            <a:ext cx="3410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i="1" noProof="0" dirty="0">
                <a:solidFill>
                  <a:schemeClr val="bg1"/>
                </a:solidFill>
              </a:rPr>
              <a:t>Direct interception of destructive resonances </a:t>
            </a:r>
            <a:endParaRPr lang="en-US" sz="1400" i="1" noProof="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0F8AC07-536F-F535-1233-0DC4FD46E292}"/>
              </a:ext>
            </a:extLst>
          </p:cNvPr>
          <p:cNvGrpSpPr/>
          <p:nvPr/>
        </p:nvGrpSpPr>
        <p:grpSpPr>
          <a:xfrm>
            <a:off x="416009" y="1635743"/>
            <a:ext cx="11211559" cy="4424042"/>
            <a:chOff x="400992" y="1466028"/>
            <a:chExt cx="11211559" cy="4424042"/>
          </a:xfrm>
          <a:solidFill>
            <a:srgbClr val="D1D3D4"/>
          </a:solidFill>
        </p:grpSpPr>
        <p:pic>
          <p:nvPicPr>
            <p:cNvPr id="5" name="Bilde 17">
              <a:extLst>
                <a:ext uri="{FF2B5EF4-FFF2-40B4-BE49-F238E27FC236}">
                  <a16:creationId xmlns:a16="http://schemas.microsoft.com/office/drawing/2014/main" id="{9B97A042-1DAE-A885-83AF-AE8AEDD839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404" b="17548"/>
            <a:stretch>
              <a:fillRect/>
            </a:stretch>
          </p:blipFill>
          <p:spPr>
            <a:xfrm>
              <a:off x="400992" y="1495992"/>
              <a:ext cx="3549578" cy="4150170"/>
            </a:xfrm>
            <a:prstGeom prst="rect">
              <a:avLst/>
            </a:prstGeom>
            <a:grpFill/>
          </p:spPr>
        </p:pic>
        <p:pic>
          <p:nvPicPr>
            <p:cNvPr id="7" name="Bilde 5">
              <a:extLst>
                <a:ext uri="{FF2B5EF4-FFF2-40B4-BE49-F238E27FC236}">
                  <a16:creationId xmlns:a16="http://schemas.microsoft.com/office/drawing/2014/main" id="{6E90A550-5717-46E6-6734-E030B0275D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2245" y="1739900"/>
              <a:ext cx="7470306" cy="4150170"/>
            </a:xfrm>
            <a:prstGeom prst="rect">
              <a:avLst/>
            </a:prstGeom>
            <a:grpFill/>
          </p:spPr>
        </p:pic>
        <p:sp>
          <p:nvSpPr>
            <p:cNvPr id="8" name="TekstSylinder 9">
              <a:extLst>
                <a:ext uri="{FF2B5EF4-FFF2-40B4-BE49-F238E27FC236}">
                  <a16:creationId xmlns:a16="http://schemas.microsoft.com/office/drawing/2014/main" id="{70A1F510-E957-0B8A-C98B-C9D333D7297C}"/>
                </a:ext>
              </a:extLst>
            </p:cNvPr>
            <p:cNvSpPr txBox="1"/>
            <p:nvPr/>
          </p:nvSpPr>
          <p:spPr>
            <a:xfrm>
              <a:off x="4529667" y="2963333"/>
              <a:ext cx="1202266" cy="46166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00" noProof="0" dirty="0"/>
                <a:t>All strain cycles distributed in bins based on amplitude </a:t>
              </a:r>
            </a:p>
          </p:txBody>
        </p:sp>
        <p:sp>
          <p:nvSpPr>
            <p:cNvPr id="9" name="TekstSylinder 11">
              <a:extLst>
                <a:ext uri="{FF2B5EF4-FFF2-40B4-BE49-F238E27FC236}">
                  <a16:creationId xmlns:a16="http://schemas.microsoft.com/office/drawing/2014/main" id="{25DDC1F6-63AE-B89C-3D6D-082879F6C66F}"/>
                </a:ext>
              </a:extLst>
            </p:cNvPr>
            <p:cNvSpPr txBox="1"/>
            <p:nvPr/>
          </p:nvSpPr>
          <p:spPr>
            <a:xfrm>
              <a:off x="7052733" y="2963332"/>
              <a:ext cx="1202266" cy="338554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00" noProof="0" dirty="0" err="1"/>
                <a:t>Harrmless</a:t>
              </a:r>
              <a:r>
                <a:rPr lang="en-US" sz="800" noProof="0" dirty="0"/>
                <a:t> amplitudes removed from bins</a:t>
              </a:r>
            </a:p>
          </p:txBody>
        </p:sp>
        <p:sp>
          <p:nvSpPr>
            <p:cNvPr id="11" name="TekstSylinder 13">
              <a:extLst>
                <a:ext uri="{FF2B5EF4-FFF2-40B4-BE49-F238E27FC236}">
                  <a16:creationId xmlns:a16="http://schemas.microsoft.com/office/drawing/2014/main" id="{9DDDCD22-F583-36CF-15F2-252FC46CB4D2}"/>
                </a:ext>
              </a:extLst>
            </p:cNvPr>
            <p:cNvSpPr txBox="1"/>
            <p:nvPr/>
          </p:nvSpPr>
          <p:spPr>
            <a:xfrm>
              <a:off x="9575799" y="2732500"/>
              <a:ext cx="1074241" cy="46166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00" noProof="0" dirty="0"/>
                <a:t>Conversion to relative damage from S-N properties. </a:t>
              </a:r>
            </a:p>
          </p:txBody>
        </p:sp>
        <p:sp>
          <p:nvSpPr>
            <p:cNvPr id="18" name="TekstSylinder 18">
              <a:extLst>
                <a:ext uri="{FF2B5EF4-FFF2-40B4-BE49-F238E27FC236}">
                  <a16:creationId xmlns:a16="http://schemas.microsoft.com/office/drawing/2014/main" id="{70636385-7ECF-9395-9269-CDE9B0668D7F}"/>
                </a:ext>
              </a:extLst>
            </p:cNvPr>
            <p:cNvSpPr txBox="1"/>
            <p:nvPr/>
          </p:nvSpPr>
          <p:spPr>
            <a:xfrm>
              <a:off x="6925533" y="2349901"/>
              <a:ext cx="1387640" cy="461665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800" noProof="0" dirty="0"/>
                <a:t>AST in </a:t>
              </a:r>
              <a:r>
                <a:rPr lang="en-US" sz="800" noProof="0" dirty="0" err="1"/>
                <a:t>Metamophic</a:t>
              </a:r>
              <a:r>
                <a:rPr lang="en-US" sz="800" noProof="0" dirty="0"/>
                <a:t>-Gneiss</a:t>
              </a:r>
            </a:p>
            <a:p>
              <a:r>
                <a:rPr lang="en-US" sz="800" noProof="0" dirty="0"/>
                <a:t>AST in Gneiss-Granite</a:t>
              </a:r>
            </a:p>
            <a:p>
              <a:r>
                <a:rPr lang="en-US" sz="800" noProof="0" dirty="0"/>
                <a:t>No-AST in Gneiss-Granite</a:t>
              </a:r>
            </a:p>
          </p:txBody>
        </p:sp>
        <p:cxnSp>
          <p:nvCxnSpPr>
            <p:cNvPr id="19" name="Rett linje 27">
              <a:extLst>
                <a:ext uri="{FF2B5EF4-FFF2-40B4-BE49-F238E27FC236}">
                  <a16:creationId xmlns:a16="http://schemas.microsoft.com/office/drawing/2014/main" id="{F0CBA265-E88E-A06F-B3B3-12E56ACC815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54999" y="2466975"/>
              <a:ext cx="198439" cy="0"/>
            </a:xfrm>
            <a:prstGeom prst="line">
              <a:avLst/>
            </a:prstGeom>
            <a:grpFill/>
            <a:ln w="9525"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28">
              <a:extLst>
                <a:ext uri="{FF2B5EF4-FFF2-40B4-BE49-F238E27FC236}">
                  <a16:creationId xmlns:a16="http://schemas.microsoft.com/office/drawing/2014/main" id="{7FCA99ED-4B48-E2A7-8DE0-9487E7AEAE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20074" y="2605087"/>
              <a:ext cx="417514" cy="0"/>
            </a:xfrm>
            <a:prstGeom prst="line">
              <a:avLst/>
            </a:prstGeom>
            <a:grpFill/>
            <a:ln w="9525"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ett linje 30">
              <a:extLst>
                <a:ext uri="{FF2B5EF4-FFF2-40B4-BE49-F238E27FC236}">
                  <a16:creationId xmlns:a16="http://schemas.microsoft.com/office/drawing/2014/main" id="{AE210060-1939-753A-6CC9-6B03236D98B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20074" y="2727324"/>
              <a:ext cx="723901" cy="0"/>
            </a:xfrm>
            <a:prstGeom prst="line">
              <a:avLst/>
            </a:prstGeom>
            <a:grpFill/>
            <a:ln w="9525"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ett linje 33">
              <a:extLst>
                <a:ext uri="{FF2B5EF4-FFF2-40B4-BE49-F238E27FC236}">
                  <a16:creationId xmlns:a16="http://schemas.microsoft.com/office/drawing/2014/main" id="{7770DD03-CAB9-971E-EE1C-2F973AD929FC}"/>
                </a:ext>
              </a:extLst>
            </p:cNvPr>
            <p:cNvCxnSpPr/>
            <p:nvPr/>
          </p:nvCxnSpPr>
          <p:spPr>
            <a:xfrm>
              <a:off x="1722922" y="2963332"/>
              <a:ext cx="486561" cy="761645"/>
            </a:xfrm>
            <a:prstGeom prst="line">
              <a:avLst/>
            </a:prstGeom>
            <a:grpFill/>
            <a:ln w="6350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kstSylinder 4">
              <a:extLst>
                <a:ext uri="{FF2B5EF4-FFF2-40B4-BE49-F238E27FC236}">
                  <a16:creationId xmlns:a16="http://schemas.microsoft.com/office/drawing/2014/main" id="{DF6B00A0-7315-EF87-5453-BFBAE1C4C672}"/>
                </a:ext>
              </a:extLst>
            </p:cNvPr>
            <p:cNvSpPr txBox="1"/>
            <p:nvPr/>
          </p:nvSpPr>
          <p:spPr>
            <a:xfrm>
              <a:off x="400992" y="1468372"/>
              <a:ext cx="3549579" cy="830997"/>
            </a:xfrm>
            <a:prstGeom prst="rect">
              <a:avLst/>
            </a:prstGeom>
            <a:grpFill/>
            <a:ln>
              <a:solidFill>
                <a:srgbClr val="5BAAA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600" noProof="0" dirty="0"/>
                <a:t>Axial and torsional strain at 4 kHz pipelined into columnar database</a:t>
              </a:r>
            </a:p>
            <a:p>
              <a:r>
                <a:rPr lang="en-US" sz="1600" noProof="0" dirty="0"/>
                <a:t>(Manner </a:t>
              </a:r>
              <a:r>
                <a:rPr lang="en-US" sz="1600" noProof="0" dirty="0" err="1"/>
                <a:t>Sensortelemetrie</a:t>
              </a:r>
              <a:r>
                <a:rPr lang="en-US" sz="1600" noProof="0" dirty="0"/>
                <a:t> </a:t>
              </a:r>
              <a:r>
                <a:rPr lang="en-US" sz="1600" noProof="0" dirty="0" err="1"/>
                <a:t>Gmbh</a:t>
              </a:r>
              <a:r>
                <a:rPr lang="en-US" sz="1600" noProof="0" dirty="0"/>
                <a:t>)  </a:t>
              </a:r>
            </a:p>
          </p:txBody>
        </p:sp>
        <p:sp>
          <p:nvSpPr>
            <p:cNvPr id="16" name="TekstSylinder 14">
              <a:extLst>
                <a:ext uri="{FF2B5EF4-FFF2-40B4-BE49-F238E27FC236}">
                  <a16:creationId xmlns:a16="http://schemas.microsoft.com/office/drawing/2014/main" id="{209AA490-F89F-5740-C738-A09F635440CA}"/>
                </a:ext>
              </a:extLst>
            </p:cNvPr>
            <p:cNvSpPr txBox="1"/>
            <p:nvPr/>
          </p:nvSpPr>
          <p:spPr>
            <a:xfrm>
              <a:off x="4475975" y="1466028"/>
              <a:ext cx="7092326" cy="307777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400" noProof="0" dirty="0"/>
                <a:t>4 hours continuous records each run, nothing excluded – 115 million data points per trace</a:t>
              </a:r>
            </a:p>
          </p:txBody>
        </p:sp>
      </p:grp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BC2A04E-9056-9A47-DE81-6AFF7BAF4A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0177" y="1059851"/>
            <a:ext cx="9488689" cy="424126"/>
          </a:xfrm>
        </p:spPr>
        <p:txBody>
          <a:bodyPr>
            <a:normAutofit/>
          </a:bodyPr>
          <a:lstStyle/>
          <a:p>
            <a:pPr marL="0" indent="0" algn="l">
              <a:buClr>
                <a:srgbClr val="5BAAA1"/>
              </a:buClr>
              <a:buNone/>
            </a:pPr>
            <a:endParaRPr lang="en-US" sz="1600" noProof="0" dirty="0">
              <a:solidFill>
                <a:schemeClr val="bg1">
                  <a:lumMod val="50000"/>
                </a:schemeClr>
              </a:solidFill>
              <a:latin typeface="Museo Sans 500" panose="02000000000000000000" pitchFamily="2" charset="77"/>
            </a:endParaRPr>
          </a:p>
          <a:p>
            <a:pPr marL="0" indent="0">
              <a:buNone/>
            </a:pPr>
            <a:endParaRPr lang="en-US" sz="2000" noProof="0" dirty="0"/>
          </a:p>
        </p:txBody>
      </p:sp>
      <p:sp>
        <p:nvSpPr>
          <p:cNvPr id="12" name="Plassholder for innhold 2">
            <a:extLst>
              <a:ext uri="{FF2B5EF4-FFF2-40B4-BE49-F238E27FC236}">
                <a16:creationId xmlns:a16="http://schemas.microsoft.com/office/drawing/2014/main" id="{8AD7EBEE-7DC9-12FB-7CD3-B9115282F4A1}"/>
              </a:ext>
            </a:extLst>
          </p:cNvPr>
          <p:cNvSpPr txBox="1">
            <a:spLocks/>
          </p:cNvSpPr>
          <p:nvPr/>
        </p:nvSpPr>
        <p:spPr>
          <a:xfrm>
            <a:off x="1005840" y="1051560"/>
            <a:ext cx="9488689" cy="404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20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Industry Standard (ASTM) Fatigue Analysis using AI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noProof="0" dirty="0"/>
          </a:p>
        </p:txBody>
      </p:sp>
      <p:pic>
        <p:nvPicPr>
          <p:cNvPr id="25" name="Audio 24">
            <a:hlinkClick r:id="" action="ppaction://media"/>
            <a:extLst>
              <a:ext uri="{FF2B5EF4-FFF2-40B4-BE49-F238E27FC236}">
                <a16:creationId xmlns:a16="http://schemas.microsoft.com/office/drawing/2014/main" id="{894EBFB3-2FD3-6250-4F2C-B51E269F46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23524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570"/>
    </mc:Choice>
    <mc:Fallback>
      <p:transition spd="slow" advTm="565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  <p:extLst>
    <p:ext uri="{3A86A75C-4F4B-4683-9AE1-C65F6400EC91}">
      <p14:laserTraceLst xmlns:p14="http://schemas.microsoft.com/office/powerpoint/2010/main">
        <p14:tracePtLst>
          <p14:tracePt t="35485" x="5907088" y="6664325"/>
          <p14:tracePt t="35498" x="6149975" y="6538913"/>
          <p14:tracePt t="35513" x="6351588" y="6446838"/>
          <p14:tracePt t="35514" x="6435725" y="6403975"/>
          <p14:tracePt t="35531" x="6796088" y="6145213"/>
          <p14:tracePt t="35547" x="7015163" y="5959475"/>
          <p14:tracePt t="35563" x="7240588" y="5724525"/>
          <p14:tracePt t="35580" x="7426325" y="5507038"/>
          <p14:tracePt t="35595" x="7534275" y="5389563"/>
          <p14:tracePt t="35613" x="7651750" y="5237163"/>
          <p14:tracePt t="35631" x="7769225" y="5103813"/>
          <p14:tracePt t="35632" x="7812088" y="5060950"/>
          <p14:tracePt t="35646" x="7853363" y="5019675"/>
          <p14:tracePt t="35647" x="7896225" y="4986338"/>
          <p14:tracePt t="35664" x="7988300" y="4902200"/>
          <p14:tracePt t="35680" x="8239125" y="4700588"/>
          <p14:tracePt t="35696" x="8499475" y="4506913"/>
          <p14:tracePt t="35713" x="8818563" y="4271963"/>
          <p14:tracePt t="35730" x="9061450" y="4079875"/>
          <p14:tracePt t="35731" x="9145588" y="4021138"/>
          <p14:tracePt t="35748" x="9331325" y="3860800"/>
          <p14:tracePt t="35764" x="9482138" y="3735388"/>
          <p14:tracePt t="35779" x="9507538" y="3709988"/>
          <p14:tracePt t="35782" x="9574213" y="3659188"/>
          <p14:tracePt t="35798" x="9666288" y="3584575"/>
          <p14:tracePt t="35813" x="9758363" y="3525838"/>
          <p14:tracePt t="35830" x="9909175" y="3424238"/>
          <p14:tracePt t="35846" x="10018713" y="3365500"/>
          <p14:tracePt t="35863" x="10161588" y="3273425"/>
          <p14:tracePt t="35880" x="10353675" y="3163888"/>
          <p14:tracePt t="35898" x="10614025" y="3046413"/>
          <p14:tracePt t="35914" x="10782300" y="2971800"/>
          <p14:tracePt t="35930" x="10907713" y="2913063"/>
          <p14:tracePt t="35945" x="11017250" y="2846388"/>
          <p14:tracePt t="35963" x="11109325" y="2778125"/>
          <p14:tracePt t="35981" x="11193463" y="2703513"/>
          <p14:tracePt t="35982" x="11201400" y="2686050"/>
          <p14:tracePt t="35997" x="11234738" y="2644775"/>
          <p14:tracePt t="36014" x="11277600" y="2576513"/>
          <p14:tracePt t="36031" x="11293475" y="2560638"/>
          <p14:tracePt t="36047" x="11328400" y="2517775"/>
          <p14:tracePt t="36064" x="11369675" y="2476500"/>
          <p14:tracePt t="36079" x="11428413" y="2417763"/>
          <p14:tracePt t="36097" x="11461750" y="2392363"/>
          <p14:tracePt t="36113" x="11495088" y="2366963"/>
          <p14:tracePt t="36131" x="11520488" y="2341563"/>
          <p14:tracePt t="36163" x="11528425" y="2341563"/>
          <p14:tracePt t="36200" x="11528425" y="2351088"/>
          <p14:tracePt t="36207" x="11528425" y="2374900"/>
          <p14:tracePt t="36214" x="11528425" y="2400300"/>
          <p14:tracePt t="36232" x="11537950" y="2443163"/>
          <p14:tracePt t="36246" x="11537950" y="2468563"/>
          <p14:tracePt t="36264" x="11537950" y="2535238"/>
          <p14:tracePt t="36281" x="11537950" y="2543175"/>
          <p14:tracePt t="36282" x="11537950" y="2560638"/>
          <p14:tracePt t="36298" x="11537950" y="2593975"/>
          <p14:tracePt t="36314" x="11537950" y="2609850"/>
          <p14:tracePt t="36332" x="11537950" y="2619375"/>
          <p14:tracePt t="36346" x="11537950" y="2627313"/>
          <p14:tracePt t="36364" x="11537950" y="2660650"/>
          <p14:tracePt t="36381" x="11537950" y="2678113"/>
          <p14:tracePt t="36397" x="11537950" y="2711450"/>
          <p14:tracePt t="36414" x="11537950" y="2736850"/>
          <p14:tracePt t="36432" x="11537950" y="2770188"/>
          <p14:tracePt t="36446" x="11545888" y="2795588"/>
          <p14:tracePt t="36447" x="11545888" y="2811463"/>
          <p14:tracePt t="36464" x="11545888" y="2836863"/>
          <p14:tracePt t="36480" x="11553825" y="2887663"/>
          <p14:tracePt t="36497" x="11563350" y="2913063"/>
          <p14:tracePt t="36514" x="11563350" y="2954338"/>
          <p14:tracePt t="36529" x="11563350" y="2979738"/>
          <p14:tracePt t="36531" x="11563350" y="3005138"/>
          <p14:tracePt t="36548" x="11571288" y="3046413"/>
          <p14:tracePt t="36564" x="11571288" y="3089275"/>
          <p14:tracePt t="36580" x="11571288" y="3130550"/>
          <p14:tracePt t="36596" x="11571288" y="3163888"/>
          <p14:tracePt t="36613" x="11571288" y="3189288"/>
          <p14:tracePt t="36630" x="11571288" y="3240088"/>
          <p14:tracePt t="36647" x="11571288" y="3265488"/>
          <p14:tracePt t="36664" x="11579225" y="3290888"/>
          <p14:tracePt t="36681" x="11579225" y="3306763"/>
          <p14:tracePt t="36715" x="11579225" y="3316288"/>
          <p14:tracePt t="36732" x="11579225" y="3324225"/>
          <p14:tracePt t="36746" x="11579225" y="3340100"/>
          <p14:tracePt t="36762" x="11571288" y="3375025"/>
          <p14:tracePt t="36779" x="11571288" y="3398838"/>
          <p14:tracePt t="36796" x="11571288" y="3433763"/>
          <p14:tracePt t="36814" x="11571288" y="3459163"/>
          <p14:tracePt t="36900" x="11571288" y="3449638"/>
          <p14:tracePt t="36913" x="11571288" y="3441700"/>
          <p14:tracePt t="36931" x="11563350" y="3416300"/>
          <p14:tracePt t="36932" x="11563350" y="3398838"/>
          <p14:tracePt t="36947" x="11553825" y="3382963"/>
          <p14:tracePt t="36948" x="11545888" y="3357563"/>
          <p14:tracePt t="36964" x="11545888" y="3281363"/>
          <p14:tracePt t="36981" x="11545888" y="3257550"/>
          <p14:tracePt t="36998" x="11545888" y="3163888"/>
          <p14:tracePt t="37014" x="11545888" y="3148013"/>
          <p14:tracePt t="37030" x="11545888" y="3105150"/>
          <p14:tracePt t="37047" x="11545888" y="3071813"/>
          <p14:tracePt t="37063" x="11553825" y="3055938"/>
          <p14:tracePt t="37064" x="11553825" y="3030538"/>
          <p14:tracePt t="37082" x="11553825" y="2979738"/>
          <p14:tracePt t="37097" x="11553825" y="2928938"/>
          <p14:tracePt t="37113" x="11553825" y="2913063"/>
          <p14:tracePt t="37114" x="11553825" y="2879725"/>
          <p14:tracePt t="37131" x="11553825" y="2846388"/>
          <p14:tracePt t="37146" x="11553825" y="2828925"/>
          <p14:tracePt t="37148" x="11553825" y="2811463"/>
          <p14:tracePt t="37164" x="11553825" y="2770188"/>
          <p14:tracePt t="37179" x="11553825" y="2744788"/>
          <p14:tracePt t="37197" x="11553825" y="2711450"/>
          <p14:tracePt t="37215" x="11545888" y="2678113"/>
          <p14:tracePt t="37231" x="11528425" y="2627313"/>
          <p14:tracePt t="37246" x="11520488" y="2586038"/>
          <p14:tracePt t="37264" x="11512550" y="2551113"/>
          <p14:tracePt t="37279" x="11504613" y="2517775"/>
          <p14:tracePt t="37298" x="11487150" y="2476500"/>
          <p14:tracePt t="37314" x="11487150" y="2443163"/>
          <p14:tracePt t="37331" x="11479213" y="2400300"/>
          <p14:tracePt t="37347" x="11469688" y="2366963"/>
          <p14:tracePt t="37364" x="11469688" y="2351088"/>
          <p14:tracePt t="37380" x="11461750" y="2341563"/>
          <p14:tracePt t="37396" x="11453813" y="2333625"/>
          <p14:tracePt t="37413" x="11453813" y="2325688"/>
          <p14:tracePt t="37433" x="11445875" y="2325688"/>
          <p14:tracePt t="37483" x="11436350" y="2325688"/>
          <p14:tracePt t="37496" x="11420475" y="2325688"/>
          <p14:tracePt t="37513" x="11395075" y="2351088"/>
          <p14:tracePt t="37514" x="11377613" y="2366963"/>
          <p14:tracePt t="37530" x="11344275" y="2409825"/>
          <p14:tracePt t="37546" x="11336338" y="2425700"/>
          <p14:tracePt t="37548" x="11310938" y="2451100"/>
          <p14:tracePt t="37563" x="11310938" y="2468563"/>
          <p14:tracePt t="37564" x="11293475" y="2484438"/>
          <p14:tracePt t="37580" x="11285538" y="2517775"/>
          <p14:tracePt t="37596" x="11269663" y="2560638"/>
          <p14:tracePt t="37614" x="11260138" y="2601913"/>
          <p14:tracePt t="37632" x="11260138" y="2660650"/>
          <p14:tracePt t="37645" x="11260138" y="2678113"/>
          <p14:tracePt t="37663" x="11260138" y="2727325"/>
          <p14:tracePt t="37679" x="11260138" y="2752725"/>
          <p14:tracePt t="37696" x="11260138" y="2795588"/>
          <p14:tracePt t="37713" x="11260138" y="2836863"/>
          <p14:tracePt t="37732" x="11260138" y="2879725"/>
          <p14:tracePt t="37747" x="11260138" y="2905125"/>
          <p14:tracePt t="37765" x="11260138" y="2921000"/>
          <p14:tracePt t="37766" x="11269663" y="2946400"/>
          <p14:tracePt t="37780" x="11269663" y="2979738"/>
          <p14:tracePt t="37798" x="11277600" y="3005138"/>
          <p14:tracePt t="37813" x="11277600" y="3038475"/>
          <p14:tracePt t="37830" x="11277600" y="3081338"/>
          <p14:tracePt t="37846" x="11285538" y="3130550"/>
          <p14:tracePt t="37863" x="11285538" y="3163888"/>
          <p14:tracePt t="37881" x="11285538" y="3222625"/>
          <p14:tracePt t="37882" x="11285538" y="3240088"/>
          <p14:tracePt t="37897" x="11293475" y="3281363"/>
          <p14:tracePt t="37913" x="11293475" y="3306763"/>
          <p14:tracePt t="37930" x="11303000" y="3332163"/>
          <p14:tracePt t="37946" x="11303000" y="3349625"/>
          <p14:tracePt t="37963" x="11303000" y="3365500"/>
          <p14:tracePt t="37982" x="11310938" y="3382963"/>
          <p14:tracePt t="37997" x="11310938" y="3390900"/>
          <p14:tracePt t="38014" x="11310938" y="3408363"/>
          <p14:tracePt t="38031" x="11318875" y="3424238"/>
          <p14:tracePt t="38045" x="11328400" y="3449638"/>
          <p14:tracePt t="38063" x="11328400" y="3467100"/>
          <p14:tracePt t="38079" x="11344275" y="3492500"/>
          <p14:tracePt t="38096" x="11352213" y="3517900"/>
          <p14:tracePt t="38113" x="11361738" y="3533775"/>
          <p14:tracePt t="38131" x="11377613" y="3551238"/>
          <p14:tracePt t="38164" x="11377613" y="3559175"/>
          <p14:tracePt t="38187" x="11387138" y="3559175"/>
          <p14:tracePt t="38226" x="11395075" y="3559175"/>
          <p14:tracePt t="38253" x="11403013" y="3559175"/>
          <p14:tracePt t="38265" x="11410950" y="3559175"/>
          <p14:tracePt t="38282" x="11420475" y="3559175"/>
          <p14:tracePt t="38298" x="11428413" y="3541713"/>
          <p14:tracePt t="38313" x="11436350" y="3525838"/>
          <p14:tracePt t="38331" x="11436350" y="3500438"/>
          <p14:tracePt t="38346" x="11445875" y="3467100"/>
          <p14:tracePt t="38362" x="11453813" y="3424238"/>
          <p14:tracePt t="38380" x="11453813" y="3390900"/>
          <p14:tracePt t="38396" x="11453813" y="3340100"/>
          <p14:tracePt t="38414" x="11453813" y="3290888"/>
          <p14:tracePt t="38432" x="11445875" y="3232150"/>
          <p14:tracePt t="38446" x="11436350" y="3189288"/>
          <p14:tracePt t="38463" x="11436350" y="3148013"/>
          <p14:tracePt t="38480" x="11436350" y="3114675"/>
          <p14:tracePt t="38496" x="11436350" y="3081338"/>
          <p14:tracePt t="38514" x="11436350" y="3030538"/>
          <p14:tracePt t="38532" x="11445875" y="3005138"/>
          <p14:tracePt t="38547" x="11453813" y="2979738"/>
          <p14:tracePt t="38564" x="11461750" y="2963863"/>
          <p14:tracePt t="38580" x="11461750" y="2954338"/>
          <p14:tracePt t="38597" x="11461750" y="2928938"/>
          <p14:tracePt t="38614" x="11479213" y="2913063"/>
          <p14:tracePt t="38630" x="11479213" y="2870200"/>
          <p14:tracePt t="38647" x="11495088" y="2836863"/>
          <p14:tracePt t="38648" x="11495088" y="2811463"/>
          <p14:tracePt t="38664" x="11504613" y="2778125"/>
          <p14:tracePt t="38681" x="11504613" y="2762250"/>
          <p14:tracePt t="38697" x="11504613" y="2744788"/>
          <p14:tracePt t="38713" x="11504613" y="2727325"/>
          <p14:tracePt t="38730" x="11504613" y="2711450"/>
          <p14:tracePt t="38748" x="11504613" y="2686050"/>
          <p14:tracePt t="38764" x="11504613" y="2660650"/>
          <p14:tracePt t="38781" x="11504613" y="2644775"/>
          <p14:tracePt t="38798" x="11504613" y="2627313"/>
          <p14:tracePt t="38814" x="11504613" y="2609850"/>
          <p14:tracePt t="38832" x="11504613" y="2601913"/>
          <p14:tracePt t="38846" x="11504613" y="2593975"/>
          <p14:tracePt t="38864" x="11495088" y="2576513"/>
          <p14:tracePt t="38879" x="11495088" y="2568575"/>
          <p14:tracePt t="38881" x="11495088" y="2560638"/>
          <p14:tracePt t="38897" x="11495088" y="2543175"/>
          <p14:tracePt t="38914" x="11487150" y="2517775"/>
          <p14:tracePt t="38929" x="11487150" y="2501900"/>
          <p14:tracePt t="38948" x="11469688" y="2451100"/>
          <p14:tracePt t="38964" x="11461750" y="2425700"/>
          <p14:tracePt t="38981" x="11453813" y="2409825"/>
          <p14:tracePt t="38996" x="11453813" y="2400300"/>
          <p14:tracePt t="39014" x="11445875" y="2400300"/>
          <p14:tracePt t="39072" x="11436350" y="2400300"/>
          <p14:tracePt t="39097" x="11428413" y="2400300"/>
          <p14:tracePt t="39103" x="11410950" y="2417763"/>
          <p14:tracePt t="39112" x="11387138" y="2443163"/>
          <p14:tracePt t="39130" x="11369675" y="2459038"/>
          <p14:tracePt t="39132" x="11361738" y="2476500"/>
          <p14:tracePt t="39146" x="11344275" y="2501900"/>
          <p14:tracePt t="39163" x="11328400" y="2560638"/>
          <p14:tracePt t="39164" x="11328400" y="2593975"/>
          <p14:tracePt t="39181" x="11318875" y="2644775"/>
          <p14:tracePt t="39198" x="11318875" y="2693988"/>
          <p14:tracePt t="39214" x="11310938" y="2744788"/>
          <p14:tracePt t="39230" x="11310938" y="2803525"/>
          <p14:tracePt t="39247" x="11310938" y="2870200"/>
          <p14:tracePt t="39263" x="11310938" y="2954338"/>
          <p14:tracePt t="39279" x="11310938" y="3013075"/>
          <p14:tracePt t="39297" x="11328400" y="3122613"/>
          <p14:tracePt t="39314" x="11328400" y="3181350"/>
          <p14:tracePt t="39330" x="11328400" y="3240088"/>
          <p14:tracePt t="39347" x="11336338" y="3281363"/>
          <p14:tracePt t="39364" x="11336338" y="3306763"/>
          <p14:tracePt t="39380" x="11336338" y="3340100"/>
          <p14:tracePt t="39398" x="11336338" y="3398838"/>
          <p14:tracePt t="39414" x="11336338" y="3441700"/>
          <p14:tracePt t="39430" x="11328400" y="3508375"/>
          <p14:tracePt t="39446" x="11328400" y="3592513"/>
          <p14:tracePt t="39462" x="11328400" y="3651250"/>
          <p14:tracePt t="39481" x="11328400" y="3727450"/>
          <p14:tracePt t="39497" x="11336338" y="3776663"/>
          <p14:tracePt t="39513" x="11336338" y="3794125"/>
          <p14:tracePt t="39529" x="11336338" y="3811588"/>
          <p14:tracePt t="39532" x="11344275" y="3819525"/>
          <p14:tracePt t="39551" x="11344275" y="3827463"/>
          <p14:tracePt t="39581" x="11352213" y="3827463"/>
          <p14:tracePt t="39597" x="11352213" y="3835400"/>
          <p14:tracePt t="39614" x="11369675" y="3835400"/>
          <p14:tracePt t="39633" x="11387138" y="3835400"/>
          <p14:tracePt t="39647" x="11403013" y="3835400"/>
          <p14:tracePt t="39664" x="11420475" y="3835400"/>
          <p14:tracePt t="39693" x="11428413" y="3835400"/>
          <p14:tracePt t="39707" x="11436350" y="3835400"/>
          <p14:tracePt t="39744" x="11436350" y="3827463"/>
          <p14:tracePt t="39830" x="11428413" y="3819525"/>
          <p14:tracePt t="39839" x="11410950" y="3819525"/>
          <p14:tracePt t="39848" x="11403013" y="3819525"/>
          <p14:tracePt t="39863" x="11387138" y="3819525"/>
          <p14:tracePt t="39865" x="11369675" y="3819525"/>
          <p14:tracePt t="39881" x="11328400" y="3819525"/>
          <p14:tracePt t="39897" x="11285538" y="3819525"/>
          <p14:tracePt t="39913" x="11244263" y="3819525"/>
          <p14:tracePt t="39931" x="11210925" y="3819525"/>
          <p14:tracePt t="39946" x="11185525" y="3811588"/>
          <p14:tracePt t="39964" x="11160125" y="3811588"/>
          <p14:tracePt t="39981" x="11152188" y="3811588"/>
          <p14:tracePt t="40094" x="11142663" y="3811588"/>
          <p14:tracePt t="40208" x="11142663" y="3819525"/>
          <p14:tracePt t="40219" x="11152188" y="3819525"/>
          <p14:tracePt t="40230" x="11160125" y="3819525"/>
          <p14:tracePt t="40247" x="11185525" y="3819525"/>
          <p14:tracePt t="40248" x="11201400" y="3819525"/>
          <p14:tracePt t="40263" x="11210925" y="3819525"/>
          <p14:tracePt t="40265" x="11226800" y="3819525"/>
          <p14:tracePt t="40281" x="11252200" y="3819525"/>
          <p14:tracePt t="40298" x="11269663" y="3819525"/>
          <p14:tracePt t="40313" x="11277600" y="3819525"/>
          <p14:tracePt t="40331" x="11285538" y="3819525"/>
          <p14:tracePt t="40346" x="11293475" y="3819525"/>
          <p14:tracePt t="40365" x="11303000" y="3819525"/>
          <p14:tracePt t="40382" x="11310938" y="3819525"/>
          <p14:tracePt t="40396" x="11318875" y="3819525"/>
          <p14:tracePt t="40398" x="11328400" y="3819525"/>
          <p14:tracePt t="40414" x="11352213" y="3819525"/>
          <p14:tracePt t="40427" x="11361738" y="3819525"/>
          <p14:tracePt t="40432" x="11377613" y="3819525"/>
          <p14:tracePt t="40447" x="11410950" y="3819525"/>
          <p14:tracePt t="40464" x="11428413" y="3819525"/>
          <p14:tracePt t="40482" x="11445875" y="3811588"/>
          <p14:tracePt t="40499" x="11453813" y="3811588"/>
          <p14:tracePt t="40530" x="11479213" y="3802063"/>
          <p14:tracePt t="40549" x="11487150" y="3802063"/>
          <p14:tracePt t="40571" x="11495088" y="3802063"/>
          <p14:tracePt t="40596" x="11504613" y="3802063"/>
          <p14:tracePt t="40729" x="11495088" y="3802063"/>
          <p14:tracePt t="40737" x="11479213" y="3802063"/>
          <p14:tracePt t="40753" x="11469688" y="3802063"/>
          <p14:tracePt t="40762" x="11453813" y="3802063"/>
          <p14:tracePt t="40782" x="11428413" y="3802063"/>
          <p14:tracePt t="40796" x="11410950" y="3802063"/>
          <p14:tracePt t="40830" x="11395075" y="3802063"/>
          <p14:tracePt t="40847" x="11387138" y="3802063"/>
          <p14:tracePt t="40864" x="11377613" y="3802063"/>
          <p14:tracePt t="40882" x="11361738" y="3811588"/>
          <p14:tracePt t="40897" x="11352213" y="3811588"/>
          <p14:tracePt t="40899" x="11344275" y="3811588"/>
          <p14:tracePt t="40915" x="11328400" y="3811588"/>
          <p14:tracePt t="40930" x="11318875" y="3811588"/>
          <p14:tracePt t="40933" x="11303000" y="3819525"/>
          <p14:tracePt t="40948" x="11277600" y="3819525"/>
          <p14:tracePt t="40964" x="11260138" y="3827463"/>
          <p14:tracePt t="40981" x="11226800" y="3835400"/>
          <p14:tracePt t="40997" x="11193463" y="3835400"/>
          <p14:tracePt t="41014" x="11160125" y="3835400"/>
          <p14:tracePt t="41030" x="11109325" y="3844925"/>
          <p14:tracePt t="41047" x="11093450" y="3844925"/>
          <p14:tracePt t="41065" x="11083925" y="3844925"/>
          <p14:tracePt t="41100" x="11075988" y="3844925"/>
          <p14:tracePt t="41202" x="11083925" y="3844925"/>
          <p14:tracePt t="41208" x="11093450" y="3844925"/>
          <p14:tracePt t="41225" x="11109325" y="3844925"/>
          <p14:tracePt t="41235" x="11126788" y="3844925"/>
          <p14:tracePt t="41245" x="11142663" y="3844925"/>
          <p14:tracePt t="41264" x="11176000" y="3835400"/>
          <p14:tracePt t="41280" x="11210925" y="3835400"/>
          <p14:tracePt t="41297" x="11226800" y="3835400"/>
          <p14:tracePt t="41314" x="11252200" y="3835400"/>
          <p14:tracePt t="41330" x="11260138" y="3835400"/>
          <p14:tracePt t="41346" x="11277600" y="3835400"/>
          <p14:tracePt t="41365" x="11285538" y="3835400"/>
          <p14:tracePt t="41381" x="11293475" y="3835400"/>
          <p14:tracePt t="41382" x="11303000" y="3835400"/>
          <p14:tracePt t="41408" x="11310938" y="3835400"/>
          <p14:tracePt t="41436" x="11318875" y="3835400"/>
          <p14:tracePt t="41456" x="11328400" y="3835400"/>
          <p14:tracePt t="41463" x="11336338" y="3835400"/>
          <p14:tracePt t="41482" x="11344275" y="3835400"/>
          <p14:tracePt t="41497" x="11377613" y="3835400"/>
          <p14:tracePt t="41514" x="11387138" y="3835400"/>
          <p14:tracePt t="41531" x="11403013" y="3835400"/>
          <p14:tracePt t="41546" x="11420475" y="3835400"/>
          <p14:tracePt t="41564" x="11445875" y="3835400"/>
          <p14:tracePt t="41582" x="11453813" y="3835400"/>
          <p14:tracePt t="41596" x="11461750" y="3835400"/>
          <p14:tracePt t="41670" x="11461750" y="3827463"/>
          <p14:tracePt t="41712" x="11461750" y="3819525"/>
          <p14:tracePt t="41723" x="11453813" y="3811588"/>
          <p14:tracePt t="41732" x="11445875" y="3811588"/>
          <p14:tracePt t="41748" x="11428413" y="3802063"/>
          <p14:tracePt t="41764" x="11403013" y="3794125"/>
          <p14:tracePt t="41780" x="11369675" y="3794125"/>
          <p14:tracePt t="41796" x="11352213" y="3794125"/>
          <p14:tracePt t="41813" x="11328400" y="3794125"/>
          <p14:tracePt t="41830" x="11318875" y="3794125"/>
          <p14:tracePt t="41832" x="11310938" y="3794125"/>
          <p14:tracePt t="41863" x="11303000" y="3794125"/>
          <p14:tracePt t="41894" x="11293475" y="3794125"/>
          <p14:tracePt t="41915" x="11285538" y="3794125"/>
          <p14:tracePt t="41937" x="11277600" y="3794125"/>
          <p14:tracePt t="41974" x="11269663" y="3794125"/>
          <p14:tracePt t="42008" x="11260138" y="3794125"/>
          <p14:tracePt t="42019" x="11252200" y="3794125"/>
          <p14:tracePt t="42031" x="11252200" y="3802063"/>
          <p14:tracePt t="42046" x="11244263" y="3811588"/>
          <p14:tracePt t="42064" x="11234738" y="3811588"/>
          <p14:tracePt t="42080" x="11218863" y="3811588"/>
          <p14:tracePt t="42096" x="11210925" y="3811588"/>
          <p14:tracePt t="42098" x="11201400" y="3811588"/>
          <p14:tracePt t="42114" x="11193463" y="3811588"/>
          <p14:tracePt t="42115" x="11185525" y="3811588"/>
          <p14:tracePt t="42130" x="11160125" y="3819525"/>
          <p14:tracePt t="42147" x="11142663" y="3827463"/>
          <p14:tracePt t="42148" x="11126788" y="3827463"/>
          <p14:tracePt t="42164" x="11101388" y="3827463"/>
          <p14:tracePt t="42180" x="11093450" y="3827463"/>
          <p14:tracePt t="42205" x="11083925" y="3827463"/>
          <p14:tracePt t="42373" x="11101388" y="3827463"/>
          <p14:tracePt t="42379" x="11109325" y="3827463"/>
          <p14:tracePt t="42387" x="11117263" y="3827463"/>
          <p14:tracePt t="42396" x="11126788" y="3827463"/>
          <p14:tracePt t="42413" x="11168063" y="3827463"/>
          <p14:tracePt t="42431" x="11185525" y="3827463"/>
          <p14:tracePt t="42446" x="11193463" y="3827463"/>
          <p14:tracePt t="42469" x="11201400" y="3827463"/>
          <p14:tracePt t="42494" x="11210925" y="3827463"/>
          <p14:tracePt t="42519" x="11218863" y="3827463"/>
          <p14:tracePt t="42552" x="11226800" y="3827463"/>
          <p14:tracePt t="42600" x="11234738" y="3827463"/>
          <p14:tracePt t="42624" x="11244263" y="3827463"/>
          <p14:tracePt t="42635" x="11252200" y="3827463"/>
          <p14:tracePt t="42652" x="11260138" y="3827463"/>
          <p14:tracePt t="42662" x="11269663" y="3827463"/>
          <p14:tracePt t="42680" x="11285538" y="3827463"/>
          <p14:tracePt t="42697" x="11293475" y="3827463"/>
          <p14:tracePt t="42719" x="11303000" y="3827463"/>
          <p14:tracePt t="42752" x="11310938" y="3827463"/>
          <p14:tracePt t="42765" x="11318875" y="3827463"/>
          <p14:tracePt t="42795" x="11328400" y="3827463"/>
          <p14:tracePt t="42819" x="11336338" y="3827463"/>
          <p14:tracePt t="42844" x="11344275" y="3827463"/>
          <p14:tracePt t="42852" x="11352213" y="3827463"/>
          <p14:tracePt t="42864" x="11361738" y="3827463"/>
          <p14:tracePt t="42880" x="11369675" y="3827463"/>
          <p14:tracePt t="42882" x="11377613" y="3827463"/>
          <p14:tracePt t="42982" x="11387138" y="3827463"/>
          <p14:tracePt t="43032" x="11395075" y="3827463"/>
          <p14:tracePt t="43053" x="11403013" y="3827463"/>
          <p14:tracePt t="43062" x="11403013" y="3819525"/>
          <p14:tracePt t="43081" x="11410950" y="3819525"/>
          <p14:tracePt t="43132" x="11420475" y="3819525"/>
          <p14:tracePt t="43188" x="11428413" y="3819525"/>
          <p14:tracePt t="43214" x="11428413" y="3827463"/>
          <p14:tracePt t="43249" x="11436350" y="3827463"/>
          <p14:tracePt t="43280" x="11436350" y="3835400"/>
          <p14:tracePt t="43984" x="0" y="0"/>
        </p14:tracePtLst>
      </p14:laserTraceLst>
    </p:ext>
  </p:extLs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ilde 15" descr="Et bilde som inneholder skjermbilde, kunst&#10;&#10;Automatisk generert beskrivelse">
            <a:extLst>
              <a:ext uri="{FF2B5EF4-FFF2-40B4-BE49-F238E27FC236}">
                <a16:creationId xmlns:a16="http://schemas.microsoft.com/office/drawing/2014/main" id="{ACF55FF6-77B9-3901-E2B6-E32E2E6D094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6268" cy="6858000"/>
          </a:xfrm>
          <a:prstGeom prst="rect">
            <a:avLst/>
          </a:prstGeom>
        </p:spPr>
      </p:pic>
      <p:sp>
        <p:nvSpPr>
          <p:cNvPr id="6" name="Rektangel 5">
            <a:extLst>
              <a:ext uri="{FF2B5EF4-FFF2-40B4-BE49-F238E27FC236}">
                <a16:creationId xmlns:a16="http://schemas.microsoft.com/office/drawing/2014/main" id="{50B67A12-17E7-4DEB-421C-CA40A766B52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89000">
                <a:srgbClr val="5BAAA1">
                  <a:alpha val="73000"/>
                </a:srgbClr>
              </a:gs>
              <a:gs pos="54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Tittel 3">
            <a:extLst>
              <a:ext uri="{FF2B5EF4-FFF2-40B4-BE49-F238E27FC236}">
                <a16:creationId xmlns:a16="http://schemas.microsoft.com/office/drawing/2014/main" id="{9521F956-5E6D-8EAB-4E0E-6C3DC0F3010A}"/>
              </a:ext>
            </a:extLst>
          </p:cNvPr>
          <p:cNvSpPr txBox="1">
            <a:spLocks/>
          </p:cNvSpPr>
          <p:nvPr/>
        </p:nvSpPr>
        <p:spPr>
          <a:xfrm>
            <a:off x="1133856" y="4982504"/>
            <a:ext cx="10277856" cy="1008112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 noProof="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Museo Sans 700" panose="02000000000000000000" pitchFamily="2" charset="77"/>
              </a:rPr>
              <a:t>PLUG &gt; PLAY &gt; PERFORM</a:t>
            </a:r>
          </a:p>
        </p:txBody>
      </p:sp>
      <p:sp>
        <p:nvSpPr>
          <p:cNvPr id="3" name="Tittel 3">
            <a:extLst>
              <a:ext uri="{FF2B5EF4-FFF2-40B4-BE49-F238E27FC236}">
                <a16:creationId xmlns:a16="http://schemas.microsoft.com/office/drawing/2014/main" id="{4BB9E36E-78DB-E239-B6AA-B83C1221D81C}"/>
              </a:ext>
            </a:extLst>
          </p:cNvPr>
          <p:cNvSpPr txBox="1">
            <a:spLocks/>
          </p:cNvSpPr>
          <p:nvPr/>
        </p:nvSpPr>
        <p:spPr>
          <a:xfrm>
            <a:off x="2292780" y="5766000"/>
            <a:ext cx="7606439" cy="81256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lumMod val="95000"/>
                <a:lumOff val="5000"/>
                <a:alpha val="40000"/>
              </a:scheme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noProof="0" dirty="0">
                <a:solidFill>
                  <a:schemeClr val="bg1"/>
                </a:solidFill>
                <a:latin typeface="Museo Sans 300" panose="02000000000000000000" pitchFamily="2" charset="77"/>
              </a:rPr>
              <a:t>www.tomax.no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FDE2879D-C420-44CA-82DC-B1648DD08C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61630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463"/>
    </mc:Choice>
    <mc:Fallback>
      <p:transition spd="slow" advTm="96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C3AFF-7D70-6483-62E5-097213E2C0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9DDDD8-A9DB-F232-49EC-FB250B861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608" y="6461475"/>
            <a:ext cx="843373" cy="375924"/>
          </a:xfrm>
        </p:spPr>
        <p:txBody>
          <a:bodyPr anchor="t">
            <a:normAutofit/>
          </a:bodyPr>
          <a:lstStyle/>
          <a:p>
            <a:pPr>
              <a:spcAft>
                <a:spcPts val="800"/>
              </a:spcAft>
            </a:pPr>
            <a:fld id="{B9EC8DA3-CA5F-4DCE-A519-381E1557AFBB}" type="slidenum">
              <a:rPr lang="en-US" smtClean="0"/>
              <a:pPr>
                <a:spcAft>
                  <a:spcPts val="800"/>
                </a:spcAft>
              </a:pPr>
              <a:t>15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02B25F2-2297-117B-112D-06BD4F447A8F}"/>
              </a:ext>
            </a:extLst>
          </p:cNvPr>
          <p:cNvSpPr/>
          <p:nvPr/>
        </p:nvSpPr>
        <p:spPr>
          <a:xfrm>
            <a:off x="-26894" y="1371600"/>
            <a:ext cx="12240768" cy="4631069"/>
          </a:xfrm>
          <a:prstGeom prst="rect">
            <a:avLst/>
          </a:prstGeom>
          <a:solidFill>
            <a:srgbClr val="003C7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6" name="Picture 5" descr="DOWNHOLE TOOL&#10;&#10;AI-generated content may be incorrect.">
            <a:extLst>
              <a:ext uri="{FF2B5EF4-FFF2-40B4-BE49-F238E27FC236}">
                <a16:creationId xmlns:a16="http://schemas.microsoft.com/office/drawing/2014/main" id="{363D0297-35CE-41DF-B1B5-FD31377E72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700"/>
            <a:ext cx="12192000" cy="13445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1CC671-4C2A-EA71-893E-97E5E6075C69}"/>
              </a:ext>
            </a:extLst>
          </p:cNvPr>
          <p:cNvSpPr txBox="1"/>
          <p:nvPr/>
        </p:nvSpPr>
        <p:spPr>
          <a:xfrm>
            <a:off x="1326383" y="1403594"/>
            <a:ext cx="9686611" cy="4606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</a:rPr>
              <a:t>The preceding presentation was given at the </a:t>
            </a: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2667" b="1" dirty="0">
                <a:solidFill>
                  <a:schemeClr val="bg1"/>
                </a:solidFill>
              </a:rPr>
              <a:t>2026 IADD Downhole Tool Series Extended Luncheon</a:t>
            </a:r>
            <a:br>
              <a:rPr lang="en-US" sz="2667" dirty="0">
                <a:solidFill>
                  <a:schemeClr val="bg1"/>
                </a:solidFill>
              </a:rPr>
            </a:br>
            <a:r>
              <a:rPr lang="en-US" sz="2400" dirty="0">
                <a:solidFill>
                  <a:schemeClr val="bg1"/>
                </a:solidFill>
              </a:rPr>
              <a:t>focused on</a:t>
            </a:r>
          </a:p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bg1"/>
                </a:solidFill>
              </a:rPr>
              <a:t>Vibration Suppression Technology</a:t>
            </a:r>
            <a:endParaRPr lang="en-US" sz="2667" b="1" dirty="0">
              <a:solidFill>
                <a:schemeClr val="bg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</a:rPr>
              <a:t>June 18</a:t>
            </a:r>
            <a:r>
              <a:rPr lang="en-US" sz="2400" baseline="30000" dirty="0">
                <a:solidFill>
                  <a:schemeClr val="bg1"/>
                </a:solidFill>
              </a:rPr>
              <a:t>th</a:t>
            </a:r>
            <a:r>
              <a:rPr lang="en-US" sz="2400" dirty="0">
                <a:solidFill>
                  <a:schemeClr val="bg1"/>
                </a:solidFill>
              </a:rPr>
              <a:t>, 2026</a:t>
            </a:r>
          </a:p>
          <a:p>
            <a:pPr algn="ctr">
              <a:lnSpc>
                <a:spcPct val="150000"/>
              </a:lnSpc>
            </a:pPr>
            <a:r>
              <a:rPr lang="en-US" sz="2400" dirty="0">
                <a:solidFill>
                  <a:schemeClr val="bg1"/>
                </a:solidFill>
              </a:rPr>
              <a:t>The Woodlands, Texas</a:t>
            </a:r>
            <a:br>
              <a:rPr lang="en-US" sz="2400" dirty="0">
                <a:solidFill>
                  <a:schemeClr val="bg1"/>
                </a:solidFill>
              </a:rPr>
            </a:br>
            <a:br>
              <a:rPr lang="en-US" sz="2400" dirty="0">
                <a:solidFill>
                  <a:schemeClr val="bg1"/>
                </a:solidFill>
              </a:rPr>
            </a:br>
            <a:r>
              <a:rPr lang="en-US" sz="1867" dirty="0">
                <a:solidFill>
                  <a:schemeClr val="bg1"/>
                </a:solidFill>
              </a:rPr>
              <a:t>All Rights Reserved</a:t>
            </a:r>
          </a:p>
        </p:txBody>
      </p: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9A3730E-2EA3-9FB7-67CD-F798CE8C33F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1769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387"/>
    </mc:Choice>
    <mc:Fallback>
      <p:transition spd="slow" advTm="163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67FBE591-B623-4F4A-E4DA-6EB836276CD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Bilde 3" descr="Et bilde som inneholder logo&#10;&#10;Automatisk generert beskrivelse">
            <a:extLst>
              <a:ext uri="{FF2B5EF4-FFF2-40B4-BE49-F238E27FC236}">
                <a16:creationId xmlns:a16="http://schemas.microsoft.com/office/drawing/2014/main" id="{220A6654-EC20-5CE6-FE57-B0DA6C699CA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1102" y="3600910"/>
            <a:ext cx="4531750" cy="1193431"/>
          </a:xfrm>
          <a:prstGeom prst="rect">
            <a:avLst/>
          </a:prstGeom>
          <a:effectLst>
            <a:outerShdw blurRad="393661" dist="38100" dir="2700000" algn="tl" rotWithShape="0">
              <a:prstClr val="black">
                <a:alpha val="87000"/>
              </a:prstClr>
            </a:outerShdw>
          </a:effectLst>
        </p:spPr>
      </p:pic>
      <p:sp>
        <p:nvSpPr>
          <p:cNvPr id="11" name="Tittel 3">
            <a:extLst>
              <a:ext uri="{FF2B5EF4-FFF2-40B4-BE49-F238E27FC236}">
                <a16:creationId xmlns:a16="http://schemas.microsoft.com/office/drawing/2014/main" id="{9521F956-5E6D-8EAB-4E0E-6C3DC0F3010A}"/>
              </a:ext>
            </a:extLst>
          </p:cNvPr>
          <p:cNvSpPr txBox="1">
            <a:spLocks/>
          </p:cNvSpPr>
          <p:nvPr/>
        </p:nvSpPr>
        <p:spPr>
          <a:xfrm>
            <a:off x="4200939" y="5667752"/>
            <a:ext cx="7606439" cy="100811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4400" b="1" noProof="0" dirty="0">
                <a:ln w="6350">
                  <a:solidFill>
                    <a:schemeClr val="tx1">
                      <a:alpha val="45000"/>
                    </a:schemeClr>
                  </a:solidFill>
                </a:ln>
                <a:solidFill>
                  <a:schemeClr val="bg1"/>
                </a:solidFill>
                <a:latin typeface="Museo Sans 700" panose="02000000000000000000" pitchFamily="2" charset="77"/>
              </a:rPr>
              <a:t>COMPANY</a:t>
            </a:r>
            <a:r>
              <a:rPr lang="en-US" sz="4400" b="1" noProof="0" dirty="0">
                <a:ln w="6350">
                  <a:solidFill>
                    <a:schemeClr val="tx1">
                      <a:alpha val="45000"/>
                    </a:schemeClr>
                  </a:solidFill>
                </a:ln>
                <a:solidFill>
                  <a:schemeClr val="bg1"/>
                </a:solidFill>
                <a:latin typeface="Museo Sans 500" panose="02000000000000000000" pitchFamily="2" charset="77"/>
              </a:rPr>
              <a:t> </a:t>
            </a:r>
            <a:r>
              <a:rPr lang="en-US" sz="4400" b="1" noProof="0" dirty="0">
                <a:ln w="6350">
                  <a:solidFill>
                    <a:schemeClr val="tx1">
                      <a:alpha val="45000"/>
                    </a:schemeClr>
                  </a:solidFill>
                </a:ln>
                <a:solidFill>
                  <a:schemeClr val="bg1"/>
                </a:solidFill>
                <a:latin typeface="Museo Sans 700" panose="02000000000000000000" pitchFamily="2" charset="77"/>
              </a:rPr>
              <a:t>&amp; </a:t>
            </a:r>
          </a:p>
          <a:p>
            <a:pPr algn="r"/>
            <a:r>
              <a:rPr lang="en-US" sz="4400" noProof="0" dirty="0">
                <a:ln w="6350">
                  <a:solidFill>
                    <a:schemeClr val="tx1">
                      <a:alpha val="4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Museo Sans 300" panose="02000000000000000000" pitchFamily="2" charset="77"/>
              </a:rPr>
              <a:t>TECHNOLOGY</a:t>
            </a:r>
          </a:p>
        </p:txBody>
      </p:sp>
      <p:pic>
        <p:nvPicPr>
          <p:cNvPr id="10" name="Brad Raymond -Tomax -6-19-2026-TRIMMED">
            <a:hlinkClick r:id="" action="ppaction://media"/>
            <a:extLst>
              <a:ext uri="{FF2B5EF4-FFF2-40B4-BE49-F238E27FC236}">
                <a16:creationId xmlns:a16="http://schemas.microsoft.com/office/drawing/2014/main" id="{DE8E6C69-6F36-1189-6158-7BA0081E853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4728CDA8-FE8F-89B0-2256-768D40D7C96B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  <p:pic>
        <p:nvPicPr>
          <p:cNvPr id="18" name="Picture 17" descr="The image shows a person wearing a dark shirt and glasses, with a wooden background in the background.&#10;&#10;AI-generated content may be incorrect.">
            <a:extLst>
              <a:ext uri="{FF2B5EF4-FFF2-40B4-BE49-F238E27FC236}">
                <a16:creationId xmlns:a16="http://schemas.microsoft.com/office/drawing/2014/main" id="{F61F2061-C4CD-F70F-3EC6-A7060612C7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294250" y="2841737"/>
            <a:ext cx="2057400" cy="24893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28354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768"/>
    </mc:Choice>
    <mc:Fallback>
      <p:transition spd="slow" advTm="557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444" objId="10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B0598C8C-B47D-3B5B-B689-1A55D3B850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5840" y="1051560"/>
            <a:ext cx="9488689" cy="676793"/>
          </a:xfrm>
        </p:spPr>
        <p:txBody>
          <a:bodyPr>
            <a:normAutofit/>
          </a:bodyPr>
          <a:lstStyle/>
          <a:p>
            <a:pPr marL="285750" indent="-285750" algn="l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20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I want to begin with quick story involving incredible engineering, talent, mechanical fatigue, and financial risk</a:t>
            </a:r>
          </a:p>
          <a:p>
            <a:pPr marL="285750" indent="-285750" algn="l">
              <a:buClr>
                <a:srgbClr val="5BAAA1"/>
              </a:buClr>
              <a:buFont typeface="Wingdings" pitchFamily="2" charset="2"/>
              <a:buChar char="§"/>
            </a:pPr>
            <a:endParaRPr lang="en-US" sz="1600" noProof="0" dirty="0">
              <a:solidFill>
                <a:schemeClr val="bg1">
                  <a:lumMod val="50000"/>
                </a:schemeClr>
              </a:solidFill>
              <a:latin typeface="Museo Sans 500" panose="02000000000000000000" pitchFamily="2" charset="77"/>
            </a:endParaRPr>
          </a:p>
          <a:p>
            <a:pPr marL="0" indent="0">
              <a:buNone/>
            </a:pPr>
            <a:endParaRPr lang="en-US" sz="2000" noProof="0" dirty="0"/>
          </a:p>
        </p:txBody>
      </p:sp>
      <p:sp>
        <p:nvSpPr>
          <p:cNvPr id="7" name="Tittel 2">
            <a:extLst>
              <a:ext uri="{FF2B5EF4-FFF2-40B4-BE49-F238E27FC236}">
                <a16:creationId xmlns:a16="http://schemas.microsoft.com/office/drawing/2014/main" id="{E4F6E0A0-BC54-855E-86F4-FA43C9FFCA17}"/>
              </a:ext>
            </a:extLst>
          </p:cNvPr>
          <p:cNvSpPr txBox="1">
            <a:spLocks/>
          </p:cNvSpPr>
          <p:nvPr/>
        </p:nvSpPr>
        <p:spPr>
          <a:xfrm>
            <a:off x="635607" y="365760"/>
            <a:ext cx="11556393" cy="585216"/>
          </a:xfrm>
          <a:prstGeom prst="rect">
            <a:avLst/>
          </a:prstGeom>
          <a:solidFill>
            <a:srgbClr val="E6DDD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noProof="0" dirty="0">
                <a:latin typeface="Museo Sans 300" panose="02000000000000000000"/>
              </a:rPr>
              <a:t>THINKING POINT &gt;  </a:t>
            </a:r>
            <a:r>
              <a:rPr lang="en-US" sz="2400" b="1" noProof="0" dirty="0">
                <a:solidFill>
                  <a:srgbClr val="5BAAA1"/>
                </a:solidFill>
                <a:latin typeface="Museo Sans 300" panose="02000000000000000000"/>
              </a:rPr>
              <a:t>IS A 40% - 60% SUCCESS RATE ACCEPTABLE RISK?</a:t>
            </a:r>
            <a:endParaRPr lang="en-US" sz="2400" noProof="0" dirty="0">
              <a:solidFill>
                <a:srgbClr val="5BAAA1"/>
              </a:solidFill>
              <a:latin typeface="Museo Sans 300" panose="02000000000000000000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66FB2564-DBE5-3CA6-2A90-074926D8BCA6}"/>
              </a:ext>
            </a:extLst>
          </p:cNvPr>
          <p:cNvSpPr txBox="1"/>
          <p:nvPr/>
        </p:nvSpPr>
        <p:spPr>
          <a:xfrm>
            <a:off x="4905944" y="6462156"/>
            <a:ext cx="236101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b="1" noProof="0" dirty="0">
                <a:solidFill>
                  <a:schemeClr val="bg2">
                    <a:lumMod val="50000"/>
                  </a:schemeClr>
                </a:solidFill>
                <a:latin typeface="Museo Sans 700" panose="02000000000000000000" pitchFamily="2" charset="77"/>
              </a:rPr>
              <a:t>SCIENCE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500" panose="02000000000000000000" pitchFamily="2" charset="77"/>
              </a:rPr>
              <a:t> 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300" panose="02000000000000000000" pitchFamily="2" charset="77"/>
              </a:rPr>
              <a:t>&amp; TECHNOLOGY</a:t>
            </a:r>
          </a:p>
        </p:txBody>
      </p:sp>
      <p:pic>
        <p:nvPicPr>
          <p:cNvPr id="2" name="Bilde 1" descr="Et bilde som inneholder logo&#10;&#10;Automatisk generert beskrivelse">
            <a:extLst>
              <a:ext uri="{FF2B5EF4-FFF2-40B4-BE49-F238E27FC236}">
                <a16:creationId xmlns:a16="http://schemas.microsoft.com/office/drawing/2014/main" id="{C5ADE12F-3E0F-A67C-36B7-F07325E5F8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1389" y="6115133"/>
            <a:ext cx="1755993" cy="4624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EBAE72B-1BC0-D590-2A80-48DE4F4571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4527" y="1997910"/>
            <a:ext cx="8623185" cy="4194688"/>
          </a:xfrm>
          <a:prstGeom prst="rect">
            <a:avLst/>
          </a:prstGeom>
        </p:spPr>
      </p:pic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D4EBB486-FFD7-0C74-890B-AA7067EC1A5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5610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716"/>
    </mc:Choice>
    <mc:Fallback>
      <p:transition spd="slow" advTm="437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B6BF41-DD88-DC47-B757-7E852CAE91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1A76939-3A39-C797-9FAA-D14D16D5E5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5840" y="1051560"/>
            <a:ext cx="9488689" cy="676793"/>
          </a:xfrm>
        </p:spPr>
        <p:txBody>
          <a:bodyPr>
            <a:normAutofit/>
          </a:bodyPr>
          <a:lstStyle/>
          <a:p>
            <a:pPr marL="285750" indent="-285750" algn="l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20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Due to powerful and unpredictable forces, off road racing teams face these daunting race completion statistics</a:t>
            </a:r>
          </a:p>
          <a:p>
            <a:pPr marL="285750" indent="-285750" algn="l">
              <a:buClr>
                <a:srgbClr val="5BAAA1"/>
              </a:buClr>
              <a:buFont typeface="Wingdings" pitchFamily="2" charset="2"/>
              <a:buChar char="§"/>
            </a:pPr>
            <a:endParaRPr lang="en-US" sz="2000" noProof="0" dirty="0">
              <a:solidFill>
                <a:schemeClr val="bg1">
                  <a:lumMod val="50000"/>
                </a:schemeClr>
              </a:solidFill>
              <a:latin typeface="Museo Sans 500" panose="02000000000000000000" pitchFamily="2" charset="77"/>
            </a:endParaRPr>
          </a:p>
          <a:p>
            <a:pPr marL="285750" indent="-285750" algn="l">
              <a:buClr>
                <a:srgbClr val="5BAAA1"/>
              </a:buClr>
              <a:buFont typeface="Wingdings" pitchFamily="2" charset="2"/>
              <a:buChar char="§"/>
            </a:pPr>
            <a:endParaRPr lang="en-US" sz="1600" noProof="0" dirty="0">
              <a:solidFill>
                <a:schemeClr val="bg1">
                  <a:lumMod val="50000"/>
                </a:schemeClr>
              </a:solidFill>
              <a:latin typeface="Museo Sans 500" panose="02000000000000000000" pitchFamily="2" charset="77"/>
            </a:endParaRPr>
          </a:p>
          <a:p>
            <a:pPr marL="0" indent="0">
              <a:buNone/>
            </a:pPr>
            <a:endParaRPr lang="en-US" sz="2000" noProof="0" dirty="0"/>
          </a:p>
        </p:txBody>
      </p:sp>
      <p:sp>
        <p:nvSpPr>
          <p:cNvPr id="7" name="Tittel 2">
            <a:extLst>
              <a:ext uri="{FF2B5EF4-FFF2-40B4-BE49-F238E27FC236}">
                <a16:creationId xmlns:a16="http://schemas.microsoft.com/office/drawing/2014/main" id="{48C8C918-3151-5DAC-4D84-F25D66C7DBD7}"/>
              </a:ext>
            </a:extLst>
          </p:cNvPr>
          <p:cNvSpPr txBox="1">
            <a:spLocks/>
          </p:cNvSpPr>
          <p:nvPr/>
        </p:nvSpPr>
        <p:spPr>
          <a:xfrm>
            <a:off x="640080" y="365761"/>
            <a:ext cx="11551920" cy="585216"/>
          </a:xfrm>
          <a:prstGeom prst="rect">
            <a:avLst/>
          </a:prstGeom>
          <a:solidFill>
            <a:srgbClr val="E6DDD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noProof="0" dirty="0">
                <a:latin typeface="Museo Sans 300" panose="02000000000000000000"/>
              </a:rPr>
              <a:t>THINKING POINT &gt; </a:t>
            </a:r>
            <a:r>
              <a:rPr lang="en-US" sz="2400" b="1" noProof="0" dirty="0">
                <a:solidFill>
                  <a:srgbClr val="5BAAA1"/>
                </a:solidFill>
                <a:latin typeface="Museo Sans 300" panose="02000000000000000000"/>
              </a:rPr>
              <a:t>IS A 40% - 60% SUCCESS RATE ACCEPTABLE RISK?</a:t>
            </a:r>
            <a:endParaRPr lang="en-US" sz="2400" noProof="0" dirty="0">
              <a:solidFill>
                <a:srgbClr val="5BAAA1"/>
              </a:solidFill>
              <a:latin typeface="Museo Sans 300" panose="02000000000000000000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F721490A-64EB-4D3A-762F-24B79AD96948}"/>
              </a:ext>
            </a:extLst>
          </p:cNvPr>
          <p:cNvSpPr txBox="1"/>
          <p:nvPr/>
        </p:nvSpPr>
        <p:spPr>
          <a:xfrm>
            <a:off x="4905944" y="6462156"/>
            <a:ext cx="236101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b="1" noProof="0" dirty="0">
                <a:solidFill>
                  <a:schemeClr val="bg2">
                    <a:lumMod val="50000"/>
                  </a:schemeClr>
                </a:solidFill>
                <a:latin typeface="Museo Sans 700" panose="02000000000000000000" pitchFamily="2" charset="77"/>
              </a:rPr>
              <a:t>SCIENCE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500" panose="02000000000000000000" pitchFamily="2" charset="77"/>
              </a:rPr>
              <a:t> 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300" panose="02000000000000000000" pitchFamily="2" charset="77"/>
              </a:rPr>
              <a:t>&amp; TECHNOLOGY</a:t>
            </a:r>
          </a:p>
        </p:txBody>
      </p:sp>
      <p:pic>
        <p:nvPicPr>
          <p:cNvPr id="2" name="Bilde 1" descr="Et bilde som inneholder logo&#10;&#10;Automatisk generert beskrivelse">
            <a:extLst>
              <a:ext uri="{FF2B5EF4-FFF2-40B4-BE49-F238E27FC236}">
                <a16:creationId xmlns:a16="http://schemas.microsoft.com/office/drawing/2014/main" id="{0472010A-80D8-A774-E45A-1311BFCA875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1389" y="6115133"/>
            <a:ext cx="1755993" cy="462439"/>
          </a:xfrm>
          <a:prstGeom prst="rect">
            <a:avLst/>
          </a:prstGeom>
        </p:spPr>
      </p:pic>
      <p:sp>
        <p:nvSpPr>
          <p:cNvPr id="11" name="Arrow: Left 10">
            <a:extLst>
              <a:ext uri="{FF2B5EF4-FFF2-40B4-BE49-F238E27FC236}">
                <a16:creationId xmlns:a16="http://schemas.microsoft.com/office/drawing/2014/main" id="{FE823A2A-AA10-05EE-B0B8-17DAEE17800E}"/>
              </a:ext>
            </a:extLst>
          </p:cNvPr>
          <p:cNvSpPr/>
          <p:nvPr/>
        </p:nvSpPr>
        <p:spPr>
          <a:xfrm>
            <a:off x="7943088" y="3412887"/>
            <a:ext cx="3700272" cy="1364734"/>
          </a:xfrm>
          <a:prstGeom prst="leftArrow">
            <a:avLst/>
          </a:prstGeom>
          <a:solidFill>
            <a:srgbClr val="5BAAA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/>
              <a:t>Play Video</a:t>
            </a:r>
          </a:p>
        </p:txBody>
      </p:sp>
      <p:pic>
        <p:nvPicPr>
          <p:cNvPr id="5" name="Project1_Trophy_Truck_mod3">
            <a:hlinkClick r:id="" action="ppaction://media"/>
            <a:extLst>
              <a:ext uri="{FF2B5EF4-FFF2-40B4-BE49-F238E27FC236}">
                <a16:creationId xmlns:a16="http://schemas.microsoft.com/office/drawing/2014/main" id="{5EB838E8-7537-F6E5-ACF3-A5F2D86A646F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92096" y="1927906"/>
            <a:ext cx="6895171" cy="3878534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08EB06D4-2E2C-118B-2114-6F4EB2816B2C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7376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610"/>
    </mc:Choice>
    <mc:Fallback>
      <p:transition spd="slow" advTm="436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9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5953" objId="5"/>
        <p14:stopEvt time="19869" objId="5"/>
        <p14:playEvt time="21536" objId="5"/>
        <p14:stopEvt time="35439" objId="5"/>
      </p14:showEvtLst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88E45-AD7B-152B-8882-2427DC019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2">
            <a:extLst>
              <a:ext uri="{FF2B5EF4-FFF2-40B4-BE49-F238E27FC236}">
                <a16:creationId xmlns:a16="http://schemas.microsoft.com/office/drawing/2014/main" id="{21B2CF39-4ED9-F804-958D-A2DFD12C7F61}"/>
              </a:ext>
            </a:extLst>
          </p:cNvPr>
          <p:cNvSpPr txBox="1">
            <a:spLocks/>
          </p:cNvSpPr>
          <p:nvPr/>
        </p:nvSpPr>
        <p:spPr>
          <a:xfrm>
            <a:off x="640080" y="365759"/>
            <a:ext cx="11551920" cy="585216"/>
          </a:xfrm>
          <a:prstGeom prst="rect">
            <a:avLst/>
          </a:prstGeom>
          <a:solidFill>
            <a:srgbClr val="E6DDD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noProof="0" dirty="0">
                <a:latin typeface="Museo Sans 300" panose="02000000000000000000"/>
              </a:rPr>
              <a:t>OPTIMIZED DRILLING &gt; </a:t>
            </a:r>
            <a:r>
              <a:rPr lang="en-US" sz="2400" b="1" noProof="0" dirty="0">
                <a:solidFill>
                  <a:srgbClr val="5BAAA1"/>
                </a:solidFill>
                <a:latin typeface="Museo Sans 300" panose="02000000000000000000"/>
              </a:rPr>
              <a:t>OUR DOWNHOLE BHA(s) FACE SIMILAR CHALLENGES</a:t>
            </a:r>
            <a:endParaRPr lang="en-US" sz="2400" noProof="0" dirty="0">
              <a:solidFill>
                <a:srgbClr val="5BAAA1"/>
              </a:solidFill>
              <a:latin typeface="Museo Sans 300" panose="02000000000000000000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9EA564E9-7F2A-3879-0DEC-683E0D94D5E2}"/>
              </a:ext>
            </a:extLst>
          </p:cNvPr>
          <p:cNvSpPr txBox="1"/>
          <p:nvPr/>
        </p:nvSpPr>
        <p:spPr>
          <a:xfrm>
            <a:off x="4905944" y="6462156"/>
            <a:ext cx="236101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b="1" noProof="0" dirty="0">
                <a:solidFill>
                  <a:schemeClr val="bg2">
                    <a:lumMod val="50000"/>
                  </a:schemeClr>
                </a:solidFill>
                <a:latin typeface="Museo Sans 700" panose="02000000000000000000" pitchFamily="2" charset="77"/>
              </a:rPr>
              <a:t>SCIENCE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500" panose="02000000000000000000" pitchFamily="2" charset="77"/>
              </a:rPr>
              <a:t> 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300" panose="02000000000000000000" pitchFamily="2" charset="77"/>
              </a:rPr>
              <a:t>&amp; TECHNOLOGY</a:t>
            </a:r>
          </a:p>
        </p:txBody>
      </p:sp>
      <p:pic>
        <p:nvPicPr>
          <p:cNvPr id="2" name="Bilde 1" descr="Et bilde som inneholder logo&#10;&#10;Automatisk generert beskrivelse">
            <a:extLst>
              <a:ext uri="{FF2B5EF4-FFF2-40B4-BE49-F238E27FC236}">
                <a16:creationId xmlns:a16="http://schemas.microsoft.com/office/drawing/2014/main" id="{EA8B0900-ED60-BAC5-1FF0-461AA11AE2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1389" y="6115133"/>
            <a:ext cx="1755993" cy="462439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CD053676-0D74-7112-73F1-347BD30DCA3C}"/>
              </a:ext>
            </a:extLst>
          </p:cNvPr>
          <p:cNvSpPr txBox="1"/>
          <p:nvPr/>
        </p:nvSpPr>
        <p:spPr>
          <a:xfrm>
            <a:off x="5598587" y="1415103"/>
            <a:ext cx="4878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5BAAA1"/>
                </a:solidFill>
                <a:effectLst/>
                <a:uLnTx/>
                <a:uFillTx/>
                <a:latin typeface="Museo Sans 300" panose="02000000000000000000" pitchFamily="2" charset="77"/>
              </a:rPr>
              <a:t>&gt;</a:t>
            </a:r>
            <a:endParaRPr lang="en-US" sz="4800" noProof="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CF0498-E79D-C191-9637-82B13F0D2C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8620" y="1100990"/>
            <a:ext cx="2812769" cy="1648590"/>
          </a:xfrm>
          <a:prstGeom prst="rect">
            <a:avLst/>
          </a:prstGeom>
        </p:spPr>
      </p:pic>
      <p:sp>
        <p:nvSpPr>
          <p:cNvPr id="19" name="Plassholder for innhold 2">
            <a:extLst>
              <a:ext uri="{FF2B5EF4-FFF2-40B4-BE49-F238E27FC236}">
                <a16:creationId xmlns:a16="http://schemas.microsoft.com/office/drawing/2014/main" id="{22E7C682-6F6F-A20F-0707-3FF121B89018}"/>
              </a:ext>
            </a:extLst>
          </p:cNvPr>
          <p:cNvSpPr txBox="1">
            <a:spLocks/>
          </p:cNvSpPr>
          <p:nvPr/>
        </p:nvSpPr>
        <p:spPr>
          <a:xfrm>
            <a:off x="6563695" y="2885510"/>
            <a:ext cx="4591696" cy="10338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2000" noProof="0" dirty="0">
                <a:solidFill>
                  <a:srgbClr val="5AAAA1"/>
                </a:solidFill>
                <a:latin typeface="Museo Sans 500" panose="02000000000000000000" pitchFamily="2" charset="77"/>
              </a:rPr>
              <a:t>Optimizing bit-to-rock interface contact and bit RPM results in better drilling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noProof="0" dirty="0"/>
          </a:p>
        </p:txBody>
      </p:sp>
      <p:sp>
        <p:nvSpPr>
          <p:cNvPr id="20" name="Plassholder for innhold 2">
            <a:extLst>
              <a:ext uri="{FF2B5EF4-FFF2-40B4-BE49-F238E27FC236}">
                <a16:creationId xmlns:a16="http://schemas.microsoft.com/office/drawing/2014/main" id="{8264017C-939F-F3E5-3BC9-7D88DB3AC5B1}"/>
              </a:ext>
            </a:extLst>
          </p:cNvPr>
          <p:cNvSpPr txBox="1">
            <a:spLocks/>
          </p:cNvSpPr>
          <p:nvPr/>
        </p:nvSpPr>
        <p:spPr>
          <a:xfrm>
            <a:off x="794333" y="2943074"/>
            <a:ext cx="4679495" cy="6936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2000" noProof="0" dirty="0">
                <a:latin typeface="Museo Sans 500" panose="02000000000000000000" pitchFamily="2" charset="77"/>
              </a:rPr>
              <a:t>Optimizing tire to race surface contact leads to better racing </a:t>
            </a:r>
          </a:p>
          <a:p>
            <a:pPr marL="285750" indent="-285750">
              <a:buClr>
                <a:srgbClr val="5BAAA1"/>
              </a:buClr>
              <a:buFont typeface="Wingdings" pitchFamily="2" charset="2"/>
              <a:buChar char="§"/>
            </a:pPr>
            <a:endParaRPr lang="en-US" sz="2000" noProof="0" dirty="0">
              <a:solidFill>
                <a:schemeClr val="bg1">
                  <a:lumMod val="50000"/>
                </a:schemeClr>
              </a:solidFill>
              <a:latin typeface="Museo Sans 500" panose="02000000000000000000" pitchFamily="2" charset="77"/>
            </a:endParaRPr>
          </a:p>
          <a:p>
            <a:pPr marL="285750" indent="-285750">
              <a:buClr>
                <a:srgbClr val="5BAAA1"/>
              </a:buClr>
              <a:buFont typeface="Wingdings" pitchFamily="2" charset="2"/>
              <a:buChar char="§"/>
            </a:pPr>
            <a:endParaRPr lang="en-US" sz="1600" noProof="0" dirty="0">
              <a:solidFill>
                <a:schemeClr val="bg1">
                  <a:lumMod val="50000"/>
                </a:schemeClr>
              </a:solidFill>
              <a:latin typeface="Museo Sans 500" panose="02000000000000000000" pitchFamily="2" charset="77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000" noProof="0" dirty="0"/>
          </a:p>
        </p:txBody>
      </p:sp>
      <p:sp>
        <p:nvSpPr>
          <p:cNvPr id="21" name="Plassholder for innhold 2">
            <a:extLst>
              <a:ext uri="{FF2B5EF4-FFF2-40B4-BE49-F238E27FC236}">
                <a16:creationId xmlns:a16="http://schemas.microsoft.com/office/drawing/2014/main" id="{D4C37A7A-D1AA-6E2A-9546-50DA2565C6C5}"/>
              </a:ext>
            </a:extLst>
          </p:cNvPr>
          <p:cNvSpPr txBox="1">
            <a:spLocks/>
          </p:cNvSpPr>
          <p:nvPr/>
        </p:nvSpPr>
        <p:spPr>
          <a:xfrm>
            <a:off x="794333" y="3805656"/>
            <a:ext cx="4679495" cy="1512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2000" noProof="0" dirty="0">
                <a:latin typeface="Museo Sans 500" panose="02000000000000000000" pitchFamily="2" charset="77"/>
              </a:rPr>
              <a:t>Without a fit-for-purpose suspension the off-road race truck is lacking an automated response to dynamically changing surface contours</a:t>
            </a:r>
          </a:p>
          <a:p>
            <a:pPr marL="285750" indent="-285750">
              <a:buClr>
                <a:srgbClr val="5BAAA1"/>
              </a:buClr>
              <a:buFont typeface="Wingdings" pitchFamily="2" charset="2"/>
              <a:buChar char="§"/>
            </a:pPr>
            <a:endParaRPr lang="en-US" sz="2000" noProof="0" dirty="0">
              <a:solidFill>
                <a:schemeClr val="bg1">
                  <a:lumMod val="50000"/>
                </a:schemeClr>
              </a:solidFill>
              <a:latin typeface="Museo Sans 500" panose="02000000000000000000" pitchFamily="2" charset="77"/>
            </a:endParaRPr>
          </a:p>
          <a:p>
            <a:pPr marL="285750" indent="-285750">
              <a:buClr>
                <a:srgbClr val="5BAAA1"/>
              </a:buClr>
              <a:buFont typeface="Wingdings" pitchFamily="2" charset="2"/>
              <a:buChar char="§"/>
            </a:pPr>
            <a:endParaRPr lang="en-US" sz="1600" noProof="0" dirty="0">
              <a:solidFill>
                <a:schemeClr val="bg1">
                  <a:lumMod val="50000"/>
                </a:schemeClr>
              </a:solidFill>
              <a:latin typeface="Museo Sans 500" panose="02000000000000000000" pitchFamily="2" charset="77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000" noProof="0" dirty="0"/>
          </a:p>
        </p:txBody>
      </p:sp>
      <p:sp>
        <p:nvSpPr>
          <p:cNvPr id="22" name="Plassholder for innhold 2">
            <a:extLst>
              <a:ext uri="{FF2B5EF4-FFF2-40B4-BE49-F238E27FC236}">
                <a16:creationId xmlns:a16="http://schemas.microsoft.com/office/drawing/2014/main" id="{45A7AF25-9CD5-8143-856B-64BCFA357CD5}"/>
              </a:ext>
            </a:extLst>
          </p:cNvPr>
          <p:cNvSpPr txBox="1">
            <a:spLocks/>
          </p:cNvSpPr>
          <p:nvPr/>
        </p:nvSpPr>
        <p:spPr>
          <a:xfrm>
            <a:off x="6563695" y="3809348"/>
            <a:ext cx="4591696" cy="1521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2000" noProof="0" dirty="0">
                <a:solidFill>
                  <a:srgbClr val="5AAAA1"/>
                </a:solidFill>
                <a:latin typeface="Museo Sans 500" panose="02000000000000000000" pitchFamily="2" charset="77"/>
              </a:rPr>
              <a:t>Without a downhole regulator the drilling BHA is lacking an automated response to dynamically changing downhole forces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noProof="0" dirty="0"/>
          </a:p>
        </p:txBody>
      </p:sp>
      <p:sp>
        <p:nvSpPr>
          <p:cNvPr id="23" name="Plassholder for innhold 2">
            <a:extLst>
              <a:ext uri="{FF2B5EF4-FFF2-40B4-BE49-F238E27FC236}">
                <a16:creationId xmlns:a16="http://schemas.microsoft.com/office/drawing/2014/main" id="{82925A5E-6EF6-05A1-4309-99BE8AC74F0D}"/>
              </a:ext>
            </a:extLst>
          </p:cNvPr>
          <p:cNvSpPr txBox="1">
            <a:spLocks/>
          </p:cNvSpPr>
          <p:nvPr/>
        </p:nvSpPr>
        <p:spPr>
          <a:xfrm>
            <a:off x="1837084" y="5591136"/>
            <a:ext cx="8092606" cy="7047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Clr>
                <a:srgbClr val="5BAAA1"/>
              </a:buClr>
              <a:buNone/>
            </a:pPr>
            <a:r>
              <a:rPr lang="en-US" sz="2000" noProof="0" dirty="0">
                <a:solidFill>
                  <a:srgbClr val="FF0000"/>
                </a:solidFill>
                <a:latin typeface="Museo Sans 500" panose="02000000000000000000" pitchFamily="2" charset="77"/>
              </a:rPr>
              <a:t>Preventing dysfunction at the bit-to-rock interface allows the BHA to drill faster, drill further, and accumulate less fatigue.</a:t>
            </a:r>
            <a:endParaRPr lang="en-US" sz="1600" noProof="0" dirty="0">
              <a:solidFill>
                <a:srgbClr val="FF0000"/>
              </a:solidFill>
              <a:latin typeface="Museo Sans 500" panose="02000000000000000000" pitchFamily="2" charset="77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2000" noProof="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FF5E826-1030-9A8C-FDB6-5DA226C393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9228" y="1100990"/>
            <a:ext cx="2949614" cy="166470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DA1588DB-099D-508D-B6ED-28D9588A0469}"/>
              </a:ext>
            </a:extLst>
          </p:cNvPr>
          <p:cNvSpPr txBox="1"/>
          <p:nvPr/>
        </p:nvSpPr>
        <p:spPr>
          <a:xfrm>
            <a:off x="5628306" y="2805722"/>
            <a:ext cx="4878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5BAAA1"/>
                </a:solidFill>
                <a:effectLst/>
                <a:uLnTx/>
                <a:uFillTx/>
                <a:latin typeface="Museo Sans 300" panose="02000000000000000000" pitchFamily="2" charset="77"/>
              </a:rPr>
              <a:t>&gt;</a:t>
            </a:r>
            <a:endParaRPr lang="en-US" sz="4800" noProof="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F4EECCD-06DE-38DB-E632-F1099CC9C76E}"/>
              </a:ext>
            </a:extLst>
          </p:cNvPr>
          <p:cNvSpPr txBox="1"/>
          <p:nvPr/>
        </p:nvSpPr>
        <p:spPr>
          <a:xfrm>
            <a:off x="5628306" y="3812507"/>
            <a:ext cx="4878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5BAAA1"/>
                </a:solidFill>
                <a:effectLst/>
                <a:uLnTx/>
                <a:uFillTx/>
                <a:latin typeface="Museo Sans 300" panose="02000000000000000000" pitchFamily="2" charset="77"/>
              </a:rPr>
              <a:t>&gt;</a:t>
            </a:r>
            <a:endParaRPr lang="en-US" sz="4800" noProof="0" dirty="0"/>
          </a:p>
        </p:txBody>
      </p:sp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EF7C75CF-4E0F-1A2D-EA2A-6C21E74F8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2643351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261"/>
    </mc:Choice>
    <mc:Fallback>
      <p:transition spd="slow" advTm="842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403E4F1-3A01-1C5A-D524-54D13528C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9B08CD4-654F-A87D-6714-F9A544E2FD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8030" y="1243652"/>
            <a:ext cx="9488689" cy="4871481"/>
          </a:xfrm>
        </p:spPr>
        <p:txBody>
          <a:bodyPr>
            <a:normAutofit/>
          </a:bodyPr>
          <a:lstStyle/>
          <a:p>
            <a:pPr marL="285750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2000" b="1" noProof="0" dirty="0">
                <a:solidFill>
                  <a:srgbClr val="5BAAA1"/>
                </a:solidFill>
                <a:latin typeface="Museo Sans 300" panose="02000000000000000000" pitchFamily="2" charset="77"/>
              </a:rPr>
              <a:t>NILS RIEMERS (NOR) 	  &gt; </a:t>
            </a:r>
            <a:r>
              <a:rPr lang="en-US" sz="20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20+ years directional drilling services</a:t>
            </a:r>
          </a:p>
          <a:p>
            <a:pPr marL="742950" lvl="1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16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Co-Founder, Inventor, Chief Scientist, Leading Tomax Forward</a:t>
            </a:r>
          </a:p>
          <a:p>
            <a:pPr marL="285750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2000" b="1" noProof="0" dirty="0">
                <a:solidFill>
                  <a:srgbClr val="5BAAA1"/>
                </a:solidFill>
                <a:latin typeface="Museo Sans 300" panose="02000000000000000000" pitchFamily="2" charset="77"/>
              </a:rPr>
              <a:t>HAKON SKJELVIK (NOR)  &gt; </a:t>
            </a:r>
            <a:r>
              <a:rPr lang="en-US" sz="20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20+ years directional drilling services</a:t>
            </a:r>
          </a:p>
          <a:p>
            <a:pPr marL="742950" lvl="1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16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President, Team Leader, Facilitator of Support</a:t>
            </a:r>
          </a:p>
          <a:p>
            <a:pPr marL="285750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2000" b="1" noProof="0" dirty="0">
                <a:solidFill>
                  <a:srgbClr val="5BAAA1"/>
                </a:solidFill>
                <a:latin typeface="Museo Sans 300" panose="02000000000000000000" pitchFamily="2" charset="77"/>
              </a:rPr>
              <a:t>NATE HARRIS (NAM) 	  &gt; </a:t>
            </a:r>
            <a:r>
              <a:rPr lang="en-US" sz="20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20+ years directional drilling services</a:t>
            </a:r>
          </a:p>
          <a:p>
            <a:pPr marL="742950" lvl="1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16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Business Development USA and Canada</a:t>
            </a:r>
          </a:p>
          <a:p>
            <a:pPr marL="285750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2000" b="1" noProof="0" dirty="0">
                <a:solidFill>
                  <a:srgbClr val="5BAAA1"/>
                </a:solidFill>
                <a:latin typeface="Museo Sans 300" panose="02000000000000000000" pitchFamily="2" charset="77"/>
              </a:rPr>
              <a:t>GARY MELERINE (NAM)  &gt; </a:t>
            </a:r>
            <a:r>
              <a:rPr lang="en-US" sz="20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20+ years directional drilling services</a:t>
            </a:r>
          </a:p>
          <a:p>
            <a:pPr marL="742950" lvl="1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16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Service Delivery and Quality Assurance</a:t>
            </a:r>
          </a:p>
          <a:p>
            <a:pPr marL="285750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2000" b="1" noProof="0" dirty="0">
                <a:solidFill>
                  <a:srgbClr val="5BAAA1"/>
                </a:solidFill>
                <a:latin typeface="Museo Sans 300" panose="02000000000000000000" pitchFamily="2" charset="77"/>
              </a:rPr>
              <a:t>PHILIP AGUILAR (NAM)  &gt; </a:t>
            </a:r>
            <a:r>
              <a:rPr lang="en-US" sz="20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20+ years directional drilling services</a:t>
            </a:r>
          </a:p>
          <a:p>
            <a:pPr marL="742950" lvl="1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16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PDM and Drilling Tools R&amp;M Experience</a:t>
            </a:r>
          </a:p>
          <a:p>
            <a:pPr marL="285750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2000" b="1" noProof="0" dirty="0">
                <a:solidFill>
                  <a:srgbClr val="5BAAA1"/>
                </a:solidFill>
                <a:latin typeface="Museo Sans 300" panose="02000000000000000000" pitchFamily="2" charset="77"/>
              </a:rPr>
              <a:t>JON LEGER (NAM) 	  &gt; </a:t>
            </a:r>
            <a:r>
              <a:rPr lang="en-US" sz="20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20+ years directional drilling services</a:t>
            </a:r>
          </a:p>
          <a:p>
            <a:pPr marL="742950" lvl="1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16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Operations Manager USA and Canada</a:t>
            </a:r>
          </a:p>
          <a:p>
            <a:pPr marL="285750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2000" b="1" noProof="0" dirty="0">
                <a:solidFill>
                  <a:srgbClr val="5BAAA1"/>
                </a:solidFill>
                <a:latin typeface="Museo Sans 300" panose="02000000000000000000" pitchFamily="2" charset="77"/>
              </a:rPr>
              <a:t>BRAD RAYMOND (NAM) &gt; </a:t>
            </a:r>
            <a:r>
              <a:rPr lang="en-US" sz="20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20+ years directional drilling services</a:t>
            </a:r>
          </a:p>
          <a:p>
            <a:pPr marL="742950" lvl="1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16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PDM driven RSS, well logging, HTHP, data analysis experience</a:t>
            </a:r>
          </a:p>
          <a:p>
            <a:pPr marL="457200" lvl="1" indent="0">
              <a:buClr>
                <a:srgbClr val="5BAAA1"/>
              </a:buClr>
              <a:buNone/>
            </a:pPr>
            <a:endParaRPr lang="en-US" sz="1200" noProof="0" dirty="0">
              <a:solidFill>
                <a:schemeClr val="bg1">
                  <a:lumMod val="50000"/>
                </a:schemeClr>
              </a:solidFill>
              <a:latin typeface="Museo Sans 500" panose="02000000000000000000" pitchFamily="2" charset="77"/>
            </a:endParaRPr>
          </a:p>
          <a:p>
            <a:pPr marL="0" indent="0" algn="l">
              <a:buClr>
                <a:srgbClr val="5BAAA1"/>
              </a:buClr>
              <a:buNone/>
            </a:pPr>
            <a:endParaRPr lang="en-US" sz="1600" i="1" noProof="0" dirty="0">
              <a:solidFill>
                <a:schemeClr val="bg1">
                  <a:lumMod val="50000"/>
                </a:schemeClr>
              </a:solidFill>
              <a:latin typeface="Museo Sans 500" panose="02000000000000000000" pitchFamily="2" charset="77"/>
            </a:endParaRPr>
          </a:p>
        </p:txBody>
      </p:sp>
      <p:sp>
        <p:nvSpPr>
          <p:cNvPr id="7" name="Tittel 2">
            <a:extLst>
              <a:ext uri="{FF2B5EF4-FFF2-40B4-BE49-F238E27FC236}">
                <a16:creationId xmlns:a16="http://schemas.microsoft.com/office/drawing/2014/main" id="{21148E18-33BE-5377-68A7-8FE33129D447}"/>
              </a:ext>
            </a:extLst>
          </p:cNvPr>
          <p:cNvSpPr txBox="1">
            <a:spLocks/>
          </p:cNvSpPr>
          <p:nvPr/>
        </p:nvSpPr>
        <p:spPr>
          <a:xfrm>
            <a:off x="640080" y="365760"/>
            <a:ext cx="11551920" cy="585216"/>
          </a:xfrm>
          <a:prstGeom prst="rect">
            <a:avLst/>
          </a:prstGeom>
          <a:solidFill>
            <a:srgbClr val="E6DDD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noProof="0" dirty="0">
                <a:latin typeface="Museo Sans 300" panose="02000000000000000000"/>
              </a:rPr>
              <a:t>TOMAX TEAM &gt; </a:t>
            </a:r>
            <a:r>
              <a:rPr lang="en-US" sz="2400" b="1" noProof="0" dirty="0">
                <a:solidFill>
                  <a:srgbClr val="5BAAA1"/>
                </a:solidFill>
                <a:latin typeface="Museo Sans 300" panose="02000000000000000000"/>
              </a:rPr>
              <a:t>NO ONE WINS ALONE, A TEAM ABOVE THE REST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5767B6B8-39D8-CC18-9A93-E4CE8653F2B2}"/>
              </a:ext>
            </a:extLst>
          </p:cNvPr>
          <p:cNvSpPr txBox="1"/>
          <p:nvPr/>
        </p:nvSpPr>
        <p:spPr>
          <a:xfrm>
            <a:off x="4905944" y="6462156"/>
            <a:ext cx="236101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b="1" noProof="0" dirty="0">
                <a:solidFill>
                  <a:schemeClr val="bg2">
                    <a:lumMod val="50000"/>
                  </a:schemeClr>
                </a:solidFill>
                <a:latin typeface="Museo Sans 700" panose="02000000000000000000" pitchFamily="2" charset="77"/>
              </a:rPr>
              <a:t>SCIENCE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500" panose="02000000000000000000" pitchFamily="2" charset="77"/>
              </a:rPr>
              <a:t> 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300" panose="02000000000000000000" pitchFamily="2" charset="77"/>
              </a:rPr>
              <a:t>&amp; TECHNOLOGY</a:t>
            </a:r>
          </a:p>
        </p:txBody>
      </p:sp>
      <p:pic>
        <p:nvPicPr>
          <p:cNvPr id="2" name="Bilde 1" descr="Et bilde som inneholder logo&#10;&#10;Automatisk generert beskrivelse">
            <a:extLst>
              <a:ext uri="{FF2B5EF4-FFF2-40B4-BE49-F238E27FC236}">
                <a16:creationId xmlns:a16="http://schemas.microsoft.com/office/drawing/2014/main" id="{45A226ED-1691-EC9C-F4B2-84C5E0937E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1389" y="6115133"/>
            <a:ext cx="1755993" cy="46243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8954DF3-45CF-A8CA-577F-6C7D01F27A1E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51848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52F37-BC40-442E-934C-6D050CA67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2E83525-D717-EF73-A58E-0840FF4D6A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05840" y="1051560"/>
            <a:ext cx="9488689" cy="1669338"/>
          </a:xfrm>
        </p:spPr>
        <p:txBody>
          <a:bodyPr>
            <a:normAutofit/>
          </a:bodyPr>
          <a:lstStyle/>
          <a:p>
            <a:pPr marL="285750" indent="-285750">
              <a:buClr>
                <a:srgbClr val="5BAAA1"/>
              </a:buClr>
              <a:buFont typeface="Wingdings" pitchFamily="2" charset="2"/>
              <a:buChar char="§"/>
            </a:pPr>
            <a:r>
              <a:rPr lang="en-US" sz="20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Tomax’s Anti Stick-Slip Technology (AST) provides for </a:t>
            </a:r>
            <a:r>
              <a:rPr lang="en-US" sz="2000" b="1" noProof="0" dirty="0">
                <a:solidFill>
                  <a:srgbClr val="5BAAA1"/>
                </a:solidFill>
                <a:latin typeface="Museo Sans 500" panose="02000000000000000000" pitchFamily="2" charset="77"/>
              </a:rPr>
              <a:t>adaptive torsional vibration management and regulated weight-on-bit that improves cutter efficiency, extends bit life, and reduces dysfunctions. </a:t>
            </a:r>
            <a:br>
              <a:rPr lang="en-US" sz="2000" b="1" noProof="0" dirty="0">
                <a:solidFill>
                  <a:srgbClr val="5BAAA1"/>
                </a:solidFill>
                <a:latin typeface="Museo Sans 500" panose="02000000000000000000" pitchFamily="2" charset="77"/>
              </a:rPr>
            </a:br>
            <a:r>
              <a:rPr lang="en-US" sz="2000" noProof="0" dirty="0">
                <a:solidFill>
                  <a:schemeClr val="bg1">
                    <a:lumMod val="50000"/>
                  </a:schemeClr>
                </a:solidFill>
                <a:latin typeface="Museo Sans 500" panose="02000000000000000000" pitchFamily="2" charset="77"/>
              </a:rPr>
              <a:t>The advantages increase with more challenging weight and RPM transfer opportunity.</a:t>
            </a:r>
          </a:p>
          <a:p>
            <a:pPr marL="0" indent="0">
              <a:buNone/>
            </a:pPr>
            <a:endParaRPr lang="en-US" sz="2000" noProof="0" dirty="0"/>
          </a:p>
        </p:txBody>
      </p:sp>
      <p:sp>
        <p:nvSpPr>
          <p:cNvPr id="7" name="Tittel 2">
            <a:extLst>
              <a:ext uri="{FF2B5EF4-FFF2-40B4-BE49-F238E27FC236}">
                <a16:creationId xmlns:a16="http://schemas.microsoft.com/office/drawing/2014/main" id="{D3AF5142-7DD0-6A7F-1090-AE618A11E1C8}"/>
              </a:ext>
            </a:extLst>
          </p:cNvPr>
          <p:cNvSpPr txBox="1">
            <a:spLocks/>
          </p:cNvSpPr>
          <p:nvPr/>
        </p:nvSpPr>
        <p:spPr>
          <a:xfrm>
            <a:off x="640080" y="365760"/>
            <a:ext cx="11551920" cy="585216"/>
          </a:xfrm>
          <a:prstGeom prst="rect">
            <a:avLst/>
          </a:prstGeom>
          <a:solidFill>
            <a:srgbClr val="E6DDD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noProof="0" dirty="0">
                <a:latin typeface="Museo Sans 300" panose="02000000000000000000"/>
              </a:rPr>
              <a:t>DOWNHOLE REGULATION &gt;  </a:t>
            </a:r>
            <a:r>
              <a:rPr lang="en-US" sz="2400" b="1" noProof="0" dirty="0">
                <a:solidFill>
                  <a:srgbClr val="5BAAA1"/>
                </a:solidFill>
                <a:latin typeface="Museo Sans 300" panose="02000000000000000000"/>
              </a:rPr>
              <a:t>HOW DOES TOMAX AST WORK?</a:t>
            </a:r>
            <a:endParaRPr lang="en-US" sz="2400" noProof="0" dirty="0">
              <a:solidFill>
                <a:srgbClr val="5BAAA1"/>
              </a:solidFill>
              <a:latin typeface="Museo Sans 300" panose="02000000000000000000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9E174FB0-1C7B-369C-7E72-5723F4C499F8}"/>
              </a:ext>
            </a:extLst>
          </p:cNvPr>
          <p:cNvSpPr txBox="1"/>
          <p:nvPr/>
        </p:nvSpPr>
        <p:spPr>
          <a:xfrm>
            <a:off x="4905944" y="6462156"/>
            <a:ext cx="236101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b="1" noProof="0" dirty="0">
                <a:solidFill>
                  <a:schemeClr val="bg2">
                    <a:lumMod val="50000"/>
                  </a:schemeClr>
                </a:solidFill>
                <a:latin typeface="Museo Sans 700" panose="02000000000000000000" pitchFamily="2" charset="77"/>
              </a:rPr>
              <a:t>SCIENCE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500" panose="02000000000000000000" pitchFamily="2" charset="77"/>
              </a:rPr>
              <a:t> 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300" panose="02000000000000000000" pitchFamily="2" charset="77"/>
              </a:rPr>
              <a:t>&amp; TECHNOLOGY</a:t>
            </a:r>
          </a:p>
        </p:txBody>
      </p:sp>
      <p:pic>
        <p:nvPicPr>
          <p:cNvPr id="2" name="Bilde 1" descr="Et bilde som inneholder logo&#10;&#10;Automatisk generert beskrivelse">
            <a:extLst>
              <a:ext uri="{FF2B5EF4-FFF2-40B4-BE49-F238E27FC236}">
                <a16:creationId xmlns:a16="http://schemas.microsoft.com/office/drawing/2014/main" id="{4BA545E4-EB4E-A0B1-EE32-FEFB5AA2C7E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1389" y="6115133"/>
            <a:ext cx="1755993" cy="462439"/>
          </a:xfrm>
          <a:prstGeom prst="rect">
            <a:avLst/>
          </a:prstGeom>
        </p:spPr>
      </p:pic>
      <p:sp>
        <p:nvSpPr>
          <p:cNvPr id="9" name="Arrow: Left 8">
            <a:extLst>
              <a:ext uri="{FF2B5EF4-FFF2-40B4-BE49-F238E27FC236}">
                <a16:creationId xmlns:a16="http://schemas.microsoft.com/office/drawing/2014/main" id="{2CE2934C-F5E0-567C-E3EA-BD46EE29843E}"/>
              </a:ext>
            </a:extLst>
          </p:cNvPr>
          <p:cNvSpPr/>
          <p:nvPr/>
        </p:nvSpPr>
        <p:spPr>
          <a:xfrm>
            <a:off x="7955280" y="3383280"/>
            <a:ext cx="3700272" cy="1364734"/>
          </a:xfrm>
          <a:prstGeom prst="leftArrow">
            <a:avLst/>
          </a:prstGeom>
          <a:solidFill>
            <a:srgbClr val="5BAAA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noProof="0" dirty="0"/>
              <a:t>Play Video</a:t>
            </a:r>
          </a:p>
        </p:txBody>
      </p:sp>
      <p:pic>
        <p:nvPicPr>
          <p:cNvPr id="5" name="Project2_Tomax_mod4">
            <a:hlinkClick r:id="" action="ppaction://media"/>
            <a:extLst>
              <a:ext uri="{FF2B5EF4-FFF2-40B4-BE49-F238E27FC236}">
                <a16:creationId xmlns:a16="http://schemas.microsoft.com/office/drawing/2014/main" id="{A2BCDBE1-4DEB-B67C-525A-2F3123DF0F1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16760" y="2783110"/>
            <a:ext cx="5594197" cy="3146736"/>
          </a:xfrm>
          <a:prstGeom prst="rect">
            <a:avLst/>
          </a:prstGeom>
        </p:spPr>
      </p:pic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E028052F-F3DA-6A45-1C6A-341B496B83ED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0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8304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173"/>
    </mc:Choice>
    <mc:Fallback>
      <p:transition spd="slow" advTm="931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89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30724" objId="5"/>
        <p14:stopEvt time="89670" objId="5"/>
      </p14:showEvtLst>
    </p:ext>
  </p:extLs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1FB1631-3824-F08B-5244-50D2390D32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1">
            <a:extLst>
              <a:ext uri="{FF2B5EF4-FFF2-40B4-BE49-F238E27FC236}">
                <a16:creationId xmlns:a16="http://schemas.microsoft.com/office/drawing/2014/main" id="{B706A172-A164-4401-6A1C-F557F9382E1D}"/>
              </a:ext>
            </a:extLst>
          </p:cNvPr>
          <p:cNvSpPr/>
          <p:nvPr/>
        </p:nvSpPr>
        <p:spPr>
          <a:xfrm>
            <a:off x="8675874" y="1543356"/>
            <a:ext cx="3111508" cy="3763023"/>
          </a:xfrm>
          <a:prstGeom prst="rect">
            <a:avLst/>
          </a:prstGeom>
          <a:noFill/>
          <a:ln w="79375">
            <a:solidFill>
              <a:srgbClr val="5BAAA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DA003F-5CBC-D2A3-BCAE-9E12E79E5B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79" y="1491728"/>
            <a:ext cx="7845563" cy="4304709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D633997-2164-9435-CBF4-C0D5C5F787A7}"/>
              </a:ext>
            </a:extLst>
          </p:cNvPr>
          <p:cNvSpPr/>
          <p:nvPr/>
        </p:nvSpPr>
        <p:spPr>
          <a:xfrm>
            <a:off x="402336" y="570869"/>
            <a:ext cx="11385046" cy="841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Tittel 2">
            <a:extLst>
              <a:ext uri="{FF2B5EF4-FFF2-40B4-BE49-F238E27FC236}">
                <a16:creationId xmlns:a16="http://schemas.microsoft.com/office/drawing/2014/main" id="{7DF90C55-AC01-1056-4CD8-48223CA95213}"/>
              </a:ext>
            </a:extLst>
          </p:cNvPr>
          <p:cNvSpPr txBox="1">
            <a:spLocks/>
          </p:cNvSpPr>
          <p:nvPr/>
        </p:nvSpPr>
        <p:spPr>
          <a:xfrm>
            <a:off x="640080" y="365760"/>
            <a:ext cx="11551920" cy="582013"/>
          </a:xfrm>
          <a:prstGeom prst="rect">
            <a:avLst/>
          </a:prstGeom>
          <a:solidFill>
            <a:srgbClr val="E6DDD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noProof="0" dirty="0">
                <a:latin typeface="Museo Sans 300" panose="02000000000000000000"/>
              </a:rPr>
              <a:t>THE SCIENCE &gt;  </a:t>
            </a:r>
            <a:r>
              <a:rPr lang="en-US" sz="2400" b="1" noProof="0" dirty="0">
                <a:solidFill>
                  <a:srgbClr val="5BAAA1"/>
                </a:solidFill>
                <a:latin typeface="Museo Sans 300" panose="02000000000000000000"/>
              </a:rPr>
              <a:t>THE BENEFITS, PHYSICS, AND MATHEMATICS ARE DOCUMENTED</a:t>
            </a:r>
            <a:endParaRPr lang="en-US" sz="2400" noProof="0" dirty="0">
              <a:solidFill>
                <a:srgbClr val="5BAAA1"/>
              </a:solidFill>
              <a:latin typeface="Museo Sans 300" panose="02000000000000000000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5F86CC27-DE8C-B838-0175-E0FB8FDAF959}"/>
              </a:ext>
            </a:extLst>
          </p:cNvPr>
          <p:cNvSpPr txBox="1"/>
          <p:nvPr/>
        </p:nvSpPr>
        <p:spPr>
          <a:xfrm>
            <a:off x="4905944" y="6462156"/>
            <a:ext cx="236101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b="1" noProof="0" dirty="0">
                <a:solidFill>
                  <a:schemeClr val="bg2">
                    <a:lumMod val="50000"/>
                  </a:schemeClr>
                </a:solidFill>
                <a:latin typeface="Museo Sans 700" panose="02000000000000000000" pitchFamily="2" charset="77"/>
              </a:rPr>
              <a:t>SCIENCE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500" panose="02000000000000000000" pitchFamily="2" charset="77"/>
              </a:rPr>
              <a:t> 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300" panose="02000000000000000000" pitchFamily="2" charset="77"/>
              </a:rPr>
              <a:t>&amp; TECHNOLOGY</a:t>
            </a:r>
          </a:p>
        </p:txBody>
      </p:sp>
      <p:pic>
        <p:nvPicPr>
          <p:cNvPr id="2" name="Bilde 1" descr="Et bilde som inneholder logo&#10;&#10;Automatisk generert beskrivelse">
            <a:extLst>
              <a:ext uri="{FF2B5EF4-FFF2-40B4-BE49-F238E27FC236}">
                <a16:creationId xmlns:a16="http://schemas.microsoft.com/office/drawing/2014/main" id="{8E2D617D-7473-B4AE-8473-6E2A37BEDF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1389" y="6115133"/>
            <a:ext cx="1755993" cy="46243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C961BB0-0191-AC18-E509-9763D44D00AF}"/>
              </a:ext>
            </a:extLst>
          </p:cNvPr>
          <p:cNvSpPr txBox="1"/>
          <p:nvPr/>
        </p:nvSpPr>
        <p:spPr>
          <a:xfrm>
            <a:off x="8322056" y="1738456"/>
            <a:ext cx="36768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0" i="0" noProof="0" dirty="0">
                <a:solidFill>
                  <a:srgbClr val="000000"/>
                </a:solidFill>
                <a:effectLst/>
                <a:latin typeface="-apple-system"/>
              </a:rPr>
              <a:t>Paper Number: SPE-197959-MS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F80082-FA11-077F-F94B-AD17DC9EAC7C}"/>
              </a:ext>
            </a:extLst>
          </p:cNvPr>
          <p:cNvSpPr txBox="1"/>
          <p:nvPr/>
        </p:nvSpPr>
        <p:spPr>
          <a:xfrm>
            <a:off x="8333906" y="2168547"/>
            <a:ext cx="36768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0" i="0" noProof="0" dirty="0">
                <a:effectLst/>
                <a:latin typeface="-apple-system"/>
              </a:rPr>
              <a:t>Paper Number: SPE-173068-MS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4EA2C1-6E3A-26C7-F3DC-65299DDEF666}"/>
              </a:ext>
            </a:extLst>
          </p:cNvPr>
          <p:cNvSpPr txBox="1"/>
          <p:nvPr/>
        </p:nvSpPr>
        <p:spPr>
          <a:xfrm>
            <a:off x="8333907" y="3856801"/>
            <a:ext cx="36768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0" i="0" noProof="0" dirty="0">
                <a:effectLst/>
                <a:latin typeface="-apple-system"/>
              </a:rPr>
              <a:t>Paper Number: SPE-100108-MS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F5A2AB-F194-24F0-C419-D2BB213CA0AB}"/>
              </a:ext>
            </a:extLst>
          </p:cNvPr>
          <p:cNvSpPr txBox="1"/>
          <p:nvPr/>
        </p:nvSpPr>
        <p:spPr>
          <a:xfrm>
            <a:off x="8126228" y="3009463"/>
            <a:ext cx="40017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0" i="0" noProof="0" dirty="0">
                <a:effectLst/>
                <a:latin typeface="-apple-system"/>
              </a:rPr>
              <a:t>Paper Number: SPE-111874-PA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6CAB6C-5096-7B2E-38A0-62DE9261EB8C}"/>
              </a:ext>
            </a:extLst>
          </p:cNvPr>
          <p:cNvSpPr txBox="1"/>
          <p:nvPr/>
        </p:nvSpPr>
        <p:spPr>
          <a:xfrm>
            <a:off x="8218620" y="2590187"/>
            <a:ext cx="388373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0" i="0" noProof="0" dirty="0">
                <a:effectLst/>
                <a:latin typeface="-apple-system"/>
              </a:rPr>
              <a:t>Paper Number: SPE-212560-MS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39B9D3-419B-1993-8C45-62C39D5F2155}"/>
              </a:ext>
            </a:extLst>
          </p:cNvPr>
          <p:cNvSpPr txBox="1"/>
          <p:nvPr/>
        </p:nvSpPr>
        <p:spPr>
          <a:xfrm>
            <a:off x="8158460" y="4244138"/>
            <a:ext cx="39695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0" i="0" noProof="0" dirty="0">
                <a:solidFill>
                  <a:srgbClr val="000000"/>
                </a:solidFill>
                <a:effectLst/>
                <a:latin typeface="-apple-system"/>
              </a:rPr>
              <a:t>Paper Number: SPE-214310-PA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BD33BD-B6F3-AE4A-9C52-906BEF696B97}"/>
              </a:ext>
            </a:extLst>
          </p:cNvPr>
          <p:cNvSpPr txBox="1"/>
          <p:nvPr/>
        </p:nvSpPr>
        <p:spPr>
          <a:xfrm>
            <a:off x="8218620" y="3433132"/>
            <a:ext cx="400179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0" i="0" noProof="0" dirty="0">
                <a:effectLst/>
                <a:latin typeface="-apple-system"/>
              </a:rPr>
              <a:t>Thesis Paper: 987-90-386-6149-0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851E07-CC64-6978-4A3F-73F4DE2E5AA8}"/>
              </a:ext>
            </a:extLst>
          </p:cNvPr>
          <p:cNvSpPr txBox="1"/>
          <p:nvPr/>
        </p:nvSpPr>
        <p:spPr>
          <a:xfrm>
            <a:off x="8158460" y="4631475"/>
            <a:ext cx="39695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0" i="0" noProof="0" dirty="0">
                <a:solidFill>
                  <a:srgbClr val="000000"/>
                </a:solidFill>
                <a:effectLst/>
                <a:latin typeface="-apple-system"/>
              </a:rPr>
              <a:t>Paper Number: SPE-194487-PA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40FDFADE-1914-94C5-594C-DE16342089A8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27734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02A071C-9087-CF0A-D272-32AB336C5F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462132-EB78-2794-B080-A45D4F4FAB92}"/>
              </a:ext>
            </a:extLst>
          </p:cNvPr>
          <p:cNvSpPr/>
          <p:nvPr/>
        </p:nvSpPr>
        <p:spPr>
          <a:xfrm>
            <a:off x="402336" y="570869"/>
            <a:ext cx="11385046" cy="8412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Tittel 2">
            <a:extLst>
              <a:ext uri="{FF2B5EF4-FFF2-40B4-BE49-F238E27FC236}">
                <a16:creationId xmlns:a16="http://schemas.microsoft.com/office/drawing/2014/main" id="{B560C108-EF77-1AE2-5EF8-A56A1704595D}"/>
              </a:ext>
            </a:extLst>
          </p:cNvPr>
          <p:cNvSpPr txBox="1">
            <a:spLocks/>
          </p:cNvSpPr>
          <p:nvPr/>
        </p:nvSpPr>
        <p:spPr>
          <a:xfrm>
            <a:off x="640080" y="365761"/>
            <a:ext cx="11551920" cy="585216"/>
          </a:xfrm>
          <a:prstGeom prst="rect">
            <a:avLst/>
          </a:prstGeom>
          <a:solidFill>
            <a:srgbClr val="E6DDD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noProof="0" dirty="0">
                <a:latin typeface="Museo Sans 300" panose="02000000000000000000"/>
              </a:rPr>
              <a:t>THE SCIENCE &gt;  </a:t>
            </a:r>
            <a:r>
              <a:rPr lang="en-US" sz="2400" b="1" noProof="0" dirty="0">
                <a:solidFill>
                  <a:srgbClr val="5BAAA1"/>
                </a:solidFill>
                <a:latin typeface="Museo Sans 300" panose="02000000000000000000"/>
              </a:rPr>
              <a:t>THE BENEFITS, PHYSICS, AND MATHEMATICS ARE DOCUMENTED</a:t>
            </a:r>
            <a:endParaRPr lang="en-US" sz="2400" noProof="0" dirty="0">
              <a:solidFill>
                <a:srgbClr val="5BAAA1"/>
              </a:solidFill>
              <a:latin typeface="Museo Sans 300" panose="02000000000000000000"/>
            </a:endParaRP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73979046-6725-5C23-6806-AA3DA7373B4F}"/>
              </a:ext>
            </a:extLst>
          </p:cNvPr>
          <p:cNvSpPr txBox="1"/>
          <p:nvPr/>
        </p:nvSpPr>
        <p:spPr>
          <a:xfrm>
            <a:off x="4905944" y="6462156"/>
            <a:ext cx="236101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b="1" noProof="0" dirty="0">
                <a:solidFill>
                  <a:schemeClr val="bg2">
                    <a:lumMod val="50000"/>
                  </a:schemeClr>
                </a:solidFill>
                <a:latin typeface="Museo Sans 700" panose="02000000000000000000" pitchFamily="2" charset="77"/>
              </a:rPr>
              <a:t>SCIENCE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500" panose="02000000000000000000" pitchFamily="2" charset="77"/>
              </a:rPr>
              <a:t> </a:t>
            </a:r>
            <a:r>
              <a:rPr lang="en-US" sz="900" noProof="0" dirty="0">
                <a:solidFill>
                  <a:schemeClr val="bg2">
                    <a:lumMod val="50000"/>
                  </a:schemeClr>
                </a:solidFill>
                <a:latin typeface="Museo Sans 300" panose="02000000000000000000" pitchFamily="2" charset="77"/>
              </a:rPr>
              <a:t>&amp; TECHNOLOGY</a:t>
            </a:r>
          </a:p>
        </p:txBody>
      </p:sp>
      <p:pic>
        <p:nvPicPr>
          <p:cNvPr id="2" name="Bilde 1" descr="Et bilde som inneholder logo&#10;&#10;Automatisk generert beskrivelse">
            <a:extLst>
              <a:ext uri="{FF2B5EF4-FFF2-40B4-BE49-F238E27FC236}">
                <a16:creationId xmlns:a16="http://schemas.microsoft.com/office/drawing/2014/main" id="{9C137F17-C11A-1025-5330-B71869BFFA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1389" y="6115133"/>
            <a:ext cx="1755993" cy="46243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2E1C98A-1399-6565-F569-9775D1F234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" y="1326824"/>
            <a:ext cx="5540965" cy="43790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76F8E78-6B19-A4F8-C922-52C56DB3B891}"/>
              </a:ext>
            </a:extLst>
          </p:cNvPr>
          <p:cNvSpPr txBox="1"/>
          <p:nvPr/>
        </p:nvSpPr>
        <p:spPr>
          <a:xfrm>
            <a:off x="6381078" y="1199176"/>
            <a:ext cx="5644048" cy="5493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r>
              <a:rPr lang="en-US" b="1" noProof="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Thijs </a:t>
            </a:r>
            <a:r>
              <a:rPr lang="en-US" b="1" noProof="0" dirty="0" err="1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Vromen</a:t>
            </a:r>
            <a:br>
              <a:rPr lang="en-US" sz="1600" noProof="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1600" noProof="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 </a:t>
            </a:r>
            <a:r>
              <a:rPr lang="en-US" sz="1600" b="1" noProof="0" dirty="0">
                <a:solidFill>
                  <a:srgbClr val="5BAAA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First PhD on the AST</a:t>
            </a:r>
          </a:p>
          <a:p>
            <a:pPr defTabSz="685800"/>
            <a:endParaRPr lang="en-US" b="1" noProof="0" dirty="0">
              <a:solidFill>
                <a:srgbClr val="000000"/>
              </a:solidFill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defTabSz="685800"/>
            <a:r>
              <a:rPr lang="en-US" b="1" noProof="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Emmanuel </a:t>
            </a:r>
            <a:r>
              <a:rPr lang="en-US" b="1" noProof="0" dirty="0" err="1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Detourney</a:t>
            </a:r>
            <a:br>
              <a:rPr lang="en-US" sz="1600" noProof="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1600" b="1" noProof="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 </a:t>
            </a:r>
            <a:r>
              <a:rPr lang="en-US" sz="1600" b="1" noProof="0" dirty="0">
                <a:solidFill>
                  <a:srgbClr val="5BAAA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Professor of Geomechanics </a:t>
            </a:r>
            <a:br>
              <a:rPr lang="en-US" sz="1600" b="1" noProof="0" dirty="0">
                <a:solidFill>
                  <a:srgbClr val="5BAAA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1600" b="1" noProof="0" dirty="0">
                <a:solidFill>
                  <a:srgbClr val="5BAAA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 @ University of Minnesota </a:t>
            </a:r>
          </a:p>
          <a:p>
            <a:pPr defTabSz="685800"/>
            <a:endParaRPr lang="en-US" b="1" noProof="0" dirty="0">
              <a:solidFill>
                <a:srgbClr val="000000"/>
              </a:solidFill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defTabSz="685800"/>
            <a:r>
              <a:rPr lang="en-US" b="1" noProof="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Nathan van de Wouw </a:t>
            </a:r>
            <a:br>
              <a:rPr lang="en-US" sz="1600" noProof="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1600" noProof="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 </a:t>
            </a:r>
            <a:r>
              <a:rPr lang="en-US" sz="1600" b="1" noProof="0" dirty="0">
                <a:solidFill>
                  <a:srgbClr val="5BAAA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Professor of Dynamics and Control </a:t>
            </a:r>
            <a:br>
              <a:rPr lang="en-US" sz="1600" b="1" noProof="0" dirty="0">
                <a:solidFill>
                  <a:srgbClr val="5BAAA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1600" b="1" noProof="0" dirty="0">
                <a:solidFill>
                  <a:srgbClr val="5BAAA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 @ University of Eindhoven and University of Delft</a:t>
            </a:r>
          </a:p>
          <a:p>
            <a:pPr defTabSz="685800"/>
            <a:endParaRPr lang="en-US" noProof="0" dirty="0">
              <a:solidFill>
                <a:srgbClr val="000000"/>
              </a:solidFill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defTabSz="685800"/>
            <a:r>
              <a:rPr lang="en-US" b="1" noProof="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Henrick </a:t>
            </a:r>
            <a:r>
              <a:rPr lang="en-US" b="1" noProof="0" dirty="0" err="1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Nijmeijer</a:t>
            </a:r>
            <a:r>
              <a:rPr lang="en-US" b="1" noProof="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br>
              <a:rPr lang="en-US" sz="1600" noProof="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1600" noProof="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 </a:t>
            </a:r>
            <a:r>
              <a:rPr lang="en-US" sz="1600" b="1" noProof="0" dirty="0">
                <a:solidFill>
                  <a:srgbClr val="5BAAA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Professor Emeritus of Dynamics and Control </a:t>
            </a:r>
            <a:br>
              <a:rPr lang="en-US" sz="1600" b="1" noProof="0" dirty="0">
                <a:solidFill>
                  <a:srgbClr val="5BAAA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1600" b="1" noProof="0" dirty="0">
                <a:solidFill>
                  <a:srgbClr val="5BAAA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 @ University of Eindhoven </a:t>
            </a:r>
          </a:p>
          <a:p>
            <a:pPr defTabSz="685800"/>
            <a:endParaRPr lang="en-US" sz="1600" noProof="0" dirty="0">
              <a:solidFill>
                <a:srgbClr val="000000"/>
              </a:solidFill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defTabSz="685800"/>
            <a:r>
              <a:rPr lang="en-US" b="1" noProof="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Van der Wouw and </a:t>
            </a:r>
            <a:r>
              <a:rPr lang="en-US" b="1" noProof="0" dirty="0" err="1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Detournay</a:t>
            </a:r>
            <a:r>
              <a:rPr lang="en-US" b="1" noProof="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  <a:br>
              <a:rPr lang="en-US" b="1" noProof="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1600" b="1" noProof="0" dirty="0">
                <a:solidFill>
                  <a:srgbClr val="000000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 </a:t>
            </a:r>
            <a:r>
              <a:rPr lang="en-US" sz="1600" b="1" noProof="0" dirty="0">
                <a:solidFill>
                  <a:srgbClr val="5BAAA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Lead the international research community within   </a:t>
            </a:r>
            <a:br>
              <a:rPr lang="en-US" sz="1600" b="1" noProof="0" dirty="0">
                <a:solidFill>
                  <a:srgbClr val="5BAAA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1600" b="1" noProof="0" dirty="0">
                <a:solidFill>
                  <a:srgbClr val="5BAAA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  "Nonlinear Dynamics and Control of Deep Drilling </a:t>
            </a:r>
            <a:br>
              <a:rPr lang="en-US" sz="1600" b="1" noProof="0" dirty="0">
                <a:solidFill>
                  <a:srgbClr val="5BAAA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en-US" sz="1600" b="1" noProof="0" dirty="0">
                <a:solidFill>
                  <a:srgbClr val="5BAAA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   Systems".</a:t>
            </a:r>
            <a:endParaRPr lang="en-US" sz="1600" b="1" noProof="0" dirty="0">
              <a:solidFill>
                <a:srgbClr val="5BAAA1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defTabSz="685800"/>
            <a:r>
              <a:rPr lang="en-US" sz="1600" noProof="0" dirty="0">
                <a:solidFill>
                  <a:srgbClr val="5BAAA1"/>
                </a:solidFill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 </a:t>
            </a:r>
            <a:endParaRPr lang="en-US" sz="1600" noProof="0" dirty="0">
              <a:solidFill>
                <a:srgbClr val="5BAAA1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pPr defTabSz="685800"/>
            <a:endParaRPr lang="en-US" sz="1500" noProof="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65DDFEB2-D9BD-1D3E-4626-791FFB172A38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/>
              </a:ext>
            </a:extLst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889976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50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4|7.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50.3"/>
</p:tagLst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817a9d6d-c20c-4e16-a6ce-c3e88b039363" xsi:nil="true"/>
    <lcf76f155ced4ddcb4097134ff3c332f xmlns="817a9d6d-c20c-4e16-a6ce-c3e88b039363">
      <Terms xmlns="http://schemas.microsoft.com/office/infopath/2007/PartnerControls"/>
    </lcf76f155ced4ddcb4097134ff3c332f>
    <TaxCatchAll xmlns="78781795-274a-4002-8a76-bc11c975c0f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695B36386AF54BBC86DA3F41312E59" ma:contentTypeVersion="22" ma:contentTypeDescription="Create a new document." ma:contentTypeScope="" ma:versionID="29bd2d8a2b82011d5e0da5fea8573565">
  <xsd:schema xmlns:xsd="http://www.w3.org/2001/XMLSchema" xmlns:xs="http://www.w3.org/2001/XMLSchema" xmlns:p="http://schemas.microsoft.com/office/2006/metadata/properties" xmlns:ns2="78781795-274a-4002-8a76-bc11c975c0fa" xmlns:ns3="817a9d6d-c20c-4e16-a6ce-c3e88b039363" targetNamespace="http://schemas.microsoft.com/office/2006/metadata/properties" ma:root="true" ma:fieldsID="9ef0cf8750e1fb2e5fcac9792c622ad8" ns2:_="" ns3:_="">
    <xsd:import namespace="78781795-274a-4002-8a76-bc11c975c0fa"/>
    <xsd:import namespace="817a9d6d-c20c-4e16-a6ce-c3e88b039363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Flow_SignoffStatu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781795-274a-4002-8a76-bc11c975c0f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  <xsd:element name="TaxCatchAll" ma:index="26" nillable="true" ma:displayName="Taxonomy Catch All Column" ma:hidden="true" ma:list="{d0718c08-dcf7-4215-8486-459e45b84a76}" ma:internalName="TaxCatchAll" ma:showField="CatchAllData" ma:web="78781795-274a-4002-8a76-bc11c975c0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7a9d6d-c20c-4e16-a6ce-c3e88b0393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5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OCR" ma:index="17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_Flow_SignoffStatus" ma:index="23" nillable="true" ma:displayName="Sign-off status" ma:internalName="Sign_x002d_off_x0020_status">
      <xsd:simpleType>
        <xsd:restriction base="dms:Text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42b7c328-768f-4dc2-bd49-1a6764a652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FE3A613-844C-47FC-9EEC-8908807748C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C9AF9D-1147-4269-82FC-5559A82348F6}">
  <ds:schemaRefs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purl.org/dc/terms/"/>
    <ds:schemaRef ds:uri="d2340666-bfcf-4cce-bccc-3c6ba31e6ae2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817a9d6d-c20c-4e16-a6ce-c3e88b039363"/>
    <ds:schemaRef ds:uri="78781795-274a-4002-8a76-bc11c975c0fa"/>
  </ds:schemaRefs>
</ds:datastoreItem>
</file>

<file path=customXml/itemProps3.xml><?xml version="1.0" encoding="utf-8"?>
<ds:datastoreItem xmlns:ds="http://schemas.openxmlformats.org/officeDocument/2006/customXml" ds:itemID="{FFD662E8-A329-4FF6-9B85-58A1A00591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781795-274a-4002-8a76-bc11c975c0fa"/>
    <ds:schemaRef ds:uri="817a9d6d-c20c-4e16-a6ce-c3e88b0393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13635</TotalTime>
  <Words>1741</Words>
  <Application>Microsoft Office PowerPoint</Application>
  <PresentationFormat>Widescreen</PresentationFormat>
  <Paragraphs>164</Paragraphs>
  <Slides>15</Slides>
  <Notes>15</Notes>
  <HiddenSlides>3</HiddenSlides>
  <MMClips>15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-apple-system</vt:lpstr>
      <vt:lpstr>Aptos</vt:lpstr>
      <vt:lpstr>Aptos Display</vt:lpstr>
      <vt:lpstr>Arial</vt:lpstr>
      <vt:lpstr>Calibri</vt:lpstr>
      <vt:lpstr>Museo Sans 300</vt:lpstr>
      <vt:lpstr>Museo Sans 500</vt:lpstr>
      <vt:lpstr>Museo Sans 700</vt:lpstr>
      <vt:lpstr>Wingdings</vt:lpstr>
      <vt:lpstr>Office-tema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Pia Marie Øxnevad</dc:creator>
  <cp:lastModifiedBy>Blaine Comeaux</cp:lastModifiedBy>
  <cp:revision>22</cp:revision>
  <cp:lastPrinted>2026-01-06T12:32:32Z</cp:lastPrinted>
  <dcterms:created xsi:type="dcterms:W3CDTF">2024-04-05T13:38:33Z</dcterms:created>
  <dcterms:modified xsi:type="dcterms:W3CDTF">2026-06-23T01:24:19Z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0x010100EE695B36386AF54BBC86DA3F41312E59</vt:lpwstr>
  </property>
  <property fmtid="{D5CDD505-2E9C-101B-9397-08002B2CF9AE}" pid="3" name="MediaServiceImageTags">
    <vt:lpwstr/>
  </property>
  <property fmtid="{D5CDD505-2E9C-101B-9397-08002B2CF9AE}" pid="4" name="Order">
    <vt:lpwstr>240600.000000000</vt:lpwstr>
  </property>
</Properties>
</file>