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notesSlides/notesSlide3.xml" ContentType="application/vnd.openxmlformats-officedocument.presentationml.notesSlide+xml"/>
  <Override PartName="/ppt/comments/modernComment_104_7D8932F2.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xml" ContentType="application/vnd.openxmlformats-officedocument.presentationml.tags+xml"/>
  <Override PartName="/ppt/notesSlides/notesSlide4.xml" ContentType="application/vnd.openxmlformats-officedocument.presentationml.notesSlide+xml"/>
  <Override PartName="/ppt/comments/modernComment_16F_7944FF13.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6.xml" ContentType="application/vnd.openxmlformats-officedocument.presentationml.tags+xml"/>
  <Override PartName="/ppt/notesSlides/notesSlide8.xml" ContentType="application/vnd.openxmlformats-officedocument.presentationml.notesSlide+xml"/>
  <Override PartName="/ppt/comments/modernComment_10B_590831CB.xml" ContentType="application/vnd.ms-powerpoint.comments+xml"/>
  <Override PartName="/ppt/tags/tag7.xml" ContentType="application/vnd.openxmlformats-officedocument.presentationml.tags+xml"/>
  <Override PartName="/ppt/notesSlides/notesSlide9.xml" ContentType="application/vnd.openxmlformats-officedocument.presentationml.notesSlide+xml"/>
  <Override PartName="/ppt/comments/modernComment_108_D26734D9.xml" ContentType="application/vnd.ms-powerpoint.comments+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12"/>
  </p:notesMasterIdLst>
  <p:handoutMasterIdLst>
    <p:handoutMasterId r:id="rId13"/>
  </p:handoutMasterIdLst>
  <p:sldIdLst>
    <p:sldId id="362" r:id="rId2"/>
    <p:sldId id="259" r:id="rId3"/>
    <p:sldId id="260" r:id="rId4"/>
    <p:sldId id="367" r:id="rId5"/>
    <p:sldId id="262" r:id="rId6"/>
    <p:sldId id="373" r:id="rId7"/>
    <p:sldId id="263" r:id="rId8"/>
    <p:sldId id="267" r:id="rId9"/>
    <p:sldId id="264" r:id="rId10"/>
    <p:sldId id="372" r:id="rId11"/>
  </p:sldIdLst>
  <p:sldSz cx="9144000" cy="5143500" type="screen16x9"/>
  <p:notesSz cx="6854825"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14">
          <p15:clr>
            <a:srgbClr val="A4A3A4"/>
          </p15:clr>
        </p15:guide>
        <p15:guide id="2" orient="horz" pos="6">
          <p15:clr>
            <a:srgbClr val="A4A3A4"/>
          </p15:clr>
        </p15:guide>
        <p15:guide id="3">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76E323-5BFD-D616-2DE3-07710EE5D4DF}" name="Gialdi, Florencia" initials="FG" userId="S::florenciagialdi@chevron.com::6806378c-cf95-4081-8808-336e495b0217" providerId="AD"/>
  <p188:author id="{DBC6E963-C7E8-7025-7B55-AA4AE41F1377}" name="Blaine Comeaux" initials="BC" userId="2d2d2a1aa7018030" providerId="Windows Live"/>
  <p188:author id="{A5DA01FC-203B-3024-ED88-FE973CC2068C}" name="Marland, Chris" initials="CM" userId="S::chris.marland@chevron.com::bc349bb6-d154-426f-ad74-d2aa1868ce3b"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2E"/>
    <a:srgbClr val="005092"/>
    <a:srgbClr val="003C71"/>
    <a:srgbClr val="003D73"/>
    <a:srgbClr val="FBB040"/>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3766" autoAdjust="0"/>
  </p:normalViewPr>
  <p:slideViewPr>
    <p:cSldViewPr snapToGrid="0">
      <p:cViewPr varScale="1">
        <p:scale>
          <a:sx n="95" d="100"/>
          <a:sy n="95" d="100"/>
        </p:scale>
        <p:origin x="960" y="72"/>
      </p:cViewPr>
      <p:guideLst>
        <p:guide orient="horz" pos="2014"/>
        <p:guide orient="horz" pos="6"/>
        <p:guide/>
      </p:guideLst>
    </p:cSldViewPr>
  </p:slideViewPr>
  <p:notesTextViewPr>
    <p:cViewPr>
      <p:scale>
        <a:sx n="3" d="2"/>
        <a:sy n="3" d="2"/>
      </p:scale>
      <p:origin x="0" y="0"/>
    </p:cViewPr>
  </p:notesTextViewPr>
  <p:sorterViewPr>
    <p:cViewPr>
      <p:scale>
        <a:sx n="66" d="100"/>
        <a:sy n="66" d="100"/>
      </p:scale>
      <p:origin x="0" y="0"/>
    </p:cViewPr>
  </p:sorterViewPr>
  <p:notesViewPr>
    <p:cSldViewPr snapToGrid="0">
      <p:cViewPr varScale="1">
        <p:scale>
          <a:sx n="80" d="100"/>
          <a:sy n="80" d="100"/>
        </p:scale>
        <p:origin x="3876"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omments/modernComment_104_7D8932F2.xml><?xml version="1.0" encoding="utf-8"?>
<p188:cmLst xmlns:a="http://schemas.openxmlformats.org/drawingml/2006/main" xmlns:r="http://schemas.openxmlformats.org/officeDocument/2006/relationships" xmlns:p188="http://schemas.microsoft.com/office/powerpoint/2018/8/main">
  <p188:cm id="{E69DAAE0-BEFE-40BE-AAA7-6142D6A7CCC0}" authorId="{FD76E323-5BFD-D616-2DE3-07710EE5D4DF}" created="2026-01-26T17:55:12.560">
    <pc:sldMkLst xmlns:pc="http://schemas.microsoft.com/office/powerpoint/2013/main/command">
      <pc:docMk/>
      <pc:sldMk cId="2106143474" sldId="260"/>
    </pc:sldMkLst>
    <p188:txBody>
      <a:bodyPr/>
      <a:lstStyle/>
      <a:p>
        <a:r>
          <a:rPr lang="en-US"/>
          <a:t>Replace:
“As our understanding BHA dynamics expanded, coupled with existing forensic techniques, it has provided an opportunity to improve how we redesign our system.”
With:
“As understanding of BHA dynamics has expanded, it has provided additional insights that may inform system redesign discussions.”</a:t>
        </a:r>
      </a:p>
    </p188:txBody>
    <p188:extLst>
      <p:ext xmlns:p="http://schemas.openxmlformats.org/presentationml/2006/main" uri="{57CB4572-C831-44C2-8A1C-0ADB6CCDFE69}">
        <p223:reactions xmlns:p223="http://schemas.microsoft.com/office/powerpoint/2022/03/main">
          <p223:rxn type="👍">
            <p223:instance time="2026-01-27T13:25:10.185" authorId="{A5DA01FC-203B-3024-ED88-FE973CC2068C}"/>
          </p223:rxn>
        </p223:reactions>
      </p:ext>
    </p188:extLst>
  </p188:cm>
  <p188:cm id="{360163DA-CF6F-465C-9DEA-000E5510E53C}" authorId="{FD76E323-5BFD-D616-2DE3-07710EE5D4DF}" created="2026-01-26T18:08:26.318">
    <pc:sldMkLst xmlns:pc="http://schemas.microsoft.com/office/powerpoint/2013/main/command">
      <pc:docMk/>
      <pc:sldMk cId="2106143474" sldId="260"/>
    </pc:sldMkLst>
    <p188:txBody>
      <a:bodyPr/>
      <a:lstStyle/>
      <a:p>
        <a:r>
          <a:rPr lang="en-US"/>
          <a:t>Replace: 
“improve how we redesign”
With:
“has provided additional considerations relevant to system redesign”.</a:t>
        </a:r>
      </a:p>
    </p188:txBody>
    <p188:extLst>
      <p:ext xmlns:p="http://schemas.openxmlformats.org/presentationml/2006/main" uri="{57CB4572-C831-44C2-8A1C-0ADB6CCDFE69}">
        <p223:reactions xmlns:p223="http://schemas.microsoft.com/office/powerpoint/2022/03/main">
          <p223:rxn type="👍">
            <p223:instance time="2026-01-27T13:25:11.265" authorId="{A5DA01FC-203B-3024-ED88-FE973CC2068C}"/>
          </p223:rxn>
        </p223:reactions>
      </p:ext>
    </p188:extLst>
  </p188:cm>
</p188:cmLst>
</file>

<file path=ppt/comments/modernComment_108_D26734D9.xml><?xml version="1.0" encoding="utf-8"?>
<p188:cmLst xmlns:a="http://schemas.openxmlformats.org/drawingml/2006/main" xmlns:r="http://schemas.openxmlformats.org/officeDocument/2006/relationships" xmlns:p188="http://schemas.microsoft.com/office/powerpoint/2018/8/main">
  <p188:cm id="{BF318588-E301-42A8-B924-ADBFB7786E5A}" authorId="{FD76E323-5BFD-D616-2DE3-07710EE5D4DF}" created="2026-01-26T17:29:09.297">
    <pc:sldMkLst xmlns:pc="http://schemas.microsoft.com/office/powerpoint/2013/main/command">
      <pc:docMk/>
      <pc:sldMk cId="3529979097" sldId="264"/>
    </pc:sldMkLst>
    <p188:txBody>
      <a:bodyPr/>
      <a:lstStyle/>
      <a:p>
        <a:r>
          <a:rPr lang="en-US"/>
          <a:t>Add the following disclaimer “The technologies, tools, and methods described may not perform uniformly across all geologies, well designs, or operational environments. Any references to performance improvements are illustrative and do not constitute a guarantee, warranty, or representation of specific operational outcomes.”</a:t>
        </a:r>
      </a:p>
    </p188:txBody>
  </p188:cm>
</p188:cmLst>
</file>

<file path=ppt/comments/modernComment_10B_590831CB.xml><?xml version="1.0" encoding="utf-8"?>
<p188:cmLst xmlns:a="http://schemas.openxmlformats.org/drawingml/2006/main" xmlns:r="http://schemas.openxmlformats.org/officeDocument/2006/relationships" xmlns:p188="http://schemas.microsoft.com/office/powerpoint/2018/8/main">
  <p188:cm id="{AD1E1714-3AA2-4D37-BB07-324F6B7EE2C6}" authorId="{FD76E323-5BFD-D616-2DE3-07710EE5D4DF}" created="2026-01-26T18:12:31.330">
    <ac:deMkLst xmlns:ac="http://schemas.microsoft.com/office/drawing/2013/main/command">
      <pc:docMk xmlns:pc="http://schemas.microsoft.com/office/powerpoint/2013/main/command"/>
      <pc:sldMk xmlns:pc="http://schemas.microsoft.com/office/powerpoint/2013/main/command" cId="1493709259" sldId="267"/>
      <ac:spMk id="5" creationId="{5690342F-7486-C1F7-317F-9384F0ED8E85}"/>
    </ac:deMkLst>
    <p188:txBody>
      <a:bodyPr/>
      <a:lstStyle/>
      <a:p>
        <a:r>
          <a:rPr lang="en-US"/>
          <a:t>Add disclaimer “Sampling ranges are illustrative and may vary by tool manufacturer and application.”</a:t>
        </a:r>
      </a:p>
    </p188:txBody>
    <p188:extLst>
      <p:ext xmlns:p="http://schemas.openxmlformats.org/presentationml/2006/main" uri="{57CB4572-C831-44C2-8A1C-0ADB6CCDFE69}">
        <p223:reactions xmlns:p223="http://schemas.microsoft.com/office/powerpoint/2022/03/main">
          <p223:rxn type="👍">
            <p223:instance time="2026-01-27T13:44:01.621" authorId="{A5DA01FC-203B-3024-ED88-FE973CC2068C}"/>
          </p223:rxn>
        </p223:reactions>
      </p:ext>
    </p188:extLst>
  </p188:cm>
</p188:cmLst>
</file>

<file path=ppt/comments/modernComment_16F_7944FF13.xml><?xml version="1.0" encoding="utf-8"?>
<p188:cmLst xmlns:a="http://schemas.openxmlformats.org/drawingml/2006/main" xmlns:r="http://schemas.openxmlformats.org/officeDocument/2006/relationships" xmlns:p188="http://schemas.microsoft.com/office/powerpoint/2018/8/main">
  <p188:cm id="{4762CB47-12A5-4FAC-B5B1-FB0CD4E09B2F}" authorId="{FD76E323-5BFD-D616-2DE3-07710EE5D4DF}" created="2026-01-26T17:31:40.522">
    <ac:deMkLst xmlns:ac="http://schemas.microsoft.com/office/drawing/2013/main/command">
      <pc:docMk xmlns:pc="http://schemas.microsoft.com/office/powerpoint/2013/main/command"/>
      <pc:sldMk xmlns:pc="http://schemas.microsoft.com/office/powerpoint/2013/main/command" cId="2034564883" sldId="367"/>
      <pc:notesMk xmlns:pc="http://schemas.microsoft.com/office/powerpoint/2013/main/command" cId="630342473"/>
      <ac:spMk id="3" creationId="{00000000-0000-0000-0000-000000000000}"/>
    </ac:deMkLst>
    <p188:txBody>
      <a:bodyPr/>
      <a:lstStyle/>
      <a:p>
        <a:r>
          <a:rPr lang="en-US"/>
          <a:t>Replace “What we need is a method of classifying technology by the primary design features…”
With:
“It may be beneficial to use a method of classifying technology”.</a:t>
        </a:r>
      </a:p>
    </p188:txBody>
    <p188:extLst>
      <p:ext xmlns:p="http://schemas.openxmlformats.org/presentationml/2006/main" uri="{57CB4572-C831-44C2-8A1C-0ADB6CCDFE69}">
        <p223:reactions xmlns:p223="http://schemas.microsoft.com/office/powerpoint/2022/03/main">
          <p223:rxn type="👍">
            <p223:instance time="2026-01-27T13:28:08.485" authorId="{A5DA01FC-203B-3024-ED88-FE973CC2068C}"/>
          </p223:rxn>
        </p223:reactions>
      </p:ext>
    </p188:extLst>
  </p188:cm>
  <p188:cm id="{F4CF7C53-03D8-4142-815E-5DD5BBEA1718}" authorId="{FD76E323-5BFD-D616-2DE3-07710EE5D4DF}" created="2026-01-26T17:36:44.136">
    <pc:sldMkLst xmlns:pc="http://schemas.microsoft.com/office/powerpoint/2013/main/command">
      <pc:docMk/>
      <pc:sldMk cId="2034564883" sldId="367"/>
    </pc:sldMkLst>
    <p188:txBody>
      <a:bodyPr/>
      <a:lstStyle/>
      <a:p>
        <a:r>
          <a:rPr lang="en-US"/>
          <a:t>Replace:
“We would also like to see tool manufacturers define in more detail how tools function…”
With: 
“It may be helpful if tool manufacturers provided more detail..”</a:t>
        </a:r>
      </a:p>
    </p188:txBody>
    <p188:extLst>
      <p:ext xmlns:p="http://schemas.openxmlformats.org/presentationml/2006/main" uri="{57CB4572-C831-44C2-8A1C-0ADB6CCDFE69}">
        <p223:reactions xmlns:p223="http://schemas.microsoft.com/office/powerpoint/2022/03/main">
          <p223:rxn type="👍">
            <p223:instance time="2026-01-27T13:28:09.380" authorId="{A5DA01FC-203B-3024-ED88-FE973CC2068C}"/>
          </p223:rxn>
        </p223:reactions>
      </p:ext>
    </p188:extLst>
  </p188:cm>
  <p188:cm id="{920FE4A0-5A66-451A-939F-784A7ED5B06D}" authorId="{FD76E323-5BFD-D616-2DE3-07710EE5D4DF}" created="2026-01-26T17:47:54.143">
    <pc:sldMkLst xmlns:pc="http://schemas.microsoft.com/office/powerpoint/2013/main/command">
      <pc:docMk/>
      <pc:sldMk cId="2034564883" sldId="367"/>
    </pc:sldMkLst>
    <p188:txBody>
      <a:bodyPr/>
      <a:lstStyle/>
      <a:p>
        <a:r>
          <a:rPr lang="en-US"/>
          <a:t>Replace “so that engineers can discuss with appropriate tool providers.”
With:
“so that engineers can engage in informed technical discussions with tool providers as appropriate”. </a:t>
        </a:r>
      </a:p>
    </p188:txBody>
    <p188:extLst>
      <p:ext xmlns:p="http://schemas.openxmlformats.org/presentationml/2006/main" uri="{57CB4572-C831-44C2-8A1C-0ADB6CCDFE69}">
        <p223:reactions xmlns:p223="http://schemas.microsoft.com/office/powerpoint/2022/03/main">
          <p223:rxn type="👍">
            <p223:instance time="2026-01-27T13:29:05.616" authorId="{A5DA01FC-203B-3024-ED88-FE973CC2068C}"/>
          </p223:rxn>
        </p223:reactions>
      </p:ext>
    </p188:extLst>
  </p188:cm>
  <p188:cm id="{5087454B-BF74-42ED-BB18-E7D1DFF2ED23}" authorId="{FD76E323-5BFD-D616-2DE3-07710EE5D4DF}" created="2026-01-26T18:05:25.268">
    <pc:sldMkLst xmlns:pc="http://schemas.microsoft.com/office/powerpoint/2013/main/command">
      <pc:docMk/>
      <pc:sldMk cId="2034564883" sldId="367"/>
    </pc:sldMkLst>
    <p188:txBody>
      <a:bodyPr/>
      <a:lstStyle/>
      <a:p>
        <a:r>
          <a:rPr lang="en-US"/>
          <a:t>Replace:
“Too design is a big factor”
With:
“Tool design can be a significant factor influencing how effective..”</a:t>
        </a:r>
      </a:p>
    </p188:txBody>
    <p188:extLst>
      <p:ext xmlns:p="http://schemas.openxmlformats.org/presentationml/2006/main" uri="{57CB4572-C831-44C2-8A1C-0ADB6CCDFE69}">
        <p223:reactions xmlns:p223="http://schemas.microsoft.com/office/powerpoint/2022/03/main">
          <p223:rxn type="👍">
            <p223:instance time="2026-01-27T13:30:49.481" authorId="{A5DA01FC-203B-3024-ED88-FE973CC2068C}"/>
          </p223:rxn>
        </p223:reactions>
      </p:ext>
    </p188:extLst>
  </p188:cm>
</p188: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443A7D-7744-4E1B-9212-8F1E99313E2E}" type="doc">
      <dgm:prSet loTypeId="urn:microsoft.com/office/officeart/2005/8/layout/vList6" loCatId="process" qsTypeId="urn:microsoft.com/office/officeart/2005/8/quickstyle/simple1" qsCatId="simple" csTypeId="urn:microsoft.com/office/officeart/2005/8/colors/colorful5" csCatId="colorful" phldr="1"/>
      <dgm:spPr/>
      <dgm:t>
        <a:bodyPr/>
        <a:lstStyle/>
        <a:p>
          <a:endParaRPr lang="en-US"/>
        </a:p>
      </dgm:t>
    </dgm:pt>
    <dgm:pt modelId="{6EB259B8-DA76-4984-86DA-8B23259C202A}">
      <dgm:prSet phldrT="[Text]" phldr="0"/>
      <dgm:spPr/>
      <dgm:t>
        <a:bodyPr/>
        <a:lstStyle/>
        <a:p>
          <a:r>
            <a:rPr lang="en-US" dirty="0">
              <a:effectLst>
                <a:outerShdw blurRad="38100" dist="38100" dir="2700000" algn="tl">
                  <a:srgbClr val="000000">
                    <a:alpha val="43137"/>
                  </a:srgbClr>
                </a:outerShdw>
              </a:effectLst>
            </a:rPr>
            <a:t>Axial Vibration</a:t>
          </a:r>
        </a:p>
      </dgm:t>
    </dgm:pt>
    <dgm:pt modelId="{106F1550-CBF9-4636-ADD8-A0C4ECA0F51B}" type="parTrans" cxnId="{9CE96381-BAA0-4F09-826B-99DD7B3DE4FE}">
      <dgm:prSet/>
      <dgm:spPr/>
      <dgm:t>
        <a:bodyPr/>
        <a:lstStyle/>
        <a:p>
          <a:endParaRPr lang="en-US"/>
        </a:p>
      </dgm:t>
    </dgm:pt>
    <dgm:pt modelId="{48DC02A9-9615-462B-B38F-9818CF044DD0}" type="sibTrans" cxnId="{9CE96381-BAA0-4F09-826B-99DD7B3DE4FE}">
      <dgm:prSet/>
      <dgm:spPr/>
      <dgm:t>
        <a:bodyPr/>
        <a:lstStyle/>
        <a:p>
          <a:endParaRPr lang="en-US"/>
        </a:p>
      </dgm:t>
    </dgm:pt>
    <dgm:pt modelId="{A8CF786A-6804-4DC5-8F05-1682DB2ABE92}">
      <dgm:prSet phldrT="[Text]" phldr="0"/>
      <dgm:spPr/>
      <dgm:t>
        <a:bodyPr anchor="ctr"/>
        <a:lstStyle/>
        <a:p>
          <a:pPr marL="285750" indent="-171450"/>
          <a:r>
            <a:rPr lang="en-US" dirty="0"/>
            <a:t>Bit Bounce</a:t>
          </a:r>
        </a:p>
      </dgm:t>
    </dgm:pt>
    <dgm:pt modelId="{141ADC8A-955B-41BA-9EC3-39EE3214EAFE}" type="parTrans" cxnId="{FBEDF985-E0A1-4D76-9A08-3238205D5F0D}">
      <dgm:prSet/>
      <dgm:spPr/>
      <dgm:t>
        <a:bodyPr/>
        <a:lstStyle/>
        <a:p>
          <a:endParaRPr lang="en-US"/>
        </a:p>
      </dgm:t>
    </dgm:pt>
    <dgm:pt modelId="{3A0D1134-ED13-40A8-800B-38C267D1BCC6}" type="sibTrans" cxnId="{FBEDF985-E0A1-4D76-9A08-3238205D5F0D}">
      <dgm:prSet/>
      <dgm:spPr/>
      <dgm:t>
        <a:bodyPr/>
        <a:lstStyle/>
        <a:p>
          <a:endParaRPr lang="en-US"/>
        </a:p>
      </dgm:t>
    </dgm:pt>
    <dgm:pt modelId="{73BCF275-4CBD-4D94-A08C-FCCA77D1C3ED}">
      <dgm:prSet phldrT="[Text]" phldr="0"/>
      <dgm:spPr/>
      <dgm:t>
        <a:bodyPr/>
        <a:lstStyle/>
        <a:p>
          <a:r>
            <a:rPr lang="en-US" dirty="0">
              <a:effectLst>
                <a:outerShdw blurRad="38100" dist="38100" dir="2700000" algn="tl">
                  <a:srgbClr val="000000">
                    <a:alpha val="43137"/>
                  </a:srgbClr>
                </a:outerShdw>
              </a:effectLst>
            </a:rPr>
            <a:t>Torsional Vibration</a:t>
          </a:r>
        </a:p>
      </dgm:t>
    </dgm:pt>
    <dgm:pt modelId="{D553B42A-1AC6-4000-A30A-E8619DB4CC65}" type="parTrans" cxnId="{BC545DC6-3CBA-4E73-9152-C50B3150A8B8}">
      <dgm:prSet/>
      <dgm:spPr/>
      <dgm:t>
        <a:bodyPr/>
        <a:lstStyle/>
        <a:p>
          <a:endParaRPr lang="en-US"/>
        </a:p>
      </dgm:t>
    </dgm:pt>
    <dgm:pt modelId="{D1CD9353-77FF-48D7-9FDF-10AA9CB41B17}" type="sibTrans" cxnId="{BC545DC6-3CBA-4E73-9152-C50B3150A8B8}">
      <dgm:prSet/>
      <dgm:spPr/>
      <dgm:t>
        <a:bodyPr/>
        <a:lstStyle/>
        <a:p>
          <a:endParaRPr lang="en-US"/>
        </a:p>
      </dgm:t>
    </dgm:pt>
    <dgm:pt modelId="{688D6517-E1E4-45A4-B1A3-DFEEEC88CC9F}">
      <dgm:prSet phldrT="[Text]" phldr="0"/>
      <dgm:spPr/>
      <dgm:t>
        <a:bodyPr anchor="ctr"/>
        <a:lstStyle/>
        <a:p>
          <a:pPr marL="285750" indent="-171450"/>
          <a:r>
            <a:rPr lang="en-US" dirty="0"/>
            <a:t>Stick-Slip</a:t>
          </a:r>
        </a:p>
      </dgm:t>
    </dgm:pt>
    <dgm:pt modelId="{ADEF182E-1B88-4533-8430-740949D68DDF}" type="parTrans" cxnId="{5E62C03A-6673-4347-922D-E1D0CB005F3E}">
      <dgm:prSet/>
      <dgm:spPr/>
      <dgm:t>
        <a:bodyPr/>
        <a:lstStyle/>
        <a:p>
          <a:endParaRPr lang="en-US"/>
        </a:p>
      </dgm:t>
    </dgm:pt>
    <dgm:pt modelId="{97B1C98B-7ACF-417C-8988-E5C6A9C6F183}" type="sibTrans" cxnId="{5E62C03A-6673-4347-922D-E1D0CB005F3E}">
      <dgm:prSet/>
      <dgm:spPr/>
      <dgm:t>
        <a:bodyPr/>
        <a:lstStyle/>
        <a:p>
          <a:endParaRPr lang="en-US"/>
        </a:p>
      </dgm:t>
    </dgm:pt>
    <dgm:pt modelId="{02C7DEF1-4DA7-4541-A723-EE713DF88C79}">
      <dgm:prSet phldrT="[Text]" phldr="0"/>
      <dgm:spPr/>
      <dgm:t>
        <a:bodyPr anchor="ctr"/>
        <a:lstStyle/>
        <a:p>
          <a:pPr marL="285750" indent="-171450"/>
          <a:r>
            <a:rPr lang="en-US" dirty="0"/>
            <a:t>Forward Whirl</a:t>
          </a:r>
        </a:p>
      </dgm:t>
    </dgm:pt>
    <dgm:pt modelId="{38D3FB57-260D-406F-AC0D-D3B87E42DC75}" type="parTrans" cxnId="{9C9F9A64-FF40-4FC3-BCDE-ABEBE425A047}">
      <dgm:prSet/>
      <dgm:spPr/>
      <dgm:t>
        <a:bodyPr/>
        <a:lstStyle/>
        <a:p>
          <a:endParaRPr lang="en-US"/>
        </a:p>
      </dgm:t>
    </dgm:pt>
    <dgm:pt modelId="{719F5C5E-BFAD-4D70-97D9-4158BAD914CD}" type="sibTrans" cxnId="{9C9F9A64-FF40-4FC3-BCDE-ABEBE425A047}">
      <dgm:prSet/>
      <dgm:spPr/>
      <dgm:t>
        <a:bodyPr/>
        <a:lstStyle/>
        <a:p>
          <a:endParaRPr lang="en-US"/>
        </a:p>
      </dgm:t>
    </dgm:pt>
    <dgm:pt modelId="{F3BD30A7-E23D-45AC-B746-F9E76A275084}">
      <dgm:prSet phldrT="[Text]" phldr="0"/>
      <dgm:spPr/>
      <dgm:t>
        <a:bodyPr/>
        <a:lstStyle/>
        <a:p>
          <a:r>
            <a:rPr lang="en-US" dirty="0">
              <a:effectLst>
                <a:outerShdw blurRad="38100" dist="38100" dir="2700000" algn="tl">
                  <a:srgbClr val="000000">
                    <a:alpha val="43137"/>
                  </a:srgbClr>
                </a:outerShdw>
              </a:effectLst>
            </a:rPr>
            <a:t>Lateral Vibration</a:t>
          </a:r>
        </a:p>
      </dgm:t>
    </dgm:pt>
    <dgm:pt modelId="{6F94FB2B-DB6B-4ADC-BF8D-159677711240}" type="parTrans" cxnId="{38945627-B09C-4119-A840-276A7B852159}">
      <dgm:prSet/>
      <dgm:spPr/>
      <dgm:t>
        <a:bodyPr/>
        <a:lstStyle/>
        <a:p>
          <a:endParaRPr lang="en-US"/>
        </a:p>
      </dgm:t>
    </dgm:pt>
    <dgm:pt modelId="{FC36AF28-279D-462C-A780-920EB258ED12}" type="sibTrans" cxnId="{38945627-B09C-4119-A840-276A7B852159}">
      <dgm:prSet/>
      <dgm:spPr/>
      <dgm:t>
        <a:bodyPr/>
        <a:lstStyle/>
        <a:p>
          <a:endParaRPr lang="en-US"/>
        </a:p>
      </dgm:t>
    </dgm:pt>
    <dgm:pt modelId="{C7174CF9-BC13-4127-A7A0-1225011743CF}">
      <dgm:prSet phldrT="[Text]" phldr="0"/>
      <dgm:spPr/>
      <dgm:t>
        <a:bodyPr anchor="ctr"/>
        <a:lstStyle/>
        <a:p>
          <a:pPr marL="285750" indent="-171450"/>
          <a:r>
            <a:rPr lang="en-US" dirty="0"/>
            <a:t>High-Frequency Axial Oscillation (HFAO)</a:t>
          </a:r>
        </a:p>
      </dgm:t>
    </dgm:pt>
    <dgm:pt modelId="{54582034-890A-4F66-9782-C3FD8A55FD01}" type="parTrans" cxnId="{68727D68-777A-4683-916C-FA8D7AF22275}">
      <dgm:prSet/>
      <dgm:spPr/>
      <dgm:t>
        <a:bodyPr/>
        <a:lstStyle/>
        <a:p>
          <a:endParaRPr lang="en-US"/>
        </a:p>
      </dgm:t>
    </dgm:pt>
    <dgm:pt modelId="{335007FF-3F07-4507-A8D3-E14A47760BA2}" type="sibTrans" cxnId="{68727D68-777A-4683-916C-FA8D7AF22275}">
      <dgm:prSet/>
      <dgm:spPr/>
      <dgm:t>
        <a:bodyPr/>
        <a:lstStyle/>
        <a:p>
          <a:endParaRPr lang="en-US"/>
        </a:p>
      </dgm:t>
    </dgm:pt>
    <dgm:pt modelId="{70BF4C79-2759-46D2-B2C7-4CF72D5FB74B}">
      <dgm:prSet phldrT="[Text]" phldr="0"/>
      <dgm:spPr/>
      <dgm:t>
        <a:bodyPr anchor="ctr"/>
        <a:lstStyle/>
        <a:p>
          <a:pPr marL="285750" indent="-171450"/>
          <a:r>
            <a:rPr lang="en-US" dirty="0"/>
            <a:t>High-Frequency Torsional Oscillation (HFTO)</a:t>
          </a:r>
        </a:p>
      </dgm:t>
    </dgm:pt>
    <dgm:pt modelId="{A0ABFBD6-8981-476C-AC54-B5F09BF82B58}" type="parTrans" cxnId="{2D0E5C40-68A4-4EA0-B32A-7EDD8CF90E1A}">
      <dgm:prSet/>
      <dgm:spPr/>
      <dgm:t>
        <a:bodyPr/>
        <a:lstStyle/>
        <a:p>
          <a:endParaRPr lang="en-US"/>
        </a:p>
      </dgm:t>
    </dgm:pt>
    <dgm:pt modelId="{A92DCE46-B58A-48DE-A4C1-06EB838F89A9}" type="sibTrans" cxnId="{2D0E5C40-68A4-4EA0-B32A-7EDD8CF90E1A}">
      <dgm:prSet/>
      <dgm:spPr/>
      <dgm:t>
        <a:bodyPr/>
        <a:lstStyle/>
        <a:p>
          <a:endParaRPr lang="en-US"/>
        </a:p>
      </dgm:t>
    </dgm:pt>
    <dgm:pt modelId="{433B98CD-AA25-4ECC-B71E-580680703017}">
      <dgm:prSet phldrT="[Text]" phldr="0"/>
      <dgm:spPr/>
      <dgm:t>
        <a:bodyPr anchor="ctr"/>
        <a:lstStyle/>
        <a:p>
          <a:pPr marL="285750" indent="-171450"/>
          <a:r>
            <a:rPr lang="en-US" dirty="0"/>
            <a:t>Reverse Whirl</a:t>
          </a:r>
        </a:p>
      </dgm:t>
    </dgm:pt>
    <dgm:pt modelId="{93995414-79E9-42F5-8C06-02DD6A6B74DB}" type="parTrans" cxnId="{683785FD-CE71-4AD5-A74F-B7BEA8C6F7A7}">
      <dgm:prSet/>
      <dgm:spPr/>
      <dgm:t>
        <a:bodyPr/>
        <a:lstStyle/>
        <a:p>
          <a:endParaRPr lang="en-US"/>
        </a:p>
      </dgm:t>
    </dgm:pt>
    <dgm:pt modelId="{7996E917-5084-4014-8D35-5714396DB8C3}" type="sibTrans" cxnId="{683785FD-CE71-4AD5-A74F-B7BEA8C6F7A7}">
      <dgm:prSet/>
      <dgm:spPr/>
      <dgm:t>
        <a:bodyPr/>
        <a:lstStyle/>
        <a:p>
          <a:endParaRPr lang="en-US"/>
        </a:p>
      </dgm:t>
    </dgm:pt>
    <dgm:pt modelId="{CA4724DB-3D3B-4AAC-BFEE-040D80241603}" type="pres">
      <dgm:prSet presAssocID="{10443A7D-7744-4E1B-9212-8F1E99313E2E}" presName="Name0" presStyleCnt="0">
        <dgm:presLayoutVars>
          <dgm:dir/>
          <dgm:animLvl val="lvl"/>
          <dgm:resizeHandles/>
        </dgm:presLayoutVars>
      </dgm:prSet>
      <dgm:spPr/>
    </dgm:pt>
    <dgm:pt modelId="{7B1B222E-30F0-49C1-929E-BD394729A031}" type="pres">
      <dgm:prSet presAssocID="{6EB259B8-DA76-4984-86DA-8B23259C202A}" presName="linNode" presStyleCnt="0"/>
      <dgm:spPr/>
    </dgm:pt>
    <dgm:pt modelId="{7227EC2D-7534-456F-8FA6-E69A99A79D11}" type="pres">
      <dgm:prSet presAssocID="{6EB259B8-DA76-4984-86DA-8B23259C202A}" presName="parentShp" presStyleLbl="node1" presStyleIdx="0" presStyleCnt="3">
        <dgm:presLayoutVars>
          <dgm:bulletEnabled val="1"/>
        </dgm:presLayoutVars>
      </dgm:prSet>
      <dgm:spPr/>
    </dgm:pt>
    <dgm:pt modelId="{4A4C93EA-0646-49DA-96E8-7F2ABA699003}" type="pres">
      <dgm:prSet presAssocID="{6EB259B8-DA76-4984-86DA-8B23259C202A}" presName="childShp" presStyleLbl="bgAccFollowNode1" presStyleIdx="0" presStyleCnt="3">
        <dgm:presLayoutVars>
          <dgm:bulletEnabled val="1"/>
        </dgm:presLayoutVars>
      </dgm:prSet>
      <dgm:spPr/>
    </dgm:pt>
    <dgm:pt modelId="{80EF6CC4-7D38-4F2C-8A07-87FEC9410BAD}" type="pres">
      <dgm:prSet presAssocID="{48DC02A9-9615-462B-B38F-9818CF044DD0}" presName="spacing" presStyleCnt="0"/>
      <dgm:spPr/>
    </dgm:pt>
    <dgm:pt modelId="{0F83A2BA-A342-4F36-A9C8-2EB9FDDD060B}" type="pres">
      <dgm:prSet presAssocID="{73BCF275-4CBD-4D94-A08C-FCCA77D1C3ED}" presName="linNode" presStyleCnt="0"/>
      <dgm:spPr/>
    </dgm:pt>
    <dgm:pt modelId="{9DBF67EC-37DE-438E-874D-376E0510E488}" type="pres">
      <dgm:prSet presAssocID="{73BCF275-4CBD-4D94-A08C-FCCA77D1C3ED}" presName="parentShp" presStyleLbl="node1" presStyleIdx="1" presStyleCnt="3">
        <dgm:presLayoutVars>
          <dgm:bulletEnabled val="1"/>
        </dgm:presLayoutVars>
      </dgm:prSet>
      <dgm:spPr/>
    </dgm:pt>
    <dgm:pt modelId="{C380AF00-9F9A-4EE9-98D7-9BB301884BEA}" type="pres">
      <dgm:prSet presAssocID="{73BCF275-4CBD-4D94-A08C-FCCA77D1C3ED}" presName="childShp" presStyleLbl="bgAccFollowNode1" presStyleIdx="1" presStyleCnt="3">
        <dgm:presLayoutVars>
          <dgm:bulletEnabled val="1"/>
        </dgm:presLayoutVars>
      </dgm:prSet>
      <dgm:spPr/>
    </dgm:pt>
    <dgm:pt modelId="{5F32B436-1FC5-411F-BC0F-5F7E9BDBA719}" type="pres">
      <dgm:prSet presAssocID="{D1CD9353-77FF-48D7-9FDF-10AA9CB41B17}" presName="spacing" presStyleCnt="0"/>
      <dgm:spPr/>
    </dgm:pt>
    <dgm:pt modelId="{361CEFA4-DB85-4139-A40E-82698A308FB3}" type="pres">
      <dgm:prSet presAssocID="{F3BD30A7-E23D-45AC-B746-F9E76A275084}" presName="linNode" presStyleCnt="0"/>
      <dgm:spPr/>
    </dgm:pt>
    <dgm:pt modelId="{3959B253-C0EE-4C11-9941-5485A92ADBBB}" type="pres">
      <dgm:prSet presAssocID="{F3BD30A7-E23D-45AC-B746-F9E76A275084}" presName="parentShp" presStyleLbl="node1" presStyleIdx="2" presStyleCnt="3">
        <dgm:presLayoutVars>
          <dgm:bulletEnabled val="1"/>
        </dgm:presLayoutVars>
      </dgm:prSet>
      <dgm:spPr/>
    </dgm:pt>
    <dgm:pt modelId="{B0B4AD64-175E-4BFD-95C9-4BB58D7E6328}" type="pres">
      <dgm:prSet presAssocID="{F3BD30A7-E23D-45AC-B746-F9E76A275084}" presName="childShp" presStyleLbl="bgAccFollowNode1" presStyleIdx="2" presStyleCnt="3">
        <dgm:presLayoutVars>
          <dgm:bulletEnabled val="1"/>
        </dgm:presLayoutVars>
      </dgm:prSet>
      <dgm:spPr/>
    </dgm:pt>
  </dgm:ptLst>
  <dgm:cxnLst>
    <dgm:cxn modelId="{E6822901-0964-4A66-8A08-726C3C59D69E}" type="presOf" srcId="{A8CF786A-6804-4DC5-8F05-1682DB2ABE92}" destId="{4A4C93EA-0646-49DA-96E8-7F2ABA699003}" srcOrd="0" destOrd="0" presId="urn:microsoft.com/office/officeart/2005/8/layout/vList6"/>
    <dgm:cxn modelId="{D4AB9F02-81C6-4187-AE13-2D63A48A7078}" type="presOf" srcId="{433B98CD-AA25-4ECC-B71E-580680703017}" destId="{B0B4AD64-175E-4BFD-95C9-4BB58D7E6328}" srcOrd="0" destOrd="1" presId="urn:microsoft.com/office/officeart/2005/8/layout/vList6"/>
    <dgm:cxn modelId="{5F5AA202-0EE9-4E6B-90EC-85EB1FDB5C81}" type="presOf" srcId="{10443A7D-7744-4E1B-9212-8F1E99313E2E}" destId="{CA4724DB-3D3B-4AAC-BFEE-040D80241603}" srcOrd="0" destOrd="0" presId="urn:microsoft.com/office/officeart/2005/8/layout/vList6"/>
    <dgm:cxn modelId="{38945627-B09C-4119-A840-276A7B852159}" srcId="{10443A7D-7744-4E1B-9212-8F1E99313E2E}" destId="{F3BD30A7-E23D-45AC-B746-F9E76A275084}" srcOrd="2" destOrd="0" parTransId="{6F94FB2B-DB6B-4ADC-BF8D-159677711240}" sibTransId="{FC36AF28-279D-462C-A780-920EB258ED12}"/>
    <dgm:cxn modelId="{DD106A2B-3375-4D46-BA65-C71104E5726F}" type="presOf" srcId="{688D6517-E1E4-45A4-B1A3-DFEEEC88CC9F}" destId="{C380AF00-9F9A-4EE9-98D7-9BB301884BEA}" srcOrd="0" destOrd="0" presId="urn:microsoft.com/office/officeart/2005/8/layout/vList6"/>
    <dgm:cxn modelId="{5E62C03A-6673-4347-922D-E1D0CB005F3E}" srcId="{73BCF275-4CBD-4D94-A08C-FCCA77D1C3ED}" destId="{688D6517-E1E4-45A4-B1A3-DFEEEC88CC9F}" srcOrd="0" destOrd="0" parTransId="{ADEF182E-1B88-4533-8430-740949D68DDF}" sibTransId="{97B1C98B-7ACF-417C-8988-E5C6A9C6F183}"/>
    <dgm:cxn modelId="{2D0E5C40-68A4-4EA0-B32A-7EDD8CF90E1A}" srcId="{73BCF275-4CBD-4D94-A08C-FCCA77D1C3ED}" destId="{70BF4C79-2759-46D2-B2C7-4CF72D5FB74B}" srcOrd="1" destOrd="0" parTransId="{A0ABFBD6-8981-476C-AC54-B5F09BF82B58}" sibTransId="{A92DCE46-B58A-48DE-A4C1-06EB838F89A9}"/>
    <dgm:cxn modelId="{62E79443-3911-4171-80B4-669C366D4DB3}" type="presOf" srcId="{73BCF275-4CBD-4D94-A08C-FCCA77D1C3ED}" destId="{9DBF67EC-37DE-438E-874D-376E0510E488}" srcOrd="0" destOrd="0" presId="urn:microsoft.com/office/officeart/2005/8/layout/vList6"/>
    <dgm:cxn modelId="{9C9F9A64-FF40-4FC3-BCDE-ABEBE425A047}" srcId="{F3BD30A7-E23D-45AC-B746-F9E76A275084}" destId="{02C7DEF1-4DA7-4541-A723-EE713DF88C79}" srcOrd="0" destOrd="0" parTransId="{38D3FB57-260D-406F-AC0D-D3B87E42DC75}" sibTransId="{719F5C5E-BFAD-4D70-97D9-4158BAD914CD}"/>
    <dgm:cxn modelId="{68727D68-777A-4683-916C-FA8D7AF22275}" srcId="{6EB259B8-DA76-4984-86DA-8B23259C202A}" destId="{C7174CF9-BC13-4127-A7A0-1225011743CF}" srcOrd="1" destOrd="0" parTransId="{54582034-890A-4F66-9782-C3FD8A55FD01}" sibTransId="{335007FF-3F07-4507-A8D3-E14A47760BA2}"/>
    <dgm:cxn modelId="{E7284A7D-611B-4A8D-B90D-912A2ED6AAC7}" type="presOf" srcId="{C7174CF9-BC13-4127-A7A0-1225011743CF}" destId="{4A4C93EA-0646-49DA-96E8-7F2ABA699003}" srcOrd="0" destOrd="1" presId="urn:microsoft.com/office/officeart/2005/8/layout/vList6"/>
    <dgm:cxn modelId="{9CE96381-BAA0-4F09-826B-99DD7B3DE4FE}" srcId="{10443A7D-7744-4E1B-9212-8F1E99313E2E}" destId="{6EB259B8-DA76-4984-86DA-8B23259C202A}" srcOrd="0" destOrd="0" parTransId="{106F1550-CBF9-4636-ADD8-A0C4ECA0F51B}" sibTransId="{48DC02A9-9615-462B-B38F-9818CF044DD0}"/>
    <dgm:cxn modelId="{FBEDF985-E0A1-4D76-9A08-3238205D5F0D}" srcId="{6EB259B8-DA76-4984-86DA-8B23259C202A}" destId="{A8CF786A-6804-4DC5-8F05-1682DB2ABE92}" srcOrd="0" destOrd="0" parTransId="{141ADC8A-955B-41BA-9EC3-39EE3214EAFE}" sibTransId="{3A0D1134-ED13-40A8-800B-38C267D1BCC6}"/>
    <dgm:cxn modelId="{FCA38192-F2E7-4464-8F0F-99A684550A9E}" type="presOf" srcId="{F3BD30A7-E23D-45AC-B746-F9E76A275084}" destId="{3959B253-C0EE-4C11-9941-5485A92ADBBB}" srcOrd="0" destOrd="0" presId="urn:microsoft.com/office/officeart/2005/8/layout/vList6"/>
    <dgm:cxn modelId="{FEC4A0A9-A75F-4390-8A50-86D7405CDCCA}" type="presOf" srcId="{6EB259B8-DA76-4984-86DA-8B23259C202A}" destId="{7227EC2D-7534-456F-8FA6-E69A99A79D11}" srcOrd="0" destOrd="0" presId="urn:microsoft.com/office/officeart/2005/8/layout/vList6"/>
    <dgm:cxn modelId="{BC545DC6-3CBA-4E73-9152-C50B3150A8B8}" srcId="{10443A7D-7744-4E1B-9212-8F1E99313E2E}" destId="{73BCF275-4CBD-4D94-A08C-FCCA77D1C3ED}" srcOrd="1" destOrd="0" parTransId="{D553B42A-1AC6-4000-A30A-E8619DB4CC65}" sibTransId="{D1CD9353-77FF-48D7-9FDF-10AA9CB41B17}"/>
    <dgm:cxn modelId="{C4DABBDC-6E4C-4153-94A6-A4A30AC14B3F}" type="presOf" srcId="{70BF4C79-2759-46D2-B2C7-4CF72D5FB74B}" destId="{C380AF00-9F9A-4EE9-98D7-9BB301884BEA}" srcOrd="0" destOrd="1" presId="urn:microsoft.com/office/officeart/2005/8/layout/vList6"/>
    <dgm:cxn modelId="{457915FB-A371-419C-9670-90563ED0B39D}" type="presOf" srcId="{02C7DEF1-4DA7-4541-A723-EE713DF88C79}" destId="{B0B4AD64-175E-4BFD-95C9-4BB58D7E6328}" srcOrd="0" destOrd="0" presId="urn:microsoft.com/office/officeart/2005/8/layout/vList6"/>
    <dgm:cxn modelId="{683785FD-CE71-4AD5-A74F-B7BEA8C6F7A7}" srcId="{F3BD30A7-E23D-45AC-B746-F9E76A275084}" destId="{433B98CD-AA25-4ECC-B71E-580680703017}" srcOrd="1" destOrd="0" parTransId="{93995414-79E9-42F5-8C06-02DD6A6B74DB}" sibTransId="{7996E917-5084-4014-8D35-5714396DB8C3}"/>
    <dgm:cxn modelId="{5B95386F-6A4D-4D73-B158-6445AC831489}" type="presParOf" srcId="{CA4724DB-3D3B-4AAC-BFEE-040D80241603}" destId="{7B1B222E-30F0-49C1-929E-BD394729A031}" srcOrd="0" destOrd="0" presId="urn:microsoft.com/office/officeart/2005/8/layout/vList6"/>
    <dgm:cxn modelId="{9219B1E9-624C-4F36-91FA-671EAA53FF5D}" type="presParOf" srcId="{7B1B222E-30F0-49C1-929E-BD394729A031}" destId="{7227EC2D-7534-456F-8FA6-E69A99A79D11}" srcOrd="0" destOrd="0" presId="urn:microsoft.com/office/officeart/2005/8/layout/vList6"/>
    <dgm:cxn modelId="{3FCB9791-8017-4B1E-8C73-B4BBF9292116}" type="presParOf" srcId="{7B1B222E-30F0-49C1-929E-BD394729A031}" destId="{4A4C93EA-0646-49DA-96E8-7F2ABA699003}" srcOrd="1" destOrd="0" presId="urn:microsoft.com/office/officeart/2005/8/layout/vList6"/>
    <dgm:cxn modelId="{B01E7BED-B2E1-4326-B6E4-241B1BB8B3D8}" type="presParOf" srcId="{CA4724DB-3D3B-4AAC-BFEE-040D80241603}" destId="{80EF6CC4-7D38-4F2C-8A07-87FEC9410BAD}" srcOrd="1" destOrd="0" presId="urn:microsoft.com/office/officeart/2005/8/layout/vList6"/>
    <dgm:cxn modelId="{5C6D4978-4A9F-4EEF-8722-7E371CA6F96A}" type="presParOf" srcId="{CA4724DB-3D3B-4AAC-BFEE-040D80241603}" destId="{0F83A2BA-A342-4F36-A9C8-2EB9FDDD060B}" srcOrd="2" destOrd="0" presId="urn:microsoft.com/office/officeart/2005/8/layout/vList6"/>
    <dgm:cxn modelId="{AC892FD9-F145-40D3-B116-EEF55C6AB4EB}" type="presParOf" srcId="{0F83A2BA-A342-4F36-A9C8-2EB9FDDD060B}" destId="{9DBF67EC-37DE-438E-874D-376E0510E488}" srcOrd="0" destOrd="0" presId="urn:microsoft.com/office/officeart/2005/8/layout/vList6"/>
    <dgm:cxn modelId="{04CF0EDA-35CC-4431-BF8E-AA2C0B9BFA5E}" type="presParOf" srcId="{0F83A2BA-A342-4F36-A9C8-2EB9FDDD060B}" destId="{C380AF00-9F9A-4EE9-98D7-9BB301884BEA}" srcOrd="1" destOrd="0" presId="urn:microsoft.com/office/officeart/2005/8/layout/vList6"/>
    <dgm:cxn modelId="{4AFA5FB2-D347-42EF-A85F-8F08D763C50B}" type="presParOf" srcId="{CA4724DB-3D3B-4AAC-BFEE-040D80241603}" destId="{5F32B436-1FC5-411F-BC0F-5F7E9BDBA719}" srcOrd="3" destOrd="0" presId="urn:microsoft.com/office/officeart/2005/8/layout/vList6"/>
    <dgm:cxn modelId="{3C6E6D96-1653-496A-BEE8-60DA8A84FC11}" type="presParOf" srcId="{CA4724DB-3D3B-4AAC-BFEE-040D80241603}" destId="{361CEFA4-DB85-4139-A40E-82698A308FB3}" srcOrd="4" destOrd="0" presId="urn:microsoft.com/office/officeart/2005/8/layout/vList6"/>
    <dgm:cxn modelId="{901BCE67-B165-4376-B9AB-5A5249F6CE98}" type="presParOf" srcId="{361CEFA4-DB85-4139-A40E-82698A308FB3}" destId="{3959B253-C0EE-4C11-9941-5485A92ADBBB}" srcOrd="0" destOrd="0" presId="urn:microsoft.com/office/officeart/2005/8/layout/vList6"/>
    <dgm:cxn modelId="{ABA3AE95-5C98-42AD-8192-85CA5583EDB6}" type="presParOf" srcId="{361CEFA4-DB85-4139-A40E-82698A308FB3}" destId="{B0B4AD64-175E-4BFD-95C9-4BB58D7E6328}" srcOrd="1" destOrd="0" presId="urn:microsoft.com/office/officeart/2005/8/layout/vList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17A024-52D6-4C43-BACE-9CFA09E31438}" type="doc">
      <dgm:prSet loTypeId="urn:microsoft.com/office/officeart/2005/8/layout/radial6" loCatId="relationship" qsTypeId="urn:microsoft.com/office/officeart/2005/8/quickstyle/simple1" qsCatId="simple" csTypeId="urn:microsoft.com/office/officeart/2005/8/colors/colorful5" csCatId="colorful" phldr="1"/>
      <dgm:spPr/>
      <dgm:t>
        <a:bodyPr/>
        <a:lstStyle/>
        <a:p>
          <a:endParaRPr lang="en-US"/>
        </a:p>
      </dgm:t>
    </dgm:pt>
    <dgm:pt modelId="{DF801808-F39D-464F-B072-BAF4B56AF6C5}">
      <dgm:prSet phldrT="[Text]" phldr="0"/>
      <dgm:spPr/>
      <dgm:t>
        <a:bodyPr/>
        <a:lstStyle/>
        <a:p>
          <a:r>
            <a:rPr lang="en-US" dirty="0">
              <a:effectLst>
                <a:outerShdw blurRad="38100" dist="38100" dir="2700000" algn="tl">
                  <a:srgbClr val="000000">
                    <a:alpha val="43137"/>
                  </a:srgbClr>
                </a:outerShdw>
              </a:effectLst>
            </a:rPr>
            <a:t>System Design</a:t>
          </a:r>
        </a:p>
      </dgm:t>
    </dgm:pt>
    <dgm:pt modelId="{789A4B59-410E-43D3-835E-7E6037E07AE4}" type="parTrans" cxnId="{E87D1E3C-0E1B-4445-A5B0-9D483E51A65E}">
      <dgm:prSet/>
      <dgm:spPr/>
      <dgm:t>
        <a:bodyPr/>
        <a:lstStyle/>
        <a:p>
          <a:endParaRPr lang="en-US"/>
        </a:p>
      </dgm:t>
    </dgm:pt>
    <dgm:pt modelId="{71867E9E-94FD-4FDF-8C5F-438966FF8192}" type="sibTrans" cxnId="{E87D1E3C-0E1B-4445-A5B0-9D483E51A65E}">
      <dgm:prSet/>
      <dgm:spPr/>
      <dgm:t>
        <a:bodyPr/>
        <a:lstStyle/>
        <a:p>
          <a:endParaRPr lang="en-US"/>
        </a:p>
      </dgm:t>
    </dgm:pt>
    <dgm:pt modelId="{27ACFD89-4523-4DCD-92CC-FD7EE27D8BF0}">
      <dgm:prSet phldrT="[Text]" phldr="0" custT="1"/>
      <dgm:spPr/>
      <dgm:t>
        <a:bodyPr/>
        <a:lstStyle/>
        <a:p>
          <a:r>
            <a:rPr lang="en-US" sz="900" dirty="0">
              <a:effectLst>
                <a:outerShdw blurRad="38100" dist="38100" dir="2700000" algn="tl">
                  <a:srgbClr val="000000">
                    <a:alpha val="43137"/>
                  </a:srgbClr>
                </a:outerShdw>
              </a:effectLst>
            </a:rPr>
            <a:t>Bit Design</a:t>
          </a:r>
        </a:p>
      </dgm:t>
    </dgm:pt>
    <dgm:pt modelId="{BC369473-BFD3-4335-98DE-0B32882A4D29}" type="parTrans" cxnId="{0F8A30E1-37DE-4C5B-86F8-527952ECD7A2}">
      <dgm:prSet/>
      <dgm:spPr/>
      <dgm:t>
        <a:bodyPr/>
        <a:lstStyle/>
        <a:p>
          <a:endParaRPr lang="en-US"/>
        </a:p>
      </dgm:t>
    </dgm:pt>
    <dgm:pt modelId="{7756FB19-BE98-4CC6-975B-03B6EDD17282}" type="sibTrans" cxnId="{0F8A30E1-37DE-4C5B-86F8-527952ECD7A2}">
      <dgm:prSet/>
      <dgm:spPr/>
      <dgm:t>
        <a:bodyPr/>
        <a:lstStyle/>
        <a:p>
          <a:endParaRPr lang="en-US"/>
        </a:p>
      </dgm:t>
    </dgm:pt>
    <dgm:pt modelId="{ED445C7A-D7A1-4E3C-BA7D-AB6E0B85078B}">
      <dgm:prSet phldrT="[Text]" phldr="0" custT="1"/>
      <dgm:spPr/>
      <dgm:t>
        <a:bodyPr/>
        <a:lstStyle/>
        <a:p>
          <a:r>
            <a:rPr lang="en-US" sz="900" dirty="0">
              <a:effectLst>
                <a:outerShdw blurRad="38100" dist="38100" dir="2700000" algn="tl">
                  <a:srgbClr val="000000">
                    <a:alpha val="43137"/>
                  </a:srgbClr>
                </a:outerShdw>
              </a:effectLst>
            </a:rPr>
            <a:t>Stabilizer Position &amp; Design</a:t>
          </a:r>
        </a:p>
      </dgm:t>
    </dgm:pt>
    <dgm:pt modelId="{6D4EBC33-125E-4FE2-9336-B9901C595855}" type="parTrans" cxnId="{A7B28AA9-7BA0-415B-A903-5763DC7D99D0}">
      <dgm:prSet/>
      <dgm:spPr/>
      <dgm:t>
        <a:bodyPr/>
        <a:lstStyle/>
        <a:p>
          <a:endParaRPr lang="en-US"/>
        </a:p>
      </dgm:t>
    </dgm:pt>
    <dgm:pt modelId="{399B1679-F592-4143-B964-75BB20F41253}" type="sibTrans" cxnId="{A7B28AA9-7BA0-415B-A903-5763DC7D99D0}">
      <dgm:prSet/>
      <dgm:spPr/>
      <dgm:t>
        <a:bodyPr/>
        <a:lstStyle/>
        <a:p>
          <a:endParaRPr lang="en-US"/>
        </a:p>
      </dgm:t>
    </dgm:pt>
    <dgm:pt modelId="{4C1A1526-3FA9-4701-ABF3-FA881F5892E1}">
      <dgm:prSet phldrT="[Text]" phldr="0" custT="1"/>
      <dgm:spPr/>
      <dgm:t>
        <a:bodyPr/>
        <a:lstStyle/>
        <a:p>
          <a:r>
            <a:rPr lang="en-US" sz="900" dirty="0">
              <a:effectLst>
                <a:outerShdw blurRad="38100" dist="38100" dir="2700000" algn="tl">
                  <a:srgbClr val="000000">
                    <a:alpha val="43137"/>
                  </a:srgbClr>
                </a:outerShdw>
              </a:effectLst>
            </a:rPr>
            <a:t>BHA Size </a:t>
          </a:r>
          <a:r>
            <a:rPr lang="en-US" sz="900">
              <a:effectLst>
                <a:outerShdw blurRad="38100" dist="38100" dir="2700000" algn="tl">
                  <a:srgbClr val="000000">
                    <a:alpha val="43137"/>
                  </a:srgbClr>
                </a:outerShdw>
              </a:effectLst>
            </a:rPr>
            <a:t>&amp; Length</a:t>
          </a:r>
          <a:endParaRPr lang="en-US" sz="900" dirty="0">
            <a:effectLst>
              <a:outerShdw blurRad="38100" dist="38100" dir="2700000" algn="tl">
                <a:srgbClr val="000000">
                  <a:alpha val="43137"/>
                </a:srgbClr>
              </a:outerShdw>
            </a:effectLst>
          </a:endParaRPr>
        </a:p>
      </dgm:t>
    </dgm:pt>
    <dgm:pt modelId="{9833F759-A1F0-4CDB-A84D-E9D320A22A37}" type="parTrans" cxnId="{470385D2-38F8-44E3-93A2-05EA92ABBDA7}">
      <dgm:prSet/>
      <dgm:spPr/>
      <dgm:t>
        <a:bodyPr/>
        <a:lstStyle/>
        <a:p>
          <a:endParaRPr lang="en-US"/>
        </a:p>
      </dgm:t>
    </dgm:pt>
    <dgm:pt modelId="{94BE4840-6A86-4649-9CB6-402DE20235AF}" type="sibTrans" cxnId="{470385D2-38F8-44E3-93A2-05EA92ABBDA7}">
      <dgm:prSet/>
      <dgm:spPr/>
      <dgm:t>
        <a:bodyPr/>
        <a:lstStyle/>
        <a:p>
          <a:endParaRPr lang="en-US"/>
        </a:p>
      </dgm:t>
    </dgm:pt>
    <dgm:pt modelId="{2DE62258-D5F7-4ECD-9A4F-C8CBA6C9778A}">
      <dgm:prSet phldrT="[Text]" phldr="0" custT="1"/>
      <dgm:spPr/>
      <dgm:t>
        <a:bodyPr/>
        <a:lstStyle/>
        <a:p>
          <a:r>
            <a:rPr lang="en-US" sz="900" dirty="0" err="1">
              <a:effectLst>
                <a:outerShdw blurRad="38100" dist="38100" dir="2700000" algn="tl">
                  <a:srgbClr val="000000">
                    <a:alpha val="43137"/>
                  </a:srgbClr>
                </a:outerShdw>
              </a:effectLst>
            </a:rPr>
            <a:t>DrillPipe</a:t>
          </a:r>
          <a:r>
            <a:rPr lang="en-US" sz="900" dirty="0">
              <a:effectLst>
                <a:outerShdw blurRad="38100" dist="38100" dir="2700000" algn="tl">
                  <a:srgbClr val="000000">
                    <a:alpha val="43137"/>
                  </a:srgbClr>
                </a:outerShdw>
              </a:effectLst>
            </a:rPr>
            <a:t> Size</a:t>
          </a:r>
        </a:p>
      </dgm:t>
    </dgm:pt>
    <dgm:pt modelId="{6C7854A2-1BCA-4EA8-9D8C-EF6918066FA9}" type="parTrans" cxnId="{73E12B94-2DB5-4E04-9390-BEE2558F8B92}">
      <dgm:prSet/>
      <dgm:spPr/>
      <dgm:t>
        <a:bodyPr/>
        <a:lstStyle/>
        <a:p>
          <a:endParaRPr lang="en-US"/>
        </a:p>
      </dgm:t>
    </dgm:pt>
    <dgm:pt modelId="{04673EF7-A554-4B86-AECD-CC9866DE5E93}" type="sibTrans" cxnId="{73E12B94-2DB5-4E04-9390-BEE2558F8B92}">
      <dgm:prSet/>
      <dgm:spPr/>
      <dgm:t>
        <a:bodyPr/>
        <a:lstStyle/>
        <a:p>
          <a:endParaRPr lang="en-US"/>
        </a:p>
      </dgm:t>
    </dgm:pt>
    <dgm:pt modelId="{2F3F2103-EA49-4055-A207-9AEAAFD0E036}">
      <dgm:prSet phldrT="[Text]" phldr="0" custT="1"/>
      <dgm:spPr/>
      <dgm:t>
        <a:bodyPr/>
        <a:lstStyle/>
        <a:p>
          <a:r>
            <a:rPr lang="en-US" sz="900" dirty="0">
              <a:effectLst>
                <a:outerShdw blurRad="38100" dist="38100" dir="2700000" algn="tl">
                  <a:srgbClr val="000000">
                    <a:alpha val="43137"/>
                  </a:srgbClr>
                </a:outerShdw>
              </a:effectLst>
            </a:rPr>
            <a:t>Drive Type</a:t>
          </a:r>
        </a:p>
      </dgm:t>
    </dgm:pt>
    <dgm:pt modelId="{30E136D4-A324-4E35-A9A4-F5A7E516AA49}" type="parTrans" cxnId="{2CCC8497-DE66-4F6E-96F8-D854F84CF99C}">
      <dgm:prSet/>
      <dgm:spPr/>
      <dgm:t>
        <a:bodyPr/>
        <a:lstStyle/>
        <a:p>
          <a:endParaRPr lang="en-US"/>
        </a:p>
      </dgm:t>
    </dgm:pt>
    <dgm:pt modelId="{0B72B9BA-93DF-4BF7-BC5E-54DE2FE24BE1}" type="sibTrans" cxnId="{2CCC8497-DE66-4F6E-96F8-D854F84CF99C}">
      <dgm:prSet/>
      <dgm:spPr/>
      <dgm:t>
        <a:bodyPr/>
        <a:lstStyle/>
        <a:p>
          <a:endParaRPr lang="en-US"/>
        </a:p>
      </dgm:t>
    </dgm:pt>
    <dgm:pt modelId="{F5D33BF2-2F74-41EC-AFD5-5A7BB7B50162}">
      <dgm:prSet phldrT="[Text]" phldr="0" custT="1"/>
      <dgm:spPr>
        <a:solidFill>
          <a:srgbClr val="005092"/>
        </a:solidFill>
      </dgm:spPr>
      <dgm:t>
        <a:bodyPr/>
        <a:lstStyle/>
        <a:p>
          <a:r>
            <a:rPr lang="en-US" sz="850" dirty="0">
              <a:effectLst>
                <a:outerShdw blurRad="38100" dist="38100" dir="2700000" algn="tl">
                  <a:srgbClr val="000000">
                    <a:alpha val="43137"/>
                  </a:srgbClr>
                </a:outerShdw>
              </a:effectLst>
            </a:rPr>
            <a:t>Operating Parameters</a:t>
          </a:r>
        </a:p>
      </dgm:t>
    </dgm:pt>
    <dgm:pt modelId="{6089160D-A465-4D26-9E36-3D484580B1D2}" type="parTrans" cxnId="{F3B7BECF-679A-43D7-9A08-0A3635843236}">
      <dgm:prSet/>
      <dgm:spPr/>
      <dgm:t>
        <a:bodyPr/>
        <a:lstStyle/>
        <a:p>
          <a:endParaRPr lang="en-US"/>
        </a:p>
      </dgm:t>
    </dgm:pt>
    <dgm:pt modelId="{03F3F878-7FB2-41F6-ADDB-C6E751AC774D}" type="sibTrans" cxnId="{F3B7BECF-679A-43D7-9A08-0A3635843236}">
      <dgm:prSet/>
      <dgm:spPr/>
      <dgm:t>
        <a:bodyPr/>
        <a:lstStyle/>
        <a:p>
          <a:endParaRPr lang="en-US"/>
        </a:p>
      </dgm:t>
    </dgm:pt>
    <dgm:pt modelId="{D7DBAF17-9BB8-4DB8-8379-247D5CE373D8}">
      <dgm:prSet phldrT="[Text]" phldr="0"/>
      <dgm:spPr/>
      <dgm:t>
        <a:bodyPr/>
        <a:lstStyle/>
        <a:p>
          <a:endParaRPr lang="en-US" dirty="0"/>
        </a:p>
      </dgm:t>
    </dgm:pt>
    <dgm:pt modelId="{184C52B3-B0FD-4806-A3B8-F46BC22E0028}" type="parTrans" cxnId="{E5A89578-C8E1-4700-869E-10AB1B19CEE0}">
      <dgm:prSet/>
      <dgm:spPr/>
      <dgm:t>
        <a:bodyPr/>
        <a:lstStyle/>
        <a:p>
          <a:endParaRPr lang="en-US"/>
        </a:p>
      </dgm:t>
    </dgm:pt>
    <dgm:pt modelId="{03CA4093-97C7-4BE0-8973-C7766226B06D}" type="sibTrans" cxnId="{E5A89578-C8E1-4700-869E-10AB1B19CEE0}">
      <dgm:prSet/>
      <dgm:spPr/>
      <dgm:t>
        <a:bodyPr/>
        <a:lstStyle/>
        <a:p>
          <a:endParaRPr lang="en-US"/>
        </a:p>
      </dgm:t>
    </dgm:pt>
    <dgm:pt modelId="{9FE7537F-BF94-4BC5-8DC7-5C501A18E39E}" type="pres">
      <dgm:prSet presAssocID="{1917A024-52D6-4C43-BACE-9CFA09E31438}" presName="Name0" presStyleCnt="0">
        <dgm:presLayoutVars>
          <dgm:chMax val="1"/>
          <dgm:dir/>
          <dgm:animLvl val="ctr"/>
          <dgm:resizeHandles val="exact"/>
        </dgm:presLayoutVars>
      </dgm:prSet>
      <dgm:spPr/>
    </dgm:pt>
    <dgm:pt modelId="{AF017838-9BE1-40A1-8EEC-4A3B3C722612}" type="pres">
      <dgm:prSet presAssocID="{DF801808-F39D-464F-B072-BAF4B56AF6C5}" presName="centerShape" presStyleLbl="node0" presStyleIdx="0" presStyleCnt="1"/>
      <dgm:spPr/>
    </dgm:pt>
    <dgm:pt modelId="{14D0F40F-579C-4DD3-8E0E-355A91E643D2}" type="pres">
      <dgm:prSet presAssocID="{27ACFD89-4523-4DCD-92CC-FD7EE27D8BF0}" presName="node" presStyleLbl="node1" presStyleIdx="0" presStyleCnt="6">
        <dgm:presLayoutVars>
          <dgm:bulletEnabled val="1"/>
        </dgm:presLayoutVars>
      </dgm:prSet>
      <dgm:spPr/>
    </dgm:pt>
    <dgm:pt modelId="{A7B3D84C-9114-4F0D-B118-B1C6FF69CA19}" type="pres">
      <dgm:prSet presAssocID="{27ACFD89-4523-4DCD-92CC-FD7EE27D8BF0}" presName="dummy" presStyleCnt="0"/>
      <dgm:spPr/>
    </dgm:pt>
    <dgm:pt modelId="{1CDAC6E7-6B99-4D18-90EA-247A1DA0449C}" type="pres">
      <dgm:prSet presAssocID="{7756FB19-BE98-4CC6-975B-03B6EDD17282}" presName="sibTrans" presStyleLbl="sibTrans2D1" presStyleIdx="0" presStyleCnt="6"/>
      <dgm:spPr/>
    </dgm:pt>
    <dgm:pt modelId="{C3391AF6-6C8F-45C8-85A1-7961F38E0180}" type="pres">
      <dgm:prSet presAssocID="{2F3F2103-EA49-4055-A207-9AEAAFD0E036}" presName="node" presStyleLbl="node1" presStyleIdx="1" presStyleCnt="6">
        <dgm:presLayoutVars>
          <dgm:bulletEnabled val="1"/>
        </dgm:presLayoutVars>
      </dgm:prSet>
      <dgm:spPr/>
    </dgm:pt>
    <dgm:pt modelId="{F1D92BEA-439D-4F3E-B82B-505894045E22}" type="pres">
      <dgm:prSet presAssocID="{2F3F2103-EA49-4055-A207-9AEAAFD0E036}" presName="dummy" presStyleCnt="0"/>
      <dgm:spPr/>
    </dgm:pt>
    <dgm:pt modelId="{B072B02D-68BD-4728-A6F7-6EE45FE99137}" type="pres">
      <dgm:prSet presAssocID="{0B72B9BA-93DF-4BF7-BC5E-54DE2FE24BE1}" presName="sibTrans" presStyleLbl="sibTrans2D1" presStyleIdx="1" presStyleCnt="6"/>
      <dgm:spPr/>
    </dgm:pt>
    <dgm:pt modelId="{2BC26897-E5E0-4A7A-92D4-4FD5AC82C04C}" type="pres">
      <dgm:prSet presAssocID="{ED445C7A-D7A1-4E3C-BA7D-AB6E0B85078B}" presName="node" presStyleLbl="node1" presStyleIdx="2" presStyleCnt="6">
        <dgm:presLayoutVars>
          <dgm:bulletEnabled val="1"/>
        </dgm:presLayoutVars>
      </dgm:prSet>
      <dgm:spPr/>
    </dgm:pt>
    <dgm:pt modelId="{618D0490-5304-470B-B5B7-61AD0FEBFB0A}" type="pres">
      <dgm:prSet presAssocID="{ED445C7A-D7A1-4E3C-BA7D-AB6E0B85078B}" presName="dummy" presStyleCnt="0"/>
      <dgm:spPr/>
    </dgm:pt>
    <dgm:pt modelId="{2E91372D-4306-49F6-AFB9-721776B9D47F}" type="pres">
      <dgm:prSet presAssocID="{399B1679-F592-4143-B964-75BB20F41253}" presName="sibTrans" presStyleLbl="sibTrans2D1" presStyleIdx="2" presStyleCnt="6"/>
      <dgm:spPr/>
    </dgm:pt>
    <dgm:pt modelId="{07CF131D-1356-436C-B02D-2BA69D5FEE3E}" type="pres">
      <dgm:prSet presAssocID="{4C1A1526-3FA9-4701-ABF3-FA881F5892E1}" presName="node" presStyleLbl="node1" presStyleIdx="3" presStyleCnt="6">
        <dgm:presLayoutVars>
          <dgm:bulletEnabled val="1"/>
        </dgm:presLayoutVars>
      </dgm:prSet>
      <dgm:spPr/>
    </dgm:pt>
    <dgm:pt modelId="{0EF75559-4C45-4B4B-BA19-139C88C366B8}" type="pres">
      <dgm:prSet presAssocID="{4C1A1526-3FA9-4701-ABF3-FA881F5892E1}" presName="dummy" presStyleCnt="0"/>
      <dgm:spPr/>
    </dgm:pt>
    <dgm:pt modelId="{424297CB-476A-485F-A3D2-94F466502339}" type="pres">
      <dgm:prSet presAssocID="{94BE4840-6A86-4649-9CB6-402DE20235AF}" presName="sibTrans" presStyleLbl="sibTrans2D1" presStyleIdx="3" presStyleCnt="6"/>
      <dgm:spPr/>
    </dgm:pt>
    <dgm:pt modelId="{6F3D5699-5253-4AC3-910F-F93940FD73A9}" type="pres">
      <dgm:prSet presAssocID="{2DE62258-D5F7-4ECD-9A4F-C8CBA6C9778A}" presName="node" presStyleLbl="node1" presStyleIdx="4" presStyleCnt="6">
        <dgm:presLayoutVars>
          <dgm:bulletEnabled val="1"/>
        </dgm:presLayoutVars>
      </dgm:prSet>
      <dgm:spPr/>
    </dgm:pt>
    <dgm:pt modelId="{BCE4348C-427A-4C87-A4EB-19401840CFFE}" type="pres">
      <dgm:prSet presAssocID="{2DE62258-D5F7-4ECD-9A4F-C8CBA6C9778A}" presName="dummy" presStyleCnt="0"/>
      <dgm:spPr/>
    </dgm:pt>
    <dgm:pt modelId="{9B888022-3113-43B2-ACD0-E3DEC0FB1AF2}" type="pres">
      <dgm:prSet presAssocID="{04673EF7-A554-4B86-AECD-CC9866DE5E93}" presName="sibTrans" presStyleLbl="sibTrans2D1" presStyleIdx="4" presStyleCnt="6"/>
      <dgm:spPr/>
    </dgm:pt>
    <dgm:pt modelId="{A1CFF98E-C869-4788-BB6A-4EBC32037482}" type="pres">
      <dgm:prSet presAssocID="{F5D33BF2-2F74-41EC-AFD5-5A7BB7B50162}" presName="node" presStyleLbl="node1" presStyleIdx="5" presStyleCnt="6">
        <dgm:presLayoutVars>
          <dgm:bulletEnabled val="1"/>
        </dgm:presLayoutVars>
      </dgm:prSet>
      <dgm:spPr/>
    </dgm:pt>
    <dgm:pt modelId="{2CF9E115-A813-4072-ABA3-F8550F374027}" type="pres">
      <dgm:prSet presAssocID="{F5D33BF2-2F74-41EC-AFD5-5A7BB7B50162}" presName="dummy" presStyleCnt="0"/>
      <dgm:spPr/>
    </dgm:pt>
    <dgm:pt modelId="{DA41B4B2-FD56-4DD9-A5F1-3809BC50E791}" type="pres">
      <dgm:prSet presAssocID="{03F3F878-7FB2-41F6-ADDB-C6E751AC774D}" presName="sibTrans" presStyleLbl="sibTrans2D1" presStyleIdx="5" presStyleCnt="6"/>
      <dgm:spPr/>
    </dgm:pt>
  </dgm:ptLst>
  <dgm:cxnLst>
    <dgm:cxn modelId="{D67F790F-3C75-4283-B14E-CCD7FA75F87A}" type="presOf" srcId="{ED445C7A-D7A1-4E3C-BA7D-AB6E0B85078B}" destId="{2BC26897-E5E0-4A7A-92D4-4FD5AC82C04C}" srcOrd="0" destOrd="0" presId="urn:microsoft.com/office/officeart/2005/8/layout/radial6"/>
    <dgm:cxn modelId="{85695810-FD06-48EB-8DC9-062C453553B0}" type="presOf" srcId="{94BE4840-6A86-4649-9CB6-402DE20235AF}" destId="{424297CB-476A-485F-A3D2-94F466502339}" srcOrd="0" destOrd="0" presId="urn:microsoft.com/office/officeart/2005/8/layout/radial6"/>
    <dgm:cxn modelId="{9BC9EA19-A939-41B2-8519-14F719C405B0}" type="presOf" srcId="{4C1A1526-3FA9-4701-ABF3-FA881F5892E1}" destId="{07CF131D-1356-436C-B02D-2BA69D5FEE3E}" srcOrd="0" destOrd="0" presId="urn:microsoft.com/office/officeart/2005/8/layout/radial6"/>
    <dgm:cxn modelId="{1B2A0F1D-D349-4B77-9B7A-23C0397C425C}" type="presOf" srcId="{1917A024-52D6-4C43-BACE-9CFA09E31438}" destId="{9FE7537F-BF94-4BC5-8DC7-5C501A18E39E}" srcOrd="0" destOrd="0" presId="urn:microsoft.com/office/officeart/2005/8/layout/radial6"/>
    <dgm:cxn modelId="{01F5DE24-D6C0-40CA-945F-64DB16409E53}" type="presOf" srcId="{04673EF7-A554-4B86-AECD-CC9866DE5E93}" destId="{9B888022-3113-43B2-ACD0-E3DEC0FB1AF2}" srcOrd="0" destOrd="0" presId="urn:microsoft.com/office/officeart/2005/8/layout/radial6"/>
    <dgm:cxn modelId="{F3A3E42A-B5BA-423B-B1BB-2D8B2417302B}" type="presOf" srcId="{7756FB19-BE98-4CC6-975B-03B6EDD17282}" destId="{1CDAC6E7-6B99-4D18-90EA-247A1DA0449C}" srcOrd="0" destOrd="0" presId="urn:microsoft.com/office/officeart/2005/8/layout/radial6"/>
    <dgm:cxn modelId="{D4D1243B-AEBB-417F-8910-5633B65CC223}" type="presOf" srcId="{DF801808-F39D-464F-B072-BAF4B56AF6C5}" destId="{AF017838-9BE1-40A1-8EEC-4A3B3C722612}" srcOrd="0" destOrd="0" presId="urn:microsoft.com/office/officeart/2005/8/layout/radial6"/>
    <dgm:cxn modelId="{E87D1E3C-0E1B-4445-A5B0-9D483E51A65E}" srcId="{1917A024-52D6-4C43-BACE-9CFA09E31438}" destId="{DF801808-F39D-464F-B072-BAF4B56AF6C5}" srcOrd="0" destOrd="0" parTransId="{789A4B59-410E-43D3-835E-7E6037E07AE4}" sibTransId="{71867E9E-94FD-4FDF-8C5F-438966FF8192}"/>
    <dgm:cxn modelId="{BA366D5C-66C7-4FCD-9D95-4E52C8ECF900}" type="presOf" srcId="{F5D33BF2-2F74-41EC-AFD5-5A7BB7B50162}" destId="{A1CFF98E-C869-4788-BB6A-4EBC32037482}" srcOrd="0" destOrd="0" presId="urn:microsoft.com/office/officeart/2005/8/layout/radial6"/>
    <dgm:cxn modelId="{E5A89578-C8E1-4700-869E-10AB1B19CEE0}" srcId="{1917A024-52D6-4C43-BACE-9CFA09E31438}" destId="{D7DBAF17-9BB8-4DB8-8379-247D5CE373D8}" srcOrd="1" destOrd="0" parTransId="{184C52B3-B0FD-4806-A3B8-F46BC22E0028}" sibTransId="{03CA4093-97C7-4BE0-8973-C7766226B06D}"/>
    <dgm:cxn modelId="{70ED7780-90E1-426B-9720-2F209140D234}" type="presOf" srcId="{0B72B9BA-93DF-4BF7-BC5E-54DE2FE24BE1}" destId="{B072B02D-68BD-4728-A6F7-6EE45FE99137}" srcOrd="0" destOrd="0" presId="urn:microsoft.com/office/officeart/2005/8/layout/radial6"/>
    <dgm:cxn modelId="{73E12B94-2DB5-4E04-9390-BEE2558F8B92}" srcId="{DF801808-F39D-464F-B072-BAF4B56AF6C5}" destId="{2DE62258-D5F7-4ECD-9A4F-C8CBA6C9778A}" srcOrd="4" destOrd="0" parTransId="{6C7854A2-1BCA-4EA8-9D8C-EF6918066FA9}" sibTransId="{04673EF7-A554-4B86-AECD-CC9866DE5E93}"/>
    <dgm:cxn modelId="{2CCC8497-DE66-4F6E-96F8-D854F84CF99C}" srcId="{DF801808-F39D-464F-B072-BAF4B56AF6C5}" destId="{2F3F2103-EA49-4055-A207-9AEAAFD0E036}" srcOrd="1" destOrd="0" parTransId="{30E136D4-A324-4E35-A9A4-F5A7E516AA49}" sibTransId="{0B72B9BA-93DF-4BF7-BC5E-54DE2FE24BE1}"/>
    <dgm:cxn modelId="{A7B28AA9-7BA0-415B-A903-5763DC7D99D0}" srcId="{DF801808-F39D-464F-B072-BAF4B56AF6C5}" destId="{ED445C7A-D7A1-4E3C-BA7D-AB6E0B85078B}" srcOrd="2" destOrd="0" parTransId="{6D4EBC33-125E-4FE2-9336-B9901C595855}" sibTransId="{399B1679-F592-4143-B964-75BB20F41253}"/>
    <dgm:cxn modelId="{25F04CB1-2743-4281-A667-CB8835781B92}" type="presOf" srcId="{2DE62258-D5F7-4ECD-9A4F-C8CBA6C9778A}" destId="{6F3D5699-5253-4AC3-910F-F93940FD73A9}" srcOrd="0" destOrd="0" presId="urn:microsoft.com/office/officeart/2005/8/layout/radial6"/>
    <dgm:cxn modelId="{ED6813BE-9306-4CD7-A1A3-9E767BB124EC}" type="presOf" srcId="{27ACFD89-4523-4DCD-92CC-FD7EE27D8BF0}" destId="{14D0F40F-579C-4DD3-8E0E-355A91E643D2}" srcOrd="0" destOrd="0" presId="urn:microsoft.com/office/officeart/2005/8/layout/radial6"/>
    <dgm:cxn modelId="{7F9AD4C1-DC94-4A79-956F-0049DA1F8A1E}" type="presOf" srcId="{2F3F2103-EA49-4055-A207-9AEAAFD0E036}" destId="{C3391AF6-6C8F-45C8-85A1-7961F38E0180}" srcOrd="0" destOrd="0" presId="urn:microsoft.com/office/officeart/2005/8/layout/radial6"/>
    <dgm:cxn modelId="{72BDE5C6-9DBD-45F0-BF8D-3956AC3F151B}" type="presOf" srcId="{03F3F878-7FB2-41F6-ADDB-C6E751AC774D}" destId="{DA41B4B2-FD56-4DD9-A5F1-3809BC50E791}" srcOrd="0" destOrd="0" presId="urn:microsoft.com/office/officeart/2005/8/layout/radial6"/>
    <dgm:cxn modelId="{F3B7BECF-679A-43D7-9A08-0A3635843236}" srcId="{DF801808-F39D-464F-B072-BAF4B56AF6C5}" destId="{F5D33BF2-2F74-41EC-AFD5-5A7BB7B50162}" srcOrd="5" destOrd="0" parTransId="{6089160D-A465-4D26-9E36-3D484580B1D2}" sibTransId="{03F3F878-7FB2-41F6-ADDB-C6E751AC774D}"/>
    <dgm:cxn modelId="{470385D2-38F8-44E3-93A2-05EA92ABBDA7}" srcId="{DF801808-F39D-464F-B072-BAF4B56AF6C5}" destId="{4C1A1526-3FA9-4701-ABF3-FA881F5892E1}" srcOrd="3" destOrd="0" parTransId="{9833F759-A1F0-4CDB-A84D-E9D320A22A37}" sibTransId="{94BE4840-6A86-4649-9CB6-402DE20235AF}"/>
    <dgm:cxn modelId="{0F8A30E1-37DE-4C5B-86F8-527952ECD7A2}" srcId="{DF801808-F39D-464F-B072-BAF4B56AF6C5}" destId="{27ACFD89-4523-4DCD-92CC-FD7EE27D8BF0}" srcOrd="0" destOrd="0" parTransId="{BC369473-BFD3-4335-98DE-0B32882A4D29}" sibTransId="{7756FB19-BE98-4CC6-975B-03B6EDD17282}"/>
    <dgm:cxn modelId="{C53613EF-AE19-41F9-9EEF-CA6384697A64}" type="presOf" srcId="{399B1679-F592-4143-B964-75BB20F41253}" destId="{2E91372D-4306-49F6-AFB9-721776B9D47F}" srcOrd="0" destOrd="0" presId="urn:microsoft.com/office/officeart/2005/8/layout/radial6"/>
    <dgm:cxn modelId="{F10DDCB3-1AB2-4E58-A84F-72D4375F3F8F}" type="presParOf" srcId="{9FE7537F-BF94-4BC5-8DC7-5C501A18E39E}" destId="{AF017838-9BE1-40A1-8EEC-4A3B3C722612}" srcOrd="0" destOrd="0" presId="urn:microsoft.com/office/officeart/2005/8/layout/radial6"/>
    <dgm:cxn modelId="{F892E502-D466-4A2C-A70F-00114409BB29}" type="presParOf" srcId="{9FE7537F-BF94-4BC5-8DC7-5C501A18E39E}" destId="{14D0F40F-579C-4DD3-8E0E-355A91E643D2}" srcOrd="1" destOrd="0" presId="urn:microsoft.com/office/officeart/2005/8/layout/radial6"/>
    <dgm:cxn modelId="{2BBD3AE0-4032-4A23-8038-B4FE65720905}" type="presParOf" srcId="{9FE7537F-BF94-4BC5-8DC7-5C501A18E39E}" destId="{A7B3D84C-9114-4F0D-B118-B1C6FF69CA19}" srcOrd="2" destOrd="0" presId="urn:microsoft.com/office/officeart/2005/8/layout/radial6"/>
    <dgm:cxn modelId="{3813EB87-B084-49B6-824C-E4FE59E0AB4E}" type="presParOf" srcId="{9FE7537F-BF94-4BC5-8DC7-5C501A18E39E}" destId="{1CDAC6E7-6B99-4D18-90EA-247A1DA0449C}" srcOrd="3" destOrd="0" presId="urn:microsoft.com/office/officeart/2005/8/layout/radial6"/>
    <dgm:cxn modelId="{F074593C-FBEC-4235-97F4-D0C49A1D423A}" type="presParOf" srcId="{9FE7537F-BF94-4BC5-8DC7-5C501A18E39E}" destId="{C3391AF6-6C8F-45C8-85A1-7961F38E0180}" srcOrd="4" destOrd="0" presId="urn:microsoft.com/office/officeart/2005/8/layout/radial6"/>
    <dgm:cxn modelId="{A19D754E-6586-4149-A89F-176AD4821D18}" type="presParOf" srcId="{9FE7537F-BF94-4BC5-8DC7-5C501A18E39E}" destId="{F1D92BEA-439D-4F3E-B82B-505894045E22}" srcOrd="5" destOrd="0" presId="urn:microsoft.com/office/officeart/2005/8/layout/radial6"/>
    <dgm:cxn modelId="{9638F796-D9DC-4090-B9CE-67E71D7B4608}" type="presParOf" srcId="{9FE7537F-BF94-4BC5-8DC7-5C501A18E39E}" destId="{B072B02D-68BD-4728-A6F7-6EE45FE99137}" srcOrd="6" destOrd="0" presId="urn:microsoft.com/office/officeart/2005/8/layout/radial6"/>
    <dgm:cxn modelId="{29CFB651-22FB-4673-9759-7B6559CEB607}" type="presParOf" srcId="{9FE7537F-BF94-4BC5-8DC7-5C501A18E39E}" destId="{2BC26897-E5E0-4A7A-92D4-4FD5AC82C04C}" srcOrd="7" destOrd="0" presId="urn:microsoft.com/office/officeart/2005/8/layout/radial6"/>
    <dgm:cxn modelId="{B4DA39ED-0245-4155-9ADC-3C769734F9D4}" type="presParOf" srcId="{9FE7537F-BF94-4BC5-8DC7-5C501A18E39E}" destId="{618D0490-5304-470B-B5B7-61AD0FEBFB0A}" srcOrd="8" destOrd="0" presId="urn:microsoft.com/office/officeart/2005/8/layout/radial6"/>
    <dgm:cxn modelId="{00319775-F543-446E-AE36-1F299A9A7578}" type="presParOf" srcId="{9FE7537F-BF94-4BC5-8DC7-5C501A18E39E}" destId="{2E91372D-4306-49F6-AFB9-721776B9D47F}" srcOrd="9" destOrd="0" presId="urn:microsoft.com/office/officeart/2005/8/layout/radial6"/>
    <dgm:cxn modelId="{89DD7CDA-984D-4C35-9CBE-5A0377F96CB5}" type="presParOf" srcId="{9FE7537F-BF94-4BC5-8DC7-5C501A18E39E}" destId="{07CF131D-1356-436C-B02D-2BA69D5FEE3E}" srcOrd="10" destOrd="0" presId="urn:microsoft.com/office/officeart/2005/8/layout/radial6"/>
    <dgm:cxn modelId="{616BE939-BE1F-4D50-9AF6-CA81C7D3EF53}" type="presParOf" srcId="{9FE7537F-BF94-4BC5-8DC7-5C501A18E39E}" destId="{0EF75559-4C45-4B4B-BA19-139C88C366B8}" srcOrd="11" destOrd="0" presId="urn:microsoft.com/office/officeart/2005/8/layout/radial6"/>
    <dgm:cxn modelId="{6E1B4715-1474-43F5-906B-A08347386D5B}" type="presParOf" srcId="{9FE7537F-BF94-4BC5-8DC7-5C501A18E39E}" destId="{424297CB-476A-485F-A3D2-94F466502339}" srcOrd="12" destOrd="0" presId="urn:microsoft.com/office/officeart/2005/8/layout/radial6"/>
    <dgm:cxn modelId="{829FFA21-39D8-4686-9871-9BC9E0F691D0}" type="presParOf" srcId="{9FE7537F-BF94-4BC5-8DC7-5C501A18E39E}" destId="{6F3D5699-5253-4AC3-910F-F93940FD73A9}" srcOrd="13" destOrd="0" presId="urn:microsoft.com/office/officeart/2005/8/layout/radial6"/>
    <dgm:cxn modelId="{DE876FBF-AD06-4E93-87BA-D166A66416CF}" type="presParOf" srcId="{9FE7537F-BF94-4BC5-8DC7-5C501A18E39E}" destId="{BCE4348C-427A-4C87-A4EB-19401840CFFE}" srcOrd="14" destOrd="0" presId="urn:microsoft.com/office/officeart/2005/8/layout/radial6"/>
    <dgm:cxn modelId="{BEBB2200-51C3-4B07-92F4-C3D998A4D1A7}" type="presParOf" srcId="{9FE7537F-BF94-4BC5-8DC7-5C501A18E39E}" destId="{9B888022-3113-43B2-ACD0-E3DEC0FB1AF2}" srcOrd="15" destOrd="0" presId="urn:microsoft.com/office/officeart/2005/8/layout/radial6"/>
    <dgm:cxn modelId="{A873D769-A8CD-48B3-8B80-F0A14D2029C9}" type="presParOf" srcId="{9FE7537F-BF94-4BC5-8DC7-5C501A18E39E}" destId="{A1CFF98E-C869-4788-BB6A-4EBC32037482}" srcOrd="16" destOrd="0" presId="urn:microsoft.com/office/officeart/2005/8/layout/radial6"/>
    <dgm:cxn modelId="{6AF9A187-CDC5-43FB-9936-205D5DBC2DE1}" type="presParOf" srcId="{9FE7537F-BF94-4BC5-8DC7-5C501A18E39E}" destId="{2CF9E115-A813-4072-ABA3-F8550F374027}" srcOrd="17" destOrd="0" presId="urn:microsoft.com/office/officeart/2005/8/layout/radial6"/>
    <dgm:cxn modelId="{7F19F971-89E7-42B1-86F0-F15D85BA6EFB}" type="presParOf" srcId="{9FE7537F-BF94-4BC5-8DC7-5C501A18E39E}" destId="{DA41B4B2-FD56-4DD9-A5F1-3809BC50E791}" srcOrd="18"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17A024-52D6-4C43-BACE-9CFA09E31438}" type="doc">
      <dgm:prSet loTypeId="urn:microsoft.com/office/officeart/2005/8/layout/radial6" loCatId="relationship" qsTypeId="urn:microsoft.com/office/officeart/2005/8/quickstyle/simple1" qsCatId="simple" csTypeId="urn:microsoft.com/office/officeart/2005/8/colors/colorful5" csCatId="colorful" phldr="1"/>
      <dgm:spPr/>
      <dgm:t>
        <a:bodyPr/>
        <a:lstStyle/>
        <a:p>
          <a:endParaRPr lang="en-US"/>
        </a:p>
      </dgm:t>
    </dgm:pt>
    <dgm:pt modelId="{DF801808-F39D-464F-B072-BAF4B56AF6C5}">
      <dgm:prSet phldrT="[Text]" phldr="0"/>
      <dgm:spPr/>
      <dgm:t>
        <a:bodyPr/>
        <a:lstStyle/>
        <a:p>
          <a:r>
            <a:rPr lang="en-US" dirty="0">
              <a:effectLst>
                <a:outerShdw blurRad="38100" dist="38100" dir="2700000" algn="tl">
                  <a:srgbClr val="000000">
                    <a:alpha val="43137"/>
                  </a:srgbClr>
                </a:outerShdw>
              </a:effectLst>
            </a:rPr>
            <a:t>System</a:t>
          </a:r>
          <a:r>
            <a:rPr lang="en-US" dirty="0"/>
            <a:t> </a:t>
          </a:r>
          <a:r>
            <a:rPr lang="en-US" dirty="0">
              <a:effectLst>
                <a:outerShdw blurRad="38100" dist="38100" dir="2700000" algn="tl">
                  <a:srgbClr val="000000">
                    <a:alpha val="43137"/>
                  </a:srgbClr>
                </a:outerShdw>
              </a:effectLst>
            </a:rPr>
            <a:t>Design</a:t>
          </a:r>
        </a:p>
      </dgm:t>
    </dgm:pt>
    <dgm:pt modelId="{789A4B59-410E-43D3-835E-7E6037E07AE4}" type="parTrans" cxnId="{E87D1E3C-0E1B-4445-A5B0-9D483E51A65E}">
      <dgm:prSet/>
      <dgm:spPr/>
      <dgm:t>
        <a:bodyPr/>
        <a:lstStyle/>
        <a:p>
          <a:endParaRPr lang="en-US"/>
        </a:p>
      </dgm:t>
    </dgm:pt>
    <dgm:pt modelId="{71867E9E-94FD-4FDF-8C5F-438966FF8192}" type="sibTrans" cxnId="{E87D1E3C-0E1B-4445-A5B0-9D483E51A65E}">
      <dgm:prSet/>
      <dgm:spPr/>
      <dgm:t>
        <a:bodyPr/>
        <a:lstStyle/>
        <a:p>
          <a:endParaRPr lang="en-US"/>
        </a:p>
      </dgm:t>
    </dgm:pt>
    <dgm:pt modelId="{27ACFD89-4523-4DCD-92CC-FD7EE27D8BF0}">
      <dgm:prSet phldrT="[Text]" phldr="0" custT="1"/>
      <dgm:spPr/>
      <dgm:t>
        <a:bodyPr/>
        <a:lstStyle/>
        <a:p>
          <a:r>
            <a:rPr lang="en-US" sz="900" dirty="0">
              <a:effectLst>
                <a:outerShdw blurRad="38100" dist="38100" dir="2700000" algn="tl">
                  <a:srgbClr val="000000">
                    <a:alpha val="43137"/>
                  </a:srgbClr>
                </a:outerShdw>
              </a:effectLst>
            </a:rPr>
            <a:t>Bit Design</a:t>
          </a:r>
        </a:p>
      </dgm:t>
    </dgm:pt>
    <dgm:pt modelId="{BC369473-BFD3-4335-98DE-0B32882A4D29}" type="parTrans" cxnId="{0F8A30E1-37DE-4C5B-86F8-527952ECD7A2}">
      <dgm:prSet/>
      <dgm:spPr/>
      <dgm:t>
        <a:bodyPr/>
        <a:lstStyle/>
        <a:p>
          <a:endParaRPr lang="en-US"/>
        </a:p>
      </dgm:t>
    </dgm:pt>
    <dgm:pt modelId="{7756FB19-BE98-4CC6-975B-03B6EDD17282}" type="sibTrans" cxnId="{0F8A30E1-37DE-4C5B-86F8-527952ECD7A2}">
      <dgm:prSet/>
      <dgm:spPr/>
      <dgm:t>
        <a:bodyPr/>
        <a:lstStyle/>
        <a:p>
          <a:endParaRPr lang="en-US"/>
        </a:p>
      </dgm:t>
    </dgm:pt>
    <dgm:pt modelId="{ED445C7A-D7A1-4E3C-BA7D-AB6E0B85078B}">
      <dgm:prSet phldrT="[Text]" phldr="0" custT="1"/>
      <dgm:spPr/>
      <dgm:t>
        <a:bodyPr/>
        <a:lstStyle/>
        <a:p>
          <a:r>
            <a:rPr lang="en-US" sz="800" dirty="0">
              <a:effectLst>
                <a:outerShdw blurRad="38100" dist="38100" dir="2700000" algn="tl">
                  <a:srgbClr val="000000">
                    <a:alpha val="43137"/>
                  </a:srgbClr>
                </a:outerShdw>
              </a:effectLst>
            </a:rPr>
            <a:t>Stabilizer Position &amp; </a:t>
          </a:r>
          <a:r>
            <a:rPr lang="en-US" sz="900" dirty="0">
              <a:effectLst>
                <a:outerShdw blurRad="38100" dist="38100" dir="2700000" algn="tl">
                  <a:srgbClr val="000000">
                    <a:alpha val="43137"/>
                  </a:srgbClr>
                </a:outerShdw>
              </a:effectLst>
            </a:rPr>
            <a:t>Design</a:t>
          </a:r>
          <a:endParaRPr lang="en-US" sz="800" dirty="0">
            <a:effectLst>
              <a:outerShdw blurRad="38100" dist="38100" dir="2700000" algn="tl">
                <a:srgbClr val="000000">
                  <a:alpha val="43137"/>
                </a:srgbClr>
              </a:outerShdw>
            </a:effectLst>
          </a:endParaRPr>
        </a:p>
      </dgm:t>
    </dgm:pt>
    <dgm:pt modelId="{6D4EBC33-125E-4FE2-9336-B9901C595855}" type="parTrans" cxnId="{A7B28AA9-7BA0-415B-A903-5763DC7D99D0}">
      <dgm:prSet/>
      <dgm:spPr/>
      <dgm:t>
        <a:bodyPr/>
        <a:lstStyle/>
        <a:p>
          <a:endParaRPr lang="en-US"/>
        </a:p>
      </dgm:t>
    </dgm:pt>
    <dgm:pt modelId="{399B1679-F592-4143-B964-75BB20F41253}" type="sibTrans" cxnId="{A7B28AA9-7BA0-415B-A903-5763DC7D99D0}">
      <dgm:prSet/>
      <dgm:spPr/>
      <dgm:t>
        <a:bodyPr/>
        <a:lstStyle/>
        <a:p>
          <a:endParaRPr lang="en-US"/>
        </a:p>
      </dgm:t>
    </dgm:pt>
    <dgm:pt modelId="{4C1A1526-3FA9-4701-ABF3-FA881F5892E1}">
      <dgm:prSet phldrT="[Text]" phldr="0"/>
      <dgm:spPr/>
      <dgm:t>
        <a:bodyPr/>
        <a:lstStyle/>
        <a:p>
          <a:r>
            <a:rPr lang="en-US" dirty="0">
              <a:effectLst>
                <a:outerShdw blurRad="38100" dist="38100" dir="2700000" algn="tl">
                  <a:srgbClr val="000000">
                    <a:alpha val="43137"/>
                  </a:srgbClr>
                </a:outerShdw>
              </a:effectLst>
            </a:rPr>
            <a:t>BHA Size &amp; Length</a:t>
          </a:r>
        </a:p>
      </dgm:t>
    </dgm:pt>
    <dgm:pt modelId="{9833F759-A1F0-4CDB-A84D-E9D320A22A37}" type="parTrans" cxnId="{470385D2-38F8-44E3-93A2-05EA92ABBDA7}">
      <dgm:prSet/>
      <dgm:spPr/>
      <dgm:t>
        <a:bodyPr/>
        <a:lstStyle/>
        <a:p>
          <a:endParaRPr lang="en-US"/>
        </a:p>
      </dgm:t>
    </dgm:pt>
    <dgm:pt modelId="{94BE4840-6A86-4649-9CB6-402DE20235AF}" type="sibTrans" cxnId="{470385D2-38F8-44E3-93A2-05EA92ABBDA7}">
      <dgm:prSet/>
      <dgm:spPr/>
      <dgm:t>
        <a:bodyPr/>
        <a:lstStyle/>
        <a:p>
          <a:endParaRPr lang="en-US"/>
        </a:p>
      </dgm:t>
    </dgm:pt>
    <dgm:pt modelId="{2DE62258-D5F7-4ECD-9A4F-C8CBA6C9778A}">
      <dgm:prSet phldrT="[Text]" phldr="0" custT="1"/>
      <dgm:spPr/>
      <dgm:t>
        <a:bodyPr/>
        <a:lstStyle/>
        <a:p>
          <a:r>
            <a:rPr lang="en-US" sz="1000" dirty="0" err="1">
              <a:effectLst>
                <a:outerShdw blurRad="38100" dist="38100" dir="2700000" algn="tl">
                  <a:srgbClr val="000000">
                    <a:alpha val="43137"/>
                  </a:srgbClr>
                </a:outerShdw>
              </a:effectLst>
            </a:rPr>
            <a:t>DrillPipe</a:t>
          </a:r>
          <a:r>
            <a:rPr lang="en-US" sz="1000" dirty="0">
              <a:effectLst>
                <a:outerShdw blurRad="38100" dist="38100" dir="2700000" algn="tl">
                  <a:srgbClr val="000000">
                    <a:alpha val="43137"/>
                  </a:srgbClr>
                </a:outerShdw>
              </a:effectLst>
            </a:rPr>
            <a:t> Size</a:t>
          </a:r>
        </a:p>
      </dgm:t>
    </dgm:pt>
    <dgm:pt modelId="{6C7854A2-1BCA-4EA8-9D8C-EF6918066FA9}" type="parTrans" cxnId="{73E12B94-2DB5-4E04-9390-BEE2558F8B92}">
      <dgm:prSet/>
      <dgm:spPr/>
      <dgm:t>
        <a:bodyPr/>
        <a:lstStyle/>
        <a:p>
          <a:endParaRPr lang="en-US"/>
        </a:p>
      </dgm:t>
    </dgm:pt>
    <dgm:pt modelId="{04673EF7-A554-4B86-AECD-CC9866DE5E93}" type="sibTrans" cxnId="{73E12B94-2DB5-4E04-9390-BEE2558F8B92}">
      <dgm:prSet/>
      <dgm:spPr/>
      <dgm:t>
        <a:bodyPr/>
        <a:lstStyle/>
        <a:p>
          <a:endParaRPr lang="en-US"/>
        </a:p>
      </dgm:t>
    </dgm:pt>
    <dgm:pt modelId="{2F3F2103-EA49-4055-A207-9AEAAFD0E036}">
      <dgm:prSet phldrT="[Text]" phldr="0" custT="1"/>
      <dgm:spPr/>
      <dgm:t>
        <a:bodyPr/>
        <a:lstStyle/>
        <a:p>
          <a:r>
            <a:rPr lang="en-US" sz="900" dirty="0">
              <a:effectLst>
                <a:outerShdw blurRad="38100" dist="38100" dir="2700000" algn="tl">
                  <a:srgbClr val="000000">
                    <a:alpha val="43137"/>
                  </a:srgbClr>
                </a:outerShdw>
              </a:effectLst>
            </a:rPr>
            <a:t>Drive Type</a:t>
          </a:r>
        </a:p>
      </dgm:t>
    </dgm:pt>
    <dgm:pt modelId="{30E136D4-A324-4E35-A9A4-F5A7E516AA49}" type="parTrans" cxnId="{2CCC8497-DE66-4F6E-96F8-D854F84CF99C}">
      <dgm:prSet/>
      <dgm:spPr/>
      <dgm:t>
        <a:bodyPr/>
        <a:lstStyle/>
        <a:p>
          <a:endParaRPr lang="en-US"/>
        </a:p>
      </dgm:t>
    </dgm:pt>
    <dgm:pt modelId="{0B72B9BA-93DF-4BF7-BC5E-54DE2FE24BE1}" type="sibTrans" cxnId="{2CCC8497-DE66-4F6E-96F8-D854F84CF99C}">
      <dgm:prSet/>
      <dgm:spPr/>
      <dgm:t>
        <a:bodyPr/>
        <a:lstStyle/>
        <a:p>
          <a:endParaRPr lang="en-US"/>
        </a:p>
      </dgm:t>
    </dgm:pt>
    <dgm:pt modelId="{F5D33BF2-2F74-41EC-AFD5-5A7BB7B50162}">
      <dgm:prSet phldrT="[Text]" phldr="0" custT="1"/>
      <dgm:spPr/>
      <dgm:t>
        <a:bodyPr/>
        <a:lstStyle/>
        <a:p>
          <a:r>
            <a:rPr lang="en-US" sz="900" dirty="0">
              <a:effectLst>
                <a:outerShdw blurRad="38100" dist="38100" dir="2700000" algn="tl">
                  <a:srgbClr val="000000">
                    <a:alpha val="43137"/>
                  </a:srgbClr>
                </a:outerShdw>
              </a:effectLst>
            </a:rPr>
            <a:t>Operating Parameters</a:t>
          </a:r>
        </a:p>
      </dgm:t>
    </dgm:pt>
    <dgm:pt modelId="{6089160D-A465-4D26-9E36-3D484580B1D2}" type="parTrans" cxnId="{F3B7BECF-679A-43D7-9A08-0A3635843236}">
      <dgm:prSet/>
      <dgm:spPr/>
      <dgm:t>
        <a:bodyPr/>
        <a:lstStyle/>
        <a:p>
          <a:endParaRPr lang="en-US"/>
        </a:p>
      </dgm:t>
    </dgm:pt>
    <dgm:pt modelId="{03F3F878-7FB2-41F6-ADDB-C6E751AC774D}" type="sibTrans" cxnId="{F3B7BECF-679A-43D7-9A08-0A3635843236}">
      <dgm:prSet/>
      <dgm:spPr/>
      <dgm:t>
        <a:bodyPr/>
        <a:lstStyle/>
        <a:p>
          <a:endParaRPr lang="en-US"/>
        </a:p>
      </dgm:t>
    </dgm:pt>
    <dgm:pt modelId="{F69D10C1-64CE-4CDD-9253-804BC79D578F}">
      <dgm:prSet phldrT="[Text]" phldr="0" custT="1"/>
      <dgm:spPr/>
      <dgm:t>
        <a:bodyPr/>
        <a:lstStyle/>
        <a:p>
          <a:r>
            <a:rPr lang="en-US" sz="800" dirty="0">
              <a:effectLst>
                <a:outerShdw blurRad="38100" dist="38100" dir="2700000" algn="tl">
                  <a:srgbClr val="000000">
                    <a:alpha val="43137"/>
                  </a:srgbClr>
                </a:outerShdw>
              </a:effectLst>
            </a:rPr>
            <a:t>Vibration Suppression Systems</a:t>
          </a:r>
        </a:p>
      </dgm:t>
    </dgm:pt>
    <dgm:pt modelId="{64EF129E-870A-4D9F-9106-50B2F42CF653}" type="parTrans" cxnId="{D80D6A41-2788-4EC6-863A-8EE6BA9A247B}">
      <dgm:prSet/>
      <dgm:spPr/>
      <dgm:t>
        <a:bodyPr/>
        <a:lstStyle/>
        <a:p>
          <a:endParaRPr lang="en-US"/>
        </a:p>
      </dgm:t>
    </dgm:pt>
    <dgm:pt modelId="{A634B6E3-F95D-4630-B6C2-DA10F48C21DC}" type="sibTrans" cxnId="{D80D6A41-2788-4EC6-863A-8EE6BA9A247B}">
      <dgm:prSet/>
      <dgm:spPr/>
      <dgm:t>
        <a:bodyPr/>
        <a:lstStyle/>
        <a:p>
          <a:endParaRPr lang="en-US"/>
        </a:p>
      </dgm:t>
    </dgm:pt>
    <dgm:pt modelId="{9FE7537F-BF94-4BC5-8DC7-5C501A18E39E}" type="pres">
      <dgm:prSet presAssocID="{1917A024-52D6-4C43-BACE-9CFA09E31438}" presName="Name0" presStyleCnt="0">
        <dgm:presLayoutVars>
          <dgm:chMax val="1"/>
          <dgm:dir/>
          <dgm:animLvl val="ctr"/>
          <dgm:resizeHandles val="exact"/>
        </dgm:presLayoutVars>
      </dgm:prSet>
      <dgm:spPr/>
    </dgm:pt>
    <dgm:pt modelId="{AF017838-9BE1-40A1-8EEC-4A3B3C722612}" type="pres">
      <dgm:prSet presAssocID="{DF801808-F39D-464F-B072-BAF4B56AF6C5}" presName="centerShape" presStyleLbl="node0" presStyleIdx="0" presStyleCnt="1"/>
      <dgm:spPr/>
    </dgm:pt>
    <dgm:pt modelId="{14D0F40F-579C-4DD3-8E0E-355A91E643D2}" type="pres">
      <dgm:prSet presAssocID="{27ACFD89-4523-4DCD-92CC-FD7EE27D8BF0}" presName="node" presStyleLbl="node1" presStyleIdx="0" presStyleCnt="7">
        <dgm:presLayoutVars>
          <dgm:bulletEnabled val="1"/>
        </dgm:presLayoutVars>
      </dgm:prSet>
      <dgm:spPr/>
    </dgm:pt>
    <dgm:pt modelId="{A7B3D84C-9114-4F0D-B118-B1C6FF69CA19}" type="pres">
      <dgm:prSet presAssocID="{27ACFD89-4523-4DCD-92CC-FD7EE27D8BF0}" presName="dummy" presStyleCnt="0"/>
      <dgm:spPr/>
    </dgm:pt>
    <dgm:pt modelId="{1CDAC6E7-6B99-4D18-90EA-247A1DA0449C}" type="pres">
      <dgm:prSet presAssocID="{7756FB19-BE98-4CC6-975B-03B6EDD17282}" presName="sibTrans" presStyleLbl="sibTrans2D1" presStyleIdx="0" presStyleCnt="7"/>
      <dgm:spPr/>
    </dgm:pt>
    <dgm:pt modelId="{C3391AF6-6C8F-45C8-85A1-7961F38E0180}" type="pres">
      <dgm:prSet presAssocID="{2F3F2103-EA49-4055-A207-9AEAAFD0E036}" presName="node" presStyleLbl="node1" presStyleIdx="1" presStyleCnt="7">
        <dgm:presLayoutVars>
          <dgm:bulletEnabled val="1"/>
        </dgm:presLayoutVars>
      </dgm:prSet>
      <dgm:spPr/>
    </dgm:pt>
    <dgm:pt modelId="{F1D92BEA-439D-4F3E-B82B-505894045E22}" type="pres">
      <dgm:prSet presAssocID="{2F3F2103-EA49-4055-A207-9AEAAFD0E036}" presName="dummy" presStyleCnt="0"/>
      <dgm:spPr/>
    </dgm:pt>
    <dgm:pt modelId="{B072B02D-68BD-4728-A6F7-6EE45FE99137}" type="pres">
      <dgm:prSet presAssocID="{0B72B9BA-93DF-4BF7-BC5E-54DE2FE24BE1}" presName="sibTrans" presStyleLbl="sibTrans2D1" presStyleIdx="1" presStyleCnt="7"/>
      <dgm:spPr/>
    </dgm:pt>
    <dgm:pt modelId="{2BC26897-E5E0-4A7A-92D4-4FD5AC82C04C}" type="pres">
      <dgm:prSet presAssocID="{ED445C7A-D7A1-4E3C-BA7D-AB6E0B85078B}" presName="node" presStyleLbl="node1" presStyleIdx="2" presStyleCnt="7">
        <dgm:presLayoutVars>
          <dgm:bulletEnabled val="1"/>
        </dgm:presLayoutVars>
      </dgm:prSet>
      <dgm:spPr/>
    </dgm:pt>
    <dgm:pt modelId="{618D0490-5304-470B-B5B7-61AD0FEBFB0A}" type="pres">
      <dgm:prSet presAssocID="{ED445C7A-D7A1-4E3C-BA7D-AB6E0B85078B}" presName="dummy" presStyleCnt="0"/>
      <dgm:spPr/>
    </dgm:pt>
    <dgm:pt modelId="{2E91372D-4306-49F6-AFB9-721776B9D47F}" type="pres">
      <dgm:prSet presAssocID="{399B1679-F592-4143-B964-75BB20F41253}" presName="sibTrans" presStyleLbl="sibTrans2D1" presStyleIdx="2" presStyleCnt="7"/>
      <dgm:spPr/>
    </dgm:pt>
    <dgm:pt modelId="{07CF131D-1356-436C-B02D-2BA69D5FEE3E}" type="pres">
      <dgm:prSet presAssocID="{4C1A1526-3FA9-4701-ABF3-FA881F5892E1}" presName="node" presStyleLbl="node1" presStyleIdx="3" presStyleCnt="7">
        <dgm:presLayoutVars>
          <dgm:bulletEnabled val="1"/>
        </dgm:presLayoutVars>
      </dgm:prSet>
      <dgm:spPr/>
    </dgm:pt>
    <dgm:pt modelId="{0EF75559-4C45-4B4B-BA19-139C88C366B8}" type="pres">
      <dgm:prSet presAssocID="{4C1A1526-3FA9-4701-ABF3-FA881F5892E1}" presName="dummy" presStyleCnt="0"/>
      <dgm:spPr/>
    </dgm:pt>
    <dgm:pt modelId="{424297CB-476A-485F-A3D2-94F466502339}" type="pres">
      <dgm:prSet presAssocID="{94BE4840-6A86-4649-9CB6-402DE20235AF}" presName="sibTrans" presStyleLbl="sibTrans2D1" presStyleIdx="3" presStyleCnt="7"/>
      <dgm:spPr/>
    </dgm:pt>
    <dgm:pt modelId="{6F3D5699-5253-4AC3-910F-F93940FD73A9}" type="pres">
      <dgm:prSet presAssocID="{2DE62258-D5F7-4ECD-9A4F-C8CBA6C9778A}" presName="node" presStyleLbl="node1" presStyleIdx="4" presStyleCnt="7">
        <dgm:presLayoutVars>
          <dgm:bulletEnabled val="1"/>
        </dgm:presLayoutVars>
      </dgm:prSet>
      <dgm:spPr/>
    </dgm:pt>
    <dgm:pt modelId="{BCE4348C-427A-4C87-A4EB-19401840CFFE}" type="pres">
      <dgm:prSet presAssocID="{2DE62258-D5F7-4ECD-9A4F-C8CBA6C9778A}" presName="dummy" presStyleCnt="0"/>
      <dgm:spPr/>
    </dgm:pt>
    <dgm:pt modelId="{9B888022-3113-43B2-ACD0-E3DEC0FB1AF2}" type="pres">
      <dgm:prSet presAssocID="{04673EF7-A554-4B86-AECD-CC9866DE5E93}" presName="sibTrans" presStyleLbl="sibTrans2D1" presStyleIdx="4" presStyleCnt="7"/>
      <dgm:spPr/>
    </dgm:pt>
    <dgm:pt modelId="{3C40910A-BA34-41D9-A26E-C5D2C07E1D8B}" type="pres">
      <dgm:prSet presAssocID="{F69D10C1-64CE-4CDD-9253-804BC79D578F}" presName="node" presStyleLbl="node1" presStyleIdx="5" presStyleCnt="7">
        <dgm:presLayoutVars>
          <dgm:bulletEnabled val="1"/>
        </dgm:presLayoutVars>
      </dgm:prSet>
      <dgm:spPr/>
    </dgm:pt>
    <dgm:pt modelId="{ABC823E9-83E1-46A3-B82D-9CB24CFC0840}" type="pres">
      <dgm:prSet presAssocID="{F69D10C1-64CE-4CDD-9253-804BC79D578F}" presName="dummy" presStyleCnt="0"/>
      <dgm:spPr/>
    </dgm:pt>
    <dgm:pt modelId="{1D4844D6-25CB-4F54-BDFC-EED761797CE4}" type="pres">
      <dgm:prSet presAssocID="{A634B6E3-F95D-4630-B6C2-DA10F48C21DC}" presName="sibTrans" presStyleLbl="sibTrans2D1" presStyleIdx="5" presStyleCnt="7"/>
      <dgm:spPr/>
    </dgm:pt>
    <dgm:pt modelId="{A1CFF98E-C869-4788-BB6A-4EBC32037482}" type="pres">
      <dgm:prSet presAssocID="{F5D33BF2-2F74-41EC-AFD5-5A7BB7B50162}" presName="node" presStyleLbl="node1" presStyleIdx="6" presStyleCnt="7">
        <dgm:presLayoutVars>
          <dgm:bulletEnabled val="1"/>
        </dgm:presLayoutVars>
      </dgm:prSet>
      <dgm:spPr/>
    </dgm:pt>
    <dgm:pt modelId="{2CF9E115-A813-4072-ABA3-F8550F374027}" type="pres">
      <dgm:prSet presAssocID="{F5D33BF2-2F74-41EC-AFD5-5A7BB7B50162}" presName="dummy" presStyleCnt="0"/>
      <dgm:spPr/>
    </dgm:pt>
    <dgm:pt modelId="{DA41B4B2-FD56-4DD9-A5F1-3809BC50E791}" type="pres">
      <dgm:prSet presAssocID="{03F3F878-7FB2-41F6-ADDB-C6E751AC774D}" presName="sibTrans" presStyleLbl="sibTrans2D1" presStyleIdx="6" presStyleCnt="7"/>
      <dgm:spPr/>
    </dgm:pt>
  </dgm:ptLst>
  <dgm:cxnLst>
    <dgm:cxn modelId="{D67F790F-3C75-4283-B14E-CCD7FA75F87A}" type="presOf" srcId="{ED445C7A-D7A1-4E3C-BA7D-AB6E0B85078B}" destId="{2BC26897-E5E0-4A7A-92D4-4FD5AC82C04C}" srcOrd="0" destOrd="0" presId="urn:microsoft.com/office/officeart/2005/8/layout/radial6"/>
    <dgm:cxn modelId="{85695810-FD06-48EB-8DC9-062C453553B0}" type="presOf" srcId="{94BE4840-6A86-4649-9CB6-402DE20235AF}" destId="{424297CB-476A-485F-A3D2-94F466502339}" srcOrd="0" destOrd="0" presId="urn:microsoft.com/office/officeart/2005/8/layout/radial6"/>
    <dgm:cxn modelId="{9BC9EA19-A939-41B2-8519-14F719C405B0}" type="presOf" srcId="{4C1A1526-3FA9-4701-ABF3-FA881F5892E1}" destId="{07CF131D-1356-436C-B02D-2BA69D5FEE3E}" srcOrd="0" destOrd="0" presId="urn:microsoft.com/office/officeart/2005/8/layout/radial6"/>
    <dgm:cxn modelId="{1B2A0F1D-D349-4B77-9B7A-23C0397C425C}" type="presOf" srcId="{1917A024-52D6-4C43-BACE-9CFA09E31438}" destId="{9FE7537F-BF94-4BC5-8DC7-5C501A18E39E}" srcOrd="0" destOrd="0" presId="urn:microsoft.com/office/officeart/2005/8/layout/radial6"/>
    <dgm:cxn modelId="{01F5DE24-D6C0-40CA-945F-64DB16409E53}" type="presOf" srcId="{04673EF7-A554-4B86-AECD-CC9866DE5E93}" destId="{9B888022-3113-43B2-ACD0-E3DEC0FB1AF2}" srcOrd="0" destOrd="0" presId="urn:microsoft.com/office/officeart/2005/8/layout/radial6"/>
    <dgm:cxn modelId="{F3A3E42A-B5BA-423B-B1BB-2D8B2417302B}" type="presOf" srcId="{7756FB19-BE98-4CC6-975B-03B6EDD17282}" destId="{1CDAC6E7-6B99-4D18-90EA-247A1DA0449C}" srcOrd="0" destOrd="0" presId="urn:microsoft.com/office/officeart/2005/8/layout/radial6"/>
    <dgm:cxn modelId="{D4D1243B-AEBB-417F-8910-5633B65CC223}" type="presOf" srcId="{DF801808-F39D-464F-B072-BAF4B56AF6C5}" destId="{AF017838-9BE1-40A1-8EEC-4A3B3C722612}" srcOrd="0" destOrd="0" presId="urn:microsoft.com/office/officeart/2005/8/layout/radial6"/>
    <dgm:cxn modelId="{E87D1E3C-0E1B-4445-A5B0-9D483E51A65E}" srcId="{1917A024-52D6-4C43-BACE-9CFA09E31438}" destId="{DF801808-F39D-464F-B072-BAF4B56AF6C5}" srcOrd="0" destOrd="0" parTransId="{789A4B59-410E-43D3-835E-7E6037E07AE4}" sibTransId="{71867E9E-94FD-4FDF-8C5F-438966FF8192}"/>
    <dgm:cxn modelId="{EC3CC93F-7AD4-4A8B-83D1-5EC32DD4A71A}" type="presOf" srcId="{A634B6E3-F95D-4630-B6C2-DA10F48C21DC}" destId="{1D4844D6-25CB-4F54-BDFC-EED761797CE4}" srcOrd="0" destOrd="0" presId="urn:microsoft.com/office/officeart/2005/8/layout/radial6"/>
    <dgm:cxn modelId="{BA366D5C-66C7-4FCD-9D95-4E52C8ECF900}" type="presOf" srcId="{F5D33BF2-2F74-41EC-AFD5-5A7BB7B50162}" destId="{A1CFF98E-C869-4788-BB6A-4EBC32037482}" srcOrd="0" destOrd="0" presId="urn:microsoft.com/office/officeart/2005/8/layout/radial6"/>
    <dgm:cxn modelId="{D80D6A41-2788-4EC6-863A-8EE6BA9A247B}" srcId="{DF801808-F39D-464F-B072-BAF4B56AF6C5}" destId="{F69D10C1-64CE-4CDD-9253-804BC79D578F}" srcOrd="5" destOrd="0" parTransId="{64EF129E-870A-4D9F-9106-50B2F42CF653}" sibTransId="{A634B6E3-F95D-4630-B6C2-DA10F48C21DC}"/>
    <dgm:cxn modelId="{70ED7780-90E1-426B-9720-2F209140D234}" type="presOf" srcId="{0B72B9BA-93DF-4BF7-BC5E-54DE2FE24BE1}" destId="{B072B02D-68BD-4728-A6F7-6EE45FE99137}" srcOrd="0" destOrd="0" presId="urn:microsoft.com/office/officeart/2005/8/layout/radial6"/>
    <dgm:cxn modelId="{73E12B94-2DB5-4E04-9390-BEE2558F8B92}" srcId="{DF801808-F39D-464F-B072-BAF4B56AF6C5}" destId="{2DE62258-D5F7-4ECD-9A4F-C8CBA6C9778A}" srcOrd="4" destOrd="0" parTransId="{6C7854A2-1BCA-4EA8-9D8C-EF6918066FA9}" sibTransId="{04673EF7-A554-4B86-AECD-CC9866DE5E93}"/>
    <dgm:cxn modelId="{2CCC8497-DE66-4F6E-96F8-D854F84CF99C}" srcId="{DF801808-F39D-464F-B072-BAF4B56AF6C5}" destId="{2F3F2103-EA49-4055-A207-9AEAAFD0E036}" srcOrd="1" destOrd="0" parTransId="{30E136D4-A324-4E35-A9A4-F5A7E516AA49}" sibTransId="{0B72B9BA-93DF-4BF7-BC5E-54DE2FE24BE1}"/>
    <dgm:cxn modelId="{A7B28AA9-7BA0-415B-A903-5763DC7D99D0}" srcId="{DF801808-F39D-464F-B072-BAF4B56AF6C5}" destId="{ED445C7A-D7A1-4E3C-BA7D-AB6E0B85078B}" srcOrd="2" destOrd="0" parTransId="{6D4EBC33-125E-4FE2-9336-B9901C595855}" sibTransId="{399B1679-F592-4143-B964-75BB20F41253}"/>
    <dgm:cxn modelId="{25F04CB1-2743-4281-A667-CB8835781B92}" type="presOf" srcId="{2DE62258-D5F7-4ECD-9A4F-C8CBA6C9778A}" destId="{6F3D5699-5253-4AC3-910F-F93940FD73A9}" srcOrd="0" destOrd="0" presId="urn:microsoft.com/office/officeart/2005/8/layout/radial6"/>
    <dgm:cxn modelId="{ED6813BE-9306-4CD7-A1A3-9E767BB124EC}" type="presOf" srcId="{27ACFD89-4523-4DCD-92CC-FD7EE27D8BF0}" destId="{14D0F40F-579C-4DD3-8E0E-355A91E643D2}" srcOrd="0" destOrd="0" presId="urn:microsoft.com/office/officeart/2005/8/layout/radial6"/>
    <dgm:cxn modelId="{7F9AD4C1-DC94-4A79-956F-0049DA1F8A1E}" type="presOf" srcId="{2F3F2103-EA49-4055-A207-9AEAAFD0E036}" destId="{C3391AF6-6C8F-45C8-85A1-7961F38E0180}" srcOrd="0" destOrd="0" presId="urn:microsoft.com/office/officeart/2005/8/layout/radial6"/>
    <dgm:cxn modelId="{72BDE5C6-9DBD-45F0-BF8D-3956AC3F151B}" type="presOf" srcId="{03F3F878-7FB2-41F6-ADDB-C6E751AC774D}" destId="{DA41B4B2-FD56-4DD9-A5F1-3809BC50E791}" srcOrd="0" destOrd="0" presId="urn:microsoft.com/office/officeart/2005/8/layout/radial6"/>
    <dgm:cxn modelId="{F3B7BECF-679A-43D7-9A08-0A3635843236}" srcId="{DF801808-F39D-464F-B072-BAF4B56AF6C5}" destId="{F5D33BF2-2F74-41EC-AFD5-5A7BB7B50162}" srcOrd="6" destOrd="0" parTransId="{6089160D-A465-4D26-9E36-3D484580B1D2}" sibTransId="{03F3F878-7FB2-41F6-ADDB-C6E751AC774D}"/>
    <dgm:cxn modelId="{470385D2-38F8-44E3-93A2-05EA92ABBDA7}" srcId="{DF801808-F39D-464F-B072-BAF4B56AF6C5}" destId="{4C1A1526-3FA9-4701-ABF3-FA881F5892E1}" srcOrd="3" destOrd="0" parTransId="{9833F759-A1F0-4CDB-A84D-E9D320A22A37}" sibTransId="{94BE4840-6A86-4649-9CB6-402DE20235AF}"/>
    <dgm:cxn modelId="{0F8A30E1-37DE-4C5B-86F8-527952ECD7A2}" srcId="{DF801808-F39D-464F-B072-BAF4B56AF6C5}" destId="{27ACFD89-4523-4DCD-92CC-FD7EE27D8BF0}" srcOrd="0" destOrd="0" parTransId="{BC369473-BFD3-4335-98DE-0B32882A4D29}" sibTransId="{7756FB19-BE98-4CC6-975B-03B6EDD17282}"/>
    <dgm:cxn modelId="{EA0B6FE3-DA48-4248-ACED-EA9C842CFAA4}" type="presOf" srcId="{F69D10C1-64CE-4CDD-9253-804BC79D578F}" destId="{3C40910A-BA34-41D9-A26E-C5D2C07E1D8B}" srcOrd="0" destOrd="0" presId="urn:microsoft.com/office/officeart/2005/8/layout/radial6"/>
    <dgm:cxn modelId="{C53613EF-AE19-41F9-9EEF-CA6384697A64}" type="presOf" srcId="{399B1679-F592-4143-B964-75BB20F41253}" destId="{2E91372D-4306-49F6-AFB9-721776B9D47F}" srcOrd="0" destOrd="0" presId="urn:microsoft.com/office/officeart/2005/8/layout/radial6"/>
    <dgm:cxn modelId="{F10DDCB3-1AB2-4E58-A84F-72D4375F3F8F}" type="presParOf" srcId="{9FE7537F-BF94-4BC5-8DC7-5C501A18E39E}" destId="{AF017838-9BE1-40A1-8EEC-4A3B3C722612}" srcOrd="0" destOrd="0" presId="urn:microsoft.com/office/officeart/2005/8/layout/radial6"/>
    <dgm:cxn modelId="{F892E502-D466-4A2C-A70F-00114409BB29}" type="presParOf" srcId="{9FE7537F-BF94-4BC5-8DC7-5C501A18E39E}" destId="{14D0F40F-579C-4DD3-8E0E-355A91E643D2}" srcOrd="1" destOrd="0" presId="urn:microsoft.com/office/officeart/2005/8/layout/radial6"/>
    <dgm:cxn modelId="{2BBD3AE0-4032-4A23-8038-B4FE65720905}" type="presParOf" srcId="{9FE7537F-BF94-4BC5-8DC7-5C501A18E39E}" destId="{A7B3D84C-9114-4F0D-B118-B1C6FF69CA19}" srcOrd="2" destOrd="0" presId="urn:microsoft.com/office/officeart/2005/8/layout/radial6"/>
    <dgm:cxn modelId="{3813EB87-B084-49B6-824C-E4FE59E0AB4E}" type="presParOf" srcId="{9FE7537F-BF94-4BC5-8DC7-5C501A18E39E}" destId="{1CDAC6E7-6B99-4D18-90EA-247A1DA0449C}" srcOrd="3" destOrd="0" presId="urn:microsoft.com/office/officeart/2005/8/layout/radial6"/>
    <dgm:cxn modelId="{F074593C-FBEC-4235-97F4-D0C49A1D423A}" type="presParOf" srcId="{9FE7537F-BF94-4BC5-8DC7-5C501A18E39E}" destId="{C3391AF6-6C8F-45C8-85A1-7961F38E0180}" srcOrd="4" destOrd="0" presId="urn:microsoft.com/office/officeart/2005/8/layout/radial6"/>
    <dgm:cxn modelId="{A19D754E-6586-4149-A89F-176AD4821D18}" type="presParOf" srcId="{9FE7537F-BF94-4BC5-8DC7-5C501A18E39E}" destId="{F1D92BEA-439D-4F3E-B82B-505894045E22}" srcOrd="5" destOrd="0" presId="urn:microsoft.com/office/officeart/2005/8/layout/radial6"/>
    <dgm:cxn modelId="{9638F796-D9DC-4090-B9CE-67E71D7B4608}" type="presParOf" srcId="{9FE7537F-BF94-4BC5-8DC7-5C501A18E39E}" destId="{B072B02D-68BD-4728-A6F7-6EE45FE99137}" srcOrd="6" destOrd="0" presId="urn:microsoft.com/office/officeart/2005/8/layout/radial6"/>
    <dgm:cxn modelId="{29CFB651-22FB-4673-9759-7B6559CEB607}" type="presParOf" srcId="{9FE7537F-BF94-4BC5-8DC7-5C501A18E39E}" destId="{2BC26897-E5E0-4A7A-92D4-4FD5AC82C04C}" srcOrd="7" destOrd="0" presId="urn:microsoft.com/office/officeart/2005/8/layout/radial6"/>
    <dgm:cxn modelId="{B4DA39ED-0245-4155-9ADC-3C769734F9D4}" type="presParOf" srcId="{9FE7537F-BF94-4BC5-8DC7-5C501A18E39E}" destId="{618D0490-5304-470B-B5B7-61AD0FEBFB0A}" srcOrd="8" destOrd="0" presId="urn:microsoft.com/office/officeart/2005/8/layout/radial6"/>
    <dgm:cxn modelId="{00319775-F543-446E-AE36-1F299A9A7578}" type="presParOf" srcId="{9FE7537F-BF94-4BC5-8DC7-5C501A18E39E}" destId="{2E91372D-4306-49F6-AFB9-721776B9D47F}" srcOrd="9" destOrd="0" presId="urn:microsoft.com/office/officeart/2005/8/layout/radial6"/>
    <dgm:cxn modelId="{89DD7CDA-984D-4C35-9CBE-5A0377F96CB5}" type="presParOf" srcId="{9FE7537F-BF94-4BC5-8DC7-5C501A18E39E}" destId="{07CF131D-1356-436C-B02D-2BA69D5FEE3E}" srcOrd="10" destOrd="0" presId="urn:microsoft.com/office/officeart/2005/8/layout/radial6"/>
    <dgm:cxn modelId="{616BE939-BE1F-4D50-9AF6-CA81C7D3EF53}" type="presParOf" srcId="{9FE7537F-BF94-4BC5-8DC7-5C501A18E39E}" destId="{0EF75559-4C45-4B4B-BA19-139C88C366B8}" srcOrd="11" destOrd="0" presId="urn:microsoft.com/office/officeart/2005/8/layout/radial6"/>
    <dgm:cxn modelId="{6E1B4715-1474-43F5-906B-A08347386D5B}" type="presParOf" srcId="{9FE7537F-BF94-4BC5-8DC7-5C501A18E39E}" destId="{424297CB-476A-485F-A3D2-94F466502339}" srcOrd="12" destOrd="0" presId="urn:microsoft.com/office/officeart/2005/8/layout/radial6"/>
    <dgm:cxn modelId="{829FFA21-39D8-4686-9871-9BC9E0F691D0}" type="presParOf" srcId="{9FE7537F-BF94-4BC5-8DC7-5C501A18E39E}" destId="{6F3D5699-5253-4AC3-910F-F93940FD73A9}" srcOrd="13" destOrd="0" presId="urn:microsoft.com/office/officeart/2005/8/layout/radial6"/>
    <dgm:cxn modelId="{DE876FBF-AD06-4E93-87BA-D166A66416CF}" type="presParOf" srcId="{9FE7537F-BF94-4BC5-8DC7-5C501A18E39E}" destId="{BCE4348C-427A-4C87-A4EB-19401840CFFE}" srcOrd="14" destOrd="0" presId="urn:microsoft.com/office/officeart/2005/8/layout/radial6"/>
    <dgm:cxn modelId="{BEBB2200-51C3-4B07-92F4-C3D998A4D1A7}" type="presParOf" srcId="{9FE7537F-BF94-4BC5-8DC7-5C501A18E39E}" destId="{9B888022-3113-43B2-ACD0-E3DEC0FB1AF2}" srcOrd="15" destOrd="0" presId="urn:microsoft.com/office/officeart/2005/8/layout/radial6"/>
    <dgm:cxn modelId="{8F8D3960-755E-4BD3-97F0-F8084AFEE342}" type="presParOf" srcId="{9FE7537F-BF94-4BC5-8DC7-5C501A18E39E}" destId="{3C40910A-BA34-41D9-A26E-C5D2C07E1D8B}" srcOrd="16" destOrd="0" presId="urn:microsoft.com/office/officeart/2005/8/layout/radial6"/>
    <dgm:cxn modelId="{DB33550E-025E-4579-8EEB-E1D0AD524F0F}" type="presParOf" srcId="{9FE7537F-BF94-4BC5-8DC7-5C501A18E39E}" destId="{ABC823E9-83E1-46A3-B82D-9CB24CFC0840}" srcOrd="17" destOrd="0" presId="urn:microsoft.com/office/officeart/2005/8/layout/radial6"/>
    <dgm:cxn modelId="{26EB9AB7-D5FF-43C6-A2AC-03453E4D750D}" type="presParOf" srcId="{9FE7537F-BF94-4BC5-8DC7-5C501A18E39E}" destId="{1D4844D6-25CB-4F54-BDFC-EED761797CE4}" srcOrd="18" destOrd="0" presId="urn:microsoft.com/office/officeart/2005/8/layout/radial6"/>
    <dgm:cxn modelId="{A873D769-A8CD-48B3-8B80-F0A14D2029C9}" type="presParOf" srcId="{9FE7537F-BF94-4BC5-8DC7-5C501A18E39E}" destId="{A1CFF98E-C869-4788-BB6A-4EBC32037482}" srcOrd="19" destOrd="0" presId="urn:microsoft.com/office/officeart/2005/8/layout/radial6"/>
    <dgm:cxn modelId="{6AF9A187-CDC5-43FB-9936-205D5DBC2DE1}" type="presParOf" srcId="{9FE7537F-BF94-4BC5-8DC7-5C501A18E39E}" destId="{2CF9E115-A813-4072-ABA3-F8550F374027}" srcOrd="20" destOrd="0" presId="urn:microsoft.com/office/officeart/2005/8/layout/radial6"/>
    <dgm:cxn modelId="{7F19F971-89E7-42B1-86F0-F15D85BA6EFB}" type="presParOf" srcId="{9FE7537F-BF94-4BC5-8DC7-5C501A18E39E}" destId="{DA41B4B2-FD56-4DD9-A5F1-3809BC50E791}" srcOrd="21" destOrd="0" presId="urn:microsoft.com/office/officeart/2005/8/layout/radial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8296D6-E00D-4DBF-9093-94F1DB79B29F}" type="doc">
      <dgm:prSet loTypeId="urn:diagrams.loki3.com/BracketList" loCatId="list" qsTypeId="urn:microsoft.com/office/officeart/2005/8/quickstyle/simple1" qsCatId="simple" csTypeId="urn:microsoft.com/office/officeart/2005/8/colors/colorful5" csCatId="colorful" phldr="1"/>
      <dgm:spPr/>
      <dgm:t>
        <a:bodyPr/>
        <a:lstStyle/>
        <a:p>
          <a:endParaRPr lang="en-US"/>
        </a:p>
      </dgm:t>
    </dgm:pt>
    <dgm:pt modelId="{F1161FCB-D72D-460F-BDDE-15E6907AC2A1}">
      <dgm:prSet phldrT="[Text]" phldr="0" custT="1"/>
      <dgm:spPr/>
      <dgm:t>
        <a:bodyPr/>
        <a:lstStyle/>
        <a:p>
          <a:r>
            <a:rPr lang="en-US" sz="1800" dirty="0">
              <a:solidFill>
                <a:schemeClr val="bg1"/>
              </a:solidFill>
            </a:rPr>
            <a:t>Test Plan</a:t>
          </a:r>
        </a:p>
      </dgm:t>
    </dgm:pt>
    <dgm:pt modelId="{4233F635-3322-42E1-9824-855C43CDB757}" type="parTrans" cxnId="{FBD93581-EBC2-42A6-ABF9-7F37D8C90658}">
      <dgm:prSet/>
      <dgm:spPr/>
      <dgm:t>
        <a:bodyPr/>
        <a:lstStyle/>
        <a:p>
          <a:endParaRPr lang="en-US">
            <a:solidFill>
              <a:schemeClr val="bg1"/>
            </a:solidFill>
          </a:endParaRPr>
        </a:p>
      </dgm:t>
    </dgm:pt>
    <dgm:pt modelId="{D7DF9AE0-E8A1-46A7-BBBA-227FDB331DDA}" type="sibTrans" cxnId="{FBD93581-EBC2-42A6-ABF9-7F37D8C90658}">
      <dgm:prSet/>
      <dgm:spPr/>
      <dgm:t>
        <a:bodyPr/>
        <a:lstStyle/>
        <a:p>
          <a:endParaRPr lang="en-US">
            <a:solidFill>
              <a:schemeClr val="bg1"/>
            </a:solidFill>
          </a:endParaRPr>
        </a:p>
      </dgm:t>
    </dgm:pt>
    <dgm:pt modelId="{E81F18FC-9B4C-4D5B-AED7-126E6C763D04}">
      <dgm:prSet phldrT="[Text]" phldr="0"/>
      <dgm:spPr/>
      <dgm:t>
        <a:bodyPr/>
        <a:lstStyle/>
        <a:p>
          <a:pPr marL="0" lvl="1" indent="0" defTabSz="1866900">
            <a:lnSpc>
              <a:spcPct val="90000"/>
            </a:lnSpc>
            <a:spcBef>
              <a:spcPct val="0"/>
            </a:spcBef>
            <a:spcAft>
              <a:spcPct val="15000"/>
            </a:spcAft>
          </a:pPr>
          <a:r>
            <a:rPr lang="en-US"/>
            <a:t> Bit &amp; BHA Design – Same as Offsets</a:t>
          </a:r>
          <a:endParaRPr lang="en-US" dirty="0"/>
        </a:p>
      </dgm:t>
    </dgm:pt>
    <dgm:pt modelId="{6BAB5B10-9921-422C-9951-C9029E865DAF}" type="parTrans" cxnId="{E9F24A5D-C4A5-4876-BC3F-9DA5EEBB8F7E}">
      <dgm:prSet/>
      <dgm:spPr/>
      <dgm:t>
        <a:bodyPr/>
        <a:lstStyle/>
        <a:p>
          <a:endParaRPr lang="en-US">
            <a:solidFill>
              <a:schemeClr val="bg1"/>
            </a:solidFill>
          </a:endParaRPr>
        </a:p>
      </dgm:t>
    </dgm:pt>
    <dgm:pt modelId="{A5629609-256D-4E8A-BFDD-EF42A46AED83}" type="sibTrans" cxnId="{E9F24A5D-C4A5-4876-BC3F-9DA5EEBB8F7E}">
      <dgm:prSet/>
      <dgm:spPr/>
      <dgm:t>
        <a:bodyPr/>
        <a:lstStyle/>
        <a:p>
          <a:endParaRPr lang="en-US">
            <a:solidFill>
              <a:schemeClr val="bg1"/>
            </a:solidFill>
          </a:endParaRPr>
        </a:p>
      </dgm:t>
    </dgm:pt>
    <dgm:pt modelId="{3AEEDBC9-F3B4-404A-8636-9064D3E536DE}">
      <dgm:prSet phldrT="[Text]" phldr="0" custT="1"/>
      <dgm:spPr/>
      <dgm:t>
        <a:bodyPr/>
        <a:lstStyle/>
        <a:p>
          <a:r>
            <a:rPr lang="en-US" sz="1800" dirty="0">
              <a:solidFill>
                <a:schemeClr val="bg1"/>
              </a:solidFill>
            </a:rPr>
            <a:t>Execution</a:t>
          </a:r>
        </a:p>
      </dgm:t>
    </dgm:pt>
    <dgm:pt modelId="{6AF7491E-9817-4FA8-B66F-48F5639A2E73}" type="parTrans" cxnId="{F38958C7-92A0-49E0-99F2-0AA5407314EB}">
      <dgm:prSet/>
      <dgm:spPr/>
      <dgm:t>
        <a:bodyPr/>
        <a:lstStyle/>
        <a:p>
          <a:endParaRPr lang="en-US">
            <a:solidFill>
              <a:schemeClr val="bg1"/>
            </a:solidFill>
          </a:endParaRPr>
        </a:p>
      </dgm:t>
    </dgm:pt>
    <dgm:pt modelId="{8FBC7972-73F0-4BAB-99AC-E517A2249FB5}" type="sibTrans" cxnId="{F38958C7-92A0-49E0-99F2-0AA5407314EB}">
      <dgm:prSet/>
      <dgm:spPr/>
      <dgm:t>
        <a:bodyPr/>
        <a:lstStyle/>
        <a:p>
          <a:endParaRPr lang="en-US">
            <a:solidFill>
              <a:schemeClr val="bg1"/>
            </a:solidFill>
          </a:endParaRPr>
        </a:p>
      </dgm:t>
    </dgm:pt>
    <dgm:pt modelId="{EC05DED9-A044-498B-A321-EBF8D2CF43EB}">
      <dgm:prSet phldrT="[Text]" phldr="0"/>
      <dgm:spPr/>
      <dgm:t>
        <a:bodyPr/>
        <a:lstStyle/>
        <a:p>
          <a:r>
            <a:rPr lang="en-US"/>
            <a:t>Follow standard operating practices</a:t>
          </a:r>
          <a:endParaRPr lang="en-US" dirty="0"/>
        </a:p>
      </dgm:t>
    </dgm:pt>
    <dgm:pt modelId="{3E64EA8D-6522-481E-B467-EEAEF73323EF}" type="parTrans" cxnId="{DB54DB3E-F950-4238-8536-172A4184E30C}">
      <dgm:prSet/>
      <dgm:spPr/>
      <dgm:t>
        <a:bodyPr/>
        <a:lstStyle/>
        <a:p>
          <a:endParaRPr lang="en-US">
            <a:solidFill>
              <a:schemeClr val="bg1"/>
            </a:solidFill>
          </a:endParaRPr>
        </a:p>
      </dgm:t>
    </dgm:pt>
    <dgm:pt modelId="{724B10A5-9928-4C90-9B49-2BB251E5FE32}" type="sibTrans" cxnId="{DB54DB3E-F950-4238-8536-172A4184E30C}">
      <dgm:prSet/>
      <dgm:spPr/>
      <dgm:t>
        <a:bodyPr/>
        <a:lstStyle/>
        <a:p>
          <a:endParaRPr lang="en-US">
            <a:solidFill>
              <a:schemeClr val="bg1"/>
            </a:solidFill>
          </a:endParaRPr>
        </a:p>
      </dgm:t>
    </dgm:pt>
    <dgm:pt modelId="{F902FD9C-2B6D-4765-AC0E-4591A568B191}">
      <dgm:prSet phldrT="[Text]" phldr="0"/>
      <dgm:spPr/>
      <dgm:t>
        <a:bodyPr/>
        <a:lstStyle/>
        <a:p>
          <a:pPr marL="0" lvl="1" indent="0" defTabSz="1866900">
            <a:lnSpc>
              <a:spcPct val="90000"/>
            </a:lnSpc>
            <a:spcBef>
              <a:spcPct val="0"/>
            </a:spcBef>
            <a:spcAft>
              <a:spcPct val="15000"/>
            </a:spcAft>
          </a:pPr>
          <a:r>
            <a:rPr lang="en-US"/>
            <a:t> Baseline – 1 or 2 wells</a:t>
          </a:r>
          <a:endParaRPr lang="en-US" dirty="0"/>
        </a:p>
      </dgm:t>
    </dgm:pt>
    <dgm:pt modelId="{14CE5B42-7A2D-4ED9-AE0F-B11658E714A4}" type="parTrans" cxnId="{48AA9D8E-E082-4BA0-AA50-7C6E8018C1B2}">
      <dgm:prSet/>
      <dgm:spPr/>
      <dgm:t>
        <a:bodyPr/>
        <a:lstStyle/>
        <a:p>
          <a:endParaRPr lang="en-US">
            <a:solidFill>
              <a:schemeClr val="bg1"/>
            </a:solidFill>
          </a:endParaRPr>
        </a:p>
      </dgm:t>
    </dgm:pt>
    <dgm:pt modelId="{366269BA-BA02-486D-9025-BD9A0007D042}" type="sibTrans" cxnId="{48AA9D8E-E082-4BA0-AA50-7C6E8018C1B2}">
      <dgm:prSet/>
      <dgm:spPr/>
      <dgm:t>
        <a:bodyPr/>
        <a:lstStyle/>
        <a:p>
          <a:endParaRPr lang="en-US">
            <a:solidFill>
              <a:schemeClr val="bg1"/>
            </a:solidFill>
          </a:endParaRPr>
        </a:p>
      </dgm:t>
    </dgm:pt>
    <dgm:pt modelId="{B0F4A50C-A291-4CF9-A59F-5AD0515FC0EB}">
      <dgm:prSet phldrT="[Text]" phldr="0"/>
      <dgm:spPr/>
      <dgm:t>
        <a:bodyPr/>
        <a:lstStyle/>
        <a:p>
          <a:r>
            <a:rPr lang="en-US"/>
            <a:t>Execute step tests</a:t>
          </a:r>
          <a:endParaRPr lang="en-US" dirty="0"/>
        </a:p>
      </dgm:t>
    </dgm:pt>
    <dgm:pt modelId="{2640C098-C589-4059-AD9D-4C26E92707DE}" type="parTrans" cxnId="{5539130F-30F9-40A1-9D21-8673453900C2}">
      <dgm:prSet/>
      <dgm:spPr/>
      <dgm:t>
        <a:bodyPr/>
        <a:lstStyle/>
        <a:p>
          <a:endParaRPr lang="en-US">
            <a:solidFill>
              <a:schemeClr val="bg1"/>
            </a:solidFill>
          </a:endParaRPr>
        </a:p>
      </dgm:t>
    </dgm:pt>
    <dgm:pt modelId="{4EA93159-0106-44CB-8055-AC8458D829B1}" type="sibTrans" cxnId="{5539130F-30F9-40A1-9D21-8673453900C2}">
      <dgm:prSet/>
      <dgm:spPr/>
      <dgm:t>
        <a:bodyPr/>
        <a:lstStyle/>
        <a:p>
          <a:endParaRPr lang="en-US">
            <a:solidFill>
              <a:schemeClr val="bg1"/>
            </a:solidFill>
          </a:endParaRPr>
        </a:p>
      </dgm:t>
    </dgm:pt>
    <dgm:pt modelId="{419FB62E-BA99-4E47-A745-9314539D2839}">
      <dgm:prSet phldrT="[Text]" phldr="0"/>
      <dgm:spPr/>
      <dgm:t>
        <a:bodyPr/>
        <a:lstStyle/>
        <a:p>
          <a:pPr marL="0" lvl="1" indent="0" defTabSz="1866900">
            <a:lnSpc>
              <a:spcPct val="90000"/>
            </a:lnSpc>
            <a:spcBef>
              <a:spcPct val="0"/>
            </a:spcBef>
            <a:spcAft>
              <a:spcPct val="15000"/>
            </a:spcAft>
          </a:pPr>
          <a:r>
            <a:rPr lang="en-US"/>
            <a:t> Step Tests</a:t>
          </a:r>
          <a:endParaRPr lang="en-US" dirty="0"/>
        </a:p>
      </dgm:t>
    </dgm:pt>
    <dgm:pt modelId="{4744B732-A80B-4A87-A21F-DCF3182FA67F}" type="parTrans" cxnId="{5B97C13D-1437-4C17-80B0-B3823B0EFAE7}">
      <dgm:prSet/>
      <dgm:spPr/>
      <dgm:t>
        <a:bodyPr/>
        <a:lstStyle/>
        <a:p>
          <a:endParaRPr lang="en-US">
            <a:solidFill>
              <a:schemeClr val="bg1"/>
            </a:solidFill>
          </a:endParaRPr>
        </a:p>
      </dgm:t>
    </dgm:pt>
    <dgm:pt modelId="{AAFF00BA-C2AC-4F63-B9F7-E4ADF7086656}" type="sibTrans" cxnId="{5B97C13D-1437-4C17-80B0-B3823B0EFAE7}">
      <dgm:prSet/>
      <dgm:spPr/>
      <dgm:t>
        <a:bodyPr/>
        <a:lstStyle/>
        <a:p>
          <a:endParaRPr lang="en-US">
            <a:solidFill>
              <a:schemeClr val="bg1"/>
            </a:solidFill>
          </a:endParaRPr>
        </a:p>
      </dgm:t>
    </dgm:pt>
    <dgm:pt modelId="{440647D9-7252-48E2-880F-30E7027F7262}">
      <dgm:prSet phldrT="[Text]" phldr="0"/>
      <dgm:spPr/>
      <dgm:t>
        <a:bodyPr/>
        <a:lstStyle/>
        <a:p>
          <a:pPr marL="0" lvl="1" indent="0" defTabSz="1866900">
            <a:lnSpc>
              <a:spcPct val="90000"/>
            </a:lnSpc>
            <a:spcBef>
              <a:spcPct val="0"/>
            </a:spcBef>
            <a:spcAft>
              <a:spcPct val="15000"/>
            </a:spcAft>
          </a:pPr>
          <a:r>
            <a:rPr lang="en-US"/>
            <a:t> High-Frequency Measurement Subs</a:t>
          </a:r>
          <a:endParaRPr lang="en-US" dirty="0"/>
        </a:p>
      </dgm:t>
    </dgm:pt>
    <dgm:pt modelId="{B20B0E60-4A60-42AB-A6C6-92E8E09A5A11}" type="parTrans" cxnId="{077C3580-0956-4E12-9EEF-CC2A722C325E}">
      <dgm:prSet/>
      <dgm:spPr/>
      <dgm:t>
        <a:bodyPr/>
        <a:lstStyle/>
        <a:p>
          <a:endParaRPr lang="en-US">
            <a:solidFill>
              <a:schemeClr val="bg1"/>
            </a:solidFill>
          </a:endParaRPr>
        </a:p>
      </dgm:t>
    </dgm:pt>
    <dgm:pt modelId="{F71A986B-4F36-40AE-B23F-3C54325671DD}" type="sibTrans" cxnId="{077C3580-0956-4E12-9EEF-CC2A722C325E}">
      <dgm:prSet/>
      <dgm:spPr/>
      <dgm:t>
        <a:bodyPr/>
        <a:lstStyle/>
        <a:p>
          <a:endParaRPr lang="en-US">
            <a:solidFill>
              <a:schemeClr val="bg1"/>
            </a:solidFill>
          </a:endParaRPr>
        </a:p>
      </dgm:t>
    </dgm:pt>
    <dgm:pt modelId="{803A3449-5EE9-40EF-A01A-16EDD97E7286}">
      <dgm:prSet phldrT="[Text]" phldr="0" custT="1"/>
      <dgm:spPr/>
      <dgm:t>
        <a:bodyPr/>
        <a:lstStyle/>
        <a:p>
          <a:r>
            <a:rPr lang="en-US" sz="1800" dirty="0">
              <a:solidFill>
                <a:schemeClr val="bg1"/>
              </a:solidFill>
            </a:rPr>
            <a:t>Post-Run Analysis</a:t>
          </a:r>
        </a:p>
      </dgm:t>
    </dgm:pt>
    <dgm:pt modelId="{1249C0DB-BD3B-4538-A57F-61A0F640AE9B}" type="parTrans" cxnId="{F19F7F7B-B79C-4D14-8864-B556AFED2DF3}">
      <dgm:prSet/>
      <dgm:spPr/>
      <dgm:t>
        <a:bodyPr/>
        <a:lstStyle/>
        <a:p>
          <a:endParaRPr lang="en-US">
            <a:solidFill>
              <a:schemeClr val="bg1"/>
            </a:solidFill>
          </a:endParaRPr>
        </a:p>
      </dgm:t>
    </dgm:pt>
    <dgm:pt modelId="{D2BB1498-035B-437F-B327-8EEAA4572443}" type="sibTrans" cxnId="{F19F7F7B-B79C-4D14-8864-B556AFED2DF3}">
      <dgm:prSet/>
      <dgm:spPr/>
      <dgm:t>
        <a:bodyPr/>
        <a:lstStyle/>
        <a:p>
          <a:endParaRPr lang="en-US">
            <a:solidFill>
              <a:schemeClr val="bg1"/>
            </a:solidFill>
          </a:endParaRPr>
        </a:p>
      </dgm:t>
    </dgm:pt>
    <dgm:pt modelId="{17C42A09-9E92-4F66-83FB-9366B601EFC7}">
      <dgm:prSet phldrT="[Text]" phldr="0"/>
      <dgm:spPr/>
      <dgm:t>
        <a:bodyPr/>
        <a:lstStyle/>
        <a:p>
          <a:r>
            <a:rPr lang="en-US"/>
            <a:t>Time Based Analysis</a:t>
          </a:r>
          <a:endParaRPr lang="en-US" dirty="0"/>
        </a:p>
      </dgm:t>
    </dgm:pt>
    <dgm:pt modelId="{D9DC0573-9743-46BE-B9B9-A35FB059EE36}" type="parTrans" cxnId="{F58B20E0-0BA8-4732-A6F3-4A7C351B194A}">
      <dgm:prSet/>
      <dgm:spPr/>
      <dgm:t>
        <a:bodyPr/>
        <a:lstStyle/>
        <a:p>
          <a:endParaRPr lang="en-US">
            <a:solidFill>
              <a:schemeClr val="bg1"/>
            </a:solidFill>
          </a:endParaRPr>
        </a:p>
      </dgm:t>
    </dgm:pt>
    <dgm:pt modelId="{22F13C32-0FE8-4D65-883E-187A1F968BD9}" type="sibTrans" cxnId="{F58B20E0-0BA8-4732-A6F3-4A7C351B194A}">
      <dgm:prSet/>
      <dgm:spPr/>
      <dgm:t>
        <a:bodyPr/>
        <a:lstStyle/>
        <a:p>
          <a:endParaRPr lang="en-US">
            <a:solidFill>
              <a:schemeClr val="bg1"/>
            </a:solidFill>
          </a:endParaRPr>
        </a:p>
      </dgm:t>
    </dgm:pt>
    <dgm:pt modelId="{D7B24C34-58D2-49EA-AE93-DCE7C826FEEC}">
      <dgm:prSet phldrT="[Text]" phldr="0"/>
      <dgm:spPr/>
      <dgm:t>
        <a:bodyPr/>
        <a:lstStyle/>
        <a:p>
          <a:r>
            <a:rPr lang="en-US"/>
            <a:t>Depth Based Analysis</a:t>
          </a:r>
          <a:endParaRPr lang="en-US" dirty="0"/>
        </a:p>
      </dgm:t>
    </dgm:pt>
    <dgm:pt modelId="{ABB322B4-E8DC-45DE-92FB-54D97A5554A8}" type="parTrans" cxnId="{CDC89853-624C-455B-A1ED-863A474F1A10}">
      <dgm:prSet/>
      <dgm:spPr/>
      <dgm:t>
        <a:bodyPr/>
        <a:lstStyle/>
        <a:p>
          <a:endParaRPr lang="en-US">
            <a:solidFill>
              <a:schemeClr val="bg1"/>
            </a:solidFill>
          </a:endParaRPr>
        </a:p>
      </dgm:t>
    </dgm:pt>
    <dgm:pt modelId="{8040D272-3A21-4F3C-B57A-AF729C57CDDF}" type="sibTrans" cxnId="{CDC89853-624C-455B-A1ED-863A474F1A10}">
      <dgm:prSet/>
      <dgm:spPr/>
      <dgm:t>
        <a:bodyPr/>
        <a:lstStyle/>
        <a:p>
          <a:endParaRPr lang="en-US">
            <a:solidFill>
              <a:schemeClr val="bg1"/>
            </a:solidFill>
          </a:endParaRPr>
        </a:p>
      </dgm:t>
    </dgm:pt>
    <dgm:pt modelId="{46424994-5A2B-44E4-83EB-9AC8AF5BB55F}">
      <dgm:prSet phldrT="[Text]" phldr="0"/>
      <dgm:spPr/>
      <dgm:t>
        <a:bodyPr/>
        <a:lstStyle/>
        <a:p>
          <a:r>
            <a:rPr lang="en-US"/>
            <a:t>Forensic Analysis</a:t>
          </a:r>
          <a:endParaRPr lang="en-US" dirty="0"/>
        </a:p>
      </dgm:t>
    </dgm:pt>
    <dgm:pt modelId="{79D3DE1A-7285-47A9-8C89-D650588452CB}" type="parTrans" cxnId="{3F76B76C-5858-48C0-B06D-7090F3E17678}">
      <dgm:prSet/>
      <dgm:spPr/>
      <dgm:t>
        <a:bodyPr/>
        <a:lstStyle/>
        <a:p>
          <a:endParaRPr lang="en-US">
            <a:solidFill>
              <a:schemeClr val="bg1"/>
            </a:solidFill>
          </a:endParaRPr>
        </a:p>
      </dgm:t>
    </dgm:pt>
    <dgm:pt modelId="{3E61F73C-138E-4EAE-9524-0C6D15BBA2F3}" type="sibTrans" cxnId="{3F76B76C-5858-48C0-B06D-7090F3E17678}">
      <dgm:prSet/>
      <dgm:spPr/>
      <dgm:t>
        <a:bodyPr/>
        <a:lstStyle/>
        <a:p>
          <a:endParaRPr lang="en-US">
            <a:solidFill>
              <a:schemeClr val="bg1"/>
            </a:solidFill>
          </a:endParaRPr>
        </a:p>
      </dgm:t>
    </dgm:pt>
    <dgm:pt modelId="{FAAFB594-2CF0-45D0-8218-FFBD681F3252}" type="pres">
      <dgm:prSet presAssocID="{008296D6-E00D-4DBF-9093-94F1DB79B29F}" presName="Name0" presStyleCnt="0">
        <dgm:presLayoutVars>
          <dgm:dir/>
          <dgm:animLvl val="lvl"/>
          <dgm:resizeHandles val="exact"/>
        </dgm:presLayoutVars>
      </dgm:prSet>
      <dgm:spPr/>
    </dgm:pt>
    <dgm:pt modelId="{006433C2-C8F1-4058-AFB5-BA5375565987}" type="pres">
      <dgm:prSet presAssocID="{F1161FCB-D72D-460F-BDDE-15E6907AC2A1}" presName="linNode" presStyleCnt="0"/>
      <dgm:spPr/>
    </dgm:pt>
    <dgm:pt modelId="{2C7FC8C0-CB18-4F86-B8EB-5593619DEE44}" type="pres">
      <dgm:prSet presAssocID="{F1161FCB-D72D-460F-BDDE-15E6907AC2A1}" presName="parTx" presStyleLbl="revTx" presStyleIdx="0" presStyleCnt="3">
        <dgm:presLayoutVars>
          <dgm:chMax val="1"/>
          <dgm:bulletEnabled val="1"/>
        </dgm:presLayoutVars>
      </dgm:prSet>
      <dgm:spPr/>
    </dgm:pt>
    <dgm:pt modelId="{B2A94652-D4AE-47BA-9675-84A840DF2742}" type="pres">
      <dgm:prSet presAssocID="{F1161FCB-D72D-460F-BDDE-15E6907AC2A1}" presName="bracket" presStyleLbl="parChTrans1D1" presStyleIdx="0" presStyleCnt="3"/>
      <dgm:spPr/>
    </dgm:pt>
    <dgm:pt modelId="{E8B9209C-2477-4EC4-8F97-AEB9C2FAA76E}" type="pres">
      <dgm:prSet presAssocID="{F1161FCB-D72D-460F-BDDE-15E6907AC2A1}" presName="spH" presStyleCnt="0"/>
      <dgm:spPr/>
    </dgm:pt>
    <dgm:pt modelId="{67BD446C-5B68-4BE6-998A-9FEAAAF38E70}" type="pres">
      <dgm:prSet presAssocID="{F1161FCB-D72D-460F-BDDE-15E6907AC2A1}" presName="desTx" presStyleLbl="node1" presStyleIdx="0" presStyleCnt="3">
        <dgm:presLayoutVars>
          <dgm:bulletEnabled val="1"/>
        </dgm:presLayoutVars>
      </dgm:prSet>
      <dgm:spPr/>
    </dgm:pt>
    <dgm:pt modelId="{79AE9F7E-8FCC-42DC-8CC1-BF16A9D70B84}" type="pres">
      <dgm:prSet presAssocID="{D7DF9AE0-E8A1-46A7-BBBA-227FDB331DDA}" presName="spV" presStyleCnt="0"/>
      <dgm:spPr/>
    </dgm:pt>
    <dgm:pt modelId="{C51D0781-B80C-4157-A4B9-FA034026FC21}" type="pres">
      <dgm:prSet presAssocID="{3AEEDBC9-F3B4-404A-8636-9064D3E536DE}" presName="linNode" presStyleCnt="0"/>
      <dgm:spPr/>
    </dgm:pt>
    <dgm:pt modelId="{56BF9CD0-6718-442E-AEF0-51B2BFCEA7BE}" type="pres">
      <dgm:prSet presAssocID="{3AEEDBC9-F3B4-404A-8636-9064D3E536DE}" presName="parTx" presStyleLbl="revTx" presStyleIdx="1" presStyleCnt="3">
        <dgm:presLayoutVars>
          <dgm:chMax val="1"/>
          <dgm:bulletEnabled val="1"/>
        </dgm:presLayoutVars>
      </dgm:prSet>
      <dgm:spPr/>
    </dgm:pt>
    <dgm:pt modelId="{34E96B19-F9F9-4F8C-A98E-38DD855F2728}" type="pres">
      <dgm:prSet presAssocID="{3AEEDBC9-F3B4-404A-8636-9064D3E536DE}" presName="bracket" presStyleLbl="parChTrans1D1" presStyleIdx="1" presStyleCnt="3"/>
      <dgm:spPr/>
    </dgm:pt>
    <dgm:pt modelId="{AFE0F1C3-C236-469E-AA33-67A9F7C431F5}" type="pres">
      <dgm:prSet presAssocID="{3AEEDBC9-F3B4-404A-8636-9064D3E536DE}" presName="spH" presStyleCnt="0"/>
      <dgm:spPr/>
    </dgm:pt>
    <dgm:pt modelId="{0EBD7344-F74B-448C-9019-74BD365D3B84}" type="pres">
      <dgm:prSet presAssocID="{3AEEDBC9-F3B4-404A-8636-9064D3E536DE}" presName="desTx" presStyleLbl="node1" presStyleIdx="1" presStyleCnt="3">
        <dgm:presLayoutVars>
          <dgm:bulletEnabled val="1"/>
        </dgm:presLayoutVars>
      </dgm:prSet>
      <dgm:spPr/>
    </dgm:pt>
    <dgm:pt modelId="{5DB78559-BF5A-4323-ADB5-FD5707290C6C}" type="pres">
      <dgm:prSet presAssocID="{8FBC7972-73F0-4BAB-99AC-E517A2249FB5}" presName="spV" presStyleCnt="0"/>
      <dgm:spPr/>
    </dgm:pt>
    <dgm:pt modelId="{0458D035-841A-4705-814A-CA9C829BFC67}" type="pres">
      <dgm:prSet presAssocID="{803A3449-5EE9-40EF-A01A-16EDD97E7286}" presName="linNode" presStyleCnt="0"/>
      <dgm:spPr/>
    </dgm:pt>
    <dgm:pt modelId="{27B4E5CD-EB51-4430-B892-28E5F411C862}" type="pres">
      <dgm:prSet presAssocID="{803A3449-5EE9-40EF-A01A-16EDD97E7286}" presName="parTx" presStyleLbl="revTx" presStyleIdx="2" presStyleCnt="3">
        <dgm:presLayoutVars>
          <dgm:chMax val="1"/>
          <dgm:bulletEnabled val="1"/>
        </dgm:presLayoutVars>
      </dgm:prSet>
      <dgm:spPr/>
    </dgm:pt>
    <dgm:pt modelId="{ECD5D2A7-E537-46F5-B341-42CD8ED56841}" type="pres">
      <dgm:prSet presAssocID="{803A3449-5EE9-40EF-A01A-16EDD97E7286}" presName="bracket" presStyleLbl="parChTrans1D1" presStyleIdx="2" presStyleCnt="3"/>
      <dgm:spPr/>
    </dgm:pt>
    <dgm:pt modelId="{0655B995-C6E6-4F5C-850E-71619FC2A71C}" type="pres">
      <dgm:prSet presAssocID="{803A3449-5EE9-40EF-A01A-16EDD97E7286}" presName="spH" presStyleCnt="0"/>
      <dgm:spPr/>
    </dgm:pt>
    <dgm:pt modelId="{13DAEA60-A44F-4DCD-A21A-1034248D4554}" type="pres">
      <dgm:prSet presAssocID="{803A3449-5EE9-40EF-A01A-16EDD97E7286}" presName="desTx" presStyleLbl="node1" presStyleIdx="2" presStyleCnt="3">
        <dgm:presLayoutVars>
          <dgm:bulletEnabled val="1"/>
        </dgm:presLayoutVars>
      </dgm:prSet>
      <dgm:spPr/>
    </dgm:pt>
  </dgm:ptLst>
  <dgm:cxnLst>
    <dgm:cxn modelId="{5539130F-30F9-40A1-9D21-8673453900C2}" srcId="{3AEEDBC9-F3B4-404A-8636-9064D3E536DE}" destId="{B0F4A50C-A291-4CF9-A59F-5AD0515FC0EB}" srcOrd="1" destOrd="0" parTransId="{2640C098-C589-4059-AD9D-4C26E92707DE}" sibTransId="{4EA93159-0106-44CB-8055-AC8458D829B1}"/>
    <dgm:cxn modelId="{679BE412-2A97-4B3D-9E7C-F1622585F6FD}" type="presOf" srcId="{419FB62E-BA99-4E47-A745-9314539D2839}" destId="{67BD446C-5B68-4BE6-998A-9FEAAAF38E70}" srcOrd="0" destOrd="2" presId="urn:diagrams.loki3.com/BracketList"/>
    <dgm:cxn modelId="{FD99D81C-D143-4096-A1F4-BFF3D837938E}" type="presOf" srcId="{F1161FCB-D72D-460F-BDDE-15E6907AC2A1}" destId="{2C7FC8C0-CB18-4F86-B8EB-5593619DEE44}" srcOrd="0" destOrd="0" presId="urn:diagrams.loki3.com/BracketList"/>
    <dgm:cxn modelId="{B9660E34-055E-4C07-AC71-6C4DEC79D493}" type="presOf" srcId="{440647D9-7252-48E2-880F-30E7027F7262}" destId="{67BD446C-5B68-4BE6-998A-9FEAAAF38E70}" srcOrd="0" destOrd="3" presId="urn:diagrams.loki3.com/BracketList"/>
    <dgm:cxn modelId="{8E7D8338-61BF-4C09-B5AA-FF45311FA61B}" type="presOf" srcId="{E81F18FC-9B4C-4D5B-AED7-126E6C763D04}" destId="{67BD446C-5B68-4BE6-998A-9FEAAAF38E70}" srcOrd="0" destOrd="0" presId="urn:diagrams.loki3.com/BracketList"/>
    <dgm:cxn modelId="{5B97C13D-1437-4C17-80B0-B3823B0EFAE7}" srcId="{F1161FCB-D72D-460F-BDDE-15E6907AC2A1}" destId="{419FB62E-BA99-4E47-A745-9314539D2839}" srcOrd="2" destOrd="0" parTransId="{4744B732-A80B-4A87-A21F-DCF3182FA67F}" sibTransId="{AAFF00BA-C2AC-4F63-B9F7-E4ADF7086656}"/>
    <dgm:cxn modelId="{DB54DB3E-F950-4238-8536-172A4184E30C}" srcId="{3AEEDBC9-F3B4-404A-8636-9064D3E536DE}" destId="{EC05DED9-A044-498B-A321-EBF8D2CF43EB}" srcOrd="0" destOrd="0" parTransId="{3E64EA8D-6522-481E-B467-EEAEF73323EF}" sibTransId="{724B10A5-9928-4C90-9B49-2BB251E5FE32}"/>
    <dgm:cxn modelId="{E9F24A5D-C4A5-4876-BC3F-9DA5EEBB8F7E}" srcId="{F1161FCB-D72D-460F-BDDE-15E6907AC2A1}" destId="{E81F18FC-9B4C-4D5B-AED7-126E6C763D04}" srcOrd="0" destOrd="0" parTransId="{6BAB5B10-9921-422C-9951-C9029E865DAF}" sibTransId="{A5629609-256D-4E8A-BFDD-EF42A46AED83}"/>
    <dgm:cxn modelId="{6B55056C-4E71-492E-8EF1-5FD486DB306D}" type="presOf" srcId="{008296D6-E00D-4DBF-9093-94F1DB79B29F}" destId="{FAAFB594-2CF0-45D0-8218-FFBD681F3252}" srcOrd="0" destOrd="0" presId="urn:diagrams.loki3.com/BracketList"/>
    <dgm:cxn modelId="{3F76B76C-5858-48C0-B06D-7090F3E17678}" srcId="{803A3449-5EE9-40EF-A01A-16EDD97E7286}" destId="{46424994-5A2B-44E4-83EB-9AC8AF5BB55F}" srcOrd="2" destOrd="0" parTransId="{79D3DE1A-7285-47A9-8C89-D650588452CB}" sibTransId="{3E61F73C-138E-4EAE-9524-0C6D15BBA2F3}"/>
    <dgm:cxn modelId="{CDC89853-624C-455B-A1ED-863A474F1A10}" srcId="{803A3449-5EE9-40EF-A01A-16EDD97E7286}" destId="{D7B24C34-58D2-49EA-AE93-DCE7C826FEEC}" srcOrd="1" destOrd="0" parTransId="{ABB322B4-E8DC-45DE-92FB-54D97A5554A8}" sibTransId="{8040D272-3A21-4F3C-B57A-AF729C57CDDF}"/>
    <dgm:cxn modelId="{F19F7F7B-B79C-4D14-8864-B556AFED2DF3}" srcId="{008296D6-E00D-4DBF-9093-94F1DB79B29F}" destId="{803A3449-5EE9-40EF-A01A-16EDD97E7286}" srcOrd="2" destOrd="0" parTransId="{1249C0DB-BD3B-4538-A57F-61A0F640AE9B}" sibTransId="{D2BB1498-035B-437F-B327-8EEAA4572443}"/>
    <dgm:cxn modelId="{BC082F7D-6DE0-4112-BD74-9C186673D29A}" type="presOf" srcId="{803A3449-5EE9-40EF-A01A-16EDD97E7286}" destId="{27B4E5CD-EB51-4430-B892-28E5F411C862}" srcOrd="0" destOrd="0" presId="urn:diagrams.loki3.com/BracketList"/>
    <dgm:cxn modelId="{077C3580-0956-4E12-9EEF-CC2A722C325E}" srcId="{F1161FCB-D72D-460F-BDDE-15E6907AC2A1}" destId="{440647D9-7252-48E2-880F-30E7027F7262}" srcOrd="3" destOrd="0" parTransId="{B20B0E60-4A60-42AB-A6C6-92E8E09A5A11}" sibTransId="{F71A986B-4F36-40AE-B23F-3C54325671DD}"/>
    <dgm:cxn modelId="{FBD93581-EBC2-42A6-ABF9-7F37D8C90658}" srcId="{008296D6-E00D-4DBF-9093-94F1DB79B29F}" destId="{F1161FCB-D72D-460F-BDDE-15E6907AC2A1}" srcOrd="0" destOrd="0" parTransId="{4233F635-3322-42E1-9824-855C43CDB757}" sibTransId="{D7DF9AE0-E8A1-46A7-BBBA-227FDB331DDA}"/>
    <dgm:cxn modelId="{D0605681-15A8-4E69-ACF8-808667E5898B}" type="presOf" srcId="{17C42A09-9E92-4F66-83FB-9366B601EFC7}" destId="{13DAEA60-A44F-4DCD-A21A-1034248D4554}" srcOrd="0" destOrd="0" presId="urn:diagrams.loki3.com/BracketList"/>
    <dgm:cxn modelId="{B12B388E-30F0-4AED-B269-C040C19CEA5F}" type="presOf" srcId="{B0F4A50C-A291-4CF9-A59F-5AD0515FC0EB}" destId="{0EBD7344-F74B-448C-9019-74BD365D3B84}" srcOrd="0" destOrd="1" presId="urn:diagrams.loki3.com/BracketList"/>
    <dgm:cxn modelId="{48AA9D8E-E082-4BA0-AA50-7C6E8018C1B2}" srcId="{F1161FCB-D72D-460F-BDDE-15E6907AC2A1}" destId="{F902FD9C-2B6D-4765-AC0E-4591A568B191}" srcOrd="1" destOrd="0" parTransId="{14CE5B42-7A2D-4ED9-AE0F-B11658E714A4}" sibTransId="{366269BA-BA02-486D-9025-BD9A0007D042}"/>
    <dgm:cxn modelId="{4DBCE9A8-51FC-4DC1-90A0-C9599437D53B}" type="presOf" srcId="{EC05DED9-A044-498B-A321-EBF8D2CF43EB}" destId="{0EBD7344-F74B-448C-9019-74BD365D3B84}" srcOrd="0" destOrd="0" presId="urn:diagrams.loki3.com/BracketList"/>
    <dgm:cxn modelId="{6E3862C2-6A7B-411D-BA67-BFF40DAB5E83}" type="presOf" srcId="{D7B24C34-58D2-49EA-AE93-DCE7C826FEEC}" destId="{13DAEA60-A44F-4DCD-A21A-1034248D4554}" srcOrd="0" destOrd="1" presId="urn:diagrams.loki3.com/BracketList"/>
    <dgm:cxn modelId="{F38958C7-92A0-49E0-99F2-0AA5407314EB}" srcId="{008296D6-E00D-4DBF-9093-94F1DB79B29F}" destId="{3AEEDBC9-F3B4-404A-8636-9064D3E536DE}" srcOrd="1" destOrd="0" parTransId="{6AF7491E-9817-4FA8-B66F-48F5639A2E73}" sibTransId="{8FBC7972-73F0-4BAB-99AC-E517A2249FB5}"/>
    <dgm:cxn modelId="{F58B20E0-0BA8-4732-A6F3-4A7C351B194A}" srcId="{803A3449-5EE9-40EF-A01A-16EDD97E7286}" destId="{17C42A09-9E92-4F66-83FB-9366B601EFC7}" srcOrd="0" destOrd="0" parTransId="{D9DC0573-9743-46BE-B9B9-A35FB059EE36}" sibTransId="{22F13C32-0FE8-4D65-883E-187A1F968BD9}"/>
    <dgm:cxn modelId="{338594E0-5650-435E-9D17-10699769592C}" type="presOf" srcId="{F902FD9C-2B6D-4765-AC0E-4591A568B191}" destId="{67BD446C-5B68-4BE6-998A-9FEAAAF38E70}" srcOrd="0" destOrd="1" presId="urn:diagrams.loki3.com/BracketList"/>
    <dgm:cxn modelId="{877BBDF4-30D3-4909-AD0C-A65A98606909}" type="presOf" srcId="{46424994-5A2B-44E4-83EB-9AC8AF5BB55F}" destId="{13DAEA60-A44F-4DCD-A21A-1034248D4554}" srcOrd="0" destOrd="2" presId="urn:diagrams.loki3.com/BracketList"/>
    <dgm:cxn modelId="{5AC1AAFC-B13E-4C3C-B9F1-1BA7158FA6FE}" type="presOf" srcId="{3AEEDBC9-F3B4-404A-8636-9064D3E536DE}" destId="{56BF9CD0-6718-442E-AEF0-51B2BFCEA7BE}" srcOrd="0" destOrd="0" presId="urn:diagrams.loki3.com/BracketList"/>
    <dgm:cxn modelId="{2CDC21BF-367E-4E7E-B402-4F0FC4EC8F9F}" type="presParOf" srcId="{FAAFB594-2CF0-45D0-8218-FFBD681F3252}" destId="{006433C2-C8F1-4058-AFB5-BA5375565987}" srcOrd="0" destOrd="0" presId="urn:diagrams.loki3.com/BracketList"/>
    <dgm:cxn modelId="{F954D4DA-F05B-4533-82EB-05A9EDF05896}" type="presParOf" srcId="{006433C2-C8F1-4058-AFB5-BA5375565987}" destId="{2C7FC8C0-CB18-4F86-B8EB-5593619DEE44}" srcOrd="0" destOrd="0" presId="urn:diagrams.loki3.com/BracketList"/>
    <dgm:cxn modelId="{18265E15-D081-4D0B-B09E-74F5AC5E3772}" type="presParOf" srcId="{006433C2-C8F1-4058-AFB5-BA5375565987}" destId="{B2A94652-D4AE-47BA-9675-84A840DF2742}" srcOrd="1" destOrd="0" presId="urn:diagrams.loki3.com/BracketList"/>
    <dgm:cxn modelId="{246B3076-30D0-4585-AFCA-97AF8B5078FC}" type="presParOf" srcId="{006433C2-C8F1-4058-AFB5-BA5375565987}" destId="{E8B9209C-2477-4EC4-8F97-AEB9C2FAA76E}" srcOrd="2" destOrd="0" presId="urn:diagrams.loki3.com/BracketList"/>
    <dgm:cxn modelId="{8EDF3613-1EAA-4D03-BF24-7311DE9D9F7C}" type="presParOf" srcId="{006433C2-C8F1-4058-AFB5-BA5375565987}" destId="{67BD446C-5B68-4BE6-998A-9FEAAAF38E70}" srcOrd="3" destOrd="0" presId="urn:diagrams.loki3.com/BracketList"/>
    <dgm:cxn modelId="{4D8ECBE7-0E1E-4012-AEF5-3FA93B9EA914}" type="presParOf" srcId="{FAAFB594-2CF0-45D0-8218-FFBD681F3252}" destId="{79AE9F7E-8FCC-42DC-8CC1-BF16A9D70B84}" srcOrd="1" destOrd="0" presId="urn:diagrams.loki3.com/BracketList"/>
    <dgm:cxn modelId="{AE623447-FD9A-4433-AC30-4666F306B5A5}" type="presParOf" srcId="{FAAFB594-2CF0-45D0-8218-FFBD681F3252}" destId="{C51D0781-B80C-4157-A4B9-FA034026FC21}" srcOrd="2" destOrd="0" presId="urn:diagrams.loki3.com/BracketList"/>
    <dgm:cxn modelId="{1856726C-5D3B-4AA7-B884-75A7878310B8}" type="presParOf" srcId="{C51D0781-B80C-4157-A4B9-FA034026FC21}" destId="{56BF9CD0-6718-442E-AEF0-51B2BFCEA7BE}" srcOrd="0" destOrd="0" presId="urn:diagrams.loki3.com/BracketList"/>
    <dgm:cxn modelId="{5C4DA85D-8162-4040-AB94-1D3087843670}" type="presParOf" srcId="{C51D0781-B80C-4157-A4B9-FA034026FC21}" destId="{34E96B19-F9F9-4F8C-A98E-38DD855F2728}" srcOrd="1" destOrd="0" presId="urn:diagrams.loki3.com/BracketList"/>
    <dgm:cxn modelId="{DB37E5D6-F9EC-4EA5-BFC2-2BF5CA95911B}" type="presParOf" srcId="{C51D0781-B80C-4157-A4B9-FA034026FC21}" destId="{AFE0F1C3-C236-469E-AA33-67A9F7C431F5}" srcOrd="2" destOrd="0" presId="urn:diagrams.loki3.com/BracketList"/>
    <dgm:cxn modelId="{7E1E93C2-1A15-49D4-B491-937FDB6FE0F1}" type="presParOf" srcId="{C51D0781-B80C-4157-A4B9-FA034026FC21}" destId="{0EBD7344-F74B-448C-9019-74BD365D3B84}" srcOrd="3" destOrd="0" presId="urn:diagrams.loki3.com/BracketList"/>
    <dgm:cxn modelId="{14CFB4F7-2661-4BA0-BAA0-21B33EA75C1D}" type="presParOf" srcId="{FAAFB594-2CF0-45D0-8218-FFBD681F3252}" destId="{5DB78559-BF5A-4323-ADB5-FD5707290C6C}" srcOrd="3" destOrd="0" presId="urn:diagrams.loki3.com/BracketList"/>
    <dgm:cxn modelId="{C2A7C23B-E3BF-483B-B359-6154BE66DED1}" type="presParOf" srcId="{FAAFB594-2CF0-45D0-8218-FFBD681F3252}" destId="{0458D035-841A-4705-814A-CA9C829BFC67}" srcOrd="4" destOrd="0" presId="urn:diagrams.loki3.com/BracketList"/>
    <dgm:cxn modelId="{73C0F5AD-E140-4F28-B672-978EB0522E72}" type="presParOf" srcId="{0458D035-841A-4705-814A-CA9C829BFC67}" destId="{27B4E5CD-EB51-4430-B892-28E5F411C862}" srcOrd="0" destOrd="0" presId="urn:diagrams.loki3.com/BracketList"/>
    <dgm:cxn modelId="{56A44729-B59E-4054-ACE7-2351EF6A6605}" type="presParOf" srcId="{0458D035-841A-4705-814A-CA9C829BFC67}" destId="{ECD5D2A7-E537-46F5-B341-42CD8ED56841}" srcOrd="1" destOrd="0" presId="urn:diagrams.loki3.com/BracketList"/>
    <dgm:cxn modelId="{C3C1629A-0534-4C3A-BB16-646A915EBFD8}" type="presParOf" srcId="{0458D035-841A-4705-814A-CA9C829BFC67}" destId="{0655B995-C6E6-4F5C-850E-71619FC2A71C}" srcOrd="2" destOrd="0" presId="urn:diagrams.loki3.com/BracketList"/>
    <dgm:cxn modelId="{8451919B-23CD-49D8-BB2A-1E279A58BEA6}" type="presParOf" srcId="{0458D035-841A-4705-814A-CA9C829BFC67}" destId="{13DAEA60-A44F-4DCD-A21A-1034248D4554}" srcOrd="3" destOrd="0" presId="urn:diagrams.loki3.com/Bracke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4C93EA-0646-49DA-96E8-7F2ABA699003}">
      <dsp:nvSpPr>
        <dsp:cNvPr id="0" name=""/>
        <dsp:cNvSpPr/>
      </dsp:nvSpPr>
      <dsp:spPr>
        <a:xfrm>
          <a:off x="3005413" y="0"/>
          <a:ext cx="4508121" cy="1060744"/>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285750" lvl="1" indent="-171450" algn="l" defTabSz="800100">
            <a:lnSpc>
              <a:spcPct val="90000"/>
            </a:lnSpc>
            <a:spcBef>
              <a:spcPct val="0"/>
            </a:spcBef>
            <a:spcAft>
              <a:spcPct val="15000"/>
            </a:spcAft>
            <a:buChar char="•"/>
          </a:pPr>
          <a:r>
            <a:rPr lang="en-US" sz="1800" kern="1200" dirty="0"/>
            <a:t>Bit Bounce</a:t>
          </a:r>
        </a:p>
        <a:p>
          <a:pPr marL="285750" lvl="1" indent="-171450" algn="l" defTabSz="800100">
            <a:lnSpc>
              <a:spcPct val="90000"/>
            </a:lnSpc>
            <a:spcBef>
              <a:spcPct val="0"/>
            </a:spcBef>
            <a:spcAft>
              <a:spcPct val="15000"/>
            </a:spcAft>
            <a:buChar char="•"/>
          </a:pPr>
          <a:r>
            <a:rPr lang="en-US" sz="1800" kern="1200" dirty="0"/>
            <a:t>High-Frequency Axial Oscillation (HFAO)</a:t>
          </a:r>
        </a:p>
      </dsp:txBody>
      <dsp:txXfrm>
        <a:off x="3005413" y="132593"/>
        <a:ext cx="4110342" cy="795558"/>
      </dsp:txXfrm>
    </dsp:sp>
    <dsp:sp modelId="{7227EC2D-7534-456F-8FA6-E69A99A79D11}">
      <dsp:nvSpPr>
        <dsp:cNvPr id="0" name=""/>
        <dsp:cNvSpPr/>
      </dsp:nvSpPr>
      <dsp:spPr>
        <a:xfrm>
          <a:off x="0" y="0"/>
          <a:ext cx="3005414" cy="106074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effectLst>
                <a:outerShdw blurRad="38100" dist="38100" dir="2700000" algn="tl">
                  <a:srgbClr val="000000">
                    <a:alpha val="43137"/>
                  </a:srgbClr>
                </a:outerShdw>
              </a:effectLst>
            </a:rPr>
            <a:t>Axial Vibration</a:t>
          </a:r>
        </a:p>
      </dsp:txBody>
      <dsp:txXfrm>
        <a:off x="51781" y="51781"/>
        <a:ext cx="2901852" cy="957182"/>
      </dsp:txXfrm>
    </dsp:sp>
    <dsp:sp modelId="{C380AF00-9F9A-4EE9-98D7-9BB301884BEA}">
      <dsp:nvSpPr>
        <dsp:cNvPr id="0" name=""/>
        <dsp:cNvSpPr/>
      </dsp:nvSpPr>
      <dsp:spPr>
        <a:xfrm>
          <a:off x="3005413" y="1166818"/>
          <a:ext cx="4508121" cy="1060744"/>
        </a:xfrm>
        <a:prstGeom prst="rightArrow">
          <a:avLst>
            <a:gd name="adj1" fmla="val 75000"/>
            <a:gd name="adj2" fmla="val 50000"/>
          </a:avLst>
        </a:prstGeom>
        <a:solidFill>
          <a:schemeClr val="accent5">
            <a:tint val="40000"/>
            <a:alpha val="90000"/>
            <a:hueOff val="41521"/>
            <a:satOff val="-748"/>
            <a:lumOff val="-135"/>
            <a:alphaOff val="0"/>
          </a:schemeClr>
        </a:solidFill>
        <a:ln w="25400" cap="flat" cmpd="sng" algn="ctr">
          <a:solidFill>
            <a:schemeClr val="accent5">
              <a:tint val="40000"/>
              <a:alpha val="90000"/>
              <a:hueOff val="41521"/>
              <a:satOff val="-748"/>
              <a:lumOff val="-1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285750" lvl="1" indent="-171450" algn="l" defTabSz="800100">
            <a:lnSpc>
              <a:spcPct val="90000"/>
            </a:lnSpc>
            <a:spcBef>
              <a:spcPct val="0"/>
            </a:spcBef>
            <a:spcAft>
              <a:spcPct val="15000"/>
            </a:spcAft>
            <a:buChar char="•"/>
          </a:pPr>
          <a:r>
            <a:rPr lang="en-US" sz="1800" kern="1200" dirty="0"/>
            <a:t>Stick-Slip</a:t>
          </a:r>
        </a:p>
        <a:p>
          <a:pPr marL="285750" lvl="1" indent="-171450" algn="l" defTabSz="800100">
            <a:lnSpc>
              <a:spcPct val="90000"/>
            </a:lnSpc>
            <a:spcBef>
              <a:spcPct val="0"/>
            </a:spcBef>
            <a:spcAft>
              <a:spcPct val="15000"/>
            </a:spcAft>
            <a:buChar char="•"/>
          </a:pPr>
          <a:r>
            <a:rPr lang="en-US" sz="1800" kern="1200" dirty="0"/>
            <a:t>High-Frequency Torsional Oscillation (HFTO)</a:t>
          </a:r>
        </a:p>
      </dsp:txBody>
      <dsp:txXfrm>
        <a:off x="3005413" y="1299411"/>
        <a:ext cx="4110342" cy="795558"/>
      </dsp:txXfrm>
    </dsp:sp>
    <dsp:sp modelId="{9DBF67EC-37DE-438E-874D-376E0510E488}">
      <dsp:nvSpPr>
        <dsp:cNvPr id="0" name=""/>
        <dsp:cNvSpPr/>
      </dsp:nvSpPr>
      <dsp:spPr>
        <a:xfrm>
          <a:off x="0" y="1166818"/>
          <a:ext cx="3005414" cy="1060744"/>
        </a:xfrm>
        <a:prstGeom prst="roundRect">
          <a:avLst/>
        </a:prstGeom>
        <a:solidFill>
          <a:schemeClr val="accent5">
            <a:hueOff val="-3403"/>
            <a:satOff val="6220"/>
            <a:lumOff val="-14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effectLst>
                <a:outerShdw blurRad="38100" dist="38100" dir="2700000" algn="tl">
                  <a:srgbClr val="000000">
                    <a:alpha val="43137"/>
                  </a:srgbClr>
                </a:outerShdw>
              </a:effectLst>
            </a:rPr>
            <a:t>Torsional Vibration</a:t>
          </a:r>
        </a:p>
      </dsp:txBody>
      <dsp:txXfrm>
        <a:off x="51781" y="1218599"/>
        <a:ext cx="2901852" cy="957182"/>
      </dsp:txXfrm>
    </dsp:sp>
    <dsp:sp modelId="{B0B4AD64-175E-4BFD-95C9-4BB58D7E6328}">
      <dsp:nvSpPr>
        <dsp:cNvPr id="0" name=""/>
        <dsp:cNvSpPr/>
      </dsp:nvSpPr>
      <dsp:spPr>
        <a:xfrm>
          <a:off x="3005413" y="2333637"/>
          <a:ext cx="4508121" cy="1060744"/>
        </a:xfrm>
        <a:prstGeom prst="rightArrow">
          <a:avLst>
            <a:gd name="adj1" fmla="val 75000"/>
            <a:gd name="adj2" fmla="val 50000"/>
          </a:avLst>
        </a:prstGeom>
        <a:solidFill>
          <a:schemeClr val="accent5">
            <a:tint val="40000"/>
            <a:alpha val="90000"/>
            <a:hueOff val="83041"/>
            <a:satOff val="-1495"/>
            <a:lumOff val="-271"/>
            <a:alphaOff val="0"/>
          </a:schemeClr>
        </a:solidFill>
        <a:ln w="25400" cap="flat" cmpd="sng" algn="ctr">
          <a:solidFill>
            <a:schemeClr val="accent5">
              <a:tint val="40000"/>
              <a:alpha val="90000"/>
              <a:hueOff val="83041"/>
              <a:satOff val="-1495"/>
              <a:lumOff val="-2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285750" lvl="1" indent="-171450" algn="l" defTabSz="800100">
            <a:lnSpc>
              <a:spcPct val="90000"/>
            </a:lnSpc>
            <a:spcBef>
              <a:spcPct val="0"/>
            </a:spcBef>
            <a:spcAft>
              <a:spcPct val="15000"/>
            </a:spcAft>
            <a:buChar char="•"/>
          </a:pPr>
          <a:r>
            <a:rPr lang="en-US" sz="1800" kern="1200" dirty="0"/>
            <a:t>Forward Whirl</a:t>
          </a:r>
        </a:p>
        <a:p>
          <a:pPr marL="285750" lvl="1" indent="-171450" algn="l" defTabSz="800100">
            <a:lnSpc>
              <a:spcPct val="90000"/>
            </a:lnSpc>
            <a:spcBef>
              <a:spcPct val="0"/>
            </a:spcBef>
            <a:spcAft>
              <a:spcPct val="15000"/>
            </a:spcAft>
            <a:buChar char="•"/>
          </a:pPr>
          <a:r>
            <a:rPr lang="en-US" sz="1800" kern="1200" dirty="0"/>
            <a:t>Reverse Whirl</a:t>
          </a:r>
        </a:p>
      </dsp:txBody>
      <dsp:txXfrm>
        <a:off x="3005413" y="2466230"/>
        <a:ext cx="4110342" cy="795558"/>
      </dsp:txXfrm>
    </dsp:sp>
    <dsp:sp modelId="{3959B253-C0EE-4C11-9941-5485A92ADBBB}">
      <dsp:nvSpPr>
        <dsp:cNvPr id="0" name=""/>
        <dsp:cNvSpPr/>
      </dsp:nvSpPr>
      <dsp:spPr>
        <a:xfrm>
          <a:off x="0" y="2333637"/>
          <a:ext cx="3005414" cy="1060744"/>
        </a:xfrm>
        <a:prstGeom prst="roundRect">
          <a:avLst/>
        </a:prstGeom>
        <a:solidFill>
          <a:schemeClr val="accent5">
            <a:hueOff val="-6806"/>
            <a:satOff val="12440"/>
            <a:lumOff val="-29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effectLst>
                <a:outerShdw blurRad="38100" dist="38100" dir="2700000" algn="tl">
                  <a:srgbClr val="000000">
                    <a:alpha val="43137"/>
                  </a:srgbClr>
                </a:outerShdw>
              </a:effectLst>
            </a:rPr>
            <a:t>Lateral Vibration</a:t>
          </a:r>
        </a:p>
      </dsp:txBody>
      <dsp:txXfrm>
        <a:off x="51781" y="2385418"/>
        <a:ext cx="2901852" cy="957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1B4B2-FD56-4DD9-A5F1-3809BC50E791}">
      <dsp:nvSpPr>
        <dsp:cNvPr id="0" name=""/>
        <dsp:cNvSpPr/>
      </dsp:nvSpPr>
      <dsp:spPr>
        <a:xfrm>
          <a:off x="2899838" y="397740"/>
          <a:ext cx="2727579" cy="2727579"/>
        </a:xfrm>
        <a:prstGeom prst="blockArc">
          <a:avLst>
            <a:gd name="adj1" fmla="val 12600000"/>
            <a:gd name="adj2" fmla="val 16200000"/>
            <a:gd name="adj3" fmla="val 4524"/>
          </a:avLst>
        </a:prstGeom>
        <a:solidFill>
          <a:schemeClr val="accent5">
            <a:hueOff val="-6806"/>
            <a:satOff val="12440"/>
            <a:lumOff val="-29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888022-3113-43B2-ACD0-E3DEC0FB1AF2}">
      <dsp:nvSpPr>
        <dsp:cNvPr id="0" name=""/>
        <dsp:cNvSpPr/>
      </dsp:nvSpPr>
      <dsp:spPr>
        <a:xfrm>
          <a:off x="2899838" y="397740"/>
          <a:ext cx="2727579" cy="2727579"/>
        </a:xfrm>
        <a:prstGeom prst="blockArc">
          <a:avLst>
            <a:gd name="adj1" fmla="val 9000000"/>
            <a:gd name="adj2" fmla="val 12600000"/>
            <a:gd name="adj3" fmla="val 4524"/>
          </a:avLst>
        </a:prstGeom>
        <a:solidFill>
          <a:schemeClr val="accent5">
            <a:hueOff val="-5445"/>
            <a:satOff val="9952"/>
            <a:lumOff val="-23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4297CB-476A-485F-A3D2-94F466502339}">
      <dsp:nvSpPr>
        <dsp:cNvPr id="0" name=""/>
        <dsp:cNvSpPr/>
      </dsp:nvSpPr>
      <dsp:spPr>
        <a:xfrm>
          <a:off x="2899838" y="397740"/>
          <a:ext cx="2727579" cy="2727579"/>
        </a:xfrm>
        <a:prstGeom prst="blockArc">
          <a:avLst>
            <a:gd name="adj1" fmla="val 5400000"/>
            <a:gd name="adj2" fmla="val 9000000"/>
            <a:gd name="adj3" fmla="val 4524"/>
          </a:avLst>
        </a:prstGeom>
        <a:solidFill>
          <a:schemeClr val="accent5">
            <a:hueOff val="-4084"/>
            <a:satOff val="7464"/>
            <a:lumOff val="-176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91372D-4306-49F6-AFB9-721776B9D47F}">
      <dsp:nvSpPr>
        <dsp:cNvPr id="0" name=""/>
        <dsp:cNvSpPr/>
      </dsp:nvSpPr>
      <dsp:spPr>
        <a:xfrm>
          <a:off x="2899838" y="397740"/>
          <a:ext cx="2727579" cy="2727579"/>
        </a:xfrm>
        <a:prstGeom prst="blockArc">
          <a:avLst>
            <a:gd name="adj1" fmla="val 1800000"/>
            <a:gd name="adj2" fmla="val 5400000"/>
            <a:gd name="adj3" fmla="val 4524"/>
          </a:avLst>
        </a:prstGeom>
        <a:solidFill>
          <a:schemeClr val="accent5">
            <a:hueOff val="-2722"/>
            <a:satOff val="4976"/>
            <a:lumOff val="-11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72B02D-68BD-4728-A6F7-6EE45FE99137}">
      <dsp:nvSpPr>
        <dsp:cNvPr id="0" name=""/>
        <dsp:cNvSpPr/>
      </dsp:nvSpPr>
      <dsp:spPr>
        <a:xfrm>
          <a:off x="2899838" y="397740"/>
          <a:ext cx="2727579" cy="2727579"/>
        </a:xfrm>
        <a:prstGeom prst="blockArc">
          <a:avLst>
            <a:gd name="adj1" fmla="val 19800000"/>
            <a:gd name="adj2" fmla="val 1800000"/>
            <a:gd name="adj3" fmla="val 4524"/>
          </a:avLst>
        </a:prstGeom>
        <a:solidFill>
          <a:schemeClr val="accent5">
            <a:hueOff val="-1361"/>
            <a:satOff val="2488"/>
            <a:lumOff val="-58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DAC6E7-6B99-4D18-90EA-247A1DA0449C}">
      <dsp:nvSpPr>
        <dsp:cNvPr id="0" name=""/>
        <dsp:cNvSpPr/>
      </dsp:nvSpPr>
      <dsp:spPr>
        <a:xfrm>
          <a:off x="2899838" y="397740"/>
          <a:ext cx="2727579" cy="2727579"/>
        </a:xfrm>
        <a:prstGeom prst="blockArc">
          <a:avLst>
            <a:gd name="adj1" fmla="val 16200000"/>
            <a:gd name="adj2" fmla="val 19800000"/>
            <a:gd name="adj3" fmla="val 452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017838-9BE1-40A1-8EEC-4A3B3C722612}">
      <dsp:nvSpPr>
        <dsp:cNvPr id="0" name=""/>
        <dsp:cNvSpPr/>
      </dsp:nvSpPr>
      <dsp:spPr>
        <a:xfrm>
          <a:off x="3651564" y="1149466"/>
          <a:ext cx="1224127" cy="122412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effectLst>
                <a:outerShdw blurRad="38100" dist="38100" dir="2700000" algn="tl">
                  <a:srgbClr val="000000">
                    <a:alpha val="43137"/>
                  </a:srgbClr>
                </a:outerShdw>
              </a:effectLst>
            </a:rPr>
            <a:t>System Design</a:t>
          </a:r>
        </a:p>
      </dsp:txBody>
      <dsp:txXfrm>
        <a:off x="3830833" y="1328735"/>
        <a:ext cx="865589" cy="865589"/>
      </dsp:txXfrm>
    </dsp:sp>
    <dsp:sp modelId="{14D0F40F-579C-4DD3-8E0E-355A91E643D2}">
      <dsp:nvSpPr>
        <dsp:cNvPr id="0" name=""/>
        <dsp:cNvSpPr/>
      </dsp:nvSpPr>
      <dsp:spPr>
        <a:xfrm>
          <a:off x="3835183" y="143"/>
          <a:ext cx="856889" cy="85688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effectLst>
                <a:outerShdw blurRad="38100" dist="38100" dir="2700000" algn="tl">
                  <a:srgbClr val="000000">
                    <a:alpha val="43137"/>
                  </a:srgbClr>
                </a:outerShdw>
              </a:effectLst>
            </a:rPr>
            <a:t>Bit Design</a:t>
          </a:r>
        </a:p>
      </dsp:txBody>
      <dsp:txXfrm>
        <a:off x="3960671" y="125631"/>
        <a:ext cx="605913" cy="605913"/>
      </dsp:txXfrm>
    </dsp:sp>
    <dsp:sp modelId="{C3391AF6-6C8F-45C8-85A1-7961F38E0180}">
      <dsp:nvSpPr>
        <dsp:cNvPr id="0" name=""/>
        <dsp:cNvSpPr/>
      </dsp:nvSpPr>
      <dsp:spPr>
        <a:xfrm>
          <a:off x="4989544" y="666614"/>
          <a:ext cx="856889" cy="856889"/>
        </a:xfrm>
        <a:prstGeom prst="ellipse">
          <a:avLst/>
        </a:prstGeom>
        <a:solidFill>
          <a:schemeClr val="accent5">
            <a:hueOff val="-1361"/>
            <a:satOff val="2488"/>
            <a:lumOff val="-58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effectLst>
                <a:outerShdw blurRad="38100" dist="38100" dir="2700000" algn="tl">
                  <a:srgbClr val="000000">
                    <a:alpha val="43137"/>
                  </a:srgbClr>
                </a:outerShdw>
              </a:effectLst>
            </a:rPr>
            <a:t>Drive Type</a:t>
          </a:r>
        </a:p>
      </dsp:txBody>
      <dsp:txXfrm>
        <a:off x="5115032" y="792102"/>
        <a:ext cx="605913" cy="605913"/>
      </dsp:txXfrm>
    </dsp:sp>
    <dsp:sp modelId="{2BC26897-E5E0-4A7A-92D4-4FD5AC82C04C}">
      <dsp:nvSpPr>
        <dsp:cNvPr id="0" name=""/>
        <dsp:cNvSpPr/>
      </dsp:nvSpPr>
      <dsp:spPr>
        <a:xfrm>
          <a:off x="4989544" y="1999556"/>
          <a:ext cx="856889" cy="856889"/>
        </a:xfrm>
        <a:prstGeom prst="ellipse">
          <a:avLst/>
        </a:prstGeom>
        <a:solidFill>
          <a:schemeClr val="accent5">
            <a:hueOff val="-2722"/>
            <a:satOff val="4976"/>
            <a:lumOff val="-11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effectLst>
                <a:outerShdw blurRad="38100" dist="38100" dir="2700000" algn="tl">
                  <a:srgbClr val="000000">
                    <a:alpha val="43137"/>
                  </a:srgbClr>
                </a:outerShdw>
              </a:effectLst>
            </a:rPr>
            <a:t>Stabilizer Position &amp; Design</a:t>
          </a:r>
        </a:p>
      </dsp:txBody>
      <dsp:txXfrm>
        <a:off x="5115032" y="2125044"/>
        <a:ext cx="605913" cy="605913"/>
      </dsp:txXfrm>
    </dsp:sp>
    <dsp:sp modelId="{07CF131D-1356-436C-B02D-2BA69D5FEE3E}">
      <dsp:nvSpPr>
        <dsp:cNvPr id="0" name=""/>
        <dsp:cNvSpPr/>
      </dsp:nvSpPr>
      <dsp:spPr>
        <a:xfrm>
          <a:off x="3835183" y="2666026"/>
          <a:ext cx="856889" cy="856889"/>
        </a:xfrm>
        <a:prstGeom prst="ellipse">
          <a:avLst/>
        </a:prstGeom>
        <a:solidFill>
          <a:schemeClr val="accent5">
            <a:hueOff val="-4084"/>
            <a:satOff val="7464"/>
            <a:lumOff val="-17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effectLst>
                <a:outerShdw blurRad="38100" dist="38100" dir="2700000" algn="tl">
                  <a:srgbClr val="000000">
                    <a:alpha val="43137"/>
                  </a:srgbClr>
                </a:outerShdw>
              </a:effectLst>
            </a:rPr>
            <a:t>BHA Size </a:t>
          </a:r>
          <a:r>
            <a:rPr lang="en-US" sz="900" kern="1200">
              <a:effectLst>
                <a:outerShdw blurRad="38100" dist="38100" dir="2700000" algn="tl">
                  <a:srgbClr val="000000">
                    <a:alpha val="43137"/>
                  </a:srgbClr>
                </a:outerShdw>
              </a:effectLst>
            </a:rPr>
            <a:t>&amp; Length</a:t>
          </a:r>
          <a:endParaRPr lang="en-US" sz="900" kern="1200" dirty="0">
            <a:effectLst>
              <a:outerShdw blurRad="38100" dist="38100" dir="2700000" algn="tl">
                <a:srgbClr val="000000">
                  <a:alpha val="43137"/>
                </a:srgbClr>
              </a:outerShdw>
            </a:effectLst>
          </a:endParaRPr>
        </a:p>
      </dsp:txBody>
      <dsp:txXfrm>
        <a:off x="3960671" y="2791514"/>
        <a:ext cx="605913" cy="605913"/>
      </dsp:txXfrm>
    </dsp:sp>
    <dsp:sp modelId="{6F3D5699-5253-4AC3-910F-F93940FD73A9}">
      <dsp:nvSpPr>
        <dsp:cNvPr id="0" name=""/>
        <dsp:cNvSpPr/>
      </dsp:nvSpPr>
      <dsp:spPr>
        <a:xfrm>
          <a:off x="2680822" y="1999556"/>
          <a:ext cx="856889" cy="856889"/>
        </a:xfrm>
        <a:prstGeom prst="ellipse">
          <a:avLst/>
        </a:prstGeom>
        <a:solidFill>
          <a:schemeClr val="accent5">
            <a:hueOff val="-5445"/>
            <a:satOff val="9952"/>
            <a:lumOff val="-23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effectLst>
                <a:outerShdw blurRad="38100" dist="38100" dir="2700000" algn="tl">
                  <a:srgbClr val="000000">
                    <a:alpha val="43137"/>
                  </a:srgbClr>
                </a:outerShdw>
              </a:effectLst>
            </a:rPr>
            <a:t>DrillPipe</a:t>
          </a:r>
          <a:r>
            <a:rPr lang="en-US" sz="900" kern="1200" dirty="0">
              <a:effectLst>
                <a:outerShdw blurRad="38100" dist="38100" dir="2700000" algn="tl">
                  <a:srgbClr val="000000">
                    <a:alpha val="43137"/>
                  </a:srgbClr>
                </a:outerShdw>
              </a:effectLst>
            </a:rPr>
            <a:t> Size</a:t>
          </a:r>
        </a:p>
      </dsp:txBody>
      <dsp:txXfrm>
        <a:off x="2806310" y="2125044"/>
        <a:ext cx="605913" cy="605913"/>
      </dsp:txXfrm>
    </dsp:sp>
    <dsp:sp modelId="{A1CFF98E-C869-4788-BB6A-4EBC32037482}">
      <dsp:nvSpPr>
        <dsp:cNvPr id="0" name=""/>
        <dsp:cNvSpPr/>
      </dsp:nvSpPr>
      <dsp:spPr>
        <a:xfrm>
          <a:off x="2680822" y="666614"/>
          <a:ext cx="856889" cy="856889"/>
        </a:xfrm>
        <a:prstGeom prst="ellipse">
          <a:avLst/>
        </a:prstGeom>
        <a:solidFill>
          <a:srgbClr val="00509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377825">
            <a:lnSpc>
              <a:spcPct val="90000"/>
            </a:lnSpc>
            <a:spcBef>
              <a:spcPct val="0"/>
            </a:spcBef>
            <a:spcAft>
              <a:spcPct val="35000"/>
            </a:spcAft>
            <a:buNone/>
          </a:pPr>
          <a:r>
            <a:rPr lang="en-US" sz="850" kern="1200" dirty="0">
              <a:effectLst>
                <a:outerShdw blurRad="38100" dist="38100" dir="2700000" algn="tl">
                  <a:srgbClr val="000000">
                    <a:alpha val="43137"/>
                  </a:srgbClr>
                </a:outerShdw>
              </a:effectLst>
            </a:rPr>
            <a:t>Operating Parameters</a:t>
          </a:r>
        </a:p>
      </dsp:txBody>
      <dsp:txXfrm>
        <a:off x="2806310" y="792102"/>
        <a:ext cx="605913" cy="6059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1B4B2-FD56-4DD9-A5F1-3809BC50E791}">
      <dsp:nvSpPr>
        <dsp:cNvPr id="0" name=""/>
        <dsp:cNvSpPr/>
      </dsp:nvSpPr>
      <dsp:spPr>
        <a:xfrm>
          <a:off x="2705339" y="406093"/>
          <a:ext cx="3221257" cy="3221257"/>
        </a:xfrm>
        <a:prstGeom prst="blockArc">
          <a:avLst>
            <a:gd name="adj1" fmla="val 13114286"/>
            <a:gd name="adj2" fmla="val 16200000"/>
            <a:gd name="adj3" fmla="val 3904"/>
          </a:avLst>
        </a:prstGeom>
        <a:solidFill>
          <a:schemeClr val="accent5">
            <a:hueOff val="-6806"/>
            <a:satOff val="12440"/>
            <a:lumOff val="-29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4844D6-25CB-4F54-BDFC-EED761797CE4}">
      <dsp:nvSpPr>
        <dsp:cNvPr id="0" name=""/>
        <dsp:cNvSpPr/>
      </dsp:nvSpPr>
      <dsp:spPr>
        <a:xfrm>
          <a:off x="2705339" y="406093"/>
          <a:ext cx="3221257" cy="3221257"/>
        </a:xfrm>
        <a:prstGeom prst="blockArc">
          <a:avLst>
            <a:gd name="adj1" fmla="val 10028571"/>
            <a:gd name="adj2" fmla="val 13114286"/>
            <a:gd name="adj3" fmla="val 3904"/>
          </a:avLst>
        </a:prstGeom>
        <a:solidFill>
          <a:schemeClr val="accent5">
            <a:hueOff val="-5672"/>
            <a:satOff val="10367"/>
            <a:lumOff val="-245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888022-3113-43B2-ACD0-E3DEC0FB1AF2}">
      <dsp:nvSpPr>
        <dsp:cNvPr id="0" name=""/>
        <dsp:cNvSpPr/>
      </dsp:nvSpPr>
      <dsp:spPr>
        <a:xfrm>
          <a:off x="2705339" y="406093"/>
          <a:ext cx="3221257" cy="3221257"/>
        </a:xfrm>
        <a:prstGeom prst="blockArc">
          <a:avLst>
            <a:gd name="adj1" fmla="val 6942857"/>
            <a:gd name="adj2" fmla="val 10028571"/>
            <a:gd name="adj3" fmla="val 3904"/>
          </a:avLst>
        </a:prstGeom>
        <a:solidFill>
          <a:schemeClr val="accent5">
            <a:hueOff val="-4537"/>
            <a:satOff val="8293"/>
            <a:lumOff val="-196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4297CB-476A-485F-A3D2-94F466502339}">
      <dsp:nvSpPr>
        <dsp:cNvPr id="0" name=""/>
        <dsp:cNvSpPr/>
      </dsp:nvSpPr>
      <dsp:spPr>
        <a:xfrm>
          <a:off x="2705339" y="406093"/>
          <a:ext cx="3221257" cy="3221257"/>
        </a:xfrm>
        <a:prstGeom prst="blockArc">
          <a:avLst>
            <a:gd name="adj1" fmla="val 3857143"/>
            <a:gd name="adj2" fmla="val 6942857"/>
            <a:gd name="adj3" fmla="val 3904"/>
          </a:avLst>
        </a:prstGeom>
        <a:solidFill>
          <a:schemeClr val="accent5">
            <a:hueOff val="-3403"/>
            <a:satOff val="6220"/>
            <a:lumOff val="-147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91372D-4306-49F6-AFB9-721776B9D47F}">
      <dsp:nvSpPr>
        <dsp:cNvPr id="0" name=""/>
        <dsp:cNvSpPr/>
      </dsp:nvSpPr>
      <dsp:spPr>
        <a:xfrm>
          <a:off x="2705339" y="406093"/>
          <a:ext cx="3221257" cy="3221257"/>
        </a:xfrm>
        <a:prstGeom prst="blockArc">
          <a:avLst>
            <a:gd name="adj1" fmla="val 771429"/>
            <a:gd name="adj2" fmla="val 3857143"/>
            <a:gd name="adj3" fmla="val 3904"/>
          </a:avLst>
        </a:prstGeom>
        <a:solidFill>
          <a:schemeClr val="accent5">
            <a:hueOff val="-2269"/>
            <a:satOff val="4147"/>
            <a:lumOff val="-98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72B02D-68BD-4728-A6F7-6EE45FE99137}">
      <dsp:nvSpPr>
        <dsp:cNvPr id="0" name=""/>
        <dsp:cNvSpPr/>
      </dsp:nvSpPr>
      <dsp:spPr>
        <a:xfrm>
          <a:off x="2705339" y="406093"/>
          <a:ext cx="3221257" cy="3221257"/>
        </a:xfrm>
        <a:prstGeom prst="blockArc">
          <a:avLst>
            <a:gd name="adj1" fmla="val 19285714"/>
            <a:gd name="adj2" fmla="val 771429"/>
            <a:gd name="adj3" fmla="val 3904"/>
          </a:avLst>
        </a:prstGeom>
        <a:solidFill>
          <a:schemeClr val="accent5">
            <a:hueOff val="-1134"/>
            <a:satOff val="2073"/>
            <a:lumOff val="-49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DAC6E7-6B99-4D18-90EA-247A1DA0449C}">
      <dsp:nvSpPr>
        <dsp:cNvPr id="0" name=""/>
        <dsp:cNvSpPr/>
      </dsp:nvSpPr>
      <dsp:spPr>
        <a:xfrm>
          <a:off x="2705339" y="406093"/>
          <a:ext cx="3221257" cy="3221257"/>
        </a:xfrm>
        <a:prstGeom prst="blockArc">
          <a:avLst>
            <a:gd name="adj1" fmla="val 16200000"/>
            <a:gd name="adj2" fmla="val 19285714"/>
            <a:gd name="adj3" fmla="val 390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017838-9BE1-40A1-8EEC-4A3B3C722612}">
      <dsp:nvSpPr>
        <dsp:cNvPr id="0" name=""/>
        <dsp:cNvSpPr/>
      </dsp:nvSpPr>
      <dsp:spPr>
        <a:xfrm>
          <a:off x="3692175" y="1392930"/>
          <a:ext cx="1247584" cy="124758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effectLst>
                <a:outerShdw blurRad="38100" dist="38100" dir="2700000" algn="tl">
                  <a:srgbClr val="000000">
                    <a:alpha val="43137"/>
                  </a:srgbClr>
                </a:outerShdw>
              </a:effectLst>
            </a:rPr>
            <a:t>System</a:t>
          </a:r>
          <a:r>
            <a:rPr lang="en-US" sz="1900" kern="1200" dirty="0"/>
            <a:t> </a:t>
          </a:r>
          <a:r>
            <a:rPr lang="en-US" sz="1900" kern="1200" dirty="0">
              <a:effectLst>
                <a:outerShdw blurRad="38100" dist="38100" dir="2700000" algn="tl">
                  <a:srgbClr val="000000">
                    <a:alpha val="43137"/>
                  </a:srgbClr>
                </a:outerShdw>
              </a:effectLst>
            </a:rPr>
            <a:t>Design</a:t>
          </a:r>
        </a:p>
      </dsp:txBody>
      <dsp:txXfrm>
        <a:off x="3874879" y="1575634"/>
        <a:ext cx="882176" cy="882176"/>
      </dsp:txXfrm>
    </dsp:sp>
    <dsp:sp modelId="{14D0F40F-579C-4DD3-8E0E-355A91E643D2}">
      <dsp:nvSpPr>
        <dsp:cNvPr id="0" name=""/>
        <dsp:cNvSpPr/>
      </dsp:nvSpPr>
      <dsp:spPr>
        <a:xfrm>
          <a:off x="3879313" y="878"/>
          <a:ext cx="873309" cy="87330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effectLst>
                <a:outerShdw blurRad="38100" dist="38100" dir="2700000" algn="tl">
                  <a:srgbClr val="000000">
                    <a:alpha val="43137"/>
                  </a:srgbClr>
                </a:outerShdw>
              </a:effectLst>
            </a:rPr>
            <a:t>Bit Design</a:t>
          </a:r>
        </a:p>
      </dsp:txBody>
      <dsp:txXfrm>
        <a:off x="4007206" y="128771"/>
        <a:ext cx="617523" cy="617523"/>
      </dsp:txXfrm>
    </dsp:sp>
    <dsp:sp modelId="{C3391AF6-6C8F-45C8-85A1-7961F38E0180}">
      <dsp:nvSpPr>
        <dsp:cNvPr id="0" name=""/>
        <dsp:cNvSpPr/>
      </dsp:nvSpPr>
      <dsp:spPr>
        <a:xfrm>
          <a:off x="5113973" y="595459"/>
          <a:ext cx="873309" cy="873309"/>
        </a:xfrm>
        <a:prstGeom prst="ellipse">
          <a:avLst/>
        </a:prstGeom>
        <a:solidFill>
          <a:schemeClr val="accent5">
            <a:hueOff val="-1134"/>
            <a:satOff val="2073"/>
            <a:lumOff val="-4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effectLst>
                <a:outerShdw blurRad="38100" dist="38100" dir="2700000" algn="tl">
                  <a:srgbClr val="000000">
                    <a:alpha val="43137"/>
                  </a:srgbClr>
                </a:outerShdw>
              </a:effectLst>
            </a:rPr>
            <a:t>Drive Type</a:t>
          </a:r>
        </a:p>
      </dsp:txBody>
      <dsp:txXfrm>
        <a:off x="5241866" y="723352"/>
        <a:ext cx="617523" cy="617523"/>
      </dsp:txXfrm>
    </dsp:sp>
    <dsp:sp modelId="{2BC26897-E5E0-4A7A-92D4-4FD5AC82C04C}">
      <dsp:nvSpPr>
        <dsp:cNvPr id="0" name=""/>
        <dsp:cNvSpPr/>
      </dsp:nvSpPr>
      <dsp:spPr>
        <a:xfrm>
          <a:off x="5418909" y="1931470"/>
          <a:ext cx="873309" cy="873309"/>
        </a:xfrm>
        <a:prstGeom prst="ellipse">
          <a:avLst/>
        </a:prstGeom>
        <a:solidFill>
          <a:schemeClr val="accent5">
            <a:hueOff val="-2269"/>
            <a:satOff val="4147"/>
            <a:lumOff val="-9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effectLst>
                <a:outerShdw blurRad="38100" dist="38100" dir="2700000" algn="tl">
                  <a:srgbClr val="000000">
                    <a:alpha val="43137"/>
                  </a:srgbClr>
                </a:outerShdw>
              </a:effectLst>
            </a:rPr>
            <a:t>Stabilizer Position &amp; </a:t>
          </a:r>
          <a:r>
            <a:rPr lang="en-US" sz="900" kern="1200" dirty="0">
              <a:effectLst>
                <a:outerShdw blurRad="38100" dist="38100" dir="2700000" algn="tl">
                  <a:srgbClr val="000000">
                    <a:alpha val="43137"/>
                  </a:srgbClr>
                </a:outerShdw>
              </a:effectLst>
            </a:rPr>
            <a:t>Design</a:t>
          </a:r>
          <a:endParaRPr lang="en-US" sz="800" kern="1200" dirty="0">
            <a:effectLst>
              <a:outerShdw blurRad="38100" dist="38100" dir="2700000" algn="tl">
                <a:srgbClr val="000000">
                  <a:alpha val="43137"/>
                </a:srgbClr>
              </a:outerShdw>
            </a:effectLst>
          </a:endParaRPr>
        </a:p>
      </dsp:txBody>
      <dsp:txXfrm>
        <a:off x="5546802" y="2059363"/>
        <a:ext cx="617523" cy="617523"/>
      </dsp:txXfrm>
    </dsp:sp>
    <dsp:sp modelId="{07CF131D-1356-436C-B02D-2BA69D5FEE3E}">
      <dsp:nvSpPr>
        <dsp:cNvPr id="0" name=""/>
        <dsp:cNvSpPr/>
      </dsp:nvSpPr>
      <dsp:spPr>
        <a:xfrm>
          <a:off x="4564498" y="3002868"/>
          <a:ext cx="873309" cy="873309"/>
        </a:xfrm>
        <a:prstGeom prst="ellipse">
          <a:avLst/>
        </a:prstGeom>
        <a:solidFill>
          <a:schemeClr val="accent5">
            <a:hueOff val="-3403"/>
            <a:satOff val="6220"/>
            <a:lumOff val="-14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effectLst>
                <a:outerShdw blurRad="38100" dist="38100" dir="2700000" algn="tl">
                  <a:srgbClr val="000000">
                    <a:alpha val="43137"/>
                  </a:srgbClr>
                </a:outerShdw>
              </a:effectLst>
            </a:rPr>
            <a:t>BHA Size &amp; Length</a:t>
          </a:r>
        </a:p>
      </dsp:txBody>
      <dsp:txXfrm>
        <a:off x="4692391" y="3130761"/>
        <a:ext cx="617523" cy="617523"/>
      </dsp:txXfrm>
    </dsp:sp>
    <dsp:sp modelId="{6F3D5699-5253-4AC3-910F-F93940FD73A9}">
      <dsp:nvSpPr>
        <dsp:cNvPr id="0" name=""/>
        <dsp:cNvSpPr/>
      </dsp:nvSpPr>
      <dsp:spPr>
        <a:xfrm>
          <a:off x="3194128" y="3002868"/>
          <a:ext cx="873309" cy="873309"/>
        </a:xfrm>
        <a:prstGeom prst="ellipse">
          <a:avLst/>
        </a:prstGeom>
        <a:solidFill>
          <a:schemeClr val="accent5">
            <a:hueOff val="-4537"/>
            <a:satOff val="8293"/>
            <a:lumOff val="-19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err="1">
              <a:effectLst>
                <a:outerShdw blurRad="38100" dist="38100" dir="2700000" algn="tl">
                  <a:srgbClr val="000000">
                    <a:alpha val="43137"/>
                  </a:srgbClr>
                </a:outerShdw>
              </a:effectLst>
            </a:rPr>
            <a:t>DrillPipe</a:t>
          </a:r>
          <a:r>
            <a:rPr lang="en-US" sz="1000" kern="1200" dirty="0">
              <a:effectLst>
                <a:outerShdw blurRad="38100" dist="38100" dir="2700000" algn="tl">
                  <a:srgbClr val="000000">
                    <a:alpha val="43137"/>
                  </a:srgbClr>
                </a:outerShdw>
              </a:effectLst>
            </a:rPr>
            <a:t> Size</a:t>
          </a:r>
        </a:p>
      </dsp:txBody>
      <dsp:txXfrm>
        <a:off x="3322021" y="3130761"/>
        <a:ext cx="617523" cy="617523"/>
      </dsp:txXfrm>
    </dsp:sp>
    <dsp:sp modelId="{3C40910A-BA34-41D9-A26E-C5D2C07E1D8B}">
      <dsp:nvSpPr>
        <dsp:cNvPr id="0" name=""/>
        <dsp:cNvSpPr/>
      </dsp:nvSpPr>
      <dsp:spPr>
        <a:xfrm>
          <a:off x="2339717" y="1931470"/>
          <a:ext cx="873309" cy="873309"/>
        </a:xfrm>
        <a:prstGeom prst="ellipse">
          <a:avLst/>
        </a:prstGeom>
        <a:solidFill>
          <a:schemeClr val="accent5">
            <a:hueOff val="-5672"/>
            <a:satOff val="10367"/>
            <a:lumOff val="-24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effectLst>
                <a:outerShdw blurRad="38100" dist="38100" dir="2700000" algn="tl">
                  <a:srgbClr val="000000">
                    <a:alpha val="43137"/>
                  </a:srgbClr>
                </a:outerShdw>
              </a:effectLst>
            </a:rPr>
            <a:t>Vibration Suppression Systems</a:t>
          </a:r>
        </a:p>
      </dsp:txBody>
      <dsp:txXfrm>
        <a:off x="2467610" y="2059363"/>
        <a:ext cx="617523" cy="617523"/>
      </dsp:txXfrm>
    </dsp:sp>
    <dsp:sp modelId="{A1CFF98E-C869-4788-BB6A-4EBC32037482}">
      <dsp:nvSpPr>
        <dsp:cNvPr id="0" name=""/>
        <dsp:cNvSpPr/>
      </dsp:nvSpPr>
      <dsp:spPr>
        <a:xfrm>
          <a:off x="2644653" y="595459"/>
          <a:ext cx="873309" cy="873309"/>
        </a:xfrm>
        <a:prstGeom prst="ellipse">
          <a:avLst/>
        </a:prstGeom>
        <a:solidFill>
          <a:schemeClr val="accent5">
            <a:hueOff val="-6806"/>
            <a:satOff val="12440"/>
            <a:lumOff val="-29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effectLst>
                <a:outerShdw blurRad="38100" dist="38100" dir="2700000" algn="tl">
                  <a:srgbClr val="000000">
                    <a:alpha val="43137"/>
                  </a:srgbClr>
                </a:outerShdw>
              </a:effectLst>
            </a:rPr>
            <a:t>Operating Parameters</a:t>
          </a:r>
        </a:p>
      </dsp:txBody>
      <dsp:txXfrm>
        <a:off x="2772546" y="723352"/>
        <a:ext cx="617523" cy="6175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7FC8C0-CB18-4F86-B8EB-5593619DEE44}">
      <dsp:nvSpPr>
        <dsp:cNvPr id="0" name=""/>
        <dsp:cNvSpPr/>
      </dsp:nvSpPr>
      <dsp:spPr>
        <a:xfrm>
          <a:off x="4163" y="548976"/>
          <a:ext cx="2129732"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kern="1200" dirty="0">
              <a:solidFill>
                <a:schemeClr val="bg1"/>
              </a:solidFill>
            </a:rPr>
            <a:t>Test Plan</a:t>
          </a:r>
        </a:p>
      </dsp:txBody>
      <dsp:txXfrm>
        <a:off x="4163" y="548976"/>
        <a:ext cx="2129732" cy="415800"/>
      </dsp:txXfrm>
    </dsp:sp>
    <dsp:sp modelId="{B2A94652-D4AE-47BA-9675-84A840DF2742}">
      <dsp:nvSpPr>
        <dsp:cNvPr id="0" name=""/>
        <dsp:cNvSpPr/>
      </dsp:nvSpPr>
      <dsp:spPr>
        <a:xfrm>
          <a:off x="2133895" y="55214"/>
          <a:ext cx="425946" cy="1403325"/>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BD446C-5B68-4BE6-998A-9FEAAAF38E70}">
      <dsp:nvSpPr>
        <dsp:cNvPr id="0" name=""/>
        <dsp:cNvSpPr/>
      </dsp:nvSpPr>
      <dsp:spPr>
        <a:xfrm>
          <a:off x="2730220" y="55214"/>
          <a:ext cx="5792871" cy="140332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1" indent="0" algn="l" defTabSz="1866900">
            <a:lnSpc>
              <a:spcPct val="90000"/>
            </a:lnSpc>
            <a:spcBef>
              <a:spcPct val="0"/>
            </a:spcBef>
            <a:spcAft>
              <a:spcPct val="15000"/>
            </a:spcAft>
            <a:buChar char="•"/>
          </a:pPr>
          <a:r>
            <a:rPr lang="en-US" sz="2100" kern="1200"/>
            <a:t> Bit &amp; BHA Design – Same as Offsets</a:t>
          </a:r>
          <a:endParaRPr lang="en-US" sz="2100" kern="1200" dirty="0"/>
        </a:p>
        <a:p>
          <a:pPr marL="0" lvl="1" indent="0" algn="l" defTabSz="1866900">
            <a:lnSpc>
              <a:spcPct val="90000"/>
            </a:lnSpc>
            <a:spcBef>
              <a:spcPct val="0"/>
            </a:spcBef>
            <a:spcAft>
              <a:spcPct val="15000"/>
            </a:spcAft>
            <a:buChar char="•"/>
          </a:pPr>
          <a:r>
            <a:rPr lang="en-US" sz="2100" kern="1200"/>
            <a:t> Baseline – 1 or 2 wells</a:t>
          </a:r>
          <a:endParaRPr lang="en-US" sz="2100" kern="1200" dirty="0"/>
        </a:p>
        <a:p>
          <a:pPr marL="0" lvl="1" indent="0" algn="l" defTabSz="1866900">
            <a:lnSpc>
              <a:spcPct val="90000"/>
            </a:lnSpc>
            <a:spcBef>
              <a:spcPct val="0"/>
            </a:spcBef>
            <a:spcAft>
              <a:spcPct val="15000"/>
            </a:spcAft>
            <a:buChar char="•"/>
          </a:pPr>
          <a:r>
            <a:rPr lang="en-US" sz="2100" kern="1200"/>
            <a:t> Step Tests</a:t>
          </a:r>
          <a:endParaRPr lang="en-US" sz="2100" kern="1200" dirty="0"/>
        </a:p>
        <a:p>
          <a:pPr marL="0" lvl="1" indent="0" algn="l" defTabSz="1866900">
            <a:lnSpc>
              <a:spcPct val="90000"/>
            </a:lnSpc>
            <a:spcBef>
              <a:spcPct val="0"/>
            </a:spcBef>
            <a:spcAft>
              <a:spcPct val="15000"/>
            </a:spcAft>
            <a:buChar char="•"/>
          </a:pPr>
          <a:r>
            <a:rPr lang="en-US" sz="2100" kern="1200"/>
            <a:t> High-Frequency Measurement Subs</a:t>
          </a:r>
          <a:endParaRPr lang="en-US" sz="2100" kern="1200" dirty="0"/>
        </a:p>
      </dsp:txBody>
      <dsp:txXfrm>
        <a:off x="2730220" y="55214"/>
        <a:ext cx="5792871" cy="1403325"/>
      </dsp:txXfrm>
    </dsp:sp>
    <dsp:sp modelId="{56BF9CD0-6718-442E-AEF0-51B2BFCEA7BE}">
      <dsp:nvSpPr>
        <dsp:cNvPr id="0" name=""/>
        <dsp:cNvSpPr/>
      </dsp:nvSpPr>
      <dsp:spPr>
        <a:xfrm>
          <a:off x="4163" y="1709555"/>
          <a:ext cx="2129732"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kern="1200" dirty="0">
              <a:solidFill>
                <a:schemeClr val="bg1"/>
              </a:solidFill>
            </a:rPr>
            <a:t>Execution</a:t>
          </a:r>
        </a:p>
      </dsp:txBody>
      <dsp:txXfrm>
        <a:off x="4163" y="1709555"/>
        <a:ext cx="2129732" cy="415800"/>
      </dsp:txXfrm>
    </dsp:sp>
    <dsp:sp modelId="{34E96B19-F9F9-4F8C-A98E-38DD855F2728}">
      <dsp:nvSpPr>
        <dsp:cNvPr id="0" name=""/>
        <dsp:cNvSpPr/>
      </dsp:nvSpPr>
      <dsp:spPr>
        <a:xfrm>
          <a:off x="2133895" y="1534139"/>
          <a:ext cx="425946" cy="766631"/>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BD7344-F74B-448C-9019-74BD365D3B84}">
      <dsp:nvSpPr>
        <dsp:cNvPr id="0" name=""/>
        <dsp:cNvSpPr/>
      </dsp:nvSpPr>
      <dsp:spPr>
        <a:xfrm>
          <a:off x="2730220" y="1534139"/>
          <a:ext cx="5792871" cy="766631"/>
        </a:xfrm>
        <a:prstGeom prst="rect">
          <a:avLst/>
        </a:prstGeom>
        <a:solidFill>
          <a:schemeClr val="accent5">
            <a:hueOff val="-3403"/>
            <a:satOff val="6220"/>
            <a:lumOff val="-14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a:t>Follow standard operating practices</a:t>
          </a:r>
          <a:endParaRPr lang="en-US" sz="2100" kern="1200" dirty="0"/>
        </a:p>
        <a:p>
          <a:pPr marL="228600" lvl="1" indent="-228600" algn="l" defTabSz="933450">
            <a:lnSpc>
              <a:spcPct val="90000"/>
            </a:lnSpc>
            <a:spcBef>
              <a:spcPct val="0"/>
            </a:spcBef>
            <a:spcAft>
              <a:spcPct val="15000"/>
            </a:spcAft>
            <a:buChar char="•"/>
          </a:pPr>
          <a:r>
            <a:rPr lang="en-US" sz="2100" kern="1200"/>
            <a:t>Execute step tests</a:t>
          </a:r>
          <a:endParaRPr lang="en-US" sz="2100" kern="1200" dirty="0"/>
        </a:p>
      </dsp:txBody>
      <dsp:txXfrm>
        <a:off x="2730220" y="1534139"/>
        <a:ext cx="5792871" cy="766631"/>
      </dsp:txXfrm>
    </dsp:sp>
    <dsp:sp modelId="{27B4E5CD-EB51-4430-B892-28E5F411C862}">
      <dsp:nvSpPr>
        <dsp:cNvPr id="0" name=""/>
        <dsp:cNvSpPr/>
      </dsp:nvSpPr>
      <dsp:spPr>
        <a:xfrm>
          <a:off x="4163" y="2714208"/>
          <a:ext cx="2129732"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US" sz="1800" kern="1200" dirty="0">
              <a:solidFill>
                <a:schemeClr val="bg1"/>
              </a:solidFill>
            </a:rPr>
            <a:t>Post-Run Analysis</a:t>
          </a:r>
        </a:p>
      </dsp:txBody>
      <dsp:txXfrm>
        <a:off x="4163" y="2714208"/>
        <a:ext cx="2129732" cy="415800"/>
      </dsp:txXfrm>
    </dsp:sp>
    <dsp:sp modelId="{ECD5D2A7-E537-46F5-B341-42CD8ED56841}">
      <dsp:nvSpPr>
        <dsp:cNvPr id="0" name=""/>
        <dsp:cNvSpPr/>
      </dsp:nvSpPr>
      <dsp:spPr>
        <a:xfrm>
          <a:off x="2133895" y="2376370"/>
          <a:ext cx="425946" cy="1091475"/>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DAEA60-A44F-4DCD-A21A-1034248D4554}">
      <dsp:nvSpPr>
        <dsp:cNvPr id="0" name=""/>
        <dsp:cNvSpPr/>
      </dsp:nvSpPr>
      <dsp:spPr>
        <a:xfrm>
          <a:off x="2730220" y="2376370"/>
          <a:ext cx="5792871" cy="1091475"/>
        </a:xfrm>
        <a:prstGeom prst="rect">
          <a:avLst/>
        </a:prstGeom>
        <a:solidFill>
          <a:schemeClr val="accent5">
            <a:hueOff val="-6806"/>
            <a:satOff val="12440"/>
            <a:lumOff val="-29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a:t>Time Based Analysis</a:t>
          </a:r>
          <a:endParaRPr lang="en-US" sz="2100" kern="1200" dirty="0"/>
        </a:p>
        <a:p>
          <a:pPr marL="228600" lvl="1" indent="-228600" algn="l" defTabSz="933450">
            <a:lnSpc>
              <a:spcPct val="90000"/>
            </a:lnSpc>
            <a:spcBef>
              <a:spcPct val="0"/>
            </a:spcBef>
            <a:spcAft>
              <a:spcPct val="15000"/>
            </a:spcAft>
            <a:buChar char="•"/>
          </a:pPr>
          <a:r>
            <a:rPr lang="en-US" sz="2100" kern="1200"/>
            <a:t>Depth Based Analysis</a:t>
          </a:r>
          <a:endParaRPr lang="en-US" sz="2100" kern="1200" dirty="0"/>
        </a:p>
        <a:p>
          <a:pPr marL="228600" lvl="1" indent="-228600" algn="l" defTabSz="933450">
            <a:lnSpc>
              <a:spcPct val="90000"/>
            </a:lnSpc>
            <a:spcBef>
              <a:spcPct val="0"/>
            </a:spcBef>
            <a:spcAft>
              <a:spcPct val="15000"/>
            </a:spcAft>
            <a:buChar char="•"/>
          </a:pPr>
          <a:r>
            <a:rPr lang="en-US" sz="2100" kern="1200"/>
            <a:t>Forensic Analysis</a:t>
          </a:r>
          <a:endParaRPr lang="en-US" sz="2100" kern="1200" dirty="0"/>
        </a:p>
      </dsp:txBody>
      <dsp:txXfrm>
        <a:off x="2730220" y="2376370"/>
        <a:ext cx="5792871" cy="1091475"/>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0321" cy="461727"/>
          </a:xfrm>
          <a:prstGeom prst="rect">
            <a:avLst/>
          </a:prstGeom>
        </p:spPr>
        <p:txBody>
          <a:bodyPr vert="horz" lIns="90114" tIns="45057" rIns="90114" bIns="45057" rtlCol="0"/>
          <a:lstStyle>
            <a:lvl1pPr algn="l">
              <a:defRPr sz="1200"/>
            </a:lvl1pPr>
          </a:lstStyle>
          <a:p>
            <a:endParaRPr lang="en-US"/>
          </a:p>
        </p:txBody>
      </p:sp>
      <p:sp>
        <p:nvSpPr>
          <p:cNvPr id="3" name="Date Placeholder 2"/>
          <p:cNvSpPr>
            <a:spLocks noGrp="1"/>
          </p:cNvSpPr>
          <p:nvPr>
            <p:ph type="dt" sz="quarter" idx="1"/>
          </p:nvPr>
        </p:nvSpPr>
        <p:spPr>
          <a:xfrm>
            <a:off x="3882955" y="0"/>
            <a:ext cx="2970321" cy="461727"/>
          </a:xfrm>
          <a:prstGeom prst="rect">
            <a:avLst/>
          </a:prstGeom>
        </p:spPr>
        <p:txBody>
          <a:bodyPr vert="horz" lIns="90114" tIns="45057" rIns="90114" bIns="45057" rtlCol="0"/>
          <a:lstStyle>
            <a:lvl1pPr algn="r">
              <a:defRPr sz="1200"/>
            </a:lvl1pPr>
          </a:lstStyle>
          <a:p>
            <a:fld id="{994D6851-55CE-CB42-B970-3F6676B1515D}" type="datetimeFigureOut">
              <a:rPr lang="en-US" smtClean="0"/>
              <a:pPr/>
              <a:t>6/22/2026</a:t>
            </a:fld>
            <a:endParaRPr lang="en-US"/>
          </a:p>
        </p:txBody>
      </p:sp>
      <p:sp>
        <p:nvSpPr>
          <p:cNvPr id="4" name="Footer Placeholder 3"/>
          <p:cNvSpPr>
            <a:spLocks noGrp="1"/>
          </p:cNvSpPr>
          <p:nvPr>
            <p:ph type="ftr" sz="quarter" idx="2"/>
          </p:nvPr>
        </p:nvSpPr>
        <p:spPr>
          <a:xfrm>
            <a:off x="1" y="8777536"/>
            <a:ext cx="2970321" cy="461727"/>
          </a:xfrm>
          <a:prstGeom prst="rect">
            <a:avLst/>
          </a:prstGeom>
        </p:spPr>
        <p:txBody>
          <a:bodyPr vert="horz" lIns="90114" tIns="45057" rIns="90114" bIns="45057" rtlCol="0" anchor="b"/>
          <a:lstStyle>
            <a:lvl1pPr algn="l">
              <a:defRPr sz="1200"/>
            </a:lvl1pPr>
          </a:lstStyle>
          <a:p>
            <a:endParaRPr lang="en-US"/>
          </a:p>
        </p:txBody>
      </p:sp>
      <p:sp>
        <p:nvSpPr>
          <p:cNvPr id="5" name="Slide Number Placeholder 4"/>
          <p:cNvSpPr>
            <a:spLocks noGrp="1"/>
          </p:cNvSpPr>
          <p:nvPr>
            <p:ph type="sldNum" sz="quarter" idx="3"/>
          </p:nvPr>
        </p:nvSpPr>
        <p:spPr>
          <a:xfrm>
            <a:off x="3882955" y="8777536"/>
            <a:ext cx="2970321" cy="461727"/>
          </a:xfrm>
          <a:prstGeom prst="rect">
            <a:avLst/>
          </a:prstGeom>
        </p:spPr>
        <p:txBody>
          <a:bodyPr vert="horz" lIns="90114" tIns="45057" rIns="90114" bIns="45057" rtlCol="0" anchor="b"/>
          <a:lstStyle>
            <a:lvl1pPr algn="r">
              <a:defRPr sz="1200"/>
            </a:lvl1pPr>
          </a:lstStyle>
          <a:p>
            <a:fld id="{427A7EE1-6DC9-764B-92F9-6E58BCEA35D7}" type="slidenum">
              <a:rPr lang="en-US" smtClean="0"/>
              <a:pPr/>
              <a:t>‹#›</a:t>
            </a:fld>
            <a:endParaRPr lang="en-US"/>
          </a:p>
        </p:txBody>
      </p:sp>
    </p:spTree>
    <p:extLst>
      <p:ext uri="{BB962C8B-B14F-4D97-AF65-F5344CB8AC3E}">
        <p14:creationId xmlns:p14="http://schemas.microsoft.com/office/powerpoint/2010/main" val="5147256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0424" cy="462042"/>
          </a:xfrm>
          <a:prstGeom prst="rect">
            <a:avLst/>
          </a:prstGeom>
        </p:spPr>
        <p:txBody>
          <a:bodyPr vert="horz" lIns="91971" tIns="45985" rIns="91971" bIns="45985" rtlCol="0"/>
          <a:lstStyle>
            <a:lvl1pPr algn="l">
              <a:defRPr sz="1200"/>
            </a:lvl1pPr>
          </a:lstStyle>
          <a:p>
            <a:endParaRPr lang="en-US"/>
          </a:p>
        </p:txBody>
      </p:sp>
      <p:sp>
        <p:nvSpPr>
          <p:cNvPr id="3" name="Date Placeholder 2"/>
          <p:cNvSpPr>
            <a:spLocks noGrp="1"/>
          </p:cNvSpPr>
          <p:nvPr>
            <p:ph type="dt" idx="1"/>
          </p:nvPr>
        </p:nvSpPr>
        <p:spPr>
          <a:xfrm>
            <a:off x="3882816" y="0"/>
            <a:ext cx="2970424" cy="462042"/>
          </a:xfrm>
          <a:prstGeom prst="rect">
            <a:avLst/>
          </a:prstGeom>
        </p:spPr>
        <p:txBody>
          <a:bodyPr vert="horz" lIns="91971" tIns="45985" rIns="91971" bIns="45985" rtlCol="0"/>
          <a:lstStyle>
            <a:lvl1pPr algn="r">
              <a:defRPr sz="1200"/>
            </a:lvl1pPr>
          </a:lstStyle>
          <a:p>
            <a:fld id="{2CFD40CC-8D0A-4272-8438-1DDC0C2469AB}" type="datetimeFigureOut">
              <a:rPr lang="en-US" smtClean="0"/>
              <a:pPr/>
              <a:t>6/22/2026</a:t>
            </a:fld>
            <a:endParaRPr lang="en-US"/>
          </a:p>
        </p:txBody>
      </p:sp>
      <p:sp>
        <p:nvSpPr>
          <p:cNvPr id="4" name="Slide Image Placeholder 3"/>
          <p:cNvSpPr>
            <a:spLocks noGrp="1" noRot="1" noChangeAspect="1"/>
          </p:cNvSpPr>
          <p:nvPr>
            <p:ph type="sldImg" idx="2"/>
          </p:nvPr>
        </p:nvSpPr>
        <p:spPr>
          <a:xfrm>
            <a:off x="346075" y="693738"/>
            <a:ext cx="6162675" cy="3467100"/>
          </a:xfrm>
          <a:prstGeom prst="rect">
            <a:avLst/>
          </a:prstGeom>
          <a:noFill/>
          <a:ln w="12700">
            <a:solidFill>
              <a:prstClr val="black"/>
            </a:solidFill>
          </a:ln>
        </p:spPr>
        <p:txBody>
          <a:bodyPr vert="horz" lIns="91971" tIns="45985" rIns="91971" bIns="45985" rtlCol="0" anchor="ctr"/>
          <a:lstStyle/>
          <a:p>
            <a:endParaRPr lang="en-US"/>
          </a:p>
        </p:txBody>
      </p:sp>
      <p:sp>
        <p:nvSpPr>
          <p:cNvPr id="5" name="Notes Placeholder 4"/>
          <p:cNvSpPr>
            <a:spLocks noGrp="1"/>
          </p:cNvSpPr>
          <p:nvPr>
            <p:ph type="body" sz="quarter" idx="3"/>
          </p:nvPr>
        </p:nvSpPr>
        <p:spPr>
          <a:xfrm>
            <a:off x="685483" y="4389400"/>
            <a:ext cx="5483860" cy="4158377"/>
          </a:xfrm>
          <a:prstGeom prst="rect">
            <a:avLst/>
          </a:prstGeom>
        </p:spPr>
        <p:txBody>
          <a:bodyPr vert="horz" lIns="91971" tIns="45985" rIns="91971" bIns="459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7193"/>
            <a:ext cx="2970424" cy="462042"/>
          </a:xfrm>
          <a:prstGeom prst="rect">
            <a:avLst/>
          </a:prstGeom>
        </p:spPr>
        <p:txBody>
          <a:bodyPr vert="horz" lIns="91971" tIns="45985" rIns="91971" bIns="45985" rtlCol="0" anchor="b"/>
          <a:lstStyle>
            <a:lvl1pPr algn="l">
              <a:defRPr sz="1200"/>
            </a:lvl1pPr>
          </a:lstStyle>
          <a:p>
            <a:endParaRPr lang="en-US"/>
          </a:p>
        </p:txBody>
      </p:sp>
      <p:sp>
        <p:nvSpPr>
          <p:cNvPr id="7" name="Slide Number Placeholder 6"/>
          <p:cNvSpPr>
            <a:spLocks noGrp="1"/>
          </p:cNvSpPr>
          <p:nvPr>
            <p:ph type="sldNum" sz="quarter" idx="5"/>
          </p:nvPr>
        </p:nvSpPr>
        <p:spPr>
          <a:xfrm>
            <a:off x="3882816" y="8777193"/>
            <a:ext cx="2970424" cy="462042"/>
          </a:xfrm>
          <a:prstGeom prst="rect">
            <a:avLst/>
          </a:prstGeom>
        </p:spPr>
        <p:txBody>
          <a:bodyPr vert="horz" lIns="91971" tIns="45985" rIns="91971" bIns="45985" rtlCol="0" anchor="b"/>
          <a:lstStyle>
            <a:lvl1pPr algn="r">
              <a:defRPr sz="1200"/>
            </a:lvl1pPr>
          </a:lstStyle>
          <a:p>
            <a:fld id="{E307B0FB-9B2C-4C1F-B498-51B8E95E6F8E}" type="slidenum">
              <a:rPr lang="en-US" smtClean="0"/>
              <a:pPr/>
              <a:t>‹#›</a:t>
            </a:fld>
            <a:endParaRPr lang="en-US"/>
          </a:p>
        </p:txBody>
      </p:sp>
    </p:spTree>
    <p:extLst>
      <p:ext uri="{BB962C8B-B14F-4D97-AF65-F5344CB8AC3E}">
        <p14:creationId xmlns:p14="http://schemas.microsoft.com/office/powerpoint/2010/main" val="171501424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07B0FB-9B2C-4C1F-B498-51B8E95E6F8E}" type="slidenum">
              <a:rPr lang="en-US" smtClean="0"/>
              <a:pPr/>
              <a:t>1</a:t>
            </a:fld>
            <a:endParaRPr lang="en-US"/>
          </a:p>
        </p:txBody>
      </p:sp>
    </p:spTree>
    <p:extLst>
      <p:ext uri="{BB962C8B-B14F-4D97-AF65-F5344CB8AC3E}">
        <p14:creationId xmlns:p14="http://schemas.microsoft.com/office/powerpoint/2010/main" val="1261282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This document is intended for technical discussion only and does not establish any the companies engineering practices, standards, or operating procedures.</a:t>
            </a:r>
            <a:endParaRPr lang="en-US"/>
          </a:p>
          <a:p>
            <a:endParaRPr lang="en-US" dirty="0"/>
          </a:p>
        </p:txBody>
      </p:sp>
      <p:sp>
        <p:nvSpPr>
          <p:cNvPr id="4" name="Slide Number Placeholder 3"/>
          <p:cNvSpPr>
            <a:spLocks noGrp="1"/>
          </p:cNvSpPr>
          <p:nvPr>
            <p:ph type="sldNum" sz="quarter" idx="5"/>
          </p:nvPr>
        </p:nvSpPr>
        <p:spPr/>
        <p:txBody>
          <a:bodyPr/>
          <a:lstStyle/>
          <a:p>
            <a:fld id="{E307B0FB-9B2C-4C1F-B498-51B8E95E6F8E}" type="slidenum">
              <a:rPr lang="en-US" smtClean="0"/>
              <a:pPr/>
              <a:t>10</a:t>
            </a:fld>
            <a:endParaRPr lang="en-US"/>
          </a:p>
        </p:txBody>
      </p:sp>
    </p:spTree>
    <p:extLst>
      <p:ext uri="{BB962C8B-B14F-4D97-AF65-F5344CB8AC3E}">
        <p14:creationId xmlns:p14="http://schemas.microsoft.com/office/powerpoint/2010/main" val="520297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time our understanding of drilling dysfunction has increased. From axial vibration, torsional and lateral we’ve since developed a greater definition of each mode of dysfunction. That definition doesn’t just cover the direction of movement, but thanks to high-frequency measurement devices we can define this movement as a function of frequency – how many times per cycle does the BHA move in a particular way.</a:t>
            </a:r>
          </a:p>
          <a:p>
            <a:endParaRPr lang="en-US" dirty="0"/>
          </a:p>
        </p:txBody>
      </p:sp>
      <p:sp>
        <p:nvSpPr>
          <p:cNvPr id="4" name="Slide Number Placeholder 3"/>
          <p:cNvSpPr>
            <a:spLocks noGrp="1"/>
          </p:cNvSpPr>
          <p:nvPr>
            <p:ph type="sldNum" sz="quarter" idx="5"/>
          </p:nvPr>
        </p:nvSpPr>
        <p:spPr/>
        <p:txBody>
          <a:bodyPr/>
          <a:lstStyle/>
          <a:p>
            <a:fld id="{E544F6B0-7BE0-46DF-A865-BD6078FA5356}" type="slidenum">
              <a:rPr lang="en-US" smtClean="0"/>
              <a:t>2</a:t>
            </a:fld>
            <a:endParaRPr lang="en-US"/>
          </a:p>
        </p:txBody>
      </p:sp>
    </p:spTree>
    <p:extLst>
      <p:ext uri="{BB962C8B-B14F-4D97-AF65-F5344CB8AC3E}">
        <p14:creationId xmlns:p14="http://schemas.microsoft.com/office/powerpoint/2010/main" val="3148056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understanding BHA dynamics expanded, it has provided additional opportunity insights that may inform system redesign discussions. Designs have changed to account for lateral stability, motors, RSS tools, fulcrum points, torsional stability and force balancing. BHA designs include not only stabilizer placement, but stabilizer designs on leading and trailing edges. There has also been a focus on the effects of operating parameters on dysfunction magnitude, and which has the biggest impact for mitigation. Another step in analysis, although perhaps not as well studied, is the effect of </a:t>
            </a:r>
            <a:r>
              <a:rPr lang="en-US" dirty="0" err="1"/>
              <a:t>autodriller</a:t>
            </a:r>
            <a:r>
              <a:rPr lang="en-US" dirty="0"/>
              <a:t> designs and operation on dysfunction and on mitigation.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 the last 20 years or more downhole technologies have been developed to try to deal with dysfunction. Initially there may have only be a single tool for each mode, such as shock subs for axial vibration, but more recently the number of technologies has increased significantly. Some of those come from the expansion of the unconventional market volume, some from patent expiration and some from a desire to help protect BHA components to retain market share and keep costs down. I think we have seen that by the development of tools from major directional drilling OEMs and not just from smaller independents.</a:t>
            </a:r>
          </a:p>
          <a:p>
            <a:endParaRPr lang="en-US" dirty="0"/>
          </a:p>
        </p:txBody>
      </p:sp>
      <p:sp>
        <p:nvSpPr>
          <p:cNvPr id="4" name="Slide Number Placeholder 3"/>
          <p:cNvSpPr>
            <a:spLocks noGrp="1"/>
          </p:cNvSpPr>
          <p:nvPr>
            <p:ph type="sldNum" sz="quarter" idx="5"/>
          </p:nvPr>
        </p:nvSpPr>
        <p:spPr/>
        <p:txBody>
          <a:bodyPr/>
          <a:lstStyle/>
          <a:p>
            <a:fld id="{E544F6B0-7BE0-46DF-A865-BD6078FA5356}" type="slidenum">
              <a:rPr lang="en-US" smtClean="0"/>
              <a:t>3</a:t>
            </a:fld>
            <a:endParaRPr lang="en-US"/>
          </a:p>
        </p:txBody>
      </p:sp>
    </p:spTree>
    <p:extLst>
      <p:ext uri="{BB962C8B-B14F-4D97-AF65-F5344CB8AC3E}">
        <p14:creationId xmlns:p14="http://schemas.microsoft.com/office/powerpoint/2010/main" val="1815014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has happened? From early development of shock subs and other axial dampers the technologies designed to mitigate vibration have expanded.</a:t>
            </a:r>
          </a:p>
          <a:p>
            <a:endParaRPr lang="en-US" dirty="0"/>
          </a:p>
          <a:p>
            <a:r>
              <a:rPr lang="en-US" dirty="0"/>
              <a:t>Initially these focused on discrete modes of vibration, axial vibration dampening, lateral stability and torsional suppression, initially of stick-slip. Over time technologies developed to include agitation as a friction reducer then various forms of torsional tools to deal with stick-slip and HFTO and more recently torsional dampeners that convert torsional energy rather than dampening it.</a:t>
            </a:r>
          </a:p>
          <a:p>
            <a:endParaRPr lang="en-US" dirty="0"/>
          </a:p>
          <a:p>
            <a:r>
              <a:rPr lang="en-US" dirty="0"/>
              <a:t>What has also occurred is that tools are being marketed to address multiple modes of vibration. While it is simple to describe a mode of vibration, torsional or axial for example, that doesn’t explain the differences each mechanism presents, the frequency of oscillation for example. It also doesn’t define how one mode may trigger another, axial being triggered by torsional and how the frequency of the main dysfunction affects the frequency of another.</a:t>
            </a:r>
          </a:p>
          <a:p>
            <a:endParaRPr lang="en-US" dirty="0"/>
          </a:p>
          <a:p>
            <a:r>
              <a:rPr lang="en-US" dirty="0"/>
              <a:t>Tool design can be a significant factor influencing how effective a technology is at mitigating vibration. One of the biggest factors being internal friction, especially in mechanical tools. When we consider what a tool is designed to do compared to what it is marketed to do, there is a need to separate the primary benefits from the secondary benefits. For example, a tool designed to mitigate lateral vibration that benefits secondary axial as the BHA flexes, may be marketed as benefiting both. But would that same tool work if the vibration encountered was purely axial?</a:t>
            </a:r>
          </a:p>
          <a:p>
            <a:endParaRPr lang="en-US" dirty="0"/>
          </a:p>
          <a:p>
            <a:r>
              <a:rPr lang="en-US" dirty="0"/>
              <a:t>A method is needed to classify technology by primary design features and assess a technology, even qualitatively against other similar technologies to determine what works best for an application.</a:t>
            </a:r>
          </a:p>
          <a:p>
            <a:endParaRPr lang="en-US" dirty="0"/>
          </a:p>
          <a:p>
            <a:r>
              <a:rPr lang="en-US" dirty="0"/>
              <a:t>The paper we have written aims to provide that guidance and classification. We’ve also included guidance on how to evaluate problems as they occur, through forensics and diagnostics so that engineers can engage in informed technical discussions with tool providers as appropriate. It may be helpful if tool manufacturers provide more detail how tools function, primary vs secondary mitigation capabilities and perhaps even begin to evaluate their own designs and any internal friction or design elements that may affect capability.</a:t>
            </a:r>
          </a:p>
          <a:p>
            <a:endParaRPr lang="en-US" dirty="0"/>
          </a:p>
        </p:txBody>
      </p:sp>
      <p:sp>
        <p:nvSpPr>
          <p:cNvPr id="4" name="Slide Number Placeholder 3"/>
          <p:cNvSpPr>
            <a:spLocks noGrp="1"/>
          </p:cNvSpPr>
          <p:nvPr>
            <p:ph type="sldNum" sz="quarter" idx="5"/>
          </p:nvPr>
        </p:nvSpPr>
        <p:spPr/>
        <p:txBody>
          <a:bodyPr/>
          <a:lstStyle/>
          <a:p>
            <a:fld id="{E544F6B0-7BE0-46DF-A865-BD6078FA5356}" type="slidenum">
              <a:rPr lang="en-US" smtClean="0"/>
              <a:t>4</a:t>
            </a:fld>
            <a:endParaRPr lang="en-US"/>
          </a:p>
        </p:txBody>
      </p:sp>
    </p:spTree>
    <p:extLst>
      <p:ext uri="{BB962C8B-B14F-4D97-AF65-F5344CB8AC3E}">
        <p14:creationId xmlns:p14="http://schemas.microsoft.com/office/powerpoint/2010/main" val="630342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classification table we are proposing for guidance.</a:t>
            </a:r>
          </a:p>
          <a:p>
            <a:endParaRPr lang="en-US" dirty="0"/>
          </a:p>
          <a:p>
            <a:r>
              <a:rPr lang="en-US" dirty="0"/>
              <a:t>The first column separates vibration into the three defined modes and their mechanisms. It is important for engineers &amp; directional companies to correctly identify the mechanism(s) that are present in their application. There is guidance in the paper on what measurements to make and forensic analysis to conduct that can help with this definition. When we define vibration here it is about the primary mode or mechanism. More often that not, mitigating that, mitigates secondary effects. </a:t>
            </a:r>
            <a:r>
              <a:rPr lang="en-US" sz="1200" kern="1200" dirty="0">
                <a:solidFill>
                  <a:schemeClr val="tx1"/>
                </a:solidFill>
                <a:effectLst/>
                <a:latin typeface="+mn-lt"/>
                <a:ea typeface="+mn-ea"/>
                <a:cs typeface="+mn-cs"/>
              </a:rPr>
              <a:t>This framework attempts to conceptually describe potential impacts of downhole tools </a:t>
            </a:r>
            <a:r>
              <a:rPr lang="en-US" dirty="0"/>
              <a:t>on the primary vibration.</a:t>
            </a:r>
          </a:p>
          <a:p>
            <a:endParaRPr lang="en-US" dirty="0"/>
          </a:p>
          <a:p>
            <a:r>
              <a:rPr lang="en-US" dirty="0"/>
              <a:t>Gamma Ray is used as a proxy for formation type. We know this isn’t definitive and you may have more refinements available to you, but it is good practice to understand geological influence. If GR is used, the API values quoted are not fixed and should be application specific. For example, if your sub-surface team want to use 75api or 60 </a:t>
            </a:r>
            <a:r>
              <a:rPr lang="en-US" dirty="0" err="1"/>
              <a:t>api</a:t>
            </a:r>
            <a:r>
              <a:rPr lang="en-US" dirty="0"/>
              <a:t> as a high/low GR cut-over, that’s fine.</a:t>
            </a:r>
          </a:p>
          <a:p>
            <a:endParaRPr lang="en-US" dirty="0"/>
          </a:p>
          <a:p>
            <a:r>
              <a:rPr lang="en-US" dirty="0"/>
              <a:t>Application type defines the broad application wellbore design where vibration is present. Again, these are not necessarily designed to be fixed. If you drill 45-degree tangents where vibration differs from a lateral application, then define that for your business. Wellbore inclination &amp; curvature influence both vibration mechanisms and the capabilities of some technologies. It needs to be factored into the evaluation, especially if you hole section of concern crosses these broad categories.</a:t>
            </a:r>
          </a:p>
          <a:p>
            <a:endParaRPr lang="en-US" dirty="0"/>
          </a:p>
          <a:p>
            <a:r>
              <a:rPr lang="en-US" dirty="0"/>
              <a:t>We also include a method for indicating if a technology actively affects depth of cut. This is predominately a feature of some torsional vibration tools, but not all. Understanding that, and even measuring that a with high-frequency measurement sub can help quantify tool performance. You can use this to determine if those tools affect ROP positively or negatively. There may be a perception that </a:t>
            </a:r>
            <a:r>
              <a:rPr lang="en-US" dirty="0" err="1"/>
              <a:t>DoC</a:t>
            </a:r>
            <a:r>
              <a:rPr lang="en-US" dirty="0"/>
              <a:t> management may reduce ROP, but field evidence suggests that is may contribute to more stable dynamics and potentially an improvement in bit efficiency and therefore ROP, although results may vary by application.</a:t>
            </a:r>
          </a:p>
          <a:p>
            <a:endParaRPr lang="en-US" dirty="0"/>
          </a:p>
          <a:p>
            <a:r>
              <a:rPr lang="en-US" dirty="0"/>
              <a:t>Across the top we’ve subdivided the types of technologies by their external movement design and broadly how they have been designed internally. As you can see, some tools have additional definition for high &amp; low friction. This should be determined through field trials and evaluation of vibration response. The paper gives some guidance on conducting field trials, what to keep, what to change, what to measure and how, and some guidance on procedures. It is important to test and evaluate. The first tool you try might reduce vibration compared to no-tool so you may determine its effectiveness compared to nothing. Subsequent tools may perform differently, which could prompt re-evaluation.</a:t>
            </a:r>
          </a:p>
          <a:p>
            <a:endParaRPr lang="en-US" dirty="0"/>
          </a:p>
          <a:p>
            <a:r>
              <a:rPr lang="en-US" dirty="0"/>
              <a:t>This framework is intended only as a conceptual guide and should be adapted case-by-case. There is evidence out there that some downhole technologies work better with some bit types, geology, application, hole size, fluid type etc. Use the document as guidance when moving to a new development area or even a new geographical area. </a:t>
            </a:r>
          </a:p>
          <a:p>
            <a:endParaRPr lang="en-US" dirty="0"/>
          </a:p>
          <a:p>
            <a:r>
              <a:rPr lang="en-US" dirty="0"/>
              <a:t>We also hope that tool designers look at this as an opportunity to better classify their tool and explain what the primary intent of the tool is and what secondary benefits it may bring if those are needed. ROP isn’t a consideration here. ROP will be supported by reliability improvement and dysfunction reduction outside of any redesign efforts.</a:t>
            </a:r>
          </a:p>
          <a:p>
            <a:endParaRPr lang="en-US" dirty="0"/>
          </a:p>
          <a:p>
            <a:r>
              <a:rPr lang="en-US" sz="1200" kern="1200" dirty="0">
                <a:solidFill>
                  <a:schemeClr val="tx1"/>
                </a:solidFill>
                <a:effectLst/>
                <a:latin typeface="+mn-lt"/>
                <a:ea typeface="+mn-ea"/>
                <a:cs typeface="+mn-cs"/>
              </a:rPr>
              <a:t>Mention of specific technologies or tool categories is for technical illustration only and does not imply endorsement or preference for any vendor, manufacturer, or commercial product.</a:t>
            </a:r>
          </a:p>
          <a:p>
            <a:r>
              <a:rPr lang="en-US" sz="1200" kern="1200" dirty="0">
                <a:solidFill>
                  <a:schemeClr val="tx1"/>
                </a:solidFill>
                <a:effectLst/>
                <a:latin typeface="+mn-lt"/>
                <a:ea typeface="+mn-ea"/>
                <a:cs typeface="+mn-cs"/>
              </a:rPr>
              <a:t>Performance outcomes may vary depending on application, formation, and operational factors. No guarantee of performance is implied</a:t>
            </a:r>
            <a:endParaRPr lang="en-US" dirty="0"/>
          </a:p>
        </p:txBody>
      </p:sp>
      <p:sp>
        <p:nvSpPr>
          <p:cNvPr id="4" name="Slide Number Placeholder 3"/>
          <p:cNvSpPr>
            <a:spLocks noGrp="1"/>
          </p:cNvSpPr>
          <p:nvPr>
            <p:ph type="sldNum" sz="quarter" idx="5"/>
          </p:nvPr>
        </p:nvSpPr>
        <p:spPr/>
        <p:txBody>
          <a:bodyPr/>
          <a:lstStyle/>
          <a:p>
            <a:fld id="{E544F6B0-7BE0-46DF-A865-BD6078FA5356}" type="slidenum">
              <a:rPr lang="en-US" smtClean="0"/>
              <a:t>5</a:t>
            </a:fld>
            <a:endParaRPr lang="en-US"/>
          </a:p>
        </p:txBody>
      </p:sp>
    </p:spTree>
    <p:extLst>
      <p:ext uri="{BB962C8B-B14F-4D97-AF65-F5344CB8AC3E}">
        <p14:creationId xmlns:p14="http://schemas.microsoft.com/office/powerpoint/2010/main" val="3113980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5428F-30F0-6D1E-F19B-0D188D380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31FE5-6C97-C7B6-F29D-BDA000DBC0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62947-3D73-294E-DB94-42D0925AF83A}"/>
              </a:ext>
            </a:extLst>
          </p:cNvPr>
          <p:cNvSpPr>
            <a:spLocks noGrp="1"/>
          </p:cNvSpPr>
          <p:nvPr>
            <p:ph type="body" idx="1"/>
          </p:nvPr>
        </p:nvSpPr>
        <p:spPr/>
        <p:txBody>
          <a:bodyPr/>
          <a:lstStyle/>
          <a:p>
            <a:r>
              <a:rPr lang="en-US" dirty="0"/>
              <a:t>This is the classification table we are proposing for guidance.</a:t>
            </a:r>
          </a:p>
          <a:p>
            <a:endParaRPr lang="en-US" dirty="0"/>
          </a:p>
          <a:p>
            <a:r>
              <a:rPr lang="en-US" dirty="0"/>
              <a:t>The first column separates vibration into the three defined modes and their mechanisms. It is important for engineers &amp; directional companies to correctly identify the mechanism(s) that are present in their application. There is guidance in the paper on what measurements to make and forensic analysis to conduct that can help with this definition. When we define vibration here it is about the primary mode or mechanism. More often that not, mitigating that, mitigates secondary effects. </a:t>
            </a:r>
            <a:r>
              <a:rPr lang="en-US" sz="1200" kern="1200" dirty="0">
                <a:solidFill>
                  <a:schemeClr val="tx1"/>
                </a:solidFill>
                <a:effectLst/>
                <a:latin typeface="+mn-lt"/>
                <a:ea typeface="+mn-ea"/>
                <a:cs typeface="+mn-cs"/>
              </a:rPr>
              <a:t>This framework attempts to conceptually describe potential impacts of downhole tools </a:t>
            </a:r>
            <a:r>
              <a:rPr lang="en-US" dirty="0"/>
              <a:t>on the primary vibration.</a:t>
            </a:r>
          </a:p>
          <a:p>
            <a:endParaRPr lang="en-US" dirty="0"/>
          </a:p>
          <a:p>
            <a:r>
              <a:rPr lang="en-US" dirty="0"/>
              <a:t>Gamma Ray is used as a proxy for formation type. We know this isn’t definitive and you may have more refinements available to you, but it is good practice to understand geological influence. If GR is used, the API values quoted are not fixed and should be application specific. For example, if your sub-surface team want to use 75api or 60 </a:t>
            </a:r>
            <a:r>
              <a:rPr lang="en-US" dirty="0" err="1"/>
              <a:t>api</a:t>
            </a:r>
            <a:r>
              <a:rPr lang="en-US" dirty="0"/>
              <a:t> as a high/low GR cut-over, that’s fine.</a:t>
            </a:r>
          </a:p>
          <a:p>
            <a:endParaRPr lang="en-US" dirty="0"/>
          </a:p>
          <a:p>
            <a:r>
              <a:rPr lang="en-US" dirty="0"/>
              <a:t>Application type defines the broad application wellbore design where vibration is present. Again, these are not necessarily designed to be fixed. If you drill 45-degree tangents where vibration differs from a lateral application, then define that for your business. Wellbore inclination &amp; curvature influence both vibration mechanisms and the capabilities of some technologies. It needs to be factored into the evaluation, especially if you hole section of concern crosses these broad categories.</a:t>
            </a:r>
          </a:p>
          <a:p>
            <a:endParaRPr lang="en-US" dirty="0"/>
          </a:p>
          <a:p>
            <a:r>
              <a:rPr lang="en-US" dirty="0"/>
              <a:t>We also include a method for indicating if a technology actively affects depth of cut. This is predominately a feature of some torsional vibration tools, but not all. Understanding that, and even measuring that a with high-frequency measurement sub can help quantify tool performance. You can use this to determine if those tools affect ROP positively or negatively. There may be a perception that </a:t>
            </a:r>
            <a:r>
              <a:rPr lang="en-US" dirty="0" err="1"/>
              <a:t>DoC</a:t>
            </a:r>
            <a:r>
              <a:rPr lang="en-US" dirty="0"/>
              <a:t> management may reduce ROP, but field evidence suggests that is may contribute to more stable dynamics and potentially an improvement in bit efficiency and therefore ROP, although results may vary by application.</a:t>
            </a:r>
          </a:p>
          <a:p>
            <a:endParaRPr lang="en-US" dirty="0"/>
          </a:p>
          <a:p>
            <a:r>
              <a:rPr lang="en-US" dirty="0"/>
              <a:t>Across the top we’ve subdivided the types of technologies by their external movement design and broadly how they have been designed internally. As you can see, some tools have additional definition for high &amp; low friction. This should be determined through field trials and evaluation of vibration response. The paper gives some guidance on conducting field trials, what to keep, what to change, what to measure and how, and some guidance on procedures. It is important to test and evaluate. The first tool you try might reduce vibration compared to no-tool so you may determine its effectiveness compared to nothing. Subsequent tools may perform differently, which could prompt re-evaluation.</a:t>
            </a:r>
          </a:p>
          <a:p>
            <a:endParaRPr lang="en-US" dirty="0"/>
          </a:p>
          <a:p>
            <a:r>
              <a:rPr lang="en-US" dirty="0"/>
              <a:t>This framework is intended only as a conceptual guide and should be adapted case-by-case. There is evidence out there that some downhole technologies work better with some bit types, geology, application, hole size, fluid type etc. Use the document as guidance when moving to a new development area or even a new geographical area. </a:t>
            </a:r>
          </a:p>
          <a:p>
            <a:endParaRPr lang="en-US" dirty="0"/>
          </a:p>
          <a:p>
            <a:r>
              <a:rPr lang="en-US" dirty="0"/>
              <a:t>We also hope that tool designers look at this as an opportunity to better classify their tool and explain what the primary intent of the tool is and what secondary benefits it may bring if those are needed. ROP isn’t a consideration here. ROP will be supported by reliability improvement and dysfunction reduction outside of any redesign efforts.</a:t>
            </a:r>
          </a:p>
          <a:p>
            <a:endParaRPr lang="en-US" dirty="0"/>
          </a:p>
          <a:p>
            <a:r>
              <a:rPr lang="en-US" sz="1200" kern="1200" dirty="0">
                <a:solidFill>
                  <a:schemeClr val="tx1"/>
                </a:solidFill>
                <a:effectLst/>
                <a:latin typeface="+mn-lt"/>
                <a:ea typeface="+mn-ea"/>
                <a:cs typeface="+mn-cs"/>
              </a:rPr>
              <a:t>Mention of specific technologies or tool categories is for technical illustration only and does not imply endorsement or preference for any vendor, manufacturer, or commercial product.</a:t>
            </a:r>
          </a:p>
          <a:p>
            <a:r>
              <a:rPr lang="en-US" sz="1200" kern="1200" dirty="0">
                <a:solidFill>
                  <a:schemeClr val="tx1"/>
                </a:solidFill>
                <a:effectLst/>
                <a:latin typeface="+mn-lt"/>
                <a:ea typeface="+mn-ea"/>
                <a:cs typeface="+mn-cs"/>
              </a:rPr>
              <a:t>Performance outcomes may vary depending on application, formation, and operational factors. No guarantee of performance is implied</a:t>
            </a:r>
            <a:endParaRPr lang="en-US" dirty="0"/>
          </a:p>
        </p:txBody>
      </p:sp>
      <p:sp>
        <p:nvSpPr>
          <p:cNvPr id="4" name="Slide Number Placeholder 3">
            <a:extLst>
              <a:ext uri="{FF2B5EF4-FFF2-40B4-BE49-F238E27FC236}">
                <a16:creationId xmlns:a16="http://schemas.microsoft.com/office/drawing/2014/main" id="{D8E7DA59-CD11-00A9-0160-E5B1E7CB49D7}"/>
              </a:ext>
            </a:extLst>
          </p:cNvPr>
          <p:cNvSpPr>
            <a:spLocks noGrp="1"/>
          </p:cNvSpPr>
          <p:nvPr>
            <p:ph type="sldNum" sz="quarter" idx="5"/>
          </p:nvPr>
        </p:nvSpPr>
        <p:spPr/>
        <p:txBody>
          <a:bodyPr/>
          <a:lstStyle/>
          <a:p>
            <a:fld id="{E544F6B0-7BE0-46DF-A865-BD6078FA5356}" type="slidenum">
              <a:rPr lang="en-US" smtClean="0"/>
              <a:t>6</a:t>
            </a:fld>
            <a:endParaRPr lang="en-US"/>
          </a:p>
        </p:txBody>
      </p:sp>
    </p:spTree>
    <p:extLst>
      <p:ext uri="{BB962C8B-B14F-4D97-AF65-F5344CB8AC3E}">
        <p14:creationId xmlns:p14="http://schemas.microsoft.com/office/powerpoint/2010/main" val="2734507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Rationale for keeping designs the same – limit changes to be a scientific as possible. Include comments on mud type, weight and flow rates, especially in a motorized system.</a:t>
            </a:r>
          </a:p>
          <a:p>
            <a:pPr marL="171450" indent="-171450">
              <a:buFont typeface="Arial" panose="020B0604020202020204" pitchFamily="34" charset="0"/>
              <a:buChar char="•"/>
            </a:pPr>
            <a:r>
              <a:rPr lang="en-US" dirty="0"/>
              <a:t>Baseline first 1 or 2 wells on pad, depending on number of wells. Use offsets, but focus on current pad to minimize uncertainty</a:t>
            </a:r>
          </a:p>
          <a:p>
            <a:pPr marL="171450" indent="-171450">
              <a:buFont typeface="Arial" panose="020B0604020202020204" pitchFamily="34" charset="0"/>
              <a:buChar char="•"/>
            </a:pPr>
            <a:r>
              <a:rPr lang="en-US" dirty="0"/>
              <a:t>Define steps tests that modify either WOB or RPM to determine what is most effective</a:t>
            </a:r>
          </a:p>
          <a:p>
            <a:pPr marL="171450" indent="-171450">
              <a:buFont typeface="Arial" panose="020B0604020202020204" pitchFamily="34" charset="0"/>
              <a:buChar char="•"/>
            </a:pPr>
            <a:r>
              <a:rPr lang="en-US" dirty="0"/>
              <a:t>High-Frequency measurement sub – why &amp; benefits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Execution</a:t>
            </a:r>
          </a:p>
          <a:p>
            <a:pPr marL="628650" lvl="1" indent="-171450">
              <a:buFont typeface="Arial" panose="020B0604020202020204" pitchFamily="34" charset="0"/>
              <a:buChar char="•"/>
            </a:pPr>
            <a:r>
              <a:rPr lang="en-US" dirty="0"/>
              <a:t>Drill as you do so you understand what you are doing. Detect an issues with back-to-bottom procedures, connection practices, pick-up amounts </a:t>
            </a:r>
            <a:r>
              <a:rPr lang="en-US" dirty="0" err="1"/>
              <a:t>etc</a:t>
            </a:r>
            <a:endParaRPr lang="en-US" dirty="0"/>
          </a:p>
          <a:p>
            <a:pPr marL="628650" lvl="1" indent="-171450">
              <a:buFont typeface="Arial" panose="020B0604020202020204" pitchFamily="34" charset="0"/>
              <a:buChar char="•"/>
            </a:pPr>
            <a:r>
              <a:rPr lang="en-US" dirty="0"/>
              <a:t>Execute step tests – that means defined buy-in from all stakeholders to do it properly and record them in daily reports for tracking</a:t>
            </a:r>
          </a:p>
          <a:p>
            <a:pPr marL="171450" lvl="0" indent="-171450">
              <a:buFont typeface="Arial" panose="020B0604020202020204" pitchFamily="34" charset="0"/>
              <a:buChar char="•"/>
            </a:pPr>
            <a:endParaRPr lang="en-US" dirty="0"/>
          </a:p>
          <a:p>
            <a:pPr marL="171450" lvl="0" indent="-171450">
              <a:buFont typeface="Arial" panose="020B0604020202020204" pitchFamily="34" charset="0"/>
              <a:buChar char="•"/>
            </a:pPr>
            <a:r>
              <a:rPr lang="en-US" dirty="0"/>
              <a:t>Post-Run Analysis</a:t>
            </a:r>
          </a:p>
          <a:p>
            <a:pPr marL="628650" lvl="1" indent="-171450">
              <a:buFont typeface="Arial" panose="020B0604020202020204" pitchFamily="34" charset="0"/>
              <a:buChar char="•"/>
            </a:pPr>
            <a:r>
              <a:rPr lang="en-US" dirty="0"/>
              <a:t>Time-based – details of on bottom and off bottom dysfunction</a:t>
            </a:r>
          </a:p>
          <a:p>
            <a:pPr marL="628650" lvl="1" indent="-171450">
              <a:buFont typeface="Arial" panose="020B0604020202020204" pitchFamily="34" charset="0"/>
              <a:buChar char="•"/>
            </a:pPr>
            <a:r>
              <a:rPr lang="en-US" dirty="0"/>
              <a:t>Depth-based – Influence of formation – especially at transitions</a:t>
            </a:r>
          </a:p>
          <a:p>
            <a:pPr marL="628650" lvl="1" indent="-171450">
              <a:buFont typeface="Arial" panose="020B0604020202020204" pitchFamily="34" charset="0"/>
              <a:buChar char="•"/>
            </a:pPr>
            <a:r>
              <a:rPr lang="en-US" dirty="0"/>
              <a:t>Forensics – bit or BHA post-run conditions improved. Tear down changes including the mitigation tool. May take a few wells / pads to see a trend</a:t>
            </a:r>
          </a:p>
        </p:txBody>
      </p:sp>
      <p:sp>
        <p:nvSpPr>
          <p:cNvPr id="4" name="Slide Number Placeholder 3"/>
          <p:cNvSpPr>
            <a:spLocks noGrp="1"/>
          </p:cNvSpPr>
          <p:nvPr>
            <p:ph type="sldNum" sz="quarter" idx="5"/>
          </p:nvPr>
        </p:nvSpPr>
        <p:spPr/>
        <p:txBody>
          <a:bodyPr/>
          <a:lstStyle/>
          <a:p>
            <a:fld id="{E544F6B0-7BE0-46DF-A865-BD6078FA5356}" type="slidenum">
              <a:rPr lang="en-US" smtClean="0"/>
              <a:t>7</a:t>
            </a:fld>
            <a:endParaRPr lang="en-US"/>
          </a:p>
        </p:txBody>
      </p:sp>
    </p:spTree>
    <p:extLst>
      <p:ext uri="{BB962C8B-B14F-4D97-AF65-F5344CB8AC3E}">
        <p14:creationId xmlns:p14="http://schemas.microsoft.com/office/powerpoint/2010/main" val="3962863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Sampling ranges are illustrative and may vary by tool manufacturer and application.</a:t>
            </a:r>
          </a:p>
        </p:txBody>
      </p:sp>
      <p:sp>
        <p:nvSpPr>
          <p:cNvPr id="4" name="Slide Number Placeholder 3"/>
          <p:cNvSpPr>
            <a:spLocks noGrp="1"/>
          </p:cNvSpPr>
          <p:nvPr>
            <p:ph type="sldNum" sz="quarter" idx="5"/>
          </p:nvPr>
        </p:nvSpPr>
        <p:spPr/>
        <p:txBody>
          <a:bodyPr/>
          <a:lstStyle/>
          <a:p>
            <a:fld id="{E544F6B0-7BE0-46DF-A865-BD6078FA5356}" type="slidenum">
              <a:rPr lang="en-US" smtClean="0"/>
              <a:t>8</a:t>
            </a:fld>
            <a:endParaRPr lang="en-US"/>
          </a:p>
        </p:txBody>
      </p:sp>
    </p:spTree>
    <p:extLst>
      <p:ext uri="{BB962C8B-B14F-4D97-AF65-F5344CB8AC3E}">
        <p14:creationId xmlns:p14="http://schemas.microsoft.com/office/powerpoint/2010/main" val="4058545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Explain a review and comparison of overall vibration levels against drilling parameters. Overall mitigation and comparison at different loads and perhaps even founder point identification.</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Explain the need to review and compare the same data on a depth basis with a formation identifier. Vibration may change with formation change which may help direct operating parameters as formation changes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Detailed time breakdown to look at formation transitions. Transitions can create high transient vibration that only a downhole tool can mitigate. Focus on mitigation effect at formation boundaries to determine effectiveness.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The technologies, tools, and methods described may not perform uniformly across all geologies, well designs, or operational environments. Any references to performance improvements are illustrative and do not constitute a guarantee, warranty, or representation of specific operational outcomes.</a:t>
            </a: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E544F6B0-7BE0-46DF-A865-BD6078FA5356}" type="slidenum">
              <a:rPr lang="en-US" smtClean="0"/>
              <a:t>9</a:t>
            </a:fld>
            <a:endParaRPr lang="en-US"/>
          </a:p>
        </p:txBody>
      </p:sp>
    </p:spTree>
    <p:extLst>
      <p:ext uri="{BB962C8B-B14F-4D97-AF65-F5344CB8AC3E}">
        <p14:creationId xmlns:p14="http://schemas.microsoft.com/office/powerpoint/2010/main" val="24549969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a:xfrm flipH="1">
            <a:off x="11706" y="4846106"/>
            <a:ext cx="632530" cy="281943"/>
          </a:xfrm>
          <a:prstGeom prst="rect">
            <a:avLst/>
          </a:prstGeom>
        </p:spPr>
        <p:txBody>
          <a:bodyPr anchor="t"/>
          <a:lstStyle>
            <a:lvl1pPr algn="ctr">
              <a:defRPr sz="1200" b="1">
                <a:solidFill>
                  <a:srgbClr val="008EC8"/>
                </a:solidFill>
              </a:defRPr>
            </a:lvl1pPr>
          </a:lstStyle>
          <a:p>
            <a:fld id="{B9EC8DA3-CA5F-4DCE-A519-381E1557AFBB}" type="slidenum">
              <a:rPr lang="en-US" smtClean="0"/>
              <a:pPr/>
              <a:t>‹#›</a:t>
            </a:fld>
            <a:endParaRPr lang="en-US" dirty="0"/>
          </a:p>
        </p:txBody>
      </p:sp>
      <p:sp>
        <p:nvSpPr>
          <p:cNvPr id="12" name="Rectangle 11"/>
          <p:cNvSpPr/>
          <p:nvPr/>
        </p:nvSpPr>
        <p:spPr>
          <a:xfrm>
            <a:off x="-1" y="0"/>
            <a:ext cx="5342467" cy="2541572"/>
          </a:xfrm>
          <a:prstGeom prst="rect">
            <a:avLst/>
          </a:prstGeom>
          <a:gradFill flip="none" rotWithShape="1">
            <a:gsLst>
              <a:gs pos="0">
                <a:schemeClr val="accent5">
                  <a:lumMod val="75000"/>
                </a:schemeClr>
              </a:gs>
              <a:gs pos="100000">
                <a:srgbClr val="00192E"/>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tech_forum.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8600" y="155126"/>
            <a:ext cx="2092549" cy="570200"/>
          </a:xfrm>
          <a:prstGeom prst="rect">
            <a:avLst/>
          </a:prstGeom>
        </p:spPr>
      </p:pic>
      <p:pic>
        <p:nvPicPr>
          <p:cNvPr id="15" name="Picture 14" descr="2015.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436107" y="156159"/>
            <a:ext cx="1356960" cy="550876"/>
          </a:xfrm>
          <a:prstGeom prst="rect">
            <a:avLst/>
          </a:prstGeom>
        </p:spPr>
      </p:pic>
      <p:pic>
        <p:nvPicPr>
          <p:cNvPr id="21" name="Picture 20" descr="mudmotorsWHT.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54001" y="779620"/>
            <a:ext cx="3640667" cy="90064"/>
          </a:xfrm>
          <a:prstGeom prst="rect">
            <a:avLst/>
          </a:prstGeom>
        </p:spPr>
      </p:pic>
      <p:sp>
        <p:nvSpPr>
          <p:cNvPr id="23" name="Rectangle 22"/>
          <p:cNvSpPr/>
          <p:nvPr/>
        </p:nvSpPr>
        <p:spPr>
          <a:xfrm rot="16200000">
            <a:off x="2633557" y="-220136"/>
            <a:ext cx="45719" cy="5312833"/>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itle 1"/>
          <p:cNvSpPr>
            <a:spLocks noGrp="1"/>
          </p:cNvSpPr>
          <p:nvPr>
            <p:ph type="title" hasCustomPrompt="1"/>
          </p:nvPr>
        </p:nvSpPr>
        <p:spPr>
          <a:xfrm>
            <a:off x="225292" y="1120576"/>
            <a:ext cx="4871641" cy="1089223"/>
          </a:xfrm>
        </p:spPr>
        <p:txBody>
          <a:bodyPr>
            <a:normAutofit/>
          </a:bodyPr>
          <a:lstStyle>
            <a:lvl1pPr>
              <a:defRPr sz="2000"/>
            </a:lvl1pPr>
          </a:lstStyle>
          <a:p>
            <a:r>
              <a:rPr lang="en-US" dirty="0"/>
              <a:t>Click to edit headline</a:t>
            </a:r>
          </a:p>
        </p:txBody>
      </p:sp>
      <p:sp>
        <p:nvSpPr>
          <p:cNvPr id="16" name="Rectangle 15"/>
          <p:cNvSpPr/>
          <p:nvPr userDrawn="1"/>
        </p:nvSpPr>
        <p:spPr>
          <a:xfrm>
            <a:off x="-1" y="-1"/>
            <a:ext cx="9144001" cy="3962577"/>
          </a:xfrm>
          <a:prstGeom prst="rect">
            <a:avLst/>
          </a:prstGeom>
          <a:gradFill flip="none" rotWithShape="1">
            <a:gsLst>
              <a:gs pos="0">
                <a:schemeClr val="accent5">
                  <a:lumMod val="75000"/>
                </a:schemeClr>
              </a:gs>
              <a:gs pos="100000">
                <a:srgbClr val="00192E"/>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userDrawn="1"/>
        </p:nvSpPr>
        <p:spPr>
          <a:xfrm rot="16200000" flipH="1">
            <a:off x="4517573" y="-554995"/>
            <a:ext cx="108854" cy="91440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06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10"/>
            <a:ext cx="8229600" cy="3339548"/>
          </a:xfrm>
        </p:spPr>
        <p:txBody>
          <a:bodyPr/>
          <a:lstStyle>
            <a:lvl1pPr>
              <a:defRPr>
                <a:solidFill>
                  <a:schemeClr val="bg1">
                    <a:lumMod val="65000"/>
                    <a:lumOff val="35000"/>
                  </a:schemeClr>
                </a:solidFill>
              </a:defRPr>
            </a:lvl1pPr>
            <a:lvl2pPr>
              <a:defRPr>
                <a:solidFill>
                  <a:schemeClr val="bg1">
                    <a:lumMod val="65000"/>
                    <a:lumOff val="35000"/>
                  </a:schemeClr>
                </a:solidFill>
              </a:defRPr>
            </a:lvl2pPr>
            <a:lvl3pPr>
              <a:defRPr>
                <a:solidFill>
                  <a:schemeClr val="bg1">
                    <a:lumMod val="65000"/>
                    <a:lumOff val="35000"/>
                  </a:schemeClr>
                </a:solidFill>
              </a:defRPr>
            </a:lvl3pPr>
            <a:lvl4pPr>
              <a:defRPr>
                <a:solidFill>
                  <a:schemeClr val="bg1">
                    <a:lumMod val="65000"/>
                    <a:lumOff val="35000"/>
                  </a:schemeClr>
                </a:solidFill>
              </a:defRPr>
            </a:lvl4pPr>
            <a:lvl5pPr>
              <a:defRPr>
                <a:solidFill>
                  <a:schemeClr val="bg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2"/>
          </p:nvPr>
        </p:nvSpPr>
        <p:spPr>
          <a:xfrm flipH="1">
            <a:off x="11706" y="4846106"/>
            <a:ext cx="632530" cy="281943"/>
          </a:xfrm>
          <a:prstGeom prst="rect">
            <a:avLst/>
          </a:prstGeom>
        </p:spPr>
        <p:txBody>
          <a:bodyPr anchor="t"/>
          <a:lstStyle>
            <a:lvl1pPr algn="ctr">
              <a:defRPr sz="1200" b="1">
                <a:solidFill>
                  <a:srgbClr val="008EC8"/>
                </a:solidFill>
              </a:defRPr>
            </a:lvl1pPr>
          </a:lstStyle>
          <a:p>
            <a:fld id="{B9EC8DA3-CA5F-4DCE-A519-381E1557AFBB}" type="slidenum">
              <a:rPr lang="en-US" smtClean="0"/>
              <a:pPr/>
              <a:t>‹#›</a:t>
            </a:fld>
            <a:endParaRPr lang="en-US" dirty="0"/>
          </a:p>
        </p:txBody>
      </p:sp>
    </p:spTree>
    <p:extLst>
      <p:ext uri="{BB962C8B-B14F-4D97-AF65-F5344CB8AC3E}">
        <p14:creationId xmlns:p14="http://schemas.microsoft.com/office/powerpoint/2010/main" val="913213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62358" y="132187"/>
            <a:ext cx="8224442" cy="430220"/>
          </a:xfrm>
        </p:spPr>
        <p:txBody>
          <a:bodyPr/>
          <a:lstStyle/>
          <a:p>
            <a:r>
              <a:rPr lang="en-US"/>
              <a:t>Click to edit Master title style</a:t>
            </a:r>
            <a:endParaRPr lang="en-US" dirty="0"/>
          </a:p>
        </p:txBody>
      </p:sp>
      <p:sp>
        <p:nvSpPr>
          <p:cNvPr id="5" name="Text Placeholder 4"/>
          <p:cNvSpPr>
            <a:spLocks noGrp="1"/>
          </p:cNvSpPr>
          <p:nvPr>
            <p:ph type="body" sz="quarter" idx="13"/>
          </p:nvPr>
        </p:nvSpPr>
        <p:spPr>
          <a:xfrm>
            <a:off x="460745" y="545728"/>
            <a:ext cx="8228419" cy="282494"/>
          </a:xfrm>
          <a:noFill/>
        </p:spPr>
        <p:txBody>
          <a:bodyPr lIns="91440" anchor="t">
            <a:noAutofit/>
          </a:bodyPr>
          <a:lstStyle>
            <a:lvl1pPr marL="0" indent="0">
              <a:spcBef>
                <a:spcPts val="0"/>
              </a:spcBef>
              <a:buNone/>
              <a:defRPr sz="2000" i="0">
                <a:solidFill>
                  <a:srgbClr val="FFC000"/>
                </a:solidFill>
              </a:defRPr>
            </a:lvl1pPr>
          </a:lstStyle>
          <a:p>
            <a:pPr lvl="0"/>
            <a:r>
              <a:rPr lang="en-US"/>
              <a:t>Click to edit Master text styles</a:t>
            </a:r>
          </a:p>
        </p:txBody>
      </p:sp>
      <p:sp>
        <p:nvSpPr>
          <p:cNvPr id="6" name="Content Placeholder 2"/>
          <p:cNvSpPr>
            <a:spLocks noGrp="1"/>
          </p:cNvSpPr>
          <p:nvPr>
            <p:ph idx="1"/>
          </p:nvPr>
        </p:nvSpPr>
        <p:spPr>
          <a:xfrm>
            <a:off x="457200" y="1272210"/>
            <a:ext cx="8229600" cy="3339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p:cNvSpPr>
            <a:spLocks noGrp="1"/>
          </p:cNvSpPr>
          <p:nvPr>
            <p:ph type="sldNum" sz="quarter" idx="12"/>
          </p:nvPr>
        </p:nvSpPr>
        <p:spPr>
          <a:xfrm flipH="1">
            <a:off x="11706" y="4846106"/>
            <a:ext cx="632530" cy="281943"/>
          </a:xfrm>
          <a:prstGeom prst="rect">
            <a:avLst/>
          </a:prstGeom>
        </p:spPr>
        <p:txBody>
          <a:bodyPr anchor="t"/>
          <a:lstStyle>
            <a:lvl1pPr algn="ctr">
              <a:defRPr sz="1200" b="1">
                <a:solidFill>
                  <a:srgbClr val="008EC8"/>
                </a:solidFill>
              </a:defRPr>
            </a:lvl1pPr>
          </a:lstStyle>
          <a:p>
            <a:fld id="{B9EC8DA3-CA5F-4DCE-A519-381E1557AFBB}" type="slidenum">
              <a:rPr lang="en-US" smtClean="0"/>
              <a:pPr/>
              <a:t>‹#›</a:t>
            </a:fld>
            <a:endParaRPr lang="en-US" dirty="0"/>
          </a:p>
        </p:txBody>
      </p:sp>
    </p:spTree>
    <p:extLst>
      <p:ext uri="{BB962C8B-B14F-4D97-AF65-F5344CB8AC3E}">
        <p14:creationId xmlns:p14="http://schemas.microsoft.com/office/powerpoint/2010/main" val="1328450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2"/>
          <p:cNvSpPr>
            <a:spLocks noGrp="1"/>
          </p:cNvSpPr>
          <p:nvPr>
            <p:ph idx="1"/>
          </p:nvPr>
        </p:nvSpPr>
        <p:spPr>
          <a:xfrm>
            <a:off x="457200" y="1272210"/>
            <a:ext cx="8229600" cy="33395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2"/>
          </p:nvPr>
        </p:nvSpPr>
        <p:spPr>
          <a:xfrm flipH="1">
            <a:off x="11706" y="4846106"/>
            <a:ext cx="632530" cy="281943"/>
          </a:xfrm>
          <a:prstGeom prst="rect">
            <a:avLst/>
          </a:prstGeom>
        </p:spPr>
        <p:txBody>
          <a:bodyPr anchor="t"/>
          <a:lstStyle>
            <a:lvl1pPr algn="ctr">
              <a:defRPr sz="1200" b="1">
                <a:solidFill>
                  <a:srgbClr val="008EC8"/>
                </a:solidFill>
              </a:defRPr>
            </a:lvl1pPr>
          </a:lstStyle>
          <a:p>
            <a:fld id="{B9EC8DA3-CA5F-4DCE-A519-381E1557AFBB}" type="slidenum">
              <a:rPr lang="en-US" smtClean="0"/>
              <a:pPr/>
              <a:t>‹#›</a:t>
            </a:fld>
            <a:endParaRPr lang="en-US" dirty="0"/>
          </a:p>
        </p:txBody>
      </p:sp>
    </p:spTree>
    <p:extLst>
      <p:ext uri="{BB962C8B-B14F-4D97-AF65-F5344CB8AC3E}">
        <p14:creationId xmlns:p14="http://schemas.microsoft.com/office/powerpoint/2010/main" val="1779468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p:cNvSpPr>
            <a:spLocks noGrp="1"/>
          </p:cNvSpPr>
          <p:nvPr>
            <p:ph type="title"/>
          </p:nvPr>
        </p:nvSpPr>
        <p:spPr>
          <a:xfrm>
            <a:off x="462358" y="231577"/>
            <a:ext cx="8224442" cy="645270"/>
          </a:xfrm>
        </p:spPr>
        <p:txBody>
          <a:bodyPr/>
          <a:lstStyle>
            <a:lvl1pPr>
              <a:defRPr>
                <a:solidFill>
                  <a:schemeClr val="tx1"/>
                </a:solidFill>
              </a:defRPr>
            </a:lvl1pPr>
          </a:lstStyle>
          <a:p>
            <a:r>
              <a:rPr lang="en-US"/>
              <a:t>Click to edit Master title style</a:t>
            </a:r>
            <a:endParaRPr lang="en-US" dirty="0"/>
          </a:p>
        </p:txBody>
      </p:sp>
      <p:sp>
        <p:nvSpPr>
          <p:cNvPr id="4" name="Content Placeholder 2"/>
          <p:cNvSpPr>
            <a:spLocks noGrp="1"/>
          </p:cNvSpPr>
          <p:nvPr>
            <p:ph idx="1"/>
          </p:nvPr>
        </p:nvSpPr>
        <p:spPr>
          <a:xfrm>
            <a:off x="457200" y="1272210"/>
            <a:ext cx="3863591" cy="3339548"/>
          </a:xfrm>
        </p:spPr>
        <p:txBody>
          <a:bodyPr/>
          <a:lstStyle>
            <a:lvl1pPr>
              <a:defRPr>
                <a:solidFill>
                  <a:schemeClr val="bg1">
                    <a:lumMod val="65000"/>
                    <a:lumOff val="35000"/>
                  </a:schemeClr>
                </a:solidFill>
              </a:defRPr>
            </a:lvl1pPr>
            <a:lvl2pPr>
              <a:defRPr>
                <a:solidFill>
                  <a:schemeClr val="bg1">
                    <a:lumMod val="65000"/>
                    <a:lumOff val="35000"/>
                  </a:schemeClr>
                </a:solidFill>
              </a:defRPr>
            </a:lvl2pPr>
            <a:lvl3pPr>
              <a:defRPr>
                <a:solidFill>
                  <a:schemeClr val="bg1">
                    <a:lumMod val="65000"/>
                    <a:lumOff val="35000"/>
                  </a:schemeClr>
                </a:solidFill>
              </a:defRPr>
            </a:lvl3pPr>
            <a:lvl4pPr>
              <a:defRPr>
                <a:solidFill>
                  <a:schemeClr val="bg1">
                    <a:lumMod val="65000"/>
                    <a:lumOff val="35000"/>
                  </a:schemeClr>
                </a:solidFill>
              </a:defRPr>
            </a:lvl4pPr>
            <a:lvl5pPr>
              <a:defRPr>
                <a:solidFill>
                  <a:schemeClr val="bg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3"/>
          </p:nvPr>
        </p:nvSpPr>
        <p:spPr>
          <a:xfrm>
            <a:off x="4838285" y="1262158"/>
            <a:ext cx="3863591" cy="3339548"/>
          </a:xfrm>
        </p:spPr>
        <p:txBody>
          <a:bodyPr/>
          <a:lstStyle>
            <a:lvl1pPr>
              <a:defRPr>
                <a:solidFill>
                  <a:schemeClr val="bg1">
                    <a:lumMod val="65000"/>
                    <a:lumOff val="35000"/>
                  </a:schemeClr>
                </a:solidFill>
              </a:defRPr>
            </a:lvl1pPr>
            <a:lvl2pPr>
              <a:defRPr>
                <a:solidFill>
                  <a:schemeClr val="bg1">
                    <a:lumMod val="65000"/>
                    <a:lumOff val="35000"/>
                  </a:schemeClr>
                </a:solidFill>
              </a:defRPr>
            </a:lvl2pPr>
            <a:lvl3pPr>
              <a:defRPr>
                <a:solidFill>
                  <a:schemeClr val="bg1">
                    <a:lumMod val="65000"/>
                    <a:lumOff val="35000"/>
                  </a:schemeClr>
                </a:solidFill>
              </a:defRPr>
            </a:lvl3pPr>
            <a:lvl4pPr>
              <a:defRPr>
                <a:solidFill>
                  <a:schemeClr val="bg1">
                    <a:lumMod val="65000"/>
                    <a:lumOff val="35000"/>
                  </a:schemeClr>
                </a:solidFill>
              </a:defRPr>
            </a:lvl4pPr>
            <a:lvl5pPr>
              <a:defRPr>
                <a:solidFill>
                  <a:schemeClr val="bg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p:cNvSpPr>
            <a:spLocks noGrp="1"/>
          </p:cNvSpPr>
          <p:nvPr>
            <p:ph type="sldNum" sz="quarter" idx="12"/>
          </p:nvPr>
        </p:nvSpPr>
        <p:spPr>
          <a:xfrm flipH="1">
            <a:off x="11706" y="4846106"/>
            <a:ext cx="632530" cy="281943"/>
          </a:xfrm>
          <a:prstGeom prst="rect">
            <a:avLst/>
          </a:prstGeom>
        </p:spPr>
        <p:txBody>
          <a:bodyPr anchor="t"/>
          <a:lstStyle>
            <a:lvl1pPr algn="ctr">
              <a:defRPr sz="1200" b="1">
                <a:solidFill>
                  <a:srgbClr val="008EC8"/>
                </a:solidFill>
              </a:defRPr>
            </a:lvl1pPr>
          </a:lstStyle>
          <a:p>
            <a:fld id="{B9EC8DA3-CA5F-4DCE-A519-381E1557AFBB}" type="slidenum">
              <a:rPr lang="en-US" smtClean="0"/>
              <a:pPr/>
              <a:t>‹#›</a:t>
            </a:fld>
            <a:endParaRPr lang="en-US" dirty="0"/>
          </a:p>
        </p:txBody>
      </p:sp>
    </p:spTree>
    <p:extLst>
      <p:ext uri="{BB962C8B-B14F-4D97-AF65-F5344CB8AC3E}">
        <p14:creationId xmlns:p14="http://schemas.microsoft.com/office/powerpoint/2010/main" val="576237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2"/>
          </p:nvPr>
        </p:nvSpPr>
        <p:spPr>
          <a:xfrm flipH="1">
            <a:off x="11706" y="4846106"/>
            <a:ext cx="632530" cy="281943"/>
          </a:xfrm>
          <a:prstGeom prst="rect">
            <a:avLst/>
          </a:prstGeom>
        </p:spPr>
        <p:txBody>
          <a:bodyPr anchor="t"/>
          <a:lstStyle>
            <a:lvl1pPr algn="ctr">
              <a:defRPr sz="1200" b="1">
                <a:solidFill>
                  <a:srgbClr val="008EC8"/>
                </a:solidFill>
              </a:defRPr>
            </a:lvl1pPr>
          </a:lstStyle>
          <a:p>
            <a:fld id="{B9EC8DA3-CA5F-4DCE-A519-381E1557AFBB}" type="slidenum">
              <a:rPr lang="en-US" smtClean="0"/>
              <a:pPr/>
              <a:t>‹#›</a:t>
            </a:fld>
            <a:endParaRPr lang="en-US" dirty="0"/>
          </a:p>
        </p:txBody>
      </p:sp>
    </p:spTree>
    <p:extLst>
      <p:ext uri="{BB962C8B-B14F-4D97-AF65-F5344CB8AC3E}">
        <p14:creationId xmlns:p14="http://schemas.microsoft.com/office/powerpoint/2010/main" val="174858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28650" y="274638"/>
            <a:ext cx="7886700" cy="993775"/>
          </a:xfrm>
          <a:prstGeom prst="rect">
            <a:avLst/>
          </a:prstGeom>
        </p:spPr>
        <p:txBody>
          <a:bodyPr rtlCol="0">
            <a:normAutofit/>
          </a:bodyPr>
          <a:lstStyle/>
          <a:p>
            <a:r>
              <a:rPr lang="en-US" dirty="0"/>
              <a:t>Speaker Bio</a:t>
            </a:r>
          </a:p>
        </p:txBody>
      </p:sp>
      <p:sp>
        <p:nvSpPr>
          <p:cNvPr id="7" name="Text Placeholder 2"/>
          <p:cNvSpPr>
            <a:spLocks noGrp="1"/>
          </p:cNvSpPr>
          <p:nvPr>
            <p:ph idx="1"/>
          </p:nvPr>
        </p:nvSpPr>
        <p:spPr>
          <a:xfrm>
            <a:off x="628650" y="1370013"/>
            <a:ext cx="7886700" cy="3262312"/>
          </a:xfrm>
          <a:prstGeom prst="rect">
            <a:avLst/>
          </a:prstGeom>
        </p:spPr>
        <p:txBody>
          <a:bodyPr rtlCol="0">
            <a:normAutofit/>
          </a:bodyPr>
          <a:lstStyle/>
          <a:p>
            <a:pPr lvl="0"/>
            <a:r>
              <a:rPr lang="en-US" dirty="0"/>
              <a:t>Speaker Bio</a:t>
            </a:r>
          </a:p>
          <a:p>
            <a:pPr lvl="1"/>
            <a:r>
              <a:rPr lang="en-US" dirty="0"/>
              <a:t>Organization/Employer</a:t>
            </a:r>
          </a:p>
          <a:p>
            <a:pPr lvl="1"/>
            <a:r>
              <a:rPr lang="en-US" dirty="0"/>
              <a:t>Experience</a:t>
            </a:r>
          </a:p>
          <a:p>
            <a:pPr lvl="1"/>
            <a:r>
              <a:rPr lang="en-US" dirty="0"/>
              <a:t>University / Degree</a:t>
            </a:r>
          </a:p>
          <a:p>
            <a:pPr lvl="1"/>
            <a:r>
              <a:rPr lang="en-US" dirty="0"/>
              <a:t>Home Location</a:t>
            </a:r>
          </a:p>
          <a:p>
            <a:pPr lvl="1"/>
            <a:r>
              <a:rPr lang="en-US" dirty="0"/>
              <a:t>Specialized in </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11"/>
          </p:nvPr>
        </p:nvSpPr>
        <p:spPr/>
        <p:txBody>
          <a:bodyPr/>
          <a:lstStyle>
            <a:lvl1pPr algn="ctr">
              <a:defRPr sz="1200" dirty="0">
                <a:solidFill>
                  <a:schemeClr val="tx1">
                    <a:tint val="75000"/>
                  </a:schemeClr>
                </a:solidFill>
              </a:defRPr>
            </a:lvl1pPr>
          </a:lstStyle>
          <a:p>
            <a:pPr>
              <a:defRPr/>
            </a:pPr>
            <a:endParaRPr lang="en-US"/>
          </a:p>
        </p:txBody>
      </p:sp>
      <p:sp>
        <p:nvSpPr>
          <p:cNvPr id="8" name="Slide Number Placeholder 5"/>
          <p:cNvSpPr>
            <a:spLocks noGrp="1"/>
          </p:cNvSpPr>
          <p:nvPr>
            <p:ph type="sldNum" sz="quarter" idx="12"/>
          </p:nvPr>
        </p:nvSpPr>
        <p:spPr>
          <a:xfrm>
            <a:off x="8020050" y="4767263"/>
            <a:ext cx="495300" cy="274637"/>
          </a:xfrm>
        </p:spPr>
        <p:txBody>
          <a:bodyPr/>
          <a:lstStyle>
            <a:lvl1pPr>
              <a:defRPr lang="en-US" sz="1200" smtClean="0">
                <a:solidFill>
                  <a:schemeClr val="tx1">
                    <a:tint val="75000"/>
                  </a:schemeClr>
                </a:solidFill>
              </a:defRPr>
            </a:lvl1pPr>
          </a:lstStyle>
          <a:p>
            <a:pPr>
              <a:defRPr/>
            </a:pPr>
            <a:fld id="{BE04634E-D7E4-4BFD-B116-301DEEF9E841}" type="slidenum">
              <a:rPr/>
              <a:pPr>
                <a:defRPr/>
              </a:pPr>
              <a:t>‹#›</a:t>
            </a:fld>
            <a:endParaRPr/>
          </a:p>
        </p:txBody>
      </p:sp>
      <p:sp>
        <p:nvSpPr>
          <p:cNvPr id="9" name="Slide Number Placeholder 5"/>
          <p:cNvSpPr txBox="1">
            <a:spLocks/>
          </p:cNvSpPr>
          <p:nvPr userDrawn="1"/>
        </p:nvSpPr>
        <p:spPr>
          <a:xfrm flipH="1">
            <a:off x="11706" y="4846106"/>
            <a:ext cx="632530" cy="281943"/>
          </a:xfrm>
          <a:prstGeom prst="rect">
            <a:avLst/>
          </a:prstGeom>
        </p:spPr>
        <p:txBody>
          <a:bodyPr anchor="t"/>
          <a:lstStyle>
            <a:defPPr>
              <a:defRPr lang="en-US"/>
            </a:defPPr>
            <a:lvl1pPr marL="0" algn="ctr" defTabSz="914400" rtl="0" eaLnBrk="1" latinLnBrk="0" hangingPunct="1">
              <a:defRPr sz="1200" b="1" kern="1200">
                <a:solidFill>
                  <a:srgbClr val="008EC8"/>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9EC8DA3-CA5F-4DCE-A519-381E1557AFBB}" type="slidenum">
              <a:rPr lang="en-US" smtClean="0"/>
              <a:pPr/>
              <a:t>‹#›</a:t>
            </a:fld>
            <a:endParaRPr lang="en-US" dirty="0"/>
          </a:p>
        </p:txBody>
      </p:sp>
    </p:spTree>
    <p:extLst>
      <p:ext uri="{BB962C8B-B14F-4D97-AF65-F5344CB8AC3E}">
        <p14:creationId xmlns:p14="http://schemas.microsoft.com/office/powerpoint/2010/main" val="3730366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D3C8A517-E048-4B5A-B896-632A325A854E}" type="slidenum">
              <a:rPr/>
              <a:pPr>
                <a:defRPr/>
              </a:pPr>
              <a:t>‹#›</a:t>
            </a:fld>
            <a:endParaRPr/>
          </a:p>
        </p:txBody>
      </p:sp>
    </p:spTree>
    <p:extLst>
      <p:ext uri="{BB962C8B-B14F-4D97-AF65-F5344CB8AC3E}">
        <p14:creationId xmlns:p14="http://schemas.microsoft.com/office/powerpoint/2010/main" val="1279310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p:cNvSpPr/>
          <p:nvPr userDrawn="1"/>
        </p:nvSpPr>
        <p:spPr>
          <a:xfrm>
            <a:off x="0" y="-1"/>
            <a:ext cx="9144000" cy="1034981"/>
          </a:xfrm>
          <a:prstGeom prst="rect">
            <a:avLst/>
          </a:prstGeom>
          <a:solidFill>
            <a:srgbClr val="003C7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62358" y="231577"/>
            <a:ext cx="8224442" cy="64527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10190"/>
            <a:ext cx="8229600" cy="34484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93070" y="4554333"/>
            <a:ext cx="2292674" cy="570317"/>
          </a:xfrm>
          <a:prstGeom prst="rect">
            <a:avLst/>
          </a:prstGeom>
        </p:spPr>
      </p:pic>
    </p:spTree>
    <p:extLst>
      <p:ext uri="{BB962C8B-B14F-4D97-AF65-F5344CB8AC3E}">
        <p14:creationId xmlns:p14="http://schemas.microsoft.com/office/powerpoint/2010/main" val="1279742960"/>
      </p:ext>
    </p:extLst>
  </p:cSld>
  <p:clrMap bg1="dk1" tx1="lt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91" r:id="rId8"/>
  </p:sldLayoutIdLst>
  <p:hf hdr="0" ftr="0" dt="0"/>
  <p:txStyles>
    <p:titleStyle>
      <a:lvl1pPr algn="l" defTabSz="914400" rtl="0" eaLnBrk="1" latinLnBrk="0" hangingPunct="1">
        <a:spcBef>
          <a:spcPct val="0"/>
        </a:spcBef>
        <a:buNone/>
        <a:defRPr sz="2800" b="0" kern="1200" spc="0">
          <a:solidFill>
            <a:schemeClr val="tx1"/>
          </a:solidFill>
          <a:latin typeface="+mj-lt"/>
          <a:ea typeface="+mj-ea"/>
          <a:cs typeface="Arial Narrow"/>
        </a:defRPr>
      </a:lvl1pPr>
    </p:titleStyle>
    <p:bodyStyle>
      <a:lvl1pPr marL="228600" indent="-228600" algn="l" defTabSz="914400" rtl="0" eaLnBrk="1" latinLnBrk="0" hangingPunct="1">
        <a:spcBef>
          <a:spcPts val="600"/>
        </a:spcBef>
        <a:buClr>
          <a:schemeClr val="accent6"/>
        </a:buClr>
        <a:buFont typeface="Wingdings" charset="2"/>
        <a:buChar char="§"/>
        <a:defRPr sz="2400" kern="1200">
          <a:solidFill>
            <a:schemeClr val="bg1">
              <a:lumMod val="65000"/>
              <a:lumOff val="35000"/>
            </a:schemeClr>
          </a:solidFill>
          <a:latin typeface="+mn-lt"/>
          <a:ea typeface="+mn-ea"/>
          <a:cs typeface="+mn-cs"/>
        </a:defRPr>
      </a:lvl1pPr>
      <a:lvl2pPr marL="684213" indent="-227013" algn="l" defTabSz="914400" rtl="0" eaLnBrk="1" latinLnBrk="0" hangingPunct="1">
        <a:spcBef>
          <a:spcPts val="600"/>
        </a:spcBef>
        <a:buClr>
          <a:schemeClr val="accent6"/>
        </a:buClr>
        <a:buFont typeface="Arial" pitchFamily="34" charset="0"/>
        <a:buChar char="–"/>
        <a:defRPr sz="2000" kern="1200">
          <a:solidFill>
            <a:schemeClr val="bg1">
              <a:lumMod val="65000"/>
              <a:lumOff val="35000"/>
            </a:schemeClr>
          </a:solidFill>
          <a:latin typeface="+mn-lt"/>
          <a:ea typeface="+mn-ea"/>
          <a:cs typeface="+mn-cs"/>
        </a:defRPr>
      </a:lvl2pPr>
      <a:lvl3pPr marL="1089025" indent="-174625" algn="l" defTabSz="914400" rtl="0" eaLnBrk="1" latinLnBrk="0" hangingPunct="1">
        <a:spcBef>
          <a:spcPts val="600"/>
        </a:spcBef>
        <a:buClr>
          <a:schemeClr val="accent6"/>
        </a:buClr>
        <a:buFont typeface="Arial" pitchFamily="34" charset="0"/>
        <a:buChar char="•"/>
        <a:defRPr sz="1800" kern="1200">
          <a:solidFill>
            <a:schemeClr val="bg1">
              <a:lumMod val="65000"/>
              <a:lumOff val="35000"/>
            </a:schemeClr>
          </a:solidFill>
          <a:latin typeface="+mn-lt"/>
          <a:ea typeface="+mn-ea"/>
          <a:cs typeface="+mn-cs"/>
        </a:defRPr>
      </a:lvl3pPr>
      <a:lvl4pPr marL="1544638" indent="-173038" algn="l" defTabSz="914400" rtl="0" eaLnBrk="1" latinLnBrk="0" hangingPunct="1">
        <a:spcBef>
          <a:spcPts val="600"/>
        </a:spcBef>
        <a:buClr>
          <a:schemeClr val="accent6"/>
        </a:buClr>
        <a:buFont typeface="Arial" pitchFamily="34" charset="0"/>
        <a:buChar char="–"/>
        <a:defRPr sz="1600" kern="1200">
          <a:solidFill>
            <a:schemeClr val="bg1">
              <a:lumMod val="65000"/>
              <a:lumOff val="35000"/>
            </a:schemeClr>
          </a:solidFill>
          <a:latin typeface="+mn-lt"/>
          <a:ea typeface="+mn-ea"/>
          <a:cs typeface="+mn-cs"/>
        </a:defRPr>
      </a:lvl4pPr>
      <a:lvl5pPr marL="2001838" indent="-173038" algn="l" defTabSz="914400" rtl="0" eaLnBrk="1" latinLnBrk="0" hangingPunct="1">
        <a:spcBef>
          <a:spcPts val="600"/>
        </a:spcBef>
        <a:buClr>
          <a:schemeClr val="accent6"/>
        </a:buClr>
        <a:buFont typeface="Arial" pitchFamily="34" charset="0"/>
        <a:buChar char="»"/>
        <a:defRPr sz="1600" kern="1200">
          <a:solidFill>
            <a:schemeClr val="bg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audio" Target="../media/media1.mp3"/><Relationship Id="rId7" Type="http://schemas.openxmlformats.org/officeDocument/2006/relationships/audio" Target="../media/media3.m4a"/><Relationship Id="rId2" Type="http://schemas.microsoft.com/office/2007/relationships/media" Target="../media/media1.mp3"/><Relationship Id="rId1" Type="http://schemas.openxmlformats.org/officeDocument/2006/relationships/tags" Target="../tags/tag1.xml"/><Relationship Id="rId6" Type="http://schemas.microsoft.com/office/2007/relationships/media" Target="../media/media3.m4a"/><Relationship Id="rId11" Type="http://schemas.openxmlformats.org/officeDocument/2006/relationships/image" Target="../media/image6.png"/><Relationship Id="rId5" Type="http://schemas.openxmlformats.org/officeDocument/2006/relationships/audio" Target="../media/media2.m4a"/><Relationship Id="rId10" Type="http://schemas.openxmlformats.org/officeDocument/2006/relationships/image" Target="../media/image5.jpeg"/><Relationship Id="rId4" Type="http://schemas.microsoft.com/office/2007/relationships/media" Target="../media/media2.m4a"/><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audio" Target="../media/media4.m4a"/><Relationship Id="rId7" Type="http://schemas.openxmlformats.org/officeDocument/2006/relationships/diagramLayout" Target="../diagrams/layout1.xml"/><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diagramData" Target="../diagrams/data1.xml"/><Relationship Id="rId11" Type="http://schemas.openxmlformats.org/officeDocument/2006/relationships/image" Target="../media/image6.png"/><Relationship Id="rId5" Type="http://schemas.openxmlformats.org/officeDocument/2006/relationships/notesSlide" Target="../notesSlides/notesSlide2.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audio" Target="../media/media5.m4a"/><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6.png"/><Relationship Id="rId2" Type="http://schemas.microsoft.com/office/2007/relationships/media" Target="../media/media5.m4a"/><Relationship Id="rId16" Type="http://schemas.microsoft.com/office/2007/relationships/diagramDrawing" Target="../diagrams/drawing3.xml"/><Relationship Id="rId1" Type="http://schemas.openxmlformats.org/officeDocument/2006/relationships/tags" Target="../tags/tag3.xml"/><Relationship Id="rId6" Type="http://schemas.microsoft.com/office/2018/10/relationships/comments" Target="../comments/modernComment_104_7D8932F2.xml"/><Relationship Id="rId11" Type="http://schemas.microsoft.com/office/2007/relationships/diagramDrawing" Target="../diagrams/drawing2.xml"/><Relationship Id="rId5" Type="http://schemas.openxmlformats.org/officeDocument/2006/relationships/notesSlide" Target="../notesSlides/notesSlide3.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slideLayout" Target="../slideLayouts/slideLayout2.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audio" Target="../media/media6.m4a"/><Relationship Id="rId7" Type="http://schemas.openxmlformats.org/officeDocument/2006/relationships/image" Target="../media/image7.jpg"/><Relationship Id="rId2" Type="http://schemas.microsoft.com/office/2007/relationships/media" Target="../media/media6.m4a"/><Relationship Id="rId1" Type="http://schemas.openxmlformats.org/officeDocument/2006/relationships/tags" Target="../tags/tag4.xml"/><Relationship Id="rId6" Type="http://schemas.microsoft.com/office/2018/10/relationships/comments" Target="../comments/modernComment_16F_7944FF13.xml"/><Relationship Id="rId5" Type="http://schemas.openxmlformats.org/officeDocument/2006/relationships/notesSlide" Target="../notesSlides/notesSlide4.xml"/><Relationship Id="rId10" Type="http://schemas.openxmlformats.org/officeDocument/2006/relationships/image" Target="../media/image6.png"/><Relationship Id="rId4" Type="http://schemas.openxmlformats.org/officeDocument/2006/relationships/slideLayout" Target="../slideLayouts/slideLayout2.xml"/><Relationship Id="rId9"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image" Target="../media/image10.em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image" Target="../media/image10.e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audio" Target="../media/media9.m4a"/><Relationship Id="rId7" Type="http://schemas.openxmlformats.org/officeDocument/2006/relationships/diagramLayout" Target="../diagrams/layout4.xml"/><Relationship Id="rId2" Type="http://schemas.microsoft.com/office/2007/relationships/media" Target="../media/media9.m4a"/><Relationship Id="rId1" Type="http://schemas.openxmlformats.org/officeDocument/2006/relationships/tags" Target="../tags/tag5.xml"/><Relationship Id="rId6" Type="http://schemas.openxmlformats.org/officeDocument/2006/relationships/diagramData" Target="../diagrams/data4.xml"/><Relationship Id="rId11" Type="http://schemas.openxmlformats.org/officeDocument/2006/relationships/image" Target="../media/image6.png"/><Relationship Id="rId5" Type="http://schemas.openxmlformats.org/officeDocument/2006/relationships/notesSlide" Target="../notesSlides/notesSlide7.xml"/><Relationship Id="rId10" Type="http://schemas.microsoft.com/office/2007/relationships/diagramDrawing" Target="../diagrams/drawing4.xml"/><Relationship Id="rId4" Type="http://schemas.openxmlformats.org/officeDocument/2006/relationships/slideLayout" Target="../slideLayouts/slideLayout2.xml"/><Relationship Id="rId9" Type="http://schemas.openxmlformats.org/officeDocument/2006/relationships/diagramColors" Target="../diagrams/colors4.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10.m4a"/><Relationship Id="rId7" Type="http://schemas.openxmlformats.org/officeDocument/2006/relationships/image" Target="../media/image11.png"/><Relationship Id="rId2" Type="http://schemas.microsoft.com/office/2007/relationships/media" Target="../media/media10.m4a"/><Relationship Id="rId1" Type="http://schemas.openxmlformats.org/officeDocument/2006/relationships/tags" Target="../tags/tag6.xml"/><Relationship Id="rId6" Type="http://schemas.microsoft.com/office/2018/10/relationships/comments" Target="../comments/modernComment_10B_590831CB.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audio" Target="../media/media11.m4a"/><Relationship Id="rId7" Type="http://schemas.openxmlformats.org/officeDocument/2006/relationships/image" Target="../media/image12.jpg"/><Relationship Id="rId2" Type="http://schemas.microsoft.com/office/2007/relationships/media" Target="../media/media11.m4a"/><Relationship Id="rId1" Type="http://schemas.openxmlformats.org/officeDocument/2006/relationships/tags" Target="../tags/tag7.xml"/><Relationship Id="rId6" Type="http://schemas.microsoft.com/office/2018/10/relationships/comments" Target="../comments/modernComment_108_D26734D9.xml"/><Relationship Id="rId5" Type="http://schemas.openxmlformats.org/officeDocument/2006/relationships/notesSlide" Target="../notesSlides/notesSlide9.xml"/><Relationship Id="rId10" Type="http://schemas.openxmlformats.org/officeDocument/2006/relationships/image" Target="../media/image6.png"/><Relationship Id="rId4" Type="http://schemas.openxmlformats.org/officeDocument/2006/relationships/slideLayout" Target="../slideLayouts/slideLayout2.xml"/><Relationship Id="rId9"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06" y="4846106"/>
            <a:ext cx="632530" cy="281943"/>
          </a:xfrm>
        </p:spPr>
        <p:txBody>
          <a:bodyPr anchor="t">
            <a:normAutofit/>
          </a:bodyPr>
          <a:lstStyle/>
          <a:p>
            <a:pPr>
              <a:spcAft>
                <a:spcPts val="600"/>
              </a:spcAft>
            </a:pPr>
            <a:fld id="{B9EC8DA3-CA5F-4DCE-A519-381E1557AFBB}" type="slidenum">
              <a:rPr lang="en-US" smtClean="0"/>
              <a:pPr>
                <a:spcAft>
                  <a:spcPts val="600"/>
                </a:spcAft>
              </a:pPr>
              <a:t>1</a:t>
            </a:fld>
            <a:endParaRPr lang="en-US"/>
          </a:p>
        </p:txBody>
      </p:sp>
      <p:sp>
        <p:nvSpPr>
          <p:cNvPr id="7" name="Rectangle 6">
            <a:extLst>
              <a:ext uri="{FF2B5EF4-FFF2-40B4-BE49-F238E27FC236}">
                <a16:creationId xmlns:a16="http://schemas.microsoft.com/office/drawing/2014/main" id="{A8681893-B0E4-72FB-5506-703C245C83D9}"/>
              </a:ext>
            </a:extLst>
          </p:cNvPr>
          <p:cNvSpPr/>
          <p:nvPr/>
        </p:nvSpPr>
        <p:spPr>
          <a:xfrm>
            <a:off x="0" y="1028700"/>
            <a:ext cx="9180576" cy="3473302"/>
          </a:xfrm>
          <a:prstGeom prst="rect">
            <a:avLst/>
          </a:prstGeom>
          <a:solidFill>
            <a:srgbClr val="003C7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Shape 4">
            <a:extLst>
              <a:ext uri="{FF2B5EF4-FFF2-40B4-BE49-F238E27FC236}">
                <a16:creationId xmlns:a16="http://schemas.microsoft.com/office/drawing/2014/main" id="{FD076312-9E22-D89A-9760-BEA0A7C24BEE}"/>
              </a:ext>
            </a:extLst>
          </p:cNvPr>
          <p:cNvSpPr/>
          <p:nvPr/>
        </p:nvSpPr>
        <p:spPr>
          <a:xfrm>
            <a:off x="365760" y="2876214"/>
            <a:ext cx="8412480" cy="0"/>
          </a:xfrm>
          <a:prstGeom prst="line">
            <a:avLst/>
          </a:prstGeom>
          <a:noFill/>
          <a:ln w="31750">
            <a:solidFill>
              <a:srgbClr val="E8A020"/>
            </a:solidFill>
            <a:prstDash val="solid"/>
          </a:ln>
        </p:spPr>
        <p:txBody>
          <a:bodyPr/>
          <a:lstStyle/>
          <a:p>
            <a:endParaRPr lang="en-US"/>
          </a:p>
        </p:txBody>
      </p:sp>
      <p:sp>
        <p:nvSpPr>
          <p:cNvPr id="16" name="Text 5">
            <a:extLst>
              <a:ext uri="{FF2B5EF4-FFF2-40B4-BE49-F238E27FC236}">
                <a16:creationId xmlns:a16="http://schemas.microsoft.com/office/drawing/2014/main" id="{8971A42E-F877-F449-C93D-7E134C0F6FA7}"/>
              </a:ext>
            </a:extLst>
          </p:cNvPr>
          <p:cNvSpPr/>
          <p:nvPr/>
        </p:nvSpPr>
        <p:spPr>
          <a:xfrm>
            <a:off x="753112" y="1888202"/>
            <a:ext cx="8412480" cy="777240"/>
          </a:xfrm>
          <a:prstGeom prst="rect">
            <a:avLst/>
          </a:prstGeom>
          <a:noFill/>
          <a:ln/>
        </p:spPr>
        <p:txBody>
          <a:bodyPr wrap="square" lIns="0" tIns="0" rIns="0" bIns="0" rtlCol="0" anchor="ctr"/>
          <a:lstStyle/>
          <a:p>
            <a:pPr marL="0" indent="0" algn="l">
              <a:buNone/>
            </a:pPr>
            <a:r>
              <a:rPr lang="en-US" sz="4000" b="1" dirty="0">
                <a:latin typeface="Calibri" pitchFamily="34" charset="0"/>
                <a:ea typeface="Calibri" pitchFamily="34" charset="-122"/>
                <a:cs typeface="Calibri" pitchFamily="34" charset="-120"/>
              </a:rPr>
              <a:t>Vibration Suppression Technology </a:t>
            </a:r>
            <a:br>
              <a:rPr lang="en-US" sz="3600" b="1" dirty="0">
                <a:latin typeface="Calibri" pitchFamily="34" charset="0"/>
                <a:ea typeface="Calibri" pitchFamily="34" charset="-122"/>
                <a:cs typeface="Calibri" pitchFamily="34" charset="-120"/>
              </a:rPr>
            </a:br>
            <a:r>
              <a:rPr lang="en-US" sz="3200" b="1" dirty="0">
                <a:latin typeface="Calibri" pitchFamily="34" charset="0"/>
                <a:ea typeface="Calibri" pitchFamily="34" charset="-122"/>
                <a:cs typeface="Calibri" pitchFamily="34" charset="-120"/>
              </a:rPr>
              <a:t>A Functional Classification Framework for </a:t>
            </a:r>
            <a:br>
              <a:rPr lang="en-US" sz="3200" b="1" dirty="0">
                <a:latin typeface="Calibri" pitchFamily="34" charset="0"/>
                <a:ea typeface="Calibri" pitchFamily="34" charset="-122"/>
                <a:cs typeface="Calibri" pitchFamily="34" charset="-120"/>
              </a:rPr>
            </a:br>
            <a:r>
              <a:rPr lang="en-US" sz="3200" b="1" dirty="0">
                <a:latin typeface="Calibri" pitchFamily="34" charset="0"/>
                <a:ea typeface="Calibri" pitchFamily="34" charset="-122"/>
                <a:cs typeface="Calibri" pitchFamily="34" charset="-120"/>
              </a:rPr>
              <a:t>Drilling Dysfunction Mitigation</a:t>
            </a:r>
            <a:endParaRPr lang="en-US" sz="3200" dirty="0"/>
          </a:p>
          <a:p>
            <a:pPr marL="0" indent="0" algn="l">
              <a:buNone/>
            </a:pPr>
            <a:endParaRPr lang="en-US" sz="3600" dirty="0"/>
          </a:p>
        </p:txBody>
      </p:sp>
      <p:sp>
        <p:nvSpPr>
          <p:cNvPr id="17" name="Text 7">
            <a:extLst>
              <a:ext uri="{FF2B5EF4-FFF2-40B4-BE49-F238E27FC236}">
                <a16:creationId xmlns:a16="http://schemas.microsoft.com/office/drawing/2014/main" id="{9AEF706E-A3E8-ACED-7A87-130BF616CCC6}"/>
              </a:ext>
            </a:extLst>
          </p:cNvPr>
          <p:cNvSpPr/>
          <p:nvPr/>
        </p:nvSpPr>
        <p:spPr>
          <a:xfrm>
            <a:off x="462358" y="2990207"/>
            <a:ext cx="2657360" cy="1097280"/>
          </a:xfrm>
          <a:prstGeom prst="rect">
            <a:avLst/>
          </a:prstGeom>
          <a:noFill/>
          <a:ln/>
        </p:spPr>
        <p:txBody>
          <a:bodyPr wrap="square" lIns="0" tIns="0" rIns="0" bIns="0" rtlCol="0" anchor="ctr"/>
          <a:lstStyle/>
          <a:p>
            <a:pPr marL="0" indent="0">
              <a:buNone/>
            </a:pPr>
            <a:r>
              <a:rPr lang="en-US" dirty="0">
                <a:latin typeface="Calibri" pitchFamily="34" charset="0"/>
                <a:ea typeface="Calibri" pitchFamily="34" charset="-122"/>
                <a:cs typeface="Calibri" pitchFamily="34" charset="-120"/>
              </a:rPr>
              <a:t>Chris Marland</a:t>
            </a:r>
            <a:endParaRPr lang="en-US" sz="1800" dirty="0"/>
          </a:p>
          <a:p>
            <a:pPr marL="0" indent="0">
              <a:buNone/>
            </a:pPr>
            <a:r>
              <a:rPr lang="en-US" dirty="0">
                <a:latin typeface="Calibri" pitchFamily="34" charset="0"/>
                <a:ea typeface="Calibri" pitchFamily="34" charset="-122"/>
                <a:cs typeface="Calibri" pitchFamily="34" charset="-120"/>
              </a:rPr>
              <a:t>Chevron</a:t>
            </a:r>
            <a:endParaRPr lang="en-US" sz="1800" dirty="0"/>
          </a:p>
          <a:p>
            <a:pPr marL="0" indent="0">
              <a:buNone/>
            </a:pPr>
            <a:r>
              <a:rPr lang="en-US" dirty="0">
                <a:latin typeface="Calibri" pitchFamily="34" charset="0"/>
                <a:ea typeface="Calibri" pitchFamily="34" charset="-122"/>
                <a:cs typeface="Calibri" pitchFamily="34" charset="-120"/>
              </a:rPr>
              <a:t>June</a:t>
            </a:r>
            <a:r>
              <a:rPr lang="en-US" sz="1800" dirty="0">
                <a:latin typeface="Calibri" pitchFamily="34" charset="0"/>
                <a:ea typeface="Calibri" pitchFamily="34" charset="-122"/>
                <a:cs typeface="Calibri" pitchFamily="34" charset="-120"/>
              </a:rPr>
              <a:t> 18, 2026</a:t>
            </a:r>
            <a:endParaRPr lang="en-US" sz="1800" dirty="0"/>
          </a:p>
        </p:txBody>
      </p:sp>
      <p:sp>
        <p:nvSpPr>
          <p:cNvPr id="2" name="Text 7">
            <a:extLst>
              <a:ext uri="{FF2B5EF4-FFF2-40B4-BE49-F238E27FC236}">
                <a16:creationId xmlns:a16="http://schemas.microsoft.com/office/drawing/2014/main" id="{ED928AD0-5A58-32AD-912A-1BBB7C40A956}"/>
              </a:ext>
            </a:extLst>
          </p:cNvPr>
          <p:cNvSpPr/>
          <p:nvPr/>
        </p:nvSpPr>
        <p:spPr>
          <a:xfrm>
            <a:off x="5227120" y="3086986"/>
            <a:ext cx="3647959" cy="1199261"/>
          </a:xfrm>
          <a:prstGeom prst="rect">
            <a:avLst/>
          </a:prstGeom>
          <a:noFill/>
          <a:ln/>
        </p:spPr>
        <p:txBody>
          <a:bodyPr wrap="square" lIns="0" tIns="0" rIns="0" bIns="0" rtlCol="0" anchor="ctr"/>
          <a:lstStyle/>
          <a:p>
            <a:pPr marL="0" indent="0">
              <a:buNone/>
            </a:pPr>
            <a:r>
              <a:rPr lang="en-US" sz="1400" dirty="0">
                <a:latin typeface="Calibri" pitchFamily="34" charset="0"/>
                <a:ea typeface="Calibri" pitchFamily="34" charset="-122"/>
                <a:cs typeface="Calibri" pitchFamily="34" charset="-120"/>
              </a:rPr>
              <a:t>Based on SPE-230712-MS </a:t>
            </a:r>
            <a:br>
              <a:rPr lang="en-US" sz="1400" dirty="0">
                <a:latin typeface="Calibri" pitchFamily="34" charset="0"/>
                <a:ea typeface="Calibri" pitchFamily="34" charset="-122"/>
                <a:cs typeface="Calibri" pitchFamily="34" charset="-120"/>
              </a:rPr>
            </a:br>
            <a:r>
              <a:rPr lang="en-US" sz="1400" dirty="0">
                <a:latin typeface="Calibri" pitchFamily="34" charset="0"/>
                <a:ea typeface="Calibri" pitchFamily="34" charset="-122"/>
                <a:cs typeface="Calibri" pitchFamily="34" charset="-120"/>
              </a:rPr>
              <a:t>Chris Marland - Chevron</a:t>
            </a:r>
            <a:endParaRPr lang="en-US" sz="1400" dirty="0"/>
          </a:p>
          <a:p>
            <a:pPr marL="0" indent="0">
              <a:buNone/>
            </a:pPr>
            <a:r>
              <a:rPr lang="en-US" sz="1400" dirty="0">
                <a:latin typeface="Calibri" pitchFamily="34" charset="0"/>
                <a:ea typeface="Calibri" pitchFamily="34" charset="-122"/>
                <a:cs typeface="Calibri" pitchFamily="34" charset="-120"/>
              </a:rPr>
              <a:t>Naveen Nair – Halliburton</a:t>
            </a:r>
          </a:p>
          <a:p>
            <a:pPr marL="0" indent="0">
              <a:buNone/>
            </a:pPr>
            <a:r>
              <a:rPr lang="en-US" sz="1400" dirty="0">
                <a:latin typeface="Calibri" pitchFamily="34" charset="0"/>
                <a:ea typeface="Calibri" pitchFamily="34" charset="-122"/>
                <a:cs typeface="Calibri" pitchFamily="34" charset="-120"/>
              </a:rPr>
              <a:t>Lotfi Hamoudi – Halliburton</a:t>
            </a:r>
          </a:p>
          <a:p>
            <a:pPr marL="0" indent="0">
              <a:buNone/>
            </a:pPr>
            <a:r>
              <a:rPr lang="en-US" sz="1400" dirty="0">
                <a:latin typeface="Calibri" pitchFamily="34" charset="0"/>
                <a:ea typeface="Calibri" pitchFamily="34" charset="-122"/>
                <a:cs typeface="Calibri" pitchFamily="34" charset="-120"/>
              </a:rPr>
              <a:t>Guy Feasey – Neo </a:t>
            </a:r>
            <a:r>
              <a:rPr lang="en-US" sz="1400" dirty="0" err="1">
                <a:latin typeface="Calibri" pitchFamily="34" charset="0"/>
                <a:ea typeface="Calibri" pitchFamily="34" charset="-122"/>
                <a:cs typeface="Calibri" pitchFamily="34" charset="-120"/>
              </a:rPr>
              <a:t>Oiltools</a:t>
            </a:r>
            <a:endParaRPr lang="en-US" sz="1400" dirty="0"/>
          </a:p>
          <a:p>
            <a:pPr marL="0" indent="0">
              <a:buNone/>
            </a:pPr>
            <a:r>
              <a:rPr lang="en-US" sz="1400" dirty="0">
                <a:latin typeface="Calibri" pitchFamily="34" charset="0"/>
                <a:ea typeface="Calibri" pitchFamily="34" charset="-122"/>
                <a:cs typeface="Calibri" pitchFamily="34" charset="-120"/>
              </a:rPr>
              <a:t>Paul </a:t>
            </a:r>
            <a:r>
              <a:rPr lang="en-US" sz="1400" dirty="0" err="1">
                <a:latin typeface="Calibri" pitchFamily="34" charset="0"/>
                <a:ea typeface="Calibri" pitchFamily="34" charset="-122"/>
                <a:cs typeface="Calibri" pitchFamily="34" charset="-120"/>
              </a:rPr>
              <a:t>Pastusek</a:t>
            </a:r>
            <a:r>
              <a:rPr lang="en-US" sz="1400" dirty="0">
                <a:latin typeface="Calibri" pitchFamily="34" charset="0"/>
                <a:ea typeface="Calibri" pitchFamily="34" charset="-122"/>
                <a:cs typeface="Calibri" pitchFamily="34" charset="-120"/>
              </a:rPr>
              <a:t> – </a:t>
            </a:r>
            <a:r>
              <a:rPr lang="en-US" sz="1400" dirty="0" err="1">
                <a:latin typeface="Calibri" pitchFamily="34" charset="0"/>
                <a:ea typeface="Calibri" pitchFamily="34" charset="-122"/>
                <a:cs typeface="Calibri" pitchFamily="34" charset="-120"/>
              </a:rPr>
              <a:t>Pastusek</a:t>
            </a:r>
            <a:r>
              <a:rPr lang="en-US" sz="1400" dirty="0">
                <a:latin typeface="Calibri" pitchFamily="34" charset="0"/>
                <a:ea typeface="Calibri" pitchFamily="34" charset="-122"/>
                <a:cs typeface="Calibri" pitchFamily="34" charset="-120"/>
              </a:rPr>
              <a:t> &amp; Associates</a:t>
            </a:r>
            <a:endParaRPr lang="en-US" sz="1400" dirty="0"/>
          </a:p>
        </p:txBody>
      </p:sp>
      <p:pic>
        <p:nvPicPr>
          <p:cNvPr id="6" name="Picture 5" descr="DOWNHOLE TOOL&#10;&#10;AI-generated content may be incorrect.">
            <a:extLst>
              <a:ext uri="{FF2B5EF4-FFF2-40B4-BE49-F238E27FC236}">
                <a16:creationId xmlns:a16="http://schemas.microsoft.com/office/drawing/2014/main" id="{B62DE834-98EB-B520-8445-77FC1A51FDA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9525"/>
            <a:ext cx="9144000" cy="1008378"/>
          </a:xfrm>
          <a:prstGeom prst="rect">
            <a:avLst/>
          </a:prstGeom>
        </p:spPr>
      </p:pic>
      <p:pic>
        <p:nvPicPr>
          <p:cNvPr id="3" name="Chris Marland - Chevron-esv2-50p-bg-10p-music-10p">
            <a:hlinkClick r:id="" action="ppaction://media"/>
            <a:extLst>
              <a:ext uri="{FF2B5EF4-FFF2-40B4-BE49-F238E27FC236}">
                <a16:creationId xmlns:a16="http://schemas.microsoft.com/office/drawing/2014/main" id="{45FFF1C3-9361-720D-2492-7AF07A735609}"/>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46838" y="3887418"/>
            <a:ext cx="609600" cy="609600"/>
          </a:xfrm>
          <a:prstGeom prst="rect">
            <a:avLst/>
          </a:prstGeom>
        </p:spPr>
      </p:pic>
      <p:pic>
        <p:nvPicPr>
          <p:cNvPr id="5" name="Intro - Chris Marland">
            <a:hlinkClick r:id="" action="ppaction://media"/>
            <a:extLst>
              <a:ext uri="{FF2B5EF4-FFF2-40B4-BE49-F238E27FC236}">
                <a16:creationId xmlns:a16="http://schemas.microsoft.com/office/drawing/2014/main" id="{344EF539-E5E5-2810-0DB1-A54A9E9F5BE2}"/>
              </a:ext>
            </a:extLst>
          </p:cNvPr>
          <p:cNvPicPr>
            <a:picLocks noChangeAspect="1"/>
          </p:cNvPicPr>
          <p:nvPr>
            <a:audioFile r:link="rId5"/>
            <p:extLst>
              <p:ext uri="{DAA4B4D4-6D71-4841-9C94-3DE7FCFB9230}">
                <p14:media xmlns:p14="http://schemas.microsoft.com/office/powerpoint/2010/main" r:embed="rId4"/>
              </p:ext>
            </p:extLst>
          </p:nvPr>
        </p:nvPicPr>
        <p:blipFill>
          <a:blip r:embed="rId11"/>
          <a:stretch>
            <a:fillRect/>
          </a:stretch>
        </p:blipFill>
        <p:spPr>
          <a:xfrm>
            <a:off x="8418228" y="3131616"/>
            <a:ext cx="609600" cy="609600"/>
          </a:xfrm>
          <a:prstGeom prst="rect">
            <a:avLst/>
          </a:prstGeom>
        </p:spPr>
      </p:pic>
      <p:pic>
        <p:nvPicPr>
          <p:cNvPr id="13" name="Audio 12">
            <a:hlinkClick r:id="" action="ppaction://media"/>
            <a:extLst>
              <a:ext uri="{FF2B5EF4-FFF2-40B4-BE49-F238E27FC236}">
                <a16:creationId xmlns:a16="http://schemas.microsoft.com/office/drawing/2014/main" id="{0C108D9C-44F3-5630-AE9F-EED5F0DBDB01}"/>
              </a:ext>
            </a:extLst>
          </p:cNvPr>
          <p:cNvPicPr>
            <a:picLocks noChangeAspect="1"/>
          </p:cNvPicPr>
          <p:nvPr>
            <a:audioFile r:link="rId7"/>
            <p:extLst>
              <p:ext uri="{DAA4B4D4-6D71-4841-9C94-3DE7FCFB9230}">
                <p14:media xmlns:p14="http://schemas.microsoft.com/office/powerpoint/2010/main" r:embed="rId6"/>
              </p:ext>
            </p:extLst>
          </p:nvPr>
        </p:nvPicPr>
        <p:blipFill>
          <a:blip r:embed="rId11"/>
          <a:srcRect l="-76563" t="-76563" r="-76563" b="-76563"/>
          <a:stretch>
            <a:fillRect/>
          </a:stretch>
        </p:blipFill>
        <p:spPr>
          <a:xfrm>
            <a:off x="7539228" y="3538728"/>
            <a:ext cx="1543050" cy="1543050"/>
          </a:xfrm>
          <a:prstGeom prst="ellipse">
            <a:avLst/>
          </a:prstGeom>
        </p:spPr>
      </p:pic>
    </p:spTree>
    <p:custDataLst>
      <p:tags r:id="rId1"/>
    </p:custDataLst>
    <p:extLst>
      <p:ext uri="{BB962C8B-B14F-4D97-AF65-F5344CB8AC3E}">
        <p14:creationId xmlns:p14="http://schemas.microsoft.com/office/powerpoint/2010/main" val="1998135823"/>
      </p:ext>
    </p:extLst>
  </p:cSld>
  <p:clrMapOvr>
    <a:masterClrMapping/>
  </p:clrMapOvr>
  <mc:AlternateContent xmlns:mc="http://schemas.openxmlformats.org/markup-compatibility/2006">
    <mc:Choice xmlns:p14="http://schemas.microsoft.com/office/powerpoint/2010/main" Requires="p14">
      <p:transition spd="slow" p14:dur="2000" advTm="109403"/>
    </mc:Choice>
    <mc:Fallback>
      <p:transition spd="slow" advTm="109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0596" fill="hold"/>
                                        <p:tgtEl>
                                          <p:spTgt spid="5"/>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fill="hold" display="0">
                  <p:stCondLst>
                    <p:cond delay="indefinite"/>
                  </p:stCondLst>
                  <p:endCondLst>
                    <p:cond evt="onStopAudio" delay="0">
                      <p:tgtEl>
                        <p:sldTgt/>
                      </p:tgtEl>
                    </p:cond>
                  </p:endCondLst>
                </p:cTn>
                <p:tgtEl>
                  <p:spTgt spid="3"/>
                </p:tgtEl>
              </p:cMediaNode>
            </p:audio>
            <p:audio>
              <p:cMediaNode vol="80000" showWhenStopped="0">
                <p:cTn id="16" fill="hold" display="0">
                  <p:stCondLst>
                    <p:cond delay="indefinite"/>
                  </p:stCondLst>
                  <p:endCondLst>
                    <p:cond evt="onStopAudio" delay="0">
                      <p:tgtEl>
                        <p:sldTgt/>
                      </p:tgtEl>
                    </p:cond>
                  </p:endCondLst>
                </p:cTn>
                <p:tgtEl>
                  <p:spTgt spid="5"/>
                </p:tgtEl>
              </p:cMediaNode>
            </p:audio>
            <p:audio isNarration="1">
              <p:cMediaNode vol="80000" showWhenStopped="0">
                <p:cTn id="17" fill="hold" display="0">
                  <p:stCondLst>
                    <p:cond delay="indefinite"/>
                  </p:stCondLst>
                  <p:endCondLst>
                    <p:cond evt="onStopAudio" delay="0">
                      <p:tgtEl>
                        <p:sldTgt/>
                      </p:tgtEl>
                    </p:cond>
                  </p:endCondLst>
                </p:cTn>
                <p:tgtEl>
                  <p:spTgt spid="13"/>
                </p:tgtEl>
              </p:cMediaNode>
            </p:audio>
          </p:childTnLst>
        </p:cTn>
      </p:par>
    </p:tnLst>
  </p:timing>
  <p:extLst>
    <p:ext uri="{E180D4A7-C9FB-4DFB-919C-405C955672EB}">
      <p14:showEvtLst xmlns:p14="http://schemas.microsoft.com/office/powerpoint/2010/main">
        <p14:playEvt time="2768" objId="5"/>
        <p14:playEvt time="53111" objId="3"/>
        <p14:stopEvt time="53404" objId="5"/>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flipH="1">
            <a:off x="11706" y="4846106"/>
            <a:ext cx="632530" cy="281943"/>
          </a:xfrm>
        </p:spPr>
        <p:txBody>
          <a:bodyPr/>
          <a:lstStyle/>
          <a:p>
            <a:fld id="{B9EC8DA3-CA5F-4DCE-A519-381E1557AFBB}" type="slidenum">
              <a:rPr lang="en-US" smtClean="0"/>
              <a:pPr/>
              <a:t>10</a:t>
            </a:fld>
            <a:endParaRPr lang="en-US" dirty="0"/>
          </a:p>
        </p:txBody>
      </p:sp>
      <p:sp>
        <p:nvSpPr>
          <p:cNvPr id="5" name="Title 4"/>
          <p:cNvSpPr>
            <a:spLocks noGrp="1"/>
          </p:cNvSpPr>
          <p:nvPr>
            <p:ph type="title"/>
          </p:nvPr>
        </p:nvSpPr>
        <p:spPr>
          <a:xfrm>
            <a:off x="2135981" y="1482725"/>
            <a:ext cx="4872038" cy="1089025"/>
          </a:xfrm>
        </p:spPr>
        <p:txBody>
          <a:bodyPr>
            <a:normAutofit/>
          </a:bodyPr>
          <a:lstStyle/>
          <a:p>
            <a:pPr algn="ctr"/>
            <a:r>
              <a:rPr lang="en-US" sz="4400" b="1" dirty="0">
                <a:latin typeface="HelveticaNeueLT Std Med Cn" panose="020B0806040702040204" pitchFamily="34" charset="0"/>
              </a:rPr>
              <a:t>Thank You</a:t>
            </a:r>
          </a:p>
        </p:txBody>
      </p:sp>
      <p:sp>
        <p:nvSpPr>
          <p:cNvPr id="9" name="TextBox 8">
            <a:extLst>
              <a:ext uri="{FF2B5EF4-FFF2-40B4-BE49-F238E27FC236}">
                <a16:creationId xmlns:a16="http://schemas.microsoft.com/office/drawing/2014/main" id="{9600A0AD-1F6D-9801-2C63-DE54A4C28921}"/>
              </a:ext>
            </a:extLst>
          </p:cNvPr>
          <p:cNvSpPr txBox="1"/>
          <p:nvPr/>
        </p:nvSpPr>
        <p:spPr>
          <a:xfrm>
            <a:off x="3269070" y="2924937"/>
            <a:ext cx="3588929" cy="369332"/>
          </a:xfrm>
          <a:prstGeom prst="rect">
            <a:avLst/>
          </a:prstGeom>
          <a:noFill/>
        </p:spPr>
        <p:txBody>
          <a:bodyPr wrap="square" rtlCol="0">
            <a:spAutoFit/>
          </a:bodyPr>
          <a:lstStyle/>
          <a:p>
            <a:r>
              <a:rPr lang="en-US" b="1" dirty="0"/>
              <a:t>Chris Marland | Chevron</a:t>
            </a:r>
          </a:p>
        </p:txBody>
      </p:sp>
      <p:sp>
        <p:nvSpPr>
          <p:cNvPr id="3" name="TextBox 2">
            <a:extLst>
              <a:ext uri="{FF2B5EF4-FFF2-40B4-BE49-F238E27FC236}">
                <a16:creationId xmlns:a16="http://schemas.microsoft.com/office/drawing/2014/main" id="{C52F9E21-990A-4E7C-1C83-70A1C3BA9B9B}"/>
              </a:ext>
            </a:extLst>
          </p:cNvPr>
          <p:cNvSpPr txBox="1"/>
          <p:nvPr/>
        </p:nvSpPr>
        <p:spPr>
          <a:xfrm>
            <a:off x="1962149" y="4171355"/>
            <a:ext cx="6791325" cy="861774"/>
          </a:xfrm>
          <a:prstGeom prst="rect">
            <a:avLst/>
          </a:prstGeom>
          <a:noFill/>
        </p:spPr>
        <p:txBody>
          <a:bodyPr wrap="square" rtlCol="0">
            <a:spAutoFit/>
          </a:bodyPr>
          <a:lstStyle/>
          <a:p>
            <a:r>
              <a:rPr lang="en-US" dirty="0">
                <a:solidFill>
                  <a:schemeClr val="bg1"/>
                </a:solidFill>
              </a:rPr>
              <a:t>Vibration Suppression Technology – A Functional Classification</a:t>
            </a:r>
          </a:p>
          <a:p>
            <a:r>
              <a:rPr lang="en-US" dirty="0">
                <a:solidFill>
                  <a:schemeClr val="bg1"/>
                </a:solidFill>
              </a:rPr>
              <a:t>Framework for Drilling Dysfunction Mitigation</a:t>
            </a:r>
            <a:br>
              <a:rPr lang="en-US" dirty="0">
                <a:solidFill>
                  <a:schemeClr val="bg1"/>
                </a:solidFill>
              </a:rPr>
            </a:br>
            <a:r>
              <a:rPr lang="en-US" sz="1400" dirty="0">
                <a:solidFill>
                  <a:schemeClr val="bg1"/>
                </a:solidFill>
              </a:rPr>
              <a:t>C. Marland, V.N. Nair, L. Hamoudi, G. Feasey, &amp; P. </a:t>
            </a:r>
            <a:r>
              <a:rPr lang="en-US" sz="1400" dirty="0" err="1">
                <a:solidFill>
                  <a:schemeClr val="bg1"/>
                </a:solidFill>
              </a:rPr>
              <a:t>Pastusek</a:t>
            </a:r>
            <a:endParaRPr lang="en-US" dirty="0">
              <a:solidFill>
                <a:schemeClr val="bg1"/>
              </a:solidFill>
            </a:endParaRPr>
          </a:p>
        </p:txBody>
      </p:sp>
      <p:sp>
        <p:nvSpPr>
          <p:cNvPr id="6" name="TextBox 5">
            <a:extLst>
              <a:ext uri="{FF2B5EF4-FFF2-40B4-BE49-F238E27FC236}">
                <a16:creationId xmlns:a16="http://schemas.microsoft.com/office/drawing/2014/main" id="{A4A16A4D-F525-0108-1E9B-DDB154A91BE5}"/>
              </a:ext>
            </a:extLst>
          </p:cNvPr>
          <p:cNvSpPr txBox="1"/>
          <p:nvPr/>
        </p:nvSpPr>
        <p:spPr>
          <a:xfrm>
            <a:off x="68856" y="4171355"/>
            <a:ext cx="1903085" cy="369332"/>
          </a:xfrm>
          <a:prstGeom prst="rect">
            <a:avLst/>
          </a:prstGeom>
          <a:noFill/>
        </p:spPr>
        <p:txBody>
          <a:bodyPr wrap="none" rtlCol="0">
            <a:spAutoFit/>
          </a:bodyPr>
          <a:lstStyle/>
          <a:p>
            <a:r>
              <a:rPr lang="en-US" dirty="0">
                <a:solidFill>
                  <a:schemeClr val="bg1"/>
                </a:solidFill>
              </a:rPr>
              <a:t>SPE 230713-MS</a:t>
            </a:r>
          </a:p>
        </p:txBody>
      </p:sp>
      <p:pic>
        <p:nvPicPr>
          <p:cNvPr id="8" name="Picture 7" descr="DOWNHOLE TOOL&#10;&#10;AI-generated content may be incorrect.">
            <a:extLst>
              <a:ext uri="{FF2B5EF4-FFF2-40B4-BE49-F238E27FC236}">
                <a16:creationId xmlns:a16="http://schemas.microsoft.com/office/drawing/2014/main" id="{11686F21-8DF9-5643-31DD-F676E02815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5804"/>
            <a:ext cx="9144000" cy="1008378"/>
          </a:xfrm>
          <a:prstGeom prst="rect">
            <a:avLst/>
          </a:prstGeom>
        </p:spPr>
      </p:pic>
      <p:pic>
        <p:nvPicPr>
          <p:cNvPr id="10" name="Audio 9">
            <a:hlinkClick r:id="" action="ppaction://media"/>
            <a:extLst>
              <a:ext uri="{FF2B5EF4-FFF2-40B4-BE49-F238E27FC236}">
                <a16:creationId xmlns:a16="http://schemas.microsoft.com/office/drawing/2014/main" id="{D26577CD-5978-61E1-B1BD-D47AF964389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478582626"/>
      </p:ext>
    </p:extLst>
  </p:cSld>
  <p:clrMapOvr>
    <a:masterClrMapping/>
  </p:clrMapOvr>
  <mc:AlternateContent xmlns:mc="http://schemas.openxmlformats.org/markup-compatibility/2006">
    <mc:Choice xmlns:p14="http://schemas.microsoft.com/office/powerpoint/2010/main" Requires="p14">
      <p:transition spd="slow" p14:dur="2000" advTm="34233"/>
    </mc:Choice>
    <mc:Fallback>
      <p:transition spd="slow" advTm="342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49060-A463-DC84-C975-8D40C2516A3E}"/>
              </a:ext>
            </a:extLst>
          </p:cNvPr>
          <p:cNvSpPr>
            <a:spLocks noGrp="1"/>
          </p:cNvSpPr>
          <p:nvPr>
            <p:ph type="title"/>
          </p:nvPr>
        </p:nvSpPr>
        <p:spPr/>
        <p:txBody>
          <a:bodyPr/>
          <a:lstStyle/>
          <a:p>
            <a:r>
              <a:rPr lang="en-US" dirty="0"/>
              <a:t>Vibration – Understanding and Definition Growth</a:t>
            </a:r>
          </a:p>
        </p:txBody>
      </p:sp>
      <p:graphicFrame>
        <p:nvGraphicFramePr>
          <p:cNvPr id="4" name="Diagram 3">
            <a:extLst>
              <a:ext uri="{FF2B5EF4-FFF2-40B4-BE49-F238E27FC236}">
                <a16:creationId xmlns:a16="http://schemas.microsoft.com/office/drawing/2014/main" id="{7088FAB9-8C34-C3F5-C4EC-69D64630571A}"/>
              </a:ext>
            </a:extLst>
          </p:cNvPr>
          <p:cNvGraphicFramePr/>
          <p:nvPr>
            <p:extLst>
              <p:ext uri="{D42A27DB-BD31-4B8C-83A1-F6EECF244321}">
                <p14:modId xmlns:p14="http://schemas.microsoft.com/office/powerpoint/2010/main" val="184055016"/>
              </p:ext>
            </p:extLst>
          </p:nvPr>
        </p:nvGraphicFramePr>
        <p:xfrm>
          <a:off x="815233" y="1209368"/>
          <a:ext cx="7513535" cy="33943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Audio 8">
            <a:hlinkClick r:id="" action="ppaction://media"/>
            <a:extLst>
              <a:ext uri="{FF2B5EF4-FFF2-40B4-BE49-F238E27FC236}">
                <a16:creationId xmlns:a16="http://schemas.microsoft.com/office/drawing/2014/main" id="{1ECF4B16-D7CF-45DD-3BB8-68012AE39F8C}"/>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76563" t="-76563" r="-76563" b="-76563"/>
          <a:stretch>
            <a:fillRect/>
          </a:stretch>
        </p:blipFill>
        <p:spPr>
          <a:xfrm>
            <a:off x="7539228" y="3538728"/>
            <a:ext cx="1543050" cy="1543050"/>
          </a:xfrm>
          <a:prstGeom prst="ellipse">
            <a:avLst/>
          </a:prstGeom>
        </p:spPr>
      </p:pic>
    </p:spTree>
    <p:custDataLst>
      <p:tags r:id="rId1"/>
    </p:custDataLst>
    <p:extLst>
      <p:ext uri="{BB962C8B-B14F-4D97-AF65-F5344CB8AC3E}">
        <p14:creationId xmlns:p14="http://schemas.microsoft.com/office/powerpoint/2010/main" val="259744611"/>
      </p:ext>
    </p:extLst>
  </p:cSld>
  <p:clrMapOvr>
    <a:masterClrMapping/>
  </p:clrMapOvr>
  <mc:AlternateContent xmlns:mc="http://schemas.openxmlformats.org/markup-compatibility/2006">
    <mc:Choice xmlns:p14="http://schemas.microsoft.com/office/powerpoint/2010/main" Requires="p14">
      <p:transition spd="slow" p14:dur="2000" advTm="81041"/>
    </mc:Choice>
    <mc:Fallback>
      <p:transition spd="slow" advTm="81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graphicEl>
                                              <a:dgm id="{4A4C93EA-0646-49DA-96E8-7F2ABA699003}"/>
                                            </p:graphicEl>
                                          </p:spTgt>
                                        </p:tgtEl>
                                        <p:attrNameLst>
                                          <p:attrName>style.visibility</p:attrName>
                                        </p:attrNameLst>
                                      </p:cBhvr>
                                      <p:to>
                                        <p:strVal val="visible"/>
                                      </p:to>
                                    </p:set>
                                    <p:animEffect transition="in" filter="fade">
                                      <p:cBhvr>
                                        <p:cTn id="11" dur="500"/>
                                        <p:tgtEl>
                                          <p:spTgt spid="4">
                                            <p:graphicEl>
                                              <a:dgm id="{4A4C93EA-0646-49DA-96E8-7F2ABA699003}"/>
                                            </p:graphic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graphicEl>
                                              <a:dgm id="{C380AF00-9F9A-4EE9-98D7-9BB301884BEA}"/>
                                            </p:graphicEl>
                                          </p:spTgt>
                                        </p:tgtEl>
                                        <p:attrNameLst>
                                          <p:attrName>style.visibility</p:attrName>
                                        </p:attrNameLst>
                                      </p:cBhvr>
                                      <p:to>
                                        <p:strVal val="visible"/>
                                      </p:to>
                                    </p:set>
                                    <p:animEffect transition="in" filter="fade">
                                      <p:cBhvr>
                                        <p:cTn id="14" dur="500"/>
                                        <p:tgtEl>
                                          <p:spTgt spid="4">
                                            <p:graphicEl>
                                              <a:dgm id="{C380AF00-9F9A-4EE9-98D7-9BB301884BEA}"/>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graphicEl>
                                              <a:dgm id="{B0B4AD64-175E-4BFD-95C9-4BB58D7E6328}"/>
                                            </p:graphicEl>
                                          </p:spTgt>
                                        </p:tgtEl>
                                        <p:attrNameLst>
                                          <p:attrName>style.visibility</p:attrName>
                                        </p:attrNameLst>
                                      </p:cBhvr>
                                      <p:to>
                                        <p:strVal val="visible"/>
                                      </p:to>
                                    </p:set>
                                    <p:animEffect transition="in" filter="fade">
                                      <p:cBhvr>
                                        <p:cTn id="17" dur="500"/>
                                        <p:tgtEl>
                                          <p:spTgt spid="4">
                                            <p:graphicEl>
                                              <a:dgm id="{B0B4AD64-175E-4BFD-95C9-4BB58D7E632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9"/>
                </p:tgtEl>
              </p:cMediaNode>
            </p:audio>
          </p:childTnLst>
        </p:cTn>
      </p:par>
    </p:tnLst>
    <p:bldLst>
      <p:bldGraphic spid="4" grpId="0" uiExpand="1">
        <p:bldSub>
          <a:bldDgm bld="lvlAtOnc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AF7D2-9DEB-9873-BCFD-2EC23A733E04}"/>
              </a:ext>
            </a:extLst>
          </p:cNvPr>
          <p:cNvSpPr>
            <a:spLocks noGrp="1"/>
          </p:cNvSpPr>
          <p:nvPr>
            <p:ph type="title"/>
          </p:nvPr>
        </p:nvSpPr>
        <p:spPr/>
        <p:txBody>
          <a:bodyPr/>
          <a:lstStyle/>
          <a:p>
            <a:r>
              <a:rPr lang="en-US" dirty="0"/>
              <a:t>Bit, BHA Design &amp; Mitigation Technologies</a:t>
            </a:r>
          </a:p>
        </p:txBody>
      </p:sp>
      <p:graphicFrame>
        <p:nvGraphicFramePr>
          <p:cNvPr id="5" name="Content Placeholder 4">
            <a:extLst>
              <a:ext uri="{FF2B5EF4-FFF2-40B4-BE49-F238E27FC236}">
                <a16:creationId xmlns:a16="http://schemas.microsoft.com/office/drawing/2014/main" id="{C1A2CC75-6284-B6D5-6667-AE718C635E67}"/>
              </a:ext>
            </a:extLst>
          </p:cNvPr>
          <p:cNvGraphicFramePr>
            <a:graphicFrameLocks noGrp="1"/>
          </p:cNvGraphicFramePr>
          <p:nvPr>
            <p:ph idx="1"/>
            <p:extLst>
              <p:ext uri="{D42A27DB-BD31-4B8C-83A1-F6EECF244321}">
                <p14:modId xmlns:p14="http://schemas.microsoft.com/office/powerpoint/2010/main" val="1931266620"/>
              </p:ext>
            </p:extLst>
          </p:nvPr>
        </p:nvGraphicFramePr>
        <p:xfrm>
          <a:off x="350044" y="1369219"/>
          <a:ext cx="8527256" cy="35230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Content Placeholder 4">
            <a:extLst>
              <a:ext uri="{FF2B5EF4-FFF2-40B4-BE49-F238E27FC236}">
                <a16:creationId xmlns:a16="http://schemas.microsoft.com/office/drawing/2014/main" id="{C57C0241-43FE-1249-5D11-3F302EC5E7F4}"/>
              </a:ext>
            </a:extLst>
          </p:cNvPr>
          <p:cNvGraphicFramePr>
            <a:graphicFrameLocks/>
          </p:cNvGraphicFramePr>
          <p:nvPr>
            <p:extLst>
              <p:ext uri="{D42A27DB-BD31-4B8C-83A1-F6EECF244321}">
                <p14:modId xmlns:p14="http://schemas.microsoft.com/office/powerpoint/2010/main" val="4190841481"/>
              </p:ext>
            </p:extLst>
          </p:nvPr>
        </p:nvGraphicFramePr>
        <p:xfrm>
          <a:off x="296942" y="1122951"/>
          <a:ext cx="8631936" cy="387705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3" name="Group 2">
            <a:extLst>
              <a:ext uri="{FF2B5EF4-FFF2-40B4-BE49-F238E27FC236}">
                <a16:creationId xmlns:a16="http://schemas.microsoft.com/office/drawing/2014/main" id="{E767E026-4B27-6E37-AD5B-9377EE663AFC}"/>
              </a:ext>
            </a:extLst>
          </p:cNvPr>
          <p:cNvGrpSpPr/>
          <p:nvPr/>
        </p:nvGrpSpPr>
        <p:grpSpPr>
          <a:xfrm>
            <a:off x="2641271" y="3060980"/>
            <a:ext cx="873463" cy="873463"/>
            <a:chOff x="3121061" y="2574384"/>
            <a:chExt cx="1164617" cy="1164617"/>
          </a:xfrm>
          <a:solidFill>
            <a:srgbClr val="005092"/>
          </a:solidFill>
        </p:grpSpPr>
        <p:sp>
          <p:nvSpPr>
            <p:cNvPr id="4" name="Oval 3">
              <a:extLst>
                <a:ext uri="{FF2B5EF4-FFF2-40B4-BE49-F238E27FC236}">
                  <a16:creationId xmlns:a16="http://schemas.microsoft.com/office/drawing/2014/main" id="{ECF15094-0E28-3CBE-DD93-313684FEFA54}"/>
                </a:ext>
              </a:extLst>
            </p:cNvPr>
            <p:cNvSpPr/>
            <p:nvPr/>
          </p:nvSpPr>
          <p:spPr>
            <a:xfrm>
              <a:off x="3121061" y="2574384"/>
              <a:ext cx="1164617" cy="1164617"/>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800">
                <a:effectLst>
                  <a:outerShdw blurRad="38100" dist="38100" dir="2700000" algn="tl">
                    <a:srgbClr val="000000">
                      <a:alpha val="43137"/>
                    </a:srgbClr>
                  </a:outerShdw>
                </a:effectLst>
              </a:endParaRPr>
            </a:p>
          </p:txBody>
        </p:sp>
        <p:sp>
          <p:nvSpPr>
            <p:cNvPr id="6" name="Oval 4">
              <a:extLst>
                <a:ext uri="{FF2B5EF4-FFF2-40B4-BE49-F238E27FC236}">
                  <a16:creationId xmlns:a16="http://schemas.microsoft.com/office/drawing/2014/main" id="{5FACC72C-774F-F1DF-E054-CFF4CDF7344D}"/>
                </a:ext>
              </a:extLst>
            </p:cNvPr>
            <p:cNvSpPr txBox="1"/>
            <p:nvPr/>
          </p:nvSpPr>
          <p:spPr>
            <a:xfrm>
              <a:off x="3291615" y="2744938"/>
              <a:ext cx="823509" cy="82350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383" tIns="12383" rIns="12383" bIns="12383" numCol="1" spcCol="1270" anchor="ctr" anchorCtr="0">
              <a:noAutofit/>
            </a:bodyPr>
            <a:lstStyle/>
            <a:p>
              <a:pPr algn="ctr" defTabSz="433388">
                <a:lnSpc>
                  <a:spcPct val="90000"/>
                </a:lnSpc>
                <a:spcBef>
                  <a:spcPct val="0"/>
                </a:spcBef>
                <a:spcAft>
                  <a:spcPct val="35000"/>
                </a:spcAft>
              </a:pPr>
              <a:r>
                <a:rPr lang="en-US" sz="800" dirty="0">
                  <a:effectLst>
                    <a:outerShdw blurRad="38100" dist="38100" dir="2700000" algn="tl">
                      <a:srgbClr val="000000">
                        <a:alpha val="43137"/>
                      </a:srgbClr>
                    </a:outerShdw>
                  </a:effectLst>
                </a:rPr>
                <a:t>Vibration Suppression Systems</a:t>
              </a:r>
            </a:p>
          </p:txBody>
        </p:sp>
      </p:grpSp>
      <p:pic>
        <p:nvPicPr>
          <p:cNvPr id="12" name="Audio 11">
            <a:hlinkClick r:id="" action="ppaction://media"/>
            <a:extLst>
              <a:ext uri="{FF2B5EF4-FFF2-40B4-BE49-F238E27FC236}">
                <a16:creationId xmlns:a16="http://schemas.microsoft.com/office/drawing/2014/main" id="{FF68135F-5174-0189-46A9-1D82C872A8A8}"/>
              </a:ext>
            </a:extLst>
          </p:cNvPr>
          <p:cNvPicPr>
            <a:picLocks noChangeAspect="1"/>
          </p:cNvPicPr>
          <p:nvPr>
            <a:audioFile r:link="rId3"/>
            <p:extLst>
              <p:ext uri="{DAA4B4D4-6D71-4841-9C94-3DE7FCFB9230}">
                <p14:media xmlns:p14="http://schemas.microsoft.com/office/powerpoint/2010/main" r:embed="rId2"/>
              </p:ext>
            </p:extLst>
          </p:nvPr>
        </p:nvPicPr>
        <p:blipFill>
          <a:blip r:embed="rId17"/>
          <a:srcRect l="-76563" t="-76563" r="-76563" b="-76563"/>
          <a:stretch>
            <a:fillRect/>
          </a:stretch>
        </p:blipFill>
        <p:spPr>
          <a:xfrm>
            <a:off x="7539228" y="3538728"/>
            <a:ext cx="1543050" cy="1543050"/>
          </a:xfrm>
          <a:prstGeom prst="ellipse">
            <a:avLst/>
          </a:prstGeom>
        </p:spPr>
      </p:pic>
    </p:spTree>
    <p:custDataLst>
      <p:tags r:id="rId1"/>
    </p:custDataLst>
    <p:extLst>
      <p:ext uri="{BB962C8B-B14F-4D97-AF65-F5344CB8AC3E}">
        <p14:creationId xmlns:p14="http://schemas.microsoft.com/office/powerpoint/2010/main" val="2106143474"/>
      </p:ext>
    </p:extLst>
  </p:cSld>
  <p:clrMapOvr>
    <a:masterClrMapping/>
  </p:clrMapOvr>
  <mc:AlternateContent xmlns:mc="http://schemas.openxmlformats.org/markup-compatibility/2006">
    <mc:Choice xmlns:p14="http://schemas.microsoft.com/office/powerpoint/2010/main" Requires="p14">
      <p:transition spd="slow" p14:dur="2000" advTm="145809"/>
    </mc:Choice>
    <mc:Fallback>
      <p:transition spd="slow" advTm="145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14D0F40F-579C-4DD3-8E0E-355A91E643D2}"/>
                                            </p:graphic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1500"/>
                                  </p:stCondLst>
                                  <p:childTnLst>
                                    <p:set>
                                      <p:cBhvr>
                                        <p:cTn id="13" dur="1" fill="hold">
                                          <p:stCondLst>
                                            <p:cond delay="0"/>
                                          </p:stCondLst>
                                        </p:cTn>
                                        <p:tgtEl>
                                          <p:spTgt spid="5">
                                            <p:graphicEl>
                                              <a:dgm id="{1CDAC6E7-6B99-4D18-90EA-247A1DA0449C}"/>
                                            </p:graphicEl>
                                          </p:spTgt>
                                        </p:tgtEl>
                                        <p:attrNameLst>
                                          <p:attrName>style.visibility</p:attrName>
                                        </p:attrNameLst>
                                      </p:cBhvr>
                                      <p:to>
                                        <p:strVal val="visible"/>
                                      </p:to>
                                    </p:set>
                                  </p:childTnLst>
                                </p:cTn>
                              </p:par>
                              <p:par>
                                <p:cTn id="14" presetID="1" presetClass="entr" presetSubtype="0" fill="hold" grpId="0" nodeType="withEffect">
                                  <p:stCondLst>
                                    <p:cond delay="1500"/>
                                  </p:stCondLst>
                                  <p:childTnLst>
                                    <p:set>
                                      <p:cBhvr>
                                        <p:cTn id="15" dur="1" fill="hold">
                                          <p:stCondLst>
                                            <p:cond delay="0"/>
                                          </p:stCondLst>
                                        </p:cTn>
                                        <p:tgtEl>
                                          <p:spTgt spid="5">
                                            <p:graphicEl>
                                              <a:dgm id="{C3391AF6-6C8F-45C8-85A1-7961F38E0180}"/>
                                            </p:graphicEl>
                                          </p:spTgt>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0" nodeType="afterEffect">
                                  <p:stCondLst>
                                    <p:cond delay="1500"/>
                                  </p:stCondLst>
                                  <p:childTnLst>
                                    <p:set>
                                      <p:cBhvr>
                                        <p:cTn id="18" dur="1" fill="hold">
                                          <p:stCondLst>
                                            <p:cond delay="0"/>
                                          </p:stCondLst>
                                        </p:cTn>
                                        <p:tgtEl>
                                          <p:spTgt spid="5">
                                            <p:graphicEl>
                                              <a:dgm id="{B072B02D-68BD-4728-A6F7-6EE45FE99137}"/>
                                            </p:graphicEl>
                                          </p:spTgt>
                                        </p:tgtEl>
                                        <p:attrNameLst>
                                          <p:attrName>style.visibility</p:attrName>
                                        </p:attrNameLst>
                                      </p:cBhvr>
                                      <p:to>
                                        <p:strVal val="visible"/>
                                      </p:to>
                                    </p:set>
                                  </p:childTnLst>
                                </p:cTn>
                              </p:par>
                              <p:par>
                                <p:cTn id="19" presetID="1" presetClass="entr" presetSubtype="0" fill="hold" grpId="0" nodeType="withEffect">
                                  <p:stCondLst>
                                    <p:cond delay="1500"/>
                                  </p:stCondLst>
                                  <p:childTnLst>
                                    <p:set>
                                      <p:cBhvr>
                                        <p:cTn id="20" dur="1" fill="hold">
                                          <p:stCondLst>
                                            <p:cond delay="0"/>
                                          </p:stCondLst>
                                        </p:cTn>
                                        <p:tgtEl>
                                          <p:spTgt spid="5">
                                            <p:graphicEl>
                                              <a:dgm id="{2BC26897-E5E0-4A7A-92D4-4FD5AC82C04C}"/>
                                            </p:graphicEl>
                                          </p:spTgt>
                                        </p:tgtEl>
                                        <p:attrNameLst>
                                          <p:attrName>style.visibility</p:attrName>
                                        </p:attrNameLst>
                                      </p:cBhvr>
                                      <p:to>
                                        <p:strVal val="visible"/>
                                      </p:to>
                                    </p:set>
                                  </p:childTnLst>
                                </p:cTn>
                              </p:par>
                            </p:childTnLst>
                          </p:cTn>
                        </p:par>
                        <p:par>
                          <p:cTn id="21" fill="hold">
                            <p:stCondLst>
                              <p:cond delay="3000"/>
                            </p:stCondLst>
                            <p:childTnLst>
                              <p:par>
                                <p:cTn id="22" presetID="1" presetClass="entr" presetSubtype="0" fill="hold" grpId="0" nodeType="afterEffect">
                                  <p:stCondLst>
                                    <p:cond delay="1500"/>
                                  </p:stCondLst>
                                  <p:childTnLst>
                                    <p:set>
                                      <p:cBhvr>
                                        <p:cTn id="23" dur="1" fill="hold">
                                          <p:stCondLst>
                                            <p:cond delay="0"/>
                                          </p:stCondLst>
                                        </p:cTn>
                                        <p:tgtEl>
                                          <p:spTgt spid="5">
                                            <p:graphicEl>
                                              <a:dgm id="{2E91372D-4306-49F6-AFB9-721776B9D47F}"/>
                                            </p:graphicEl>
                                          </p:spTgt>
                                        </p:tgtEl>
                                        <p:attrNameLst>
                                          <p:attrName>style.visibility</p:attrName>
                                        </p:attrNameLst>
                                      </p:cBhvr>
                                      <p:to>
                                        <p:strVal val="visible"/>
                                      </p:to>
                                    </p:set>
                                  </p:childTnLst>
                                </p:cTn>
                              </p:par>
                              <p:par>
                                <p:cTn id="24" presetID="1" presetClass="entr" presetSubtype="0" fill="hold" grpId="0" nodeType="withEffect">
                                  <p:stCondLst>
                                    <p:cond delay="1500"/>
                                  </p:stCondLst>
                                  <p:childTnLst>
                                    <p:set>
                                      <p:cBhvr>
                                        <p:cTn id="25" dur="1" fill="hold">
                                          <p:stCondLst>
                                            <p:cond delay="0"/>
                                          </p:stCondLst>
                                        </p:cTn>
                                        <p:tgtEl>
                                          <p:spTgt spid="5">
                                            <p:graphicEl>
                                              <a:dgm id="{07CF131D-1356-436C-B02D-2BA69D5FEE3E}"/>
                                            </p:graphicEl>
                                          </p:spTgt>
                                        </p:tgtEl>
                                        <p:attrNameLst>
                                          <p:attrName>style.visibility</p:attrName>
                                        </p:attrNameLst>
                                      </p:cBhvr>
                                      <p:to>
                                        <p:strVal val="visible"/>
                                      </p:to>
                                    </p:set>
                                  </p:childTnLst>
                                </p:cTn>
                              </p:par>
                            </p:childTnLst>
                          </p:cTn>
                        </p:par>
                        <p:par>
                          <p:cTn id="26" fill="hold">
                            <p:stCondLst>
                              <p:cond delay="4500"/>
                            </p:stCondLst>
                            <p:childTnLst>
                              <p:par>
                                <p:cTn id="27" presetID="1" presetClass="entr" presetSubtype="0" fill="hold" grpId="0" nodeType="afterEffect">
                                  <p:stCondLst>
                                    <p:cond delay="1500"/>
                                  </p:stCondLst>
                                  <p:childTnLst>
                                    <p:set>
                                      <p:cBhvr>
                                        <p:cTn id="28" dur="1" fill="hold">
                                          <p:stCondLst>
                                            <p:cond delay="0"/>
                                          </p:stCondLst>
                                        </p:cTn>
                                        <p:tgtEl>
                                          <p:spTgt spid="5">
                                            <p:graphicEl>
                                              <a:dgm id="{424297CB-476A-485F-A3D2-94F466502339}"/>
                                            </p:graphicEl>
                                          </p:spTgt>
                                        </p:tgtEl>
                                        <p:attrNameLst>
                                          <p:attrName>style.visibility</p:attrName>
                                        </p:attrNameLst>
                                      </p:cBhvr>
                                      <p:to>
                                        <p:strVal val="visible"/>
                                      </p:to>
                                    </p:set>
                                  </p:childTnLst>
                                </p:cTn>
                              </p:par>
                              <p:par>
                                <p:cTn id="29" presetID="1" presetClass="entr" presetSubtype="0" fill="hold" grpId="0" nodeType="withEffect">
                                  <p:stCondLst>
                                    <p:cond delay="1500"/>
                                  </p:stCondLst>
                                  <p:childTnLst>
                                    <p:set>
                                      <p:cBhvr>
                                        <p:cTn id="30" dur="1" fill="hold">
                                          <p:stCondLst>
                                            <p:cond delay="0"/>
                                          </p:stCondLst>
                                        </p:cTn>
                                        <p:tgtEl>
                                          <p:spTgt spid="5">
                                            <p:graphicEl>
                                              <a:dgm id="{6F3D5699-5253-4AC3-910F-F93940FD73A9}"/>
                                            </p:graphicEl>
                                          </p:spTgt>
                                        </p:tgtEl>
                                        <p:attrNameLst>
                                          <p:attrName>style.visibility</p:attrName>
                                        </p:attrNameLst>
                                      </p:cBhvr>
                                      <p:to>
                                        <p:strVal val="visible"/>
                                      </p:to>
                                    </p:set>
                                  </p:childTnLst>
                                </p:cTn>
                              </p:par>
                            </p:childTnLst>
                          </p:cTn>
                        </p:par>
                        <p:par>
                          <p:cTn id="31" fill="hold">
                            <p:stCondLst>
                              <p:cond delay="6000"/>
                            </p:stCondLst>
                            <p:childTnLst>
                              <p:par>
                                <p:cTn id="32" presetID="1" presetClass="entr" presetSubtype="0" fill="hold" grpId="0" nodeType="afterEffect">
                                  <p:stCondLst>
                                    <p:cond delay="1500"/>
                                  </p:stCondLst>
                                  <p:childTnLst>
                                    <p:set>
                                      <p:cBhvr>
                                        <p:cTn id="33" dur="1" fill="hold">
                                          <p:stCondLst>
                                            <p:cond delay="0"/>
                                          </p:stCondLst>
                                        </p:cTn>
                                        <p:tgtEl>
                                          <p:spTgt spid="5">
                                            <p:graphicEl>
                                              <a:dgm id="{9B888022-3113-43B2-ACD0-E3DEC0FB1AF2}"/>
                                            </p:graphicEl>
                                          </p:spTgt>
                                        </p:tgtEl>
                                        <p:attrNameLst>
                                          <p:attrName>style.visibility</p:attrName>
                                        </p:attrNameLst>
                                      </p:cBhvr>
                                      <p:to>
                                        <p:strVal val="visible"/>
                                      </p:to>
                                    </p:set>
                                  </p:childTnLst>
                                </p:cTn>
                              </p:par>
                              <p:par>
                                <p:cTn id="34" presetID="1" presetClass="entr" presetSubtype="0" fill="hold" grpId="0" nodeType="withEffect">
                                  <p:stCondLst>
                                    <p:cond delay="1500"/>
                                  </p:stCondLst>
                                  <p:childTnLst>
                                    <p:set>
                                      <p:cBhvr>
                                        <p:cTn id="35" dur="1" fill="hold">
                                          <p:stCondLst>
                                            <p:cond delay="0"/>
                                          </p:stCondLst>
                                        </p:cTn>
                                        <p:tgtEl>
                                          <p:spTgt spid="5">
                                            <p:graphicEl>
                                              <a:dgm id="{A1CFF98E-C869-4788-BB6A-4EBC32037482}"/>
                                            </p:graphicEl>
                                          </p:spTgt>
                                        </p:tgtEl>
                                        <p:attrNameLst>
                                          <p:attrName>style.visibility</p:attrName>
                                        </p:attrNameLst>
                                      </p:cBhvr>
                                      <p:to>
                                        <p:strVal val="visible"/>
                                      </p:to>
                                    </p:set>
                                  </p:childTnLst>
                                </p:cTn>
                              </p:par>
                              <p:par>
                                <p:cTn id="36" presetID="1" presetClass="entr" presetSubtype="0" fill="hold" grpId="0" nodeType="withEffect">
                                  <p:stCondLst>
                                    <p:cond delay="1500"/>
                                  </p:stCondLst>
                                  <p:childTnLst>
                                    <p:set>
                                      <p:cBhvr>
                                        <p:cTn id="37" dur="1" fill="hold">
                                          <p:stCondLst>
                                            <p:cond delay="0"/>
                                          </p:stCondLst>
                                        </p:cTn>
                                        <p:tgtEl>
                                          <p:spTgt spid="5">
                                            <p:graphicEl>
                                              <a:dgm id="{DA41B4B2-FD56-4DD9-A5F1-3809BC50E791}"/>
                                            </p:graphic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5">
                                            <p:graphicEl>
                                              <a:dgm id="{AF017838-9BE1-40A1-8EEC-4A3B3C722612}"/>
                                            </p:graphicEl>
                                          </p:spTgt>
                                        </p:tgtEl>
                                      </p:cBhvr>
                                    </p:animEffect>
                                    <p:set>
                                      <p:cBhvr>
                                        <p:cTn id="42" dur="1" fill="hold">
                                          <p:stCondLst>
                                            <p:cond delay="499"/>
                                          </p:stCondLst>
                                        </p:cTn>
                                        <p:tgtEl>
                                          <p:spTgt spid="5">
                                            <p:graphicEl>
                                              <a:dgm id="{AF017838-9BE1-40A1-8EEC-4A3B3C722612}"/>
                                            </p:graphicEl>
                                          </p:spTgt>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5">
                                            <p:graphicEl>
                                              <a:dgm id="{14D0F40F-579C-4DD3-8E0E-355A91E643D2}"/>
                                            </p:graphicEl>
                                          </p:spTgt>
                                        </p:tgtEl>
                                      </p:cBhvr>
                                    </p:animEffect>
                                    <p:set>
                                      <p:cBhvr>
                                        <p:cTn id="45" dur="1" fill="hold">
                                          <p:stCondLst>
                                            <p:cond delay="499"/>
                                          </p:stCondLst>
                                        </p:cTn>
                                        <p:tgtEl>
                                          <p:spTgt spid="5">
                                            <p:graphicEl>
                                              <a:dgm id="{14D0F40F-579C-4DD3-8E0E-355A91E643D2}"/>
                                            </p:graphicEl>
                                          </p:spTgt>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5">
                                            <p:graphicEl>
                                              <a:dgm id="{1CDAC6E7-6B99-4D18-90EA-247A1DA0449C}"/>
                                            </p:graphicEl>
                                          </p:spTgt>
                                        </p:tgtEl>
                                      </p:cBhvr>
                                    </p:animEffect>
                                    <p:set>
                                      <p:cBhvr>
                                        <p:cTn id="48" dur="1" fill="hold">
                                          <p:stCondLst>
                                            <p:cond delay="499"/>
                                          </p:stCondLst>
                                        </p:cTn>
                                        <p:tgtEl>
                                          <p:spTgt spid="5">
                                            <p:graphicEl>
                                              <a:dgm id="{1CDAC6E7-6B99-4D18-90EA-247A1DA0449C}"/>
                                            </p:graphicEl>
                                          </p:spTgt>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5">
                                            <p:graphicEl>
                                              <a:dgm id="{C3391AF6-6C8F-45C8-85A1-7961F38E0180}"/>
                                            </p:graphicEl>
                                          </p:spTgt>
                                        </p:tgtEl>
                                      </p:cBhvr>
                                    </p:animEffect>
                                    <p:set>
                                      <p:cBhvr>
                                        <p:cTn id="51" dur="1" fill="hold">
                                          <p:stCondLst>
                                            <p:cond delay="499"/>
                                          </p:stCondLst>
                                        </p:cTn>
                                        <p:tgtEl>
                                          <p:spTgt spid="5">
                                            <p:graphicEl>
                                              <a:dgm id="{C3391AF6-6C8F-45C8-85A1-7961F38E0180}"/>
                                            </p:graphicEl>
                                          </p:spTgt>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5">
                                            <p:graphicEl>
                                              <a:dgm id="{B072B02D-68BD-4728-A6F7-6EE45FE99137}"/>
                                            </p:graphicEl>
                                          </p:spTgt>
                                        </p:tgtEl>
                                      </p:cBhvr>
                                    </p:animEffect>
                                    <p:set>
                                      <p:cBhvr>
                                        <p:cTn id="54" dur="1" fill="hold">
                                          <p:stCondLst>
                                            <p:cond delay="499"/>
                                          </p:stCondLst>
                                        </p:cTn>
                                        <p:tgtEl>
                                          <p:spTgt spid="5">
                                            <p:graphicEl>
                                              <a:dgm id="{B072B02D-68BD-4728-A6F7-6EE45FE99137}"/>
                                            </p:graphicEl>
                                          </p:spTgt>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5">
                                            <p:graphicEl>
                                              <a:dgm id="{2BC26897-E5E0-4A7A-92D4-4FD5AC82C04C}"/>
                                            </p:graphicEl>
                                          </p:spTgt>
                                        </p:tgtEl>
                                      </p:cBhvr>
                                    </p:animEffect>
                                    <p:set>
                                      <p:cBhvr>
                                        <p:cTn id="57" dur="1" fill="hold">
                                          <p:stCondLst>
                                            <p:cond delay="499"/>
                                          </p:stCondLst>
                                        </p:cTn>
                                        <p:tgtEl>
                                          <p:spTgt spid="5">
                                            <p:graphicEl>
                                              <a:dgm id="{2BC26897-E5E0-4A7A-92D4-4FD5AC82C04C}"/>
                                            </p:graphicEl>
                                          </p:spTgt>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5">
                                            <p:graphicEl>
                                              <a:dgm id="{2E91372D-4306-49F6-AFB9-721776B9D47F}"/>
                                            </p:graphicEl>
                                          </p:spTgt>
                                        </p:tgtEl>
                                      </p:cBhvr>
                                    </p:animEffect>
                                    <p:set>
                                      <p:cBhvr>
                                        <p:cTn id="60" dur="1" fill="hold">
                                          <p:stCondLst>
                                            <p:cond delay="499"/>
                                          </p:stCondLst>
                                        </p:cTn>
                                        <p:tgtEl>
                                          <p:spTgt spid="5">
                                            <p:graphicEl>
                                              <a:dgm id="{2E91372D-4306-49F6-AFB9-721776B9D47F}"/>
                                            </p:graphicEl>
                                          </p:spTgt>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5">
                                            <p:graphicEl>
                                              <a:dgm id="{07CF131D-1356-436C-B02D-2BA69D5FEE3E}"/>
                                            </p:graphicEl>
                                          </p:spTgt>
                                        </p:tgtEl>
                                      </p:cBhvr>
                                    </p:animEffect>
                                    <p:set>
                                      <p:cBhvr>
                                        <p:cTn id="63" dur="1" fill="hold">
                                          <p:stCondLst>
                                            <p:cond delay="499"/>
                                          </p:stCondLst>
                                        </p:cTn>
                                        <p:tgtEl>
                                          <p:spTgt spid="5">
                                            <p:graphicEl>
                                              <a:dgm id="{07CF131D-1356-436C-B02D-2BA69D5FEE3E}"/>
                                            </p:graphicEl>
                                          </p:spTgt>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5">
                                            <p:graphicEl>
                                              <a:dgm id="{424297CB-476A-485F-A3D2-94F466502339}"/>
                                            </p:graphicEl>
                                          </p:spTgt>
                                        </p:tgtEl>
                                      </p:cBhvr>
                                    </p:animEffect>
                                    <p:set>
                                      <p:cBhvr>
                                        <p:cTn id="66" dur="1" fill="hold">
                                          <p:stCondLst>
                                            <p:cond delay="499"/>
                                          </p:stCondLst>
                                        </p:cTn>
                                        <p:tgtEl>
                                          <p:spTgt spid="5">
                                            <p:graphicEl>
                                              <a:dgm id="{424297CB-476A-485F-A3D2-94F466502339}"/>
                                            </p:graphicEl>
                                          </p:spTgt>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5">
                                            <p:graphicEl>
                                              <a:dgm id="{6F3D5699-5253-4AC3-910F-F93940FD73A9}"/>
                                            </p:graphicEl>
                                          </p:spTgt>
                                        </p:tgtEl>
                                      </p:cBhvr>
                                    </p:animEffect>
                                    <p:set>
                                      <p:cBhvr>
                                        <p:cTn id="69" dur="1" fill="hold">
                                          <p:stCondLst>
                                            <p:cond delay="499"/>
                                          </p:stCondLst>
                                        </p:cTn>
                                        <p:tgtEl>
                                          <p:spTgt spid="5">
                                            <p:graphicEl>
                                              <a:dgm id="{6F3D5699-5253-4AC3-910F-F93940FD73A9}"/>
                                            </p:graphicEl>
                                          </p:spTgt>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5">
                                            <p:graphicEl>
                                              <a:dgm id="{9B888022-3113-43B2-ACD0-E3DEC0FB1AF2}"/>
                                            </p:graphicEl>
                                          </p:spTgt>
                                        </p:tgtEl>
                                      </p:cBhvr>
                                    </p:animEffect>
                                    <p:set>
                                      <p:cBhvr>
                                        <p:cTn id="72" dur="1" fill="hold">
                                          <p:stCondLst>
                                            <p:cond delay="499"/>
                                          </p:stCondLst>
                                        </p:cTn>
                                        <p:tgtEl>
                                          <p:spTgt spid="5">
                                            <p:graphicEl>
                                              <a:dgm id="{9B888022-3113-43B2-ACD0-E3DEC0FB1AF2}"/>
                                            </p:graphicEl>
                                          </p:spTgt>
                                        </p:tgtEl>
                                        <p:attrNameLst>
                                          <p:attrName>style.visibility</p:attrName>
                                        </p:attrNameLst>
                                      </p:cBhvr>
                                      <p:to>
                                        <p:strVal val="hidden"/>
                                      </p:to>
                                    </p:set>
                                  </p:childTnLst>
                                </p:cTn>
                              </p:par>
                              <p:par>
                                <p:cTn id="73" presetID="10" presetClass="exit" presetSubtype="0" fill="hold" grpId="1" nodeType="withEffect">
                                  <p:stCondLst>
                                    <p:cond delay="0"/>
                                  </p:stCondLst>
                                  <p:childTnLst>
                                    <p:animEffect transition="out" filter="fade">
                                      <p:cBhvr>
                                        <p:cTn id="74" dur="500"/>
                                        <p:tgtEl>
                                          <p:spTgt spid="5">
                                            <p:graphicEl>
                                              <a:dgm id="{A1CFF98E-C869-4788-BB6A-4EBC32037482}"/>
                                            </p:graphicEl>
                                          </p:spTgt>
                                        </p:tgtEl>
                                      </p:cBhvr>
                                    </p:animEffect>
                                    <p:set>
                                      <p:cBhvr>
                                        <p:cTn id="75" dur="1" fill="hold">
                                          <p:stCondLst>
                                            <p:cond delay="499"/>
                                          </p:stCondLst>
                                        </p:cTn>
                                        <p:tgtEl>
                                          <p:spTgt spid="5">
                                            <p:graphicEl>
                                              <a:dgm id="{A1CFF98E-C869-4788-BB6A-4EBC32037482}"/>
                                            </p:graphicEl>
                                          </p:spTgt>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5">
                                            <p:graphicEl>
                                              <a:dgm id="{DA41B4B2-FD56-4DD9-A5F1-3809BC50E791}"/>
                                            </p:graphicEl>
                                          </p:spTgt>
                                        </p:tgtEl>
                                      </p:cBhvr>
                                    </p:animEffect>
                                    <p:set>
                                      <p:cBhvr>
                                        <p:cTn id="78" dur="1" fill="hold">
                                          <p:stCondLst>
                                            <p:cond delay="499"/>
                                          </p:stCondLst>
                                        </p:cTn>
                                        <p:tgtEl>
                                          <p:spTgt spid="5">
                                            <p:graphicEl>
                                              <a:dgm id="{DA41B4B2-FD56-4DD9-A5F1-3809BC50E791}"/>
                                            </p:graphicEl>
                                          </p:spTgt>
                                        </p:tgtEl>
                                        <p:attrNameLst>
                                          <p:attrName>style.visibility</p:attrName>
                                        </p:attrNameLst>
                                      </p:cBhvr>
                                      <p:to>
                                        <p:strVal val="hidden"/>
                                      </p:to>
                                    </p:set>
                                  </p:childTnLst>
                                </p:cTn>
                              </p:par>
                              <p:par>
                                <p:cTn id="79" presetID="10"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fade">
                                      <p:cBhvr>
                                        <p:cTn id="81" dur="500"/>
                                        <p:tgtEl>
                                          <p:spTgt spid="7"/>
                                        </p:tgtEl>
                                      </p:cBhvr>
                                    </p:animEffect>
                                  </p:childTnLst>
                                </p:cTn>
                              </p:par>
                              <p:par>
                                <p:cTn id="82" presetID="1" presetClass="entr" presetSubtype="0" fill="hold" nodeType="withEffect">
                                  <p:stCondLst>
                                    <p:cond delay="0"/>
                                  </p:stCondLst>
                                  <p:childTnLst>
                                    <p:set>
                                      <p:cBhvr>
                                        <p:cTn id="83" dur="1" fill="hold">
                                          <p:stCondLst>
                                            <p:cond delay="0"/>
                                          </p:stCondLst>
                                        </p:cTn>
                                        <p:tgtEl>
                                          <p:spTgt spid="3"/>
                                        </p:tgtEl>
                                        <p:attrNameLst>
                                          <p:attrName>style.visibility</p:attrName>
                                        </p:attrNameLst>
                                      </p:cBhvr>
                                      <p:to>
                                        <p:strVal val="visible"/>
                                      </p:to>
                                    </p:set>
                                  </p:childTnLst>
                                </p:cTn>
                              </p:par>
                            </p:childTnLst>
                          </p:cTn>
                        </p:par>
                        <p:par>
                          <p:cTn id="84" fill="hold">
                            <p:stCondLst>
                              <p:cond delay="500"/>
                            </p:stCondLst>
                            <p:childTnLst>
                              <p:par>
                                <p:cTn id="85" presetID="26" presetClass="emph" presetSubtype="0" repeatCount="indefinite" fill="hold" nodeType="afterEffect">
                                  <p:stCondLst>
                                    <p:cond delay="0"/>
                                  </p:stCondLst>
                                  <p:endCondLst>
                                    <p:cond evt="onNext" delay="0">
                                      <p:tgtEl>
                                        <p:sldTgt/>
                                      </p:tgtEl>
                                    </p:cond>
                                  </p:endCondLst>
                                  <p:childTnLst>
                                    <p:animEffect transition="out" filter="fade">
                                      <p:cBhvr>
                                        <p:cTn id="86" dur="1000" tmFilter="0, 0; .2, .5; .8, .5; 1, 0"/>
                                        <p:tgtEl>
                                          <p:spTgt spid="3"/>
                                        </p:tgtEl>
                                      </p:cBhvr>
                                    </p:animEffect>
                                    <p:animScale>
                                      <p:cBhvr>
                                        <p:cTn id="87" dur="50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88" fill="hold" display="0">
                  <p:stCondLst>
                    <p:cond delay="indefinite"/>
                  </p:stCondLst>
                  <p:endCondLst>
                    <p:cond evt="onStopAudio" delay="0">
                      <p:tgtEl>
                        <p:sldTgt/>
                      </p:tgtEl>
                    </p:cond>
                  </p:endCondLst>
                </p:cTn>
                <p:tgtEl>
                  <p:spTgt spid="12"/>
                </p:tgtEl>
              </p:cMediaNode>
            </p:audio>
          </p:childTnLst>
        </p:cTn>
      </p:par>
    </p:tnLst>
    <p:bldLst>
      <p:bldGraphic spid="5" grpId="0" uiExpand="1">
        <p:bldSub>
          <a:bldDgm bld="one"/>
        </p:bldSub>
      </p:bldGraphic>
      <p:bldGraphic spid="5" grpId="1" uiExpand="1">
        <p:bldSub>
          <a:bldDgm/>
        </p:bldSub>
      </p:bldGraphic>
      <p:bldGraphic spid="7" grpId="0">
        <p:bldAsOne/>
      </p:bldGraphic>
    </p:bldLst>
  </p:timing>
  <p:extLst>
    <p:ext uri="{6950BFC3-D8DA-4A85-94F7-54DA5524770B}">
      <p188:commentRel xmlns:p188="http://schemas.microsoft.com/office/powerpoint/2018/8/main" r:id="rId6"/>
    </p:ext>
  </p:extLs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091D88-E0CE-AF84-9DEB-FC9B69F9CFAB}"/>
            </a:ext>
          </a:extLst>
        </p:cNvPr>
        <p:cNvGrpSpPr/>
        <p:nvPr/>
      </p:nvGrpSpPr>
      <p:grpSpPr>
        <a:xfrm>
          <a:off x="0" y="0"/>
          <a:ext cx="0" cy="0"/>
          <a:chOff x="0" y="0"/>
          <a:chExt cx="0" cy="0"/>
        </a:xfrm>
      </p:grpSpPr>
      <p:grpSp>
        <p:nvGrpSpPr>
          <p:cNvPr id="12" name="Group 11">
            <a:extLst>
              <a:ext uri="{FF2B5EF4-FFF2-40B4-BE49-F238E27FC236}">
                <a16:creationId xmlns:a16="http://schemas.microsoft.com/office/drawing/2014/main" id="{73B54E01-7C2A-0D48-CE8F-D6BE421EC75F}"/>
              </a:ext>
            </a:extLst>
          </p:cNvPr>
          <p:cNvGrpSpPr/>
          <p:nvPr/>
        </p:nvGrpSpPr>
        <p:grpSpPr>
          <a:xfrm>
            <a:off x="2569415" y="326174"/>
            <a:ext cx="4305012" cy="2013472"/>
            <a:chOff x="3425887" y="1044495"/>
            <a:chExt cx="5740015" cy="2684629"/>
          </a:xfrm>
        </p:grpSpPr>
        <p:sp>
          <p:nvSpPr>
            <p:cNvPr id="15" name="Freeform: Shape 14">
              <a:extLst>
                <a:ext uri="{FF2B5EF4-FFF2-40B4-BE49-F238E27FC236}">
                  <a16:creationId xmlns:a16="http://schemas.microsoft.com/office/drawing/2014/main" id="{12E58754-ED0D-94AC-D271-893A223C6431}"/>
                </a:ext>
              </a:extLst>
            </p:cNvPr>
            <p:cNvSpPr>
              <a:spLocks/>
            </p:cNvSpPr>
            <p:nvPr/>
          </p:nvSpPr>
          <p:spPr>
            <a:xfrm>
              <a:off x="5022029" y="1443124"/>
              <a:ext cx="2286000" cy="2286000"/>
            </a:xfrm>
            <a:custGeom>
              <a:avLst/>
              <a:gdLst>
                <a:gd name="connsiteX0" fmla="*/ 0 w 3602043"/>
                <a:gd name="connsiteY0" fmla="*/ 1764792 h 3529584"/>
                <a:gd name="connsiteX1" fmla="*/ 1801022 w 3602043"/>
                <a:gd name="connsiteY1" fmla="*/ 0 h 3529584"/>
                <a:gd name="connsiteX2" fmla="*/ 3602044 w 3602043"/>
                <a:gd name="connsiteY2" fmla="*/ 1764792 h 3529584"/>
                <a:gd name="connsiteX3" fmla="*/ 1801022 w 3602043"/>
                <a:gd name="connsiteY3" fmla="*/ 3529584 h 3529584"/>
                <a:gd name="connsiteX4" fmla="*/ 0 w 3602043"/>
                <a:gd name="connsiteY4" fmla="*/ 1764792 h 3529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2043" h="3529584">
                  <a:moveTo>
                    <a:pt x="0" y="1764792"/>
                  </a:moveTo>
                  <a:cubicBezTo>
                    <a:pt x="0" y="790124"/>
                    <a:pt x="806345" y="0"/>
                    <a:pt x="1801022" y="0"/>
                  </a:cubicBezTo>
                  <a:cubicBezTo>
                    <a:pt x="2795699" y="0"/>
                    <a:pt x="3602044" y="790124"/>
                    <a:pt x="3602044" y="1764792"/>
                  </a:cubicBezTo>
                  <a:cubicBezTo>
                    <a:pt x="3602044" y="2739460"/>
                    <a:pt x="2795699" y="3529584"/>
                    <a:pt x="1801022" y="3529584"/>
                  </a:cubicBezTo>
                  <a:cubicBezTo>
                    <a:pt x="806345" y="3529584"/>
                    <a:pt x="0" y="2739460"/>
                    <a:pt x="0" y="1764792"/>
                  </a:cubicBezTo>
                  <a:close/>
                </a:path>
              </a:pathLst>
            </a:custGeom>
            <a:blipFill rotWithShape="0">
              <a:blip r:embed="rId7"/>
              <a:srcRect/>
              <a:stretch>
                <a:fillRect/>
              </a:stretch>
            </a:blipFill>
          </p:spPr>
          <p:style>
            <a:lnRef idx="3">
              <a:schemeClr val="dk1">
                <a:shade val="80000"/>
                <a:hueOff val="0"/>
                <a:satOff val="0"/>
                <a:lumOff val="0"/>
                <a:alphaOff val="0"/>
              </a:schemeClr>
            </a:lnRef>
            <a:fillRef idx="1">
              <a:scrgbClr r="0" g="0" b="0"/>
            </a:fillRef>
            <a:effectRef idx="0">
              <a:schemeClr val="lt1">
                <a:alpha val="50000"/>
                <a:hueOff val="0"/>
                <a:satOff val="0"/>
                <a:lumOff val="0"/>
                <a:alphaOff val="0"/>
              </a:schemeClr>
            </a:effectRef>
            <a:fontRef idx="minor">
              <a:schemeClr val="tx1"/>
            </a:fontRef>
          </p:style>
          <p:txBody>
            <a:bodyPr spcFirstLastPara="0" vert="horz" wrap="square" lIns="1546155" tIns="356351" rIns="311716" bIns="1793764" numCol="1" spcCol="1270" anchor="ctr" anchorCtr="0">
              <a:noAutofit/>
            </a:bodyPr>
            <a:lstStyle/>
            <a:p>
              <a:pPr algn="ctr" defTabSz="800100">
                <a:lnSpc>
                  <a:spcPct val="90000"/>
                </a:lnSpc>
                <a:spcBef>
                  <a:spcPct val="0"/>
                </a:spcBef>
                <a:spcAft>
                  <a:spcPct val="35000"/>
                </a:spcAft>
              </a:pPr>
              <a:endParaRPr lang="en-US" dirty="0"/>
            </a:p>
          </p:txBody>
        </p:sp>
        <p:sp>
          <p:nvSpPr>
            <p:cNvPr id="8" name="TextBox 7">
              <a:extLst>
                <a:ext uri="{FF2B5EF4-FFF2-40B4-BE49-F238E27FC236}">
                  <a16:creationId xmlns:a16="http://schemas.microsoft.com/office/drawing/2014/main" id="{6AC594EE-B668-4C98-A311-CA8C6ECCD274}"/>
                </a:ext>
              </a:extLst>
            </p:cNvPr>
            <p:cNvSpPr txBox="1"/>
            <p:nvPr/>
          </p:nvSpPr>
          <p:spPr>
            <a:xfrm>
              <a:off x="3425887" y="1044495"/>
              <a:ext cx="5740015" cy="400109"/>
            </a:xfrm>
            <a:prstGeom prst="rect">
              <a:avLst/>
            </a:prstGeom>
            <a:noFill/>
          </p:spPr>
          <p:txBody>
            <a:bodyPr wrap="square" rtlCol="0">
              <a:spAutoFit/>
            </a:bodyPr>
            <a:lstStyle/>
            <a:p>
              <a:pPr algn="ctr"/>
              <a:r>
                <a:rPr lang="en-US" sz="1350" dirty="0">
                  <a:solidFill>
                    <a:schemeClr val="bg1"/>
                  </a:solidFill>
                </a:rPr>
                <a:t>Axial Dampeners, Shocks Subs &amp; Agitation</a:t>
              </a:r>
            </a:p>
          </p:txBody>
        </p:sp>
      </p:grpSp>
      <p:grpSp>
        <p:nvGrpSpPr>
          <p:cNvPr id="5" name="Group 4">
            <a:extLst>
              <a:ext uri="{FF2B5EF4-FFF2-40B4-BE49-F238E27FC236}">
                <a16:creationId xmlns:a16="http://schemas.microsoft.com/office/drawing/2014/main" id="{0A2569C9-1ECE-1E32-B2D9-D6CBB1083A03}"/>
              </a:ext>
            </a:extLst>
          </p:cNvPr>
          <p:cNvGrpSpPr/>
          <p:nvPr/>
        </p:nvGrpSpPr>
        <p:grpSpPr>
          <a:xfrm>
            <a:off x="5159927" y="2664918"/>
            <a:ext cx="2372285" cy="2085938"/>
            <a:chOff x="5159927" y="2664918"/>
            <a:chExt cx="2372285" cy="2085938"/>
          </a:xfrm>
        </p:grpSpPr>
        <p:sp>
          <p:nvSpPr>
            <p:cNvPr id="16" name="Freeform: Shape 15">
              <a:extLst>
                <a:ext uri="{FF2B5EF4-FFF2-40B4-BE49-F238E27FC236}">
                  <a16:creationId xmlns:a16="http://schemas.microsoft.com/office/drawing/2014/main" id="{20289D6D-944A-3605-79BA-591CE3FA3FD4}"/>
                </a:ext>
              </a:extLst>
            </p:cNvPr>
            <p:cNvSpPr>
              <a:spLocks/>
            </p:cNvSpPr>
            <p:nvPr/>
          </p:nvSpPr>
          <p:spPr>
            <a:xfrm>
              <a:off x="5159927" y="2664918"/>
              <a:ext cx="1714500" cy="1714500"/>
            </a:xfrm>
            <a:custGeom>
              <a:avLst/>
              <a:gdLst>
                <a:gd name="connsiteX0" fmla="*/ 0 w 3602043"/>
                <a:gd name="connsiteY0" fmla="*/ 1764792 h 3529584"/>
                <a:gd name="connsiteX1" fmla="*/ 1801022 w 3602043"/>
                <a:gd name="connsiteY1" fmla="*/ 0 h 3529584"/>
                <a:gd name="connsiteX2" fmla="*/ 3602044 w 3602043"/>
                <a:gd name="connsiteY2" fmla="*/ 1764792 h 3529584"/>
                <a:gd name="connsiteX3" fmla="*/ 1801022 w 3602043"/>
                <a:gd name="connsiteY3" fmla="*/ 3529584 h 3529584"/>
                <a:gd name="connsiteX4" fmla="*/ 0 w 3602043"/>
                <a:gd name="connsiteY4" fmla="*/ 1764792 h 3529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2043" h="3529584">
                  <a:moveTo>
                    <a:pt x="0" y="1764792"/>
                  </a:moveTo>
                  <a:cubicBezTo>
                    <a:pt x="0" y="790124"/>
                    <a:pt x="806345" y="0"/>
                    <a:pt x="1801022" y="0"/>
                  </a:cubicBezTo>
                  <a:cubicBezTo>
                    <a:pt x="2795699" y="0"/>
                    <a:pt x="3602044" y="790124"/>
                    <a:pt x="3602044" y="1764792"/>
                  </a:cubicBezTo>
                  <a:cubicBezTo>
                    <a:pt x="3602044" y="2739460"/>
                    <a:pt x="2795699" y="3529584"/>
                    <a:pt x="1801022" y="3529584"/>
                  </a:cubicBezTo>
                  <a:cubicBezTo>
                    <a:pt x="806345" y="3529584"/>
                    <a:pt x="0" y="2739460"/>
                    <a:pt x="0" y="1764792"/>
                  </a:cubicBezTo>
                  <a:close/>
                </a:path>
              </a:pathLst>
            </a:custGeom>
            <a:blipFill rotWithShape="0">
              <a:blip r:embed="rId8" cstate="print">
                <a:extLst>
                  <a:ext uri="{28A0092B-C50C-407E-A947-70E740481C1C}">
                    <a14:useLocalDpi xmlns:a14="http://schemas.microsoft.com/office/drawing/2010/main" val="0"/>
                  </a:ext>
                </a:extLst>
              </a:blip>
              <a:srcRect/>
              <a:stretch>
                <a:fillRect l="-3000" r="-3000"/>
              </a:stretch>
            </a:blipFill>
          </p:spPr>
          <p:style>
            <a:lnRef idx="3">
              <a:schemeClr val="dk1">
                <a:shade val="80000"/>
                <a:hueOff val="0"/>
                <a:satOff val="0"/>
                <a:lumOff val="0"/>
                <a:alphaOff val="0"/>
              </a:schemeClr>
            </a:lnRef>
            <a:fillRef idx="1">
              <a:scrgbClr r="0" g="0" b="0"/>
            </a:fillRef>
            <a:effectRef idx="0">
              <a:schemeClr val="lt1">
                <a:alpha val="50000"/>
                <a:hueOff val="0"/>
                <a:satOff val="0"/>
                <a:lumOff val="0"/>
                <a:alphaOff val="0"/>
              </a:schemeClr>
            </a:effectRef>
            <a:fontRef idx="minor">
              <a:schemeClr val="tx1"/>
            </a:fontRef>
          </p:style>
          <p:txBody>
            <a:bodyPr spcFirstLastPara="0" vert="horz" wrap="square" lIns="1797572" tIns="305445" rIns="207810" bIns="305445" numCol="1" spcCol="1270" anchor="ctr" anchorCtr="0">
              <a:noAutofit/>
            </a:bodyPr>
            <a:lstStyle/>
            <a:p>
              <a:pPr algn="ctr" defTabSz="766763">
                <a:lnSpc>
                  <a:spcPct val="90000"/>
                </a:lnSpc>
                <a:spcBef>
                  <a:spcPct val="0"/>
                </a:spcBef>
                <a:spcAft>
                  <a:spcPct val="35000"/>
                </a:spcAft>
              </a:pPr>
              <a:endParaRPr lang="en-US" sz="1725" dirty="0"/>
            </a:p>
          </p:txBody>
        </p:sp>
        <p:sp>
          <p:nvSpPr>
            <p:cNvPr id="10" name="TextBox 9">
              <a:extLst>
                <a:ext uri="{FF2B5EF4-FFF2-40B4-BE49-F238E27FC236}">
                  <a16:creationId xmlns:a16="http://schemas.microsoft.com/office/drawing/2014/main" id="{54570849-B5CA-A4F1-D061-E220EF199ED9}"/>
                </a:ext>
              </a:extLst>
            </p:cNvPr>
            <p:cNvSpPr txBox="1"/>
            <p:nvPr/>
          </p:nvSpPr>
          <p:spPr>
            <a:xfrm>
              <a:off x="5277479" y="4450774"/>
              <a:ext cx="2254733" cy="300082"/>
            </a:xfrm>
            <a:prstGeom prst="rect">
              <a:avLst/>
            </a:prstGeom>
            <a:noFill/>
          </p:spPr>
          <p:txBody>
            <a:bodyPr wrap="square" rtlCol="0">
              <a:spAutoFit/>
            </a:bodyPr>
            <a:lstStyle/>
            <a:p>
              <a:r>
                <a:rPr lang="en-US" sz="1350" dirty="0">
                  <a:solidFill>
                    <a:schemeClr val="bg1"/>
                  </a:solidFill>
                </a:rPr>
                <a:t>Lateral Stability &amp; Isolation</a:t>
              </a:r>
            </a:p>
          </p:txBody>
        </p:sp>
      </p:grpSp>
      <p:grpSp>
        <p:nvGrpSpPr>
          <p:cNvPr id="4" name="Group 3">
            <a:extLst>
              <a:ext uri="{FF2B5EF4-FFF2-40B4-BE49-F238E27FC236}">
                <a16:creationId xmlns:a16="http://schemas.microsoft.com/office/drawing/2014/main" id="{94267D18-D7A8-8028-0F25-4A8F12961AD8}"/>
              </a:ext>
            </a:extLst>
          </p:cNvPr>
          <p:cNvGrpSpPr/>
          <p:nvPr/>
        </p:nvGrpSpPr>
        <p:grpSpPr>
          <a:xfrm>
            <a:off x="1924366" y="2664918"/>
            <a:ext cx="2378694" cy="2293687"/>
            <a:chOff x="1924366" y="2664918"/>
            <a:chExt cx="2378694" cy="2293687"/>
          </a:xfrm>
        </p:grpSpPr>
        <p:sp>
          <p:nvSpPr>
            <p:cNvPr id="18" name="Freeform: Shape 17">
              <a:extLst>
                <a:ext uri="{FF2B5EF4-FFF2-40B4-BE49-F238E27FC236}">
                  <a16:creationId xmlns:a16="http://schemas.microsoft.com/office/drawing/2014/main" id="{6F99292A-1538-F0EF-5EE1-B75B64ABB05E}"/>
                </a:ext>
              </a:extLst>
            </p:cNvPr>
            <p:cNvSpPr>
              <a:spLocks/>
            </p:cNvSpPr>
            <p:nvPr/>
          </p:nvSpPr>
          <p:spPr>
            <a:xfrm>
              <a:off x="2435374" y="2664918"/>
              <a:ext cx="1714500" cy="1714500"/>
            </a:xfrm>
            <a:custGeom>
              <a:avLst/>
              <a:gdLst>
                <a:gd name="connsiteX0" fmla="*/ 0 w 3602043"/>
                <a:gd name="connsiteY0" fmla="*/ 1764792 h 3529584"/>
                <a:gd name="connsiteX1" fmla="*/ 1801022 w 3602043"/>
                <a:gd name="connsiteY1" fmla="*/ 0 h 3529584"/>
                <a:gd name="connsiteX2" fmla="*/ 3602044 w 3602043"/>
                <a:gd name="connsiteY2" fmla="*/ 1764792 h 3529584"/>
                <a:gd name="connsiteX3" fmla="*/ 1801022 w 3602043"/>
                <a:gd name="connsiteY3" fmla="*/ 3529584 h 3529584"/>
                <a:gd name="connsiteX4" fmla="*/ 0 w 3602043"/>
                <a:gd name="connsiteY4" fmla="*/ 1764792 h 3529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2043" h="3529584">
                  <a:moveTo>
                    <a:pt x="0" y="1764792"/>
                  </a:moveTo>
                  <a:cubicBezTo>
                    <a:pt x="0" y="790124"/>
                    <a:pt x="806345" y="0"/>
                    <a:pt x="1801022" y="0"/>
                  </a:cubicBezTo>
                  <a:cubicBezTo>
                    <a:pt x="2795699" y="0"/>
                    <a:pt x="3602044" y="790124"/>
                    <a:pt x="3602044" y="1764792"/>
                  </a:cubicBezTo>
                  <a:cubicBezTo>
                    <a:pt x="3602044" y="2739460"/>
                    <a:pt x="2795699" y="3529584"/>
                    <a:pt x="1801022" y="3529584"/>
                  </a:cubicBezTo>
                  <a:cubicBezTo>
                    <a:pt x="806345" y="3529584"/>
                    <a:pt x="0" y="2739460"/>
                    <a:pt x="0" y="1764792"/>
                  </a:cubicBezTo>
                  <a:close/>
                </a:path>
              </a:pathLst>
            </a:custGeom>
            <a:blipFill rotWithShape="0">
              <a:blip r:embed="rId9"/>
              <a:srcRect/>
              <a:stretch>
                <a:fillRect/>
              </a:stretch>
            </a:blipFill>
          </p:spPr>
          <p:style>
            <a:lnRef idx="3">
              <a:schemeClr val="dk1">
                <a:shade val="80000"/>
                <a:hueOff val="0"/>
                <a:satOff val="0"/>
                <a:lumOff val="0"/>
                <a:alphaOff val="0"/>
              </a:schemeClr>
            </a:lnRef>
            <a:fillRef idx="1">
              <a:scrgbClr r="0" g="0" b="0"/>
            </a:fillRef>
            <a:effectRef idx="0">
              <a:schemeClr val="lt1">
                <a:alpha val="50000"/>
                <a:hueOff val="0"/>
                <a:satOff val="0"/>
                <a:lumOff val="0"/>
                <a:alphaOff val="0"/>
              </a:schemeClr>
            </a:effectRef>
            <a:fontRef idx="minor">
              <a:schemeClr val="tx1"/>
            </a:fontRef>
          </p:style>
          <p:txBody>
            <a:bodyPr spcFirstLastPara="0" vert="horz" wrap="square" lIns="207810" tIns="305445" rIns="1454672" bIns="2088525" numCol="1" spcCol="1270" anchor="ctr" anchorCtr="0">
              <a:noAutofit/>
            </a:bodyPr>
            <a:lstStyle/>
            <a:p>
              <a:pPr algn="ctr" defTabSz="766763">
                <a:lnSpc>
                  <a:spcPct val="90000"/>
                </a:lnSpc>
                <a:spcBef>
                  <a:spcPct val="0"/>
                </a:spcBef>
                <a:spcAft>
                  <a:spcPct val="35000"/>
                </a:spcAft>
              </a:pPr>
              <a:endParaRPr lang="en-US" sz="1725" dirty="0"/>
            </a:p>
          </p:txBody>
        </p:sp>
        <p:sp>
          <p:nvSpPr>
            <p:cNvPr id="11" name="TextBox 10">
              <a:extLst>
                <a:ext uri="{FF2B5EF4-FFF2-40B4-BE49-F238E27FC236}">
                  <a16:creationId xmlns:a16="http://schemas.microsoft.com/office/drawing/2014/main" id="{3FBD3699-42E9-A87A-714C-E583B72439FC}"/>
                </a:ext>
              </a:extLst>
            </p:cNvPr>
            <p:cNvSpPr txBox="1"/>
            <p:nvPr/>
          </p:nvSpPr>
          <p:spPr>
            <a:xfrm>
              <a:off x="1924366" y="4450774"/>
              <a:ext cx="2378694" cy="507831"/>
            </a:xfrm>
            <a:prstGeom prst="rect">
              <a:avLst/>
            </a:prstGeom>
            <a:noFill/>
          </p:spPr>
          <p:txBody>
            <a:bodyPr wrap="square" rtlCol="0">
              <a:spAutoFit/>
            </a:bodyPr>
            <a:lstStyle/>
            <a:p>
              <a:pPr algn="ctr"/>
              <a:r>
                <a:rPr lang="en-US" sz="1350" dirty="0">
                  <a:solidFill>
                    <a:schemeClr val="bg1"/>
                  </a:solidFill>
                </a:rPr>
                <a:t>Torsional Suppression &amp; Dampening</a:t>
              </a:r>
            </a:p>
          </p:txBody>
        </p:sp>
      </p:grpSp>
      <p:pic>
        <p:nvPicPr>
          <p:cNvPr id="13" name="Audio 12">
            <a:hlinkClick r:id="" action="ppaction://media"/>
            <a:extLst>
              <a:ext uri="{FF2B5EF4-FFF2-40B4-BE49-F238E27FC236}">
                <a16:creationId xmlns:a16="http://schemas.microsoft.com/office/drawing/2014/main" id="{F08BDA1C-869E-59CE-93A2-547788C50D37}"/>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76563" t="-76563" r="-76563" b="-76563"/>
          <a:stretch>
            <a:fillRect/>
          </a:stretch>
        </p:blipFill>
        <p:spPr>
          <a:xfrm>
            <a:off x="7539228" y="3538728"/>
            <a:ext cx="1543050" cy="1543050"/>
          </a:xfrm>
          <a:prstGeom prst="ellipse">
            <a:avLst/>
          </a:prstGeom>
        </p:spPr>
      </p:pic>
    </p:spTree>
    <p:custDataLst>
      <p:tags r:id="rId1"/>
    </p:custDataLst>
    <p:extLst>
      <p:ext uri="{BB962C8B-B14F-4D97-AF65-F5344CB8AC3E}">
        <p14:creationId xmlns:p14="http://schemas.microsoft.com/office/powerpoint/2010/main" val="2034564883"/>
      </p:ext>
    </p:extLst>
  </p:cSld>
  <p:clrMapOvr>
    <a:masterClrMapping/>
  </p:clrMapOvr>
  <mc:AlternateContent xmlns:mc="http://schemas.openxmlformats.org/markup-compatibility/2006">
    <mc:Choice xmlns:p14="http://schemas.microsoft.com/office/powerpoint/2010/main" Requires="p14">
      <p:transition spd="slow" p14:dur="2000" advTm="125762"/>
    </mc:Choice>
    <mc:Fallback>
      <p:transition spd="slow" advTm="1257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5.55556E-7 -6.17284E-7 L 0.00035 0.12624 " pathEditMode="relative" rAng="0" ptsTypes="AA">
                                      <p:cBhvr>
                                        <p:cTn id="18" dur="2000" fill="hold"/>
                                        <p:tgtEl>
                                          <p:spTgt spid="12"/>
                                        </p:tgtEl>
                                        <p:attrNameLst>
                                          <p:attrName>ppt_x</p:attrName>
                                          <p:attrName>ppt_y</p:attrName>
                                        </p:attrNameLst>
                                      </p:cBhvr>
                                      <p:rCtr x="17" y="6296"/>
                                    </p:animMotion>
                                  </p:childTnLst>
                                </p:cTn>
                              </p:par>
                              <p:par>
                                <p:cTn id="19" presetID="56" presetClass="path" presetSubtype="0" accel="50000" decel="50000" fill="hold" nodeType="withEffect">
                                  <p:stCondLst>
                                    <p:cond delay="0"/>
                                  </p:stCondLst>
                                  <p:childTnLst>
                                    <p:animMotion origin="layout" path="M -3.61111E-6 2.34568E-6 L -0.05764 -0.05432 " pathEditMode="relative" rAng="0" ptsTypes="AA">
                                      <p:cBhvr>
                                        <p:cTn id="20" dur="2000" fill="hold"/>
                                        <p:tgtEl>
                                          <p:spTgt spid="5"/>
                                        </p:tgtEl>
                                        <p:attrNameLst>
                                          <p:attrName>ppt_x</p:attrName>
                                          <p:attrName>ppt_y</p:attrName>
                                        </p:attrNameLst>
                                      </p:cBhvr>
                                      <p:rCtr x="-2882" y="-2716"/>
                                    </p:animMotion>
                                  </p:childTnLst>
                                </p:cTn>
                              </p:par>
                              <p:par>
                                <p:cTn id="21" presetID="56" presetClass="path" presetSubtype="0" accel="50000" decel="50000" fill="hold" nodeType="withEffect">
                                  <p:stCondLst>
                                    <p:cond delay="0"/>
                                  </p:stCondLst>
                                  <p:childTnLst>
                                    <p:animMotion origin="layout" path="M -1.38889E-6 6.17284E-7 L 0.06059 -0.05586 " pathEditMode="relative" rAng="0" ptsTypes="AA">
                                      <p:cBhvr>
                                        <p:cTn id="22" dur="2000" fill="hold"/>
                                        <p:tgtEl>
                                          <p:spTgt spid="4"/>
                                        </p:tgtEl>
                                        <p:attrNameLst>
                                          <p:attrName>ppt_x</p:attrName>
                                          <p:attrName>ppt_y</p:attrName>
                                        </p:attrNameLst>
                                      </p:cBhvr>
                                      <p:rCtr x="3021" y="-2809"/>
                                    </p:animMotion>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13"/>
                </p:tgtEl>
              </p:cMediaNode>
            </p:audio>
          </p:childTnLst>
        </p:cTn>
      </p:par>
    </p:tnLst>
  </p:timing>
  <p:extLst>
    <p:ext uri="{6950BFC3-D8DA-4A85-94F7-54DA5524770B}">
      <p188:commentRel xmlns:p188="http://schemas.microsoft.com/office/powerpoint/2018/8/main" r:id="rId6"/>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0E47C-540D-30E7-9EF8-E8EA26625595}"/>
              </a:ext>
            </a:extLst>
          </p:cNvPr>
          <p:cNvSpPr>
            <a:spLocks noGrp="1"/>
          </p:cNvSpPr>
          <p:nvPr>
            <p:ph type="title"/>
          </p:nvPr>
        </p:nvSpPr>
        <p:spPr/>
        <p:txBody>
          <a:bodyPr/>
          <a:lstStyle/>
          <a:p>
            <a:r>
              <a:rPr lang="en-US" dirty="0"/>
              <a:t>Classification Table</a:t>
            </a:r>
          </a:p>
        </p:txBody>
      </p:sp>
      <p:pic>
        <p:nvPicPr>
          <p:cNvPr id="4" name="Content Placeholder 3">
            <a:extLst>
              <a:ext uri="{FF2B5EF4-FFF2-40B4-BE49-F238E27FC236}">
                <a16:creationId xmlns:a16="http://schemas.microsoft.com/office/drawing/2014/main" id="{150AC2CC-87D1-C40D-192A-319176E02CEE}"/>
              </a:ext>
            </a:extLst>
          </p:cNvPr>
          <p:cNvPicPr>
            <a:picLocks noGrp="1" noChangeAspect="1"/>
          </p:cNvPicPr>
          <p:nvPr>
            <p:ph idx="1"/>
          </p:nvPr>
        </p:nvPicPr>
        <p:blipFill>
          <a:blip r:embed="rId5"/>
          <a:stretch>
            <a:fillRect/>
          </a:stretch>
        </p:blipFill>
        <p:spPr>
          <a:xfrm>
            <a:off x="1320710" y="1369219"/>
            <a:ext cx="6585923" cy="3523060"/>
          </a:xfrm>
          <a:prstGeom prst="rect">
            <a:avLst/>
          </a:prstGeom>
        </p:spPr>
      </p:pic>
      <p:pic>
        <p:nvPicPr>
          <p:cNvPr id="6" name="Audio 5">
            <a:hlinkClick r:id="" action="ppaction://media"/>
            <a:extLst>
              <a:ext uri="{FF2B5EF4-FFF2-40B4-BE49-F238E27FC236}">
                <a16:creationId xmlns:a16="http://schemas.microsoft.com/office/drawing/2014/main" id="{38B4074B-2BD0-7993-02F3-B4777E852FE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2439575914"/>
      </p:ext>
    </p:extLst>
  </p:cSld>
  <p:clrMapOvr>
    <a:masterClrMapping/>
  </p:clrMapOvr>
  <mc:AlternateContent xmlns:mc="http://schemas.openxmlformats.org/markup-compatibility/2006">
    <mc:Choice xmlns:p14="http://schemas.microsoft.com/office/powerpoint/2010/main" Requires="p14">
      <p:transition spd="slow" p14:dur="2000" advTm="2846"/>
    </mc:Choice>
    <mc:Fallback>
      <p:transition spd="slow" advTm="2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E71A4-4BAB-B569-6C67-7F5216007B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51006-FA63-D15C-5C78-DF0C952ACA06}"/>
              </a:ext>
            </a:extLst>
          </p:cNvPr>
          <p:cNvSpPr>
            <a:spLocks noGrp="1"/>
          </p:cNvSpPr>
          <p:nvPr>
            <p:ph type="title"/>
          </p:nvPr>
        </p:nvSpPr>
        <p:spPr/>
        <p:txBody>
          <a:bodyPr/>
          <a:lstStyle/>
          <a:p>
            <a:r>
              <a:rPr lang="en-US" dirty="0"/>
              <a:t>Classification Table</a:t>
            </a:r>
          </a:p>
        </p:txBody>
      </p:sp>
      <p:pic>
        <p:nvPicPr>
          <p:cNvPr id="4" name="Content Placeholder 3">
            <a:extLst>
              <a:ext uri="{FF2B5EF4-FFF2-40B4-BE49-F238E27FC236}">
                <a16:creationId xmlns:a16="http://schemas.microsoft.com/office/drawing/2014/main" id="{7440E5A4-E48B-61A7-FDC7-CB19D45F1FE9}"/>
              </a:ext>
            </a:extLst>
          </p:cNvPr>
          <p:cNvPicPr>
            <a:picLocks noGrp="1" noChangeAspect="1"/>
          </p:cNvPicPr>
          <p:nvPr>
            <p:ph idx="1"/>
          </p:nvPr>
        </p:nvPicPr>
        <p:blipFill>
          <a:blip r:embed="rId5"/>
          <a:stretch>
            <a:fillRect/>
          </a:stretch>
        </p:blipFill>
        <p:spPr>
          <a:xfrm>
            <a:off x="60288" y="54559"/>
            <a:ext cx="9043516" cy="4837720"/>
          </a:xfrm>
          <a:prstGeom prst="rect">
            <a:avLst/>
          </a:prstGeom>
        </p:spPr>
      </p:pic>
      <p:pic>
        <p:nvPicPr>
          <p:cNvPr id="6" name="Audio 5">
            <a:hlinkClick r:id="" action="ppaction://media"/>
            <a:extLst>
              <a:ext uri="{FF2B5EF4-FFF2-40B4-BE49-F238E27FC236}">
                <a16:creationId xmlns:a16="http://schemas.microsoft.com/office/drawing/2014/main" id="{7F731FB2-BEBE-A6FE-80EA-FE5025B31EE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76563" t="-76563" r="-76563" b="-76563"/>
          <a:stretch>
            <a:fillRect/>
          </a:stretch>
        </p:blipFill>
        <p:spPr>
          <a:xfrm>
            <a:off x="7539228" y="3538728"/>
            <a:ext cx="1543050" cy="1543050"/>
          </a:xfrm>
          <a:prstGeom prst="ellipse">
            <a:avLst/>
          </a:prstGeom>
        </p:spPr>
      </p:pic>
    </p:spTree>
    <p:extLst>
      <p:ext uri="{BB962C8B-B14F-4D97-AF65-F5344CB8AC3E}">
        <p14:creationId xmlns:p14="http://schemas.microsoft.com/office/powerpoint/2010/main" val="1403991436"/>
      </p:ext>
    </p:extLst>
  </p:cSld>
  <p:clrMapOvr>
    <a:masterClrMapping/>
  </p:clrMapOvr>
  <mc:AlternateContent xmlns:mc="http://schemas.openxmlformats.org/markup-compatibility/2006">
    <mc:Choice xmlns:p14="http://schemas.microsoft.com/office/powerpoint/2010/main" Requires="p14">
      <p:transition spd="slow" p14:dur="2000" advTm="464835"/>
    </mc:Choice>
    <mc:Fallback>
      <p:transition spd="slow" advTm="464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30074" x="3228975" y="5005388"/>
          <p14:tracePt t="30083" x="3228975" y="4916488"/>
          <p14:tracePt t="30094" x="3222625" y="4759325"/>
          <p14:tracePt t="30108" x="3197225" y="4684713"/>
          <p14:tracePt t="30110" x="3165475" y="4545013"/>
          <p14:tracePt t="30125" x="3140075" y="4413250"/>
          <p14:tracePt t="30126" x="3133725" y="4337050"/>
          <p14:tracePt t="30142" x="3114675" y="4124325"/>
          <p14:tracePt t="30159" x="3089275" y="3916363"/>
          <p14:tracePt t="30175" x="3040063" y="3638550"/>
          <p14:tracePt t="30194" x="2938463" y="3368675"/>
          <p14:tracePt t="30208" x="2863850" y="3154363"/>
          <p14:tracePt t="30225" x="2813050" y="2965450"/>
          <p14:tracePt t="30243" x="2774950" y="2776538"/>
          <p14:tracePt t="30244" x="2768600" y="2700338"/>
          <p14:tracePt t="30264" x="2736850" y="2462213"/>
          <p14:tracePt t="30278" x="2713038" y="2247900"/>
          <p14:tracePt t="30294" x="2643188" y="1951038"/>
          <p14:tracePt t="30313" x="2605088" y="1812925"/>
          <p14:tracePt t="30328" x="2560638" y="1681163"/>
          <p14:tracePt t="30342" x="2517775" y="1543050"/>
          <p14:tracePt t="30359" x="2486025" y="1441450"/>
          <p14:tracePt t="30361" x="2466975" y="1384300"/>
          <p14:tracePt t="30376" x="2428875" y="1239838"/>
          <p14:tracePt t="30392" x="2373313" y="1133475"/>
          <p14:tracePt t="30411" x="2290763" y="1031875"/>
          <p14:tracePt t="30425" x="2178050" y="957263"/>
          <p14:tracePt t="30443" x="2063750" y="912813"/>
          <p14:tracePt t="30458" x="1951038" y="874713"/>
          <p14:tracePt t="30475" x="1825625" y="842963"/>
          <p14:tracePt t="30492" x="1743075" y="812800"/>
          <p14:tracePt t="30494" x="1692275" y="800100"/>
          <p14:tracePt t="30526" x="1497013" y="730250"/>
          <p14:tracePt t="30545" x="1416050" y="723900"/>
          <p14:tracePt t="30563" x="1284288" y="717550"/>
          <p14:tracePt t="30578" x="1195388" y="717550"/>
          <p14:tracePt t="30595" x="1133475" y="717550"/>
          <p14:tracePt t="30609" x="1095375" y="717550"/>
          <p14:tracePt t="30610" x="1076325" y="723900"/>
          <p14:tracePt t="30625" x="1050925" y="736600"/>
          <p14:tracePt t="30626" x="1031875" y="742950"/>
          <p14:tracePt t="30643" x="1012825" y="762000"/>
          <p14:tracePt t="30645" x="1000125" y="774700"/>
          <p14:tracePt t="30660" x="963613" y="812800"/>
          <p14:tracePt t="30674" x="925513" y="849313"/>
          <p14:tracePt t="30692" x="900113" y="887413"/>
          <p14:tracePt t="30708" x="868363" y="919163"/>
          <p14:tracePt t="30725" x="836613" y="969963"/>
          <p14:tracePt t="30732" x="823913" y="995363"/>
          <p14:tracePt t="30759" x="768350" y="1127125"/>
          <p14:tracePt t="30778" x="762000" y="1165225"/>
          <p14:tracePt t="30795" x="742950" y="1208088"/>
          <p14:tracePt t="30815" x="723900" y="1258888"/>
          <p14:tracePt t="30828" x="717550" y="1284288"/>
          <p14:tracePt t="30843" x="711200" y="1316038"/>
          <p14:tracePt t="30845" x="698500" y="1335088"/>
          <p14:tracePt t="30861" x="692150" y="1377950"/>
          <p14:tracePt t="30876" x="692150" y="1390650"/>
          <p14:tracePt t="30877" x="685800" y="1403350"/>
          <p14:tracePt t="30893" x="685800" y="1416050"/>
          <p14:tracePt t="30909" x="679450" y="1441450"/>
          <p14:tracePt t="30925" x="673100" y="1460500"/>
          <p14:tracePt t="30944" x="666750" y="1492250"/>
          <p14:tracePt t="30958" x="660400" y="1530350"/>
          <p14:tracePt t="30975" x="647700" y="1566863"/>
          <p14:tracePt t="30992" x="641350" y="1617663"/>
          <p14:tracePt t="30994" x="635000" y="1636713"/>
          <p14:tracePt t="31015" x="635000" y="1687513"/>
          <p14:tracePt t="31030" x="635000" y="1744663"/>
          <p14:tracePt t="31045" x="641350" y="1787525"/>
          <p14:tracePt t="31063" x="654050" y="1819275"/>
          <p14:tracePt t="31078" x="660400" y="1838325"/>
          <p14:tracePt t="31096" x="679450" y="1870075"/>
          <p14:tracePt t="31108" x="685800" y="1889125"/>
          <p14:tracePt t="31126" x="711200" y="1938338"/>
          <p14:tracePt t="31143" x="717550" y="1976438"/>
          <p14:tracePt t="31161" x="736600" y="2008188"/>
          <p14:tracePt t="31175" x="749300" y="2033588"/>
          <p14:tracePt t="31192" x="768350" y="2065338"/>
          <p14:tracePt t="31208" x="787400" y="2090738"/>
          <p14:tracePt t="31225" x="798513" y="2109788"/>
          <p14:tracePt t="31243" x="823913" y="2133600"/>
          <p14:tracePt t="31244" x="836613" y="2139950"/>
          <p14:tracePt t="31265" x="862013" y="2159000"/>
          <p14:tracePt t="31282" x="906463" y="2197100"/>
          <p14:tracePt t="31294" x="919163" y="2209800"/>
          <p14:tracePt t="31314" x="963613" y="2241550"/>
          <p14:tracePt t="31329" x="1006475" y="2260600"/>
          <p14:tracePt t="31343" x="1019175" y="2266950"/>
          <p14:tracePt t="31344" x="1044575" y="2279650"/>
          <p14:tracePt t="31358" x="1057275" y="2279650"/>
          <p14:tracePt t="31361" x="1082675" y="2286000"/>
          <p14:tracePt t="31377" x="1133475" y="2286000"/>
          <p14:tracePt t="31394" x="1189038" y="2286000"/>
          <p14:tracePt t="31410" x="1296988" y="2286000"/>
          <p14:tracePt t="31424" x="1377950" y="2273300"/>
          <p14:tracePt t="31442" x="1454150" y="2260600"/>
          <p14:tracePt t="31458" x="1516063" y="2241550"/>
          <p14:tracePt t="31475" x="1560513" y="2216150"/>
          <p14:tracePt t="31491" x="1598613" y="2197100"/>
          <p14:tracePt t="31509" x="1655763" y="2159000"/>
          <p14:tracePt t="31530" x="1698625" y="2120900"/>
          <p14:tracePt t="31545" x="1730375" y="2090738"/>
          <p14:tracePt t="31564" x="1768475" y="2027238"/>
          <p14:tracePt t="31577" x="1787525" y="1995488"/>
          <p14:tracePt t="31592" x="1800225" y="1931988"/>
          <p14:tracePt t="31609" x="1812925" y="1870075"/>
          <p14:tracePt t="31612" x="1812925" y="1800225"/>
          <p14:tracePt t="31625" x="1812925" y="1774825"/>
          <p14:tracePt t="31627" x="1787525" y="1712913"/>
          <p14:tracePt t="31643" x="1743075" y="1630363"/>
          <p14:tracePt t="31659" x="1685925" y="1555750"/>
          <p14:tracePt t="31674" x="1649413" y="1498600"/>
          <p14:tracePt t="31692" x="1598613" y="1447800"/>
          <p14:tracePt t="31708" x="1541463" y="1403350"/>
          <p14:tracePt t="31725" x="1497013" y="1373188"/>
          <p14:tracePt t="31742" x="1441450" y="1347788"/>
          <p14:tracePt t="31747" x="1416050" y="1335088"/>
          <p14:tracePt t="31766" x="1327150" y="1309688"/>
          <p14:tracePt t="31780" x="1277938" y="1290638"/>
          <p14:tracePt t="31796" x="1176338" y="1277938"/>
          <p14:tracePt t="31813" x="1101725" y="1265238"/>
          <p14:tracePt t="31815" x="1044575" y="1258888"/>
          <p14:tracePt t="31828" x="974725" y="1258888"/>
          <p14:tracePt t="31845" x="925513" y="1258888"/>
          <p14:tracePt t="31859" x="893763" y="1258888"/>
          <p14:tracePt t="31861" x="868363" y="1258888"/>
          <p14:tracePt t="31877" x="830263" y="1258888"/>
          <p14:tracePt t="31892" x="817563" y="1258888"/>
          <p14:tracePt t="31908" x="798513" y="1258888"/>
          <p14:tracePt t="31926" x="781050" y="1271588"/>
          <p14:tracePt t="31941" x="762000" y="1290638"/>
          <p14:tracePt t="31959" x="736600" y="1316038"/>
          <p14:tracePt t="31975" x="698500" y="1347788"/>
          <p14:tracePt t="31993" x="679450" y="1397000"/>
          <p14:tracePt t="32013" x="679450" y="1416050"/>
          <p14:tracePt t="32031" x="666750" y="1460500"/>
          <p14:tracePt t="32045" x="660400" y="1492250"/>
          <p14:tracePt t="32064" x="660400" y="1573213"/>
          <p14:tracePt t="32078" x="660400" y="1617663"/>
          <p14:tracePt t="32096" x="660400" y="1655763"/>
          <p14:tracePt t="32109" x="666750" y="1674813"/>
          <p14:tracePt t="32125" x="679450" y="1719263"/>
          <p14:tracePt t="32143" x="692150" y="1774825"/>
          <p14:tracePt t="32159" x="698500" y="1819275"/>
          <p14:tracePt t="32175" x="704850" y="1857375"/>
          <p14:tracePt t="32193" x="711200" y="1895475"/>
          <p14:tracePt t="32209" x="723900" y="1931988"/>
          <p14:tracePt t="32224" x="723900" y="1951038"/>
          <p14:tracePt t="32242" x="736600" y="1982788"/>
          <p14:tracePt t="32248" x="742950" y="1995488"/>
          <p14:tracePt t="32264" x="762000" y="2027238"/>
          <p14:tracePt t="32282" x="792163" y="2078038"/>
          <p14:tracePt t="32295" x="804863" y="2103438"/>
          <p14:tracePt t="32297" x="817563" y="2114550"/>
          <p14:tracePt t="32313" x="849313" y="2146300"/>
          <p14:tracePt t="32328" x="862013" y="2159000"/>
          <p14:tracePt t="32342" x="893763" y="2190750"/>
          <p14:tracePt t="32359" x="912813" y="2209800"/>
          <p14:tracePt t="32375" x="931863" y="2222500"/>
          <p14:tracePt t="32391" x="963613" y="2241550"/>
          <p14:tracePt t="32408" x="987425" y="2266950"/>
          <p14:tracePt t="32425" x="1031875" y="2297113"/>
          <p14:tracePt t="32443" x="1069975" y="2328863"/>
          <p14:tracePt t="32459" x="1076325" y="2328863"/>
          <p14:tracePt t="32476" x="1101725" y="2341563"/>
          <p14:tracePt t="32482" x="1150938" y="2379663"/>
          <p14:tracePt t="32498" x="1169988" y="2386013"/>
          <p14:tracePt t="32515" x="1195388" y="2392363"/>
          <p14:tracePt t="32530" x="1214438" y="2392363"/>
          <p14:tracePt t="32546" x="1227138" y="2392363"/>
          <p14:tracePt t="32563" x="1258888" y="2392363"/>
          <p14:tracePt t="32577" x="1296988" y="2392363"/>
          <p14:tracePt t="32596" x="1358900" y="2379663"/>
          <p14:tracePt t="32609" x="1384300" y="2373313"/>
          <p14:tracePt t="32611" x="1428750" y="2366963"/>
          <p14:tracePt t="32626" x="1509713" y="2360613"/>
          <p14:tracePt t="32642" x="1554163" y="2360613"/>
          <p14:tracePt t="32659" x="1643063" y="2354263"/>
          <p14:tracePt t="32660" x="1668463" y="2354263"/>
          <p14:tracePt t="32676" x="1685925" y="2354263"/>
          <p14:tracePt t="32677" x="1692275" y="2354263"/>
          <p14:tracePt t="32692" x="1724025" y="2347913"/>
          <p14:tracePt t="32708" x="1730375" y="2347913"/>
          <p14:tracePt t="32710" x="1736725" y="2347913"/>
          <p14:tracePt t="32740" x="1768475" y="2341563"/>
          <p14:tracePt t="32747" x="1774825" y="2335213"/>
          <p14:tracePt t="32765" x="1819275" y="2328863"/>
          <p14:tracePt t="32780" x="1855788" y="2322513"/>
          <p14:tracePt t="32794" x="1900238" y="2309813"/>
          <p14:tracePt t="32812" x="1931988" y="2297113"/>
          <p14:tracePt t="32828" x="1982788" y="2286000"/>
          <p14:tracePt t="32845" x="2020888" y="2266950"/>
          <p14:tracePt t="32858" x="2063750" y="2254250"/>
          <p14:tracePt t="32876" x="2076450" y="2241550"/>
          <p14:tracePt t="32877" x="2089150" y="2235200"/>
          <p14:tracePt t="32893" x="2095500" y="2228850"/>
          <p14:tracePt t="32922" x="2101850" y="2228850"/>
          <p14:tracePt t="33597" x="0" y="0"/>
        </p14:tracePtLst>
        <p14:tracePtLst>
          <p14:tracePt t="194799" x="4625975" y="4695825"/>
          <p14:tracePt t="194812" x="4468813" y="4545013"/>
          <p14:tracePt t="194814" x="4360863" y="4432300"/>
          <p14:tracePt t="194828" x="4273550" y="4324350"/>
          <p14:tracePt t="194829" x="4146550" y="4167188"/>
          <p14:tracePt t="194846" x="3927475" y="3783013"/>
          <p14:tracePt t="194861" x="3844925" y="3613150"/>
          <p14:tracePt t="194864" x="3806825" y="3494088"/>
          <p14:tracePt t="194877" x="3794125" y="3424238"/>
          <p14:tracePt t="194879" x="3781425" y="3349625"/>
          <p14:tracePt t="194896" x="3770313" y="3205163"/>
          <p14:tracePt t="194911" x="3770313" y="3090863"/>
          <p14:tracePt t="194913" x="3770313" y="3022600"/>
          <p14:tracePt t="194935" x="3757613" y="2901950"/>
          <p14:tracePt t="194952" x="3719513" y="2763838"/>
          <p14:tracePt t="194968" x="3675063" y="2613025"/>
          <p14:tracePt t="194985" x="3636963" y="2505075"/>
          <p14:tracePt t="194998" x="3617913" y="2436813"/>
          <p14:tracePt t="195015" x="3617913" y="2405063"/>
          <p14:tracePt t="195031" x="3617913" y="2379663"/>
          <p14:tracePt t="195049" x="3617913" y="2354263"/>
          <p14:tracePt t="195062" x="3617913" y="2328863"/>
          <p14:tracePt t="195079" x="3617913" y="2309813"/>
          <p14:tracePt t="195095" x="3617913" y="2303463"/>
          <p14:tracePt t="195155" x="3617913" y="2322513"/>
          <p14:tracePt t="195170" x="3630613" y="2354263"/>
          <p14:tracePt t="195187" x="3649663" y="2405063"/>
          <p14:tracePt t="195203" x="3681413" y="2524125"/>
          <p14:tracePt t="195217" x="3738563" y="2644775"/>
          <p14:tracePt t="195233" x="3832225" y="2801938"/>
          <p14:tracePt t="195249" x="3921125" y="2914650"/>
          <p14:tracePt t="195264" x="4027488" y="3016250"/>
          <p14:tracePt t="195281" x="4122738" y="3097213"/>
          <p14:tracePt t="195297" x="4184650" y="3141663"/>
          <p14:tracePt t="195311" x="4235450" y="3160713"/>
          <p14:tracePt t="195327" x="4273550" y="3160713"/>
          <p14:tracePt t="195345" x="4310063" y="3160713"/>
          <p14:tracePt t="195361" x="4354513" y="3135313"/>
          <p14:tracePt t="195364" x="4392613" y="3103563"/>
          <p14:tracePt t="195379" x="4424363" y="3046413"/>
          <p14:tracePt t="195397" x="4456113" y="2984500"/>
          <p14:tracePt t="195428" x="4492625" y="2840038"/>
          <p14:tracePt t="195445" x="4498975" y="2801938"/>
          <p14:tracePt t="195451" x="4505325" y="2770188"/>
          <p14:tracePt t="195466" x="4518025" y="2719388"/>
          <p14:tracePt t="195483" x="4524375" y="2663825"/>
          <p14:tracePt t="195498" x="4524375" y="2644775"/>
          <p14:tracePt t="195515" x="4524375" y="2619375"/>
          <p14:tracePt t="195531" x="4492625" y="2593975"/>
          <p14:tracePt t="195549" x="4456113" y="2562225"/>
          <p14:tracePt t="195562" x="4411663" y="2530475"/>
          <p14:tracePt t="195578" x="4335463" y="2511425"/>
          <p14:tracePt t="195595" x="4260850" y="2492375"/>
          <p14:tracePt t="195611" x="4216400" y="2486025"/>
          <p14:tracePt t="195628" x="4197350" y="2479675"/>
          <p14:tracePt t="195630" x="4191000" y="2479675"/>
          <p14:tracePt t="195646" x="4178300" y="2479675"/>
          <p14:tracePt t="195663" x="4165600" y="2486025"/>
          <p14:tracePt t="195669" x="4159250" y="2492375"/>
          <p14:tracePt t="195685" x="4146550" y="2517775"/>
          <p14:tracePt t="195701" x="4129088" y="2555875"/>
          <p14:tracePt t="195719" x="4110038" y="2600325"/>
          <p14:tracePt t="195745" x="4097338" y="2687638"/>
          <p14:tracePt t="195751" x="4097338" y="2706688"/>
          <p14:tracePt t="195765" x="4097338" y="2751138"/>
          <p14:tracePt t="195783" x="4097338" y="2776538"/>
          <p14:tracePt t="195799" x="4110038" y="2795588"/>
          <p14:tracePt t="195812" x="4133850" y="2814638"/>
          <p14:tracePt t="195827" x="4165600" y="2840038"/>
          <p14:tracePt t="195846" x="4203700" y="2863850"/>
          <p14:tracePt t="195847" x="4222750" y="2876550"/>
          <p14:tracePt t="195861" x="4273550" y="2895600"/>
          <p14:tracePt t="195878" x="4322763" y="2921000"/>
          <p14:tracePt t="195880" x="4348163" y="2940050"/>
          <p14:tracePt t="195896" x="4405313" y="2959100"/>
          <p14:tracePt t="195912" x="4498975" y="2965450"/>
          <p14:tracePt t="195928" x="4606925" y="2965450"/>
          <p14:tracePt t="195944" x="4700588" y="2959100"/>
          <p14:tracePt t="195961" x="4802188" y="2914650"/>
          <p14:tracePt t="195967" x="4814888" y="2895600"/>
          <p14:tracePt t="195984" x="4838700" y="2846388"/>
          <p14:tracePt t="195997" x="4845050" y="2808288"/>
          <p14:tracePt t="196016" x="4845050" y="2719388"/>
          <p14:tracePt t="196030" x="4814888" y="2638425"/>
          <p14:tracePt t="196049" x="4776788" y="2581275"/>
          <p14:tracePt t="196061" x="4725988" y="2536825"/>
          <p14:tracePt t="196077" x="4662488" y="2486025"/>
          <p14:tracePt t="196096" x="4606925" y="2449513"/>
          <p14:tracePt t="196097" x="4587875" y="2436813"/>
          <p14:tracePt t="196111" x="4556125" y="2430463"/>
          <p14:tracePt t="196113" x="4530725" y="2424113"/>
          <p14:tracePt t="196130" x="4481513" y="2417763"/>
          <p14:tracePt t="196146" x="4443413" y="2417763"/>
          <p14:tracePt t="196161" x="4418013" y="2417763"/>
          <p14:tracePt t="196177" x="4392613" y="2417763"/>
          <p14:tracePt t="196195" x="4367213" y="2417763"/>
          <p14:tracePt t="196211" x="4335463" y="2449513"/>
          <p14:tracePt t="196217" x="4316413" y="2479675"/>
          <p14:tracePt t="196233" x="4273550" y="2555875"/>
          <p14:tracePt t="196248" x="4210050" y="2638425"/>
          <p14:tracePt t="196265" x="4152900" y="2732088"/>
          <p14:tracePt t="196282" x="4129088" y="2789238"/>
          <p14:tracePt t="196299" x="4122738" y="2857500"/>
          <p14:tracePt t="196312" x="4122738" y="2882900"/>
          <p14:tracePt t="196328" x="4122738" y="2914650"/>
          <p14:tracePt t="196346" x="4146550" y="2940050"/>
          <p14:tracePt t="196348" x="4171950" y="2959100"/>
          <p14:tracePt t="196364" x="4197350" y="2984500"/>
          <p14:tracePt t="196378" x="4216400" y="2997200"/>
          <p14:tracePt t="196380" x="4248150" y="3016250"/>
          <p14:tracePt t="196396" x="4310063" y="3040063"/>
          <p14:tracePt t="196420" x="4430713" y="3065463"/>
          <p14:tracePt t="196437" x="4530725" y="3071813"/>
          <p14:tracePt t="196452" x="4619625" y="3071813"/>
          <p14:tracePt t="196467" x="4687888" y="3071813"/>
          <p14:tracePt t="196483" x="4751388" y="3040063"/>
          <p14:tracePt t="196499" x="4783138" y="3003550"/>
          <p14:tracePt t="196514" x="4795838" y="2952750"/>
          <p14:tracePt t="196531" x="4802188" y="2876550"/>
          <p14:tracePt t="196548" x="4783138" y="2725738"/>
          <p14:tracePt t="196563" x="4732338" y="2581275"/>
          <p14:tracePt t="196578" x="4694238" y="2517775"/>
          <p14:tracePt t="196594" x="4657725" y="2462213"/>
          <p14:tracePt t="196611" x="4632325" y="2424113"/>
          <p14:tracePt t="196613" x="4619625" y="2417763"/>
          <p14:tracePt t="196628" x="4613275" y="2411413"/>
          <p14:tracePt t="196629" x="4594225" y="2411413"/>
          <p14:tracePt t="196646" x="4549775" y="2411413"/>
          <p14:tracePt t="196662" x="4430713" y="2417763"/>
          <p14:tracePt t="196677" x="4335463" y="2443163"/>
          <p14:tracePt t="196694" x="4216400" y="2479675"/>
          <p14:tracePt t="196711" x="4078288" y="2530475"/>
          <p14:tracePt t="196716" x="4046538" y="2543175"/>
          <p14:tracePt t="196744" x="3976688" y="2562225"/>
          <p14:tracePt t="196750" x="3970338" y="2568575"/>
          <p14:tracePt t="196765" x="3963988" y="2574925"/>
          <p14:tracePt t="196782" x="3946525" y="2593975"/>
          <p14:tracePt t="196798" x="3940175" y="2625725"/>
          <p14:tracePt t="196812" x="3921125" y="2674938"/>
          <p14:tracePt t="196828" x="3908425" y="2757488"/>
          <p14:tracePt t="196846" x="3895725" y="2827338"/>
          <p14:tracePt t="196847" x="3895725" y="2857500"/>
          <p14:tracePt t="196861" x="3895725" y="2870200"/>
          <p14:tracePt t="196863" x="3895725" y="2889250"/>
          <p14:tracePt t="196878" x="3895725" y="2901950"/>
          <p14:tracePt t="196879" x="3895725" y="2908300"/>
          <p14:tracePt t="196896" x="3902075" y="2927350"/>
          <p14:tracePt t="196911" x="3914775" y="2927350"/>
          <p14:tracePt t="196928" x="3914775" y="2933700"/>
          <p14:tracePt t="197060" x="3914775" y="2940050"/>
          <p14:tracePt t="197687" x="0" y="0"/>
        </p14:tracePtLst>
        <p14:tracePtLst>
          <p14:tracePt t="225625" x="3794125" y="4822825"/>
          <p14:tracePt t="225639" x="3832225" y="4368800"/>
          <p14:tracePt t="225654" x="3933825" y="3897313"/>
          <p14:tracePt t="225671" x="4052888" y="3343275"/>
          <p14:tracePt t="225686" x="4165600" y="2789238"/>
          <p14:tracePt t="225700" x="4197350" y="2587625"/>
          <p14:tracePt t="225719" x="4254500" y="1876425"/>
          <p14:tracePt t="225732" x="4273550" y="1731963"/>
          <p14:tracePt t="225749" x="4298950" y="1296988"/>
          <p14:tracePt t="225766" x="4335463" y="906463"/>
          <p14:tracePt t="225783" x="4405313" y="554038"/>
          <p14:tracePt t="225784" x="4468813" y="301625"/>
          <p14:tracePt t="225795" x="4505325" y="150813"/>
          <p14:tracePt t="226031" x="4587875" y="69850"/>
          <p14:tracePt t="226046" x="4530725" y="195263"/>
          <p14:tracePt t="226048" x="4518025" y="265113"/>
          <p14:tracePt t="226060" x="4518025" y="320675"/>
          <p14:tracePt t="226075" x="4518025" y="454025"/>
          <p14:tracePt t="226092" x="4518025" y="560388"/>
          <p14:tracePt t="226107" x="4556125" y="685800"/>
          <p14:tracePt t="226125" x="4606925" y="800100"/>
          <p14:tracePt t="226139" x="4645025" y="874713"/>
          <p14:tracePt t="226154" x="4657725" y="893763"/>
          <p14:tracePt t="226170" x="4668838" y="900113"/>
          <p14:tracePt t="226185" x="4681538" y="900113"/>
          <p14:tracePt t="226202" x="4700588" y="893763"/>
          <p14:tracePt t="226217" x="4751388" y="887413"/>
          <p14:tracePt t="226234" x="4883150" y="868363"/>
          <p14:tracePt t="226248" x="4927600" y="868363"/>
          <p14:tracePt t="226265" x="5021263" y="855663"/>
          <p14:tracePt t="226282" x="5033963" y="849313"/>
          <p14:tracePt t="226313" x="5033963" y="842963"/>
          <p14:tracePt t="226327" x="5033963" y="830263"/>
          <p14:tracePt t="226330" x="5033963" y="819150"/>
          <p14:tracePt t="226343" x="5033963" y="812800"/>
          <p14:tracePt t="226358" x="5033963" y="806450"/>
          <p14:tracePt t="226420" x="5021263" y="806450"/>
          <p14:tracePt t="226437" x="5021263" y="812800"/>
          <p14:tracePt t="226452" x="5014913" y="830263"/>
          <p14:tracePt t="226466" x="5003800" y="842963"/>
          <p14:tracePt t="226482" x="5003800" y="855663"/>
          <p14:tracePt t="226498" x="4997450" y="887413"/>
          <p14:tracePt t="226515" x="4991100" y="912813"/>
          <p14:tracePt t="226532" x="4991100" y="931863"/>
          <p14:tracePt t="226550" x="4978400" y="995363"/>
          <p14:tracePt t="226561" x="4972050" y="1025525"/>
          <p14:tracePt t="226578" x="4972050" y="1057275"/>
          <p14:tracePt t="226595" x="4972050" y="1063625"/>
          <p14:tracePt t="226612" x="4972050" y="1069975"/>
          <p14:tracePt t="226641" x="4972050" y="1076325"/>
          <p14:tracePt t="226704" x="4978400" y="1076325"/>
          <p14:tracePt t="226718" x="4978400" y="1082675"/>
          <p14:tracePt t="226765" x="4978400" y="1089025"/>
          <p14:tracePt t="226812" x="4978400" y="1095375"/>
          <p14:tracePt t="226842" x="4978400" y="1101725"/>
          <p14:tracePt t="226905" x="4978400" y="1108075"/>
          <p14:tracePt t="226921" x="4978400" y="1114425"/>
          <p14:tracePt t="226935" x="4978400" y="1120775"/>
          <p14:tracePt t="226951" x="4978400" y="1127125"/>
          <p14:tracePt t="226999" x="4972050" y="1127125"/>
          <p14:tracePt t="227047" x="4965700" y="1127125"/>
          <p14:tracePt t="227062" x="4965700" y="1133475"/>
          <p14:tracePt t="227093" x="4959350" y="1139825"/>
          <p14:tracePt t="227110" x="4953000" y="1152525"/>
          <p14:tracePt t="227139" x="4940300" y="1158875"/>
          <p14:tracePt t="227154" x="4933950" y="1158875"/>
          <p14:tracePt t="227170" x="4927600" y="1171575"/>
          <p14:tracePt t="227187" x="4914900" y="1171575"/>
          <p14:tracePt t="227201" x="4902200" y="1184275"/>
          <p14:tracePt t="227218" x="4870450" y="1195388"/>
          <p14:tracePt t="227233" x="4864100" y="1195388"/>
          <p14:tracePt t="227247" x="4845050" y="1201738"/>
          <p14:tracePt t="227265" x="4838700" y="1208088"/>
          <p14:tracePt t="227483" x="4845050" y="1201738"/>
          <p14:tracePt t="227499" x="4864100" y="1184275"/>
          <p14:tracePt t="227514" x="4889500" y="1171575"/>
          <p14:tracePt t="227530" x="4908550" y="1158875"/>
          <p14:tracePt t="227547" x="4921250" y="1146175"/>
          <p14:tracePt t="227562" x="4933950" y="1139825"/>
          <p14:tracePt t="227593" x="4940300" y="1133475"/>
          <p14:tracePt t="227999" x="4940300" y="1139825"/>
          <p14:tracePt t="228030" x="4933950" y="1146175"/>
          <p14:tracePt t="228046" x="4927600" y="1152525"/>
          <p14:tracePt t="228062" x="4927600" y="1158875"/>
          <p14:tracePt t="228078" x="4921250" y="1158875"/>
          <p14:tracePt t="228097" x="4921250" y="1165225"/>
          <p14:tracePt t="228112" x="4914900" y="1165225"/>
          <p14:tracePt t="228344" x="4914900" y="1171575"/>
          <p14:tracePt t="239578" x="4914900" y="1177925"/>
          <p14:tracePt t="239594" x="4972050" y="1184275"/>
          <p14:tracePt t="239608" x="5097463" y="1190625"/>
          <p14:tracePt t="239623" x="5148263" y="1195388"/>
          <p14:tracePt t="239639" x="5229225" y="1201738"/>
          <p14:tracePt t="239654" x="5267325" y="1201738"/>
          <p14:tracePt t="239670" x="5273675" y="1201738"/>
          <p14:tracePt t="239858" x="5280025" y="1201738"/>
          <p14:tracePt t="239873" x="5343525" y="1208088"/>
          <p14:tracePt t="239889" x="5424488" y="1214438"/>
          <p14:tracePt t="239906" x="5481638" y="1220788"/>
          <p14:tracePt t="239921" x="5519738" y="1227138"/>
          <p14:tracePt t="239945" x="5532438" y="1227138"/>
          <p14:tracePt t="239961" x="5538788" y="1227138"/>
          <p14:tracePt t="240030" x="5538788" y="1220788"/>
          <p14:tracePt t="240046" x="5538788" y="1214438"/>
          <p14:tracePt t="240077" x="5538788" y="1208088"/>
          <p14:tracePt t="247937" x="5562600" y="1201738"/>
          <p14:tracePt t="247951" x="5581650" y="1195388"/>
          <p14:tracePt t="247969" x="5600700" y="1190625"/>
          <p14:tracePt t="247982" x="5626100" y="1190625"/>
          <p14:tracePt t="247998" x="5657850" y="1190625"/>
          <p14:tracePt t="248015" x="5689600" y="1190625"/>
          <p14:tracePt t="248030" x="5715000" y="1190625"/>
          <p14:tracePt t="248047" x="5751513" y="1201738"/>
          <p14:tracePt t="248062" x="5789613" y="1201738"/>
          <p14:tracePt t="248076" x="5821363" y="1208088"/>
          <p14:tracePt t="248092" x="5853113" y="1208088"/>
          <p14:tracePt t="248107" x="5895975" y="1208088"/>
          <p14:tracePt t="248123" x="5940425" y="1208088"/>
          <p14:tracePt t="248139" x="5991225" y="1208088"/>
          <p14:tracePt t="248155" x="6022975" y="1208088"/>
          <p14:tracePt t="248171" x="6035675" y="1208088"/>
          <p14:tracePt t="248187" x="6048375" y="1208088"/>
          <p14:tracePt t="248232" x="6054725" y="1214438"/>
          <p14:tracePt t="248248" x="6072188" y="1220788"/>
          <p14:tracePt t="248265" x="6122988" y="1239838"/>
          <p14:tracePt t="248281" x="6186488" y="1271588"/>
          <p14:tracePt t="248296" x="6230938" y="1290638"/>
          <p14:tracePt t="248311" x="6242050" y="1296988"/>
          <p14:tracePt t="248328" x="6254750" y="1303338"/>
          <p14:tracePt t="248343" x="6261100" y="1303338"/>
          <p14:tracePt t="248360" x="6267450" y="1309688"/>
          <p14:tracePt t="248373" x="6273800" y="1309688"/>
          <p14:tracePt t="248390" x="6280150" y="1309688"/>
          <p14:tracePt t="248405" x="6286500" y="1309688"/>
          <p14:tracePt t="248420" x="6305550" y="1309688"/>
          <p14:tracePt t="248437" x="6318250" y="1309688"/>
          <p14:tracePt t="248453" x="6330950" y="1309688"/>
          <p14:tracePt t="248467" x="6343650" y="1309688"/>
          <p14:tracePt t="248483" x="6350000" y="1309688"/>
          <p14:tracePt t="248499" x="6350000" y="1303338"/>
          <p14:tracePt t="248530" x="6350000" y="1296988"/>
          <p14:tracePt t="248547" x="6356350" y="1296988"/>
          <p14:tracePt t="248563" x="6362700" y="1296988"/>
          <p14:tracePt t="248577" x="6362700" y="1290638"/>
          <p14:tracePt t="248609" x="6369050" y="1290638"/>
          <p14:tracePt t="248656" x="6375400" y="1290638"/>
          <p14:tracePt t="248671" x="6375400" y="1284288"/>
          <p14:tracePt t="248687" x="6388100" y="1277938"/>
          <p14:tracePt t="248703" x="6394450" y="1271588"/>
          <p14:tracePt t="248717" x="6400800" y="1271588"/>
          <p14:tracePt t="248732" x="6400800" y="1265238"/>
          <p14:tracePt t="248766" x="6407150" y="1265238"/>
          <p14:tracePt t="249125" x="6413500" y="1265238"/>
          <p14:tracePt t="249140" x="6418263" y="1265238"/>
          <p14:tracePt t="249162" x="6430963" y="1265238"/>
          <p14:tracePt t="249169" x="6437313" y="1265238"/>
          <p14:tracePt t="249187" x="6456363" y="1265238"/>
          <p14:tracePt t="249219" x="6469063" y="1265238"/>
          <p14:tracePt t="266969" x="6475413" y="1252538"/>
          <p14:tracePt t="266983" x="6532563" y="1195388"/>
          <p14:tracePt t="266999" x="6607175" y="1152525"/>
          <p14:tracePt t="267015" x="6683375" y="1114425"/>
          <p14:tracePt t="267030" x="6746875" y="1089025"/>
          <p14:tracePt t="267045" x="6827838" y="1050925"/>
          <p14:tracePt t="267062" x="6910388" y="1008063"/>
          <p14:tracePt t="267064" x="6978650" y="969963"/>
          <p14:tracePt t="267078" x="7042150" y="950913"/>
          <p14:tracePt t="267093" x="7135813" y="893763"/>
          <p14:tracePt t="267109" x="7205663" y="862013"/>
          <p14:tracePt t="267125" x="7256463" y="830263"/>
          <p14:tracePt t="267141" x="7299325" y="806450"/>
          <p14:tracePt t="267156" x="7318375" y="787400"/>
          <p14:tracePt t="267158" x="7343775" y="774700"/>
          <p14:tracePt t="267172" x="7388225" y="742950"/>
          <p14:tracePt t="267187" x="7426325" y="698500"/>
          <p14:tracePt t="267203" x="7475538" y="666750"/>
          <p14:tracePt t="267219" x="7539038" y="617538"/>
          <p14:tracePt t="267233" x="7577138" y="592138"/>
          <p14:tracePt t="267250" x="7651750" y="554038"/>
          <p14:tracePt t="267266" x="7734300" y="522288"/>
          <p14:tracePt t="267283" x="7827963" y="503238"/>
          <p14:tracePt t="267297" x="7859713" y="496888"/>
          <p14:tracePt t="267299" x="7878763" y="496888"/>
          <p14:tracePt t="267312" x="7897813" y="496888"/>
          <p14:tracePt t="267329" x="7904163" y="496888"/>
          <p14:tracePt t="267363" x="7910513" y="496888"/>
          <p14:tracePt t="267380" x="7916863" y="496888"/>
          <p14:tracePt t="267397" x="7929563" y="503238"/>
          <p14:tracePt t="267413" x="7948613" y="522288"/>
          <p14:tracePt t="267429" x="7967663" y="541338"/>
          <p14:tracePt t="267447" x="7980363" y="554038"/>
          <p14:tracePt t="267609" x="7980363" y="566738"/>
          <p14:tracePt t="267625" x="7993063" y="573088"/>
          <p14:tracePt t="267641" x="7999413" y="579438"/>
          <p14:tracePt t="267655" x="7999413" y="585788"/>
          <p14:tracePt t="267670" x="8004175" y="592138"/>
          <p14:tracePt t="267968" x="8004175" y="598488"/>
          <p14:tracePt t="267984" x="8010525" y="598488"/>
          <p14:tracePt t="268000" x="8010525" y="604838"/>
          <p14:tracePt t="268015" x="8016875" y="604838"/>
          <p14:tracePt t="288923" x="0" y="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C5B09-852B-EBF4-C4EF-3783E4B7A564}"/>
              </a:ext>
            </a:extLst>
          </p:cNvPr>
          <p:cNvSpPr>
            <a:spLocks noGrp="1"/>
          </p:cNvSpPr>
          <p:nvPr>
            <p:ph type="title"/>
          </p:nvPr>
        </p:nvSpPr>
        <p:spPr/>
        <p:txBody>
          <a:bodyPr/>
          <a:lstStyle/>
          <a:p>
            <a:r>
              <a:rPr lang="en-US" dirty="0"/>
              <a:t>Testing – Adherence and Measurements</a:t>
            </a:r>
          </a:p>
        </p:txBody>
      </p:sp>
      <p:graphicFrame>
        <p:nvGraphicFramePr>
          <p:cNvPr id="4" name="Content Placeholder 3">
            <a:extLst>
              <a:ext uri="{FF2B5EF4-FFF2-40B4-BE49-F238E27FC236}">
                <a16:creationId xmlns:a16="http://schemas.microsoft.com/office/drawing/2014/main" id="{425AEE07-A811-EC9A-9681-557A27FF8EC5}"/>
              </a:ext>
            </a:extLst>
          </p:cNvPr>
          <p:cNvGraphicFramePr>
            <a:graphicFrameLocks noGrp="1"/>
          </p:cNvGraphicFramePr>
          <p:nvPr>
            <p:ph idx="1"/>
            <p:extLst>
              <p:ext uri="{D42A27DB-BD31-4B8C-83A1-F6EECF244321}">
                <p14:modId xmlns:p14="http://schemas.microsoft.com/office/powerpoint/2010/main" val="1850705004"/>
              </p:ext>
            </p:extLst>
          </p:nvPr>
        </p:nvGraphicFramePr>
        <p:xfrm>
          <a:off x="350044" y="1369219"/>
          <a:ext cx="8527256" cy="35230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Audio 8">
            <a:hlinkClick r:id="" action="ppaction://media"/>
            <a:extLst>
              <a:ext uri="{FF2B5EF4-FFF2-40B4-BE49-F238E27FC236}">
                <a16:creationId xmlns:a16="http://schemas.microsoft.com/office/drawing/2014/main" id="{A7379BF3-DD2C-B973-082E-15AB862BE496}"/>
              </a:ext>
            </a:extLst>
          </p:cNvPr>
          <p:cNvPicPr>
            <a:picLocks noChangeAspect="1"/>
          </p:cNvPicPr>
          <p:nvPr>
            <a:audioFile r:link="rId3"/>
            <p:extLst>
              <p:ext uri="{DAA4B4D4-6D71-4841-9C94-3DE7FCFB9230}">
                <p14:media xmlns:p14="http://schemas.microsoft.com/office/powerpoint/2010/main" r:embed="rId2"/>
              </p:ext>
            </p:extLst>
          </p:nvPr>
        </p:nvPicPr>
        <p:blipFill>
          <a:blip r:embed="rId11"/>
          <a:srcRect l="-76563" t="-76563" r="-76563" b="-76563"/>
          <a:stretch>
            <a:fillRect/>
          </a:stretch>
        </p:blipFill>
        <p:spPr>
          <a:xfrm>
            <a:off x="7539228" y="3538728"/>
            <a:ext cx="1543050" cy="1543050"/>
          </a:xfrm>
          <a:prstGeom prst="ellipse">
            <a:avLst/>
          </a:prstGeom>
        </p:spPr>
      </p:pic>
    </p:spTree>
    <p:custDataLst>
      <p:tags r:id="rId1"/>
    </p:custDataLst>
    <p:extLst>
      <p:ext uri="{BB962C8B-B14F-4D97-AF65-F5344CB8AC3E}">
        <p14:creationId xmlns:p14="http://schemas.microsoft.com/office/powerpoint/2010/main" val="2580735991"/>
      </p:ext>
    </p:extLst>
  </p:cSld>
  <p:clrMapOvr>
    <a:masterClrMapping/>
  </p:clrMapOvr>
  <mc:AlternateContent xmlns:mc="http://schemas.openxmlformats.org/markup-compatibility/2006">
    <mc:Choice xmlns:p14="http://schemas.microsoft.com/office/powerpoint/2010/main" Requires="p14">
      <p:transition spd="slow" p14:dur="2000" advTm="271426"/>
    </mc:Choice>
    <mc:Fallback>
      <p:transition spd="slow" advTm="271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graphicEl>
                                              <a:dgm id="{B2A94652-D4AE-47BA-9675-84A840DF2742}"/>
                                            </p:graphicEl>
                                          </p:spTgt>
                                        </p:tgtEl>
                                        <p:attrNameLst>
                                          <p:attrName>style.visibility</p:attrName>
                                        </p:attrNameLst>
                                      </p:cBhvr>
                                      <p:to>
                                        <p:strVal val="visible"/>
                                      </p:to>
                                    </p:set>
                                    <p:animEffect transition="in" filter="fade">
                                      <p:cBhvr>
                                        <p:cTn id="11" dur="500"/>
                                        <p:tgtEl>
                                          <p:spTgt spid="4">
                                            <p:graphicEl>
                                              <a:dgm id="{B2A94652-D4AE-47BA-9675-84A840DF2742}"/>
                                            </p:graphic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graphicEl>
                                              <a:dgm id="{2C7FC8C0-CB18-4F86-B8EB-5593619DEE44}"/>
                                            </p:graphicEl>
                                          </p:spTgt>
                                        </p:tgtEl>
                                        <p:attrNameLst>
                                          <p:attrName>style.visibility</p:attrName>
                                        </p:attrNameLst>
                                      </p:cBhvr>
                                      <p:to>
                                        <p:strVal val="visible"/>
                                      </p:to>
                                    </p:set>
                                    <p:animEffect transition="in" filter="fade">
                                      <p:cBhvr>
                                        <p:cTn id="14" dur="500"/>
                                        <p:tgtEl>
                                          <p:spTgt spid="4">
                                            <p:graphicEl>
                                              <a:dgm id="{2C7FC8C0-CB18-4F86-B8EB-5593619DEE44}"/>
                                            </p:graphic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graphicEl>
                                              <a:dgm id="{67BD446C-5B68-4BE6-998A-9FEAAAF38E70}"/>
                                            </p:graphicEl>
                                          </p:spTgt>
                                        </p:tgtEl>
                                        <p:attrNameLst>
                                          <p:attrName>style.visibility</p:attrName>
                                        </p:attrNameLst>
                                      </p:cBhvr>
                                      <p:to>
                                        <p:strVal val="visible"/>
                                      </p:to>
                                    </p:set>
                                    <p:animEffect transition="in" filter="fade">
                                      <p:cBhvr>
                                        <p:cTn id="17" dur="500"/>
                                        <p:tgtEl>
                                          <p:spTgt spid="4">
                                            <p:graphicEl>
                                              <a:dgm id="{67BD446C-5B68-4BE6-998A-9FEAAAF38E70}"/>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4E96B19-F9F9-4F8C-A98E-38DD855F2728}"/>
                                            </p:graphicEl>
                                          </p:spTgt>
                                        </p:tgtEl>
                                        <p:attrNameLst>
                                          <p:attrName>style.visibility</p:attrName>
                                        </p:attrNameLst>
                                      </p:cBhvr>
                                      <p:to>
                                        <p:strVal val="visible"/>
                                      </p:to>
                                    </p:set>
                                    <p:animEffect transition="in" filter="fade">
                                      <p:cBhvr>
                                        <p:cTn id="22" dur="500"/>
                                        <p:tgtEl>
                                          <p:spTgt spid="4">
                                            <p:graphicEl>
                                              <a:dgm id="{34E96B19-F9F9-4F8C-A98E-38DD855F2728}"/>
                                            </p:graphic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graphicEl>
                                              <a:dgm id="{56BF9CD0-6718-442E-AEF0-51B2BFCEA7BE}"/>
                                            </p:graphicEl>
                                          </p:spTgt>
                                        </p:tgtEl>
                                        <p:attrNameLst>
                                          <p:attrName>style.visibility</p:attrName>
                                        </p:attrNameLst>
                                      </p:cBhvr>
                                      <p:to>
                                        <p:strVal val="visible"/>
                                      </p:to>
                                    </p:set>
                                    <p:animEffect transition="in" filter="fade">
                                      <p:cBhvr>
                                        <p:cTn id="25" dur="500"/>
                                        <p:tgtEl>
                                          <p:spTgt spid="4">
                                            <p:graphicEl>
                                              <a:dgm id="{56BF9CD0-6718-442E-AEF0-51B2BFCEA7BE}"/>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0EBD7344-F74B-448C-9019-74BD365D3B84}"/>
                                            </p:graphicEl>
                                          </p:spTgt>
                                        </p:tgtEl>
                                        <p:attrNameLst>
                                          <p:attrName>style.visibility</p:attrName>
                                        </p:attrNameLst>
                                      </p:cBhvr>
                                      <p:to>
                                        <p:strVal val="visible"/>
                                      </p:to>
                                    </p:set>
                                    <p:animEffect transition="in" filter="fade">
                                      <p:cBhvr>
                                        <p:cTn id="28" dur="500"/>
                                        <p:tgtEl>
                                          <p:spTgt spid="4">
                                            <p:graphicEl>
                                              <a:dgm id="{0EBD7344-F74B-448C-9019-74BD365D3B84}"/>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graphicEl>
                                              <a:dgm id="{ECD5D2A7-E537-46F5-B341-42CD8ED56841}"/>
                                            </p:graphicEl>
                                          </p:spTgt>
                                        </p:tgtEl>
                                        <p:attrNameLst>
                                          <p:attrName>style.visibility</p:attrName>
                                        </p:attrNameLst>
                                      </p:cBhvr>
                                      <p:to>
                                        <p:strVal val="visible"/>
                                      </p:to>
                                    </p:set>
                                    <p:animEffect transition="in" filter="fade">
                                      <p:cBhvr>
                                        <p:cTn id="33" dur="500"/>
                                        <p:tgtEl>
                                          <p:spTgt spid="4">
                                            <p:graphicEl>
                                              <a:dgm id="{ECD5D2A7-E537-46F5-B341-42CD8ED56841}"/>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graphicEl>
                                              <a:dgm id="{27B4E5CD-EB51-4430-B892-28E5F411C862}"/>
                                            </p:graphicEl>
                                          </p:spTgt>
                                        </p:tgtEl>
                                        <p:attrNameLst>
                                          <p:attrName>style.visibility</p:attrName>
                                        </p:attrNameLst>
                                      </p:cBhvr>
                                      <p:to>
                                        <p:strVal val="visible"/>
                                      </p:to>
                                    </p:set>
                                    <p:animEffect transition="in" filter="fade">
                                      <p:cBhvr>
                                        <p:cTn id="36" dur="500"/>
                                        <p:tgtEl>
                                          <p:spTgt spid="4">
                                            <p:graphicEl>
                                              <a:dgm id="{27B4E5CD-EB51-4430-B892-28E5F411C862}"/>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
                                            <p:graphicEl>
                                              <a:dgm id="{13DAEA60-A44F-4DCD-A21A-1034248D4554}"/>
                                            </p:graphicEl>
                                          </p:spTgt>
                                        </p:tgtEl>
                                        <p:attrNameLst>
                                          <p:attrName>style.visibility</p:attrName>
                                        </p:attrNameLst>
                                      </p:cBhvr>
                                      <p:to>
                                        <p:strVal val="visible"/>
                                      </p:to>
                                    </p:set>
                                    <p:animEffect transition="in" filter="fade">
                                      <p:cBhvr>
                                        <p:cTn id="39" dur="500"/>
                                        <p:tgtEl>
                                          <p:spTgt spid="4">
                                            <p:graphicEl>
                                              <a:dgm id="{13DAEA60-A44F-4DCD-A21A-1034248D455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0" fill="hold" display="0">
                  <p:stCondLst>
                    <p:cond delay="indefinite"/>
                  </p:stCondLst>
                  <p:endCondLst>
                    <p:cond evt="onStopAudio" delay="0">
                      <p:tgtEl>
                        <p:sldTgt/>
                      </p:tgtEl>
                    </p:cond>
                  </p:endCondLst>
                </p:cTn>
                <p:tgtEl>
                  <p:spTgt spid="9"/>
                </p:tgtEl>
              </p:cMediaNode>
            </p:audio>
          </p:childTnLst>
        </p:cTn>
      </p:par>
    </p:tnLst>
    <p:bldLst>
      <p:bldGraphic spid="4"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A9644-CE4F-EF93-DC12-77893F3C7F1F}"/>
              </a:ext>
            </a:extLst>
          </p:cNvPr>
          <p:cNvSpPr>
            <a:spLocks noGrp="1"/>
          </p:cNvSpPr>
          <p:nvPr>
            <p:ph type="title"/>
          </p:nvPr>
        </p:nvSpPr>
        <p:spPr/>
        <p:txBody>
          <a:bodyPr>
            <a:normAutofit fontScale="90000"/>
          </a:bodyPr>
          <a:lstStyle/>
          <a:p>
            <a:r>
              <a:rPr lang="en-US" dirty="0"/>
              <a:t>Sampling Rate, Duration, and Location Requirements Depend on the Signal(s) of Interest</a:t>
            </a:r>
          </a:p>
        </p:txBody>
      </p:sp>
      <p:pic>
        <p:nvPicPr>
          <p:cNvPr id="4" name="Content Placeholder 3" descr="A blue and purple squares&#10;&#10;AI-generated content may be incorrect.">
            <a:extLst>
              <a:ext uri="{FF2B5EF4-FFF2-40B4-BE49-F238E27FC236}">
                <a16:creationId xmlns:a16="http://schemas.microsoft.com/office/drawing/2014/main" id="{246515E6-93A0-A65F-AC36-8579C5EE16B1}"/>
              </a:ext>
            </a:extLst>
          </p:cNvPr>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266700" y="1275636"/>
            <a:ext cx="8834063" cy="2207153"/>
          </a:xfrm>
          <a:prstGeom prst="rect">
            <a:avLst/>
          </a:prstGeom>
        </p:spPr>
      </p:pic>
      <p:sp>
        <p:nvSpPr>
          <p:cNvPr id="5" name="TextBox 4">
            <a:extLst>
              <a:ext uri="{FF2B5EF4-FFF2-40B4-BE49-F238E27FC236}">
                <a16:creationId xmlns:a16="http://schemas.microsoft.com/office/drawing/2014/main" id="{5690342F-7486-C1F7-317F-9384F0ED8E85}"/>
              </a:ext>
            </a:extLst>
          </p:cNvPr>
          <p:cNvSpPr txBox="1"/>
          <p:nvPr/>
        </p:nvSpPr>
        <p:spPr>
          <a:xfrm>
            <a:off x="281492" y="3648075"/>
            <a:ext cx="8819271" cy="1166153"/>
          </a:xfrm>
          <a:prstGeom prst="rect">
            <a:avLst/>
          </a:prstGeom>
          <a:noFill/>
        </p:spPr>
        <p:txBody>
          <a:bodyPr wrap="square" rtlCol="0">
            <a:spAutoFit/>
          </a:bodyPr>
          <a:lstStyle/>
          <a:p>
            <a:pPr>
              <a:spcAft>
                <a:spcPts val="1200"/>
              </a:spcAft>
            </a:pPr>
            <a:r>
              <a:rPr lang="en-US" sz="1200" dirty="0">
                <a:solidFill>
                  <a:schemeClr val="bg1"/>
                </a:solidFill>
              </a:rPr>
              <a:t>To detect stick slip and bit bounce, the signals need to be sampled at 1-10 samples per second for a period of 20-30 seconds</a:t>
            </a:r>
          </a:p>
          <a:p>
            <a:pPr>
              <a:spcAft>
                <a:spcPts val="1200"/>
              </a:spcAft>
            </a:pPr>
            <a:r>
              <a:rPr lang="en-US" sz="1200" dirty="0">
                <a:solidFill>
                  <a:schemeClr val="bg1"/>
                </a:solidFill>
              </a:rPr>
              <a:t>Lateral vibrations need to be sampled within the BHA at 10 - 50 samples per second for a period of 20-30 seconds</a:t>
            </a:r>
          </a:p>
          <a:p>
            <a:pPr>
              <a:spcAft>
                <a:spcPts val="1200"/>
              </a:spcAft>
            </a:pPr>
            <a:r>
              <a:rPr lang="en-US" sz="1200">
                <a:solidFill>
                  <a:schemeClr val="bg1"/>
                </a:solidFill>
              </a:rPr>
              <a:t>HFTO and </a:t>
            </a:r>
            <a:r>
              <a:rPr lang="en-US" sz="1200" dirty="0">
                <a:solidFill>
                  <a:schemeClr val="bg1"/>
                </a:solidFill>
              </a:rPr>
              <a:t>HFAO signals need to be sampled within the BHA, below the motor, at 1000-2000 samples per second for a period of 2-3 sec minimum</a:t>
            </a:r>
          </a:p>
        </p:txBody>
      </p:sp>
      <p:sp>
        <p:nvSpPr>
          <p:cNvPr id="6" name="Rectangle: Rounded Corners 5">
            <a:extLst>
              <a:ext uri="{FF2B5EF4-FFF2-40B4-BE49-F238E27FC236}">
                <a16:creationId xmlns:a16="http://schemas.microsoft.com/office/drawing/2014/main" id="{436EB863-A824-AB83-F97A-BC2C06324042}"/>
              </a:ext>
            </a:extLst>
          </p:cNvPr>
          <p:cNvSpPr/>
          <p:nvPr/>
        </p:nvSpPr>
        <p:spPr>
          <a:xfrm>
            <a:off x="473044" y="2476870"/>
            <a:ext cx="1944210" cy="1005919"/>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Rounded Corners 6">
            <a:extLst>
              <a:ext uri="{FF2B5EF4-FFF2-40B4-BE49-F238E27FC236}">
                <a16:creationId xmlns:a16="http://schemas.microsoft.com/office/drawing/2014/main" id="{36492D2C-A09A-21F6-B8DA-F3B8FA2D6496}"/>
              </a:ext>
            </a:extLst>
          </p:cNvPr>
          <p:cNvSpPr/>
          <p:nvPr/>
        </p:nvSpPr>
        <p:spPr>
          <a:xfrm>
            <a:off x="4229716" y="2476869"/>
            <a:ext cx="1944210" cy="1005919"/>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Rounded Corners 7">
            <a:extLst>
              <a:ext uri="{FF2B5EF4-FFF2-40B4-BE49-F238E27FC236}">
                <a16:creationId xmlns:a16="http://schemas.microsoft.com/office/drawing/2014/main" id="{8209D817-A1CF-8FF9-A666-BD8631937145}"/>
              </a:ext>
            </a:extLst>
          </p:cNvPr>
          <p:cNvSpPr/>
          <p:nvPr/>
        </p:nvSpPr>
        <p:spPr>
          <a:xfrm>
            <a:off x="2298206" y="1279758"/>
            <a:ext cx="1944210" cy="677891"/>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Rounded Corners 8">
            <a:extLst>
              <a:ext uri="{FF2B5EF4-FFF2-40B4-BE49-F238E27FC236}">
                <a16:creationId xmlns:a16="http://schemas.microsoft.com/office/drawing/2014/main" id="{040F0AFF-8C66-F4CD-7BFC-25DE8AF49E9E}"/>
              </a:ext>
            </a:extLst>
          </p:cNvPr>
          <p:cNvSpPr/>
          <p:nvPr/>
        </p:nvSpPr>
        <p:spPr>
          <a:xfrm>
            <a:off x="4242416" y="1269077"/>
            <a:ext cx="1944210" cy="688571"/>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Rounded Corners 9">
            <a:extLst>
              <a:ext uri="{FF2B5EF4-FFF2-40B4-BE49-F238E27FC236}">
                <a16:creationId xmlns:a16="http://schemas.microsoft.com/office/drawing/2014/main" id="{6EBA542C-77A5-966F-5121-825A0325D097}"/>
              </a:ext>
            </a:extLst>
          </p:cNvPr>
          <p:cNvSpPr/>
          <p:nvPr/>
        </p:nvSpPr>
        <p:spPr>
          <a:xfrm>
            <a:off x="6169178" y="2300547"/>
            <a:ext cx="1944210" cy="48629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Audio 14">
            <a:hlinkClick r:id="" action="ppaction://media"/>
            <a:extLst>
              <a:ext uri="{FF2B5EF4-FFF2-40B4-BE49-F238E27FC236}">
                <a16:creationId xmlns:a16="http://schemas.microsoft.com/office/drawing/2014/main" id="{7D7D173B-AF80-5C5C-60A7-46A833EDF176}"/>
              </a:ext>
            </a:extLst>
          </p:cNvPr>
          <p:cNvPicPr>
            <a:picLocks noChangeAspect="1"/>
          </p:cNvPicPr>
          <p:nvPr>
            <a:audioFile r:link="rId3"/>
            <p:extLst>
              <p:ext uri="{DAA4B4D4-6D71-4841-9C94-3DE7FCFB9230}">
                <p14:media xmlns:p14="http://schemas.microsoft.com/office/powerpoint/2010/main" r:embed="rId2"/>
              </p:ext>
            </p:extLst>
          </p:nvPr>
        </p:nvPicPr>
        <p:blipFill>
          <a:blip r:embed="rId8"/>
          <a:srcRect l="-76563" t="-76563" r="-76563" b="-76563"/>
          <a:stretch>
            <a:fillRect/>
          </a:stretch>
        </p:blipFill>
        <p:spPr>
          <a:xfrm>
            <a:off x="7539228" y="3538728"/>
            <a:ext cx="1543050" cy="1543050"/>
          </a:xfrm>
          <a:prstGeom prst="ellipse">
            <a:avLst/>
          </a:prstGeom>
        </p:spPr>
      </p:pic>
    </p:spTree>
    <p:custDataLst>
      <p:tags r:id="rId1"/>
    </p:custDataLst>
    <p:extLst>
      <p:ext uri="{BB962C8B-B14F-4D97-AF65-F5344CB8AC3E}">
        <p14:creationId xmlns:p14="http://schemas.microsoft.com/office/powerpoint/2010/main" val="1493709259"/>
      </p:ext>
    </p:extLst>
  </p:cSld>
  <p:clrMapOvr>
    <a:masterClrMapping/>
  </p:clrMapOvr>
  <mc:AlternateContent xmlns:mc="http://schemas.openxmlformats.org/markup-compatibility/2006">
    <mc:Choice xmlns:p14="http://schemas.microsoft.com/office/powerpoint/2010/main" Requires="p14">
      <p:transition spd="slow" p14:dur="2000" advTm="76007"/>
    </mc:Choice>
    <mc:Fallback>
      <p:transition spd="slow" advTm="76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15"/>
                </p:tgtEl>
              </p:cMediaNode>
            </p:audio>
          </p:childTnLst>
        </p:cTn>
      </p:par>
    </p:tnLst>
    <p:bldLst>
      <p:bldP spid="6" grpId="0" animBg="1"/>
      <p:bldP spid="7" grpId="0" animBg="1"/>
      <p:bldP spid="8" grpId="0" animBg="1"/>
      <p:bldP spid="9" grpId="0" animBg="1"/>
      <p:bldP spid="10" grpId="0" animBg="1"/>
    </p:bldLst>
  </p:timing>
  <p:extLst>
    <p:ext uri="{6950BFC3-D8DA-4A85-94F7-54DA5524770B}">
      <p188:commentRel xmlns:p188="http://schemas.microsoft.com/office/powerpoint/2018/8/main" r:id="rId6"/>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B89BF-646F-8506-EFCF-19A52E96BBEE}"/>
              </a:ext>
            </a:extLst>
          </p:cNvPr>
          <p:cNvSpPr>
            <a:spLocks noGrp="1"/>
          </p:cNvSpPr>
          <p:nvPr>
            <p:ph type="title"/>
          </p:nvPr>
        </p:nvSpPr>
        <p:spPr/>
        <p:txBody>
          <a:bodyPr/>
          <a:lstStyle/>
          <a:p>
            <a:r>
              <a:rPr lang="en-US" dirty="0"/>
              <a:t>Post-Run Evaluation Examples</a:t>
            </a:r>
          </a:p>
        </p:txBody>
      </p:sp>
      <p:pic>
        <p:nvPicPr>
          <p:cNvPr id="4" name="Picture 3">
            <a:extLst>
              <a:ext uri="{FF2B5EF4-FFF2-40B4-BE49-F238E27FC236}">
                <a16:creationId xmlns:a16="http://schemas.microsoft.com/office/drawing/2014/main" id="{711D949F-8CA4-4C9E-93CB-7612EFFF7D4F}"/>
              </a:ext>
            </a:extLst>
          </p:cNvPr>
          <p:cNvPicPr>
            <a:picLocks noChangeAspect="1"/>
          </p:cNvPicPr>
          <p:nvPr/>
        </p:nvPicPr>
        <p:blipFill>
          <a:blip r:embed="rId7">
            <a:extLst>
              <a:ext uri="{28A0092B-C50C-407E-A947-70E740481C1C}">
                <a14:useLocalDpi xmlns:a14="http://schemas.microsoft.com/office/drawing/2010/main" val="0"/>
              </a:ext>
            </a:extLst>
          </a:blip>
          <a:srcRect t="4679" b="4679"/>
          <a:stretch>
            <a:fillRect/>
          </a:stretch>
        </p:blipFill>
        <p:spPr bwMode="auto">
          <a:xfrm>
            <a:off x="1069181" y="1315165"/>
            <a:ext cx="7033420" cy="3061811"/>
          </a:xfrm>
          <a:prstGeom prst="rect">
            <a:avLst/>
          </a:prstGeom>
          <a:noFill/>
          <a:ln w="12700">
            <a:solidFill>
              <a:schemeClr val="accent4">
                <a:lumMod val="50000"/>
              </a:schemeClr>
            </a:solidFill>
          </a:ln>
          <a:extLst>
            <a:ext uri="{53640926-AAD7-44D8-BBD7-CCE9431645EC}">
              <a14:shadowObscured xmlns:a14="http://schemas.microsoft.com/office/drawing/2010/main"/>
            </a:ext>
          </a:extLst>
        </p:spPr>
      </p:pic>
      <p:pic>
        <p:nvPicPr>
          <p:cNvPr id="5" name="Picture 4" descr="A group of graphs showing different colors">
            <a:extLst>
              <a:ext uri="{FF2B5EF4-FFF2-40B4-BE49-F238E27FC236}">
                <a16:creationId xmlns:a16="http://schemas.microsoft.com/office/drawing/2014/main" id="{296C1235-A426-928A-99F9-E85083E6DE9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9180" y="1315165"/>
            <a:ext cx="7033420" cy="3061811"/>
          </a:xfrm>
          <a:prstGeom prst="rect">
            <a:avLst/>
          </a:prstGeom>
          <a:ln w="12700">
            <a:solidFill>
              <a:schemeClr val="accent4">
                <a:lumMod val="50000"/>
              </a:schemeClr>
            </a:solidFill>
          </a:ln>
        </p:spPr>
      </p:pic>
      <p:grpSp>
        <p:nvGrpSpPr>
          <p:cNvPr id="13" name="Group 12">
            <a:extLst>
              <a:ext uri="{FF2B5EF4-FFF2-40B4-BE49-F238E27FC236}">
                <a16:creationId xmlns:a16="http://schemas.microsoft.com/office/drawing/2014/main" id="{7B93EF5E-6AD6-4FD9-169C-463F3E6D0433}"/>
              </a:ext>
            </a:extLst>
          </p:cNvPr>
          <p:cNvGrpSpPr/>
          <p:nvPr/>
        </p:nvGrpSpPr>
        <p:grpSpPr>
          <a:xfrm>
            <a:off x="1041400" y="1295400"/>
            <a:ext cx="7061200" cy="3101339"/>
            <a:chOff x="1388533" y="1700848"/>
            <a:chExt cx="9414933" cy="4135119"/>
          </a:xfrm>
        </p:grpSpPr>
        <p:pic>
          <p:nvPicPr>
            <p:cNvPr id="8" name="Picture 7" descr="A graph of a graph showing different types of tools&#10;&#10;AI-generated content may be incorrect.">
              <a:extLst>
                <a:ext uri="{FF2B5EF4-FFF2-40B4-BE49-F238E27FC236}">
                  <a16:creationId xmlns:a16="http://schemas.microsoft.com/office/drawing/2014/main" id="{3CFEE4BC-456C-A06E-A3D7-2674DE7B867F}"/>
                </a:ext>
              </a:extLst>
            </p:cNvPr>
            <p:cNvPicPr>
              <a:picLocks noChangeAspect="1"/>
            </p:cNvPicPr>
            <p:nvPr/>
          </p:nvPicPr>
          <p:blipFill>
            <a:blip r:embed="rId9"/>
            <a:stretch>
              <a:fillRect/>
            </a:stretch>
          </p:blipFill>
          <p:spPr>
            <a:xfrm>
              <a:off x="1388533" y="1700848"/>
              <a:ext cx="9414933" cy="4135119"/>
            </a:xfrm>
            <a:prstGeom prst="rect">
              <a:avLst/>
            </a:prstGeom>
            <a:ln w="12700">
              <a:solidFill>
                <a:schemeClr val="accent4">
                  <a:lumMod val="50000"/>
                </a:schemeClr>
              </a:solidFill>
            </a:ln>
          </p:spPr>
        </p:pic>
        <p:sp>
          <p:nvSpPr>
            <p:cNvPr id="9" name="Oval 8">
              <a:extLst>
                <a:ext uri="{FF2B5EF4-FFF2-40B4-BE49-F238E27FC236}">
                  <a16:creationId xmlns:a16="http://schemas.microsoft.com/office/drawing/2014/main" id="{DB4F09DD-3158-3FA2-2977-BAA6ABADE333}"/>
                </a:ext>
              </a:extLst>
            </p:cNvPr>
            <p:cNvSpPr/>
            <p:nvPr/>
          </p:nvSpPr>
          <p:spPr>
            <a:xfrm>
              <a:off x="3835153" y="1935332"/>
              <a:ext cx="603682" cy="949911"/>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a:extLst>
                <a:ext uri="{FF2B5EF4-FFF2-40B4-BE49-F238E27FC236}">
                  <a16:creationId xmlns:a16="http://schemas.microsoft.com/office/drawing/2014/main" id="{427E138A-7400-4861-D190-FCE8EA9FC568}"/>
                </a:ext>
              </a:extLst>
            </p:cNvPr>
            <p:cNvSpPr/>
            <p:nvPr/>
          </p:nvSpPr>
          <p:spPr>
            <a:xfrm>
              <a:off x="3835153" y="4333783"/>
              <a:ext cx="603682" cy="949911"/>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AC159FF4-A20D-3C66-6220-56DA2287C1CB}"/>
                </a:ext>
              </a:extLst>
            </p:cNvPr>
            <p:cNvSpPr/>
            <p:nvPr/>
          </p:nvSpPr>
          <p:spPr>
            <a:xfrm>
              <a:off x="7254535" y="1935331"/>
              <a:ext cx="603682" cy="949911"/>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EDA9BFB5-15D8-4669-6213-AD90C60F7443}"/>
                </a:ext>
              </a:extLst>
            </p:cNvPr>
            <p:cNvSpPr/>
            <p:nvPr/>
          </p:nvSpPr>
          <p:spPr>
            <a:xfrm>
              <a:off x="5993906" y="4333783"/>
              <a:ext cx="603682" cy="949911"/>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5" name="Audio 14">
            <a:hlinkClick r:id="" action="ppaction://media"/>
            <a:extLst>
              <a:ext uri="{FF2B5EF4-FFF2-40B4-BE49-F238E27FC236}">
                <a16:creationId xmlns:a16="http://schemas.microsoft.com/office/drawing/2014/main" id="{9D6623E3-9656-EDDE-8BD8-19C95C4F38D0}"/>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76563" t="-76563" r="-76563" b="-76563"/>
          <a:stretch>
            <a:fillRect/>
          </a:stretch>
        </p:blipFill>
        <p:spPr>
          <a:xfrm>
            <a:off x="7539228" y="3538728"/>
            <a:ext cx="1543050" cy="1543050"/>
          </a:xfrm>
          <a:prstGeom prst="ellipse">
            <a:avLst/>
          </a:prstGeom>
        </p:spPr>
      </p:pic>
    </p:spTree>
    <p:custDataLst>
      <p:tags r:id="rId1"/>
    </p:custDataLst>
    <p:extLst>
      <p:ext uri="{BB962C8B-B14F-4D97-AF65-F5344CB8AC3E}">
        <p14:creationId xmlns:p14="http://schemas.microsoft.com/office/powerpoint/2010/main" val="3529979097"/>
      </p:ext>
    </p:extLst>
  </p:cSld>
  <p:clrMapOvr>
    <a:masterClrMapping/>
  </p:clrMapOvr>
  <mc:AlternateContent xmlns:mc="http://schemas.openxmlformats.org/markup-compatibility/2006">
    <mc:Choice xmlns:p14="http://schemas.microsoft.com/office/powerpoint/2010/main" Requires="p14">
      <p:transition spd="slow" p14:dur="2000" advTm="195886"/>
    </mc:Choice>
    <mc:Fallback>
      <p:transition spd="slow" advTm="1958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5"/>
                </p:tgtEl>
              </p:cMediaNode>
            </p:audio>
          </p:childTnLst>
        </p:cTn>
      </p:par>
    </p:tnLst>
  </p:timing>
  <p:extLst>
    <p:ext uri="{6950BFC3-D8DA-4A85-94F7-54DA5524770B}">
      <p188:commentRel xmlns:p188="http://schemas.microsoft.com/office/powerpoint/2018/8/main" r:id="rId6"/>
    </p:ext>
  </p:extLst>
</p:sld>
</file>

<file path=ppt/tags/tag1.xml><?xml version="1.0" encoding="utf-8"?>
<p:tagLst xmlns:a="http://schemas.openxmlformats.org/drawingml/2006/main" xmlns:r="http://schemas.openxmlformats.org/officeDocument/2006/relationships" xmlns:p="http://schemas.openxmlformats.org/presentationml/2006/main">
  <p:tag name="TIMING" val="|2.7|50.3"/>
</p:tagLst>
</file>

<file path=ppt/tags/tag2.xml><?xml version="1.0" encoding="utf-8"?>
<p:tagLst xmlns:a="http://schemas.openxmlformats.org/drawingml/2006/main" xmlns:r="http://schemas.openxmlformats.org/officeDocument/2006/relationships" xmlns:p="http://schemas.openxmlformats.org/presentationml/2006/main">
  <p:tag name="TIMING" val="|40.6"/>
</p:tagLst>
</file>

<file path=ppt/tags/tag3.xml><?xml version="1.0" encoding="utf-8"?>
<p:tagLst xmlns:a="http://schemas.openxmlformats.org/drawingml/2006/main" xmlns:r="http://schemas.openxmlformats.org/officeDocument/2006/relationships" xmlns:p="http://schemas.openxmlformats.org/presentationml/2006/main">
  <p:tag name="TIMING" val="|2.3|107.9"/>
</p:tagLst>
</file>

<file path=ppt/tags/tag4.xml><?xml version="1.0" encoding="utf-8"?>
<p:tagLst xmlns:a="http://schemas.openxmlformats.org/drawingml/2006/main" xmlns:r="http://schemas.openxmlformats.org/officeDocument/2006/relationships" xmlns:p="http://schemas.openxmlformats.org/presentationml/2006/main">
  <p:tag name="TIMING" val="|11|17.1|57.5"/>
</p:tagLst>
</file>

<file path=ppt/tags/tag5.xml><?xml version="1.0" encoding="utf-8"?>
<p:tagLst xmlns:a="http://schemas.openxmlformats.org/drawingml/2006/main" xmlns:r="http://schemas.openxmlformats.org/officeDocument/2006/relationships" xmlns:p="http://schemas.openxmlformats.org/presentationml/2006/main">
  <p:tag name="TIMING" val="|36.1|144.4|40.5"/>
</p:tagLst>
</file>

<file path=ppt/tags/tag6.xml><?xml version="1.0" encoding="utf-8"?>
<p:tagLst xmlns:a="http://schemas.openxmlformats.org/drawingml/2006/main" xmlns:r="http://schemas.openxmlformats.org/officeDocument/2006/relationships" xmlns:p="http://schemas.openxmlformats.org/presentationml/2006/main">
  <p:tag name="TIMING" val="|15.3|12.8|10.8"/>
</p:tagLst>
</file>

<file path=ppt/tags/tag7.xml><?xml version="1.0" encoding="utf-8"?>
<p:tagLst xmlns:a="http://schemas.openxmlformats.org/drawingml/2006/main" xmlns:r="http://schemas.openxmlformats.org/officeDocument/2006/relationships" xmlns:p="http://schemas.openxmlformats.org/presentationml/2006/main">
  <p:tag name="TIMING" val="|63.9|5.3"/>
</p:tagLst>
</file>

<file path=ppt/theme/theme1.xml><?xml version="1.0" encoding="utf-8"?>
<a:theme xmlns:a="http://schemas.openxmlformats.org/drawingml/2006/main" name="IADD_WHT_concept">
  <a:themeElements>
    <a:clrScheme name="IADD">
      <a:dk1>
        <a:sysClr val="windowText" lastClr="000000"/>
      </a:dk1>
      <a:lt1>
        <a:sysClr val="window" lastClr="FFFFFF"/>
      </a:lt1>
      <a:dk2>
        <a:srgbClr val="787977"/>
      </a:dk2>
      <a:lt2>
        <a:srgbClr val="FCCF18"/>
      </a:lt2>
      <a:accent1>
        <a:srgbClr val="FCCF18"/>
      </a:accent1>
      <a:accent2>
        <a:srgbClr val="54A939"/>
      </a:accent2>
      <a:accent3>
        <a:srgbClr val="FF8000"/>
      </a:accent3>
      <a:accent4>
        <a:srgbClr val="008EC8"/>
      </a:accent4>
      <a:accent5>
        <a:srgbClr val="0A5797"/>
      </a:accent5>
      <a:accent6>
        <a:srgbClr val="005092"/>
      </a:accent6>
      <a:hlink>
        <a:srgbClr val="81D8FF"/>
      </a:hlink>
      <a:folHlink>
        <a:srgbClr val="81D8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ud_Motor_Forum_Presentation_Template.potx" id="{C858225C-31B2-4941-8C76-FFE70E4E91C1}" vid="{D213F6F2-2732-47C8-8D9D-C8C99F3FA4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6e4db608-ddec-4a44-8ad7-7d5a79b7448e}" enabled="1" method="Standard" siteId="{fd799da1-bfc1-4234-a91c-72b3a1cb9e26}" removed="0"/>
</clbl:labelList>
</file>

<file path=docProps/app.xml><?xml version="1.0" encoding="utf-8"?>
<Properties xmlns="http://schemas.openxmlformats.org/officeDocument/2006/extended-properties" xmlns:vt="http://schemas.openxmlformats.org/officeDocument/2006/docPropsVTypes">
  <Template>Mud_Motor_Forum_Presentation_Template</Template>
  <TotalTime>5515</TotalTime>
  <Words>2718</Words>
  <Application>Microsoft Office PowerPoint</Application>
  <PresentationFormat>On-screen Show (16:9)</PresentationFormat>
  <Paragraphs>149</Paragraphs>
  <Slides>10</Slides>
  <Notes>10</Notes>
  <HiddenSlides>0</HiddenSlides>
  <MMClips>12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HelveticaNeueLT Std Med Cn</vt:lpstr>
      <vt:lpstr>Wingdings</vt:lpstr>
      <vt:lpstr>IADD_WHT_concept</vt:lpstr>
      <vt:lpstr>PowerPoint Presentation</vt:lpstr>
      <vt:lpstr>Vibration – Understanding and Definition Growth</vt:lpstr>
      <vt:lpstr>Bit, BHA Design &amp; Mitigation Technologies</vt:lpstr>
      <vt:lpstr>PowerPoint Presentation</vt:lpstr>
      <vt:lpstr>Classification Table</vt:lpstr>
      <vt:lpstr>Classification Table</vt:lpstr>
      <vt:lpstr>Testing – Adherence and Measurements</vt:lpstr>
      <vt:lpstr>Sampling Rate, Duration, and Location Requirements Depend on the Signal(s) of Interest</vt:lpstr>
      <vt:lpstr>Post-Run Evaluation Examples</vt:lpstr>
      <vt:lpstr>Thank You</vt:lpstr>
    </vt:vector>
  </TitlesOfParts>
  <Company>Baker Hughes Incorporated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Blaine Comeaux</cp:lastModifiedBy>
  <cp:revision>64</cp:revision>
  <cp:lastPrinted>2026-05-07T20:19:14Z</cp:lastPrinted>
  <dcterms:created xsi:type="dcterms:W3CDTF">2015-10-14T22:23:31Z</dcterms:created>
  <dcterms:modified xsi:type="dcterms:W3CDTF">2026-06-22T16:31:35Z</dcterms:modified>
</cp:coreProperties>
</file>