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embeddedFontLst>
    <p:embeddedFont>
      <p:font typeface="Helvetica Neue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3" roundtripDataSignature="AMtx7mjAPnOXqcS4bh54oimfYSOFTvp/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29879B-B816-47AF-8D8A-ED13F55B90EA}">
  <a:tblStyle styleId="{2029879B-B816-47AF-8D8A-ED13F55B90EA}" styleName="Table_0"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/>
              <a:t>Laura</a:t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55594649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165559464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50" name="Google Shape;150;g1655594649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2ce146beb_0_1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3d2ce146be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56" name="Google Shape;156;g3d2ce146beb_0_1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cff1c0867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ccff1c086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ccff1c0867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85c58d744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d85c58d74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d85c58d744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cd02dea08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dcd02dea0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dcd02dea08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cff1c0867_0_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ccff1c086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3ccff1c0867_0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cd02dea08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dcd02dea0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3dcd02dea08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bbe086d0c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cbbe086d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/>
          </a:p>
        </p:txBody>
      </p:sp>
      <p:sp>
        <p:nvSpPr>
          <p:cNvPr id="195" name="Google Shape;195;g3cbbe086d0c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dcd02dea08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dcd02dea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/>
          </a:p>
        </p:txBody>
      </p:sp>
      <p:sp>
        <p:nvSpPr>
          <p:cNvPr id="201" name="Google Shape;201;g3dcd02dea08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cbbe086d0c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cbbe086d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cbbe086d0c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cff1c086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ccff1c08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g3ccff1c086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bbe086d0c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3cbbe086d0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3cbbe086d0c_0_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cd403f9fa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3cd403f9f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3cd403f9fa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ccff1c086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9" name="Google Shape;229;g3ccff1c0867_0_1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967a7d77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38967a7d7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g38967a7d77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555946497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1655594649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11" name="Google Shape;111;g16555946497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2ce146beb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d2ce146be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17" name="Google Shape;117;g3d2ce146beb_0_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2ce146beb_0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d2ce146be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23" name="Google Shape;123;g3d2ce146beb_0_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d2ce146beb_0_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d2ce146be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d2ce146beb_0_1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2ce146beb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d2ce146b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d2ce146beb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628debaa41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1628debaa4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44" name="Google Shape;144;g1628debaa41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0" y="6172835"/>
            <a:ext cx="838200" cy="60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" y="6169152"/>
            <a:ext cx="918552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6260" y="6169152"/>
            <a:ext cx="1560672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7421" y="6169152"/>
            <a:ext cx="1375270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3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3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53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5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4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5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5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/>
          <p:nvPr>
            <p:ph type="title"/>
          </p:nvPr>
        </p:nvSpPr>
        <p:spPr>
          <a:xfrm>
            <a:off x="457200" y="838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5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5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49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8"/>
          <p:cNvSpPr txBox="1"/>
          <p:nvPr>
            <p:ph type="title"/>
          </p:nvPr>
        </p:nvSpPr>
        <p:spPr>
          <a:xfrm>
            <a:off x="457200" y="762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4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4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4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4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6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" type="body"/>
          </p:nvPr>
        </p:nvSpPr>
        <p:spPr>
          <a:xfrm>
            <a:off x="457200" y="3048000"/>
            <a:ext cx="82296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/>
          <p:nvPr>
            <p:ph idx="1" type="body"/>
          </p:nvPr>
        </p:nvSpPr>
        <p:spPr>
          <a:xfrm>
            <a:off x="450503" y="5929931"/>
            <a:ext cx="82392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Helvetica Neue"/>
              <a:buNone/>
              <a:defRPr b="1" sz="135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type="title"/>
          </p:nvPr>
        </p:nvSpPr>
        <p:spPr>
          <a:xfrm>
            <a:off x="452436" y="1287496"/>
            <a:ext cx="82392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2" type="body"/>
          </p:nvPr>
        </p:nvSpPr>
        <p:spPr>
          <a:xfrm>
            <a:off x="450504" y="3611595"/>
            <a:ext cx="82392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Font typeface="Helvetica Neue"/>
              <a:buNone/>
              <a:defRPr b="1" sz="2063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457200" y="3048000"/>
            <a:ext cx="82296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j-Hyj0-jNUeGE94l8fWqPZBchLUqd70s/view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Relationship Id="rId6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481750" y="2046900"/>
            <a:ext cx="8330100" cy="25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50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Welcome to True2U</a:t>
            </a:r>
            <a:endParaRPr b="1" sz="50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5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Session 7</a:t>
            </a:r>
            <a:endParaRPr b="1" sz="50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50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My Year Reflection</a:t>
            </a:r>
            <a:endParaRPr b="1" sz="50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450" y="320950"/>
            <a:ext cx="2783550" cy="13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4329650" y="6109275"/>
            <a:ext cx="2929800" cy="74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7125" y="6173188"/>
            <a:ext cx="1139400" cy="6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555946497_0_0"/>
          <p:cNvSpPr txBox="1"/>
          <p:nvPr/>
        </p:nvSpPr>
        <p:spPr>
          <a:xfrm>
            <a:off x="320825" y="846400"/>
            <a:ext cx="8683200" cy="60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Think back to Session 4 when we learned about personal values. </a:t>
            </a:r>
            <a:endParaRPr sz="3000"/>
          </a:p>
          <a:p>
            <a:pPr indent="-4191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What’s important to us and how do we want to live our lives?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Final step</a:t>
            </a:r>
            <a:r>
              <a:rPr lang="en-US" sz="3000">
                <a:solidFill>
                  <a:schemeClr val="dk1"/>
                </a:solidFill>
              </a:rPr>
              <a:t>, complete the </a:t>
            </a:r>
            <a:r>
              <a:rPr b="1" lang="en-US" sz="3000">
                <a:solidFill>
                  <a:schemeClr val="dk1"/>
                </a:solidFill>
              </a:rPr>
              <a:t>fourth column</a:t>
            </a:r>
            <a:r>
              <a:rPr lang="en-US" sz="3000">
                <a:solidFill>
                  <a:schemeClr val="dk1"/>
                </a:solidFill>
              </a:rPr>
              <a:t>.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Reflect on the impressions you make and how you want to present yourself to others.</a:t>
            </a:r>
            <a:endParaRPr sz="3000"/>
          </a:p>
          <a:p>
            <a:pPr indent="-4191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Check off or shade in the </a:t>
            </a:r>
            <a:r>
              <a:rPr b="1" lang="en-US" sz="3000"/>
              <a:t>top 5</a:t>
            </a:r>
            <a:r>
              <a:rPr lang="en-US" sz="3000"/>
              <a:t> attributes you want people to see in you.</a:t>
            </a:r>
            <a:endParaRPr sz="3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2ce146beb_0_115"/>
          <p:cNvSpPr txBox="1"/>
          <p:nvPr/>
        </p:nvSpPr>
        <p:spPr>
          <a:xfrm>
            <a:off x="230400" y="1218450"/>
            <a:ext cx="8683200" cy="44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762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Char char="○"/>
            </a:pPr>
            <a:r>
              <a:rPr lang="en-US" sz="3900"/>
              <a:t>What similarities or differences do you see between the first three columns of your worksheet and the fourth column we just completed?</a:t>
            </a:r>
            <a:endParaRPr b="1" sz="3900">
              <a:solidFill>
                <a:srgbClr val="70AD47"/>
              </a:solidFill>
            </a:endParaRPr>
          </a:p>
          <a:p>
            <a:pPr indent="-4762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Char char="○"/>
            </a:pPr>
            <a:r>
              <a:rPr lang="en-US" sz="3900"/>
              <a:t>Why do you think they’re similar or different?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cff1c0867_0_6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>
                <a:solidFill>
                  <a:srgbClr val="78BE2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Activity 7(b)</a:t>
            </a:r>
            <a:endParaRPr b="1" sz="4400">
              <a:solidFill>
                <a:srgbClr val="78BE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True2U/CMSD Wrap Up Video</a:t>
            </a:r>
            <a:endParaRPr b="1" sz="4400">
              <a:solidFill>
                <a:srgbClr val="78BE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97D6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4400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(35 minutes)</a:t>
            </a:r>
            <a:endParaRPr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85c58d744_1_0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d85c58d744_1_0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Click Here to View Video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cd02dea08_0_5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>
                <a:solidFill>
                  <a:srgbClr val="78BE2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Activity 7(c)</a:t>
            </a:r>
            <a:endParaRPr b="1" sz="4400">
              <a:solidFill>
                <a:srgbClr val="78BE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Future-Focused True2U Reflection</a:t>
            </a:r>
            <a:endParaRPr b="1" sz="4400">
              <a:solidFill>
                <a:srgbClr val="78BE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97D6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400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(10 minutes)</a:t>
            </a:r>
            <a:endParaRPr b="1" sz="4400">
              <a:solidFill>
                <a:srgbClr val="0097D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4400">
              <a:solidFill>
                <a:srgbClr val="78BE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ccff1c0867_0_89"/>
          <p:cNvSpPr txBox="1"/>
          <p:nvPr>
            <p:ph idx="1" type="body"/>
          </p:nvPr>
        </p:nvSpPr>
        <p:spPr>
          <a:xfrm>
            <a:off x="421525" y="843750"/>
            <a:ext cx="8229600" cy="21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Turn to </a:t>
            </a:r>
            <a:r>
              <a:rPr b="1" lang="en-US" sz="4000">
                <a:solidFill>
                  <a:srgbClr val="78BE21"/>
                </a:solidFill>
              </a:rPr>
              <a:t>PAGE 53 </a:t>
            </a:r>
            <a:r>
              <a:rPr lang="en-US" sz="4000"/>
              <a:t>in your Tracker</a:t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i="1" lang="en-US" sz="4000">
                <a:solidFill>
                  <a:srgbClr val="00B0F0"/>
                </a:solidFill>
              </a:rPr>
              <a:t>Session 7 Reflection</a:t>
            </a:r>
            <a:endParaRPr b="1" i="1" sz="4000">
              <a:solidFill>
                <a:srgbClr val="00B0F0"/>
              </a:solidFill>
            </a:endParaRPr>
          </a:p>
        </p:txBody>
      </p:sp>
      <p:sp>
        <p:nvSpPr>
          <p:cNvPr id="184" name="Google Shape;184;g3ccff1c0867_0_89"/>
          <p:cNvSpPr txBox="1"/>
          <p:nvPr/>
        </p:nvSpPr>
        <p:spPr>
          <a:xfrm>
            <a:off x="517275" y="3429000"/>
            <a:ext cx="8133900" cy="3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3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○"/>
            </a:pPr>
            <a:r>
              <a:rPr lang="en-US" sz="3400">
                <a:solidFill>
                  <a:schemeClr val="dk1"/>
                </a:solidFill>
                <a:highlight>
                  <a:schemeClr val="lt1"/>
                </a:highlight>
              </a:rPr>
              <a:t>We’ve all learned something about ourselves through this program – mentors and scholars. Let’s take some time to think about what we’ve learned through participating in this program.</a:t>
            </a:r>
            <a:endParaRPr sz="3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cd02dea08_0_15"/>
          <p:cNvSpPr txBox="1"/>
          <p:nvPr>
            <p:ph idx="1" type="body"/>
          </p:nvPr>
        </p:nvSpPr>
        <p:spPr>
          <a:xfrm>
            <a:off x="3171150" y="5977600"/>
            <a:ext cx="2801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Tracker pg. 53</a:t>
            </a:r>
            <a:endParaRPr/>
          </a:p>
        </p:txBody>
      </p:sp>
      <p:pic>
        <p:nvPicPr>
          <p:cNvPr id="191" name="Google Shape;191;g3dcd02dea08_0_15" title="Session 7 Reflection Questions SY25-26.jpg"/>
          <p:cNvPicPr preferRelativeResize="0"/>
          <p:nvPr/>
        </p:nvPicPr>
        <p:blipFill rotWithShape="1">
          <a:blip r:embed="rId3">
            <a:alphaModFix/>
          </a:blip>
          <a:srcRect b="31179" l="0" r="0" t="5386"/>
          <a:stretch/>
        </p:blipFill>
        <p:spPr>
          <a:xfrm>
            <a:off x="1063188" y="218400"/>
            <a:ext cx="7017625" cy="5759201"/>
          </a:xfrm>
          <a:prstGeom prst="rect">
            <a:avLst/>
          </a:prstGeom>
          <a:noFill/>
          <a:ln cap="flat" cmpd="sng" w="38100">
            <a:solidFill>
              <a:srgbClr val="0097D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bbe086d0c_0_13"/>
          <p:cNvSpPr txBox="1"/>
          <p:nvPr>
            <p:ph type="title"/>
          </p:nvPr>
        </p:nvSpPr>
        <p:spPr>
          <a:xfrm>
            <a:off x="457200" y="1756475"/>
            <a:ext cx="8229600" cy="35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78BE2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Activity 7(d)</a:t>
            </a:r>
            <a:endParaRPr b="1">
              <a:solidFill>
                <a:srgbClr val="78BE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High School Visions</a:t>
            </a:r>
            <a:endParaRPr b="1">
              <a:solidFill>
                <a:srgbClr val="78BE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97D6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(50 minutes)</a:t>
            </a:r>
            <a:endParaRPr b="1" sz="4000">
              <a:solidFill>
                <a:srgbClr val="78BE2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40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cd02dea08_0_10"/>
          <p:cNvSpPr txBox="1"/>
          <p:nvPr>
            <p:ph type="title"/>
          </p:nvPr>
        </p:nvSpPr>
        <p:spPr>
          <a:xfrm>
            <a:off x="457200" y="922350"/>
            <a:ext cx="8229600" cy="55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latin typeface="Arial"/>
                <a:ea typeface="Arial"/>
                <a:cs typeface="Arial"/>
                <a:sym typeface="Arial"/>
              </a:rPr>
              <a:t>Think about our visions for the next four years – what we want our high school experiences to look like.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be creative with your vision board! You can design it however you want, but it needs to be school-appropriate.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You can: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write words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draw pictures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glue pictures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list people or programs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represent whatever they feel is important for the next four years.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You will have approximately 30 minutes to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your vision board.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Please share the materials, markers, picture cards (need glue stick)</a:t>
            </a:r>
            <a:endParaRPr b="1" sz="47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cbbe086d0c_0_43"/>
          <p:cNvSpPr txBox="1"/>
          <p:nvPr>
            <p:ph type="title"/>
          </p:nvPr>
        </p:nvSpPr>
        <p:spPr>
          <a:xfrm>
            <a:off x="457200" y="670675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Vision Board Examples</a:t>
            </a:r>
            <a:endParaRPr sz="4000"/>
          </a:p>
        </p:txBody>
      </p:sp>
      <p:pic>
        <p:nvPicPr>
          <p:cNvPr id="210" name="Google Shape;210;g3cbbe086d0c_0_43" title="IMG_6840.JPG"/>
          <p:cNvPicPr preferRelativeResize="0"/>
          <p:nvPr/>
        </p:nvPicPr>
        <p:blipFill rotWithShape="1">
          <a:blip r:embed="rId3">
            <a:alphaModFix/>
          </a:blip>
          <a:srcRect b="12041" l="7055" r="0" t="8214"/>
          <a:stretch/>
        </p:blipFill>
        <p:spPr>
          <a:xfrm>
            <a:off x="260426" y="1437801"/>
            <a:ext cx="3874273" cy="249317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1" name="Google Shape;211;g3cbbe086d0c_0_43" title="IMG_1954.JPEG"/>
          <p:cNvPicPr preferRelativeResize="0"/>
          <p:nvPr/>
        </p:nvPicPr>
        <p:blipFill rotWithShape="1">
          <a:blip r:embed="rId4">
            <a:alphaModFix/>
          </a:blip>
          <a:srcRect b="0" l="4839" r="6688" t="0"/>
          <a:stretch/>
        </p:blipFill>
        <p:spPr>
          <a:xfrm rot="-5400005">
            <a:off x="5697676" y="704656"/>
            <a:ext cx="2570627" cy="387426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2" name="Google Shape;212;g3cbbe086d0c_0_43" title="IMG_1950.JPEG"/>
          <p:cNvPicPr preferRelativeResize="0"/>
          <p:nvPr/>
        </p:nvPicPr>
        <p:blipFill rotWithShape="1">
          <a:blip r:embed="rId5">
            <a:alphaModFix/>
          </a:blip>
          <a:srcRect b="0" l="0" r="0" t="8282"/>
          <a:stretch/>
        </p:blipFill>
        <p:spPr>
          <a:xfrm>
            <a:off x="509650" y="4101112"/>
            <a:ext cx="3375826" cy="232220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3" name="Google Shape;213;g3cbbe086d0c_0_43" title="IMG_6782.JPG"/>
          <p:cNvPicPr preferRelativeResize="0"/>
          <p:nvPr/>
        </p:nvPicPr>
        <p:blipFill rotWithShape="1">
          <a:blip r:embed="rId6">
            <a:alphaModFix/>
          </a:blip>
          <a:srcRect b="22311" l="9413" r="16061" t="13926"/>
          <a:stretch/>
        </p:blipFill>
        <p:spPr>
          <a:xfrm>
            <a:off x="5147847" y="4067900"/>
            <a:ext cx="3722230" cy="23886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cff1c0867_0_0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rgbClr val="78BE21"/>
                </a:solidFill>
              </a:rPr>
              <a:t>Session 6 Recap</a:t>
            </a:r>
            <a:endParaRPr b="1">
              <a:solidFill>
                <a:srgbClr val="78BE21"/>
              </a:solidFill>
            </a:endParaRPr>
          </a:p>
        </p:txBody>
      </p:sp>
      <p:sp>
        <p:nvSpPr>
          <p:cNvPr id="101" name="Google Shape;101;g3ccff1c0867_0_0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Who remembers something we talked about in our last session?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3619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Have you thought about anything you can add to your Brag Sheet?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cbbe086d0c_0_50"/>
          <p:cNvSpPr txBox="1"/>
          <p:nvPr>
            <p:ph type="title"/>
          </p:nvPr>
        </p:nvSpPr>
        <p:spPr>
          <a:xfrm>
            <a:off x="457200" y="838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Discussion Prompts</a:t>
            </a:r>
            <a:endParaRPr sz="4000"/>
          </a:p>
        </p:txBody>
      </p:sp>
      <p:sp>
        <p:nvSpPr>
          <p:cNvPr id="220" name="Google Shape;220;g3cbbe086d0c_0_50"/>
          <p:cNvSpPr txBox="1"/>
          <p:nvPr>
            <p:ph idx="1" type="body"/>
          </p:nvPr>
        </p:nvSpPr>
        <p:spPr>
          <a:xfrm>
            <a:off x="457200" y="1600200"/>
            <a:ext cx="8473500" cy="49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27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i="1" lang="en-US" sz="2900">
                <a:latin typeface="Arial"/>
                <a:ea typeface="Arial"/>
                <a:cs typeface="Arial"/>
                <a:sym typeface="Arial"/>
              </a:rPr>
              <a:t>“What steps can you take to make these visions become realities?”</a:t>
            </a:r>
            <a:endParaRPr i="1" sz="2900"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i="1" lang="en-US" sz="2900">
                <a:latin typeface="Arial"/>
                <a:ea typeface="Arial"/>
                <a:cs typeface="Arial"/>
                <a:sym typeface="Arial"/>
              </a:rPr>
              <a:t>“What can we do to get back to our goals and visions if we happen to experience an obstacle?”</a:t>
            </a:r>
            <a:endParaRPr i="1"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cd403f9fa1_0_0"/>
          <p:cNvSpPr txBox="1"/>
          <p:nvPr>
            <p:ph idx="1" type="body"/>
          </p:nvPr>
        </p:nvSpPr>
        <p:spPr>
          <a:xfrm>
            <a:off x="457200" y="716175"/>
            <a:ext cx="8229600" cy="57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8BE2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End of the Program Discussion Questions</a:t>
            </a:r>
            <a:endParaRPr b="1" sz="2400">
              <a:solidFill>
                <a:srgbClr val="78BE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78BE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685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i="1" lang="en-US" sz="21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“What was the best part of this year?”</a:t>
            </a:r>
            <a:endParaRPr i="1" sz="2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685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i="1" lang="en-US" sz="21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“What words of wisdom would you pass on to a 6th or 7th grader?”</a:t>
            </a:r>
            <a:endParaRPr i="1" sz="2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685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i="1" lang="en-US" sz="21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“After participating in this program, how would you respond if someone asked, what do you want to be when you grow up?”</a:t>
            </a:r>
            <a:endParaRPr i="1" sz="2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685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i="1" lang="en-US" sz="21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“What was something that made you laugh this year?” </a:t>
            </a:r>
            <a:endParaRPr i="1" sz="2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685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i="1" lang="en-US" sz="21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“What was your favorite activity or field trip this year? And why?”</a:t>
            </a:r>
            <a:endParaRPr i="1" sz="2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685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i="1" lang="en-US" sz="21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“What was your biggest area of growth this year?”</a:t>
            </a:r>
            <a:endParaRPr i="1" sz="2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685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i="1" lang="en-US" sz="21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“What was one of your favorite memories from this year?”</a:t>
            </a:r>
            <a:endParaRPr i="1" sz="2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685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i="1" lang="en-US" sz="21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“What are your summer plans?”</a:t>
            </a:r>
            <a:endParaRPr i="1" sz="2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685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i="1" lang="en-US" sz="21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“How are you feeling about going into high school next year?”</a:t>
            </a:r>
            <a:endParaRPr i="1" sz="2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685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i="1" lang="en-US" sz="21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“What are you most excited about as you move into high school?”</a:t>
            </a:r>
            <a:endParaRPr i="1" sz="21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1950" lvl="0" marL="685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i="1" lang="en-US" sz="21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“What accomplishment are you most proud of from this year?”</a:t>
            </a:r>
            <a:endParaRPr sz="3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ccff1c0867_0_177"/>
          <p:cNvSpPr txBox="1"/>
          <p:nvPr>
            <p:ph type="ctrTitle"/>
          </p:nvPr>
        </p:nvSpPr>
        <p:spPr>
          <a:xfrm>
            <a:off x="379850" y="1646975"/>
            <a:ext cx="8194500" cy="19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rgbClr val="2D89C7"/>
                </a:solidFill>
              </a:rPr>
              <a:t>Thank you for your participation in True2U!</a:t>
            </a:r>
            <a:endParaRPr b="1" sz="3500">
              <a:solidFill>
                <a:srgbClr val="78BE21"/>
              </a:solidFill>
            </a:endParaRPr>
          </a:p>
        </p:txBody>
      </p:sp>
      <p:pic>
        <p:nvPicPr>
          <p:cNvPr id="232" name="Google Shape;232;g3ccff1c0867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450" y="320950"/>
            <a:ext cx="2783550" cy="13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ccff1c0867_0_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25" y="5663963"/>
            <a:ext cx="8839200" cy="119403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ccff1c0867_0_177"/>
          <p:cNvSpPr txBox="1"/>
          <p:nvPr>
            <p:ph type="ctrTitle"/>
          </p:nvPr>
        </p:nvSpPr>
        <p:spPr>
          <a:xfrm>
            <a:off x="474750" y="3799450"/>
            <a:ext cx="8194500" cy="19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rgbClr val="FF0000"/>
                </a:solidFill>
              </a:rPr>
              <a:t>Add your words of inspiration and encouragement.</a:t>
            </a:r>
            <a:endParaRPr b="1" sz="3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g38967a7d77c_0_0"/>
          <p:cNvGraphicFramePr/>
          <p:nvPr/>
        </p:nvGraphicFramePr>
        <p:xfrm>
          <a:off x="653663" y="9572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{2029879B-B816-47AF-8D8A-ED13F55B90EA}</a:tableStyleId>
              </a:tblPr>
              <a:tblGrid>
                <a:gridCol w="7836650"/>
              </a:tblGrid>
              <a:tr h="484700">
                <a:tc>
                  <a:txBody>
                    <a:bodyPr/>
                    <a:lstStyle/>
                    <a:p>
                      <a:pPr indent="571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Session Activities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0" marB="0" marR="68575" marL="68575" anchor="ctr">
                    <a:solidFill>
                      <a:srgbClr val="0097D6"/>
                    </a:solidFill>
                  </a:tcPr>
                </a:tc>
              </a:tr>
              <a:tr h="89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Activity </a:t>
                      </a:r>
                      <a:r>
                        <a:rPr b="1" lang="en-US" sz="2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(a): I</a:t>
                      </a:r>
                      <a:r>
                        <a:rPr b="1" lang="en-US" sz="2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mpressions</a:t>
                      </a:r>
                      <a:endParaRPr b="1" sz="2300" u="none" cap="none" strike="noStrike"/>
                    </a:p>
                  </a:txBody>
                  <a:tcPr marT="0" marB="0" marR="68575" marL="68575" anchor="ctr"/>
                </a:tc>
              </a:tr>
              <a:tr h="67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Activity </a:t>
                      </a:r>
                      <a:r>
                        <a:rPr b="1" lang="en-US" sz="2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(b): </a:t>
                      </a:r>
                      <a:r>
                        <a:rPr b="1" lang="en-US" sz="2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True2U/CMSD </a:t>
                      </a:r>
                      <a:r>
                        <a:rPr b="1" lang="en-US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End of Year Wrap Up</a:t>
                      </a:r>
                      <a:endParaRPr b="1"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746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Char char="■"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Break included in this activity</a:t>
                      </a:r>
                      <a:endParaRPr sz="23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67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Activity </a:t>
                      </a:r>
                      <a:r>
                        <a:rPr b="1" lang="en-US" sz="2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(c): </a:t>
                      </a:r>
                      <a:r>
                        <a:rPr b="1" lang="en-US" sz="2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Future-Focused True2U Reflection</a:t>
                      </a:r>
                      <a:endParaRPr b="1" sz="2300" u="none" cap="none" strike="noStrike"/>
                    </a:p>
                  </a:txBody>
                  <a:tcPr marT="0" marB="0" marR="68575" marL="68575" anchor="ctr"/>
                </a:tc>
              </a:tr>
              <a:tr h="86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Activity </a:t>
                      </a:r>
                      <a:r>
                        <a:rPr b="1" lang="en-US" sz="2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(d): </a:t>
                      </a:r>
                      <a:r>
                        <a:rPr b="1" lang="en-US" sz="23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High School Visions</a:t>
                      </a:r>
                      <a:endParaRPr b="1" sz="2300" u="none" cap="none" strike="noStrike"/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555946497_0_55"/>
          <p:cNvSpPr txBox="1"/>
          <p:nvPr>
            <p:ph type="title"/>
          </p:nvPr>
        </p:nvSpPr>
        <p:spPr>
          <a:xfrm>
            <a:off x="457200" y="1856200"/>
            <a:ext cx="82296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000"/>
              <a:t>Turn to </a:t>
            </a:r>
            <a:r>
              <a:rPr b="1" lang="en-US" sz="4000">
                <a:solidFill>
                  <a:srgbClr val="78BE21"/>
                </a:solidFill>
              </a:rPr>
              <a:t>PAGE 52 </a:t>
            </a:r>
            <a:r>
              <a:rPr lang="en-US" sz="4000"/>
              <a:t>in your Tracker</a:t>
            </a:r>
            <a:endParaRPr sz="40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000">
                <a:solidFill>
                  <a:srgbClr val="00B0F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Impressions</a:t>
            </a:r>
            <a:endParaRPr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2ce146beb_0_90"/>
          <p:cNvSpPr txBox="1"/>
          <p:nvPr>
            <p:ph type="title"/>
          </p:nvPr>
        </p:nvSpPr>
        <p:spPr>
          <a:xfrm>
            <a:off x="457200" y="1856200"/>
            <a:ext cx="82296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studies say that people make major decisions about us within the first </a:t>
            </a:r>
            <a:r>
              <a:rPr i="1" lang="en-US" sz="33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seven seconds</a:t>
            </a:r>
            <a:r>
              <a:rPr i="1"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meeting us. How we present ourselves, our attitudes, our posture – people are looking at these things and are forming opinions about us.</a:t>
            </a:r>
            <a:endParaRPr sz="3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4000">
              <a:solidFill>
                <a:srgbClr val="78B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2ce146beb_0_96"/>
          <p:cNvSpPr txBox="1"/>
          <p:nvPr>
            <p:ph type="title"/>
          </p:nvPr>
        </p:nvSpPr>
        <p:spPr>
          <a:xfrm>
            <a:off x="394525" y="907175"/>
            <a:ext cx="8229600" cy="22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Font typeface="Arial"/>
              <a:buChar char="●"/>
            </a:pPr>
            <a:r>
              <a:rPr lang="en-US" sz="3900">
                <a:latin typeface="Arial"/>
                <a:ea typeface="Arial"/>
                <a:cs typeface="Arial"/>
                <a:sym typeface="Arial"/>
              </a:rPr>
              <a:t>Do you form opinions of people based on how they present themselves?</a:t>
            </a:r>
            <a:endParaRPr b="1" sz="4000">
              <a:solidFill>
                <a:srgbClr val="78B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d2ce146beb_0_96"/>
          <p:cNvSpPr txBox="1"/>
          <p:nvPr>
            <p:ph type="title"/>
          </p:nvPr>
        </p:nvSpPr>
        <p:spPr>
          <a:xfrm>
            <a:off x="394525" y="3754425"/>
            <a:ext cx="8229600" cy="22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900"/>
              <a:buFont typeface="Arial"/>
              <a:buChar char="●"/>
            </a:pPr>
            <a:r>
              <a:rPr lang="en-US" sz="3900">
                <a:latin typeface="Arial"/>
                <a:ea typeface="Arial"/>
                <a:cs typeface="Arial"/>
                <a:sym typeface="Arial"/>
              </a:rPr>
              <a:t>Do you have an </a:t>
            </a:r>
            <a:r>
              <a:rPr lang="en-US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of a time when you changed how you presented yourself or acted to fit into different environments</a:t>
            </a:r>
            <a:r>
              <a:rPr lang="en-US" sz="3900">
                <a:latin typeface="Arial"/>
                <a:ea typeface="Arial"/>
                <a:cs typeface="Arial"/>
                <a:sym typeface="Arial"/>
              </a:rPr>
              <a:t>?</a:t>
            </a:r>
            <a:endParaRPr b="1" sz="3900">
              <a:solidFill>
                <a:srgbClr val="78BE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d2ce146beb_0_103"/>
          <p:cNvSpPr txBox="1"/>
          <p:nvPr>
            <p:ph type="title"/>
          </p:nvPr>
        </p:nvSpPr>
        <p:spPr>
          <a:xfrm>
            <a:off x="457200" y="865450"/>
            <a:ext cx="8229600" cy="2685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impressions do we give different groups of people? How we act with our families might be different from how we act at school or with our friends – and what about people we first meet?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 about the impression you wanted to make during role playing your mock interview last session.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d2ce146beb_0_103"/>
          <p:cNvSpPr txBox="1"/>
          <p:nvPr/>
        </p:nvSpPr>
        <p:spPr>
          <a:xfrm>
            <a:off x="573200" y="3760450"/>
            <a:ext cx="78396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Complete the first 3 columns</a:t>
            </a:r>
            <a:endParaRPr b="1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Check off or shade in only the </a:t>
            </a:r>
            <a:r>
              <a:rPr b="1" lang="en-US" sz="2300"/>
              <a:t>top 5</a:t>
            </a:r>
            <a:r>
              <a:rPr lang="en-US" sz="2300"/>
              <a:t> characteristics in each column of how you think… 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-US" sz="2300">
                <a:solidFill>
                  <a:schemeClr val="dk1"/>
                </a:solidFill>
              </a:rPr>
              <a:t>Your </a:t>
            </a:r>
            <a:r>
              <a:rPr b="1" i="1" lang="en-US" sz="2300">
                <a:solidFill>
                  <a:srgbClr val="78BE21"/>
                </a:solidFill>
              </a:rPr>
              <a:t>Parents/Guardians</a:t>
            </a:r>
            <a:r>
              <a:rPr lang="en-US" sz="2300">
                <a:solidFill>
                  <a:schemeClr val="dk1"/>
                </a:solidFill>
              </a:rPr>
              <a:t> see you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-US" sz="2300">
                <a:solidFill>
                  <a:schemeClr val="dk1"/>
                </a:solidFill>
              </a:rPr>
              <a:t>Your </a:t>
            </a:r>
            <a:r>
              <a:rPr b="1" i="1" lang="en-US" sz="2300">
                <a:solidFill>
                  <a:srgbClr val="78BE21"/>
                </a:solidFill>
              </a:rPr>
              <a:t>Friends</a:t>
            </a:r>
            <a:r>
              <a:rPr i="1" lang="en-US" sz="2300">
                <a:solidFill>
                  <a:srgbClr val="78BE21"/>
                </a:solidFill>
              </a:rPr>
              <a:t> </a:t>
            </a:r>
            <a:r>
              <a:rPr lang="en-US" sz="2300">
                <a:solidFill>
                  <a:schemeClr val="dk1"/>
                </a:solidFill>
              </a:rPr>
              <a:t>see you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b="1" i="1" lang="en-US" sz="2300">
                <a:solidFill>
                  <a:srgbClr val="78BE21"/>
                </a:solidFill>
              </a:rPr>
              <a:t>People you meet for the very first time</a:t>
            </a:r>
            <a:r>
              <a:rPr lang="en-US" sz="2300">
                <a:solidFill>
                  <a:schemeClr val="dk1"/>
                </a:solidFill>
              </a:rPr>
              <a:t> </a:t>
            </a:r>
            <a:r>
              <a:rPr lang="en-US" sz="2300">
                <a:solidFill>
                  <a:schemeClr val="dk1"/>
                </a:solidFill>
              </a:rPr>
              <a:t>see you</a:t>
            </a:r>
            <a:r>
              <a:rPr lang="en-US" sz="2300">
                <a:solidFill>
                  <a:schemeClr val="dk1"/>
                </a:solidFill>
              </a:rPr>
              <a:t>  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3d2ce146beb_0_5"/>
          <p:cNvPicPr preferRelativeResize="0"/>
          <p:nvPr/>
        </p:nvPicPr>
        <p:blipFill rotWithShape="1">
          <a:blip r:embed="rId3">
            <a:alphaModFix/>
          </a:blip>
          <a:srcRect b="5055" l="9817" r="9978" t="4036"/>
          <a:stretch/>
        </p:blipFill>
        <p:spPr>
          <a:xfrm>
            <a:off x="1065600" y="0"/>
            <a:ext cx="4680605" cy="6858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Google Shape;140;g3d2ce146beb_0_5"/>
          <p:cNvSpPr txBox="1"/>
          <p:nvPr>
            <p:ph idx="1" type="body"/>
          </p:nvPr>
        </p:nvSpPr>
        <p:spPr>
          <a:xfrm>
            <a:off x="5973850" y="3086100"/>
            <a:ext cx="2832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Tracker pg. 52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628debaa41_0_7"/>
          <p:cNvSpPr txBox="1"/>
          <p:nvPr/>
        </p:nvSpPr>
        <p:spPr>
          <a:xfrm>
            <a:off x="418650" y="763150"/>
            <a:ext cx="8306700" cy="59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Did you find it hard to put yourself in someone else’s shoes and think about the impressions you make?</a:t>
            </a:r>
            <a:endParaRPr b="1" sz="2900">
              <a:solidFill>
                <a:srgbClr val="70AD47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Did you mark different traits for the different groups? Why do you think they’re different?</a:t>
            </a:r>
            <a:endParaRPr b="1" sz="2900">
              <a:solidFill>
                <a:srgbClr val="70AD47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Did anything surprise you?</a:t>
            </a:r>
            <a:endParaRPr b="1" sz="2900">
              <a:solidFill>
                <a:srgbClr val="70AD47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Why do you think people form these opinions of you?</a:t>
            </a:r>
            <a:endParaRPr b="1" sz="2900">
              <a:solidFill>
                <a:srgbClr val="70AD47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Which of the groups do you think has the most accurate understanding of who you really are? Why?</a:t>
            </a:r>
            <a:endParaRPr sz="32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werpoint Template 41201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2019-04-01T20:43:29Z</dcterms:created>
  <dc:creator>Molly Feghali</dc:creator>
</cp:coreProperties>
</file>