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</p:sldIdLst>
  <p:sldSz cy="6858000" cx="9144000"/>
  <p:notesSz cx="6858000" cy="9144000"/>
  <p:embeddedFontLst>
    <p:embeddedFont>
      <p:font typeface="Helvetica Neue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GoogleSlidesCustomDataVersion2">
      <go:slidesCustomData xmlns:go="http://customooxmlschemas.google.com/" r:id="rId35" roundtripDataSignature="AMtx7mh6sDYvVU+bq2crXVdOlaYd+xa1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1985BEC-03EF-4774-AB71-7AF6F5F6BAFE}">
  <a:tblStyle styleId="{41985BEC-03EF-4774-AB71-7AF6F5F6BAFE}" styleName="Table_0">
    <a:wholeTbl>
      <a:tcTxStyle b="off" i="off">
        <a:font>
          <a:latin typeface="Cambria"/>
          <a:ea typeface="Cambria"/>
          <a:cs typeface="Cambria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HelveticaNeue-regular.fntdata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HelveticaNeue-italic.fntdata"/><Relationship Id="rId10" Type="http://schemas.openxmlformats.org/officeDocument/2006/relationships/slide" Target="slides/slide4.xml"/><Relationship Id="rId32" Type="http://schemas.openxmlformats.org/officeDocument/2006/relationships/font" Target="fonts/HelveticaNeue-bold.fntdata"/><Relationship Id="rId13" Type="http://schemas.openxmlformats.org/officeDocument/2006/relationships/slide" Target="slides/slide7.xml"/><Relationship Id="rId35" Type="http://customschemas.google.com/relationships/presentationmetadata" Target="metadata"/><Relationship Id="rId12" Type="http://schemas.openxmlformats.org/officeDocument/2006/relationships/slide" Target="slides/slide6.xml"/><Relationship Id="rId34" Type="http://schemas.openxmlformats.org/officeDocument/2006/relationships/font" Target="fonts/HelveticaNeue-bold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200"/>
              <a:t>Laura</a:t>
            </a:r>
            <a:endParaRPr/>
          </a:p>
        </p:txBody>
      </p:sp>
      <p:sp>
        <p:nvSpPr>
          <p:cNvPr id="89" name="Google Shape;89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cd10deb30d_0_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g3cd10deb30d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0" name="Google Shape;160;g3cd10deb30d_0_2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cbbe086d0c_0_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g3cbbe086d0c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8" name="Google Shape;178;g3cbbe086d0c_0_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ccff1c0867_0_8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" name="Google Shape;184;g3ccff1c0867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5" name="Google Shape;185;g3ccff1c0867_0_8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cbbe086d0c_0_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g3cbbe086d0c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1" name="Google Shape;191;g3cbbe086d0c_0_3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cd10deb30d_0_6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3" name="Google Shape;213;g3cd10deb30d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4" name="Google Shape;214;g3cd10deb30d_0_6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cbbe086d0c_0_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6" name="Google Shape;236;g3cbbe086d0c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400"/>
          </a:p>
        </p:txBody>
      </p:sp>
      <p:sp>
        <p:nvSpPr>
          <p:cNvPr id="237" name="Google Shape;237;g3cbbe086d0c_0_1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cbbe086d0c_0_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2" name="Google Shape;242;g3cbbe086d0c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3" name="Google Shape;243;g3cbbe086d0c_0_4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cbbe086d0c_0_5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9" name="Google Shape;249;g3cbbe086d0c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0" name="Google Shape;250;g3cbbe086d0c_0_5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cd403f9fa1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6" name="Google Shape;256;g3cd403f9fa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7" name="Google Shape;257;g3cd403f9fa1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ccff1c0867_0_17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2" name="Google Shape;262;g3ccff1c0867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3" name="Google Shape;263;g3ccff1c0867_0_17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ccff1c0867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ccff1c086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g3ccff1c0867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cbbe086d0c_0_7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8" name="Google Shape;268;g3cbbe086d0c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9" name="Google Shape;269;g3cbbe086d0c_0_7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cbbe086d0c_0_6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5" name="Google Shape;275;g3cbbe086d0c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6" name="Google Shape;276;g3cbbe086d0c_0_6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cbbe086d0c_0_8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2" name="Google Shape;282;g3cbbe086d0c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3" name="Google Shape;283;g3cbbe086d0c_0_8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1632242e230_0_10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9" name="Google Shape;289;g1632242e230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400"/>
              <a:t>Laura</a:t>
            </a:r>
            <a:endParaRPr sz="2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0" name="Google Shape;290;g1632242e230_0_10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ccff1c0867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96" name="Google Shape;296;g3ccff1c0867_0_17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8967a7d77c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g38967a7d77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5" name="Google Shape;105;g38967a7d77c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6555946497_0_5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g16555946497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Laura</a:t>
            </a:r>
            <a:endParaRPr/>
          </a:p>
        </p:txBody>
      </p:sp>
      <p:sp>
        <p:nvSpPr>
          <p:cNvPr id="111" name="Google Shape;111;g16555946497_0_5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628debaa41_0_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g1628debaa41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Laura</a:t>
            </a:r>
            <a:endParaRPr/>
          </a:p>
        </p:txBody>
      </p:sp>
      <p:sp>
        <p:nvSpPr>
          <p:cNvPr id="117" name="Google Shape;117;g1628debaa41_0_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6555946497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g1655594649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Laura</a:t>
            </a:r>
            <a:endParaRPr/>
          </a:p>
        </p:txBody>
      </p:sp>
      <p:sp>
        <p:nvSpPr>
          <p:cNvPr id="123" name="Google Shape;123;g16555946497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ccff1c0867_0_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g3ccff1c0867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9" name="Google Shape;129;g3ccff1c0867_0_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be3e9bc250_0_4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g3be3e9bc250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5" name="Google Shape;135;g3be3e9bc250_0_4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cd10deb30d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g3cd10deb30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2" name="Google Shape;142;g3cd10deb30d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6.jpg"/><Relationship Id="rId4" Type="http://schemas.openxmlformats.org/officeDocument/2006/relationships/image" Target="../media/image1.jpg"/><Relationship Id="rId5" Type="http://schemas.openxmlformats.org/officeDocument/2006/relationships/image" Target="../media/image7.jpg"/><Relationship Id="rId6" Type="http://schemas.openxmlformats.org/officeDocument/2006/relationships/image" Target="../media/image2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4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Helvetica Neue"/>
              <a:buNone/>
              <a:defRPr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44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4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4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" name="Google Shape;21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10500" y="6172835"/>
            <a:ext cx="838200" cy="608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5300" y="6169152"/>
            <a:ext cx="918552" cy="612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96260" y="6169152"/>
            <a:ext cx="1560672" cy="612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567421" y="6169152"/>
            <a:ext cx="1375270" cy="612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3"/>
          <p:cNvSpPr txBox="1"/>
          <p:nvPr>
            <p:ph type="title"/>
          </p:nvPr>
        </p:nvSpPr>
        <p:spPr>
          <a:xfrm>
            <a:off x="457200" y="273050"/>
            <a:ext cx="3008400" cy="116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53"/>
          <p:cNvSpPr txBox="1"/>
          <p:nvPr>
            <p:ph idx="1" type="body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None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6" name="Google Shape;76;p53"/>
          <p:cNvSpPr txBox="1"/>
          <p:nvPr>
            <p:ph idx="2" type="body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7" name="Google Shape;77;p53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53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53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4"/>
          <p:cNvSpPr txBox="1"/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54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83" name="Google Shape;83;p54"/>
          <p:cNvSpPr txBox="1"/>
          <p:nvPr>
            <p:ph idx="1" type="body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84" name="Google Shape;84;p54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54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54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5"/>
          <p:cNvSpPr txBox="1"/>
          <p:nvPr>
            <p:ph type="title"/>
          </p:nvPr>
        </p:nvSpPr>
        <p:spPr>
          <a:xfrm>
            <a:off x="457200" y="91440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5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5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5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" name="Google Shape;30;p45"/>
          <p:cNvSpPr txBox="1"/>
          <p:nvPr>
            <p:ph idx="1" type="body"/>
          </p:nvPr>
        </p:nvSpPr>
        <p:spPr>
          <a:xfrm>
            <a:off x="457200" y="1905000"/>
            <a:ext cx="8229600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1"/>
          <p:cNvSpPr txBox="1"/>
          <p:nvPr>
            <p:ph type="title"/>
          </p:nvPr>
        </p:nvSpPr>
        <p:spPr>
          <a:xfrm>
            <a:off x="457200" y="198120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1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1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1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0"/>
          <p:cNvSpPr txBox="1"/>
          <p:nvPr>
            <p:ph type="title"/>
          </p:nvPr>
        </p:nvSpPr>
        <p:spPr>
          <a:xfrm>
            <a:off x="457200" y="83820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0"/>
          <p:cNvSpPr txBox="1"/>
          <p:nvPr>
            <p:ph idx="1" type="body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400"/>
              <a:buNone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9" name="Google Shape;39;p50"/>
          <p:cNvSpPr txBox="1"/>
          <p:nvPr>
            <p:ph idx="2" type="body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400"/>
              <a:buNone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50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0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0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2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52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52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9"/>
          <p:cNvSpPr txBox="1"/>
          <p:nvPr>
            <p:ph type="title"/>
          </p:nvPr>
        </p:nvSpPr>
        <p:spPr>
          <a:xfrm>
            <a:off x="457200" y="91440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49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49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49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2" name="Google Shape;52;p49"/>
          <p:cNvSpPr txBox="1"/>
          <p:nvPr>
            <p:ph idx="1" type="body"/>
          </p:nvPr>
        </p:nvSpPr>
        <p:spPr>
          <a:xfrm>
            <a:off x="457200" y="1905000"/>
            <a:ext cx="8229600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8"/>
          <p:cNvSpPr txBox="1"/>
          <p:nvPr>
            <p:ph type="title"/>
          </p:nvPr>
        </p:nvSpPr>
        <p:spPr>
          <a:xfrm>
            <a:off x="457200" y="76200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48"/>
          <p:cNvSpPr txBox="1"/>
          <p:nvPr>
            <p:ph idx="1" type="body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6" name="Google Shape;56;p48"/>
          <p:cNvSpPr txBox="1"/>
          <p:nvPr>
            <p:ph idx="2" type="body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7" name="Google Shape;57;p48"/>
          <p:cNvSpPr txBox="1"/>
          <p:nvPr>
            <p:ph idx="3" type="body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8" name="Google Shape;58;p48"/>
          <p:cNvSpPr txBox="1"/>
          <p:nvPr>
            <p:ph idx="4" type="body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9" name="Google Shape;59;p48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8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48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6"/>
          <p:cNvSpPr txBox="1"/>
          <p:nvPr>
            <p:ph type="title"/>
          </p:nvPr>
        </p:nvSpPr>
        <p:spPr>
          <a:xfrm>
            <a:off x="457200" y="198120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46"/>
          <p:cNvSpPr txBox="1"/>
          <p:nvPr>
            <p:ph idx="1" type="body"/>
          </p:nvPr>
        </p:nvSpPr>
        <p:spPr>
          <a:xfrm>
            <a:off x="457200" y="3048000"/>
            <a:ext cx="8229600" cy="30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46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46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6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7"/>
          <p:cNvSpPr txBox="1"/>
          <p:nvPr>
            <p:ph idx="1" type="body"/>
          </p:nvPr>
        </p:nvSpPr>
        <p:spPr>
          <a:xfrm>
            <a:off x="450503" y="5929931"/>
            <a:ext cx="82392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Helvetica Neue"/>
              <a:buNone/>
              <a:defRPr b="1" sz="135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47"/>
          <p:cNvSpPr txBox="1"/>
          <p:nvPr>
            <p:ph type="title"/>
          </p:nvPr>
        </p:nvSpPr>
        <p:spPr>
          <a:xfrm>
            <a:off x="452436" y="1287496"/>
            <a:ext cx="8239200" cy="232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35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47"/>
          <p:cNvSpPr txBox="1"/>
          <p:nvPr>
            <p:ph idx="2" type="body"/>
          </p:nvPr>
        </p:nvSpPr>
        <p:spPr>
          <a:xfrm>
            <a:off x="450504" y="3611595"/>
            <a:ext cx="8239200" cy="9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63"/>
              <a:buFont typeface="Helvetica Neue"/>
              <a:buNone/>
              <a:defRPr b="1" sz="2063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63"/>
              <a:buNone/>
              <a:defRPr b="1" sz="2063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63"/>
              <a:buNone/>
              <a:defRPr b="1" sz="2063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63"/>
              <a:buNone/>
              <a:defRPr b="1" sz="2063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63"/>
              <a:buNone/>
              <a:defRPr b="1" sz="2063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47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3"/>
          <p:cNvSpPr txBox="1"/>
          <p:nvPr>
            <p:ph type="title"/>
          </p:nvPr>
        </p:nvSpPr>
        <p:spPr>
          <a:xfrm>
            <a:off x="457200" y="198120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43"/>
          <p:cNvSpPr txBox="1"/>
          <p:nvPr>
            <p:ph idx="1" type="body"/>
          </p:nvPr>
        </p:nvSpPr>
        <p:spPr>
          <a:xfrm>
            <a:off x="457200" y="3048000"/>
            <a:ext cx="8229600" cy="30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43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43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43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Relationship Id="rId4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9.jpg"/><Relationship Id="rId4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/>
          <p:nvPr>
            <p:ph type="ctrTitle"/>
          </p:nvPr>
        </p:nvSpPr>
        <p:spPr>
          <a:xfrm>
            <a:off x="481750" y="2046900"/>
            <a:ext cx="8330100" cy="250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5000">
                <a:solidFill>
                  <a:srgbClr val="78BE21"/>
                </a:solidFill>
                <a:latin typeface="Arial"/>
                <a:ea typeface="Arial"/>
                <a:cs typeface="Arial"/>
                <a:sym typeface="Arial"/>
              </a:rPr>
              <a:t>Welcome to True2U</a:t>
            </a:r>
            <a:endParaRPr b="1" sz="5000">
              <a:solidFill>
                <a:srgbClr val="78BE2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50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Session 6</a:t>
            </a:r>
            <a:endParaRPr b="1" sz="500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5000">
                <a:solidFill>
                  <a:srgbClr val="78BE21"/>
                </a:solidFill>
                <a:latin typeface="Arial"/>
                <a:ea typeface="Arial"/>
                <a:cs typeface="Arial"/>
                <a:sym typeface="Arial"/>
              </a:rPr>
              <a:t>Preparing for My Future</a:t>
            </a:r>
            <a:endParaRPr b="1" sz="5000">
              <a:solidFill>
                <a:srgbClr val="78BE2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60450" y="320950"/>
            <a:ext cx="2783550" cy="132602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/>
          <p:nvPr/>
        </p:nvSpPr>
        <p:spPr>
          <a:xfrm>
            <a:off x="4329650" y="6109275"/>
            <a:ext cx="2929800" cy="74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4" name="Google Shape;94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17125" y="6173188"/>
            <a:ext cx="1139400" cy="6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cd10deb30d_0_26"/>
          <p:cNvSpPr txBox="1"/>
          <p:nvPr/>
        </p:nvSpPr>
        <p:spPr>
          <a:xfrm>
            <a:off x="6244675" y="3228900"/>
            <a:ext cx="2744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7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Mentor B</a:t>
            </a:r>
            <a:endParaRPr b="0" i="0" sz="27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63" name="Google Shape;163;g3cd10deb30d_0_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500" y="143000"/>
            <a:ext cx="5005051" cy="64723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64" name="Google Shape;164;g3cd10deb30d_0_26"/>
          <p:cNvSpPr txBox="1"/>
          <p:nvPr/>
        </p:nvSpPr>
        <p:spPr>
          <a:xfrm>
            <a:off x="748725" y="1486625"/>
            <a:ext cx="1117800" cy="10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Enter text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5" name="Google Shape;165;g3cd10deb30d_0_26"/>
          <p:cNvSpPr txBox="1"/>
          <p:nvPr/>
        </p:nvSpPr>
        <p:spPr>
          <a:xfrm>
            <a:off x="2257525" y="1486625"/>
            <a:ext cx="1117800" cy="10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Enter text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6" name="Google Shape;166;g3cd10deb30d_0_26"/>
          <p:cNvSpPr txBox="1"/>
          <p:nvPr/>
        </p:nvSpPr>
        <p:spPr>
          <a:xfrm>
            <a:off x="3766325" y="1486625"/>
            <a:ext cx="1117800" cy="10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Enter text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7" name="Google Shape;167;g3cd10deb30d_0_26"/>
          <p:cNvSpPr txBox="1"/>
          <p:nvPr/>
        </p:nvSpPr>
        <p:spPr>
          <a:xfrm>
            <a:off x="869525" y="4276850"/>
            <a:ext cx="1734900" cy="8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Enter text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8" name="Google Shape;168;g3cd10deb30d_0_26"/>
          <p:cNvSpPr txBox="1"/>
          <p:nvPr/>
        </p:nvSpPr>
        <p:spPr>
          <a:xfrm>
            <a:off x="3149225" y="4276850"/>
            <a:ext cx="1734900" cy="8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Enter text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9" name="Google Shape;169;g3cd10deb30d_0_26"/>
          <p:cNvSpPr txBox="1"/>
          <p:nvPr/>
        </p:nvSpPr>
        <p:spPr>
          <a:xfrm>
            <a:off x="748725" y="2951550"/>
            <a:ext cx="1117800" cy="5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Enter text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0" name="Google Shape;170;g3cd10deb30d_0_26"/>
          <p:cNvSpPr txBox="1"/>
          <p:nvPr/>
        </p:nvSpPr>
        <p:spPr>
          <a:xfrm>
            <a:off x="2257525" y="2951550"/>
            <a:ext cx="1117800" cy="5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Enter text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1" name="Google Shape;171;g3cd10deb30d_0_26"/>
          <p:cNvSpPr txBox="1"/>
          <p:nvPr/>
        </p:nvSpPr>
        <p:spPr>
          <a:xfrm>
            <a:off x="3766325" y="2951550"/>
            <a:ext cx="1117800" cy="5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Enter text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2" name="Google Shape;172;g3cd10deb30d_0_26"/>
          <p:cNvSpPr txBox="1"/>
          <p:nvPr/>
        </p:nvSpPr>
        <p:spPr>
          <a:xfrm>
            <a:off x="668325" y="5686550"/>
            <a:ext cx="1117800" cy="5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Enter text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3" name="Google Shape;173;g3cd10deb30d_0_26"/>
          <p:cNvSpPr txBox="1"/>
          <p:nvPr/>
        </p:nvSpPr>
        <p:spPr>
          <a:xfrm>
            <a:off x="2177125" y="5686550"/>
            <a:ext cx="1117800" cy="5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Enter text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4" name="Google Shape;174;g3cd10deb30d_0_26"/>
          <p:cNvSpPr txBox="1"/>
          <p:nvPr/>
        </p:nvSpPr>
        <p:spPr>
          <a:xfrm>
            <a:off x="3685925" y="5686550"/>
            <a:ext cx="1117800" cy="5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Enter text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cbbe086d0c_0_7"/>
          <p:cNvSpPr txBox="1"/>
          <p:nvPr>
            <p:ph type="title"/>
          </p:nvPr>
        </p:nvSpPr>
        <p:spPr>
          <a:xfrm>
            <a:off x="457200" y="91440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1" name="Google Shape;181;g3cbbe086d0c_0_7"/>
          <p:cNvSpPr txBox="1"/>
          <p:nvPr>
            <p:ph idx="1" type="body"/>
          </p:nvPr>
        </p:nvSpPr>
        <p:spPr>
          <a:xfrm>
            <a:off x="457200" y="1905000"/>
            <a:ext cx="8229600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b="1" lang="en-US" sz="4000">
                <a:solidFill>
                  <a:schemeClr val="accent6"/>
                </a:solidFill>
              </a:rPr>
              <a:t>Session Break</a:t>
            </a:r>
            <a:endParaRPr b="1" sz="4000">
              <a:solidFill>
                <a:schemeClr val="accent6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b="1" lang="en-US" sz="4000">
                <a:solidFill>
                  <a:schemeClr val="accent6"/>
                </a:solidFill>
              </a:rPr>
              <a:t>5 Minutes</a:t>
            </a:r>
            <a:endParaRPr b="1" sz="400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ccff1c0867_0_89"/>
          <p:cNvSpPr txBox="1"/>
          <p:nvPr>
            <p:ph idx="1" type="body"/>
          </p:nvPr>
        </p:nvSpPr>
        <p:spPr>
          <a:xfrm>
            <a:off x="457200" y="1905000"/>
            <a:ext cx="8229600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 sz="4000"/>
              <a:t>Turn to </a:t>
            </a:r>
            <a:r>
              <a:rPr b="1" lang="en-US" sz="4000">
                <a:solidFill>
                  <a:srgbClr val="78BE21"/>
                </a:solidFill>
              </a:rPr>
              <a:t>PAGE 47 </a:t>
            </a:r>
            <a:r>
              <a:rPr lang="en-US" sz="4000"/>
              <a:t>in your Tracker</a:t>
            </a:r>
            <a:endParaRPr sz="4000"/>
          </a:p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4000"/>
          </a:p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b="1" i="1" lang="en-US" sz="4000">
                <a:solidFill>
                  <a:srgbClr val="00B0F0"/>
                </a:solidFill>
              </a:rPr>
              <a:t>My Brag Sheet</a:t>
            </a:r>
            <a:endParaRPr b="1" i="1" sz="400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cbbe086d0c_0_35"/>
          <p:cNvSpPr txBox="1"/>
          <p:nvPr>
            <p:ph idx="1" type="body"/>
          </p:nvPr>
        </p:nvSpPr>
        <p:spPr>
          <a:xfrm>
            <a:off x="5203900" y="3925225"/>
            <a:ext cx="34830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/>
              <a:t>Tracker pg. 47</a:t>
            </a:r>
            <a:endParaRPr/>
          </a:p>
        </p:txBody>
      </p:sp>
      <p:pic>
        <p:nvPicPr>
          <p:cNvPr id="194" name="Google Shape;194;g3cbbe086d0c_0_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275" y="165875"/>
            <a:ext cx="5036627" cy="6513125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95" name="Google Shape;195;g3cbbe086d0c_0_35"/>
          <p:cNvSpPr txBox="1"/>
          <p:nvPr/>
        </p:nvSpPr>
        <p:spPr>
          <a:xfrm>
            <a:off x="1139375" y="748725"/>
            <a:ext cx="1931400" cy="2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Enter Text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6" name="Google Shape;196;g3cbbe086d0c_0_35"/>
          <p:cNvSpPr txBox="1"/>
          <p:nvPr/>
        </p:nvSpPr>
        <p:spPr>
          <a:xfrm>
            <a:off x="3841825" y="748725"/>
            <a:ext cx="1030500" cy="2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Enter Text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7" name="Google Shape;197;g3cbbe086d0c_0_35"/>
          <p:cNvSpPr txBox="1"/>
          <p:nvPr/>
        </p:nvSpPr>
        <p:spPr>
          <a:xfrm>
            <a:off x="2138650" y="1030725"/>
            <a:ext cx="1931400" cy="2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Enter Text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8" name="Google Shape;198;g3cbbe086d0c_0_35"/>
          <p:cNvSpPr txBox="1"/>
          <p:nvPr/>
        </p:nvSpPr>
        <p:spPr>
          <a:xfrm>
            <a:off x="2084900" y="1260175"/>
            <a:ext cx="1931400" cy="2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Enter Text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9" name="Google Shape;199;g3cbbe086d0c_0_35"/>
          <p:cNvSpPr txBox="1"/>
          <p:nvPr/>
        </p:nvSpPr>
        <p:spPr>
          <a:xfrm>
            <a:off x="544400" y="2052800"/>
            <a:ext cx="1540500" cy="6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Enter Text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0" name="Google Shape;200;g3cbbe086d0c_0_35"/>
          <p:cNvSpPr txBox="1"/>
          <p:nvPr/>
        </p:nvSpPr>
        <p:spPr>
          <a:xfrm>
            <a:off x="2292025" y="2118375"/>
            <a:ext cx="344700" cy="6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Enter Text</a:t>
            </a:r>
            <a:endParaRPr sz="9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1" name="Google Shape;201;g3cbbe086d0c_0_35"/>
          <p:cNvSpPr txBox="1"/>
          <p:nvPr/>
        </p:nvSpPr>
        <p:spPr>
          <a:xfrm>
            <a:off x="2747175" y="2052800"/>
            <a:ext cx="2102400" cy="6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Enter Text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2" name="Google Shape;202;g3cbbe086d0c_0_35"/>
          <p:cNvSpPr txBox="1"/>
          <p:nvPr/>
        </p:nvSpPr>
        <p:spPr>
          <a:xfrm>
            <a:off x="521613" y="3916138"/>
            <a:ext cx="1540500" cy="6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Enter Text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3" name="Google Shape;203;g3cbbe086d0c_0_35"/>
          <p:cNvSpPr txBox="1"/>
          <p:nvPr/>
        </p:nvSpPr>
        <p:spPr>
          <a:xfrm>
            <a:off x="2269238" y="3981713"/>
            <a:ext cx="344700" cy="6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Enter Text</a:t>
            </a:r>
            <a:endParaRPr sz="9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4" name="Google Shape;204;g3cbbe086d0c_0_35"/>
          <p:cNvSpPr txBox="1"/>
          <p:nvPr/>
        </p:nvSpPr>
        <p:spPr>
          <a:xfrm>
            <a:off x="2747163" y="3916138"/>
            <a:ext cx="2102400" cy="6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Enter Text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5" name="Google Shape;205;g3cbbe086d0c_0_35"/>
          <p:cNvSpPr txBox="1"/>
          <p:nvPr/>
        </p:nvSpPr>
        <p:spPr>
          <a:xfrm>
            <a:off x="521613" y="4896800"/>
            <a:ext cx="1540500" cy="6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Enter Text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6" name="Google Shape;206;g3cbbe086d0c_0_35"/>
          <p:cNvSpPr txBox="1"/>
          <p:nvPr/>
        </p:nvSpPr>
        <p:spPr>
          <a:xfrm>
            <a:off x="2269238" y="4962375"/>
            <a:ext cx="344700" cy="6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Enter Text</a:t>
            </a:r>
            <a:endParaRPr sz="9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7" name="Google Shape;207;g3cbbe086d0c_0_35"/>
          <p:cNvSpPr txBox="1"/>
          <p:nvPr/>
        </p:nvSpPr>
        <p:spPr>
          <a:xfrm>
            <a:off x="2747163" y="4832150"/>
            <a:ext cx="2102400" cy="6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Enter Text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8" name="Google Shape;208;g3cbbe086d0c_0_35"/>
          <p:cNvSpPr txBox="1"/>
          <p:nvPr/>
        </p:nvSpPr>
        <p:spPr>
          <a:xfrm>
            <a:off x="521625" y="3104550"/>
            <a:ext cx="34830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Enter Text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9" name="Google Shape;209;g3cbbe086d0c_0_35"/>
          <p:cNvSpPr txBox="1"/>
          <p:nvPr/>
        </p:nvSpPr>
        <p:spPr>
          <a:xfrm>
            <a:off x="4146425" y="3104550"/>
            <a:ext cx="7260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Enter Text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0" name="Google Shape;210;g3cbbe086d0c_0_35"/>
          <p:cNvSpPr txBox="1"/>
          <p:nvPr/>
        </p:nvSpPr>
        <p:spPr>
          <a:xfrm>
            <a:off x="2269250" y="5642175"/>
            <a:ext cx="2667900" cy="5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Enter Text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cd10deb30d_0_61"/>
          <p:cNvSpPr txBox="1"/>
          <p:nvPr>
            <p:ph idx="1" type="body"/>
          </p:nvPr>
        </p:nvSpPr>
        <p:spPr>
          <a:xfrm>
            <a:off x="5203900" y="3925225"/>
            <a:ext cx="34830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/>
              <a:t>Tracker pg. 47</a:t>
            </a:r>
            <a:endParaRPr/>
          </a:p>
        </p:txBody>
      </p:sp>
      <p:pic>
        <p:nvPicPr>
          <p:cNvPr id="217" name="Google Shape;217;g3cd10deb30d_0_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275" y="165875"/>
            <a:ext cx="5036627" cy="6513125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18" name="Google Shape;218;g3cd10deb30d_0_61"/>
          <p:cNvSpPr txBox="1"/>
          <p:nvPr/>
        </p:nvSpPr>
        <p:spPr>
          <a:xfrm>
            <a:off x="1139375" y="748725"/>
            <a:ext cx="1931400" cy="2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Enter Text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9" name="Google Shape;219;g3cd10deb30d_0_61"/>
          <p:cNvSpPr txBox="1"/>
          <p:nvPr/>
        </p:nvSpPr>
        <p:spPr>
          <a:xfrm>
            <a:off x="3841825" y="748725"/>
            <a:ext cx="1030500" cy="2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Enter Text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0" name="Google Shape;220;g3cd10deb30d_0_61"/>
          <p:cNvSpPr txBox="1"/>
          <p:nvPr/>
        </p:nvSpPr>
        <p:spPr>
          <a:xfrm>
            <a:off x="2138650" y="1030725"/>
            <a:ext cx="1931400" cy="2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Enter Text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1" name="Google Shape;221;g3cd10deb30d_0_61"/>
          <p:cNvSpPr txBox="1"/>
          <p:nvPr/>
        </p:nvSpPr>
        <p:spPr>
          <a:xfrm>
            <a:off x="2084900" y="1260175"/>
            <a:ext cx="1931400" cy="2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Enter Text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2" name="Google Shape;222;g3cd10deb30d_0_61"/>
          <p:cNvSpPr txBox="1"/>
          <p:nvPr/>
        </p:nvSpPr>
        <p:spPr>
          <a:xfrm>
            <a:off x="544400" y="2052800"/>
            <a:ext cx="1540500" cy="6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Enter Text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3" name="Google Shape;223;g3cd10deb30d_0_61"/>
          <p:cNvSpPr txBox="1"/>
          <p:nvPr/>
        </p:nvSpPr>
        <p:spPr>
          <a:xfrm>
            <a:off x="2292025" y="2118375"/>
            <a:ext cx="344700" cy="6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Enter Text</a:t>
            </a:r>
            <a:endParaRPr sz="9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4" name="Google Shape;224;g3cd10deb30d_0_61"/>
          <p:cNvSpPr txBox="1"/>
          <p:nvPr/>
        </p:nvSpPr>
        <p:spPr>
          <a:xfrm>
            <a:off x="2747175" y="2052800"/>
            <a:ext cx="2102400" cy="6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Enter Text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5" name="Google Shape;225;g3cd10deb30d_0_61"/>
          <p:cNvSpPr txBox="1"/>
          <p:nvPr/>
        </p:nvSpPr>
        <p:spPr>
          <a:xfrm>
            <a:off x="521613" y="3916138"/>
            <a:ext cx="1540500" cy="6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Enter Text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6" name="Google Shape;226;g3cd10deb30d_0_61"/>
          <p:cNvSpPr txBox="1"/>
          <p:nvPr/>
        </p:nvSpPr>
        <p:spPr>
          <a:xfrm>
            <a:off x="2269238" y="3981713"/>
            <a:ext cx="344700" cy="6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Enter Text</a:t>
            </a:r>
            <a:endParaRPr sz="9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7" name="Google Shape;227;g3cd10deb30d_0_61"/>
          <p:cNvSpPr txBox="1"/>
          <p:nvPr/>
        </p:nvSpPr>
        <p:spPr>
          <a:xfrm>
            <a:off x="2747163" y="3916138"/>
            <a:ext cx="2102400" cy="6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Enter Text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8" name="Google Shape;228;g3cd10deb30d_0_61"/>
          <p:cNvSpPr txBox="1"/>
          <p:nvPr/>
        </p:nvSpPr>
        <p:spPr>
          <a:xfrm>
            <a:off x="521613" y="4896800"/>
            <a:ext cx="1540500" cy="6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Enter Text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9" name="Google Shape;229;g3cd10deb30d_0_61"/>
          <p:cNvSpPr txBox="1"/>
          <p:nvPr/>
        </p:nvSpPr>
        <p:spPr>
          <a:xfrm>
            <a:off x="2269238" y="4962375"/>
            <a:ext cx="344700" cy="6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Enter Text</a:t>
            </a:r>
            <a:endParaRPr sz="9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0" name="Google Shape;230;g3cd10deb30d_0_61"/>
          <p:cNvSpPr txBox="1"/>
          <p:nvPr/>
        </p:nvSpPr>
        <p:spPr>
          <a:xfrm>
            <a:off x="2747163" y="4832150"/>
            <a:ext cx="2102400" cy="6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Enter Text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1" name="Google Shape;231;g3cd10deb30d_0_61"/>
          <p:cNvSpPr txBox="1"/>
          <p:nvPr/>
        </p:nvSpPr>
        <p:spPr>
          <a:xfrm>
            <a:off x="521625" y="3104550"/>
            <a:ext cx="34830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Enter Text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2" name="Google Shape;232;g3cd10deb30d_0_61"/>
          <p:cNvSpPr txBox="1"/>
          <p:nvPr/>
        </p:nvSpPr>
        <p:spPr>
          <a:xfrm>
            <a:off x="4146425" y="3104550"/>
            <a:ext cx="7260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Enter Text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3" name="Google Shape;233;g3cd10deb30d_0_61"/>
          <p:cNvSpPr txBox="1"/>
          <p:nvPr/>
        </p:nvSpPr>
        <p:spPr>
          <a:xfrm>
            <a:off x="2269250" y="5642175"/>
            <a:ext cx="2667900" cy="5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Enter Text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cbbe086d0c_0_13"/>
          <p:cNvSpPr txBox="1"/>
          <p:nvPr>
            <p:ph type="title"/>
          </p:nvPr>
        </p:nvSpPr>
        <p:spPr>
          <a:xfrm>
            <a:off x="457200" y="1756475"/>
            <a:ext cx="8229600" cy="35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4000">
                <a:solidFill>
                  <a:srgbClr val="78BE21"/>
                </a:solidFill>
              </a:rPr>
              <a:t>Activity 6(d): Mock Interviews</a:t>
            </a:r>
            <a:endParaRPr b="1" sz="4000">
              <a:solidFill>
                <a:srgbClr val="78BE2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 sz="400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cbbe086d0c_0_43"/>
          <p:cNvSpPr txBox="1"/>
          <p:nvPr>
            <p:ph type="title"/>
          </p:nvPr>
        </p:nvSpPr>
        <p:spPr>
          <a:xfrm>
            <a:off x="457200" y="91440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4000">
                <a:solidFill>
                  <a:srgbClr val="0097D6"/>
                </a:solidFill>
                <a:latin typeface="Arial"/>
                <a:ea typeface="Arial"/>
                <a:cs typeface="Arial"/>
                <a:sym typeface="Arial"/>
              </a:rPr>
              <a:t>Mock Interviews </a:t>
            </a:r>
            <a:endParaRPr sz="4000"/>
          </a:p>
        </p:txBody>
      </p:sp>
      <p:sp>
        <p:nvSpPr>
          <p:cNvPr id="246" name="Google Shape;246;g3cbbe086d0c_0_43"/>
          <p:cNvSpPr txBox="1"/>
          <p:nvPr>
            <p:ph idx="1" type="body"/>
          </p:nvPr>
        </p:nvSpPr>
        <p:spPr>
          <a:xfrm>
            <a:off x="457200" y="1905000"/>
            <a:ext cx="8229600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115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Char char="●"/>
            </a:pPr>
            <a:r>
              <a:rPr lang="en-US" sz="3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We’re going to do an example interview.</a:t>
            </a:r>
            <a:endParaRPr sz="3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Char char="●"/>
            </a:pPr>
            <a:r>
              <a:rPr lang="en-US" sz="3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Pay attention to what is done well and what could use some improvement.</a:t>
            </a:r>
            <a:endParaRPr sz="3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cbbe086d0c_0_50"/>
          <p:cNvSpPr txBox="1"/>
          <p:nvPr>
            <p:ph type="title"/>
          </p:nvPr>
        </p:nvSpPr>
        <p:spPr>
          <a:xfrm>
            <a:off x="457200" y="83820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4000">
                <a:solidFill>
                  <a:srgbClr val="0097D6"/>
                </a:solidFill>
                <a:latin typeface="Arial"/>
                <a:ea typeface="Arial"/>
                <a:cs typeface="Arial"/>
                <a:sym typeface="Arial"/>
              </a:rPr>
              <a:t>Discussion Prompts</a:t>
            </a:r>
            <a:endParaRPr sz="4000"/>
          </a:p>
        </p:txBody>
      </p:sp>
      <p:sp>
        <p:nvSpPr>
          <p:cNvPr id="253" name="Google Shape;253;g3cbbe086d0c_0_50"/>
          <p:cNvSpPr txBox="1"/>
          <p:nvPr>
            <p:ph idx="1" type="body"/>
          </p:nvPr>
        </p:nvSpPr>
        <p:spPr>
          <a:xfrm>
            <a:off x="457200" y="1600200"/>
            <a:ext cx="8473500" cy="49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</a:pPr>
            <a:r>
              <a:rPr i="1"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i="1"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do you think that interview went?”</a:t>
            </a:r>
            <a:endParaRPr i="1" sz="3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</a:pPr>
            <a:r>
              <a:rPr i="1"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“What did the applicant do well?”</a:t>
            </a:r>
            <a:endParaRPr i="1" sz="3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</a:pPr>
            <a:r>
              <a:rPr i="1"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“What impression did the applicant leave?”</a:t>
            </a:r>
            <a:endParaRPr i="1" sz="3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</a:pPr>
            <a:r>
              <a:rPr i="1"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“What might the employer think after that interview?”</a:t>
            </a:r>
            <a:endParaRPr i="1" sz="3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</a:pPr>
            <a:r>
              <a:rPr i="1" lang="en-US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“How could the applicant improve?”</a:t>
            </a:r>
            <a:endParaRPr sz="4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cd403f9fa1_0_0"/>
          <p:cNvSpPr txBox="1"/>
          <p:nvPr>
            <p:ph idx="1" type="body"/>
          </p:nvPr>
        </p:nvSpPr>
        <p:spPr>
          <a:xfrm>
            <a:off x="457200" y="1581000"/>
            <a:ext cx="8229600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 sz="4000"/>
              <a:t>Turn to </a:t>
            </a:r>
            <a:r>
              <a:rPr b="1" lang="en-US" sz="4000">
                <a:solidFill>
                  <a:srgbClr val="78BE21"/>
                </a:solidFill>
              </a:rPr>
              <a:t>PAGE 48 </a:t>
            </a:r>
            <a:r>
              <a:rPr lang="en-US" sz="4000"/>
              <a:t>in your Tracker</a:t>
            </a:r>
            <a:endParaRPr sz="4000"/>
          </a:p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4000"/>
          </a:p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b="1" i="1" lang="en-US" sz="4000">
                <a:solidFill>
                  <a:srgbClr val="00B0F0"/>
                </a:solidFill>
              </a:rPr>
              <a:t>Mock Interview worksheet</a:t>
            </a:r>
            <a:endParaRPr b="1" i="1" sz="400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ccff1c0867_0_172"/>
          <p:cNvSpPr txBox="1"/>
          <p:nvPr>
            <p:ph idx="1" type="body"/>
          </p:nvPr>
        </p:nvSpPr>
        <p:spPr>
          <a:xfrm>
            <a:off x="203850" y="871500"/>
            <a:ext cx="8736300" cy="54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30000"/>
              </a:lnSpc>
              <a:spcBef>
                <a:spcPts val="640"/>
              </a:spcBef>
              <a:spcAft>
                <a:spcPts val="0"/>
              </a:spcAft>
              <a:buClr>
                <a:srgbClr val="00B0F0"/>
              </a:buClr>
              <a:buSzPts val="3600"/>
              <a:buChar char="•"/>
            </a:pPr>
            <a:r>
              <a:rPr lang="en-US" sz="3600"/>
              <a:t>Work in pairs</a:t>
            </a:r>
            <a:endParaRPr sz="3600"/>
          </a:p>
          <a:p>
            <a: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Char char="•"/>
            </a:pPr>
            <a:r>
              <a:rPr lang="en-US" sz="3600"/>
              <a:t>Choose roles and practice interviewing</a:t>
            </a:r>
            <a:endParaRPr sz="3600"/>
          </a:p>
          <a:p>
            <a:pPr indent="-342900" lvl="1" marL="12573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○"/>
            </a:pPr>
            <a:r>
              <a:rPr lang="en-US" sz="3600"/>
              <a:t>one applicant</a:t>
            </a:r>
            <a:endParaRPr sz="3600"/>
          </a:p>
          <a:p>
            <a:pPr indent="-342900" lvl="1" marL="12573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○"/>
            </a:pPr>
            <a:r>
              <a:rPr lang="en-US" sz="3600"/>
              <a:t>one employer</a:t>
            </a:r>
            <a:endParaRPr sz="3600"/>
          </a:p>
          <a:p>
            <a: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Char char="•"/>
            </a:pPr>
            <a:r>
              <a:rPr lang="en-US" sz="3600"/>
              <a:t>Employer will use the Mock Interview Practice worksheet (pg. 48), take notes and provide feedback.</a:t>
            </a:r>
            <a:endParaRPr sz="3600"/>
          </a:p>
          <a:p>
            <a: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Char char="•"/>
            </a:pPr>
            <a:r>
              <a:rPr lang="en-US" sz="3600"/>
              <a:t>When times up you will </a:t>
            </a:r>
            <a:r>
              <a:rPr lang="en-US" sz="3600"/>
              <a:t>switch</a:t>
            </a:r>
            <a:r>
              <a:rPr lang="en-US" sz="3600"/>
              <a:t> roles.</a:t>
            </a:r>
            <a:endParaRPr sz="3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ccff1c0867_0_0"/>
          <p:cNvSpPr txBox="1"/>
          <p:nvPr>
            <p:ph type="title"/>
          </p:nvPr>
        </p:nvSpPr>
        <p:spPr>
          <a:xfrm>
            <a:off x="457200" y="914400"/>
            <a:ext cx="8229600" cy="685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78BE21"/>
                </a:solidFill>
              </a:rPr>
              <a:t>Session 5 Recap</a:t>
            </a:r>
            <a:endParaRPr b="1">
              <a:solidFill>
                <a:srgbClr val="78BE21"/>
              </a:solidFill>
            </a:endParaRPr>
          </a:p>
        </p:txBody>
      </p:sp>
      <p:sp>
        <p:nvSpPr>
          <p:cNvPr id="101" name="Google Shape;101;g3ccff1c0867_0_0"/>
          <p:cNvSpPr txBox="1"/>
          <p:nvPr>
            <p:ph idx="1" type="body"/>
          </p:nvPr>
        </p:nvSpPr>
        <p:spPr>
          <a:xfrm>
            <a:off x="457200" y="1905000"/>
            <a:ext cx="8229600" cy="4038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61950" lvl="0" marL="4000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lang="en-US" sz="3000">
                <a:latin typeface="Arial"/>
                <a:ea typeface="Arial"/>
                <a:cs typeface="Arial"/>
                <a:sym typeface="Arial"/>
              </a:rPr>
              <a:t>Who remembers something we talked about in our last session?</a:t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-361950" lvl="0" marL="4000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Char char="○"/>
            </a:pPr>
            <a:r>
              <a:rPr lang="en-US" sz="3000">
                <a:latin typeface="Arial"/>
                <a:ea typeface="Arial"/>
                <a:cs typeface="Arial"/>
                <a:sym typeface="Arial"/>
              </a:rPr>
              <a:t>Can anyone share a time since we last met that you noticed yourself using your learning style?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cbbe086d0c_0_74"/>
          <p:cNvSpPr txBox="1"/>
          <p:nvPr>
            <p:ph idx="1" type="body"/>
          </p:nvPr>
        </p:nvSpPr>
        <p:spPr>
          <a:xfrm>
            <a:off x="6393375" y="3315625"/>
            <a:ext cx="2293500" cy="10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/>
              <a:t>Tracker pg. 48</a:t>
            </a:r>
            <a:endParaRPr/>
          </a:p>
        </p:txBody>
      </p:sp>
      <p:pic>
        <p:nvPicPr>
          <p:cNvPr id="272" name="Google Shape;272;g3cbbe086d0c_0_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075" y="107775"/>
            <a:ext cx="5067624" cy="6553225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cbbe086d0c_0_67"/>
          <p:cNvSpPr txBox="1"/>
          <p:nvPr>
            <p:ph type="title"/>
          </p:nvPr>
        </p:nvSpPr>
        <p:spPr>
          <a:xfrm>
            <a:off x="457200" y="91440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4000">
                <a:solidFill>
                  <a:srgbClr val="0097D6"/>
                </a:solidFill>
                <a:latin typeface="Arial"/>
                <a:ea typeface="Arial"/>
                <a:cs typeface="Arial"/>
                <a:sym typeface="Arial"/>
              </a:rPr>
              <a:t>Discussion Prompts</a:t>
            </a:r>
            <a:endParaRPr sz="4000"/>
          </a:p>
        </p:txBody>
      </p:sp>
      <p:sp>
        <p:nvSpPr>
          <p:cNvPr id="279" name="Google Shape;279;g3cbbe086d0c_0_67"/>
          <p:cNvSpPr txBox="1"/>
          <p:nvPr>
            <p:ph idx="1" type="body"/>
          </p:nvPr>
        </p:nvSpPr>
        <p:spPr>
          <a:xfrm>
            <a:off x="166500" y="1600200"/>
            <a:ext cx="8676000" cy="46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7429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i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“How did the interviews go?”</a:t>
            </a:r>
            <a:endParaRPr i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7429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i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“Do you try to make your ideal impression on people when you first meet them?”</a:t>
            </a:r>
            <a:endParaRPr i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7429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i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“Do we have control over how we act and how we present ourselves?”</a:t>
            </a:r>
            <a:br>
              <a:rPr i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i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“What are some of the challenges you face when trying to make your ideal impression?”</a:t>
            </a:r>
            <a:endParaRPr i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7429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i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“What can we do to make sure we’re living in line with our values and presenting ourselves the way we want?”</a:t>
            </a:r>
            <a:endParaRPr i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7429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i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“What’s something you can do daily to leave a positive impression?”</a:t>
            </a:r>
            <a:endParaRPr sz="45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cbbe086d0c_0_82"/>
          <p:cNvSpPr txBox="1"/>
          <p:nvPr>
            <p:ph idx="1" type="body"/>
          </p:nvPr>
        </p:nvSpPr>
        <p:spPr>
          <a:xfrm>
            <a:off x="6943500" y="3271025"/>
            <a:ext cx="1743300" cy="11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/>
              <a:t>Tracker pg. 49</a:t>
            </a:r>
            <a:endParaRPr/>
          </a:p>
        </p:txBody>
      </p:sp>
      <p:pic>
        <p:nvPicPr>
          <p:cNvPr id="286" name="Google Shape;286;g3cbbe086d0c_0_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700" y="167263"/>
            <a:ext cx="5044626" cy="6523475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1632242e230_0_101"/>
          <p:cNvSpPr txBox="1"/>
          <p:nvPr>
            <p:ph type="title"/>
          </p:nvPr>
        </p:nvSpPr>
        <p:spPr>
          <a:xfrm>
            <a:off x="317100" y="770557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700">
                <a:latin typeface="Arial"/>
                <a:ea typeface="Arial"/>
                <a:cs typeface="Arial"/>
                <a:sym typeface="Arial"/>
              </a:rPr>
              <a:t>Turn to </a:t>
            </a:r>
            <a:r>
              <a:rPr b="1" lang="en-US" sz="3700">
                <a:solidFill>
                  <a:srgbClr val="0097D6"/>
                </a:solidFill>
                <a:latin typeface="Arial"/>
                <a:ea typeface="Arial"/>
                <a:cs typeface="Arial"/>
                <a:sym typeface="Arial"/>
              </a:rPr>
              <a:t>PAGE 50 </a:t>
            </a:r>
            <a:r>
              <a:rPr b="1" lang="en-US" sz="3700">
                <a:latin typeface="Arial"/>
                <a:ea typeface="Arial"/>
                <a:cs typeface="Arial"/>
                <a:sym typeface="Arial"/>
              </a:rPr>
              <a:t>in your Tracker</a:t>
            </a:r>
            <a:endParaRPr b="1" sz="4600"/>
          </a:p>
        </p:txBody>
      </p:sp>
      <p:sp>
        <p:nvSpPr>
          <p:cNvPr id="293" name="Google Shape;293;g1632242e230_0_101"/>
          <p:cNvSpPr txBox="1"/>
          <p:nvPr>
            <p:ph idx="1" type="body"/>
          </p:nvPr>
        </p:nvSpPr>
        <p:spPr>
          <a:xfrm>
            <a:off x="317100" y="1612525"/>
            <a:ext cx="8509800" cy="50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1" lang="en-US" sz="2400">
                <a:solidFill>
                  <a:srgbClr val="78BE21"/>
                </a:solidFill>
                <a:latin typeface="Arial"/>
                <a:ea typeface="Arial"/>
                <a:cs typeface="Arial"/>
                <a:sym typeface="Arial"/>
              </a:rPr>
              <a:t>Reflection Questions:</a:t>
            </a:r>
            <a:endParaRPr b="1" sz="2400">
              <a:solidFill>
                <a:srgbClr val="78BE2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5715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is one thing you want to practice so you can feel more confident when being interviewed?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5715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are some things you can do in high school that would be good additions to your brag sheet? (Clubs, leadership opportunities, volunteering, etc.)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5715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are you feeling about going to high school?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5715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do you still want to accomplish in 8th grade to prepare you for next year?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5715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AutoNum type="arabicPeriod"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most excites you about your potential career pathway?</a:t>
            </a:r>
            <a:endParaRPr b="1" sz="2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ccff1c0867_0_177"/>
          <p:cNvSpPr txBox="1"/>
          <p:nvPr>
            <p:ph type="ctrTitle"/>
          </p:nvPr>
        </p:nvSpPr>
        <p:spPr>
          <a:xfrm>
            <a:off x="263925" y="2694000"/>
            <a:ext cx="8194500" cy="199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>
                <a:solidFill>
                  <a:srgbClr val="2D89C7"/>
                </a:solidFill>
              </a:rPr>
              <a:t>See You Next Month!</a:t>
            </a:r>
            <a:endParaRPr b="1">
              <a:solidFill>
                <a:srgbClr val="2D89C7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20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3500">
                <a:solidFill>
                  <a:srgbClr val="78BE21"/>
                </a:solidFill>
              </a:rPr>
              <a:t>Session 7: </a:t>
            </a:r>
            <a:endParaRPr b="1" sz="3500">
              <a:solidFill>
                <a:srgbClr val="78BE2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3500">
                <a:solidFill>
                  <a:srgbClr val="78BE21"/>
                </a:solidFill>
              </a:rPr>
              <a:t>My Year Reflection</a:t>
            </a:r>
            <a:endParaRPr b="1" sz="3500">
              <a:solidFill>
                <a:srgbClr val="78BE21"/>
              </a:solidFill>
            </a:endParaRPr>
          </a:p>
        </p:txBody>
      </p:sp>
      <p:pic>
        <p:nvPicPr>
          <p:cNvPr id="299" name="Google Shape;299;g3ccff1c0867_0_1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60450" y="320950"/>
            <a:ext cx="2783550" cy="132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g3ccff1c0867_0_1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25" y="5663963"/>
            <a:ext cx="8839200" cy="1194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" name="Google Shape;107;g38967a7d77c_0_0"/>
          <p:cNvGraphicFramePr/>
          <p:nvPr/>
        </p:nvGraphicFramePr>
        <p:xfrm>
          <a:off x="653663" y="957250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{41985BEC-03EF-4774-AB71-7AF6F5F6BAFE}</a:tableStyleId>
              </a:tblPr>
              <a:tblGrid>
                <a:gridCol w="7836650"/>
              </a:tblGrid>
              <a:tr h="484700">
                <a:tc>
                  <a:txBody>
                    <a:bodyPr/>
                    <a:lstStyle/>
                    <a:p>
                      <a:pPr indent="5715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</a:rPr>
                        <a:t>Session Activities</a:t>
                      </a:r>
                      <a:endParaRPr b="1" sz="1800" u="none" cap="none" strike="noStrike">
                        <a:solidFill>
                          <a:srgbClr val="FFFFFF"/>
                        </a:solidFill>
                      </a:endParaRPr>
                    </a:p>
                  </a:txBody>
                  <a:tcPr marT="0" marB="0" marR="68575" marL="68575" anchor="ctr">
                    <a:solidFill>
                      <a:srgbClr val="0097D6"/>
                    </a:solidFill>
                  </a:tcPr>
                </a:tc>
              </a:tr>
              <a:tr h="897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23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Activity 6(a): Icebreaker: Starburst</a:t>
                      </a:r>
                      <a:endParaRPr b="1" sz="2300" u="none" cap="none" strike="noStrike"/>
                    </a:p>
                  </a:txBody>
                  <a:tcPr marT="0" marB="0" marR="68575" marL="68575" anchor="ctr"/>
                </a:tc>
              </a:tr>
              <a:tr h="673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23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Activity 6(b): My Career Exploration</a:t>
                      </a:r>
                      <a:endParaRPr b="1" sz="2300" u="none" cap="none" strike="noStrike"/>
                    </a:p>
                  </a:txBody>
                  <a:tcPr marT="0" marB="0" marR="68575" marL="68575" anchor="ctr"/>
                </a:tc>
              </a:tr>
              <a:tr h="673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-US" sz="23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BREAK</a:t>
                      </a:r>
                      <a:endParaRPr sz="23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  <a:tr h="673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3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Activity 6(c): My Brag Sheet</a:t>
                      </a:r>
                      <a:endParaRPr b="1" sz="2300" u="none" cap="none" strike="noStrike"/>
                    </a:p>
                  </a:txBody>
                  <a:tcPr marT="0" marB="0" marR="68575" marL="68575" anchor="ctr"/>
                </a:tc>
              </a:tr>
              <a:tr h="868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3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Activity 6(d): Mock Interviews</a:t>
                      </a:r>
                      <a:endParaRPr b="1" sz="2300" u="none" cap="none" strike="noStrike"/>
                    </a:p>
                  </a:txBody>
                  <a:tcPr marT="0" marB="0" marR="68575" marL="68575" anchor="ctr"/>
                </a:tc>
              </a:tr>
              <a:tr h="6731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23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Future-Focused Reflection: Preparing For High School</a:t>
                      </a:r>
                      <a:endParaRPr b="1" sz="23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6555946497_0_55"/>
          <p:cNvSpPr txBox="1"/>
          <p:nvPr>
            <p:ph type="title"/>
          </p:nvPr>
        </p:nvSpPr>
        <p:spPr>
          <a:xfrm>
            <a:off x="457200" y="1856200"/>
            <a:ext cx="8229600" cy="30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 sz="4000">
                <a:solidFill>
                  <a:srgbClr val="78BE2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Icebreaker: Starburst</a:t>
            </a:r>
            <a:endParaRPr b="1">
              <a:solidFill>
                <a:srgbClr val="0097D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628debaa41_0_7"/>
          <p:cNvSpPr txBox="1"/>
          <p:nvPr/>
        </p:nvSpPr>
        <p:spPr>
          <a:xfrm>
            <a:off x="418650" y="629375"/>
            <a:ext cx="8306700" cy="59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431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</a:pPr>
            <a:r>
              <a:rPr lang="en-US" sz="3200"/>
              <a:t>Each of you will take</a:t>
            </a: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2 different colored Starbursts</a:t>
            </a:r>
            <a:r>
              <a:rPr lang="en-US" sz="3200"/>
              <a:t>.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318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○"/>
            </a:pPr>
            <a:r>
              <a:rPr lang="en-US" sz="3200"/>
              <a:t>Do not eat your Starburst until we tell you that you can eat them! </a:t>
            </a:r>
            <a:endParaRPr b="1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31800" lvl="0" marL="457200" marR="381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●"/>
            </a:pP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Each color represents a different question that will be answered out loud.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31800" lvl="0" marL="457200" marR="381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Once everyone has their Starbursts, we’ll show you the </a:t>
            </a:r>
            <a:r>
              <a:rPr lang="en-US" sz="3200"/>
              <a:t>questions</a:t>
            </a:r>
            <a:r>
              <a:rPr lang="en-US" sz="3200"/>
              <a:t>.</a:t>
            </a:r>
            <a:endParaRPr sz="3200"/>
          </a:p>
          <a:p>
            <a:pPr indent="-431800" lvl="0" marL="457200" marR="381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US" sz="3200"/>
              <a:t>Everyone will take a turn answers the questions that their Starburst match. </a:t>
            </a:r>
            <a:endParaRPr sz="32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6555946497_0_0"/>
          <p:cNvSpPr txBox="1"/>
          <p:nvPr/>
        </p:nvSpPr>
        <p:spPr>
          <a:xfrm>
            <a:off x="320825" y="846400"/>
            <a:ext cx="8683200" cy="60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7625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Char char="○"/>
            </a:pPr>
            <a:r>
              <a:rPr b="1" i="0" lang="en-US" sz="39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Red</a:t>
            </a:r>
            <a:r>
              <a:rPr b="0" i="0" lang="en-US" sz="3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If you could be any animal, what would you be and why?</a:t>
            </a:r>
            <a:endParaRPr b="0" i="0" sz="3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7625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Char char="○"/>
            </a:pPr>
            <a:r>
              <a:rPr b="1" i="0" lang="en-US" sz="3900" u="none" cap="none" strike="noStrik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Pink</a:t>
            </a:r>
            <a:r>
              <a:rPr b="0" i="0" lang="en-US" sz="3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Who is your favorite music artist and why?</a:t>
            </a:r>
            <a:endParaRPr b="0" i="1" sz="3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7625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Char char="○"/>
            </a:pPr>
            <a:r>
              <a:rPr b="1" i="0" lang="en-US" sz="3900" u="none" cap="none" strike="noStrike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Yellow</a:t>
            </a:r>
            <a:r>
              <a:rPr b="0" i="0" lang="en-US" sz="3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Where is your favorite place in Cleveland and why?</a:t>
            </a:r>
            <a:endParaRPr b="0" i="0" sz="3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76250" lvl="1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Char char="○"/>
            </a:pPr>
            <a:r>
              <a:rPr b="1" i="0" lang="en-US" sz="3900" u="none" cap="none" strike="noStrik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Orange</a:t>
            </a:r>
            <a:r>
              <a:rPr b="0" i="0" lang="en-US" sz="3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Who do you look up to or admire and why?</a:t>
            </a:r>
            <a:endParaRPr b="1" i="0" sz="3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ccff1c0867_0_6"/>
          <p:cNvSpPr txBox="1"/>
          <p:nvPr>
            <p:ph idx="1" type="body"/>
          </p:nvPr>
        </p:nvSpPr>
        <p:spPr>
          <a:xfrm>
            <a:off x="457200" y="1905000"/>
            <a:ext cx="8229600" cy="40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 sz="4000"/>
              <a:t>Turn to </a:t>
            </a:r>
            <a:r>
              <a:rPr b="1" lang="en-US" sz="4000">
                <a:solidFill>
                  <a:srgbClr val="78BE21"/>
                </a:solidFill>
              </a:rPr>
              <a:t>PAGE 46 </a:t>
            </a:r>
            <a:r>
              <a:rPr lang="en-US" sz="4000"/>
              <a:t>in your Tracker</a:t>
            </a:r>
            <a:endParaRPr sz="4000"/>
          </a:p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4000"/>
          </a:p>
          <a:p>
            <a:pPr indent="0" lvl="0" mar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b="1" i="1" lang="en-US" sz="4000">
                <a:solidFill>
                  <a:srgbClr val="00B0F0"/>
                </a:solidFill>
              </a:rPr>
              <a:t>My Career Exploration</a:t>
            </a:r>
            <a:endParaRPr b="1" i="1" sz="400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be3e9bc250_0_47"/>
          <p:cNvSpPr txBox="1"/>
          <p:nvPr/>
        </p:nvSpPr>
        <p:spPr>
          <a:xfrm>
            <a:off x="6244675" y="3228900"/>
            <a:ext cx="2744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-US" sz="27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Tracker</a:t>
            </a:r>
            <a:r>
              <a:rPr b="0" i="0" lang="en-US" sz="27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pg. 46</a:t>
            </a:r>
            <a:endParaRPr b="0" i="0" sz="27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38" name="Google Shape;138;g3be3e9bc250_0_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500" y="143000"/>
            <a:ext cx="5005049" cy="6472299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cd10deb30d_0_0"/>
          <p:cNvSpPr txBox="1"/>
          <p:nvPr/>
        </p:nvSpPr>
        <p:spPr>
          <a:xfrm>
            <a:off x="6244675" y="3228900"/>
            <a:ext cx="2744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7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Mentor A</a:t>
            </a:r>
            <a:endParaRPr b="0" i="0" sz="27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45" name="Google Shape;145;g3cd10deb30d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500" y="143000"/>
            <a:ext cx="5005051" cy="64723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6" name="Google Shape;146;g3cd10deb30d_0_0"/>
          <p:cNvSpPr txBox="1"/>
          <p:nvPr/>
        </p:nvSpPr>
        <p:spPr>
          <a:xfrm>
            <a:off x="748725" y="1486625"/>
            <a:ext cx="1117800" cy="10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Enter text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7" name="Google Shape;147;g3cd10deb30d_0_0"/>
          <p:cNvSpPr txBox="1"/>
          <p:nvPr/>
        </p:nvSpPr>
        <p:spPr>
          <a:xfrm>
            <a:off x="2257525" y="1486625"/>
            <a:ext cx="1117800" cy="10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Enter text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8" name="Google Shape;148;g3cd10deb30d_0_0"/>
          <p:cNvSpPr txBox="1"/>
          <p:nvPr/>
        </p:nvSpPr>
        <p:spPr>
          <a:xfrm>
            <a:off x="3766325" y="1486625"/>
            <a:ext cx="1117800" cy="10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Enter text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9" name="Google Shape;149;g3cd10deb30d_0_0"/>
          <p:cNvSpPr txBox="1"/>
          <p:nvPr/>
        </p:nvSpPr>
        <p:spPr>
          <a:xfrm>
            <a:off x="869525" y="4276850"/>
            <a:ext cx="1734900" cy="8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Enter text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0" name="Google Shape;150;g3cd10deb30d_0_0"/>
          <p:cNvSpPr txBox="1"/>
          <p:nvPr/>
        </p:nvSpPr>
        <p:spPr>
          <a:xfrm>
            <a:off x="3149225" y="4276850"/>
            <a:ext cx="1734900" cy="8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Enter text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1" name="Google Shape;151;g3cd10deb30d_0_0"/>
          <p:cNvSpPr txBox="1"/>
          <p:nvPr/>
        </p:nvSpPr>
        <p:spPr>
          <a:xfrm>
            <a:off x="748725" y="2951550"/>
            <a:ext cx="1117800" cy="5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Enter text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2" name="Google Shape;152;g3cd10deb30d_0_0"/>
          <p:cNvSpPr txBox="1"/>
          <p:nvPr/>
        </p:nvSpPr>
        <p:spPr>
          <a:xfrm>
            <a:off x="2257525" y="2951550"/>
            <a:ext cx="1117800" cy="5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Enter text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3" name="Google Shape;153;g3cd10deb30d_0_0"/>
          <p:cNvSpPr txBox="1"/>
          <p:nvPr/>
        </p:nvSpPr>
        <p:spPr>
          <a:xfrm>
            <a:off x="3766325" y="2951550"/>
            <a:ext cx="1117800" cy="5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Enter text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4" name="Google Shape;154;g3cd10deb30d_0_0"/>
          <p:cNvSpPr txBox="1"/>
          <p:nvPr/>
        </p:nvSpPr>
        <p:spPr>
          <a:xfrm>
            <a:off x="668325" y="5686550"/>
            <a:ext cx="1117800" cy="5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Enter text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5" name="Google Shape;155;g3cd10deb30d_0_0"/>
          <p:cNvSpPr txBox="1"/>
          <p:nvPr/>
        </p:nvSpPr>
        <p:spPr>
          <a:xfrm>
            <a:off x="2177125" y="5686550"/>
            <a:ext cx="1117800" cy="5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Enter text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6" name="Google Shape;156;g3cd10deb30d_0_0"/>
          <p:cNvSpPr txBox="1"/>
          <p:nvPr/>
        </p:nvSpPr>
        <p:spPr>
          <a:xfrm>
            <a:off x="3685925" y="5686550"/>
            <a:ext cx="1117800" cy="5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Enter text</a:t>
            </a:r>
            <a:endParaRPr sz="1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owerpoint Template 412019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2019-04-01T20:43:29Z</dcterms:created>
  <dc:creator>Molly Feghali</dc:creator>
</cp:coreProperties>
</file>