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7" roundtripDataSignature="AMtx7mhHwcJMTJT0PJo/LFehN2IuM5wK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c2eac2e163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c2eac2e1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c2eac2e163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2eac2e163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c2eac2e16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c2eac2e163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32242e230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632242e23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1632242e230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ee567f13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1bcee567f1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1bcee567f13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224d642cf_0_2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9224d642cf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39224d642cf_0_2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2eac2e163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c2eac2e16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c2eac2e163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2eac2e163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c2eac2e1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c2eac2e163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b4a9df0bf4_0_2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b4a9df0bf4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b4a9df0bf4_0_2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4a9df0bf4_0_2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b4a9df0bf4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3b4a9df0bf4_0_2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b4a9df0bf4_0_2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b4a9df0bf4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3b4a9df0bf4_0_2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224d642c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9224d642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39224d642c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1" name="Google Shape;21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c2eac2e163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c2eac2e16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c2eac2e163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2eac2e163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c2eac2e16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c2eac2e163_0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c2eac2e163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c2eac2e16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c2eac2e163_0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c3fb3c9da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c3fb3c9d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c3fb3c9da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c2eac2e163_0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c2eac2e16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c2eac2e163_0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c2eac2e163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c2eac2e16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c2eac2e163_0_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868ed1dc4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868ed1dc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868ed1dc4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6fdeca33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176fdeca3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176fdeca33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2eac2e163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c2eac2e16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c2eac2e163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2eac2e16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c2eac2e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c2eac2e16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2eac2e163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2eac2e16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c2eac2e163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bcee567f13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1bcee567f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bcee567f13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2eac2e163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c2eac2e16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c2eac2e163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5.jpg"/><Relationship Id="rId6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6172835"/>
            <a:ext cx="838200" cy="60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" y="6169152"/>
            <a:ext cx="91855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6260" y="6169152"/>
            <a:ext cx="156067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7421" y="6169152"/>
            <a:ext cx="1375270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3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53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4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5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5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/>
          <p:nvPr>
            <p:ph type="title"/>
          </p:nvPr>
        </p:nvSpPr>
        <p:spPr>
          <a:xfrm>
            <a:off x="457200" y="762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4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4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4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7" name="Google Shape;37;p4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" type="body"/>
          </p:nvPr>
        </p:nvSpPr>
        <p:spPr>
          <a:xfrm>
            <a:off x="457200" y="3048000"/>
            <a:ext cx="82296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7"/>
          <p:cNvSpPr txBox="1"/>
          <p:nvPr>
            <p:ph idx="1" type="body"/>
          </p:nvPr>
        </p:nvSpPr>
        <p:spPr>
          <a:xfrm>
            <a:off x="450503" y="5929931"/>
            <a:ext cx="82392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Helvetica Neue"/>
              <a:buNone/>
              <a:defRPr b="1" sz="135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7"/>
          <p:cNvSpPr txBox="1"/>
          <p:nvPr>
            <p:ph type="title"/>
          </p:nvPr>
        </p:nvSpPr>
        <p:spPr>
          <a:xfrm>
            <a:off x="452436" y="1287496"/>
            <a:ext cx="8239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7"/>
          <p:cNvSpPr txBox="1"/>
          <p:nvPr>
            <p:ph idx="2" type="body"/>
          </p:nvPr>
        </p:nvSpPr>
        <p:spPr>
          <a:xfrm>
            <a:off x="450504" y="3611595"/>
            <a:ext cx="82392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Font typeface="Helvetica Neue"/>
              <a:buNone/>
              <a:defRPr b="1" sz="2063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49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0"/>
          <p:cNvSpPr txBox="1"/>
          <p:nvPr>
            <p:ph type="title"/>
          </p:nvPr>
        </p:nvSpPr>
        <p:spPr>
          <a:xfrm>
            <a:off x="457200" y="838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5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5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1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457200" y="3048000"/>
            <a:ext cx="82296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levelandmetroschools.org/building-brighter-futures/bbf-enrollment-pag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685800" y="26940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/>
              <a:t>Welcome to True2U!</a:t>
            </a:r>
            <a:endParaRPr sz="6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78BE21"/>
                </a:solidFill>
              </a:rPr>
              <a:t>Session 5</a:t>
            </a:r>
            <a:endParaRPr b="1" sz="4000">
              <a:solidFill>
                <a:srgbClr val="78BE2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0070C0"/>
                </a:solidFill>
              </a:rPr>
              <a:t>My Learning Style</a:t>
            </a:r>
            <a:endParaRPr b="1" sz="4000">
              <a:solidFill>
                <a:srgbClr val="0070C0"/>
              </a:solidFill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25" y="5663963"/>
            <a:ext cx="8839200" cy="119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2eac2e163_0_25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 4</a:t>
            </a:r>
            <a:endParaRPr/>
          </a:p>
        </p:txBody>
      </p:sp>
      <p:sp>
        <p:nvSpPr>
          <p:cNvPr id="152" name="Google Shape;152;g3c2eac2e163_0_25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00B0F0"/>
                </a:solidFill>
              </a:rPr>
              <a:t>Make a Flower</a:t>
            </a:r>
            <a:endParaRPr b="1" sz="55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c2eac2e163_0_31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78BE21"/>
                </a:solidFill>
              </a:rPr>
              <a:t>Learning Styles Inventory</a:t>
            </a:r>
            <a:endParaRPr b="1" sz="5000">
              <a:solidFill>
                <a:srgbClr val="78BE2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32242e230_0_25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Turn to </a:t>
            </a:r>
            <a:r>
              <a:rPr b="1" lang="en-US" sz="4000">
                <a:solidFill>
                  <a:srgbClr val="78BE21"/>
                </a:solidFill>
              </a:rPr>
              <a:t>PAGE 42 </a:t>
            </a:r>
            <a:r>
              <a:rPr lang="en-US" sz="4000"/>
              <a:t>in your Tracker</a:t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i="1" lang="en-US" sz="4000">
                <a:solidFill>
                  <a:srgbClr val="00B0F0"/>
                </a:solidFill>
              </a:rPr>
              <a:t>Learning Styles Inventory</a:t>
            </a:r>
            <a:endParaRPr b="1" i="1" sz="40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1bcee567f13_0_3"/>
          <p:cNvPicPr preferRelativeResize="0"/>
          <p:nvPr/>
        </p:nvPicPr>
        <p:blipFill rotWithShape="1">
          <a:blip r:embed="rId3">
            <a:alphaModFix/>
          </a:blip>
          <a:srcRect b="4707" l="0" r="0" t="0"/>
          <a:stretch/>
        </p:blipFill>
        <p:spPr>
          <a:xfrm>
            <a:off x="1877750" y="166938"/>
            <a:ext cx="5294950" cy="65241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9224d642cf_0_232"/>
          <p:cNvPicPr preferRelativeResize="0"/>
          <p:nvPr/>
        </p:nvPicPr>
        <p:blipFill rotWithShape="1">
          <a:blip r:embed="rId3">
            <a:alphaModFix/>
          </a:blip>
          <a:srcRect b="3901" l="0" r="0" t="0"/>
          <a:stretch/>
        </p:blipFill>
        <p:spPr>
          <a:xfrm>
            <a:off x="1919100" y="132613"/>
            <a:ext cx="5305800" cy="659277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c2eac2e163_0_41"/>
          <p:cNvPicPr preferRelativeResize="0"/>
          <p:nvPr/>
        </p:nvPicPr>
        <p:blipFill rotWithShape="1">
          <a:blip r:embed="rId3">
            <a:alphaModFix/>
          </a:blip>
          <a:srcRect b="6200" l="0" r="0" t="0"/>
          <a:stretch/>
        </p:blipFill>
        <p:spPr>
          <a:xfrm>
            <a:off x="1830563" y="104175"/>
            <a:ext cx="5482875" cy="66496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2eac2e163_0_49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6"/>
                </a:solidFill>
              </a:rPr>
              <a:t>Discussion Prompts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89" name="Google Shape;189;g3c2eac2e163_0_49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82600" lvl="0" marL="457200" rtl="0" algn="l">
              <a:spcBef>
                <a:spcPts val="64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Which was your favorite activity, and why did you like it?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Does the activity you enjoyed most match up with one of your Learning Styles from the inventory?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4a9df0bf4_0_278"/>
          <p:cNvSpPr txBox="1"/>
          <p:nvPr>
            <p:ph type="title"/>
          </p:nvPr>
        </p:nvSpPr>
        <p:spPr>
          <a:xfrm>
            <a:off x="457200" y="2481900"/>
            <a:ext cx="8229600" cy="18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78BE21"/>
                </a:solidFill>
              </a:rPr>
              <a:t>Future-Focused Reflection: </a:t>
            </a:r>
            <a:endParaRPr b="1" sz="4000">
              <a:solidFill>
                <a:srgbClr val="78BE2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7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Understanding Your Learning Style </a:t>
            </a:r>
            <a:endParaRPr sz="4100">
              <a:solidFill>
                <a:srgbClr val="78BE2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b4a9df0bf4_0_283"/>
          <p:cNvSpPr txBox="1"/>
          <p:nvPr>
            <p:ph idx="1" type="body"/>
          </p:nvPr>
        </p:nvSpPr>
        <p:spPr>
          <a:xfrm>
            <a:off x="227875" y="1109600"/>
            <a:ext cx="8637600" cy="5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Turn to PAGE </a:t>
            </a:r>
            <a:r>
              <a:rPr b="1" lang="en-US" sz="3800">
                <a:solidFill>
                  <a:srgbClr val="78BE21"/>
                </a:solidFill>
              </a:rPr>
              <a:t>45</a:t>
            </a:r>
            <a:r>
              <a:rPr lang="en-US" sz="3800"/>
              <a:t> in your Tracker</a:t>
            </a:r>
            <a:endParaRPr sz="3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800">
                <a:solidFill>
                  <a:srgbClr val="78BE21"/>
                </a:solidFill>
              </a:rPr>
              <a:t>Reflection Questions</a:t>
            </a:r>
            <a:endParaRPr b="1" sz="3800">
              <a:solidFill>
                <a:srgbClr val="78BE21"/>
              </a:solidFill>
            </a:endParaRPr>
          </a:p>
          <a:p>
            <a:pPr indent="-3683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down your learning style and explain it in your own words?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ways you can use your learning style to help you in high school?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a time when you wanted to learn about something just because you found it 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interesting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What was it? How did you learn about it?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a time 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had difficulty learning something in one of your classes. How did you overcome the problem?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4a9df0bf4_0_288"/>
          <p:cNvSpPr txBox="1"/>
          <p:nvPr>
            <p:ph idx="1" type="body"/>
          </p:nvPr>
        </p:nvSpPr>
        <p:spPr>
          <a:xfrm>
            <a:off x="457200" y="1737900"/>
            <a:ext cx="8229600" cy="4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Char char="●"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Which activity did you like the most and why? What did you learn from the activity?</a:t>
            </a:r>
            <a:endParaRPr sz="43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Char char="●"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How can the activities/session be improved and why?</a:t>
            </a:r>
            <a:endParaRPr sz="4300"/>
          </a:p>
        </p:txBody>
      </p:sp>
      <p:sp>
        <p:nvSpPr>
          <p:cNvPr id="208" name="Google Shape;208;g3b4a9df0bf4_0_288"/>
          <p:cNvSpPr txBox="1"/>
          <p:nvPr>
            <p:ph idx="1" type="body"/>
          </p:nvPr>
        </p:nvSpPr>
        <p:spPr>
          <a:xfrm>
            <a:off x="222975" y="767775"/>
            <a:ext cx="82296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7500"/>
              <a:buNone/>
            </a:pPr>
            <a:r>
              <a:rPr b="1" lang="en-US" sz="4000">
                <a:solidFill>
                  <a:srgbClr val="2D89C7"/>
                </a:solidFill>
                <a:latin typeface="Arial"/>
                <a:ea typeface="Arial"/>
                <a:cs typeface="Arial"/>
                <a:sym typeface="Arial"/>
              </a:rPr>
              <a:t>Discussion Prompts</a:t>
            </a:r>
            <a:endParaRPr sz="4000">
              <a:solidFill>
                <a:srgbClr val="2D89C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224d642cf_0_0"/>
          <p:cNvSpPr txBox="1"/>
          <p:nvPr>
            <p:ph idx="1" type="body"/>
          </p:nvPr>
        </p:nvSpPr>
        <p:spPr>
          <a:xfrm>
            <a:off x="402400" y="1083100"/>
            <a:ext cx="8229600" cy="52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Who remembers something we talked about in our last session?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619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○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Can anyone share a time since we last met that you made a good choice?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619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BE21"/>
              </a:buClr>
              <a:buSzPts val="3000"/>
              <a:buChar char="○"/>
            </a:pPr>
            <a:r>
              <a:rPr b="1" lang="en-US" sz="3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The High School Choice Portal closes on February 27th.</a:t>
            </a:r>
            <a:endParaRPr b="1" sz="30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Have you made your high school choice in CMSD’s Portal?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https://www.clevelandmetroschools.org/building-brighter-futures/bbf-enrollment-page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>
            <p:ph type="ctrTitle"/>
          </p:nvPr>
        </p:nvSpPr>
        <p:spPr>
          <a:xfrm>
            <a:off x="263925" y="2694000"/>
            <a:ext cx="8194500" cy="19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2D89C7"/>
                </a:solidFill>
              </a:rPr>
              <a:t>See You Next Month!</a:t>
            </a:r>
            <a:endParaRPr b="1">
              <a:solidFill>
                <a:srgbClr val="2D89C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500"/>
              <a:t>Session 6: </a:t>
            </a:r>
            <a:endParaRPr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500"/>
              <a:t>Preparing for My Future</a:t>
            </a:r>
            <a:endParaRPr sz="3500"/>
          </a:p>
        </p:txBody>
      </p:sp>
      <p:pic>
        <p:nvPicPr>
          <p:cNvPr id="214" name="Google Shape;21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25" y="5663963"/>
            <a:ext cx="8839200" cy="119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c2eac2e163_0_5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900FF"/>
                </a:solidFill>
              </a:rPr>
              <a:t>True2U 7th Graders</a:t>
            </a:r>
            <a:endParaRPr b="1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900FF"/>
                </a:solidFill>
              </a:rPr>
              <a:t>Letter to My Future Self</a:t>
            </a: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c2eac2e163_0_67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900FF"/>
                </a:solidFill>
              </a:rPr>
              <a:t>Welcome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228" name="Google Shape;228;g3c2eac2e163_0_67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Welcome to True2U!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You’ll participate in True2U during the 8th grade next year.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Today, we’re going to do an activity with you to help you start thinking about your goals and </a:t>
            </a:r>
            <a:r>
              <a:rPr lang="en-US"/>
              <a:t>what</a:t>
            </a:r>
            <a:r>
              <a:rPr lang="en-US"/>
              <a:t> you want to </a:t>
            </a:r>
            <a:r>
              <a:rPr lang="en-US"/>
              <a:t>accomplish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c2eac2e163_0_73"/>
          <p:cNvSpPr txBox="1"/>
          <p:nvPr>
            <p:ph type="title"/>
          </p:nvPr>
        </p:nvSpPr>
        <p:spPr>
          <a:xfrm>
            <a:off x="457200" y="883318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900FF"/>
                </a:solidFill>
              </a:rPr>
              <a:t>Discussion Prompts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235" name="Google Shape;235;g3c2eac2e163_0_73"/>
          <p:cNvSpPr txBox="1"/>
          <p:nvPr>
            <p:ph idx="1" type="body"/>
          </p:nvPr>
        </p:nvSpPr>
        <p:spPr>
          <a:xfrm>
            <a:off x="91800" y="1811768"/>
            <a:ext cx="8960400" cy="483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How often do you think about your future?</a:t>
            </a:r>
            <a:endParaRPr sz="3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What are some goals you have?</a:t>
            </a:r>
            <a:endParaRPr sz="30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 year from now?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5 years from now?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10 years from now?</a:t>
            </a:r>
            <a:endParaRPr/>
          </a:p>
          <a:p>
            <a:pPr indent="0" lvl="0" marL="9144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Do you ever write goals down? Why or why not?</a:t>
            </a:r>
            <a:endParaRPr sz="3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How do you handle obstacles when working towards goals?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3fb3c9da5_0_0"/>
          <p:cNvSpPr txBox="1"/>
          <p:nvPr>
            <p:ph type="title"/>
          </p:nvPr>
        </p:nvSpPr>
        <p:spPr>
          <a:xfrm>
            <a:off x="457200" y="714143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900FF"/>
                </a:solidFill>
              </a:rPr>
              <a:t>Instructions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242" name="Google Shape;242;g3c3fb3c9da5_0_0"/>
          <p:cNvSpPr txBox="1"/>
          <p:nvPr>
            <p:ph idx="1" type="body"/>
          </p:nvPr>
        </p:nvSpPr>
        <p:spPr>
          <a:xfrm>
            <a:off x="0" y="1577518"/>
            <a:ext cx="8960400" cy="483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You’re going to write a letter to yourself in the future. 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Think about what you want in the future. 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This letter will be yours to keep so be thoughtful about your answers. 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Even if your goals change, the knowledge you learn along the way will still be useful.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3c2eac2e163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275" y="309550"/>
            <a:ext cx="4543425" cy="6238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3c2eac2e163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476" y="111963"/>
            <a:ext cx="5065050" cy="66340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68ed1dc43_0_0"/>
          <p:cNvSpPr txBox="1"/>
          <p:nvPr>
            <p:ph type="title"/>
          </p:nvPr>
        </p:nvSpPr>
        <p:spPr>
          <a:xfrm>
            <a:off x="457200" y="146095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900FF"/>
                </a:solidFill>
              </a:rPr>
              <a:t>Activity Wrap Up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261" name="Google Shape;261;g3868ed1dc43_0_0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500"/>
              <a:t>Would anyone like to share their favorite part of their letter?</a:t>
            </a:r>
            <a:endParaRPr b="1"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457200" y="1905000"/>
            <a:ext cx="8229600" cy="29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900"/>
              <a:t>Activity 5(a): Practicing Your Learning Style</a:t>
            </a:r>
            <a:endParaRPr sz="29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Activity 5(b): </a:t>
            </a:r>
            <a:r>
              <a:rPr lang="en-US" sz="2900"/>
              <a:t>Learning Style Inventory</a:t>
            </a:r>
            <a:endParaRPr sz="29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900"/>
              <a:t>Future-Focused Reflection: </a:t>
            </a:r>
            <a:r>
              <a:rPr lang="en-US" sz="2900"/>
              <a:t>Understanding</a:t>
            </a:r>
            <a:r>
              <a:rPr lang="en-US" sz="2900"/>
              <a:t> Your Learning Style</a:t>
            </a:r>
            <a:endParaRPr sz="2900"/>
          </a:p>
        </p:txBody>
      </p:sp>
      <p:sp>
        <p:nvSpPr>
          <p:cNvPr id="105" name="Google Shape;105;p2"/>
          <p:cNvSpPr txBox="1"/>
          <p:nvPr/>
        </p:nvSpPr>
        <p:spPr>
          <a:xfrm>
            <a:off x="457200" y="770425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D89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1" i="0" sz="4400" u="none" cap="none" strike="noStrike">
              <a:solidFill>
                <a:srgbClr val="2D89C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6fdeca332_0_0"/>
          <p:cNvSpPr txBox="1"/>
          <p:nvPr>
            <p:ph type="title"/>
          </p:nvPr>
        </p:nvSpPr>
        <p:spPr>
          <a:xfrm>
            <a:off x="457200" y="25828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78BE21"/>
                </a:solidFill>
              </a:rPr>
              <a:t>Practice Your Learning Style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c2eac2e163_0_7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 Your Learning Style</a:t>
            </a:r>
            <a:endParaRPr/>
          </a:p>
        </p:txBody>
      </p:sp>
      <p:sp>
        <p:nvSpPr>
          <p:cNvPr id="118" name="Google Shape;118;g3c2eac2e163_0_7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There will be four rounds for this activity.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Each round will have you create a shape using your </a:t>
            </a:r>
            <a:r>
              <a:rPr b="1" lang="en-US"/>
              <a:t>popsicle sticks</a:t>
            </a:r>
            <a:r>
              <a:rPr lang="en-US"/>
              <a:t> while </a:t>
            </a:r>
            <a:r>
              <a:rPr lang="en-US"/>
              <a:t>receiving</a:t>
            </a:r>
            <a:r>
              <a:rPr lang="en-US"/>
              <a:t> the instructions in different ways.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You’ll work on your own.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78BE21"/>
              </a:buClr>
              <a:buSzPts val="3200"/>
              <a:buChar char="●"/>
            </a:pPr>
            <a:r>
              <a:rPr b="1" lang="en-US">
                <a:solidFill>
                  <a:srgbClr val="78BE21"/>
                </a:solidFill>
              </a:rPr>
              <a:t>No talking or commenting during the activity.</a:t>
            </a:r>
            <a:endParaRPr b="1">
              <a:solidFill>
                <a:srgbClr val="78BE2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c2eac2e163_0_0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 1</a:t>
            </a:r>
            <a:endParaRPr/>
          </a:p>
        </p:txBody>
      </p:sp>
      <p:pic>
        <p:nvPicPr>
          <p:cNvPr id="125" name="Google Shape;125;g3c2eac2e163_0_0"/>
          <p:cNvPicPr preferRelativeResize="0"/>
          <p:nvPr/>
        </p:nvPicPr>
        <p:blipFill rotWithShape="1">
          <a:blip r:embed="rId3">
            <a:alphaModFix/>
          </a:blip>
          <a:srcRect b="0" l="68924" r="0" t="67684"/>
          <a:stretch/>
        </p:blipFill>
        <p:spPr>
          <a:xfrm>
            <a:off x="2239326" y="1905001"/>
            <a:ext cx="4665325" cy="48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2eac2e163_0_13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 2</a:t>
            </a:r>
            <a:endParaRPr/>
          </a:p>
        </p:txBody>
      </p:sp>
      <p:sp>
        <p:nvSpPr>
          <p:cNvPr id="132" name="Google Shape;132;g3c2eac2e163_0_13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accent6"/>
                </a:solidFill>
              </a:rPr>
              <a:t>Listen to the instructions</a:t>
            </a:r>
            <a:endParaRPr b="1" sz="5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bcee567f13_0_10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Turn to </a:t>
            </a:r>
            <a:r>
              <a:rPr b="1" lang="en-US" sz="4000">
                <a:solidFill>
                  <a:srgbClr val="78BE2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PAGE 41</a:t>
            </a:r>
            <a:r>
              <a:rPr lang="en-US" sz="40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in your Tracker</a:t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US" sz="4400">
                <a:solidFill>
                  <a:srgbClr val="00B0F0"/>
                </a:solidFill>
              </a:rPr>
              <a:t>Learning Styles Written Instructions</a:t>
            </a:r>
            <a:endParaRPr b="1" i="1" sz="40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2eac2e163_0_19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 3 </a:t>
            </a:r>
            <a:r>
              <a:rPr lang="en-US"/>
              <a:t>Instructions</a:t>
            </a:r>
            <a:endParaRPr/>
          </a:p>
        </p:txBody>
      </p:sp>
      <p:sp>
        <p:nvSpPr>
          <p:cNvPr id="145" name="Google Shape;145;g3c2eac2e163_0_19"/>
          <p:cNvSpPr txBox="1"/>
          <p:nvPr>
            <p:ph idx="1" type="body"/>
          </p:nvPr>
        </p:nvSpPr>
        <p:spPr>
          <a:xfrm>
            <a:off x="291450" y="1801405"/>
            <a:ext cx="8545200" cy="476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BE21"/>
              </a:buClr>
              <a:buSzPts val="2200"/>
              <a:buAutoNum type="arabicPeriod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Place two popsicle sticks together at the corners to form a V shape.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BE21"/>
              </a:buClr>
              <a:buSzPts val="2200"/>
              <a:buAutoNum type="arabicPeriod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Repeat this 5 times so you have 5 Vs.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BE21"/>
              </a:buClr>
              <a:buSzPts val="2200"/>
              <a:buAutoNum type="arabicPeriod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Put one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upside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-down V (opening facing down) at the top of your desk.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BE21"/>
              </a:buClr>
              <a:buSzPts val="2200"/>
              <a:buAutoNum type="arabicPeriod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On the right side, place a V with the opening facing left and connect it to the bottom corner of the top V.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BE21"/>
              </a:buClr>
              <a:buSzPts val="2200"/>
              <a:buAutoNum type="arabicPeriod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On the left side, place a V with the opening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facing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and connect it to the bottom corner of the top V.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BE21"/>
              </a:buClr>
              <a:buSzPts val="2200"/>
              <a:buAutoNum type="arabicPeriod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For the last two Vs,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place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one connected to the bottom right and the other connected to the bottom left.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BE21"/>
              </a:buClr>
              <a:buSzPts val="2200"/>
              <a:buAutoNum type="arabicPeriod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When you’re done, the 5 Vs should all point inward.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 Template 41201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2019-04-01T20:43:29Z</dcterms:created>
  <dc:creator>Molly Feghali</dc:creator>
</cp:coreProperties>
</file>