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6858000" cx="9144000"/>
  <p:notesSz cx="6858000" cy="9144000"/>
  <p:embeddedFontLst>
    <p:embeddedFont>
      <p:font typeface="Helvetica Neue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41" roundtripDataSignature="AMtx7mju0QM7p0f+H2TJt1WyX5l04Thc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boldItalic.fntdata"/><Relationship Id="rId20" Type="http://schemas.openxmlformats.org/officeDocument/2006/relationships/slide" Target="slides/slide15.xml"/><Relationship Id="rId41" Type="http://customschemas.google.com/relationships/presentationmetadata" Target="meta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HelveticaNeue-regular.fnt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HelveticaNeue-italic.fntdata"/><Relationship Id="rId16" Type="http://schemas.openxmlformats.org/officeDocument/2006/relationships/slide" Target="slides/slide11.xml"/><Relationship Id="rId38" Type="http://schemas.openxmlformats.org/officeDocument/2006/relationships/font" Target="fonts/HelveticaNeue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6896719e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/>
              <a:t>Laura</a:t>
            </a:r>
            <a:endParaRPr/>
          </a:p>
        </p:txBody>
      </p:sp>
      <p:sp>
        <p:nvSpPr>
          <p:cNvPr id="89" name="Google Shape;89;g36896719e5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a9b1eb415f_0_10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a9b1eb415f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3a9b1eb415f_0_10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a9b1eb415f_0_1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a9b1eb415f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3a9b1eb415f_0_1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ac5180c5bd_3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ac5180c5bd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3ac5180c5bd_3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a9b1eb415f_0_1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a9b1eb415f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3a9b1eb415f_0_1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a9b1eb415f_0_1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a9b1eb415f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3a9b1eb415f_0_1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a9b1eb415f_0_1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a9b1eb415f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3a9b1eb415f_0_14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a9b1eb415f_0_1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a9b1eb415f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3a9b1eb415f_0_14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a9b1eb415f_0_1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a9b1eb415f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3a9b1eb415f_0_15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9c33e8e0b7_0_1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g39c33e8e0b7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g39c33e8e0b7_0_1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ac5180c5bd_2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ac5180c5b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3ac5180c5bd_2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9c33e8e0b7_0_8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39c33e8e0b7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g39c33e8e0b7_0_8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a9b1eb415f_0_1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a9b1eb415f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3a9b1eb415f_0_16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a9b1eb415f_0_1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a9b1eb415f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3a9b1eb415f_0_17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a9b1eb415f_0_1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a9b1eb415f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3a9b1eb415f_0_16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9c33e8e0b7_0_1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g39c33e8e0b7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g39c33e8e0b7_0_1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9c33e8e0b7_0_1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g39c33e8e0b7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g39c33e8e0b7_0_1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a9b1eb415f_0_1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a9b1eb415f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3a9b1eb415f_0_18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a9b1eb415f_0_19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a9b1eb415f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3a9b1eb415f_0_19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628debaa41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g1628debaa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g1628debaa41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632242e230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g1632242e23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0" name="Google Shape;280;g1632242e230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9c33e8e0b7_0_4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g39c33e8e0b7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6" name="Google Shape;286;g39c33e8e0b7_0_4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8d6140ed05_0_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g38d6140ed0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g38d6140ed05_0_5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98" name="Google Shape;298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a9b1eb415f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a9b1eb41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3a9b1eb415f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a9b1eb415f_0_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a9b1eb415f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3a9b1eb415f_0_9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a9b1eb415f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3a9b1eb415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g3a9b1eb415f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a9b1eb415f_0_9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a9b1eb415f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3a9b1eb415f_0_9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632242e230_0_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1632242e23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g1632242e230_0_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a9b1eb415f_0_10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a9b1eb415f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3a9b1eb415f_0_10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0500" y="6172835"/>
            <a:ext cx="838200" cy="608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300" y="6169152"/>
            <a:ext cx="918552" cy="61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96260" y="6169152"/>
            <a:ext cx="1560672" cy="61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67421" y="6169152"/>
            <a:ext cx="1375270" cy="61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5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6" name="Google Shape;76;p5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7" name="Google Shape;77;p5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5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5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5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5"/>
          <p:cNvSpPr txBox="1"/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45"/>
          <p:cNvSpPr txBox="1"/>
          <p:nvPr>
            <p:ph idx="1" type="body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1"/>
          <p:cNvSpPr txBox="1"/>
          <p:nvPr>
            <p:ph type="title"/>
          </p:nvPr>
        </p:nvSpPr>
        <p:spPr>
          <a:xfrm>
            <a:off x="457200" y="19812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6"/>
          <p:cNvSpPr txBox="1"/>
          <p:nvPr>
            <p:ph type="title"/>
          </p:nvPr>
        </p:nvSpPr>
        <p:spPr>
          <a:xfrm>
            <a:off x="457200" y="19812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6"/>
          <p:cNvSpPr txBox="1"/>
          <p:nvPr>
            <p:ph idx="1" type="body"/>
          </p:nvPr>
        </p:nvSpPr>
        <p:spPr>
          <a:xfrm>
            <a:off x="457200" y="3048000"/>
            <a:ext cx="8229600" cy="3078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7"/>
          <p:cNvSpPr txBox="1"/>
          <p:nvPr>
            <p:ph idx="1" type="body"/>
          </p:nvPr>
        </p:nvSpPr>
        <p:spPr>
          <a:xfrm>
            <a:off x="450503" y="5929931"/>
            <a:ext cx="8239126" cy="318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Helvetica Neue"/>
              <a:buNone/>
              <a:defRPr b="1" sz="135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47"/>
          <p:cNvSpPr txBox="1"/>
          <p:nvPr>
            <p:ph type="title"/>
          </p:nvPr>
        </p:nvSpPr>
        <p:spPr>
          <a:xfrm>
            <a:off x="452436" y="1287496"/>
            <a:ext cx="8239127" cy="23241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5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7"/>
          <p:cNvSpPr txBox="1"/>
          <p:nvPr>
            <p:ph idx="2" type="body"/>
          </p:nvPr>
        </p:nvSpPr>
        <p:spPr>
          <a:xfrm>
            <a:off x="450504" y="3611595"/>
            <a:ext cx="8239125" cy="952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63"/>
              <a:buFont typeface="Helvetica Neue"/>
              <a:buNone/>
              <a:defRPr b="1" sz="2063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63"/>
              <a:buNone/>
              <a:defRPr b="1" sz="2063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63"/>
              <a:buNone/>
              <a:defRPr b="1" sz="2063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63"/>
              <a:buNone/>
              <a:defRPr b="1" sz="2063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63"/>
              <a:buNone/>
              <a:defRPr b="1" sz="2063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8"/>
          <p:cNvSpPr txBox="1"/>
          <p:nvPr>
            <p:ph type="title"/>
          </p:nvPr>
        </p:nvSpPr>
        <p:spPr>
          <a:xfrm>
            <a:off x="457200" y="7620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4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4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4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9"/>
          <p:cNvSpPr txBox="1"/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49"/>
          <p:cNvSpPr txBox="1"/>
          <p:nvPr>
            <p:ph idx="1" type="body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0"/>
          <p:cNvSpPr txBox="1"/>
          <p:nvPr>
            <p:ph type="title"/>
          </p:nvPr>
        </p:nvSpPr>
        <p:spPr>
          <a:xfrm>
            <a:off x="457200" y="8382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5" name="Google Shape;65;p5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6" name="Google Shape;66;p5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5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457200" y="19812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457200" y="3048000"/>
            <a:ext cx="8229600" cy="3078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youtube.com/watch?v=WzlvHmEsv4s" TargetMode="External"/><Relationship Id="rId4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youtube.com/watch?v=PWVYSEXUKS4" TargetMode="External"/><Relationship Id="rId4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youtube.com/watch?v=WzlvHmEsv4s" TargetMode="External"/><Relationship Id="rId4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youtube.com/watch?v=3dJ4wFqQzz4" TargetMode="External"/><Relationship Id="rId4" Type="http://schemas.openxmlformats.org/officeDocument/2006/relationships/image" Target="../media/image1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6896719e52_0_0"/>
          <p:cNvSpPr txBox="1"/>
          <p:nvPr>
            <p:ph type="ctrTitle"/>
          </p:nvPr>
        </p:nvSpPr>
        <p:spPr>
          <a:xfrm>
            <a:off x="0" y="2141250"/>
            <a:ext cx="9144000" cy="25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900"/>
              <a:t>Welcome to True2U!</a:t>
            </a:r>
            <a:endParaRPr sz="49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4000">
                <a:solidFill>
                  <a:srgbClr val="78BE21"/>
                </a:solidFill>
              </a:rPr>
              <a:t>Session 3</a:t>
            </a:r>
            <a:endParaRPr b="1" sz="4000">
              <a:solidFill>
                <a:srgbClr val="78BE2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4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My Personality Type</a:t>
            </a:r>
            <a:endParaRPr b="1" sz="4500">
              <a:solidFill>
                <a:srgbClr val="0070C0"/>
              </a:solidFill>
            </a:endParaRPr>
          </a:p>
        </p:txBody>
      </p:sp>
      <p:pic>
        <p:nvPicPr>
          <p:cNvPr id="92" name="Google Shape;92;g36896719e5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0450" y="320950"/>
            <a:ext cx="2783550" cy="132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36896719e52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25" y="5663963"/>
            <a:ext cx="8839200" cy="1194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a9b1eb415f_0_108"/>
          <p:cNvSpPr txBox="1"/>
          <p:nvPr>
            <p:ph type="title"/>
          </p:nvPr>
        </p:nvSpPr>
        <p:spPr>
          <a:xfrm>
            <a:off x="457200" y="635475"/>
            <a:ext cx="8229600" cy="68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97D6"/>
                </a:solidFill>
              </a:rPr>
              <a:t>Categorize</a:t>
            </a:r>
            <a:endParaRPr b="1">
              <a:solidFill>
                <a:srgbClr val="0097D6"/>
              </a:solidFill>
            </a:endParaRPr>
          </a:p>
        </p:txBody>
      </p:sp>
      <p:sp>
        <p:nvSpPr>
          <p:cNvPr id="153" name="Google Shape;153;g3a9b1eb415f_0_108"/>
          <p:cNvSpPr txBox="1"/>
          <p:nvPr>
            <p:ph idx="1" type="body"/>
          </p:nvPr>
        </p:nvSpPr>
        <p:spPr>
          <a:xfrm>
            <a:off x="457200" y="1642500"/>
            <a:ext cx="8229600" cy="403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Turn to </a:t>
            </a:r>
            <a:r>
              <a:rPr b="1" lang="en-US">
                <a:solidFill>
                  <a:srgbClr val="78BE21"/>
                </a:solidFill>
              </a:rPr>
              <a:t>PAGE 27 </a:t>
            </a:r>
            <a:r>
              <a:rPr lang="en-US"/>
              <a:t>in your Tracker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Your team will have 3 minutes to sort these 20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words</a:t>
            </a:r>
            <a:r>
              <a:rPr lang="en-US"/>
              <a:t> </a:t>
            </a:r>
            <a:r>
              <a:rPr lang="en-US"/>
              <a:t>into categories.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You must have at least 2 categories but there is no limit on how many categories you can have.</a:t>
            </a:r>
            <a:endParaRPr/>
          </a:p>
        </p:txBody>
      </p:sp>
      <p:pic>
        <p:nvPicPr>
          <p:cNvPr descr="This is a 3-minute flip clock countdown timer.&#10;There are no flip sounds.&#10;A school chime melody plays at the start, halfway, and at the end of the countdown.&#10;⏳🧡 Focus deeply with the warm ORANGE Flip Clock Style 🧡&#10;&#10;▼ ▼ ▼ ▼ More Orange Flip Clock Countdown Timers ▼ ▼ ▼ ▼&#10;&#10;✔️ 7 Hours Timer&#10;https://youtu.be/CbdMsrZu9fA&#10;&#10;✔️ 6 Hours Timer&#10;https://youtu.be/XRJ1g6AFsM0&#10;&#10;✔️ 5 Hours Timer&#10;https://youtu.be/wIf1e-9ce1o&#10;&#10;✔️ 4 Hours Timer&#10;https://youtu.be/O017iinW9tA&#10;&#10;✔️ 3 Hours 30 Minutes Timer&#10;https://youtu.be/StOL2JGfX70&#10;&#10;✔️ 3 Hours Timer&#10;https://youtu.be/ea1acE8DIOY&#10;&#10;✔️ 2 Hours 30 Minutes Timer&#10;https://youtu.be/8GXRyfCrv8s&#10;&#10;✔️ 2 Hours Timer&#10;https://youtu.be/kZ3pm6GnNfk&#10;&#10;✔️ 90 Minutes [1.5 Hours] Timer&#10;https://youtu.be/sNmPhyya5XM&#10;&#10;✔️ 80 Minutes Timer&#10;https://youtu.be/cu4Zzr5f5ow&#10;&#10;✔️ 75 Minutes Timer&#10;https://youtu.be/6gGuhHUG_sY&#10;&#10;✔️ 70 Minutes Timer&#10;https://youtu.be/KKhm5rReiJw&#10;&#10;✔️ 65 Minutes Timer&#10;https://youtu.be/oo_6C8zNcm8&#10;&#10;✔️ 60 Minutes Timer&#10;https://youtu.be/g-f3gFqLbWQ&#10;&#10;✔️ 55 Minutes Timer&#10;https://youtu.be/qUCp2K_YYOM&#10;&#10;✔️ 50 Minutes Timer&#10;https://youtu.be/Pck_Zo-FkyY&#10;&#10;✔️ 45 Minutes Timer&#10;https://youtu.be/n3IRCy8zgT8&#10;&#10;✔️ 40 Minutes Timer&#10;https://youtu.be/vgJweiZf_KM&#10;&#10;✔️ 35 Minutes Timer&#10;https://youtu.be/FQltXoV49l4&#10;&#10;✔️ 30 Minutes Timer&#10;https://youtu.be/aKgpWg6kHJU&#10;&#10;✔️ 25 Minutes Timer&#10;https://youtu.be/JafKys7wBpQ&#10;&#10;✔️ 20 Minutes Timer&#10;https://youtu.be/cTRUU50AIH0&#10;&#10;✔️ 16 Minutes Timer&#10;https://youtu.be/C778ZN0o-bc&#10;&#10;✔️ 15 Minutes Timer&#10;https://youtu.be/C8q336DfqXY&#10;&#10;✔️ 14 Minutes Timer&#10;https://youtu.be/b29Fvo-Q-Lk&#10;&#10;✔️ 13 Minutes Timer&#10;https://youtu.be/2yzzwlCwHR8&#10;&#10;✔️ 12 Minutes Timer&#10;https://youtu.be/u9hE2fHpIgc&#10;&#10;✔️ 11 Minutes Timer&#10;https://youtu.be/_VVfln1eZuA&#10;&#10;✔️ 10 Minutes Timer&#10;https://youtu.be/cSmxCqz_ii8&#10;&#10;✔️ 9 Minutes Timer&#10;https://youtu.be/GiYEef_eaOc&#10;&#10;✔️ 8 Minutes Timer&#10;https://youtu.be/xGtzOh1uvkQ&#10;&#10;✔️ 7 Minutes Timer&#10;https://youtu.be/NH2s7modC-Q&#10;&#10;✔️ 6 Minutes Timer&#10;https://youtu.be/b6VxYUsyTnE&#10;&#10;✔️ 5 Minutes Timer&#10;https://youtu.be/KgscJPvw9_o&#10;&#10;✔️ 4 Minutes Timer&#10;https://youtu.be/PeT3nExxHDY&#10;&#10;💘 3 Minutes Timer  👈 You're watching&#10;https://youtu.be/WzlvHmEsv4s&#10;&#10;✔️ 2 Minutes Timer&#10;https://youtu.be/LIcpdnsq00w&#10;&#10;✔️ 1 Minute Timer&#10;https://youtu.be/EPmYOepJCZA&#10;&#10;☑️ Orange Charcoal 🧡🖤 Flip Clocks [ PLAYLIST ]&#10;https://youtube.com/playlist?list=PL7oy-W4T92tJuHC6T96MgJ4D8KQf61m4z&#10;&#10;☑️ 3 Minutes Countdown Timers [ PLAYLIST ]&#10;https://youtube.com/playlist?list=PL7oy-W4T92tLphXC7X_DvPgIBb1uDvxGy" id="154" name="Google Shape;154;g3a9b1eb415f_0_108" title="3 Minute Countdown Timer ⏳ Flip Clock with Chime Alerts 🧡🔊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8275" y="4362375"/>
            <a:ext cx="3988525" cy="224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a9b1eb415f_0_116"/>
          <p:cNvSpPr txBox="1"/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78BE21"/>
                </a:solidFill>
              </a:rPr>
              <a:t>What were your group’s categories?</a:t>
            </a:r>
            <a:endParaRPr b="1" sz="3600">
              <a:solidFill>
                <a:srgbClr val="78BE21"/>
              </a:solidFill>
            </a:endParaRPr>
          </a:p>
        </p:txBody>
      </p:sp>
      <p:pic>
        <p:nvPicPr>
          <p:cNvPr id="161" name="Google Shape;161;g3a9b1eb415f_0_116"/>
          <p:cNvPicPr preferRelativeResize="0"/>
          <p:nvPr/>
        </p:nvPicPr>
        <p:blipFill rotWithShape="1">
          <a:blip r:embed="rId3">
            <a:alphaModFix/>
          </a:blip>
          <a:srcRect b="62281" l="0" r="0" t="0"/>
          <a:stretch/>
        </p:blipFill>
        <p:spPr>
          <a:xfrm>
            <a:off x="457200" y="1600200"/>
            <a:ext cx="8229599" cy="3927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ac5180c5bd_3_0"/>
          <p:cNvSpPr txBox="1"/>
          <p:nvPr>
            <p:ph idx="1" type="body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0097D6"/>
                </a:solidFill>
              </a:rPr>
              <a:t>Did you enjoy this activity, and why or why not?</a:t>
            </a:r>
            <a:endParaRPr b="1" sz="5000">
              <a:solidFill>
                <a:srgbClr val="0097D6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5000">
              <a:solidFill>
                <a:srgbClr val="0097D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a9b1eb415f_0_124"/>
          <p:cNvSpPr txBox="1"/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78BE21"/>
                </a:solidFill>
              </a:rPr>
              <a:t>Create a Story</a:t>
            </a:r>
            <a:endParaRPr b="1">
              <a:solidFill>
                <a:srgbClr val="78BE21"/>
              </a:solidFill>
            </a:endParaRPr>
          </a:p>
        </p:txBody>
      </p:sp>
      <p:sp>
        <p:nvSpPr>
          <p:cNvPr id="174" name="Google Shape;174;g3a9b1eb415f_0_124"/>
          <p:cNvSpPr txBox="1"/>
          <p:nvPr>
            <p:ph idx="1" type="body"/>
          </p:nvPr>
        </p:nvSpPr>
        <p:spPr>
          <a:xfrm>
            <a:off x="457200" y="1772200"/>
            <a:ext cx="8229600" cy="417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Turn to </a:t>
            </a:r>
            <a:r>
              <a:rPr b="1" lang="en-US">
                <a:solidFill>
                  <a:srgbClr val="FF9900"/>
                </a:solidFill>
              </a:rPr>
              <a:t>PAGE 28</a:t>
            </a:r>
            <a:r>
              <a:rPr lang="en-US"/>
              <a:t> in your Tracker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Your team will have </a:t>
            </a: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minutes to create a story that must use all 8 words listed on the worksheet.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○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You are allowed to include additional words.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rgbClr val="0097D6"/>
              </a:buClr>
              <a:buSzPts val="2800"/>
              <a:buChar char="○"/>
            </a:pPr>
            <a:r>
              <a:rPr b="1" lang="en-US">
                <a:solidFill>
                  <a:srgbClr val="0097D6"/>
                </a:solidFill>
                <a:latin typeface="Arial"/>
                <a:ea typeface="Arial"/>
                <a:cs typeface="Arial"/>
                <a:sym typeface="Arial"/>
              </a:rPr>
              <a:t>Your story MUST be school-appropriate.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4 minute timer with a gentle arpeggio alarm when the timer runs out at 0:00. This 4 minute timer is great as a countdown for your break, church, classroom, workout, homework, or cooking.&#10; &#10;🚨 SUBSCRIBE &#10;👉 DONATE https://bit.ly/3pkGmo7&#10;&#10;I hope you enjoy it! Let me know in the comments if this timer for 4 minutes has been helpful.&#10;&#10;#timertopia &#10;&#10;Get the best offline timer at Walmart:&#10;https://www.walmart.com/ip/JOYHILL-Digital-Kitchen-Timer-Magnetic-Timer-with-Large-LED-Display-Screen-3-Volume-Levels-Ideal-for-Cooking-Baking-Teaching-Fitness-Black/3600076033?classType=VARIANT&amp;adsRedirect=true&#10;&#10;Disclaimer: Some links in this description may be affiliate links. If you click and buy something, I may earn a small commission at no extra cost to you. As an Amazon Associate, I earn from qualifying purchases." id="175" name="Google Shape;175;g3a9b1eb415f_0_124" title="4 MINUTE TIMER ⏲️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9425" y="4923050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a9b1eb415f_0_130"/>
          <p:cNvSpPr txBox="1"/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78BE21"/>
                </a:solidFill>
              </a:rPr>
              <a:t>Create a Story</a:t>
            </a:r>
            <a:endParaRPr b="1">
              <a:solidFill>
                <a:srgbClr val="78BE21"/>
              </a:solidFill>
            </a:endParaRPr>
          </a:p>
        </p:txBody>
      </p:sp>
      <p:sp>
        <p:nvSpPr>
          <p:cNvPr id="182" name="Google Shape;182;g3a9b1eb415f_0_130"/>
          <p:cNvSpPr txBox="1"/>
          <p:nvPr>
            <p:ph idx="1" type="body"/>
          </p:nvPr>
        </p:nvSpPr>
        <p:spPr>
          <a:xfrm>
            <a:off x="457200" y="5910925"/>
            <a:ext cx="8229600" cy="68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-401320" lvl="0" marL="457200" rtl="0" algn="l"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Did you enjoy this </a:t>
            </a:r>
            <a:r>
              <a:rPr lang="en-US"/>
              <a:t>activity</a:t>
            </a:r>
            <a:r>
              <a:rPr lang="en-US"/>
              <a:t>, and why or why not?</a:t>
            </a:r>
            <a:endParaRPr/>
          </a:p>
        </p:txBody>
      </p:sp>
      <p:pic>
        <p:nvPicPr>
          <p:cNvPr id="183" name="Google Shape;183;g3a9b1eb415f_0_130"/>
          <p:cNvPicPr preferRelativeResize="0"/>
          <p:nvPr/>
        </p:nvPicPr>
        <p:blipFill rotWithShape="1">
          <a:blip r:embed="rId3">
            <a:alphaModFix/>
          </a:blip>
          <a:srcRect b="55179" l="0" r="0" t="0"/>
          <a:stretch/>
        </p:blipFill>
        <p:spPr>
          <a:xfrm>
            <a:off x="1371600" y="1900638"/>
            <a:ext cx="6400800" cy="37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a9b1eb415f_0_140"/>
          <p:cNvSpPr txBox="1"/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accent6"/>
                </a:solidFill>
              </a:rPr>
              <a:t>Word Scramble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190" name="Google Shape;190;g3a9b1eb415f_0_140"/>
          <p:cNvSpPr txBox="1"/>
          <p:nvPr>
            <p:ph idx="1" type="body"/>
          </p:nvPr>
        </p:nvSpPr>
        <p:spPr>
          <a:xfrm>
            <a:off x="457200" y="1600200"/>
            <a:ext cx="8229600" cy="434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Turn to </a:t>
            </a:r>
            <a:r>
              <a:rPr b="1" lang="en-US">
                <a:solidFill>
                  <a:srgbClr val="0097D6"/>
                </a:solidFill>
              </a:rPr>
              <a:t>PAGE 29 </a:t>
            </a:r>
            <a:r>
              <a:rPr lang="en-US"/>
              <a:t>in your Tracker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Your group will have 3 minutes to create as many 2+ letter words as you can using the letters provided.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You cannot use a letter more than once in the same word.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The words must be real words.</a:t>
            </a:r>
            <a:endParaRPr/>
          </a:p>
        </p:txBody>
      </p:sp>
      <p:pic>
        <p:nvPicPr>
          <p:cNvPr descr="This is a 3-minute flip clock countdown timer.&#10;There are no flip sounds.&#10;A school chime melody plays at the start, halfway, and at the end of the countdown.&#10;⏳🧡 Focus deeply with the warm ORANGE Flip Clock Style 🧡&#10;&#10;▼ ▼ ▼ ▼ More Orange Flip Clock Countdown Timers ▼ ▼ ▼ ▼&#10;&#10;✔️ 7 Hours Timer&#10;https://youtu.be/CbdMsrZu9fA&#10;&#10;✔️ 6 Hours Timer&#10;https://youtu.be/XRJ1g6AFsM0&#10;&#10;✔️ 5 Hours Timer&#10;https://youtu.be/wIf1e-9ce1o&#10;&#10;✔️ 4 Hours Timer&#10;https://youtu.be/O017iinW9tA&#10;&#10;✔️ 3 Hours 30 Minutes Timer&#10;https://youtu.be/StOL2JGfX70&#10;&#10;✔️ 3 Hours Timer&#10;https://youtu.be/ea1acE8DIOY&#10;&#10;✔️ 2 Hours 30 Minutes Timer&#10;https://youtu.be/8GXRyfCrv8s&#10;&#10;✔️ 2 Hours Timer&#10;https://youtu.be/kZ3pm6GnNfk&#10;&#10;✔️ 90 Minutes [1.5 Hours] Timer&#10;https://youtu.be/sNmPhyya5XM&#10;&#10;✔️ 80 Minutes Timer&#10;https://youtu.be/cu4Zzr5f5ow&#10;&#10;✔️ 75 Minutes Timer&#10;https://youtu.be/6gGuhHUG_sY&#10;&#10;✔️ 70 Minutes Timer&#10;https://youtu.be/KKhm5rReiJw&#10;&#10;✔️ 65 Minutes Timer&#10;https://youtu.be/oo_6C8zNcm8&#10;&#10;✔️ 60 Minutes Timer&#10;https://youtu.be/g-f3gFqLbWQ&#10;&#10;✔️ 55 Minutes Timer&#10;https://youtu.be/qUCp2K_YYOM&#10;&#10;✔️ 50 Minutes Timer&#10;https://youtu.be/Pck_Zo-FkyY&#10;&#10;✔️ 45 Minutes Timer&#10;https://youtu.be/n3IRCy8zgT8&#10;&#10;✔️ 40 Minutes Timer&#10;https://youtu.be/vgJweiZf_KM&#10;&#10;✔️ 35 Minutes Timer&#10;https://youtu.be/FQltXoV49l4&#10;&#10;✔️ 30 Minutes Timer&#10;https://youtu.be/aKgpWg6kHJU&#10;&#10;✔️ 25 Minutes Timer&#10;https://youtu.be/JafKys7wBpQ&#10;&#10;✔️ 20 Minutes Timer&#10;https://youtu.be/cTRUU50AIH0&#10;&#10;✔️ 16 Minutes Timer&#10;https://youtu.be/C778ZN0o-bc&#10;&#10;✔️ 15 Minutes Timer&#10;https://youtu.be/C8q336DfqXY&#10;&#10;✔️ 14 Minutes Timer&#10;https://youtu.be/b29Fvo-Q-Lk&#10;&#10;✔️ 13 Minutes Timer&#10;https://youtu.be/2yzzwlCwHR8&#10;&#10;✔️ 12 Minutes Timer&#10;https://youtu.be/u9hE2fHpIgc&#10;&#10;✔️ 11 Minutes Timer&#10;https://youtu.be/_VVfln1eZuA&#10;&#10;✔️ 10 Minutes Timer&#10;https://youtu.be/cSmxCqz_ii8&#10;&#10;✔️ 9 Minutes Timer&#10;https://youtu.be/GiYEef_eaOc&#10;&#10;✔️ 8 Minutes Timer&#10;https://youtu.be/xGtzOh1uvkQ&#10;&#10;✔️ 7 Minutes Timer&#10;https://youtu.be/NH2s7modC-Q&#10;&#10;✔️ 6 Minutes Timer&#10;https://youtu.be/b6VxYUsyTnE&#10;&#10;✔️ 5 Minutes Timer&#10;https://youtu.be/KgscJPvw9_o&#10;&#10;✔️ 4 Minutes Timer&#10;https://youtu.be/PeT3nExxHDY&#10;&#10;💘 3 Minutes Timer  👈 You're watching&#10;https://youtu.be/WzlvHmEsv4s&#10;&#10;✔️ 2 Minutes Timer&#10;https://youtu.be/LIcpdnsq00w&#10;&#10;✔️ 1 Minute Timer&#10;https://youtu.be/EPmYOepJCZA&#10;&#10;☑️ Orange Charcoal 🧡🖤 Flip Clocks [ PLAYLIST ]&#10;https://youtube.com/playlist?list=PL7oy-W4T92tJuHC6T96MgJ4D8KQf61m4z&#10;&#10;☑️ 3 Minutes Countdown Timers [ PLAYLIST ]&#10;https://youtube.com/playlist?list=PL7oy-W4T92tLphXC7X_DvPgIBb1uDvxGy" id="191" name="Google Shape;191;g3a9b1eb415f_0_140" title="3 Minute Countdown Timer ⏳ Flip Clock with Chime Alerts 🧡🔊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3425" y="4907300"/>
            <a:ext cx="3242525" cy="18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a9b1eb415f_0_147"/>
          <p:cNvSpPr txBox="1"/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accent6"/>
                </a:solidFill>
              </a:rPr>
              <a:t>Word Scramble Answer Key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198" name="Google Shape;198;g3a9b1eb415f_0_147"/>
          <p:cNvSpPr txBox="1"/>
          <p:nvPr>
            <p:ph idx="1" type="body"/>
          </p:nvPr>
        </p:nvSpPr>
        <p:spPr>
          <a:xfrm>
            <a:off x="457200" y="5408025"/>
            <a:ext cx="8229600" cy="53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900"/>
              <a:t>Did you enjoy this activity, and why or why not?</a:t>
            </a:r>
            <a:endParaRPr sz="2900"/>
          </a:p>
        </p:txBody>
      </p:sp>
      <p:pic>
        <p:nvPicPr>
          <p:cNvPr id="199" name="Google Shape;199;g3a9b1eb415f_0_147"/>
          <p:cNvPicPr preferRelativeResize="0"/>
          <p:nvPr/>
        </p:nvPicPr>
        <p:blipFill rotWithShape="1">
          <a:blip r:embed="rId3">
            <a:alphaModFix/>
          </a:blip>
          <a:srcRect b="0" l="0" r="0" t="3521"/>
          <a:stretch/>
        </p:blipFill>
        <p:spPr>
          <a:xfrm>
            <a:off x="1195250" y="2124175"/>
            <a:ext cx="6753500" cy="242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a9b1eb415f_0_154"/>
          <p:cNvSpPr txBox="1"/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Debrief Questions</a:t>
            </a:r>
            <a:endParaRPr/>
          </a:p>
        </p:txBody>
      </p:sp>
      <p:sp>
        <p:nvSpPr>
          <p:cNvPr id="206" name="Google Shape;206;g3a9b1eb415f_0_154"/>
          <p:cNvSpPr txBox="1"/>
          <p:nvPr>
            <p:ph idx="1" type="body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Which activity showed a strength you didn’t realize you had?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How do different personality types help a team succeed?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What is one thing you learned about </a:t>
            </a:r>
            <a:r>
              <a:rPr lang="en-US"/>
              <a:t>yourself</a:t>
            </a:r>
            <a:r>
              <a:rPr lang="en-US"/>
              <a:t> today?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9c33e8e0b7_0_110"/>
          <p:cNvSpPr txBox="1"/>
          <p:nvPr>
            <p:ph idx="1" type="body"/>
          </p:nvPr>
        </p:nvSpPr>
        <p:spPr>
          <a:xfrm>
            <a:off x="457200" y="898075"/>
            <a:ext cx="8229600" cy="55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4000"/>
              <a:t>Turn to </a:t>
            </a:r>
            <a:r>
              <a:rPr b="1" lang="en-US" sz="4000">
                <a:solidFill>
                  <a:srgbClr val="78BE21"/>
                </a:solidFill>
              </a:rPr>
              <a:t>PAGE 30</a:t>
            </a:r>
            <a:r>
              <a:rPr lang="en-US" sz="4000"/>
              <a:t> in your Tracker</a:t>
            </a:r>
            <a:endParaRPr sz="4000"/>
          </a:p>
          <a:p>
            <a:pPr indent="-4064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For each question circle A or B based on which one feels most like you.</a:t>
            </a:r>
            <a:endParaRPr sz="2800"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When you finish a </a:t>
            </a:r>
            <a:r>
              <a:rPr lang="en-US" sz="2800"/>
              <a:t>round, tally how many A’s and B’s you circled.</a:t>
            </a:r>
            <a:endParaRPr sz="2800"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Circle the result that had the most tallies.</a:t>
            </a:r>
            <a:endParaRPr sz="2800"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Repeat for all FOUR rounds (pages 30 and 31).</a:t>
            </a:r>
            <a:endParaRPr sz="28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-US" sz="3000"/>
              <a:t>Write the corresponding letter for each round in the box at the top of page 30 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(“My Personality Code”).</a:t>
            </a:r>
            <a:endParaRPr sz="238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g3ac5180c5bd_2_0"/>
          <p:cNvPicPr preferRelativeResize="0"/>
          <p:nvPr/>
        </p:nvPicPr>
        <p:blipFill rotWithShape="1">
          <a:blip r:embed="rId3">
            <a:alphaModFix/>
          </a:blip>
          <a:srcRect b="3269" l="0" r="0" t="0"/>
          <a:stretch/>
        </p:blipFill>
        <p:spPr>
          <a:xfrm>
            <a:off x="4758018" y="1000250"/>
            <a:ext cx="4303957" cy="5386351"/>
          </a:xfrm>
          <a:prstGeom prst="rect">
            <a:avLst/>
          </a:prstGeom>
          <a:noFill/>
          <a:ln cap="flat" cmpd="sng" w="19050">
            <a:solidFill>
              <a:srgbClr val="78BE2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9" name="Google Shape;219;g3ac5180c5bd_2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450" y="1000250"/>
            <a:ext cx="4165290" cy="5386351"/>
          </a:xfrm>
          <a:prstGeom prst="rect">
            <a:avLst/>
          </a:prstGeom>
          <a:noFill/>
          <a:ln cap="flat" cmpd="sng" w="19050">
            <a:solidFill>
              <a:srgbClr val="78BE2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0" name="Google Shape;220;g3ac5180c5bd_2_0"/>
          <p:cNvSpPr txBox="1"/>
          <p:nvPr/>
        </p:nvSpPr>
        <p:spPr>
          <a:xfrm>
            <a:off x="98450" y="6386600"/>
            <a:ext cx="10992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78BE2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Pg. 30</a:t>
            </a:r>
            <a:endParaRPr b="1">
              <a:solidFill>
                <a:srgbClr val="78BE2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1" name="Google Shape;221;g3ac5180c5bd_2_0"/>
          <p:cNvSpPr txBox="1"/>
          <p:nvPr/>
        </p:nvSpPr>
        <p:spPr>
          <a:xfrm>
            <a:off x="7962775" y="6386600"/>
            <a:ext cx="10992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78BE2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Pg. 31</a:t>
            </a:r>
            <a:endParaRPr b="1">
              <a:solidFill>
                <a:srgbClr val="78BE2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9c33e8e0b7_0_85"/>
          <p:cNvSpPr txBox="1"/>
          <p:nvPr>
            <p:ph idx="1" type="body"/>
          </p:nvPr>
        </p:nvSpPr>
        <p:spPr>
          <a:xfrm>
            <a:off x="277575" y="1317150"/>
            <a:ext cx="8229600" cy="52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71157" lvl="0" marL="400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Who remembers something we talked about in our last session?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4117"/>
              <a:buNone/>
            </a:pPr>
            <a:r>
              <a:t/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indent="-371157" lvl="0" marL="400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3400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What do you remember about the career clusters we discussed?</a:t>
            </a:r>
            <a:r>
              <a:rPr lang="en-US" sz="3400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 </a:t>
            </a:r>
            <a:r>
              <a:rPr lang="en-US" sz="3400">
                <a:latin typeface="Arial"/>
                <a:ea typeface="Arial"/>
                <a:cs typeface="Arial"/>
                <a:sym typeface="Arial"/>
              </a:rPr>
              <a:t>What were some career clusters you were interested in? 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indent="-371157" lvl="0" marL="400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Have you done any research on the high schools you’re </a:t>
            </a:r>
            <a:r>
              <a:rPr lang="en-US" sz="3400">
                <a:latin typeface="Arial"/>
                <a:ea typeface="Arial"/>
                <a:cs typeface="Arial"/>
                <a:sym typeface="Arial"/>
              </a:rPr>
              <a:t>interested and if the programs or classes align with the careers you’re interested in?</a:t>
            </a:r>
            <a:endParaRPr sz="45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g3a9b1eb415f_0_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450" y="191588"/>
            <a:ext cx="5100925" cy="6474824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8" name="Google Shape;228;g3a9b1eb415f_0_168"/>
          <p:cNvSpPr txBox="1"/>
          <p:nvPr/>
        </p:nvSpPr>
        <p:spPr>
          <a:xfrm>
            <a:off x="6579325" y="2993550"/>
            <a:ext cx="18942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32</a:t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g3a9b1eb415f_0_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5325" y="152413"/>
            <a:ext cx="5067576" cy="6553175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5" name="Google Shape;235;g3a9b1eb415f_0_176"/>
          <p:cNvSpPr txBox="1"/>
          <p:nvPr/>
        </p:nvSpPr>
        <p:spPr>
          <a:xfrm>
            <a:off x="1049375" y="2993550"/>
            <a:ext cx="18942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33</a:t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a9b1eb415f_0_162"/>
          <p:cNvSpPr txBox="1"/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Personality Type Inventory</a:t>
            </a:r>
            <a:endParaRPr/>
          </a:p>
        </p:txBody>
      </p:sp>
      <p:sp>
        <p:nvSpPr>
          <p:cNvPr id="242" name="Google Shape;242;g3a9b1eb415f_0_162"/>
          <p:cNvSpPr txBox="1"/>
          <p:nvPr>
            <p:ph idx="1" type="body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Char char="●"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Reflect on your survey results</a:t>
            </a:r>
            <a:r>
              <a:rPr lang="en-US"/>
              <a:t>.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Do they match with how you contributed to your team in the last activities?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Do you agree or disagree with your results?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9c33e8e0b7_0_116"/>
          <p:cNvSpPr txBox="1"/>
          <p:nvPr>
            <p:ph idx="1" type="body"/>
          </p:nvPr>
        </p:nvSpPr>
        <p:spPr>
          <a:xfrm>
            <a:off x="597300" y="814650"/>
            <a:ext cx="7949400" cy="9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100">
                <a:latin typeface="Arial"/>
                <a:ea typeface="Arial"/>
                <a:cs typeface="Arial"/>
                <a:sym typeface="Arial"/>
              </a:rPr>
              <a:t>5 Minute BREAK</a:t>
            </a:r>
            <a:endParaRPr/>
          </a:p>
        </p:txBody>
      </p:sp>
      <p:pic>
        <p:nvPicPr>
          <p:cNvPr descr="This Countdown For 5 Minutes with Alarm Alert at the End counts down silently to 0:00 exactly.&#10;&#10;Playlist with all Timers! : https://www.youtube.com/playlist?list=PLhJ5MzpCOQ5WPDPYQFt5iJAdnqTFQ-ksu&#10;&#10;Do you want another timer? Tell me in comments.&#10;The only thing you have to do is only to credit me with the link of the video and my channel (https://www.youtube.com/channel/UCRJD5e550IvvEGPhoq-rV5g), very easy!&#10;&#10;Subscribe : https://www.youtube.com/channel/UCRJD5e550IvvEGPhoq-rV5g?sub_confirmation=1&#10;&#10;#timer&#10;&#10;00:00 Countdown For 5 Minutes&#10;00:00 5 Minutes Timer&#10;00:00 5 Min Timer&#10;00:00 Five Minute Timer" id="249" name="Google Shape;249;g39c33e8e0b7_0_116" title="Countdown For 5 Minutes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3463" y="1811550"/>
            <a:ext cx="7837075" cy="440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9c33e8e0b7_0_123"/>
          <p:cNvSpPr txBox="1"/>
          <p:nvPr>
            <p:ph idx="1" type="body"/>
          </p:nvPr>
        </p:nvSpPr>
        <p:spPr>
          <a:xfrm>
            <a:off x="375550" y="697425"/>
            <a:ext cx="82296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4000">
                <a:solidFill>
                  <a:srgbClr val="78BE21"/>
                </a:solidFill>
                <a:latin typeface="Arial"/>
                <a:ea typeface="Arial"/>
                <a:cs typeface="Arial"/>
                <a:sym typeface="Arial"/>
              </a:rPr>
              <a:t>WOOP, there it is…</a:t>
            </a:r>
            <a:endParaRPr sz="3500">
              <a:solidFill>
                <a:srgbClr val="2D89C7"/>
              </a:solidFill>
            </a:endParaRPr>
          </a:p>
        </p:txBody>
      </p:sp>
      <p:sp>
        <p:nvSpPr>
          <p:cNvPr id="256" name="Google Shape;256;g39c33e8e0b7_0_123"/>
          <p:cNvSpPr txBox="1"/>
          <p:nvPr/>
        </p:nvSpPr>
        <p:spPr>
          <a:xfrm>
            <a:off x="155250" y="1511025"/>
            <a:ext cx="8833500" cy="52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40372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5"/>
              <a:buFont typeface="Arial"/>
              <a:buChar char="●"/>
            </a:pPr>
            <a:r>
              <a:rPr lang="en-US" sz="3334">
                <a:solidFill>
                  <a:schemeClr val="dk1"/>
                </a:solidFill>
              </a:rPr>
              <a:t>How many of you have a goal right now?</a:t>
            </a:r>
            <a:endParaRPr sz="3334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440372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5"/>
              <a:buChar char="●"/>
            </a:pPr>
            <a:r>
              <a:rPr lang="en-US" sz="3334">
                <a:solidFill>
                  <a:schemeClr val="dk1"/>
                </a:solidFill>
              </a:rPr>
              <a:t>Would anyone like to share a </a:t>
            </a:r>
            <a:r>
              <a:rPr lang="en-US" sz="3334">
                <a:solidFill>
                  <a:schemeClr val="dk1"/>
                </a:solidFill>
              </a:rPr>
              <a:t>goal</a:t>
            </a:r>
            <a:r>
              <a:rPr lang="en-US" sz="3334">
                <a:solidFill>
                  <a:schemeClr val="dk1"/>
                </a:solidFill>
              </a:rPr>
              <a:t> they’re working towards?</a:t>
            </a:r>
            <a:endParaRPr sz="3334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440372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5"/>
              <a:buChar char="●"/>
            </a:pPr>
            <a:r>
              <a:rPr lang="en-US" sz="3334">
                <a:solidFill>
                  <a:schemeClr val="dk1"/>
                </a:solidFill>
              </a:rPr>
              <a:t>How many of you write your goals down?</a:t>
            </a:r>
            <a:endParaRPr sz="3334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440372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5"/>
              <a:buChar char="●"/>
            </a:pPr>
            <a:r>
              <a:rPr lang="en-US" sz="3334">
                <a:solidFill>
                  <a:schemeClr val="dk1"/>
                </a:solidFill>
              </a:rPr>
              <a:t>Do you usually </a:t>
            </a:r>
            <a:r>
              <a:rPr lang="en-US" sz="3334">
                <a:solidFill>
                  <a:schemeClr val="dk1"/>
                </a:solidFill>
              </a:rPr>
              <a:t>accomplish your goals?</a:t>
            </a:r>
            <a:endParaRPr sz="3334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440372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5"/>
              <a:buChar char="●"/>
            </a:pPr>
            <a:r>
              <a:rPr lang="en-US" sz="3334">
                <a:solidFill>
                  <a:schemeClr val="dk1"/>
                </a:solidFill>
              </a:rPr>
              <a:t>Do you think you’d be more likely to accomplish your goals if you wrote them down and checked on them each month? Why or why not?</a:t>
            </a:r>
            <a:endParaRPr sz="3334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a9b1eb415f_0_186"/>
          <p:cNvSpPr txBox="1"/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78BE21"/>
                </a:solidFill>
              </a:rPr>
              <a:t>WOOP</a:t>
            </a:r>
            <a:endParaRPr b="1">
              <a:solidFill>
                <a:srgbClr val="78BE21"/>
              </a:solidFill>
            </a:endParaRPr>
          </a:p>
        </p:txBody>
      </p:sp>
      <p:sp>
        <p:nvSpPr>
          <p:cNvPr id="263" name="Google Shape;263;g3a9b1eb415f_0_186"/>
          <p:cNvSpPr txBox="1"/>
          <p:nvPr>
            <p:ph idx="1" type="body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We’re going to use WOOP as a tool to help us think through what goals we want to accomplish and how we can get there even when we encounter setbacks.</a:t>
            </a:r>
            <a:endParaRPr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rgbClr val="78BE21"/>
              </a:buClr>
              <a:buSzPts val="3200"/>
              <a:buChar char="●"/>
            </a:pPr>
            <a:r>
              <a:rPr b="1" lang="en-US">
                <a:solidFill>
                  <a:srgbClr val="78BE21"/>
                </a:solidFill>
              </a:rPr>
              <a:t>Turn to PAGE 34 in your </a:t>
            </a:r>
            <a:r>
              <a:rPr b="1" lang="en-US">
                <a:solidFill>
                  <a:srgbClr val="78BE21"/>
                </a:solidFill>
              </a:rPr>
              <a:t>Tracker</a:t>
            </a:r>
            <a:endParaRPr b="1">
              <a:solidFill>
                <a:srgbClr val="78BE2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g3a9b1eb415f_0_192"/>
          <p:cNvPicPr preferRelativeResize="0"/>
          <p:nvPr/>
        </p:nvPicPr>
        <p:blipFill rotWithShape="1">
          <a:blip r:embed="rId3">
            <a:alphaModFix/>
          </a:blip>
          <a:srcRect b="5784" l="-452" r="0" t="0"/>
          <a:stretch/>
        </p:blipFill>
        <p:spPr>
          <a:xfrm>
            <a:off x="295263" y="328600"/>
            <a:ext cx="8553450" cy="6200775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628debaa41_0_0"/>
          <p:cNvSpPr txBox="1"/>
          <p:nvPr/>
        </p:nvSpPr>
        <p:spPr>
          <a:xfrm>
            <a:off x="302100" y="1815900"/>
            <a:ext cx="8539800" cy="50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</a:pPr>
            <a:r>
              <a:rPr lang="en-US" sz="2800">
                <a:solidFill>
                  <a:schemeClr val="dk1"/>
                </a:solidFill>
              </a:rPr>
              <a:t>Raise</a:t>
            </a:r>
            <a:r>
              <a:rPr lang="en-US" sz="2800">
                <a:solidFill>
                  <a:schemeClr val="dk1"/>
                </a:solidFill>
              </a:rPr>
              <a:t> your hand if your goal:</a:t>
            </a:r>
            <a:endParaRPr sz="2800">
              <a:solidFill>
                <a:schemeClr val="dk1"/>
              </a:solidFill>
            </a:endParaRPr>
          </a:p>
          <a:p>
            <a:pPr indent="-4064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 sz="2800">
                <a:solidFill>
                  <a:schemeClr val="dk1"/>
                </a:solidFill>
              </a:rPr>
              <a:t>is </a:t>
            </a:r>
            <a:r>
              <a:rPr lang="en-US" sz="2800">
                <a:solidFill>
                  <a:schemeClr val="dk1"/>
                </a:solidFill>
              </a:rPr>
              <a:t>related</a:t>
            </a:r>
            <a:r>
              <a:rPr lang="en-US" sz="2800">
                <a:solidFill>
                  <a:schemeClr val="dk1"/>
                </a:solidFill>
              </a:rPr>
              <a:t> to your grades.</a:t>
            </a:r>
            <a:endParaRPr sz="2800">
              <a:solidFill>
                <a:schemeClr val="dk1"/>
              </a:solidFill>
            </a:endParaRPr>
          </a:p>
          <a:p>
            <a:pPr indent="-4064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 sz="2800">
                <a:solidFill>
                  <a:schemeClr val="dk1"/>
                </a:solidFill>
              </a:rPr>
              <a:t>will help you in high school.</a:t>
            </a:r>
            <a:endParaRPr sz="2800">
              <a:solidFill>
                <a:schemeClr val="dk1"/>
              </a:solidFill>
            </a:endParaRPr>
          </a:p>
          <a:p>
            <a:pPr indent="-4064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 sz="2800">
                <a:solidFill>
                  <a:schemeClr val="dk1"/>
                </a:solidFill>
              </a:rPr>
              <a:t>is something you’ve already started working on.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What are some ways we can stay focused on our goal throughout the year?</a:t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</a:rPr>
              <a:t>We’ll be checking in on your WOOP goals in a few more sessions.</a:t>
            </a:r>
            <a:endParaRPr b="1" sz="2800">
              <a:solidFill>
                <a:schemeClr val="dk1"/>
              </a:solidFill>
            </a:endParaRPr>
          </a:p>
        </p:txBody>
      </p:sp>
      <p:sp>
        <p:nvSpPr>
          <p:cNvPr id="276" name="Google Shape;276;g1628debaa41_0_0"/>
          <p:cNvSpPr txBox="1"/>
          <p:nvPr>
            <p:ph idx="1" type="body"/>
          </p:nvPr>
        </p:nvSpPr>
        <p:spPr>
          <a:xfrm>
            <a:off x="302100" y="801500"/>
            <a:ext cx="82296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7500"/>
              <a:buNone/>
            </a:pPr>
            <a:r>
              <a:rPr b="1" lang="en-US" sz="4000">
                <a:solidFill>
                  <a:srgbClr val="2D89C7"/>
                </a:solidFill>
                <a:latin typeface="Arial"/>
                <a:ea typeface="Arial"/>
                <a:cs typeface="Arial"/>
                <a:sym typeface="Arial"/>
              </a:rPr>
              <a:t>WOOP</a:t>
            </a:r>
            <a:r>
              <a:rPr b="1" lang="en-US" sz="4000">
                <a:solidFill>
                  <a:srgbClr val="2D89C7"/>
                </a:solidFill>
                <a:latin typeface="Arial"/>
                <a:ea typeface="Arial"/>
                <a:cs typeface="Arial"/>
                <a:sym typeface="Arial"/>
              </a:rPr>
              <a:t> Debrief</a:t>
            </a:r>
            <a:endParaRPr sz="4000">
              <a:solidFill>
                <a:srgbClr val="2D89C7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632242e230_0_12"/>
          <p:cNvSpPr txBox="1"/>
          <p:nvPr>
            <p:ph type="title"/>
          </p:nvPr>
        </p:nvSpPr>
        <p:spPr>
          <a:xfrm>
            <a:off x="277575" y="2041075"/>
            <a:ext cx="8229600" cy="18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4000">
                <a:solidFill>
                  <a:srgbClr val="78BE21"/>
                </a:solidFill>
              </a:rPr>
              <a:t>Future-Focused Reflection: </a:t>
            </a:r>
            <a:endParaRPr b="1" sz="4000">
              <a:solidFill>
                <a:srgbClr val="78BE2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4000">
                <a:solidFill>
                  <a:srgbClr val="78BE21"/>
                </a:solidFill>
                <a:latin typeface="Arial"/>
                <a:ea typeface="Arial"/>
                <a:cs typeface="Arial"/>
                <a:sym typeface="Arial"/>
              </a:rPr>
              <a:t>Personality Strengths</a:t>
            </a:r>
            <a:endParaRPr>
              <a:solidFill>
                <a:srgbClr val="78BE2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9c33e8e0b7_0_416"/>
          <p:cNvSpPr txBox="1"/>
          <p:nvPr>
            <p:ph idx="1" type="body"/>
          </p:nvPr>
        </p:nvSpPr>
        <p:spPr>
          <a:xfrm>
            <a:off x="227875" y="1109600"/>
            <a:ext cx="8637600" cy="54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9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</a:pPr>
            <a:r>
              <a:rPr lang="en-US" sz="3800"/>
              <a:t>Turn to PAGE 35 in your Tracker</a:t>
            </a:r>
            <a:endParaRPr sz="38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78BE21"/>
                </a:solidFill>
              </a:rPr>
              <a:t>Reflection Questions</a:t>
            </a:r>
            <a:endParaRPr b="1" sz="3800">
              <a:solidFill>
                <a:srgbClr val="78BE21"/>
              </a:solidFill>
            </a:endParaRPr>
          </a:p>
          <a:p>
            <a:pPr indent="-3746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7D6"/>
              </a:buClr>
              <a:buSzPts val="2300"/>
              <a:buAutoNum type="arabicPeriod"/>
            </a:pPr>
            <a:r>
              <a:rPr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Write your four-letter personality code and describe what it means in your own words.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7D6"/>
              </a:buClr>
              <a:buSzPts val="2300"/>
              <a:buAutoNum type="arabicPeriod"/>
            </a:pPr>
            <a:r>
              <a:rPr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 three things your personality type and career cluster have in common.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7D6"/>
              </a:buClr>
              <a:buSzPts val="2300"/>
              <a:buAutoNum type="arabicPeriod"/>
            </a:pPr>
            <a:r>
              <a:rPr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characteristics of your personality type do you think will help you in high school?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7D6"/>
              </a:buClr>
              <a:buSzPts val="2300"/>
              <a:buAutoNum type="arabicPeriod"/>
            </a:pPr>
            <a:r>
              <a:rPr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is it important to learn about your personality type?</a:t>
            </a:r>
            <a:endParaRPr sz="3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>
            <p:ph type="title"/>
          </p:nvPr>
        </p:nvSpPr>
        <p:spPr>
          <a:xfrm>
            <a:off x="457200" y="49735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>
                <a:solidFill>
                  <a:srgbClr val="2D89C7"/>
                </a:solidFill>
              </a:rPr>
              <a:t>Agenda</a:t>
            </a:r>
            <a:endParaRPr b="1">
              <a:solidFill>
                <a:srgbClr val="2D89C7"/>
              </a:solidFill>
            </a:endParaRPr>
          </a:p>
        </p:txBody>
      </p:sp>
      <p:sp>
        <p:nvSpPr>
          <p:cNvPr id="105" name="Google Shape;105;p2"/>
          <p:cNvSpPr txBox="1"/>
          <p:nvPr>
            <p:ph idx="1" type="body"/>
          </p:nvPr>
        </p:nvSpPr>
        <p:spPr>
          <a:xfrm>
            <a:off x="310250" y="1451675"/>
            <a:ext cx="8588700" cy="50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Activity 3(a): Icebreaker: Notecard Basketball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Activity 3(b): Practicing My Personality Type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Activity 3(c): Personality Type Inventory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Activity 3(d): WOOP, there it is…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Future-Focused Reflection: Personality Strengths</a:t>
            </a:r>
            <a:endParaRPr sz="45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8d6140ed05_0_55"/>
          <p:cNvSpPr txBox="1"/>
          <p:nvPr>
            <p:ph idx="1" type="body"/>
          </p:nvPr>
        </p:nvSpPr>
        <p:spPr>
          <a:xfrm>
            <a:off x="457200" y="1581750"/>
            <a:ext cx="8229600" cy="49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300"/>
              <a:buFont typeface="Arial"/>
              <a:buChar char="●"/>
            </a:pPr>
            <a:r>
              <a:rPr lang="en-US" sz="4300">
                <a:latin typeface="Arial"/>
                <a:ea typeface="Arial"/>
                <a:cs typeface="Arial"/>
                <a:sym typeface="Arial"/>
              </a:rPr>
              <a:t>Which activity did you like the most and why? What did you learn from the activity?</a:t>
            </a:r>
            <a:endParaRPr sz="4300"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43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300"/>
              <a:buFont typeface="Arial"/>
              <a:buChar char="●"/>
            </a:pPr>
            <a:r>
              <a:rPr lang="en-US" sz="4300">
                <a:latin typeface="Arial"/>
                <a:ea typeface="Arial"/>
                <a:cs typeface="Arial"/>
                <a:sym typeface="Arial"/>
              </a:rPr>
              <a:t>How can the activities/session be improved and why?</a:t>
            </a:r>
            <a:endParaRPr sz="4300"/>
          </a:p>
        </p:txBody>
      </p:sp>
      <p:sp>
        <p:nvSpPr>
          <p:cNvPr id="295" name="Google Shape;295;g38d6140ed05_0_55"/>
          <p:cNvSpPr txBox="1"/>
          <p:nvPr>
            <p:ph idx="1" type="body"/>
          </p:nvPr>
        </p:nvSpPr>
        <p:spPr>
          <a:xfrm>
            <a:off x="457200" y="663675"/>
            <a:ext cx="82296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7500"/>
              <a:buNone/>
            </a:pPr>
            <a:r>
              <a:rPr b="1" lang="en-US" sz="4000">
                <a:solidFill>
                  <a:srgbClr val="2D89C7"/>
                </a:solidFill>
                <a:latin typeface="Arial"/>
                <a:ea typeface="Arial"/>
                <a:cs typeface="Arial"/>
                <a:sym typeface="Arial"/>
              </a:rPr>
              <a:t>Discussion Prompts</a:t>
            </a:r>
            <a:endParaRPr sz="4000">
              <a:solidFill>
                <a:srgbClr val="2D89C7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2"/>
          <p:cNvSpPr txBox="1"/>
          <p:nvPr>
            <p:ph type="ctrTitle"/>
          </p:nvPr>
        </p:nvSpPr>
        <p:spPr>
          <a:xfrm>
            <a:off x="685800" y="1790125"/>
            <a:ext cx="7772400" cy="13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>
                <a:solidFill>
                  <a:srgbClr val="2D89C7"/>
                </a:solidFill>
              </a:rPr>
              <a:t>See You Next </a:t>
            </a:r>
            <a:r>
              <a:rPr b="1" lang="en-US">
                <a:solidFill>
                  <a:srgbClr val="2D89C7"/>
                </a:solidFill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Month</a:t>
            </a:r>
            <a:r>
              <a:rPr b="1" lang="en-US">
                <a:solidFill>
                  <a:srgbClr val="2D89C7"/>
                </a:solidFill>
              </a:rPr>
              <a:t>!</a:t>
            </a:r>
            <a:endParaRPr b="1">
              <a:solidFill>
                <a:srgbClr val="2D89C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Session 4: My Values and Choices</a:t>
            </a:r>
            <a:endParaRPr sz="3600"/>
          </a:p>
        </p:txBody>
      </p:sp>
      <p:pic>
        <p:nvPicPr>
          <p:cNvPr id="301" name="Google Shape;30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0450" y="320950"/>
            <a:ext cx="2783550" cy="132602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2"/>
          <p:cNvSpPr txBox="1"/>
          <p:nvPr/>
        </p:nvSpPr>
        <p:spPr>
          <a:xfrm>
            <a:off x="546600" y="3560150"/>
            <a:ext cx="8050800" cy="20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 sz="2800">
                <a:solidFill>
                  <a:schemeClr val="dk1"/>
                </a:solidFill>
              </a:rPr>
              <a:t>Engaging activities built around making good choices, personal values, and how they connect you as an individual, planning for high school and your future.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a9b1eb415f_0_0"/>
          <p:cNvSpPr txBox="1"/>
          <p:nvPr>
            <p:ph type="title"/>
          </p:nvPr>
        </p:nvSpPr>
        <p:spPr>
          <a:xfrm>
            <a:off x="457200" y="717500"/>
            <a:ext cx="8229600" cy="68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78BE21"/>
                </a:solidFill>
              </a:rPr>
              <a:t>Notecard Basketball</a:t>
            </a:r>
            <a:endParaRPr b="1">
              <a:solidFill>
                <a:srgbClr val="78BE21"/>
              </a:solidFill>
            </a:endParaRPr>
          </a:p>
        </p:txBody>
      </p:sp>
      <p:sp>
        <p:nvSpPr>
          <p:cNvPr id="112" name="Google Shape;112;g3a9b1eb415f_0_0"/>
          <p:cNvSpPr txBox="1"/>
          <p:nvPr>
            <p:ph idx="1" type="body"/>
          </p:nvPr>
        </p:nvSpPr>
        <p:spPr>
          <a:xfrm>
            <a:off x="457200" y="1478425"/>
            <a:ext cx="8229600" cy="4722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-401320" lvl="0" marL="457200" rtl="0" algn="l">
              <a:spcBef>
                <a:spcPts val="64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Everyone is going to get a notecard. </a:t>
            </a:r>
            <a:endParaRPr/>
          </a:p>
          <a:p>
            <a:pPr indent="-40132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On your notecard, write down a fun fact about yourself. Try to make it something not everyone knows about you:</a:t>
            </a:r>
            <a:endParaRPr/>
          </a:p>
          <a:p>
            <a:pPr indent="-352742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Places you’ve traveled to or would like to travel to 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-352742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Favorite food, music, movie, etc.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-352742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A unique personality fact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-352742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Facts about family or pets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-352742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Favorite school subjects or career interests</a:t>
            </a:r>
            <a:endParaRPr sz="4000"/>
          </a:p>
          <a:p>
            <a:pPr indent="-3851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-US" sz="2900">
                <a:solidFill>
                  <a:srgbClr val="0097D6"/>
                </a:solidFill>
              </a:rPr>
              <a:t>Your fun fact MUST be school </a:t>
            </a:r>
            <a:r>
              <a:rPr b="1" lang="en-US" sz="2900">
                <a:solidFill>
                  <a:srgbClr val="0097D6"/>
                </a:solidFill>
              </a:rPr>
              <a:t>appropriate.</a:t>
            </a:r>
            <a:endParaRPr b="1" sz="2900">
              <a:solidFill>
                <a:srgbClr val="0097D6"/>
              </a:solidFill>
            </a:endParaRPr>
          </a:p>
          <a:p>
            <a:pPr indent="-40132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It is anonymous - DO NOT write your name on it.</a:t>
            </a:r>
            <a:endParaRPr/>
          </a:p>
          <a:p>
            <a:pPr indent="-40132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When you’re done, crumple up your notecard.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a9b1eb415f_0_90"/>
          <p:cNvSpPr txBox="1"/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rgbClr val="78BE21"/>
                </a:solidFill>
              </a:rPr>
              <a:t>Notecard Basketball</a:t>
            </a:r>
            <a:endParaRPr/>
          </a:p>
        </p:txBody>
      </p:sp>
      <p:sp>
        <p:nvSpPr>
          <p:cNvPr id="119" name="Google Shape;119;g3a9b1eb415f_0_90"/>
          <p:cNvSpPr txBox="1"/>
          <p:nvPr>
            <p:ph idx="1" type="body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444500" lvl="0" marL="457200" rtl="0" algn="l">
              <a:spcBef>
                <a:spcPts val="640"/>
              </a:spcBef>
              <a:spcAft>
                <a:spcPts val="0"/>
              </a:spcAft>
              <a:buSzPts val="3400"/>
              <a:buChar char="●"/>
            </a:pPr>
            <a:r>
              <a:rPr lang="en-US" sz="3400"/>
              <a:t>When we say go, toss your crumpled notecard towards the front of the room.</a:t>
            </a:r>
            <a:endParaRPr sz="3400"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400"/>
              <a:t> </a:t>
            </a:r>
            <a:endParaRPr sz="3400"/>
          </a:p>
          <a:p>
            <a:pPr indent="-444500" lvl="0" marL="457200" rtl="0" algn="l">
              <a:spcBef>
                <a:spcPts val="640"/>
              </a:spcBef>
              <a:spcAft>
                <a:spcPts val="0"/>
              </a:spcAft>
              <a:buSzPts val="3400"/>
              <a:buChar char="●"/>
            </a:pPr>
            <a:r>
              <a:rPr lang="en-US" sz="3400"/>
              <a:t>Grab a crumpled notecard. </a:t>
            </a:r>
            <a:endParaRPr sz="3400"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  <a:p>
            <a:pPr indent="-444500" lvl="0" marL="457200" rtl="0" algn="l">
              <a:spcBef>
                <a:spcPts val="640"/>
              </a:spcBef>
              <a:spcAft>
                <a:spcPts val="0"/>
              </a:spcAft>
              <a:buSzPts val="3400"/>
              <a:buChar char="●"/>
            </a:pPr>
            <a:r>
              <a:rPr lang="en-US" sz="3400"/>
              <a:t>We’ll each take a turn reading the notecard and guessing who wrote that card.</a:t>
            </a:r>
            <a:endParaRPr sz="3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a9b1eb415f_0_6"/>
          <p:cNvSpPr txBox="1"/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Aim Here!</a:t>
            </a:r>
            <a:endParaRPr/>
          </a:p>
        </p:txBody>
      </p:sp>
      <p:pic>
        <p:nvPicPr>
          <p:cNvPr id="126" name="Google Shape;126;g3a9b1eb415f_0_6"/>
          <p:cNvPicPr preferRelativeResize="0"/>
          <p:nvPr/>
        </p:nvPicPr>
        <p:blipFill rotWithShape="1">
          <a:blip r:embed="rId3">
            <a:alphaModFix/>
          </a:blip>
          <a:srcRect b="13442" l="13799" r="16857" t="16510"/>
          <a:stretch/>
        </p:blipFill>
        <p:spPr>
          <a:xfrm>
            <a:off x="2536025" y="2186000"/>
            <a:ext cx="4071950" cy="411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a9b1eb415f_0_96"/>
          <p:cNvSpPr txBox="1"/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rgbClr val="78BE21"/>
                </a:solidFill>
              </a:rPr>
              <a:t>Notecard Basketball</a:t>
            </a:r>
            <a:endParaRPr/>
          </a:p>
        </p:txBody>
      </p:sp>
      <p:sp>
        <p:nvSpPr>
          <p:cNvPr id="133" name="Google Shape;133;g3a9b1eb415f_0_96"/>
          <p:cNvSpPr txBox="1"/>
          <p:nvPr>
            <p:ph idx="1" type="body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Debrief</a:t>
            </a:r>
            <a:endParaRPr/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Did you enjoy that activity? Why or why not?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Did you learn something new about your classmates?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Did anyone discover they had something in common with someone else?</a:t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632242e230_0_19"/>
          <p:cNvSpPr txBox="1"/>
          <p:nvPr>
            <p:ph idx="1" type="body"/>
          </p:nvPr>
        </p:nvSpPr>
        <p:spPr>
          <a:xfrm>
            <a:off x="457200" y="2483700"/>
            <a:ext cx="8229600" cy="18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5100">
                <a:solidFill>
                  <a:srgbClr val="78BE21"/>
                </a:solidFill>
                <a:latin typeface="Arial"/>
                <a:ea typeface="Arial"/>
                <a:cs typeface="Arial"/>
                <a:sym typeface="Arial"/>
              </a:rPr>
              <a:t>What are some personality strengths</a:t>
            </a:r>
            <a:r>
              <a:rPr b="1" lang="en-US" sz="5100">
                <a:solidFill>
                  <a:srgbClr val="78BE2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sz="5100">
              <a:solidFill>
                <a:srgbClr val="78BE2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a9b1eb415f_0_102"/>
          <p:cNvSpPr txBox="1"/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rgbClr val="78BE21"/>
                </a:solidFill>
              </a:rPr>
              <a:t>Practicing My Personality Type</a:t>
            </a:r>
            <a:endParaRPr b="1" sz="4300">
              <a:solidFill>
                <a:srgbClr val="78BE21"/>
              </a:solidFill>
            </a:endParaRPr>
          </a:p>
        </p:txBody>
      </p:sp>
      <p:sp>
        <p:nvSpPr>
          <p:cNvPr id="146" name="Google Shape;146;g3a9b1eb415f_0_102"/>
          <p:cNvSpPr txBox="1"/>
          <p:nvPr>
            <p:ph idx="1" type="body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You’re going to work in teams to complete 3 short </a:t>
            </a:r>
            <a:r>
              <a:rPr lang="en-US"/>
              <a:t>activities.</a:t>
            </a:r>
            <a:endParaRPr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We’ll work through one activity at a time.</a:t>
            </a:r>
            <a:endParaRPr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Work together with your teammates to complete each task.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werpoint Template 412019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2019-04-01T20:43:29Z</dcterms:created>
  <dc:creator>Molly Feghali</dc:creator>
</cp:coreProperties>
</file>