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6858000" cy="9144000"/>
  <p:embeddedFontLst>
    <p:embeddedFont>
      <p:font typeface="Helvetica Neue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6" roundtripDataSignature="AMtx7mgfKOOEuWnRxfBH+n5n1mQgtQ0o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HelveticaNeue-bold.fntdata"/><Relationship Id="rId10" Type="http://schemas.openxmlformats.org/officeDocument/2006/relationships/slide" Target="slides/slide5.xml"/><Relationship Id="rId32" Type="http://schemas.openxmlformats.org/officeDocument/2006/relationships/font" Target="fonts/HelveticaNeue-regular.fntdata"/><Relationship Id="rId13" Type="http://schemas.openxmlformats.org/officeDocument/2006/relationships/slide" Target="slides/slide8.xml"/><Relationship Id="rId35" Type="http://schemas.openxmlformats.org/officeDocument/2006/relationships/font" Target="fonts/HelveticaNeue-boldItalic.fntdata"/><Relationship Id="rId12" Type="http://schemas.openxmlformats.org/officeDocument/2006/relationships/slide" Target="slides/slide7.xml"/><Relationship Id="rId34" Type="http://schemas.openxmlformats.org/officeDocument/2006/relationships/font" Target="fonts/HelveticaNeue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896719e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/>
              <a:t>Laura</a:t>
            </a:r>
            <a:endParaRPr/>
          </a:p>
        </p:txBody>
      </p:sp>
      <p:sp>
        <p:nvSpPr>
          <p:cNvPr id="89" name="Google Shape;89;g36896719e5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9c33e8e0b7_0_1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39c33e8e0b7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39c33e8e0b7_0_1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8d6140ed05_0_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38d6140ed0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38d6140ed05_0_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9c33e8e0b7_0_1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9c33e8e0b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39c33e8e0b7_0_1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632242e230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1632242e23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1632242e230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9c33e8e0b7_0_1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39c33e8e0b7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39c33e8e0b7_0_1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9e2b474334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39e2b47433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39e2b474334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9c33e8e0b7_0_1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39c33e8e0b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39c33e8e0b7_0_1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628debaa4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1628debaa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1628debaa4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632242e230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1632242e2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1632242e230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6896719e52_1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36896719e52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36896719e52_1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9c33e8e0b7_0_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9c33e8e0b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39c33e8e0b7_0_8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9c33e8e0b7_0_1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9c33e8e0b7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39c33e8e0b7_0_1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9c33e8e0b7_0_2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9c33e8e0b7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39c33e8e0b7_0_2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9c33e8e0b7_0_4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9c33e8e0b7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39c33e8e0b7_0_4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9c33e8e0b7_0_3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9c33e8e0b7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39c33e8e0b7_0_30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8d6140ed05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38d6140ed0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38d6140ed05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8d6140ed05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38d6140ed0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g38d6140ed05_0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4" name="Google Shape;254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9c33e8e0b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39c33e8e0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Laura</a:t>
            </a:r>
            <a:endParaRPr/>
          </a:p>
        </p:txBody>
      </p:sp>
      <p:sp>
        <p:nvSpPr>
          <p:cNvPr id="109" name="Google Shape;109;g39c33e8e0b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9c33e8e0b7_0_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39c33e8e0b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Laura</a:t>
            </a:r>
            <a:endParaRPr/>
          </a:p>
        </p:txBody>
      </p:sp>
      <p:sp>
        <p:nvSpPr>
          <p:cNvPr id="116" name="Google Shape;116;g39c33e8e0b7_0_9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9c33e8e0b7_0_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9c33e8e0b7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Laura</a:t>
            </a:r>
            <a:endParaRPr/>
          </a:p>
        </p:txBody>
      </p:sp>
      <p:sp>
        <p:nvSpPr>
          <p:cNvPr id="122" name="Google Shape;122;g39c33e8e0b7_0_9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632242e230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1632242e23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g1632242e230_0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c33e8e0b7_0_4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39c33e8e0b7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39c33e8e0b7_0_40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9c33e8e0b7_0_1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39c33e8e0b7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39c33e8e0b7_0_10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15.jpg"/><Relationship Id="rId6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0" y="6172835"/>
            <a:ext cx="838200" cy="608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" y="6169152"/>
            <a:ext cx="918552" cy="61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96260" y="6169152"/>
            <a:ext cx="1560672" cy="61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67421" y="6169152"/>
            <a:ext cx="1375270" cy="61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6" name="Google Shape;76;p5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5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5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5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/>
          <p:nvPr>
            <p:ph type="title"/>
          </p:nvPr>
        </p:nvSpPr>
        <p:spPr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6"/>
          <p:cNvSpPr txBox="1"/>
          <p:nvPr>
            <p:ph idx="1" type="body"/>
          </p:nvPr>
        </p:nvSpPr>
        <p:spPr>
          <a:xfrm>
            <a:off x="457200" y="3048000"/>
            <a:ext cx="8229600" cy="3078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7"/>
          <p:cNvSpPr txBox="1"/>
          <p:nvPr>
            <p:ph idx="1" type="body"/>
          </p:nvPr>
        </p:nvSpPr>
        <p:spPr>
          <a:xfrm>
            <a:off x="450503" y="5929931"/>
            <a:ext cx="8239126" cy="318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Helvetica Neue"/>
              <a:buNone/>
              <a:defRPr b="1" sz="135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47"/>
          <p:cNvSpPr txBox="1"/>
          <p:nvPr>
            <p:ph type="title"/>
          </p:nvPr>
        </p:nvSpPr>
        <p:spPr>
          <a:xfrm>
            <a:off x="452436" y="1287496"/>
            <a:ext cx="8239127" cy="2324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7"/>
          <p:cNvSpPr txBox="1"/>
          <p:nvPr>
            <p:ph idx="2" type="body"/>
          </p:nvPr>
        </p:nvSpPr>
        <p:spPr>
          <a:xfrm>
            <a:off x="450504" y="3611595"/>
            <a:ext cx="8239125" cy="952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Font typeface="Helvetica Neue"/>
              <a:buNone/>
              <a:defRPr b="1" sz="2063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8"/>
          <p:cNvSpPr txBox="1"/>
          <p:nvPr>
            <p:ph type="title"/>
          </p:nvPr>
        </p:nvSpPr>
        <p:spPr>
          <a:xfrm>
            <a:off x="457200" y="7620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4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9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49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0"/>
          <p:cNvSpPr txBox="1"/>
          <p:nvPr>
            <p:ph type="title"/>
          </p:nvPr>
        </p:nvSpPr>
        <p:spPr>
          <a:xfrm>
            <a:off x="457200" y="838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0" name="Google Shape;60;p5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1" name="Google Shape;61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1"/>
          <p:cNvSpPr txBox="1"/>
          <p:nvPr>
            <p:ph type="title"/>
          </p:nvPr>
        </p:nvSpPr>
        <p:spPr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457200" y="3048000"/>
            <a:ext cx="8229600" cy="3078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3dJ4wFqQzz4" TargetMode="External"/><Relationship Id="rId4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clevelandmetroschools.org/Career-Clusters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896719e52_0_0"/>
          <p:cNvSpPr txBox="1"/>
          <p:nvPr>
            <p:ph type="ctrTitle"/>
          </p:nvPr>
        </p:nvSpPr>
        <p:spPr>
          <a:xfrm>
            <a:off x="0" y="2141250"/>
            <a:ext cx="9144000" cy="25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900"/>
              <a:t>Welcome to True2U!</a:t>
            </a:r>
            <a:endParaRPr sz="4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000">
                <a:solidFill>
                  <a:srgbClr val="78BE21"/>
                </a:solidFill>
              </a:rPr>
              <a:t>Session 2</a:t>
            </a:r>
            <a:endParaRPr b="1" sz="4000">
              <a:solidFill>
                <a:srgbClr val="78BE2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My Career Exploration</a:t>
            </a:r>
            <a:endParaRPr b="1" sz="4500">
              <a:solidFill>
                <a:srgbClr val="0070C0"/>
              </a:solidFill>
            </a:endParaRPr>
          </a:p>
        </p:txBody>
      </p:sp>
      <p:pic>
        <p:nvPicPr>
          <p:cNvPr id="92" name="Google Shape;92;g36896719e5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0450" y="320950"/>
            <a:ext cx="2783550" cy="132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36896719e5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25" y="5663963"/>
            <a:ext cx="8839200" cy="119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9c33e8e0b7_0_110"/>
          <p:cNvSpPr txBox="1"/>
          <p:nvPr>
            <p:ph idx="1" type="body"/>
          </p:nvPr>
        </p:nvSpPr>
        <p:spPr>
          <a:xfrm>
            <a:off x="457200" y="898075"/>
            <a:ext cx="8229600" cy="55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4000"/>
              <a:t>Turn to </a:t>
            </a:r>
            <a:r>
              <a:rPr b="1" lang="en-US" sz="4000">
                <a:solidFill>
                  <a:srgbClr val="78BE21"/>
                </a:solidFill>
              </a:rPr>
              <a:t>PAGE 10</a:t>
            </a:r>
            <a:r>
              <a:rPr lang="en-US" sz="4000"/>
              <a:t> in your Tracker</a:t>
            </a:r>
            <a:endParaRPr sz="400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  <a:p>
            <a:pPr indent="-40576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90"/>
              <a:buFont typeface="Arial"/>
              <a:buChar char="●"/>
            </a:pPr>
            <a:r>
              <a:rPr b="1" lang="en-US" sz="279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Directions:</a:t>
            </a:r>
            <a:r>
              <a:rPr lang="en-US" sz="2790">
                <a:latin typeface="Arial"/>
                <a:ea typeface="Arial"/>
                <a:cs typeface="Arial"/>
                <a:sym typeface="Arial"/>
              </a:rPr>
              <a:t> Check the items for each Cluster that </a:t>
            </a:r>
            <a:r>
              <a:rPr b="1" lang="en-US" sz="2790">
                <a:latin typeface="Arial"/>
                <a:ea typeface="Arial"/>
                <a:cs typeface="Arial"/>
                <a:sym typeface="Arial"/>
              </a:rPr>
              <a:t>best describe you</a:t>
            </a:r>
            <a:r>
              <a:rPr lang="en-US" sz="2790">
                <a:latin typeface="Arial"/>
                <a:ea typeface="Arial"/>
                <a:cs typeface="Arial"/>
                <a:sym typeface="Arial"/>
              </a:rPr>
              <a:t>. </a:t>
            </a:r>
            <a:endParaRPr sz="2790">
              <a:latin typeface="Arial"/>
              <a:ea typeface="Arial"/>
              <a:cs typeface="Arial"/>
              <a:sym typeface="Arial"/>
            </a:endParaRPr>
          </a:p>
          <a:p>
            <a:pPr indent="-40576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90"/>
              <a:buFont typeface="Arial"/>
              <a:buChar char="●"/>
            </a:pPr>
            <a:r>
              <a:rPr b="1" lang="en-US" sz="279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Add up the number of checks for each Cluster and add to the total box on the right side of the page.</a:t>
            </a:r>
            <a:r>
              <a:rPr lang="en-US" sz="2790">
                <a:latin typeface="Arial"/>
                <a:ea typeface="Arial"/>
                <a:cs typeface="Arial"/>
                <a:sym typeface="Arial"/>
              </a:rPr>
              <a:t> </a:t>
            </a:r>
            <a:endParaRPr sz="2790">
              <a:latin typeface="Arial"/>
              <a:ea typeface="Arial"/>
              <a:cs typeface="Arial"/>
              <a:sym typeface="Arial"/>
            </a:endParaRPr>
          </a:p>
          <a:p>
            <a:pPr indent="-40576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90"/>
              <a:buFont typeface="Arial"/>
              <a:buChar char="●"/>
            </a:pPr>
            <a:r>
              <a:rPr lang="en-US" sz="2790">
                <a:latin typeface="Arial"/>
                <a:ea typeface="Arial"/>
                <a:cs typeface="Arial"/>
                <a:sym typeface="Arial"/>
              </a:rPr>
              <a:t>You may select as many or few as you want for each Cluster question. </a:t>
            </a:r>
            <a:endParaRPr sz="2790">
              <a:latin typeface="Arial"/>
              <a:ea typeface="Arial"/>
              <a:cs typeface="Arial"/>
              <a:sym typeface="Arial"/>
            </a:endParaRPr>
          </a:p>
          <a:p>
            <a:pPr indent="-40576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90"/>
              <a:buFont typeface="Arial"/>
              <a:buChar char="●"/>
            </a:pPr>
            <a:r>
              <a:rPr lang="en-US" sz="2790">
                <a:latin typeface="Arial"/>
                <a:ea typeface="Arial"/>
                <a:cs typeface="Arial"/>
                <a:sym typeface="Arial"/>
              </a:rPr>
              <a:t>After you complete the inventory, look to see which </a:t>
            </a:r>
            <a:r>
              <a:rPr b="1" lang="en-US" sz="2790">
                <a:latin typeface="Arial"/>
                <a:ea typeface="Arial"/>
                <a:cs typeface="Arial"/>
                <a:sym typeface="Arial"/>
              </a:rPr>
              <a:t>three</a:t>
            </a:r>
            <a:r>
              <a:rPr lang="en-US" sz="2790">
                <a:latin typeface="Arial"/>
                <a:ea typeface="Arial"/>
                <a:cs typeface="Arial"/>
                <a:sym typeface="Arial"/>
              </a:rPr>
              <a:t> Clusters have the highest numbers. </a:t>
            </a:r>
            <a:endParaRPr sz="2790">
              <a:latin typeface="Arial"/>
              <a:ea typeface="Arial"/>
              <a:cs typeface="Arial"/>
              <a:sym typeface="Arial"/>
            </a:endParaRPr>
          </a:p>
          <a:p>
            <a:pPr indent="-40576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90"/>
              <a:buFont typeface="Arial"/>
              <a:buChar char="●"/>
            </a:pPr>
            <a:r>
              <a:rPr lang="en-US" sz="2790">
                <a:latin typeface="Arial"/>
                <a:ea typeface="Arial"/>
                <a:cs typeface="Arial"/>
                <a:sym typeface="Arial"/>
              </a:rPr>
              <a:t>Find the corresponding Career Clusters at the end of this survey to see which Career Clusters you may want to explore.</a:t>
            </a:r>
            <a:endParaRPr sz="238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38d6140ed05_0_42"/>
          <p:cNvPicPr preferRelativeResize="0"/>
          <p:nvPr/>
        </p:nvPicPr>
        <p:blipFill rotWithShape="1">
          <a:blip r:embed="rId3">
            <a:alphaModFix/>
          </a:blip>
          <a:srcRect b="0" l="2244" r="1822" t="38946"/>
          <a:stretch/>
        </p:blipFill>
        <p:spPr>
          <a:xfrm>
            <a:off x="105275" y="1094000"/>
            <a:ext cx="8973401" cy="269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9c33e8e0b7_0_116"/>
          <p:cNvSpPr txBox="1"/>
          <p:nvPr>
            <p:ph idx="1" type="body"/>
          </p:nvPr>
        </p:nvSpPr>
        <p:spPr>
          <a:xfrm>
            <a:off x="597300" y="814650"/>
            <a:ext cx="7949400" cy="99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100">
                <a:latin typeface="Arial"/>
                <a:ea typeface="Arial"/>
                <a:cs typeface="Arial"/>
                <a:sym typeface="Arial"/>
              </a:rPr>
              <a:t>5 Minute BREAK</a:t>
            </a:r>
            <a:endParaRPr/>
          </a:p>
        </p:txBody>
      </p:sp>
      <p:pic>
        <p:nvPicPr>
          <p:cNvPr descr="This Countdown For 5 Minutes with Alarm Alert at the End counts down silently to 0:00 exactly.&#10;&#10;Playlist with all Timers! : https://www.youtube.com/playlist?list=PLhJ5MzpCOQ5WPDPYQFt5iJAdnqTFQ-ksu&#10;&#10;Do you want another timer? Tell me in comments.&#10;The only thing you have to do is only to credit me with the link of the video and my channel (https://www.youtube.com/channel/UCRJD5e550IvvEGPhoq-rV5g), very easy!&#10;&#10;Subscribe : https://www.youtube.com/channel/UCRJD5e550IvvEGPhoq-rV5g?sub_confirmation=1&#10;&#10;#timer&#10;&#10;00:00 Countdown For 5 Minutes&#10;00:00 5 Minutes Timer&#10;00:00 5 Min Timer&#10;00:00 Five Minute Timer" id="162" name="Google Shape;162;g39c33e8e0b7_0_116" title="Countdown For 5 Minut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63" y="1811550"/>
            <a:ext cx="7837075" cy="440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632242e230_0_6"/>
          <p:cNvSpPr txBox="1"/>
          <p:nvPr>
            <p:ph idx="1" type="body"/>
          </p:nvPr>
        </p:nvSpPr>
        <p:spPr>
          <a:xfrm>
            <a:off x="375550" y="892625"/>
            <a:ext cx="8229600" cy="15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500">
                <a:solidFill>
                  <a:srgbClr val="78BE21"/>
                </a:solidFill>
                <a:latin typeface="Arial"/>
                <a:ea typeface="Arial"/>
                <a:cs typeface="Arial"/>
                <a:sym typeface="Arial"/>
              </a:rPr>
              <a:t>Activity 2(c) Career Cluster Exploration</a:t>
            </a:r>
            <a:endParaRPr sz="4000">
              <a:solidFill>
                <a:srgbClr val="2D89C7"/>
              </a:solidFill>
            </a:endParaRPr>
          </a:p>
        </p:txBody>
      </p:sp>
      <p:sp>
        <p:nvSpPr>
          <p:cNvPr id="169" name="Google Shape;169;g1632242e230_0_6"/>
          <p:cNvSpPr txBox="1"/>
          <p:nvPr/>
        </p:nvSpPr>
        <p:spPr>
          <a:xfrm>
            <a:off x="155250" y="2693700"/>
            <a:ext cx="8833500" cy="3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497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5"/>
              <a:buChar char="●"/>
            </a:pPr>
            <a:r>
              <a:rPr lang="en-US" sz="2935">
                <a:solidFill>
                  <a:schemeClr val="dk1"/>
                </a:solidFill>
              </a:rPr>
              <a:t>Think about the kind of career you might want to have and learn more about the possible occupations/jobs in that field. </a:t>
            </a:r>
            <a:endParaRPr sz="2935">
              <a:solidFill>
                <a:schemeClr val="dk1"/>
              </a:solidFill>
            </a:endParaRPr>
          </a:p>
          <a:p>
            <a:pPr indent="-41497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5"/>
              <a:buChar char="●"/>
            </a:pPr>
            <a:r>
              <a:rPr lang="en-US" sz="2935">
                <a:solidFill>
                  <a:schemeClr val="dk1"/>
                </a:solidFill>
              </a:rPr>
              <a:t>Careers require different skills and training, all are valuable and important in our society. </a:t>
            </a:r>
            <a:endParaRPr sz="2935">
              <a:solidFill>
                <a:schemeClr val="dk1"/>
              </a:solidFill>
            </a:endParaRPr>
          </a:p>
          <a:p>
            <a:pPr indent="-41497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5"/>
              <a:buChar char="●"/>
            </a:pPr>
            <a:r>
              <a:rPr lang="en-US" sz="2935">
                <a:solidFill>
                  <a:schemeClr val="dk1"/>
                </a:solidFill>
              </a:rPr>
              <a:t>The key is to figure out which might be right for you.</a:t>
            </a:r>
            <a:endParaRPr sz="263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35">
              <a:solidFill>
                <a:schemeClr val="dk1"/>
              </a:solidFill>
            </a:endParaRPr>
          </a:p>
          <a:p>
            <a:pPr indent="0" lvl="0" marL="228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35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9c33e8e0b7_0_123"/>
          <p:cNvSpPr txBox="1"/>
          <p:nvPr>
            <p:ph idx="1" type="body"/>
          </p:nvPr>
        </p:nvSpPr>
        <p:spPr>
          <a:xfrm>
            <a:off x="375550" y="697425"/>
            <a:ext cx="8229600" cy="15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000">
                <a:solidFill>
                  <a:srgbClr val="78BE21"/>
                </a:solidFill>
                <a:latin typeface="Arial"/>
                <a:ea typeface="Arial"/>
                <a:cs typeface="Arial"/>
                <a:sym typeface="Arial"/>
              </a:rPr>
              <a:t>Activity 2(c) Career Cluster Exploration: </a:t>
            </a:r>
            <a:r>
              <a:rPr b="1" lang="en-US" sz="4000">
                <a:solidFill>
                  <a:srgbClr val="2D89C7"/>
                </a:solidFill>
                <a:latin typeface="Arial"/>
                <a:ea typeface="Arial"/>
                <a:cs typeface="Arial"/>
                <a:sym typeface="Arial"/>
              </a:rPr>
              <a:t>Posters </a:t>
            </a:r>
            <a:endParaRPr sz="3500">
              <a:solidFill>
                <a:srgbClr val="2D89C7"/>
              </a:solidFill>
            </a:endParaRPr>
          </a:p>
        </p:txBody>
      </p:sp>
      <p:sp>
        <p:nvSpPr>
          <p:cNvPr id="176" name="Google Shape;176;g39c33e8e0b7_0_123"/>
          <p:cNvSpPr txBox="1"/>
          <p:nvPr/>
        </p:nvSpPr>
        <p:spPr>
          <a:xfrm>
            <a:off x="155250" y="2197125"/>
            <a:ext cx="8833500" cy="4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2132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35"/>
              <a:buChar char="●"/>
            </a:pPr>
            <a:r>
              <a:rPr lang="en-US" sz="3035">
                <a:solidFill>
                  <a:schemeClr val="dk1"/>
                </a:solidFill>
              </a:rPr>
              <a:t>You will be put in a group a</a:t>
            </a:r>
            <a:r>
              <a:rPr lang="en-US" sz="3035">
                <a:solidFill>
                  <a:schemeClr val="dk1"/>
                </a:solidFill>
              </a:rPr>
              <a:t>ccording to your Career Cluster Interest. </a:t>
            </a:r>
            <a:endParaRPr sz="3035">
              <a:solidFill>
                <a:schemeClr val="dk1"/>
              </a:solidFill>
            </a:endParaRPr>
          </a:p>
          <a:p>
            <a:pPr indent="-42132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35"/>
              <a:buChar char="●"/>
            </a:pPr>
            <a:r>
              <a:rPr lang="en-US" sz="3035">
                <a:solidFill>
                  <a:schemeClr val="dk1"/>
                </a:solidFill>
              </a:rPr>
              <a:t>As a group you will work together to create a poster that teaches others about the careers in your cluster and shows why those careers matter.</a:t>
            </a:r>
            <a:endParaRPr sz="3035">
              <a:solidFill>
                <a:schemeClr val="dk1"/>
              </a:solidFill>
            </a:endParaRPr>
          </a:p>
          <a:p>
            <a:pPr indent="-42132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35"/>
              <a:buChar char="●"/>
            </a:pPr>
            <a:r>
              <a:rPr lang="en-US" sz="3035">
                <a:solidFill>
                  <a:schemeClr val="dk1"/>
                </a:solidFill>
              </a:rPr>
              <a:t>Each group will receive a poster template.</a:t>
            </a:r>
            <a:endParaRPr sz="3035">
              <a:solidFill>
                <a:schemeClr val="dk1"/>
              </a:solidFill>
            </a:endParaRPr>
          </a:p>
          <a:p>
            <a:pPr indent="-42132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35"/>
              <a:buChar char="●"/>
            </a:pPr>
            <a:r>
              <a:rPr lang="en-US" sz="3035">
                <a:solidFill>
                  <a:schemeClr val="dk1"/>
                </a:solidFill>
              </a:rPr>
              <a:t>Each </a:t>
            </a:r>
            <a:r>
              <a:rPr lang="en-US" sz="3035">
                <a:solidFill>
                  <a:schemeClr val="dk1"/>
                </a:solidFill>
              </a:rPr>
              <a:t>group</a:t>
            </a:r>
            <a:r>
              <a:rPr lang="en-US" sz="3035">
                <a:solidFill>
                  <a:schemeClr val="dk1"/>
                </a:solidFill>
              </a:rPr>
              <a:t> member should have a role(s): Design/layout, scribe, researcher, etc.</a:t>
            </a:r>
            <a:endParaRPr i="1" sz="2635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9e2b474334_0_1"/>
          <p:cNvSpPr txBox="1"/>
          <p:nvPr>
            <p:ph idx="1" type="body"/>
          </p:nvPr>
        </p:nvSpPr>
        <p:spPr>
          <a:xfrm>
            <a:off x="375550" y="697425"/>
            <a:ext cx="8229600" cy="15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000">
                <a:solidFill>
                  <a:srgbClr val="78BE21"/>
                </a:solidFill>
                <a:latin typeface="Arial"/>
                <a:ea typeface="Arial"/>
                <a:cs typeface="Arial"/>
                <a:sym typeface="Arial"/>
              </a:rPr>
              <a:t>Activity 2(c) Career Cluster Exploration: </a:t>
            </a:r>
            <a:r>
              <a:rPr b="1" lang="en-US" sz="4000">
                <a:solidFill>
                  <a:srgbClr val="2D89C7"/>
                </a:solidFill>
                <a:latin typeface="Arial"/>
                <a:ea typeface="Arial"/>
                <a:cs typeface="Arial"/>
                <a:sym typeface="Arial"/>
              </a:rPr>
              <a:t>Posters </a:t>
            </a:r>
            <a:endParaRPr sz="3500">
              <a:solidFill>
                <a:srgbClr val="2D89C7"/>
              </a:solidFill>
            </a:endParaRPr>
          </a:p>
        </p:txBody>
      </p:sp>
      <p:sp>
        <p:nvSpPr>
          <p:cNvPr id="183" name="Google Shape;183;g39e2b474334_0_1"/>
          <p:cNvSpPr txBox="1"/>
          <p:nvPr/>
        </p:nvSpPr>
        <p:spPr>
          <a:xfrm>
            <a:off x="206925" y="2270325"/>
            <a:ext cx="8833500" cy="43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9592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5"/>
              <a:buChar char="●"/>
            </a:pPr>
            <a:r>
              <a:rPr lang="en-US" sz="2635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Use the Career Cluster info sheets and review each section</a:t>
            </a:r>
            <a:endParaRPr sz="2635">
              <a:solidFill>
                <a:schemeClr val="dk1"/>
              </a:solidFill>
            </a:endParaRPr>
          </a:p>
          <a:p>
            <a:pPr indent="-39592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5"/>
              <a:buChar char="●"/>
            </a:pPr>
            <a:r>
              <a:rPr lang="en-US" sz="2635">
                <a:solidFill>
                  <a:schemeClr val="dk1"/>
                </a:solidFill>
              </a:rPr>
              <a:t>Your poster should include:</a:t>
            </a:r>
            <a:endParaRPr sz="2635">
              <a:solidFill>
                <a:schemeClr val="dk1"/>
              </a:solidFill>
            </a:endParaRPr>
          </a:p>
          <a:p>
            <a:pPr indent="-39592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97D6"/>
              </a:buClr>
              <a:buSzPts val="2635"/>
              <a:buChar char="○"/>
            </a:pPr>
            <a:r>
              <a:rPr b="1" lang="en-US" sz="2635">
                <a:solidFill>
                  <a:srgbClr val="0097D6"/>
                </a:solidFill>
              </a:rPr>
              <a:t>Cluster name</a:t>
            </a:r>
            <a:endParaRPr b="1" sz="2635">
              <a:solidFill>
                <a:srgbClr val="0097D6"/>
              </a:solidFill>
            </a:endParaRPr>
          </a:p>
          <a:p>
            <a:pPr indent="-39592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97D6"/>
              </a:buClr>
              <a:buSzPts val="2635"/>
              <a:buChar char="○"/>
            </a:pPr>
            <a:r>
              <a:rPr b="1" lang="en-US" sz="2635">
                <a:solidFill>
                  <a:srgbClr val="0097D6"/>
                </a:solidFill>
              </a:rPr>
              <a:t>Example jobs</a:t>
            </a:r>
            <a:endParaRPr b="1" sz="2635">
              <a:solidFill>
                <a:srgbClr val="0097D6"/>
              </a:solidFill>
            </a:endParaRPr>
          </a:p>
          <a:p>
            <a:pPr indent="-39592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97D6"/>
              </a:buClr>
              <a:buSzPts val="2635"/>
              <a:buChar char="○"/>
            </a:pPr>
            <a:r>
              <a:rPr b="1" lang="en-US" sz="2635">
                <a:solidFill>
                  <a:srgbClr val="0097D6"/>
                </a:solidFill>
              </a:rPr>
              <a:t>Required skills/training</a:t>
            </a:r>
            <a:endParaRPr b="1" sz="2635">
              <a:solidFill>
                <a:srgbClr val="0097D6"/>
              </a:solidFill>
            </a:endParaRPr>
          </a:p>
          <a:p>
            <a:pPr indent="-39592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97D6"/>
              </a:buClr>
              <a:buSzPts val="2635"/>
              <a:buChar char="○"/>
            </a:pPr>
            <a:r>
              <a:rPr b="1" lang="en-US" sz="2635">
                <a:solidFill>
                  <a:srgbClr val="0097D6"/>
                </a:solidFill>
              </a:rPr>
              <a:t>Interesting facts</a:t>
            </a:r>
            <a:endParaRPr b="1" sz="2635">
              <a:solidFill>
                <a:srgbClr val="0097D6"/>
              </a:solidFill>
            </a:endParaRPr>
          </a:p>
          <a:p>
            <a:pPr indent="-39592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97D6"/>
              </a:buClr>
              <a:buSzPts val="2635"/>
              <a:buChar char="○"/>
            </a:pPr>
            <a:r>
              <a:rPr b="1" lang="en-US" sz="2635">
                <a:solidFill>
                  <a:srgbClr val="0097D6"/>
                </a:solidFill>
              </a:rPr>
              <a:t>Why these jobs matter</a:t>
            </a:r>
            <a:endParaRPr b="1" sz="2635">
              <a:solidFill>
                <a:srgbClr val="0097D6"/>
              </a:solidFill>
            </a:endParaRPr>
          </a:p>
          <a:p>
            <a:pPr indent="-39592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97D6"/>
              </a:buClr>
              <a:buSzPts val="2635"/>
              <a:buChar char="○"/>
            </a:pPr>
            <a:r>
              <a:rPr b="1" lang="en-US" sz="2635">
                <a:solidFill>
                  <a:srgbClr val="0097D6"/>
                </a:solidFill>
              </a:rPr>
              <a:t>Any additional relevant information</a:t>
            </a:r>
            <a:endParaRPr b="1" sz="2635">
              <a:solidFill>
                <a:srgbClr val="0097D6"/>
              </a:solidFill>
            </a:endParaRPr>
          </a:p>
          <a:p>
            <a:pPr indent="-39592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5"/>
              <a:buChar char="●"/>
            </a:pPr>
            <a:r>
              <a:rPr lang="en-US" sz="2535">
                <a:solidFill>
                  <a:schemeClr val="dk1"/>
                </a:solidFill>
              </a:rPr>
              <a:t>Use the True2U 16 Career Clusters for reference (Tracker pgs. 14 - 21)</a:t>
            </a:r>
            <a:endParaRPr sz="2535">
              <a:solidFill>
                <a:schemeClr val="dk1"/>
              </a:solidFill>
            </a:endParaRPr>
          </a:p>
          <a:p>
            <a:pPr indent="-39592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5"/>
              <a:buChar char="●"/>
            </a:pPr>
            <a:r>
              <a:rPr lang="en-US" sz="2535">
                <a:solidFill>
                  <a:schemeClr val="dk1"/>
                </a:solidFill>
              </a:rPr>
              <a:t>You will have 20 minutes. Use your time wisely</a:t>
            </a:r>
            <a:endParaRPr i="1" sz="2235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9c33e8e0b7_0_129"/>
          <p:cNvSpPr txBox="1"/>
          <p:nvPr>
            <p:ph idx="1" type="body"/>
          </p:nvPr>
        </p:nvSpPr>
        <p:spPr>
          <a:xfrm>
            <a:off x="297475" y="619325"/>
            <a:ext cx="8229600" cy="15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000">
                <a:solidFill>
                  <a:srgbClr val="78BE21"/>
                </a:solidFill>
                <a:latin typeface="Arial"/>
                <a:ea typeface="Arial"/>
                <a:cs typeface="Arial"/>
                <a:sym typeface="Arial"/>
              </a:rPr>
              <a:t>Activity 2(c) Career Cluster Exploration: </a:t>
            </a:r>
            <a:r>
              <a:rPr b="1" lang="en-US" sz="4000">
                <a:solidFill>
                  <a:srgbClr val="2D89C7"/>
                </a:solidFill>
                <a:latin typeface="Arial"/>
                <a:ea typeface="Arial"/>
                <a:cs typeface="Arial"/>
                <a:sym typeface="Arial"/>
              </a:rPr>
              <a:t>Gallery Walk </a:t>
            </a:r>
            <a:endParaRPr sz="4000">
              <a:solidFill>
                <a:srgbClr val="2D89C7"/>
              </a:solidFill>
            </a:endParaRPr>
          </a:p>
        </p:txBody>
      </p:sp>
      <p:sp>
        <p:nvSpPr>
          <p:cNvPr id="190" name="Google Shape;190;g39c33e8e0b7_0_129"/>
          <p:cNvSpPr txBox="1"/>
          <p:nvPr/>
        </p:nvSpPr>
        <p:spPr>
          <a:xfrm>
            <a:off x="155250" y="2192225"/>
            <a:ext cx="8833500" cy="43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How it works:</a:t>
            </a:r>
            <a:r>
              <a:rPr lang="en-US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indent="-3810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Quietly walk around and view the other groups’ posters as if we are in a museum. </a:t>
            </a:r>
            <a:endParaRPr sz="2400">
              <a:solidFill>
                <a:schemeClr val="dk1"/>
              </a:solidFill>
            </a:endParaRPr>
          </a:p>
          <a:p>
            <a:pPr indent="-3810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It is a silent activity, focus on reading and learning from each poster. </a:t>
            </a:r>
            <a:endParaRPr sz="2400">
              <a:solidFill>
                <a:schemeClr val="dk1"/>
              </a:solidFill>
            </a:endParaRPr>
          </a:p>
          <a:p>
            <a:pPr indent="-3810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If too many people are at one poster move to another and go back to it later.</a:t>
            </a:r>
            <a:endParaRPr sz="2400">
              <a:solidFill>
                <a:schemeClr val="dk1"/>
              </a:solidFill>
            </a:endParaRPr>
          </a:p>
          <a:p>
            <a:pPr indent="-3810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Using a blank page in your </a:t>
            </a:r>
            <a:r>
              <a:rPr lang="en-US" sz="2400">
                <a:solidFill>
                  <a:schemeClr val="dk1"/>
                </a:solidFill>
              </a:rPr>
              <a:t>Tracker</a:t>
            </a:r>
            <a:r>
              <a:rPr lang="en-US" sz="2400">
                <a:solidFill>
                  <a:schemeClr val="dk1"/>
                </a:solidFill>
              </a:rPr>
              <a:t>, take notes to ask questions or provide feedback at the end when we gather back up for a class discussion.</a:t>
            </a:r>
            <a:endParaRPr sz="2035">
              <a:solidFill>
                <a:schemeClr val="dk1"/>
              </a:solidFill>
            </a:endParaRPr>
          </a:p>
          <a:p>
            <a:pPr indent="0" lvl="0" marL="228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35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628debaa41_0_0"/>
          <p:cNvSpPr txBox="1"/>
          <p:nvPr/>
        </p:nvSpPr>
        <p:spPr>
          <a:xfrm>
            <a:off x="302100" y="1815900"/>
            <a:ext cx="8539800" cy="4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What is one thing you learned from one of the posters?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Is there a career you’re interested in now that you weren’t before?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How do the different Career Clusters connect or support each other?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Does your career interest connect with the high school of your choice?</a:t>
            </a:r>
            <a:endParaRPr sz="2200"/>
          </a:p>
        </p:txBody>
      </p:sp>
      <p:sp>
        <p:nvSpPr>
          <p:cNvPr id="197" name="Google Shape;197;g1628debaa41_0_0"/>
          <p:cNvSpPr txBox="1"/>
          <p:nvPr>
            <p:ph idx="1" type="body"/>
          </p:nvPr>
        </p:nvSpPr>
        <p:spPr>
          <a:xfrm>
            <a:off x="302100" y="801500"/>
            <a:ext cx="82296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7500"/>
              <a:buNone/>
            </a:pPr>
            <a:r>
              <a:rPr b="1" lang="en-US" sz="4000">
                <a:solidFill>
                  <a:srgbClr val="2D89C7"/>
                </a:solidFill>
                <a:latin typeface="Arial"/>
                <a:ea typeface="Arial"/>
                <a:cs typeface="Arial"/>
                <a:sym typeface="Arial"/>
              </a:rPr>
              <a:t>Gallery Walk Debrief</a:t>
            </a:r>
            <a:endParaRPr sz="4000">
              <a:solidFill>
                <a:srgbClr val="2D89C7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632242e230_0_12"/>
          <p:cNvSpPr txBox="1"/>
          <p:nvPr>
            <p:ph type="title"/>
          </p:nvPr>
        </p:nvSpPr>
        <p:spPr>
          <a:xfrm>
            <a:off x="277575" y="2041075"/>
            <a:ext cx="8229600" cy="18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000">
                <a:solidFill>
                  <a:srgbClr val="78BE21"/>
                </a:solidFill>
              </a:rPr>
              <a:t>Future-Focused Reflection: </a:t>
            </a:r>
            <a:endParaRPr b="1" sz="4000">
              <a:solidFill>
                <a:srgbClr val="78BE2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000">
                <a:solidFill>
                  <a:srgbClr val="78BE21"/>
                </a:solidFill>
                <a:latin typeface="Arial"/>
                <a:ea typeface="Arial"/>
                <a:cs typeface="Arial"/>
                <a:sym typeface="Arial"/>
              </a:rPr>
              <a:t>High School Matching</a:t>
            </a:r>
            <a:endParaRPr>
              <a:solidFill>
                <a:srgbClr val="78BE2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36896719e52_1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513" y="79600"/>
            <a:ext cx="5040974" cy="66987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10" name="Google Shape;210;g36896719e52_1_11"/>
          <p:cNvSpPr txBox="1"/>
          <p:nvPr/>
        </p:nvSpPr>
        <p:spPr>
          <a:xfrm>
            <a:off x="6771200" y="3105750"/>
            <a:ext cx="228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Page </a:t>
            </a:r>
            <a:r>
              <a:rPr b="1" lang="en-US" sz="3000">
                <a:solidFill>
                  <a:schemeClr val="dk1"/>
                </a:solidFill>
              </a:rPr>
              <a:t>22</a:t>
            </a:r>
            <a:endParaRPr b="1"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9c33e8e0b7_0_85"/>
          <p:cNvSpPr txBox="1"/>
          <p:nvPr>
            <p:ph idx="1" type="body"/>
          </p:nvPr>
        </p:nvSpPr>
        <p:spPr>
          <a:xfrm>
            <a:off x="277575" y="1317150"/>
            <a:ext cx="8229600" cy="40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○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Who remembers something we talked about in our first session?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indent="-387350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○"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What do you remember about the strengths and decision-making activities we discussed?</a:t>
            </a:r>
            <a:endParaRPr sz="4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39c33e8e0b7_0_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0"/>
            <a:ext cx="5183998" cy="68579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17" name="Google Shape;217;g39c33e8e0b7_0_141"/>
          <p:cNvSpPr txBox="1"/>
          <p:nvPr/>
        </p:nvSpPr>
        <p:spPr>
          <a:xfrm>
            <a:off x="6901400" y="3105750"/>
            <a:ext cx="195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</a:t>
            </a: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24</a:t>
            </a:r>
            <a:endParaRPr b="1" i="0" sz="3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39c33e8e0b7_0_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525" y="38038"/>
            <a:ext cx="5149660" cy="6781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24" name="Google Shape;224;g39c33e8e0b7_0_225"/>
          <p:cNvSpPr txBox="1"/>
          <p:nvPr/>
        </p:nvSpPr>
        <p:spPr>
          <a:xfrm>
            <a:off x="7281225" y="3182700"/>
            <a:ext cx="121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25</a:t>
            </a:r>
            <a:endParaRPr b="1"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9c33e8e0b7_0_416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Directions</a:t>
            </a:r>
            <a:endParaRPr/>
          </a:p>
        </p:txBody>
      </p:sp>
      <p:sp>
        <p:nvSpPr>
          <p:cNvPr id="231" name="Google Shape;231;g39c33e8e0b7_0_416"/>
          <p:cNvSpPr txBox="1"/>
          <p:nvPr>
            <p:ph idx="1" type="body"/>
          </p:nvPr>
        </p:nvSpPr>
        <p:spPr>
          <a:xfrm>
            <a:off x="227875" y="1709675"/>
            <a:ext cx="8637600" cy="484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>
                <a:highlight>
                  <a:srgbClr val="6D9EEB"/>
                </a:highlight>
              </a:rPr>
              <a:t>Blue Box:</a:t>
            </a:r>
            <a:r>
              <a:rPr b="1" lang="en-US" sz="2600">
                <a:highlight>
                  <a:schemeClr val="lt1"/>
                </a:highlight>
              </a:rPr>
              <a:t> </a:t>
            </a:r>
            <a:r>
              <a:rPr lang="en-US" sz="2600"/>
              <a:t>W</a:t>
            </a:r>
            <a:r>
              <a:rPr lang="en-US" sz="2600"/>
              <a:t>rite a career that interests you.</a:t>
            </a:r>
            <a:endParaRPr sz="2600"/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You can list a few related careers.</a:t>
            </a:r>
            <a:endParaRPr sz="2600"/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>
                <a:highlight>
                  <a:srgbClr val="93C47D"/>
                </a:highlight>
              </a:rPr>
              <a:t>Green Box:</a:t>
            </a:r>
            <a:r>
              <a:rPr lang="en-US" sz="2600"/>
              <a:t> W</a:t>
            </a:r>
            <a:r>
              <a:rPr lang="en-US" sz="2600"/>
              <a:t>rite the cluster that career(s) belongs to.</a:t>
            </a:r>
            <a:endParaRPr sz="2600"/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>
                <a:highlight>
                  <a:srgbClr val="FFFF00"/>
                </a:highlight>
              </a:rPr>
              <a:t>Yellow Box:</a:t>
            </a:r>
            <a:r>
              <a:rPr lang="en-US" sz="2600"/>
              <a:t> Using the HS by Career Cluster info sheet (Tracker pg. 24 &amp; 25) list 1 or 2 high schools that focus on that career cluster.</a:t>
            </a:r>
            <a:endParaRPr sz="2600"/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Repeat for the 2nd row of boxes.</a:t>
            </a:r>
            <a:endParaRPr sz="2600"/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Answer questions 1 - 4</a:t>
            </a:r>
            <a:endParaRPr sz="2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39c33e8e0b7_0_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5050" y="0"/>
            <a:ext cx="5599751" cy="68579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8" name="Google Shape;238;g39c33e8e0b7_0_309"/>
          <p:cNvSpPr txBox="1"/>
          <p:nvPr/>
        </p:nvSpPr>
        <p:spPr>
          <a:xfrm>
            <a:off x="7509075" y="3182700"/>
            <a:ext cx="1288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26</a:t>
            </a:r>
            <a:endParaRPr b="1"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8d6140ed05_0_6"/>
          <p:cNvSpPr txBox="1"/>
          <p:nvPr>
            <p:ph type="title"/>
          </p:nvPr>
        </p:nvSpPr>
        <p:spPr>
          <a:xfrm>
            <a:off x="407950" y="1342900"/>
            <a:ext cx="8171700" cy="39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25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High Schools by Career Clusters</a:t>
            </a:r>
            <a:endParaRPr sz="75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8d6140ed05_0_55"/>
          <p:cNvSpPr txBox="1"/>
          <p:nvPr>
            <p:ph idx="1" type="body"/>
          </p:nvPr>
        </p:nvSpPr>
        <p:spPr>
          <a:xfrm>
            <a:off x="457200" y="1581750"/>
            <a:ext cx="8229600" cy="49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1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300"/>
              <a:buFont typeface="Arial"/>
              <a:buChar char="●"/>
            </a:pPr>
            <a:r>
              <a:rPr lang="en-US" sz="4300">
                <a:latin typeface="Arial"/>
                <a:ea typeface="Arial"/>
                <a:cs typeface="Arial"/>
                <a:sym typeface="Arial"/>
              </a:rPr>
              <a:t>Which activity did you like the most and why? What did you learn from the activity?</a:t>
            </a:r>
            <a:endParaRPr sz="43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latin typeface="Arial"/>
              <a:ea typeface="Arial"/>
              <a:cs typeface="Arial"/>
              <a:sym typeface="Arial"/>
            </a:endParaRPr>
          </a:p>
          <a:p>
            <a:pPr indent="-501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300"/>
              <a:buFont typeface="Arial"/>
              <a:buChar char="●"/>
            </a:pPr>
            <a:r>
              <a:rPr lang="en-US" sz="4300">
                <a:latin typeface="Arial"/>
                <a:ea typeface="Arial"/>
                <a:cs typeface="Arial"/>
                <a:sym typeface="Arial"/>
              </a:rPr>
              <a:t>How can the activities/session be improved and why?</a:t>
            </a:r>
            <a:endParaRPr sz="4300"/>
          </a:p>
        </p:txBody>
      </p:sp>
      <p:sp>
        <p:nvSpPr>
          <p:cNvPr id="251" name="Google Shape;251;g38d6140ed05_0_55"/>
          <p:cNvSpPr txBox="1"/>
          <p:nvPr>
            <p:ph idx="1" type="body"/>
          </p:nvPr>
        </p:nvSpPr>
        <p:spPr>
          <a:xfrm>
            <a:off x="457200" y="663675"/>
            <a:ext cx="82296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7500"/>
              <a:buNone/>
            </a:pPr>
            <a:r>
              <a:rPr b="1" lang="en-US" sz="4000">
                <a:solidFill>
                  <a:srgbClr val="2D89C7"/>
                </a:solidFill>
                <a:latin typeface="Arial"/>
                <a:ea typeface="Arial"/>
                <a:cs typeface="Arial"/>
                <a:sym typeface="Arial"/>
              </a:rPr>
              <a:t>Discussion Prompts</a:t>
            </a:r>
            <a:endParaRPr sz="4000">
              <a:solidFill>
                <a:srgbClr val="2D89C7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>
            <p:ph type="ctrTitle"/>
          </p:nvPr>
        </p:nvSpPr>
        <p:spPr>
          <a:xfrm>
            <a:off x="685800" y="1790125"/>
            <a:ext cx="77724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rgbClr val="2D89C7"/>
                </a:solidFill>
              </a:rPr>
              <a:t>See You Next </a:t>
            </a:r>
            <a:r>
              <a:rPr b="1" lang="en-US">
                <a:solidFill>
                  <a:srgbClr val="2D89C7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Month</a:t>
            </a:r>
            <a:r>
              <a:rPr b="1" lang="en-US">
                <a:solidFill>
                  <a:srgbClr val="2D89C7"/>
                </a:solidFill>
              </a:rPr>
              <a:t>!</a:t>
            </a:r>
            <a:endParaRPr b="1">
              <a:solidFill>
                <a:srgbClr val="2D89C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Session 3: My Personality Type</a:t>
            </a:r>
            <a:endParaRPr sz="3600"/>
          </a:p>
        </p:txBody>
      </p:sp>
      <p:pic>
        <p:nvPicPr>
          <p:cNvPr id="257" name="Google Shape;25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0450" y="320950"/>
            <a:ext cx="2783550" cy="13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2"/>
          <p:cNvSpPr txBox="1"/>
          <p:nvPr/>
        </p:nvSpPr>
        <p:spPr>
          <a:xfrm>
            <a:off x="546600" y="3560150"/>
            <a:ext cx="8050800" cy="20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8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○"/>
            </a:pPr>
            <a:r>
              <a:rPr lang="en-US" sz="3300">
                <a:solidFill>
                  <a:schemeClr val="dk1"/>
                </a:solidFill>
              </a:rPr>
              <a:t>Engaging activities to practice and understand your Personality Type.</a:t>
            </a:r>
            <a:endParaRPr sz="3300">
              <a:solidFill>
                <a:schemeClr val="dk1"/>
              </a:solidFill>
            </a:endParaRPr>
          </a:p>
          <a:p>
            <a:pPr indent="-438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○"/>
            </a:pPr>
            <a:r>
              <a:rPr lang="en-US" sz="3300">
                <a:solidFill>
                  <a:schemeClr val="dk1"/>
                </a:solidFill>
              </a:rPr>
              <a:t>Practice strategies for setting a plan.</a:t>
            </a:r>
            <a:endParaRPr sz="3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type="title"/>
          </p:nvPr>
        </p:nvSpPr>
        <p:spPr>
          <a:xfrm>
            <a:off x="457200" y="49735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rgbClr val="2D89C7"/>
                </a:solidFill>
              </a:rPr>
              <a:t>Agenda</a:t>
            </a:r>
            <a:endParaRPr b="1">
              <a:solidFill>
                <a:srgbClr val="2D89C7"/>
              </a:solidFill>
            </a:endParaRPr>
          </a:p>
        </p:txBody>
      </p:sp>
      <p:sp>
        <p:nvSpPr>
          <p:cNvPr id="105" name="Google Shape;105;p2"/>
          <p:cNvSpPr txBox="1"/>
          <p:nvPr>
            <p:ph idx="1" type="body"/>
          </p:nvPr>
        </p:nvSpPr>
        <p:spPr>
          <a:xfrm>
            <a:off x="310250" y="1451675"/>
            <a:ext cx="8588700" cy="50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 sz="2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Activity 2(a): Ice Breaker Name Game</a:t>
            </a:r>
            <a:endParaRPr sz="2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508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 sz="2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Activity 2(b): Career Clusters Inventory</a:t>
            </a:r>
            <a:endParaRPr sz="2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508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 sz="2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Activity 2(c): Career Cluster Exploration: Posters</a:t>
            </a:r>
            <a:endParaRPr sz="2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508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 sz="2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Activity 2(c): Career Cluster Exploration: </a:t>
            </a:r>
            <a:endParaRPr sz="2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Gallery Walk</a:t>
            </a:r>
            <a:endParaRPr sz="28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508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Future-Focused Reflection: High School Matching</a:t>
            </a:r>
            <a:endParaRPr sz="4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9c33e8e0b7_0_0"/>
          <p:cNvSpPr txBox="1"/>
          <p:nvPr>
            <p:ph type="title"/>
          </p:nvPr>
        </p:nvSpPr>
        <p:spPr>
          <a:xfrm>
            <a:off x="457200" y="800850"/>
            <a:ext cx="8229600" cy="44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rgbClr val="78BE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Name Game</a:t>
            </a:r>
            <a:endParaRPr b="1" sz="3000">
              <a:solidFill>
                <a:srgbClr val="0097D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0588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2"/>
              <a:buChar char="●"/>
            </a:pPr>
            <a:r>
              <a:rPr lang="en-US" sz="2791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791">
                <a:latin typeface="Arial"/>
                <a:ea typeface="Arial"/>
                <a:cs typeface="Arial"/>
                <a:sym typeface="Arial"/>
              </a:rPr>
              <a:t>n the back of your Name Tent w</a:t>
            </a:r>
            <a:r>
              <a:rPr lang="en-US" sz="2791">
                <a:latin typeface="Arial"/>
                <a:ea typeface="Arial"/>
                <a:cs typeface="Arial"/>
                <a:sym typeface="Arial"/>
              </a:rPr>
              <a:t>rite an </a:t>
            </a:r>
            <a:r>
              <a:rPr lang="en-US" sz="2791" u="sng">
                <a:latin typeface="Arial"/>
                <a:ea typeface="Arial"/>
                <a:cs typeface="Arial"/>
                <a:sym typeface="Arial"/>
              </a:rPr>
              <a:t>adjective</a:t>
            </a:r>
            <a:r>
              <a:rPr lang="en-US" sz="2791">
                <a:latin typeface="Arial"/>
                <a:ea typeface="Arial"/>
                <a:cs typeface="Arial"/>
                <a:sym typeface="Arial"/>
              </a:rPr>
              <a:t> and a </a:t>
            </a:r>
            <a:r>
              <a:rPr lang="en-US" sz="2791" u="sng">
                <a:latin typeface="Arial"/>
                <a:ea typeface="Arial"/>
                <a:cs typeface="Arial"/>
                <a:sym typeface="Arial"/>
              </a:rPr>
              <a:t>career</a:t>
            </a:r>
            <a:r>
              <a:rPr lang="en-US" sz="2791">
                <a:latin typeface="Arial"/>
                <a:ea typeface="Arial"/>
                <a:cs typeface="Arial"/>
                <a:sym typeface="Arial"/>
              </a:rPr>
              <a:t> that starts with the same letter as </a:t>
            </a:r>
            <a:r>
              <a:rPr lang="en-US" sz="2791" u="sng">
                <a:latin typeface="Arial"/>
                <a:ea typeface="Arial"/>
                <a:cs typeface="Arial"/>
                <a:sym typeface="Arial"/>
              </a:rPr>
              <a:t>your first name.</a:t>
            </a:r>
            <a:r>
              <a:rPr lang="en-US" sz="2791">
                <a:latin typeface="Arial"/>
                <a:ea typeface="Arial"/>
                <a:cs typeface="Arial"/>
                <a:sym typeface="Arial"/>
              </a:rPr>
              <a:t> </a:t>
            </a:r>
            <a:endParaRPr sz="2791">
              <a:latin typeface="Arial"/>
              <a:ea typeface="Arial"/>
              <a:cs typeface="Arial"/>
              <a:sym typeface="Arial"/>
            </a:endParaRPr>
          </a:p>
          <a:p>
            <a:pPr indent="-40588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2"/>
              <a:buChar char="●"/>
            </a:pPr>
            <a:r>
              <a:rPr lang="en-US" sz="2791">
                <a:latin typeface="Arial"/>
                <a:ea typeface="Arial"/>
                <a:cs typeface="Arial"/>
                <a:sym typeface="Arial"/>
              </a:rPr>
              <a:t>When it’s your turn you will share out loud for the class.</a:t>
            </a:r>
            <a:endParaRPr sz="2791">
              <a:latin typeface="Arial"/>
              <a:ea typeface="Arial"/>
              <a:cs typeface="Arial"/>
              <a:sym typeface="Arial"/>
            </a:endParaRPr>
          </a:p>
          <a:p>
            <a:pPr indent="-40588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2"/>
              <a:buFont typeface="Arial"/>
              <a:buChar char="●"/>
            </a:pPr>
            <a:r>
              <a:rPr lang="en-US" sz="2791">
                <a:latin typeface="Arial"/>
                <a:ea typeface="Arial"/>
                <a:cs typeface="Arial"/>
                <a:sym typeface="Arial"/>
              </a:rPr>
              <a:t>School appropriate</a:t>
            </a:r>
            <a:endParaRPr sz="2791">
              <a:latin typeface="Arial"/>
              <a:ea typeface="Arial"/>
              <a:cs typeface="Arial"/>
              <a:sym typeface="Arial"/>
            </a:endParaRPr>
          </a:p>
          <a:p>
            <a:pPr indent="-40588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2"/>
              <a:buFont typeface="Arial"/>
              <a:buChar char="●"/>
            </a:pPr>
            <a:r>
              <a:rPr lang="en-US" sz="2791">
                <a:latin typeface="Arial"/>
                <a:ea typeface="Arial"/>
                <a:cs typeface="Arial"/>
                <a:sym typeface="Arial"/>
              </a:rPr>
              <a:t>If someone uses your adjective or career try to come up with another one.</a:t>
            </a:r>
            <a:endParaRPr sz="279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39c33e8e0b7_0_0"/>
          <p:cNvSpPr txBox="1"/>
          <p:nvPr/>
        </p:nvSpPr>
        <p:spPr>
          <a:xfrm>
            <a:off x="375600" y="5470075"/>
            <a:ext cx="8425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1">
                <a:solidFill>
                  <a:schemeClr val="dk1"/>
                </a:solidFill>
              </a:rPr>
              <a:t>EX:</a:t>
            </a:r>
            <a:r>
              <a:rPr b="1" lang="en-US" sz="2791">
                <a:solidFill>
                  <a:srgbClr val="2D89C7"/>
                </a:solidFill>
              </a:rPr>
              <a:t> Helpful Horticulturist Hannah </a:t>
            </a:r>
            <a:r>
              <a:rPr b="1" lang="en-US" sz="2791">
                <a:solidFill>
                  <a:schemeClr val="dk1"/>
                </a:solidFill>
              </a:rPr>
              <a:t>or </a:t>
            </a:r>
            <a:endParaRPr b="1" sz="279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1">
                <a:solidFill>
                  <a:srgbClr val="2D89C7"/>
                </a:solidFill>
              </a:rPr>
              <a:t>Marvelous Musician Marcus</a:t>
            </a:r>
            <a:endParaRPr b="1" sz="2791">
              <a:solidFill>
                <a:srgbClr val="2D89C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9c33e8e0b7_0_92"/>
          <p:cNvSpPr txBox="1"/>
          <p:nvPr>
            <p:ph type="title"/>
          </p:nvPr>
        </p:nvSpPr>
        <p:spPr>
          <a:xfrm>
            <a:off x="457200" y="1235725"/>
            <a:ext cx="8229600" cy="43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rgbClr val="2D89C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Mentor</a:t>
            </a:r>
            <a:endParaRPr b="1">
              <a:solidFill>
                <a:srgbClr val="2D89C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rgbClr val="2D89C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rgbClr val="78BE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Adjective:</a:t>
            </a:r>
            <a:endParaRPr b="1">
              <a:solidFill>
                <a:srgbClr val="78BE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rgbClr val="78BE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Career: </a:t>
            </a:r>
            <a:endParaRPr b="1">
              <a:solidFill>
                <a:srgbClr val="78BE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rgbClr val="78BE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Name:</a:t>
            </a:r>
            <a:endParaRPr b="1" sz="3000">
              <a:solidFill>
                <a:srgbClr val="0097D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9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9c33e8e0b7_0_99"/>
          <p:cNvSpPr txBox="1"/>
          <p:nvPr>
            <p:ph type="title"/>
          </p:nvPr>
        </p:nvSpPr>
        <p:spPr>
          <a:xfrm>
            <a:off x="457200" y="1235725"/>
            <a:ext cx="8229600" cy="43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rgbClr val="2D89C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Mentor</a:t>
            </a:r>
            <a:endParaRPr b="1">
              <a:solidFill>
                <a:srgbClr val="2D89C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rgbClr val="2D89C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rgbClr val="78BE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Adjective:</a:t>
            </a:r>
            <a:endParaRPr b="1">
              <a:solidFill>
                <a:srgbClr val="78BE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rgbClr val="78BE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Career: </a:t>
            </a:r>
            <a:endParaRPr b="1">
              <a:solidFill>
                <a:srgbClr val="78BE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rgbClr val="78BE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Name:</a:t>
            </a:r>
            <a:endParaRPr b="1" sz="3000">
              <a:solidFill>
                <a:srgbClr val="0097D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9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632242e230_0_19"/>
          <p:cNvSpPr txBox="1"/>
          <p:nvPr>
            <p:ph idx="1" type="body"/>
          </p:nvPr>
        </p:nvSpPr>
        <p:spPr>
          <a:xfrm>
            <a:off x="314050" y="2091475"/>
            <a:ext cx="82296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400">
                <a:solidFill>
                  <a:srgbClr val="78BE21"/>
                </a:solidFill>
                <a:latin typeface="Arial"/>
                <a:ea typeface="Arial"/>
                <a:cs typeface="Arial"/>
                <a:sym typeface="Arial"/>
              </a:rPr>
              <a:t>What is a Career Cluster</a:t>
            </a:r>
            <a:r>
              <a:rPr b="1" lang="en-US" sz="4400">
                <a:solidFill>
                  <a:srgbClr val="78BE2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sz="4400">
              <a:solidFill>
                <a:srgbClr val="78BE2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9c33e8e0b7_0_402"/>
          <p:cNvSpPr txBox="1"/>
          <p:nvPr>
            <p:ph idx="1" type="body"/>
          </p:nvPr>
        </p:nvSpPr>
        <p:spPr>
          <a:xfrm>
            <a:off x="48150" y="772825"/>
            <a:ext cx="9047700" cy="59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400">
                <a:solidFill>
                  <a:srgbClr val="78BE21"/>
                </a:solidFill>
                <a:latin typeface="Arial"/>
                <a:ea typeface="Arial"/>
                <a:cs typeface="Arial"/>
                <a:sym typeface="Arial"/>
              </a:rPr>
              <a:t>Career Clusters</a:t>
            </a:r>
            <a:endParaRPr b="1" sz="4400">
              <a:solidFill>
                <a:srgbClr val="78BE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400">
              <a:solidFill>
                <a:srgbClr val="78BE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600">
                <a:latin typeface="Arial"/>
                <a:ea typeface="Arial"/>
                <a:cs typeface="Arial"/>
                <a:sym typeface="Arial"/>
              </a:rPr>
              <a:t> career is one or many jobs you have for a significant part of your life. 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A career should help you grow, achieve your goals, and feel a sense of purpose—not just provide income. 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Knowing what careers interest you helps you make choices now—like which high school to attend, classes you take in high school, activities you join, and even volunteer or work experiences. 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Today we’ll take an inventory and see which ones interest you most.</a:t>
            </a:r>
            <a:endParaRPr sz="3000">
              <a:solidFill>
                <a:srgbClr val="78BE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4400">
              <a:solidFill>
                <a:srgbClr val="78BE2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9c33e8e0b7_0_105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Char char="●"/>
            </a:pPr>
            <a:r>
              <a:rPr lang="en-US"/>
              <a:t>Be thoughtful in your</a:t>
            </a:r>
            <a:r>
              <a:rPr lang="en-US"/>
              <a:t> responses.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Char char="●"/>
            </a:pPr>
            <a:r>
              <a:rPr lang="en-US"/>
              <a:t>It is not a competition to finish first or have the most check marks.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Char char="●"/>
            </a:pPr>
            <a:r>
              <a:rPr lang="en-US"/>
              <a:t>Helpful tool to learn more about who you are and your interests.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There are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4 Pages total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16 Clusters</a:t>
            </a:r>
            <a:endParaRPr/>
          </a:p>
        </p:txBody>
      </p:sp>
      <p:sp>
        <p:nvSpPr>
          <p:cNvPr id="143" name="Google Shape;143;g39c33e8e0b7_0_105"/>
          <p:cNvSpPr txBox="1"/>
          <p:nvPr/>
        </p:nvSpPr>
        <p:spPr>
          <a:xfrm>
            <a:off x="611625" y="884900"/>
            <a:ext cx="7209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78BE21"/>
                </a:solidFill>
              </a:rPr>
              <a:t>Career Clusters Inventory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werpoint Template 412019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2019-04-01T20:43:29Z</dcterms:created>
  <dc:creator>Molly Feghali</dc:creator>
</cp:coreProperties>
</file>