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sldIdLst>
    <p:sldId id="308" r:id="rId5"/>
    <p:sldId id="595" r:id="rId6"/>
    <p:sldId id="309" r:id="rId7"/>
    <p:sldId id="341" r:id="rId8"/>
    <p:sldId id="596" r:id="rId9"/>
    <p:sldId id="347" r:id="rId10"/>
    <p:sldId id="345" r:id="rId11"/>
    <p:sldId id="342" r:id="rId12"/>
    <p:sldId id="339" r:id="rId13"/>
    <p:sldId id="335" r:id="rId14"/>
    <p:sldId id="31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1CA"/>
    <a:srgbClr val="882033"/>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42" autoAdjust="0"/>
    <p:restoredTop sz="76923" autoAdjust="0"/>
  </p:normalViewPr>
  <p:slideViewPr>
    <p:cSldViewPr snapToGrid="0">
      <p:cViewPr varScale="1">
        <p:scale>
          <a:sx n="52" d="100"/>
          <a:sy n="52" d="100"/>
        </p:scale>
        <p:origin x="1570" y="269"/>
      </p:cViewPr>
      <p:guideLst/>
    </p:cSldViewPr>
  </p:slideViewPr>
  <p:notesTextViewPr>
    <p:cViewPr>
      <p:scale>
        <a:sx n="3" d="2"/>
        <a:sy n="3" d="2"/>
      </p:scale>
      <p:origin x="0" y="0"/>
    </p:cViewPr>
  </p:notesTextViewPr>
  <p:sorterViewPr>
    <p:cViewPr varScale="1">
      <p:scale>
        <a:sx n="100" d="100"/>
        <a:sy n="100" d="100"/>
      </p:scale>
      <p:origin x="0" y="-6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1.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image" Target="../media/image5.svg"/></Relationships>
</file>

<file path=ppt/diagrams/_rels/drawing1.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A66772-F185-4D58-B8BB-E9370D7A7A2B}"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40FC4FFE-8987-4A26-B7F4-8A516F18ADAE}">
      <dgm:prSet custT="1"/>
      <dgm:spPr/>
      <dgm:t>
        <a:bodyPr/>
        <a:lstStyle/>
        <a:p>
          <a:pPr>
            <a:lnSpc>
              <a:spcPct val="100000"/>
            </a:lnSpc>
            <a:defRPr cap="all"/>
          </a:pPr>
          <a:r>
            <a:rPr lang="en-US" sz="2000" dirty="0">
              <a:latin typeface="Arial Black" panose="020B0A04020102020204" pitchFamily="34" charset="0"/>
            </a:rPr>
            <a:t>The CHECK-IN</a:t>
          </a:r>
        </a:p>
      </dgm:t>
    </dgm:pt>
    <dgm:pt modelId="{CAD7EF86-FB23-41F6-BF42-040B36DEFDB1}" type="parTrans" cxnId="{C7AD8469-3C68-4AF9-AB82-79B0043AA120}">
      <dgm:prSet/>
      <dgm:spPr/>
      <dgm:t>
        <a:bodyPr/>
        <a:lstStyle/>
        <a:p>
          <a:endParaRPr lang="en-US"/>
        </a:p>
      </dgm:t>
    </dgm:pt>
    <dgm:pt modelId="{5B62599A-5C9B-48E7-896E-EA782AC60C8B}" type="sibTrans" cxnId="{C7AD8469-3C68-4AF9-AB82-79B0043AA120}">
      <dgm:prSet/>
      <dgm:spPr/>
      <dgm:t>
        <a:bodyPr/>
        <a:lstStyle/>
        <a:p>
          <a:endParaRPr lang="en-US"/>
        </a:p>
      </dgm:t>
    </dgm:pt>
    <dgm:pt modelId="{49225C73-1633-42F1-AB3B-7CB183E5F8B8}">
      <dgm:prSet custT="1"/>
      <dgm:spPr/>
      <dgm:t>
        <a:bodyPr/>
        <a:lstStyle/>
        <a:p>
          <a:pPr>
            <a:lnSpc>
              <a:spcPct val="100000"/>
            </a:lnSpc>
            <a:defRPr cap="all"/>
          </a:pPr>
          <a:r>
            <a:rPr lang="en-US" sz="2000" dirty="0">
              <a:latin typeface="Arial Black" panose="020B0A04020102020204" pitchFamily="34" charset="0"/>
            </a:rPr>
            <a:t>INSERT SESSION TITLE</a:t>
          </a:r>
        </a:p>
      </dgm:t>
    </dgm:pt>
    <dgm:pt modelId="{1A0E2090-1D4F-438A-8766-B6030CE01ADD}" type="parTrans" cxnId="{A9154303-8225-4248-91DC-1B0156A35F07}">
      <dgm:prSet/>
      <dgm:spPr/>
      <dgm:t>
        <a:bodyPr/>
        <a:lstStyle/>
        <a:p>
          <a:endParaRPr lang="en-US"/>
        </a:p>
      </dgm:t>
    </dgm:pt>
    <dgm:pt modelId="{9646853A-8964-4519-A5B1-0B7D18B2983D}" type="sibTrans" cxnId="{A9154303-8225-4248-91DC-1B0156A35F07}">
      <dgm:prSet/>
      <dgm:spPr/>
      <dgm:t>
        <a:bodyPr/>
        <a:lstStyle/>
        <a:p>
          <a:endParaRPr lang="en-US"/>
        </a:p>
      </dgm:t>
    </dgm:pt>
    <dgm:pt modelId="{1C383F32-22E8-4F62-A3E0-BDC3D5F48992}">
      <dgm:prSet custT="1"/>
      <dgm:spPr/>
      <dgm:t>
        <a:bodyPr/>
        <a:lstStyle/>
        <a:p>
          <a:pPr>
            <a:lnSpc>
              <a:spcPct val="100000"/>
            </a:lnSpc>
            <a:defRPr cap="all"/>
          </a:pPr>
          <a:r>
            <a:rPr lang="en-US" sz="2000" dirty="0">
              <a:latin typeface="Arial Black" panose="020B0A04020102020204" pitchFamily="34" charset="0"/>
            </a:rPr>
            <a:t>ALL TEACH. </a:t>
          </a:r>
        </a:p>
        <a:p>
          <a:pPr>
            <a:lnSpc>
              <a:spcPct val="100000"/>
            </a:lnSpc>
            <a:defRPr cap="all"/>
          </a:pPr>
          <a:r>
            <a:rPr lang="en-US" sz="2000" dirty="0">
              <a:latin typeface="Arial Black" panose="020B0A04020102020204" pitchFamily="34" charset="0"/>
            </a:rPr>
            <a:t>ALL LEARN.</a:t>
          </a:r>
        </a:p>
      </dgm:t>
    </dgm:pt>
    <dgm:pt modelId="{8500F72A-2C6D-4FDF-9C1D-CA691380EB0B}" type="sibTrans" cxnId="{C4CCE57E-E871-46D6-BAD5-880252C95D22}">
      <dgm:prSet/>
      <dgm:spPr/>
      <dgm:t>
        <a:bodyPr/>
        <a:lstStyle/>
        <a:p>
          <a:endParaRPr lang="en-US"/>
        </a:p>
      </dgm:t>
    </dgm:pt>
    <dgm:pt modelId="{A7920A2F-3244-4159-AF04-6A1D38B7B317}" type="parTrans" cxnId="{C4CCE57E-E871-46D6-BAD5-880252C95D22}">
      <dgm:prSet/>
      <dgm:spPr/>
      <dgm:t>
        <a:bodyPr/>
        <a:lstStyle/>
        <a:p>
          <a:endParaRPr lang="en-US"/>
        </a:p>
      </dgm:t>
    </dgm:pt>
    <dgm:pt modelId="{B6056BFB-47D7-4C5F-BA11-2CB63C56A52D}" type="pres">
      <dgm:prSet presAssocID="{01A66772-F185-4D58-B8BB-E9370D7A7A2B}" presName="root" presStyleCnt="0">
        <dgm:presLayoutVars>
          <dgm:dir/>
          <dgm:resizeHandles val="exact"/>
        </dgm:presLayoutVars>
      </dgm:prSet>
      <dgm:spPr/>
    </dgm:pt>
    <dgm:pt modelId="{311B26C8-22B1-4363-B621-DD56FB7418C8}" type="pres">
      <dgm:prSet presAssocID="{40FC4FFE-8987-4A26-B7F4-8A516F18ADAE}" presName="compNode" presStyleCnt="0"/>
      <dgm:spPr/>
    </dgm:pt>
    <dgm:pt modelId="{A201D7A7-914C-4D24-8B82-EE40155AB0BE}" type="pres">
      <dgm:prSet presAssocID="{40FC4FFE-8987-4A26-B7F4-8A516F18ADAE}" presName="iconBgRect" presStyleLbl="bgShp" presStyleIdx="0" presStyleCnt="3"/>
      <dgm:spPr>
        <a:prstGeom prst="ellipse">
          <a:avLst/>
        </a:prstGeom>
        <a:solidFill>
          <a:srgbClr val="00C1CA"/>
        </a:solidFill>
      </dgm:spPr>
    </dgm:pt>
    <dgm:pt modelId="{8FA2F131-CD01-4CBD-B7A5-1B9B5E7F0402}" type="pres">
      <dgm:prSet presAssocID="{40FC4FFE-8987-4A26-B7F4-8A516F18ADAE}" presName="iconRect" presStyleLbl="node1" presStyleIdx="0" presStyleCnt="3" custScaleX="164565" custScaleY="149244" custLinFactNeighborX="322" custLinFactNeighborY="6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rcRect/>
          <a:stretch>
            <a:fillRect t="-5000" b="-5000"/>
          </a:stretch>
        </a:blipFill>
        <a:ln>
          <a:noFill/>
        </a:ln>
      </dgm:spPr>
      <dgm:extLst>
        <a:ext uri="{E40237B7-FDA0-4F09-8148-C483321AD2D9}">
          <dgm14:cNvPr xmlns:dgm14="http://schemas.microsoft.com/office/drawing/2010/diagram" id="0" name="" descr="Checkmark with solid fill"/>
        </a:ext>
      </dgm:extLst>
    </dgm:pt>
    <dgm:pt modelId="{F755F00C-B2DB-4097-B4BC-8F1BACC938B7}" type="pres">
      <dgm:prSet presAssocID="{40FC4FFE-8987-4A26-B7F4-8A516F18ADAE}" presName="spaceRect" presStyleCnt="0"/>
      <dgm:spPr/>
    </dgm:pt>
    <dgm:pt modelId="{08F4E96D-0DB6-4476-8C51-7CC7EC2F227B}" type="pres">
      <dgm:prSet presAssocID="{40FC4FFE-8987-4A26-B7F4-8A516F18ADAE}" presName="textRect" presStyleLbl="revTx" presStyleIdx="0" presStyleCnt="3">
        <dgm:presLayoutVars>
          <dgm:chMax val="1"/>
          <dgm:chPref val="1"/>
        </dgm:presLayoutVars>
      </dgm:prSet>
      <dgm:spPr/>
    </dgm:pt>
    <dgm:pt modelId="{5AB3C10D-885E-4522-AB39-7ED4318D191A}" type="pres">
      <dgm:prSet presAssocID="{5B62599A-5C9B-48E7-896E-EA782AC60C8B}" presName="sibTrans" presStyleCnt="0"/>
      <dgm:spPr/>
    </dgm:pt>
    <dgm:pt modelId="{2F278BF9-E1B2-4A1C-B065-C19A7B904219}" type="pres">
      <dgm:prSet presAssocID="{49225C73-1633-42F1-AB3B-7CB183E5F8B8}" presName="compNode" presStyleCnt="0"/>
      <dgm:spPr/>
    </dgm:pt>
    <dgm:pt modelId="{543C18BC-1989-44B2-9862-C670C61D3452}" type="pres">
      <dgm:prSet presAssocID="{49225C73-1633-42F1-AB3B-7CB183E5F8B8}" presName="iconBgRect" presStyleLbl="bgShp" presStyleIdx="1" presStyleCnt="3"/>
      <dgm:spPr>
        <a:prstGeom prst="ellipse">
          <a:avLst/>
        </a:prstGeom>
        <a:solidFill>
          <a:schemeClr val="tx1"/>
        </a:solidFill>
      </dgm:spPr>
    </dgm:pt>
    <dgm:pt modelId="{E94F35BC-9C76-400A-BBCA-0032259E2E5A}" type="pres">
      <dgm:prSet presAssocID="{49225C73-1633-42F1-AB3B-7CB183E5F8B8}" presName="iconRect" presStyleLbl="node1" presStyleIdx="1" presStyleCnt="3" custScaleX="139952" custScaleY="131460" custLinFactNeighborX="1315" custLinFactNeighborY="-1841"/>
      <dgm:spPr>
        <a:ln>
          <a:noFill/>
        </a:ln>
      </dgm:spPr>
    </dgm:pt>
    <dgm:pt modelId="{503A6D04-9ADD-43CC-9847-497CD48F2D11}" type="pres">
      <dgm:prSet presAssocID="{49225C73-1633-42F1-AB3B-7CB183E5F8B8}" presName="spaceRect" presStyleCnt="0"/>
      <dgm:spPr/>
    </dgm:pt>
    <dgm:pt modelId="{20363298-B2A6-463D-A7BE-F9F67404E389}" type="pres">
      <dgm:prSet presAssocID="{49225C73-1633-42F1-AB3B-7CB183E5F8B8}" presName="textRect" presStyleLbl="revTx" presStyleIdx="1" presStyleCnt="3" custScaleX="136797">
        <dgm:presLayoutVars>
          <dgm:chMax val="1"/>
          <dgm:chPref val="1"/>
        </dgm:presLayoutVars>
      </dgm:prSet>
      <dgm:spPr/>
    </dgm:pt>
    <dgm:pt modelId="{A47947BB-708D-4F7E-B072-3C2E42B34B24}" type="pres">
      <dgm:prSet presAssocID="{9646853A-8964-4519-A5B1-0B7D18B2983D}" presName="sibTrans" presStyleCnt="0"/>
      <dgm:spPr/>
    </dgm:pt>
    <dgm:pt modelId="{BDCD0AC9-D564-4025-AD8A-36664A6CBE31}" type="pres">
      <dgm:prSet presAssocID="{1C383F32-22E8-4F62-A3E0-BDC3D5F48992}" presName="compNode" presStyleCnt="0"/>
      <dgm:spPr/>
    </dgm:pt>
    <dgm:pt modelId="{5BDDFF18-9AEC-4E5E-B9AA-33D86F01A63E}" type="pres">
      <dgm:prSet presAssocID="{1C383F32-22E8-4F62-A3E0-BDC3D5F48992}" presName="iconBgRect" presStyleLbl="bgShp" presStyleIdx="2" presStyleCnt="3"/>
      <dgm:spPr>
        <a:prstGeom prst="ellipse">
          <a:avLst/>
        </a:prstGeom>
        <a:solidFill>
          <a:srgbClr val="882033"/>
        </a:solidFill>
      </dgm:spPr>
    </dgm:pt>
    <dgm:pt modelId="{F09AEBFF-D2D3-4FFF-AD65-C3CEAEEB10F2}" type="pres">
      <dgm:prSet presAssocID="{1C383F32-22E8-4F62-A3E0-BDC3D5F48992}" presName="iconRect" presStyleLbl="node1" presStyleIdx="2" presStyleCnt="3" custScaleX="151510" custScaleY="163283" custLinFactNeighborY="232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Meeting with solid fill"/>
        </a:ext>
      </dgm:extLst>
    </dgm:pt>
    <dgm:pt modelId="{F2EBFBCF-0520-415A-A886-3C4F90D208EF}" type="pres">
      <dgm:prSet presAssocID="{1C383F32-22E8-4F62-A3E0-BDC3D5F48992}" presName="spaceRect" presStyleCnt="0"/>
      <dgm:spPr/>
    </dgm:pt>
    <dgm:pt modelId="{AB9CAFAA-6939-48A6-A89B-19D1A94B9EA1}" type="pres">
      <dgm:prSet presAssocID="{1C383F32-22E8-4F62-A3E0-BDC3D5F48992}" presName="textRect" presStyleLbl="revTx" presStyleIdx="2" presStyleCnt="3">
        <dgm:presLayoutVars>
          <dgm:chMax val="1"/>
          <dgm:chPref val="1"/>
        </dgm:presLayoutVars>
      </dgm:prSet>
      <dgm:spPr/>
    </dgm:pt>
  </dgm:ptLst>
  <dgm:cxnLst>
    <dgm:cxn modelId="{A9154303-8225-4248-91DC-1B0156A35F07}" srcId="{01A66772-F185-4D58-B8BB-E9370D7A7A2B}" destId="{49225C73-1633-42F1-AB3B-7CB183E5F8B8}" srcOrd="1" destOrd="0" parTransId="{1A0E2090-1D4F-438A-8766-B6030CE01ADD}" sibTransId="{9646853A-8964-4519-A5B1-0B7D18B2983D}"/>
    <dgm:cxn modelId="{BA953D32-2DFF-47FE-AF26-C6B9E63D38DF}" type="presOf" srcId="{49225C73-1633-42F1-AB3B-7CB183E5F8B8}" destId="{20363298-B2A6-463D-A7BE-F9F67404E389}" srcOrd="0" destOrd="0" presId="urn:microsoft.com/office/officeart/2018/5/layout/IconLeafLabelList"/>
    <dgm:cxn modelId="{EC450542-0ED9-4BD6-9E85-5709B80794C5}" type="presOf" srcId="{01A66772-F185-4D58-B8BB-E9370D7A7A2B}" destId="{B6056BFB-47D7-4C5F-BA11-2CB63C56A52D}" srcOrd="0" destOrd="0" presId="urn:microsoft.com/office/officeart/2018/5/layout/IconLeafLabelList"/>
    <dgm:cxn modelId="{C7AD8469-3C68-4AF9-AB82-79B0043AA120}" srcId="{01A66772-F185-4D58-B8BB-E9370D7A7A2B}" destId="{40FC4FFE-8987-4A26-B7F4-8A516F18ADAE}" srcOrd="0" destOrd="0" parTransId="{CAD7EF86-FB23-41F6-BF42-040B36DEFDB1}" sibTransId="{5B62599A-5C9B-48E7-896E-EA782AC60C8B}"/>
    <dgm:cxn modelId="{C4CCE57E-E871-46D6-BAD5-880252C95D22}" srcId="{01A66772-F185-4D58-B8BB-E9370D7A7A2B}" destId="{1C383F32-22E8-4F62-A3E0-BDC3D5F48992}" srcOrd="2" destOrd="0" parTransId="{A7920A2F-3244-4159-AF04-6A1D38B7B317}" sibTransId="{8500F72A-2C6D-4FDF-9C1D-CA691380EB0B}"/>
    <dgm:cxn modelId="{D55FAE9C-CF3C-44F3-9D1E-DE6DF574E6D9}" type="presOf" srcId="{1C383F32-22E8-4F62-A3E0-BDC3D5F48992}" destId="{AB9CAFAA-6939-48A6-A89B-19D1A94B9EA1}" srcOrd="0" destOrd="0" presId="urn:microsoft.com/office/officeart/2018/5/layout/IconLeafLabelList"/>
    <dgm:cxn modelId="{A85983B4-FADF-419C-BC71-B5F0871C3055}" type="presOf" srcId="{40FC4FFE-8987-4A26-B7F4-8A516F18ADAE}" destId="{08F4E96D-0DB6-4476-8C51-7CC7EC2F227B}" srcOrd="0" destOrd="0" presId="urn:microsoft.com/office/officeart/2018/5/layout/IconLeafLabelList"/>
    <dgm:cxn modelId="{A3E74EE8-8900-4EBD-8983-3BF0AFD6DCC7}" type="presParOf" srcId="{B6056BFB-47D7-4C5F-BA11-2CB63C56A52D}" destId="{311B26C8-22B1-4363-B621-DD56FB7418C8}" srcOrd="0" destOrd="0" presId="urn:microsoft.com/office/officeart/2018/5/layout/IconLeafLabelList"/>
    <dgm:cxn modelId="{044EA9E0-B51B-492A-BE32-015CEAD0BAC9}" type="presParOf" srcId="{311B26C8-22B1-4363-B621-DD56FB7418C8}" destId="{A201D7A7-914C-4D24-8B82-EE40155AB0BE}" srcOrd="0" destOrd="0" presId="urn:microsoft.com/office/officeart/2018/5/layout/IconLeafLabelList"/>
    <dgm:cxn modelId="{08373EC6-14CB-429D-9495-F32683B931D7}" type="presParOf" srcId="{311B26C8-22B1-4363-B621-DD56FB7418C8}" destId="{8FA2F131-CD01-4CBD-B7A5-1B9B5E7F0402}" srcOrd="1" destOrd="0" presId="urn:microsoft.com/office/officeart/2018/5/layout/IconLeafLabelList"/>
    <dgm:cxn modelId="{9AB500F0-62A2-4E73-B4F4-5056804C8D6A}" type="presParOf" srcId="{311B26C8-22B1-4363-B621-DD56FB7418C8}" destId="{F755F00C-B2DB-4097-B4BC-8F1BACC938B7}" srcOrd="2" destOrd="0" presId="urn:microsoft.com/office/officeart/2018/5/layout/IconLeafLabelList"/>
    <dgm:cxn modelId="{676606A7-6564-4CEB-ACE0-4FF9A3A04E67}" type="presParOf" srcId="{311B26C8-22B1-4363-B621-DD56FB7418C8}" destId="{08F4E96D-0DB6-4476-8C51-7CC7EC2F227B}" srcOrd="3" destOrd="0" presId="urn:microsoft.com/office/officeart/2018/5/layout/IconLeafLabelList"/>
    <dgm:cxn modelId="{EAE0F94A-A454-4049-84F7-9EC90E847A03}" type="presParOf" srcId="{B6056BFB-47D7-4C5F-BA11-2CB63C56A52D}" destId="{5AB3C10D-885E-4522-AB39-7ED4318D191A}" srcOrd="1" destOrd="0" presId="urn:microsoft.com/office/officeart/2018/5/layout/IconLeafLabelList"/>
    <dgm:cxn modelId="{B0B5B21A-5ADD-4500-9A67-9B26AF543EBA}" type="presParOf" srcId="{B6056BFB-47D7-4C5F-BA11-2CB63C56A52D}" destId="{2F278BF9-E1B2-4A1C-B065-C19A7B904219}" srcOrd="2" destOrd="0" presId="urn:microsoft.com/office/officeart/2018/5/layout/IconLeafLabelList"/>
    <dgm:cxn modelId="{11FEAF2C-54F7-4E9C-A1D6-5FA0BF7F3665}" type="presParOf" srcId="{2F278BF9-E1B2-4A1C-B065-C19A7B904219}" destId="{543C18BC-1989-44B2-9862-C670C61D3452}" srcOrd="0" destOrd="0" presId="urn:microsoft.com/office/officeart/2018/5/layout/IconLeafLabelList"/>
    <dgm:cxn modelId="{92C17ECB-A80D-4A0E-95CF-40A53D32275F}" type="presParOf" srcId="{2F278BF9-E1B2-4A1C-B065-C19A7B904219}" destId="{E94F35BC-9C76-400A-BBCA-0032259E2E5A}" srcOrd="1" destOrd="0" presId="urn:microsoft.com/office/officeart/2018/5/layout/IconLeafLabelList"/>
    <dgm:cxn modelId="{54E5AE33-4BE6-44E7-871B-1103A0BA7A56}" type="presParOf" srcId="{2F278BF9-E1B2-4A1C-B065-C19A7B904219}" destId="{503A6D04-9ADD-43CC-9847-497CD48F2D11}" srcOrd="2" destOrd="0" presId="urn:microsoft.com/office/officeart/2018/5/layout/IconLeafLabelList"/>
    <dgm:cxn modelId="{3575FCA0-4FCE-460A-8D84-2C767D311A20}" type="presParOf" srcId="{2F278BF9-E1B2-4A1C-B065-C19A7B904219}" destId="{20363298-B2A6-463D-A7BE-F9F67404E389}" srcOrd="3" destOrd="0" presId="urn:microsoft.com/office/officeart/2018/5/layout/IconLeafLabelList"/>
    <dgm:cxn modelId="{4FD22448-C17B-4C43-BAB3-A0B7AA9BCE0D}" type="presParOf" srcId="{B6056BFB-47D7-4C5F-BA11-2CB63C56A52D}" destId="{A47947BB-708D-4F7E-B072-3C2E42B34B24}" srcOrd="3" destOrd="0" presId="urn:microsoft.com/office/officeart/2018/5/layout/IconLeafLabelList"/>
    <dgm:cxn modelId="{75E30F4F-0E76-457B-9D4F-CDE27C2F7F77}" type="presParOf" srcId="{B6056BFB-47D7-4C5F-BA11-2CB63C56A52D}" destId="{BDCD0AC9-D564-4025-AD8A-36664A6CBE31}" srcOrd="4" destOrd="0" presId="urn:microsoft.com/office/officeart/2018/5/layout/IconLeafLabelList"/>
    <dgm:cxn modelId="{C6A367E7-6A7C-42CB-94E4-8EA78AEF87BF}" type="presParOf" srcId="{BDCD0AC9-D564-4025-AD8A-36664A6CBE31}" destId="{5BDDFF18-9AEC-4E5E-B9AA-33D86F01A63E}" srcOrd="0" destOrd="0" presId="urn:microsoft.com/office/officeart/2018/5/layout/IconLeafLabelList"/>
    <dgm:cxn modelId="{B180CBEB-FA9F-4E52-8CA3-A65CB80BB91B}" type="presParOf" srcId="{BDCD0AC9-D564-4025-AD8A-36664A6CBE31}" destId="{F09AEBFF-D2D3-4FFF-AD65-C3CEAEEB10F2}" srcOrd="1" destOrd="0" presId="urn:microsoft.com/office/officeart/2018/5/layout/IconLeafLabelList"/>
    <dgm:cxn modelId="{170B020E-1E19-4EB4-A72C-4FCF01A7DD7E}" type="presParOf" srcId="{BDCD0AC9-D564-4025-AD8A-36664A6CBE31}" destId="{F2EBFBCF-0520-415A-A886-3C4F90D208EF}" srcOrd="2" destOrd="0" presId="urn:microsoft.com/office/officeart/2018/5/layout/IconLeafLabelList"/>
    <dgm:cxn modelId="{CADD8F7D-722C-42A0-AF21-39A3559F8D7B}" type="presParOf" srcId="{BDCD0AC9-D564-4025-AD8A-36664A6CBE31}" destId="{AB9CAFAA-6939-48A6-A89B-19D1A94B9EA1}" srcOrd="3" destOrd="0" presId="urn:microsoft.com/office/officeart/2018/5/layout/IconLeaf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01D7A7-914C-4D24-8B82-EE40155AB0BE}">
      <dsp:nvSpPr>
        <dsp:cNvPr id="0" name=""/>
        <dsp:cNvSpPr/>
      </dsp:nvSpPr>
      <dsp:spPr>
        <a:xfrm>
          <a:off x="553925" y="200227"/>
          <a:ext cx="1681312" cy="1681312"/>
        </a:xfrm>
        <a:prstGeom prst="ellipse">
          <a:avLst/>
        </a:prstGeom>
        <a:solidFill>
          <a:srgbClr val="00C1CA"/>
        </a:solidFill>
        <a:ln>
          <a:noFill/>
        </a:ln>
        <a:effectLst/>
      </dsp:spPr>
      <dsp:style>
        <a:lnRef idx="0">
          <a:scrgbClr r="0" g="0" b="0"/>
        </a:lnRef>
        <a:fillRef idx="1">
          <a:scrgbClr r="0" g="0" b="0"/>
        </a:fillRef>
        <a:effectRef idx="0">
          <a:scrgbClr r="0" g="0" b="0"/>
        </a:effectRef>
        <a:fontRef idx="minor"/>
      </dsp:style>
    </dsp:sp>
    <dsp:sp modelId="{8FA2F131-CD01-4CBD-B7A5-1B9B5E7F0402}">
      <dsp:nvSpPr>
        <dsp:cNvPr id="0" name=""/>
        <dsp:cNvSpPr/>
      </dsp:nvSpPr>
      <dsp:spPr>
        <a:xfrm>
          <a:off x="603918" y="321661"/>
          <a:ext cx="1587537" cy="143973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rcRect/>
          <a:stretch>
            <a:fillRect t="-5000" b="-5000"/>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8F4E96D-0DB6-4476-8C51-7CC7EC2F227B}">
      <dsp:nvSpPr>
        <dsp:cNvPr id="0" name=""/>
        <dsp:cNvSpPr/>
      </dsp:nvSpPr>
      <dsp:spPr>
        <a:xfrm>
          <a:off x="16456" y="2405228"/>
          <a:ext cx="2756250" cy="8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dirty="0">
              <a:latin typeface="Arial Black" panose="020B0A04020102020204" pitchFamily="34" charset="0"/>
            </a:rPr>
            <a:t>The CHECK-IN</a:t>
          </a:r>
        </a:p>
      </dsp:txBody>
      <dsp:txXfrm>
        <a:off x="16456" y="2405228"/>
        <a:ext cx="2756250" cy="855000"/>
      </dsp:txXfrm>
    </dsp:sp>
    <dsp:sp modelId="{543C18BC-1989-44B2-9862-C670C61D3452}">
      <dsp:nvSpPr>
        <dsp:cNvPr id="0" name=""/>
        <dsp:cNvSpPr/>
      </dsp:nvSpPr>
      <dsp:spPr>
        <a:xfrm>
          <a:off x="4299627" y="200227"/>
          <a:ext cx="1681312" cy="1681312"/>
        </a:xfrm>
        <a:prstGeom prst="ellipse">
          <a:avLst/>
        </a:prstGeom>
        <a:solidFill>
          <a:schemeClr val="tx1"/>
        </a:solidFill>
        <a:ln>
          <a:noFill/>
        </a:ln>
        <a:effectLst/>
      </dsp:spPr>
      <dsp:style>
        <a:lnRef idx="0">
          <a:scrgbClr r="0" g="0" b="0"/>
        </a:lnRef>
        <a:fillRef idx="1">
          <a:scrgbClr r="0" g="0" b="0"/>
        </a:fillRef>
        <a:effectRef idx="0">
          <a:scrgbClr r="0" g="0" b="0"/>
        </a:effectRef>
        <a:fontRef idx="minor"/>
      </dsp:style>
    </dsp:sp>
    <dsp:sp modelId="{E94F35BC-9C76-400A-BBCA-0032259E2E5A}">
      <dsp:nvSpPr>
        <dsp:cNvPr id="0" name=""/>
        <dsp:cNvSpPr/>
      </dsp:nvSpPr>
      <dsp:spPr>
        <a:xfrm>
          <a:off x="4477919" y="389035"/>
          <a:ext cx="1350099" cy="1268178"/>
        </a:xfrm>
        <a:prstGeom prst="rect">
          <a:avLst/>
        </a:prstGeom>
        <a:solidFill>
          <a:schemeClr val="bg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0363298-B2A6-463D-A7BE-F9F67404E389}">
      <dsp:nvSpPr>
        <dsp:cNvPr id="0" name=""/>
        <dsp:cNvSpPr/>
      </dsp:nvSpPr>
      <dsp:spPr>
        <a:xfrm>
          <a:off x="3255050" y="2405228"/>
          <a:ext cx="3770467" cy="8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dirty="0">
              <a:latin typeface="Arial Black" panose="020B0A04020102020204" pitchFamily="34" charset="0"/>
            </a:rPr>
            <a:t>INSERT SESSION TITLE</a:t>
          </a:r>
        </a:p>
      </dsp:txBody>
      <dsp:txXfrm>
        <a:off x="3255050" y="2405228"/>
        <a:ext cx="3770467" cy="855000"/>
      </dsp:txXfrm>
    </dsp:sp>
    <dsp:sp modelId="{5BDDFF18-9AEC-4E5E-B9AA-33D86F01A63E}">
      <dsp:nvSpPr>
        <dsp:cNvPr id="0" name=""/>
        <dsp:cNvSpPr/>
      </dsp:nvSpPr>
      <dsp:spPr>
        <a:xfrm>
          <a:off x="8045330" y="200227"/>
          <a:ext cx="1681312" cy="1681312"/>
        </a:xfrm>
        <a:prstGeom prst="ellipse">
          <a:avLst/>
        </a:prstGeom>
        <a:solidFill>
          <a:srgbClr val="882033"/>
        </a:solidFill>
        <a:ln>
          <a:noFill/>
        </a:ln>
        <a:effectLst/>
      </dsp:spPr>
      <dsp:style>
        <a:lnRef idx="0">
          <a:scrgbClr r="0" g="0" b="0"/>
        </a:lnRef>
        <a:fillRef idx="1">
          <a:scrgbClr r="0" g="0" b="0"/>
        </a:fillRef>
        <a:effectRef idx="0">
          <a:scrgbClr r="0" g="0" b="0"/>
        </a:effectRef>
        <a:fontRef idx="minor"/>
      </dsp:style>
    </dsp:sp>
    <dsp:sp modelId="{F09AEBFF-D2D3-4FFF-AD65-C3CEAEEB10F2}">
      <dsp:nvSpPr>
        <dsp:cNvPr id="0" name=""/>
        <dsp:cNvSpPr/>
      </dsp:nvSpPr>
      <dsp:spPr>
        <a:xfrm>
          <a:off x="8155187" y="275727"/>
          <a:ext cx="1461598" cy="15751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B9CAFAA-6939-48A6-A89B-19D1A94B9EA1}">
      <dsp:nvSpPr>
        <dsp:cNvPr id="0" name=""/>
        <dsp:cNvSpPr/>
      </dsp:nvSpPr>
      <dsp:spPr>
        <a:xfrm>
          <a:off x="7507861" y="2405228"/>
          <a:ext cx="2756250" cy="8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dirty="0">
              <a:latin typeface="Arial Black" panose="020B0A04020102020204" pitchFamily="34" charset="0"/>
            </a:rPr>
            <a:t>ALL TEACH. </a:t>
          </a:r>
        </a:p>
        <a:p>
          <a:pPr marL="0" lvl="0" indent="0" algn="ctr" defTabSz="889000">
            <a:lnSpc>
              <a:spcPct val="100000"/>
            </a:lnSpc>
            <a:spcBef>
              <a:spcPct val="0"/>
            </a:spcBef>
            <a:spcAft>
              <a:spcPct val="35000"/>
            </a:spcAft>
            <a:buNone/>
            <a:defRPr cap="all"/>
          </a:pPr>
          <a:r>
            <a:rPr lang="en-US" sz="2000" kern="1200" dirty="0">
              <a:latin typeface="Arial Black" panose="020B0A04020102020204" pitchFamily="34" charset="0"/>
            </a:rPr>
            <a:t>ALL LEARN.</a:t>
          </a:r>
        </a:p>
      </dsp:txBody>
      <dsp:txXfrm>
        <a:off x="7507861" y="2405228"/>
        <a:ext cx="2756250" cy="855000"/>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79C2BB-E584-4C25-8D05-1D8B5F3C54C6}" type="datetimeFigureOut">
              <a:rPr lang="en-US" smtClean="0"/>
              <a:t>4/17/2026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3CDFCB-523A-4DBE-8376-D777BB85153D}" type="slidenum">
              <a:rPr lang="en-US" smtClean="0"/>
              <a:t>‹#›</a:t>
            </a:fld>
            <a:endParaRPr lang="en-US"/>
          </a:p>
        </p:txBody>
      </p:sp>
    </p:spTree>
    <p:extLst>
      <p:ext uri="{BB962C8B-B14F-4D97-AF65-F5344CB8AC3E}">
        <p14:creationId xmlns:p14="http://schemas.microsoft.com/office/powerpoint/2010/main" val="1520920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z.umn.edu/echoattend"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will put up this slide from 12-12:30</a:t>
            </a:r>
          </a:p>
        </p:txBody>
      </p:sp>
      <p:sp>
        <p:nvSpPr>
          <p:cNvPr id="4" name="Slide Number Placeholder 3"/>
          <p:cNvSpPr>
            <a:spLocks noGrp="1"/>
          </p:cNvSpPr>
          <p:nvPr>
            <p:ph type="sldNum" sz="quarter" idx="5"/>
          </p:nvPr>
        </p:nvSpPr>
        <p:spPr/>
        <p:txBody>
          <a:bodyPr/>
          <a:lstStyle/>
          <a:p>
            <a:fld id="{A33CDFCB-523A-4DBE-8376-D777BB85153D}" type="slidenum">
              <a:rPr lang="en-US" smtClean="0"/>
              <a:t>1</a:t>
            </a:fld>
            <a:endParaRPr lang="en-US"/>
          </a:p>
        </p:txBody>
      </p:sp>
    </p:spTree>
    <p:extLst>
      <p:ext uri="{BB962C8B-B14F-4D97-AF65-F5344CB8AC3E}">
        <p14:creationId xmlns:p14="http://schemas.microsoft.com/office/powerpoint/2010/main" val="893543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a:t>
            </a:r>
          </a:p>
        </p:txBody>
      </p:sp>
      <p:sp>
        <p:nvSpPr>
          <p:cNvPr id="4" name="Slide Number Placeholder 3"/>
          <p:cNvSpPr>
            <a:spLocks noGrp="1"/>
          </p:cNvSpPr>
          <p:nvPr>
            <p:ph type="sldNum" sz="quarter" idx="5"/>
          </p:nvPr>
        </p:nvSpPr>
        <p:spPr/>
        <p:txBody>
          <a:bodyPr/>
          <a:lstStyle/>
          <a:p>
            <a:fld id="{A33CDFCB-523A-4DBE-8376-D777BB85153D}" type="slidenum">
              <a:rPr lang="en-US" smtClean="0"/>
              <a:t>10</a:t>
            </a:fld>
            <a:endParaRPr lang="en-US"/>
          </a:p>
        </p:txBody>
      </p:sp>
    </p:spTree>
    <p:extLst>
      <p:ext uri="{BB962C8B-B14F-4D97-AF65-F5344CB8AC3E}">
        <p14:creationId xmlns:p14="http://schemas.microsoft.com/office/powerpoint/2010/main" val="29468353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b="0" i="0" dirty="0">
                <a:effectLst/>
                <a:ea typeface="Calibri" panose="020F0502020204030204" pitchFamily="34" charset="0"/>
              </a:rPr>
              <a:t>Facilitator</a:t>
            </a:r>
          </a:p>
          <a:p>
            <a:pPr marL="0" marR="0">
              <a:lnSpc>
                <a:spcPct val="107000"/>
              </a:lnSpc>
              <a:spcBef>
                <a:spcPts val="0"/>
              </a:spcBef>
              <a:spcAft>
                <a:spcPts val="800"/>
              </a:spcAft>
            </a:pPr>
            <a:r>
              <a:rPr lang="en-US" sz="1200" b="0" i="1" dirty="0">
                <a:effectLst/>
                <a:ea typeface="Calibri" panose="020F0502020204030204" pitchFamily="34" charset="0"/>
              </a:rPr>
              <a:t>Email us anytime at </a:t>
            </a:r>
            <a:r>
              <a:rPr lang="en-US" dirty="0"/>
              <a:t>GeriatricsECHO@umn.edu</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33CDFCB-523A-4DBE-8376-D777BB85153D}" type="slidenum">
              <a:rPr lang="en-US" smtClean="0"/>
              <a:t>11</a:t>
            </a:fld>
            <a:endParaRPr lang="en-US"/>
          </a:p>
        </p:txBody>
      </p:sp>
    </p:spTree>
    <p:extLst>
      <p:ext uri="{BB962C8B-B14F-4D97-AF65-F5344CB8AC3E}">
        <p14:creationId xmlns:p14="http://schemas.microsoft.com/office/powerpoint/2010/main" val="3092702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spcBef>
                <a:spcPts val="0"/>
              </a:spcBef>
              <a:spcAft>
                <a:spcPts val="0"/>
              </a:spcAft>
              <a:buFont typeface="Arial" panose="020B0604020202020204" pitchFamily="34" charset="0"/>
              <a:buNone/>
            </a:pPr>
            <a:r>
              <a:rPr lang="en-US" sz="1200" b="0" i="0" u="none" strike="noStrike" dirty="0">
                <a:solidFill>
                  <a:srgbClr val="000000"/>
                </a:solidFill>
                <a:effectLst/>
                <a:latin typeface="Times New Roman" panose="02020603050405020304" pitchFamily="18" charset="0"/>
              </a:rPr>
              <a:t>The session will start at 12:30</a:t>
            </a:r>
          </a:p>
        </p:txBody>
      </p:sp>
      <p:sp>
        <p:nvSpPr>
          <p:cNvPr id="4" name="Slide Number Placeholder 3"/>
          <p:cNvSpPr>
            <a:spLocks noGrp="1"/>
          </p:cNvSpPr>
          <p:nvPr>
            <p:ph type="sldNum" sz="quarter" idx="5"/>
          </p:nvPr>
        </p:nvSpPr>
        <p:spPr/>
        <p:txBody>
          <a:bodyPr/>
          <a:lstStyle/>
          <a:p>
            <a:fld id="{4EA426F5-8455-424C-ACCF-9F2B2AAE5209}" type="slidenum">
              <a:rPr lang="en-US" smtClean="0"/>
              <a:t>2</a:t>
            </a:fld>
            <a:endParaRPr lang="en-US"/>
          </a:p>
        </p:txBody>
      </p:sp>
    </p:spTree>
    <p:extLst>
      <p:ext uri="{BB962C8B-B14F-4D97-AF65-F5344CB8AC3E}">
        <p14:creationId xmlns:p14="http://schemas.microsoft.com/office/powerpoint/2010/main" val="1383002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reviews this question with the group from 12:30-12:35 p.m.</a:t>
            </a:r>
          </a:p>
        </p:txBody>
      </p:sp>
      <p:sp>
        <p:nvSpPr>
          <p:cNvPr id="4" name="Slide Number Placeholder 3"/>
          <p:cNvSpPr>
            <a:spLocks noGrp="1"/>
          </p:cNvSpPr>
          <p:nvPr>
            <p:ph type="sldNum" sz="quarter" idx="5"/>
          </p:nvPr>
        </p:nvSpPr>
        <p:spPr/>
        <p:txBody>
          <a:bodyPr/>
          <a:lstStyle/>
          <a:p>
            <a:fld id="{A33CDFCB-523A-4DBE-8376-D777BB85153D}" type="slidenum">
              <a:rPr lang="en-US" smtClean="0"/>
              <a:t>3</a:t>
            </a:fld>
            <a:endParaRPr lang="en-US"/>
          </a:p>
        </p:txBody>
      </p:sp>
    </p:spTree>
    <p:extLst>
      <p:ext uri="{BB962C8B-B14F-4D97-AF65-F5344CB8AC3E}">
        <p14:creationId xmlns:p14="http://schemas.microsoft.com/office/powerpoint/2010/main" val="1960798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welcomes the room (we will customize this slide; you don’t need to do anything to this template).</a:t>
            </a:r>
          </a:p>
        </p:txBody>
      </p:sp>
      <p:sp>
        <p:nvSpPr>
          <p:cNvPr id="4" name="Slide Number Placeholder 3"/>
          <p:cNvSpPr>
            <a:spLocks noGrp="1"/>
          </p:cNvSpPr>
          <p:nvPr>
            <p:ph type="sldNum" sz="quarter" idx="5"/>
          </p:nvPr>
        </p:nvSpPr>
        <p:spPr/>
        <p:txBody>
          <a:bodyPr/>
          <a:lstStyle/>
          <a:p>
            <a:fld id="{A33CDFCB-523A-4DBE-8376-D777BB85153D}" type="slidenum">
              <a:rPr lang="en-US" smtClean="0"/>
              <a:t>4</a:t>
            </a:fld>
            <a:endParaRPr lang="en-US"/>
          </a:p>
        </p:txBody>
      </p:sp>
    </p:spTree>
    <p:extLst>
      <p:ext uri="{BB962C8B-B14F-4D97-AF65-F5344CB8AC3E}">
        <p14:creationId xmlns:p14="http://schemas.microsoft.com/office/powerpoint/2010/main" val="827724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74809-9BCF-4C62-47A7-0D384038B5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3378E3-DC68-0A0F-A6E3-0E3AA1D8B7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E3C3E1-3E67-544B-123E-643C7943EAF8}"/>
              </a:ext>
            </a:extLst>
          </p:cNvPr>
          <p:cNvSpPr>
            <a:spLocks noGrp="1"/>
          </p:cNvSpPr>
          <p:nvPr>
            <p:ph type="body" idx="1"/>
          </p:nvPr>
        </p:nvSpPr>
        <p:spPr/>
        <p:txBody>
          <a:bodyPr/>
          <a:lstStyle/>
          <a:p>
            <a:r>
              <a:rPr lang="en-US" dirty="0"/>
              <a:t>Facilitator banters with the MN Geriatrics ECHO team around “WHY THIS SESSION MATTERS” and introduces our guest presenter(s). Your photo will be placed on this slide. </a:t>
            </a:r>
          </a:p>
        </p:txBody>
      </p:sp>
      <p:sp>
        <p:nvSpPr>
          <p:cNvPr id="4" name="Slide Number Placeholder 3">
            <a:extLst>
              <a:ext uri="{FF2B5EF4-FFF2-40B4-BE49-F238E27FC236}">
                <a16:creationId xmlns:a16="http://schemas.microsoft.com/office/drawing/2014/main" id="{FB95A4AA-AD79-89AE-E215-0E966669BEAA}"/>
              </a:ext>
            </a:extLst>
          </p:cNvPr>
          <p:cNvSpPr>
            <a:spLocks noGrp="1"/>
          </p:cNvSpPr>
          <p:nvPr>
            <p:ph type="sldNum" sz="quarter" idx="5"/>
          </p:nvPr>
        </p:nvSpPr>
        <p:spPr/>
        <p:txBody>
          <a:bodyPr/>
          <a:lstStyle/>
          <a:p>
            <a:fld id="{A33CDFCB-523A-4DBE-8376-D777BB85153D}" type="slidenum">
              <a:rPr lang="en-US" smtClean="0"/>
              <a:t>5</a:t>
            </a:fld>
            <a:endParaRPr lang="en-US"/>
          </a:p>
        </p:txBody>
      </p:sp>
    </p:spTree>
    <p:extLst>
      <p:ext uri="{BB962C8B-B14F-4D97-AF65-F5344CB8AC3E}">
        <p14:creationId xmlns:p14="http://schemas.microsoft.com/office/powerpoint/2010/main" val="3736953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Guest presenter</a:t>
            </a:r>
          </a:p>
        </p:txBody>
      </p:sp>
      <p:sp>
        <p:nvSpPr>
          <p:cNvPr id="4" name="Slide Number Placeholder 3"/>
          <p:cNvSpPr>
            <a:spLocks noGrp="1"/>
          </p:cNvSpPr>
          <p:nvPr>
            <p:ph type="sldNum" sz="quarter" idx="5"/>
          </p:nvPr>
        </p:nvSpPr>
        <p:spPr/>
        <p:txBody>
          <a:bodyPr/>
          <a:lstStyle/>
          <a:p>
            <a:fld id="{A33CDFCB-523A-4DBE-8376-D777BB85153D}" type="slidenum">
              <a:rPr lang="en-US" smtClean="0"/>
              <a:t>6</a:t>
            </a:fld>
            <a:endParaRPr lang="en-US"/>
          </a:p>
        </p:txBody>
      </p:sp>
    </p:spTree>
    <p:extLst>
      <p:ext uri="{BB962C8B-B14F-4D97-AF65-F5344CB8AC3E}">
        <p14:creationId xmlns:p14="http://schemas.microsoft.com/office/powerpoint/2010/main" val="2988694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Guest Presenter</a:t>
            </a:r>
          </a:p>
        </p:txBody>
      </p:sp>
      <p:sp>
        <p:nvSpPr>
          <p:cNvPr id="4" name="Slide Number Placeholder 3"/>
          <p:cNvSpPr>
            <a:spLocks noGrp="1"/>
          </p:cNvSpPr>
          <p:nvPr>
            <p:ph type="sldNum" sz="quarter" idx="5"/>
          </p:nvPr>
        </p:nvSpPr>
        <p:spPr/>
        <p:txBody>
          <a:bodyPr/>
          <a:lstStyle/>
          <a:p>
            <a:fld id="{A33CDFCB-523A-4DBE-8376-D777BB85153D}" type="slidenum">
              <a:rPr lang="en-US" smtClean="0"/>
              <a:t>7</a:t>
            </a:fld>
            <a:endParaRPr lang="en-US"/>
          </a:p>
        </p:txBody>
      </p:sp>
    </p:spTree>
    <p:extLst>
      <p:ext uri="{BB962C8B-B14F-4D97-AF65-F5344CB8AC3E}">
        <p14:creationId xmlns:p14="http://schemas.microsoft.com/office/powerpoint/2010/main" val="3345664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to help lead debrief – guest will get the final word.</a:t>
            </a:r>
          </a:p>
        </p:txBody>
      </p:sp>
      <p:sp>
        <p:nvSpPr>
          <p:cNvPr id="4" name="Slide Number Placeholder 3"/>
          <p:cNvSpPr>
            <a:spLocks noGrp="1"/>
          </p:cNvSpPr>
          <p:nvPr>
            <p:ph type="sldNum" sz="quarter" idx="5"/>
          </p:nvPr>
        </p:nvSpPr>
        <p:spPr/>
        <p:txBody>
          <a:bodyPr/>
          <a:lstStyle/>
          <a:p>
            <a:fld id="{A33CDFCB-523A-4DBE-8376-D777BB85153D}" type="slidenum">
              <a:rPr lang="en-US" smtClean="0"/>
              <a:t>8</a:t>
            </a:fld>
            <a:endParaRPr lang="en-US"/>
          </a:p>
        </p:txBody>
      </p:sp>
    </p:spTree>
    <p:extLst>
      <p:ext uri="{BB962C8B-B14F-4D97-AF65-F5344CB8AC3E}">
        <p14:creationId xmlns:p14="http://schemas.microsoft.com/office/powerpoint/2010/main" val="8316210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a:t>
            </a:r>
          </a:p>
          <a:p>
            <a:endParaRPr lang="en-US" dirty="0"/>
          </a:p>
          <a:p>
            <a:r>
              <a:rPr lang="en-US" dirty="0"/>
              <a:t>Don’t forget to verify your attendance! </a:t>
            </a:r>
          </a:p>
          <a:p>
            <a:r>
              <a:rPr lang="en-US" b="0" i="0" dirty="0">
                <a:solidFill>
                  <a:srgbClr val="1155CC"/>
                </a:solidFill>
                <a:effectLst/>
                <a:latin typeface="Arial" panose="020B0604020202020204" pitchFamily="34" charset="0"/>
                <a:hlinkClick r:id="rId3"/>
              </a:rPr>
              <a:t>https://z.umn.edu/echoattend</a:t>
            </a:r>
            <a:endParaRPr lang="en-US" b="0" i="0" dirty="0">
              <a:solidFill>
                <a:srgbClr val="1155CC"/>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A33CDFCB-523A-4DBE-8376-D777BB85153D}" type="slidenum">
              <a:rPr lang="en-US" smtClean="0"/>
              <a:t>9</a:t>
            </a:fld>
            <a:endParaRPr lang="en-US"/>
          </a:p>
        </p:txBody>
      </p:sp>
    </p:spTree>
    <p:extLst>
      <p:ext uri="{BB962C8B-B14F-4D97-AF65-F5344CB8AC3E}">
        <p14:creationId xmlns:p14="http://schemas.microsoft.com/office/powerpoint/2010/main" val="29366829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rgbClr val="882033"/>
                </a:solidFill>
              </a:defRPr>
            </a:lvl1pPr>
          </a:lstStyle>
          <a:p>
            <a:r>
              <a:rPr lang="en-US" dirty="0"/>
              <a:t>Click to edit Master title style</a:t>
            </a:r>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4/17/2026</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pic>
        <p:nvPicPr>
          <p:cNvPr id="11" name="Picture 10" descr="Logo, company name&#10;&#10;Description automatically generated">
            <a:extLst>
              <a:ext uri="{FF2B5EF4-FFF2-40B4-BE49-F238E27FC236}">
                <a16:creationId xmlns:a16="http://schemas.microsoft.com/office/drawing/2014/main" id="{32DFF480-F369-4051-BF6E-9531ECEB6A25}"/>
              </a:ext>
            </a:extLst>
          </p:cNvPr>
          <p:cNvPicPr>
            <a:picLocks noChangeAspect="1"/>
          </p:cNvPicPr>
          <p:nvPr userDrawn="1"/>
        </p:nvPicPr>
        <p:blipFill>
          <a:blip r:embed="rId2">
            <a:clrChange>
              <a:clrFrom>
                <a:srgbClr val="FFFFFF"/>
              </a:clrFrom>
              <a:clrTo>
                <a:srgbClr val="FFFFFF">
                  <a:alpha val="0"/>
                </a:srgbClr>
              </a:clrTo>
            </a:clrChange>
          </a:blip>
          <a:stretch>
            <a:fillRect/>
          </a:stretch>
        </p:blipFill>
        <p:spPr>
          <a:xfrm>
            <a:off x="9985973" y="4817235"/>
            <a:ext cx="1852943" cy="1852943"/>
          </a:xfrm>
          <a:prstGeom prst="rect">
            <a:avLst/>
          </a:prstGeom>
        </p:spPr>
      </p:pic>
      <p:pic>
        <p:nvPicPr>
          <p:cNvPr id="12" name="Picture 11" descr="Logo&#10;&#10;Description automatically generated">
            <a:extLst>
              <a:ext uri="{FF2B5EF4-FFF2-40B4-BE49-F238E27FC236}">
                <a16:creationId xmlns:a16="http://schemas.microsoft.com/office/drawing/2014/main" id="{9E38678F-5D71-43F7-8CCA-166552759B41}"/>
              </a:ext>
            </a:extLst>
          </p:cNvPr>
          <p:cNvPicPr>
            <a:picLocks noChangeAspect="1"/>
          </p:cNvPicPr>
          <p:nvPr userDrawn="1"/>
        </p:nvPicPr>
        <p:blipFill>
          <a:blip r:embed="rId3">
            <a:clrChange>
              <a:clrFrom>
                <a:srgbClr val="FFFFFF"/>
              </a:clrFrom>
              <a:clrTo>
                <a:srgbClr val="FFFFFF">
                  <a:alpha val="0"/>
                </a:srgbClr>
              </a:clrTo>
            </a:clrChange>
          </a:blip>
          <a:stretch>
            <a:fillRect/>
          </a:stretch>
        </p:blipFill>
        <p:spPr>
          <a:xfrm>
            <a:off x="403492" y="5499308"/>
            <a:ext cx="1387574" cy="731828"/>
          </a:xfrm>
          <a:prstGeom prst="rect">
            <a:avLst/>
          </a:prstGeom>
        </p:spPr>
      </p:pic>
    </p:spTree>
    <p:extLst>
      <p:ext uri="{BB962C8B-B14F-4D97-AF65-F5344CB8AC3E}">
        <p14:creationId xmlns:p14="http://schemas.microsoft.com/office/powerpoint/2010/main" val="1487293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4/17/2026</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3898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rgbClr val="882033"/>
                </a:solidFill>
              </a:defRPr>
            </a:lvl1pPr>
          </a:lstStyle>
          <a:p>
            <a:r>
              <a:rPr lang="en-US" dirty="0"/>
              <a:t>Click to edit Master title style</a:t>
            </a:r>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4/17/2026</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22331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4/17/2026</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57611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4/17/2026</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02808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4/17/2026</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01771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4/17/2026</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50701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4/17/2026</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pic>
        <p:nvPicPr>
          <p:cNvPr id="11" name="Picture 10" descr="Logo, company name&#10;&#10;Description automatically generated">
            <a:extLst>
              <a:ext uri="{FF2B5EF4-FFF2-40B4-BE49-F238E27FC236}">
                <a16:creationId xmlns:a16="http://schemas.microsoft.com/office/drawing/2014/main" id="{B539F453-B82D-4F5E-A676-6D4F135FC0BC}"/>
              </a:ext>
            </a:extLst>
          </p:cNvPr>
          <p:cNvPicPr>
            <a:picLocks noChangeAspect="1"/>
          </p:cNvPicPr>
          <p:nvPr userDrawn="1"/>
        </p:nvPicPr>
        <p:blipFill>
          <a:blip r:embed="rId9">
            <a:clrChange>
              <a:clrFrom>
                <a:srgbClr val="FFFFFF"/>
              </a:clrFrom>
              <a:clrTo>
                <a:srgbClr val="FFFFFF">
                  <a:alpha val="0"/>
                </a:srgbClr>
              </a:clrTo>
            </a:clrChange>
          </a:blip>
          <a:stretch>
            <a:fillRect/>
          </a:stretch>
        </p:blipFill>
        <p:spPr>
          <a:xfrm>
            <a:off x="10010730" y="4841992"/>
            <a:ext cx="1828186" cy="1828186"/>
          </a:xfrm>
          <a:prstGeom prst="rect">
            <a:avLst/>
          </a:prstGeom>
        </p:spPr>
      </p:pic>
      <p:sp>
        <p:nvSpPr>
          <p:cNvPr id="12" name="Rectangle 11">
            <a:extLst>
              <a:ext uri="{FF2B5EF4-FFF2-40B4-BE49-F238E27FC236}">
                <a16:creationId xmlns:a16="http://schemas.microsoft.com/office/drawing/2014/main" id="{092CA7FA-E30B-4446-BEDE-2F1B9350B6C5}"/>
              </a:ext>
            </a:extLst>
          </p:cNvPr>
          <p:cNvSpPr/>
          <p:nvPr userDrawn="1"/>
        </p:nvSpPr>
        <p:spPr>
          <a:xfrm>
            <a:off x="3175" y="-19747"/>
            <a:ext cx="12188825" cy="457200"/>
          </a:xfrm>
          <a:prstGeom prst="rect">
            <a:avLst/>
          </a:prstGeom>
          <a:solidFill>
            <a:srgbClr val="00C1CA"/>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pic>
        <p:nvPicPr>
          <p:cNvPr id="14" name="Picture 13" descr="Logo&#10;&#10;Description automatically generated">
            <a:extLst>
              <a:ext uri="{FF2B5EF4-FFF2-40B4-BE49-F238E27FC236}">
                <a16:creationId xmlns:a16="http://schemas.microsoft.com/office/drawing/2014/main" id="{4EA165C0-4A00-4080-8914-26B9C955BDBF}"/>
              </a:ext>
            </a:extLst>
          </p:cNvPr>
          <p:cNvPicPr>
            <a:picLocks noChangeAspect="1"/>
          </p:cNvPicPr>
          <p:nvPr userDrawn="1"/>
        </p:nvPicPr>
        <p:blipFill>
          <a:blip r:embed="rId10">
            <a:clrChange>
              <a:clrFrom>
                <a:srgbClr val="FFFFFF"/>
              </a:clrFrom>
              <a:clrTo>
                <a:srgbClr val="FFFFFF">
                  <a:alpha val="0"/>
                </a:srgbClr>
              </a:clrTo>
            </a:clrChange>
          </a:blip>
          <a:stretch>
            <a:fillRect/>
          </a:stretch>
        </p:blipFill>
        <p:spPr>
          <a:xfrm>
            <a:off x="403492" y="5499308"/>
            <a:ext cx="1387574" cy="731828"/>
          </a:xfrm>
          <a:prstGeom prst="rect">
            <a:avLst/>
          </a:prstGeom>
        </p:spPr>
      </p:pic>
    </p:spTree>
    <p:extLst>
      <p:ext uri="{BB962C8B-B14F-4D97-AF65-F5344CB8AC3E}">
        <p14:creationId xmlns:p14="http://schemas.microsoft.com/office/powerpoint/2010/main" val="2216014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600" kern="1200" spc="-50" baseline="0">
          <a:solidFill>
            <a:srgbClr val="882033"/>
          </a:solidFill>
          <a:latin typeface="Arial Black" panose="020B0A04020102020204" pitchFamily="34" charset="0"/>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100000"/>
        </a:lnSpc>
        <a:spcBef>
          <a:spcPts val="200"/>
        </a:spcBef>
        <a:spcAft>
          <a:spcPts val="400"/>
        </a:spcAft>
        <a:buClr>
          <a:srgbClr val="882033"/>
        </a:buClr>
        <a:buSzPct val="140000"/>
        <a:buFont typeface="Arial" panose="020B0604020202020204"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100000"/>
        </a:lnSpc>
        <a:spcBef>
          <a:spcPts val="200"/>
        </a:spcBef>
        <a:spcAft>
          <a:spcPts val="400"/>
        </a:spcAft>
        <a:buClr>
          <a:srgbClr val="882033"/>
        </a:buClr>
        <a:buSzPct val="140000"/>
        <a:buFont typeface="Arial" panose="020B0604020202020204"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100000"/>
        </a:lnSpc>
        <a:spcBef>
          <a:spcPts val="200"/>
        </a:spcBef>
        <a:spcAft>
          <a:spcPts val="400"/>
        </a:spcAft>
        <a:buClr>
          <a:srgbClr val="882033"/>
        </a:buClr>
        <a:buSzPct val="140000"/>
        <a:buFont typeface="Arial" panose="020B0604020202020204"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100000"/>
        </a:lnSpc>
        <a:spcBef>
          <a:spcPts val="200"/>
        </a:spcBef>
        <a:spcAft>
          <a:spcPts val="400"/>
        </a:spcAft>
        <a:buClr>
          <a:srgbClr val="882033"/>
        </a:buClr>
        <a:buSzPct val="140000"/>
        <a:buFont typeface="Arial" panose="020B0604020202020204"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hyperlink" Target="http://www.pngall.com/coming-soon-png/download/7720"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mngeriatricsecho.or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mailto:geriatricsECHO@umn.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4.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47F5C-50EC-416A-AE8C-6F6BB4225673}"/>
              </a:ext>
            </a:extLst>
          </p:cNvPr>
          <p:cNvSpPr>
            <a:spLocks noGrp="1"/>
          </p:cNvSpPr>
          <p:nvPr>
            <p:ph type="title"/>
          </p:nvPr>
        </p:nvSpPr>
        <p:spPr>
          <a:xfrm>
            <a:off x="1097279" y="286603"/>
            <a:ext cx="10746377" cy="1450757"/>
          </a:xfrm>
        </p:spPr>
        <p:txBody>
          <a:bodyPr>
            <a:normAutofit/>
          </a:bodyPr>
          <a:lstStyle/>
          <a:p>
            <a:r>
              <a:rPr lang="en-US" dirty="0"/>
              <a:t>OUR PROGRAM BEGINS AT 12:30</a:t>
            </a:r>
          </a:p>
        </p:txBody>
      </p:sp>
      <p:pic>
        <p:nvPicPr>
          <p:cNvPr id="7" name="Content Placeholder 6" descr="Logo, company name&#10;&#10;Description automatically generated">
            <a:extLst>
              <a:ext uri="{FF2B5EF4-FFF2-40B4-BE49-F238E27FC236}">
                <a16:creationId xmlns:a16="http://schemas.microsoft.com/office/drawing/2014/main" id="{162655E5-EB28-3435-7944-F2C568293EFD}"/>
              </a:ext>
            </a:extLst>
          </p:cNvPr>
          <p:cNvPicPr>
            <a:picLocks noGrp="1" noChangeAspect="1"/>
          </p:cNvPicPr>
          <p:nvPr>
            <p:ph idx="1"/>
          </p:nvPr>
        </p:nvPicPr>
        <p:blipFill>
          <a:blip r:embed="rId4"/>
          <a:stretch>
            <a:fillRect/>
          </a:stretch>
        </p:blipFill>
        <p:spPr>
          <a:xfrm>
            <a:off x="3673929" y="1962914"/>
            <a:ext cx="8295443" cy="4355108"/>
          </a:xfrm>
        </p:spPr>
      </p:pic>
    </p:spTree>
    <p:extLst>
      <p:ext uri="{BB962C8B-B14F-4D97-AF65-F5344CB8AC3E}">
        <p14:creationId xmlns:p14="http://schemas.microsoft.com/office/powerpoint/2010/main" val="265522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al user interface&#10;&#10;Description automatically generated">
            <a:extLst>
              <a:ext uri="{FF2B5EF4-FFF2-40B4-BE49-F238E27FC236}">
                <a16:creationId xmlns:a16="http://schemas.microsoft.com/office/drawing/2014/main" id="{2051F75B-569E-4E1B-83A0-45B92EA37FE5}"/>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149901" y="1064302"/>
            <a:ext cx="4134159" cy="2756105"/>
          </a:xfrm>
          <a:prstGeom prst="rect">
            <a:avLst/>
          </a:prstGeom>
        </p:spPr>
      </p:pic>
    </p:spTree>
    <p:extLst>
      <p:ext uri="{BB962C8B-B14F-4D97-AF65-F5344CB8AC3E}">
        <p14:creationId xmlns:p14="http://schemas.microsoft.com/office/powerpoint/2010/main" val="872178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10A24-8577-4562-89B2-18667C6BB6B0}"/>
              </a:ext>
            </a:extLst>
          </p:cNvPr>
          <p:cNvSpPr>
            <a:spLocks noGrp="1"/>
          </p:cNvSpPr>
          <p:nvPr>
            <p:ph type="title"/>
          </p:nvPr>
        </p:nvSpPr>
        <p:spPr/>
        <p:txBody>
          <a:bodyPr/>
          <a:lstStyle/>
          <a:p>
            <a:r>
              <a:rPr lang="en-US" dirty="0">
                <a:solidFill>
                  <a:srgbClr val="882033"/>
                </a:solidFill>
              </a:rPr>
              <a:t>NEXT SESSION: Insert Date</a:t>
            </a:r>
          </a:p>
        </p:txBody>
      </p:sp>
      <p:sp>
        <p:nvSpPr>
          <p:cNvPr id="3" name="Content Placeholder 2">
            <a:extLst>
              <a:ext uri="{FF2B5EF4-FFF2-40B4-BE49-F238E27FC236}">
                <a16:creationId xmlns:a16="http://schemas.microsoft.com/office/drawing/2014/main" id="{E8B52364-EC2E-41DF-958F-D60D483D2301}"/>
              </a:ext>
            </a:extLst>
          </p:cNvPr>
          <p:cNvSpPr>
            <a:spLocks noGrp="1"/>
          </p:cNvSpPr>
          <p:nvPr>
            <p:ph idx="1"/>
          </p:nvPr>
        </p:nvSpPr>
        <p:spPr>
          <a:xfrm>
            <a:off x="1210963" y="1737360"/>
            <a:ext cx="7352270" cy="3569730"/>
          </a:xfrm>
        </p:spPr>
        <p:txBody>
          <a:bodyPr>
            <a:normAutofit/>
          </a:bodyPr>
          <a:lstStyle/>
          <a:p>
            <a:pPr marL="0" indent="0">
              <a:buNone/>
            </a:pPr>
            <a:endParaRPr lang="en-US" sz="3500" dirty="0">
              <a:effectLst/>
              <a:ea typeface="Calibri" panose="020F0502020204030204" pitchFamily="34" charset="0"/>
            </a:endParaRPr>
          </a:p>
          <a:p>
            <a:pPr marL="0" marR="0" indent="0">
              <a:lnSpc>
                <a:spcPct val="107000"/>
              </a:lnSpc>
              <a:spcBef>
                <a:spcPts val="0"/>
              </a:spcBef>
              <a:spcAft>
                <a:spcPts val="800"/>
              </a:spcAft>
              <a:buNone/>
            </a:pPr>
            <a:r>
              <a:rPr lang="en-US" sz="2200" i="1" dirty="0">
                <a:ea typeface="Calibri" panose="020F0502020204030204" pitchFamily="34" charset="0"/>
              </a:rPr>
              <a:t>Visit us online:</a:t>
            </a:r>
          </a:p>
          <a:p>
            <a:pPr marL="0" marR="0" indent="0">
              <a:lnSpc>
                <a:spcPct val="107000"/>
              </a:lnSpc>
              <a:spcBef>
                <a:spcPts val="0"/>
              </a:spcBef>
              <a:spcAft>
                <a:spcPts val="800"/>
              </a:spcAft>
              <a:buNone/>
            </a:pPr>
            <a:r>
              <a:rPr lang="en-US" sz="2200" b="1" u="sng" dirty="0">
                <a:solidFill>
                  <a:srgbClr val="882033"/>
                </a:solidFill>
                <a:effectLst/>
                <a:ea typeface="Calibri" panose="020F0502020204030204" pitchFamily="34" charset="0"/>
                <a:hlinkClick r:id="rId3">
                  <a:extLst>
                    <a:ext uri="{A12FA001-AC4F-418D-AE19-62706E023703}">
                      <ahyp:hlinkClr xmlns:ahyp="http://schemas.microsoft.com/office/drawing/2018/hyperlinkcolor" val="tx"/>
                    </a:ext>
                  </a:extLst>
                </a:hlinkClick>
              </a:rPr>
              <a:t>https://www.mngeriatricsecho.org</a:t>
            </a:r>
            <a:endParaRPr lang="en-US" sz="2200" b="1" u="sng" dirty="0">
              <a:solidFill>
                <a:srgbClr val="882033"/>
              </a:solidFill>
              <a:effectLst/>
              <a:ea typeface="Calibri" panose="020F0502020204030204" pitchFamily="34" charset="0"/>
            </a:endParaRPr>
          </a:p>
          <a:p>
            <a:pPr marL="0" marR="0" indent="0">
              <a:lnSpc>
                <a:spcPct val="107000"/>
              </a:lnSpc>
              <a:spcBef>
                <a:spcPts val="0"/>
              </a:spcBef>
              <a:spcAft>
                <a:spcPts val="800"/>
              </a:spcAft>
              <a:buNone/>
            </a:pPr>
            <a:r>
              <a:rPr lang="en-US" sz="2200" i="1" dirty="0">
                <a:effectLst/>
                <a:ea typeface="Calibri" panose="020F0502020204030204" pitchFamily="34" charset="0"/>
              </a:rPr>
              <a:t>Email:</a:t>
            </a:r>
          </a:p>
          <a:p>
            <a:pPr marL="0" marR="0" indent="0">
              <a:lnSpc>
                <a:spcPct val="107000"/>
              </a:lnSpc>
              <a:spcBef>
                <a:spcPts val="0"/>
              </a:spcBef>
              <a:spcAft>
                <a:spcPts val="800"/>
              </a:spcAft>
              <a:buNone/>
            </a:pPr>
            <a:r>
              <a:rPr lang="en-US" sz="2200" b="1" u="sng" dirty="0">
                <a:solidFill>
                  <a:srgbClr val="882033"/>
                </a:solidFill>
                <a:ea typeface="Calibri" panose="020F0502020204030204" pitchFamily="34" charset="0"/>
              </a:rPr>
              <a:t>G</a:t>
            </a:r>
            <a:r>
              <a:rPr lang="en-US" sz="2200" b="1" u="sng" dirty="0">
                <a:solidFill>
                  <a:srgbClr val="882033"/>
                </a:solidFill>
                <a:effectLst/>
                <a:ea typeface="Calibri" panose="020F0502020204030204" pitchFamily="34" charset="0"/>
                <a:hlinkClick r:id="rId4">
                  <a:extLst>
                    <a:ext uri="{A12FA001-AC4F-418D-AE19-62706E023703}">
                      <ahyp:hlinkClr xmlns:ahyp="http://schemas.microsoft.com/office/drawing/2018/hyperlinkcolor" val="tx"/>
                    </a:ext>
                  </a:extLst>
                </a:hlinkClick>
              </a:rPr>
              <a:t>eriatricsECHO@umn.edu</a:t>
            </a:r>
            <a:r>
              <a:rPr lang="en-US" sz="2200" b="1" dirty="0">
                <a:solidFill>
                  <a:srgbClr val="882033"/>
                </a:solidFill>
                <a:effectLst/>
                <a:ea typeface="Calibri" panose="020F0502020204030204" pitchFamily="34" charset="0"/>
              </a:rPr>
              <a:t> </a:t>
            </a:r>
          </a:p>
          <a:p>
            <a:endParaRPr lang="en-US" sz="3500" dirty="0"/>
          </a:p>
          <a:p>
            <a:endParaRPr lang="en-US" sz="3500" dirty="0"/>
          </a:p>
          <a:p>
            <a:endParaRPr lang="en-US" sz="3500" dirty="0"/>
          </a:p>
        </p:txBody>
      </p:sp>
      <p:sp>
        <p:nvSpPr>
          <p:cNvPr id="4" name="Title 1">
            <a:extLst>
              <a:ext uri="{FF2B5EF4-FFF2-40B4-BE49-F238E27FC236}">
                <a16:creationId xmlns:a16="http://schemas.microsoft.com/office/drawing/2014/main" id="{3DCA88D6-DDCE-959B-22BB-7F26551B90C7}"/>
              </a:ext>
            </a:extLst>
          </p:cNvPr>
          <p:cNvSpPr txBox="1">
            <a:spLocks/>
          </p:cNvSpPr>
          <p:nvPr/>
        </p:nvSpPr>
        <p:spPr>
          <a:xfrm>
            <a:off x="6385788" y="2071467"/>
            <a:ext cx="5571470" cy="145075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600" kern="1200" spc="-50" baseline="0">
                <a:solidFill>
                  <a:srgbClr val="882033"/>
                </a:solidFill>
                <a:latin typeface="Arial Black" panose="020B0A04020102020204" pitchFamily="34" charset="0"/>
                <a:ea typeface="+mj-ea"/>
                <a:cs typeface="+mj-cs"/>
              </a:defRPr>
            </a:lvl1pPr>
          </a:lstStyle>
          <a:p>
            <a:r>
              <a:rPr lang="en-US" dirty="0">
                <a:solidFill>
                  <a:srgbClr val="00C1CA"/>
                </a:solidFill>
              </a:rPr>
              <a:t>Insert Topic</a:t>
            </a:r>
          </a:p>
        </p:txBody>
      </p:sp>
    </p:spTree>
    <p:extLst>
      <p:ext uri="{BB962C8B-B14F-4D97-AF65-F5344CB8AC3E}">
        <p14:creationId xmlns:p14="http://schemas.microsoft.com/office/powerpoint/2010/main" val="1935441028"/>
      </p:ext>
    </p:extLst>
  </p:cSld>
  <p:clrMapOvr>
    <a:masterClrMapping/>
  </p:clrMapOvr>
  <p:transition spd="slow">
    <p:push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rson looking at a computer screen&#10;&#10;Description automatically generated with medium confidence">
            <a:extLst>
              <a:ext uri="{FF2B5EF4-FFF2-40B4-BE49-F238E27FC236}">
                <a16:creationId xmlns:a16="http://schemas.microsoft.com/office/drawing/2014/main" id="{3C0CBADB-4244-4617-9AC0-F8606A6873FC}"/>
              </a:ext>
            </a:extLst>
          </p:cNvPr>
          <p:cNvPicPr>
            <a:picLocks noChangeAspect="1"/>
          </p:cNvPicPr>
          <p:nvPr/>
        </p:nvPicPr>
        <p:blipFill>
          <a:blip r:embed="rId3"/>
          <a:stretch>
            <a:fillRect/>
          </a:stretch>
        </p:blipFill>
        <p:spPr>
          <a:xfrm>
            <a:off x="4854053" y="587599"/>
            <a:ext cx="7184233" cy="2394745"/>
          </a:xfrm>
          <a:prstGeom prst="rect">
            <a:avLst/>
          </a:prstGeom>
        </p:spPr>
      </p:pic>
      <p:sp>
        <p:nvSpPr>
          <p:cNvPr id="2" name="Title 1">
            <a:extLst>
              <a:ext uri="{FF2B5EF4-FFF2-40B4-BE49-F238E27FC236}">
                <a16:creationId xmlns:a16="http://schemas.microsoft.com/office/drawing/2014/main" id="{A3BBD6E7-5EB4-4EEE-B43D-44677B794164}"/>
              </a:ext>
            </a:extLst>
          </p:cNvPr>
          <p:cNvSpPr>
            <a:spLocks noGrp="1"/>
          </p:cNvSpPr>
          <p:nvPr>
            <p:ph type="title"/>
          </p:nvPr>
        </p:nvSpPr>
        <p:spPr>
          <a:xfrm>
            <a:off x="883920" y="2737237"/>
            <a:ext cx="10557510" cy="2602722"/>
          </a:xfrm>
        </p:spPr>
        <p:txBody>
          <a:bodyPr>
            <a:noAutofit/>
          </a:bodyPr>
          <a:lstStyle/>
          <a:p>
            <a:r>
              <a:rPr lang="en-US" sz="2800" b="1" dirty="0">
                <a:solidFill>
                  <a:schemeClr val="tx1"/>
                </a:solidFill>
                <a:latin typeface="Arial" panose="020B0604020202020204" pitchFamily="34" charset="0"/>
                <a:ea typeface="Calibri" panose="020F0502020204030204" pitchFamily="34" charset="0"/>
                <a:cs typeface="Times New Roman" panose="02020603050405020304" pitchFamily="18" charset="0"/>
              </a:rPr>
              <a:t>We champion shared learning across the clinical and executive leaders of Minnesota’s assisted living and skilled care settings. </a:t>
            </a:r>
            <a:br>
              <a:rPr lang="en-US" sz="2800" b="1" dirty="0">
                <a:solidFill>
                  <a:schemeClr val="tx1"/>
                </a:solidFill>
                <a:latin typeface="Arial" panose="020B0604020202020204" pitchFamily="34" charset="0"/>
                <a:ea typeface="Calibri" panose="020F0502020204030204" pitchFamily="34" charset="0"/>
                <a:cs typeface="Times New Roman" panose="02020603050405020304" pitchFamily="18" charset="0"/>
              </a:rPr>
            </a:br>
            <a:br>
              <a:rPr lang="en-US" sz="2800" b="1" dirty="0">
                <a:solidFill>
                  <a:schemeClr val="tx1"/>
                </a:solidFill>
                <a:latin typeface="Arial" panose="020B0604020202020204" pitchFamily="34" charset="0"/>
                <a:ea typeface="Calibri" panose="020F0502020204030204" pitchFamily="34" charset="0"/>
                <a:cs typeface="Times New Roman" panose="02020603050405020304" pitchFamily="18" charset="0"/>
              </a:rPr>
            </a:br>
            <a:r>
              <a:rPr lang="en-US" sz="2800" b="1" dirty="0">
                <a:solidFill>
                  <a:schemeClr val="tx1"/>
                </a:solidFill>
                <a:latin typeface="Arial" panose="020B0604020202020204" pitchFamily="34" charset="0"/>
                <a:ea typeface="Calibri" panose="020F0502020204030204" pitchFamily="34" charset="0"/>
                <a:cs typeface="Times New Roman" panose="02020603050405020304" pitchFamily="18" charset="0"/>
              </a:rPr>
              <a:t>Through supportive dialogue grounded in the ECHO principle of “all teach, all learn,” our virtual community of interdisciplinary leaders shares promising practices to improve operational outcomes and quality of life as we age. </a:t>
            </a:r>
            <a:endParaRPr lang="en-US" sz="2800" dirty="0">
              <a:solidFill>
                <a:schemeClr val="tx1"/>
              </a:solidFill>
            </a:endParaRPr>
          </a:p>
        </p:txBody>
      </p:sp>
      <p:sp>
        <p:nvSpPr>
          <p:cNvPr id="4" name="Title 1">
            <a:extLst>
              <a:ext uri="{FF2B5EF4-FFF2-40B4-BE49-F238E27FC236}">
                <a16:creationId xmlns:a16="http://schemas.microsoft.com/office/drawing/2014/main" id="{DB5E88F9-E2EB-882E-6217-39F123C72525}"/>
              </a:ext>
            </a:extLst>
          </p:cNvPr>
          <p:cNvSpPr txBox="1">
            <a:spLocks/>
          </p:cNvSpPr>
          <p:nvPr/>
        </p:nvSpPr>
        <p:spPr>
          <a:xfrm>
            <a:off x="348029" y="67284"/>
            <a:ext cx="10058400" cy="1450757"/>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600" kern="1200" spc="-50" baseline="0">
                <a:solidFill>
                  <a:srgbClr val="882033"/>
                </a:solidFill>
                <a:latin typeface="Arial Black" panose="020B0A04020102020204" pitchFamily="34" charset="0"/>
                <a:ea typeface="+mj-ea"/>
                <a:cs typeface="+mj-cs"/>
              </a:defRPr>
            </a:lvl1pPr>
          </a:lstStyle>
          <a:p>
            <a:r>
              <a:rPr lang="en-US" b="1" dirty="0"/>
              <a:t>PURPOSE</a:t>
            </a:r>
            <a:endParaRPr lang="en-US" sz="1500" b="1" dirty="0">
              <a:solidFill>
                <a:srgbClr val="40721C"/>
              </a:solidFill>
              <a:latin typeface="Calibri" panose="020F0502020204030204"/>
              <a:ea typeface="+mn-ea"/>
              <a:cs typeface="+mn-cs"/>
            </a:endParaRPr>
          </a:p>
        </p:txBody>
      </p:sp>
    </p:spTree>
    <p:extLst>
      <p:ext uri="{BB962C8B-B14F-4D97-AF65-F5344CB8AC3E}">
        <p14:creationId xmlns:p14="http://schemas.microsoft.com/office/powerpoint/2010/main" val="316094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F6542-4B1E-403D-A858-A002C23E419D}"/>
              </a:ext>
            </a:extLst>
          </p:cNvPr>
          <p:cNvSpPr>
            <a:spLocks noGrp="1"/>
          </p:cNvSpPr>
          <p:nvPr>
            <p:ph type="title"/>
          </p:nvPr>
        </p:nvSpPr>
        <p:spPr/>
        <p:txBody>
          <a:bodyPr/>
          <a:lstStyle/>
          <a:p>
            <a:r>
              <a:rPr lang="en-US" dirty="0">
                <a:solidFill>
                  <a:srgbClr val="882033"/>
                </a:solidFill>
              </a:rPr>
              <a:t>THE CHECK-IN</a:t>
            </a:r>
          </a:p>
        </p:txBody>
      </p:sp>
      <p:sp>
        <p:nvSpPr>
          <p:cNvPr id="3" name="Content Placeholder 2">
            <a:extLst>
              <a:ext uri="{FF2B5EF4-FFF2-40B4-BE49-F238E27FC236}">
                <a16:creationId xmlns:a16="http://schemas.microsoft.com/office/drawing/2014/main" id="{CC64C337-9CF6-1004-1694-4247FF0C4B14}"/>
              </a:ext>
            </a:extLst>
          </p:cNvPr>
          <p:cNvSpPr>
            <a:spLocks noGrp="1"/>
          </p:cNvSpPr>
          <p:nvPr>
            <p:ph idx="1"/>
          </p:nvPr>
        </p:nvSpPr>
        <p:spPr>
          <a:xfrm>
            <a:off x="934669" y="2859426"/>
            <a:ext cx="10882086" cy="2583620"/>
          </a:xfrm>
        </p:spPr>
        <p:txBody>
          <a:bodyPr>
            <a:normAutofit/>
          </a:bodyPr>
          <a:lstStyle/>
          <a:p>
            <a:pPr marL="0" indent="0">
              <a:buClr>
                <a:schemeClr val="tx1">
                  <a:lumMod val="50000"/>
                  <a:lumOff val="50000"/>
                </a:schemeClr>
              </a:buClr>
              <a:buNone/>
            </a:pPr>
            <a:r>
              <a:rPr lang="en-US" sz="3500" b="1" i="1" dirty="0"/>
              <a:t>Insert a check-in question here</a:t>
            </a:r>
          </a:p>
        </p:txBody>
      </p:sp>
    </p:spTree>
    <p:extLst>
      <p:ext uri="{BB962C8B-B14F-4D97-AF65-F5344CB8AC3E}">
        <p14:creationId xmlns:p14="http://schemas.microsoft.com/office/powerpoint/2010/main" val="2393652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47F5C-50EC-416A-AE8C-6F6BB4225673}"/>
              </a:ext>
            </a:extLst>
          </p:cNvPr>
          <p:cNvSpPr>
            <a:spLocks noGrp="1"/>
          </p:cNvSpPr>
          <p:nvPr>
            <p:ph type="title"/>
          </p:nvPr>
        </p:nvSpPr>
        <p:spPr>
          <a:xfrm>
            <a:off x="1097279" y="286603"/>
            <a:ext cx="10746377" cy="1450757"/>
          </a:xfrm>
        </p:spPr>
        <p:txBody>
          <a:bodyPr>
            <a:normAutofit/>
          </a:bodyPr>
          <a:lstStyle/>
          <a:p>
            <a:r>
              <a:rPr lang="en-US" dirty="0"/>
              <a:t>WELCOME: MONTH ##, 2026</a:t>
            </a:r>
          </a:p>
        </p:txBody>
      </p:sp>
      <p:graphicFrame>
        <p:nvGraphicFramePr>
          <p:cNvPr id="4" name="Content Placeholder 2" descr="SmartArt graphic">
            <a:extLst>
              <a:ext uri="{FF2B5EF4-FFF2-40B4-BE49-F238E27FC236}">
                <a16:creationId xmlns:a16="http://schemas.microsoft.com/office/drawing/2014/main" id="{59F5A1AC-D08D-42AE-B94A-1CAFB517D846}"/>
              </a:ext>
            </a:extLst>
          </p:cNvPr>
          <p:cNvGraphicFramePr>
            <a:graphicFrameLocks noGrp="1"/>
          </p:cNvGraphicFramePr>
          <p:nvPr>
            <p:ph idx="1"/>
            <p:extLst>
              <p:ext uri="{D42A27DB-BD31-4B8C-83A1-F6EECF244321}">
                <p14:modId xmlns:p14="http://schemas.microsoft.com/office/powerpoint/2010/main" val="4046946934"/>
              </p:ext>
            </p:extLst>
          </p:nvPr>
        </p:nvGraphicFramePr>
        <p:xfrm>
          <a:off x="532575" y="2098515"/>
          <a:ext cx="10280568" cy="346045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9549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50E3C-3425-6D7A-C60C-2AD5ECD1B8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6DE096-4120-565E-5A72-8CB57FC81377}"/>
              </a:ext>
            </a:extLst>
          </p:cNvPr>
          <p:cNvSpPr>
            <a:spLocks noGrp="1"/>
          </p:cNvSpPr>
          <p:nvPr>
            <p:ph type="title"/>
          </p:nvPr>
        </p:nvSpPr>
        <p:spPr/>
        <p:txBody>
          <a:bodyPr/>
          <a:lstStyle/>
          <a:p>
            <a:r>
              <a:rPr lang="en-US" dirty="0">
                <a:solidFill>
                  <a:srgbClr val="882033"/>
                </a:solidFill>
              </a:rPr>
              <a:t>WELCOME</a:t>
            </a:r>
          </a:p>
        </p:txBody>
      </p:sp>
      <p:pic>
        <p:nvPicPr>
          <p:cNvPr id="7" name="Picture 6">
            <a:extLst>
              <a:ext uri="{FF2B5EF4-FFF2-40B4-BE49-F238E27FC236}">
                <a16:creationId xmlns:a16="http://schemas.microsoft.com/office/drawing/2014/main" id="{2C4D23F8-F6B9-BC20-DCD5-14537F9E0796}"/>
              </a:ext>
            </a:extLst>
          </p:cNvPr>
          <p:cNvPicPr>
            <a:picLocks noChangeAspect="1"/>
          </p:cNvPicPr>
          <p:nvPr/>
        </p:nvPicPr>
        <p:blipFill>
          <a:blip r:embed="rId3"/>
          <a:stretch>
            <a:fillRect/>
          </a:stretch>
        </p:blipFill>
        <p:spPr>
          <a:xfrm>
            <a:off x="6198049" y="427703"/>
            <a:ext cx="5993952" cy="5993952"/>
          </a:xfrm>
          <a:prstGeom prst="rect">
            <a:avLst/>
          </a:prstGeom>
        </p:spPr>
      </p:pic>
    </p:spTree>
    <p:extLst>
      <p:ext uri="{BB962C8B-B14F-4D97-AF65-F5344CB8AC3E}">
        <p14:creationId xmlns:p14="http://schemas.microsoft.com/office/powerpoint/2010/main" val="19341938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8F7D1-57DE-4164-AF0D-41105D9403B8}"/>
              </a:ext>
            </a:extLst>
          </p:cNvPr>
          <p:cNvSpPr>
            <a:spLocks noGrp="1"/>
          </p:cNvSpPr>
          <p:nvPr>
            <p:ph type="title"/>
          </p:nvPr>
        </p:nvSpPr>
        <p:spPr/>
        <p:txBody>
          <a:bodyPr/>
          <a:lstStyle/>
          <a:p>
            <a:r>
              <a:rPr lang="en-US" dirty="0"/>
              <a:t>Your Slides Go Here</a:t>
            </a:r>
          </a:p>
        </p:txBody>
      </p:sp>
      <p:sp>
        <p:nvSpPr>
          <p:cNvPr id="3" name="Content Placeholder 2">
            <a:extLst>
              <a:ext uri="{FF2B5EF4-FFF2-40B4-BE49-F238E27FC236}">
                <a16:creationId xmlns:a16="http://schemas.microsoft.com/office/drawing/2014/main" id="{5B490A8F-11F1-B368-8998-C0EC90802D34}"/>
              </a:ext>
            </a:extLst>
          </p:cNvPr>
          <p:cNvSpPr>
            <a:spLocks noGrp="1"/>
          </p:cNvSpPr>
          <p:nvPr>
            <p:ph idx="1"/>
          </p:nvPr>
        </p:nvSpPr>
        <p:spPr/>
        <p:txBody>
          <a:bodyPr/>
          <a:lstStyle/>
          <a:p>
            <a:pPr>
              <a:buClr>
                <a:srgbClr val="882033"/>
              </a:buClr>
              <a:buSzPct val="140000"/>
              <a:buFont typeface="Arial" panose="020B0604020202020204" pitchFamily="34" charset="0"/>
              <a:buChar char="•"/>
            </a:pPr>
            <a:r>
              <a:rPr lang="en-US" dirty="0"/>
              <a:t> </a:t>
            </a:r>
          </a:p>
        </p:txBody>
      </p:sp>
    </p:spTree>
    <p:extLst>
      <p:ext uri="{BB962C8B-B14F-4D97-AF65-F5344CB8AC3E}">
        <p14:creationId xmlns:p14="http://schemas.microsoft.com/office/powerpoint/2010/main" val="910941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10A24-8577-4562-89B2-18667C6BB6B0}"/>
              </a:ext>
            </a:extLst>
          </p:cNvPr>
          <p:cNvSpPr>
            <a:spLocks noGrp="1"/>
          </p:cNvSpPr>
          <p:nvPr>
            <p:ph type="title"/>
          </p:nvPr>
        </p:nvSpPr>
        <p:spPr/>
        <p:txBody>
          <a:bodyPr/>
          <a:lstStyle/>
          <a:p>
            <a:r>
              <a:rPr lang="en-US" dirty="0"/>
              <a:t>CASE SCENARIO: </a:t>
            </a:r>
            <a:r>
              <a:rPr lang="en-US" dirty="0">
                <a:solidFill>
                  <a:srgbClr val="00C1CA"/>
                </a:solidFill>
              </a:rPr>
              <a:t>NAME</a:t>
            </a:r>
          </a:p>
        </p:txBody>
      </p:sp>
      <p:sp>
        <p:nvSpPr>
          <p:cNvPr id="4" name="Oval 3">
            <a:extLst>
              <a:ext uri="{FF2B5EF4-FFF2-40B4-BE49-F238E27FC236}">
                <a16:creationId xmlns:a16="http://schemas.microsoft.com/office/drawing/2014/main" id="{F8CFF6CE-FD61-4FD2-9E44-21E805AA11A9}"/>
              </a:ext>
            </a:extLst>
          </p:cNvPr>
          <p:cNvSpPr/>
          <p:nvPr/>
        </p:nvSpPr>
        <p:spPr>
          <a:xfrm>
            <a:off x="9913452" y="785265"/>
            <a:ext cx="1921500" cy="1921500"/>
          </a:xfrm>
          <a:prstGeom prst="ellipse">
            <a:avLst/>
          </a:prstGeom>
          <a:solidFill>
            <a:srgbClr val="882033"/>
          </a:solidFill>
        </p:spPr>
        <p:style>
          <a:lnRef idx="0">
            <a:schemeClr val="lt1">
              <a:alpha val="0"/>
              <a:hueOff val="0"/>
              <a:satOff val="0"/>
              <a:lumOff val="0"/>
              <a:alphaOff val="0"/>
            </a:schemeClr>
          </a:lnRef>
          <a:fillRef idx="1">
            <a:scrgbClr r="0" g="0" b="0"/>
          </a:fillRef>
          <a:effectRef idx="0">
            <a:schemeClr val="accent4">
              <a:hueOff val="0"/>
              <a:satOff val="0"/>
              <a:lumOff val="0"/>
              <a:alphaOff val="0"/>
            </a:schemeClr>
          </a:effectRef>
          <a:fontRef idx="minor"/>
        </p:style>
        <p:txBody>
          <a:bodyPr/>
          <a:lstStyle/>
          <a:p>
            <a:endParaRPr lang="en-US"/>
          </a:p>
        </p:txBody>
      </p:sp>
      <p:sp>
        <p:nvSpPr>
          <p:cNvPr id="5" name="Rectangle 4" descr="Meeting with solid fill">
            <a:extLst>
              <a:ext uri="{FF2B5EF4-FFF2-40B4-BE49-F238E27FC236}">
                <a16:creationId xmlns:a16="http://schemas.microsoft.com/office/drawing/2014/main" id="{FD302B70-D88D-4C3D-BDBA-E9A63A291C9E}"/>
              </a:ext>
            </a:extLst>
          </p:cNvPr>
          <p:cNvSpPr/>
          <p:nvPr/>
        </p:nvSpPr>
        <p:spPr>
          <a:xfrm>
            <a:off x="10039003" y="785266"/>
            <a:ext cx="1670397" cy="1800195"/>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6" name="Content Placeholder 2">
            <a:extLst>
              <a:ext uri="{FF2B5EF4-FFF2-40B4-BE49-F238E27FC236}">
                <a16:creationId xmlns:a16="http://schemas.microsoft.com/office/drawing/2014/main" id="{B1E3229F-61E0-6287-B160-9D9DD0AA7475}"/>
              </a:ext>
            </a:extLst>
          </p:cNvPr>
          <p:cNvSpPr>
            <a:spLocks noGrp="1"/>
          </p:cNvSpPr>
          <p:nvPr>
            <p:ph idx="1"/>
          </p:nvPr>
        </p:nvSpPr>
        <p:spPr>
          <a:xfrm>
            <a:off x="1097280" y="2137190"/>
            <a:ext cx="8941723" cy="3935543"/>
          </a:xfrm>
        </p:spPr>
        <p:txBody>
          <a:bodyPr>
            <a:normAutofit/>
          </a:bodyPr>
          <a:lstStyle/>
          <a:p>
            <a:pPr marL="0" marR="0" indent="0">
              <a:spcBef>
                <a:spcPts val="0"/>
              </a:spcBef>
              <a:spcAft>
                <a:spcPts val="0"/>
              </a:spcAft>
              <a:buClr>
                <a:srgbClr val="882033"/>
              </a:buClr>
              <a:buSzPct val="140000"/>
              <a:buNone/>
            </a:pPr>
            <a:r>
              <a:rPr lang="en-US" sz="3000" kern="100" dirty="0">
                <a:effectLst/>
                <a:latin typeface="Calibri" panose="020F0502020204030204" pitchFamily="34" charset="0"/>
                <a:ea typeface="Calibri" panose="020F0502020204030204" pitchFamily="34" charset="0"/>
                <a:cs typeface="Times New Roman" panose="02020603050405020304" pitchFamily="18" charset="0"/>
              </a:rPr>
              <a:t>Insert your case study on one slide here</a:t>
            </a:r>
          </a:p>
          <a:p>
            <a:pPr marR="0">
              <a:spcBef>
                <a:spcPts val="0"/>
              </a:spcBef>
              <a:spcAft>
                <a:spcPts val="0"/>
              </a:spcAft>
              <a:buClr>
                <a:srgbClr val="882033"/>
              </a:buClr>
              <a:buSzPct val="140000"/>
              <a:buFont typeface="Arial" panose="020B0604020202020204" pitchFamily="34" charset="0"/>
              <a:buChar char="•"/>
            </a:pPr>
            <a:endParaRPr lang="en-US" sz="3000" kern="100" dirty="0">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buClr>
                <a:srgbClr val="882033"/>
              </a:buClr>
              <a:buSzPct val="140000"/>
              <a:buFont typeface="Arial" panose="020B0604020202020204" pitchFamily="34" charset="0"/>
              <a:buChar char="•"/>
            </a:pPr>
            <a:endParaRPr lang="en-US" sz="3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buClr>
                <a:srgbClr val="882033"/>
              </a:buClr>
              <a:buSzPct val="140000"/>
              <a:buFont typeface="Arial" panose="020B0604020202020204" pitchFamily="34" charset="0"/>
              <a:buChar char="•"/>
            </a:pPr>
            <a:endParaRPr lang="en-US" sz="3000" kern="100" dirty="0">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buClr>
                <a:srgbClr val="882033"/>
              </a:buClr>
              <a:buSzPct val="140000"/>
              <a:buFont typeface="Arial" panose="020B0604020202020204" pitchFamily="34" charset="0"/>
              <a:buChar char="•"/>
            </a:pPr>
            <a:r>
              <a:rPr lang="en-US" sz="3000" b="1" i="1" kern="100" dirty="0">
                <a:effectLst/>
                <a:latin typeface="Calibri" panose="020F0502020204030204" pitchFamily="34" charset="0"/>
                <a:ea typeface="Calibri" panose="020F0502020204030204" pitchFamily="34" charset="0"/>
                <a:cs typeface="Times New Roman" panose="02020603050405020304" pitchFamily="18" charset="0"/>
              </a:rPr>
              <a:t> End with discussion question(s)</a:t>
            </a:r>
          </a:p>
        </p:txBody>
      </p:sp>
    </p:spTree>
    <p:extLst>
      <p:ext uri="{BB962C8B-B14F-4D97-AF65-F5344CB8AC3E}">
        <p14:creationId xmlns:p14="http://schemas.microsoft.com/office/powerpoint/2010/main" val="296207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10A24-8577-4562-89B2-18667C6BB6B0}"/>
              </a:ext>
            </a:extLst>
          </p:cNvPr>
          <p:cNvSpPr>
            <a:spLocks noGrp="1"/>
          </p:cNvSpPr>
          <p:nvPr>
            <p:ph type="title"/>
          </p:nvPr>
        </p:nvSpPr>
        <p:spPr/>
        <p:txBody>
          <a:bodyPr/>
          <a:lstStyle/>
          <a:p>
            <a:r>
              <a:rPr lang="en-US" dirty="0"/>
              <a:t>ALL TEACH. ALL LEARN.</a:t>
            </a:r>
            <a:endParaRPr lang="en-US" dirty="0">
              <a:solidFill>
                <a:srgbClr val="882033"/>
              </a:solidFill>
            </a:endParaRPr>
          </a:p>
        </p:txBody>
      </p:sp>
      <p:sp>
        <p:nvSpPr>
          <p:cNvPr id="3" name="Content Placeholder 2">
            <a:extLst>
              <a:ext uri="{FF2B5EF4-FFF2-40B4-BE49-F238E27FC236}">
                <a16:creationId xmlns:a16="http://schemas.microsoft.com/office/drawing/2014/main" id="{E8B52364-EC2E-41DF-958F-D60D483D2301}"/>
              </a:ext>
            </a:extLst>
          </p:cNvPr>
          <p:cNvSpPr>
            <a:spLocks noGrp="1"/>
          </p:cNvSpPr>
          <p:nvPr>
            <p:ph idx="1"/>
          </p:nvPr>
        </p:nvSpPr>
        <p:spPr>
          <a:xfrm>
            <a:off x="934668" y="2859426"/>
            <a:ext cx="11257331" cy="2583620"/>
          </a:xfrm>
        </p:spPr>
        <p:txBody>
          <a:bodyPr>
            <a:normAutofit/>
          </a:bodyPr>
          <a:lstStyle/>
          <a:p>
            <a:pPr>
              <a:buClr>
                <a:srgbClr val="882033"/>
              </a:buClr>
              <a:buSzPct val="140000"/>
              <a:buFont typeface="Arial" panose="020B0604020202020204" pitchFamily="34" charset="0"/>
              <a:buChar char="•"/>
            </a:pPr>
            <a:r>
              <a:rPr lang="en-US" sz="3500" dirty="0"/>
              <a:t> What themes emerged in your small group?</a:t>
            </a:r>
          </a:p>
          <a:p>
            <a:pPr>
              <a:buClr>
                <a:srgbClr val="882033"/>
              </a:buClr>
              <a:buSzPct val="140000"/>
              <a:buFont typeface="Arial" panose="020B0604020202020204" pitchFamily="34" charset="0"/>
              <a:buChar char="•"/>
            </a:pPr>
            <a:r>
              <a:rPr lang="en-US" sz="3500" dirty="0"/>
              <a:t> What questions do you have for the group?</a:t>
            </a:r>
          </a:p>
          <a:p>
            <a:pPr>
              <a:buClr>
                <a:srgbClr val="882033"/>
              </a:buClr>
              <a:buSzPct val="140000"/>
              <a:buFont typeface="Arial" panose="020B0604020202020204" pitchFamily="34" charset="0"/>
              <a:buChar char="•"/>
            </a:pPr>
            <a:r>
              <a:rPr lang="en-US" sz="3500" dirty="0"/>
              <a:t> What lessons do you have to share on this topic?</a:t>
            </a:r>
          </a:p>
          <a:p>
            <a:pPr>
              <a:buClr>
                <a:srgbClr val="882033"/>
              </a:buClr>
              <a:buSzPct val="140000"/>
              <a:buFont typeface="Arial" panose="020B0604020202020204" pitchFamily="34" charset="0"/>
              <a:buChar char="•"/>
            </a:pPr>
            <a:endParaRPr lang="en-US" sz="3500" dirty="0"/>
          </a:p>
          <a:p>
            <a:pPr>
              <a:buClr>
                <a:srgbClr val="882033"/>
              </a:buClr>
              <a:buSzPct val="140000"/>
              <a:buFont typeface="Arial" panose="020B0604020202020204" pitchFamily="34" charset="0"/>
              <a:buChar char="•"/>
            </a:pPr>
            <a:endParaRPr lang="en-US" sz="3500" dirty="0"/>
          </a:p>
        </p:txBody>
      </p:sp>
      <p:sp>
        <p:nvSpPr>
          <p:cNvPr id="4" name="Oval 3">
            <a:extLst>
              <a:ext uri="{FF2B5EF4-FFF2-40B4-BE49-F238E27FC236}">
                <a16:creationId xmlns:a16="http://schemas.microsoft.com/office/drawing/2014/main" id="{F8CFF6CE-FD61-4FD2-9E44-21E805AA11A9}"/>
              </a:ext>
            </a:extLst>
          </p:cNvPr>
          <p:cNvSpPr/>
          <p:nvPr/>
        </p:nvSpPr>
        <p:spPr>
          <a:xfrm>
            <a:off x="9913452" y="785265"/>
            <a:ext cx="1921500" cy="1921500"/>
          </a:xfrm>
          <a:prstGeom prst="ellipse">
            <a:avLst/>
          </a:prstGeom>
          <a:solidFill>
            <a:srgbClr val="882033"/>
          </a:solidFill>
        </p:spPr>
        <p:style>
          <a:lnRef idx="0">
            <a:schemeClr val="lt1">
              <a:alpha val="0"/>
              <a:hueOff val="0"/>
              <a:satOff val="0"/>
              <a:lumOff val="0"/>
              <a:alphaOff val="0"/>
            </a:schemeClr>
          </a:lnRef>
          <a:fillRef idx="1">
            <a:scrgbClr r="0" g="0" b="0"/>
          </a:fillRef>
          <a:effectRef idx="0">
            <a:schemeClr val="accent4">
              <a:hueOff val="0"/>
              <a:satOff val="0"/>
              <a:lumOff val="0"/>
              <a:alphaOff val="0"/>
            </a:schemeClr>
          </a:effectRef>
          <a:fontRef idx="minor"/>
        </p:style>
        <p:txBody>
          <a:bodyPr/>
          <a:lstStyle/>
          <a:p>
            <a:endParaRPr lang="en-US"/>
          </a:p>
        </p:txBody>
      </p:sp>
      <p:sp>
        <p:nvSpPr>
          <p:cNvPr id="5" name="Rectangle 4" descr="Meeting with solid fill">
            <a:extLst>
              <a:ext uri="{FF2B5EF4-FFF2-40B4-BE49-F238E27FC236}">
                <a16:creationId xmlns:a16="http://schemas.microsoft.com/office/drawing/2014/main" id="{FD302B70-D88D-4C3D-BDBA-E9A63A291C9E}"/>
              </a:ext>
            </a:extLst>
          </p:cNvPr>
          <p:cNvSpPr/>
          <p:nvPr/>
        </p:nvSpPr>
        <p:spPr>
          <a:xfrm>
            <a:off x="10039003" y="785266"/>
            <a:ext cx="1670397" cy="1800195"/>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spTree>
    <p:extLst>
      <p:ext uri="{BB962C8B-B14F-4D97-AF65-F5344CB8AC3E}">
        <p14:creationId xmlns:p14="http://schemas.microsoft.com/office/powerpoint/2010/main" val="2231236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1F5DC8C3-BA5F-4EED-BB9A-A14272BD82A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33428ACC-71EC-4171-9527-10983BA6B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36CA0C-C347-615C-7DC4-5428AC90A311}"/>
              </a:ext>
            </a:extLst>
          </p:cNvPr>
          <p:cNvSpPr>
            <a:spLocks noGrp="1"/>
          </p:cNvSpPr>
          <p:nvPr>
            <p:ph type="title"/>
          </p:nvPr>
        </p:nvSpPr>
        <p:spPr>
          <a:xfrm>
            <a:off x="6830170" y="543848"/>
            <a:ext cx="4712901" cy="3494790"/>
          </a:xfrm>
        </p:spPr>
        <p:txBody>
          <a:bodyPr vert="horz" lIns="91440" tIns="45720" rIns="91440" bIns="45720" rtlCol="0" anchor="b">
            <a:normAutofit/>
          </a:bodyPr>
          <a:lstStyle/>
          <a:p>
            <a:r>
              <a:rPr lang="en-US" sz="5400" b="1" dirty="0"/>
              <a:t>Verify Your Attendance!</a:t>
            </a:r>
          </a:p>
        </p:txBody>
      </p:sp>
      <p:pic>
        <p:nvPicPr>
          <p:cNvPr id="5" name="Picture 4" descr="Qr code&#10;&#10;Description automatically generated">
            <a:extLst>
              <a:ext uri="{FF2B5EF4-FFF2-40B4-BE49-F238E27FC236}">
                <a16:creationId xmlns:a16="http://schemas.microsoft.com/office/drawing/2014/main" id="{AAB49414-5972-0F90-10AA-1F896ACACFFF}"/>
              </a:ext>
            </a:extLst>
          </p:cNvPr>
          <p:cNvPicPr>
            <a:picLocks noChangeAspect="1"/>
          </p:cNvPicPr>
          <p:nvPr/>
        </p:nvPicPr>
        <p:blipFill>
          <a:blip r:embed="rId3"/>
          <a:stretch>
            <a:fillRect/>
          </a:stretch>
        </p:blipFill>
        <p:spPr>
          <a:xfrm>
            <a:off x="667191" y="543848"/>
            <a:ext cx="5054156" cy="5054156"/>
          </a:xfrm>
          <a:prstGeom prst="rect">
            <a:avLst/>
          </a:prstGeom>
        </p:spPr>
      </p:pic>
      <p:cxnSp>
        <p:nvCxnSpPr>
          <p:cNvPr id="16" name="Straight Connector 15">
            <a:extLst>
              <a:ext uri="{FF2B5EF4-FFF2-40B4-BE49-F238E27FC236}">
                <a16:creationId xmlns:a16="http://schemas.microsoft.com/office/drawing/2014/main" id="{BA22713B-ABB6-4391-97F9-0449A2B9B66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209305" y="4294754"/>
            <a:ext cx="32004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8D4480B4-953D-41FA-9052-09AB3A026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4263013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etrospectVTI">
  <a:themeElements>
    <a:clrScheme name="">
      <a:dk1>
        <a:srgbClr val="000000"/>
      </a:dk1>
      <a:lt1>
        <a:srgbClr val="FFFFFF"/>
      </a:lt1>
      <a:dk2>
        <a:srgbClr val="243541"/>
      </a:dk2>
      <a:lt2>
        <a:srgbClr val="E2E5E8"/>
      </a:lt2>
      <a:accent1>
        <a:srgbClr val="E88B33"/>
      </a:accent1>
      <a:accent2>
        <a:srgbClr val="AEA33A"/>
      </a:accent2>
      <a:accent3>
        <a:srgbClr val="8CAB4A"/>
      </a:accent3>
      <a:accent4>
        <a:srgbClr val="57B636"/>
      </a:accent4>
      <a:accent5>
        <a:srgbClr val="2EBA43"/>
      </a:accent5>
      <a:accent6>
        <a:srgbClr val="33B67D"/>
      </a:accent6>
      <a:hlink>
        <a:srgbClr val="5F84A8"/>
      </a:hlink>
      <a:folHlink>
        <a:srgbClr val="7F7F7F"/>
      </a:folHlink>
    </a:clrScheme>
    <a:fontScheme name="Retrospect">
      <a:majorFont>
        <a:latin typeface="Georgia Pro Cond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0">
    <a:dk1>
      <a:sysClr val="windowText" lastClr="000000"/>
    </a:dk1>
    <a:lt1>
      <a:sysClr val="window" lastClr="FFFFFF"/>
    </a:lt1>
    <a:dk2>
      <a:srgbClr val="545D57"/>
    </a:dk2>
    <a:lt2>
      <a:srgbClr val="EBEBE8"/>
    </a:lt2>
    <a:accent1>
      <a:srgbClr val="579858"/>
    </a:accent1>
    <a:accent2>
      <a:srgbClr val="ED583E"/>
    </a:accent2>
    <a:accent3>
      <a:srgbClr val="D3BA59"/>
    </a:accent3>
    <a:accent4>
      <a:srgbClr val="4C94AC"/>
    </a:accent4>
    <a:accent5>
      <a:srgbClr val="A09E84"/>
    </a:accent5>
    <a:accent6>
      <a:srgbClr val="FC7D4A"/>
    </a:accent6>
    <a:hlink>
      <a:srgbClr val="04A2DA"/>
    </a:hlink>
    <a:folHlink>
      <a:srgbClr val="808080"/>
    </a:folHlink>
  </a:clrScheme>
</a:themeOverride>
</file>

<file path=ppt/theme/themeOverride2.xml><?xml version="1.0" encoding="utf-8"?>
<a:themeOverride xmlns:a="http://schemas.openxmlformats.org/drawingml/2006/main">
  <a:clrScheme name="Custom 40">
    <a:dk1>
      <a:sysClr val="windowText" lastClr="000000"/>
    </a:dk1>
    <a:lt1>
      <a:sysClr val="window" lastClr="FFFFFF"/>
    </a:lt1>
    <a:dk2>
      <a:srgbClr val="545D57"/>
    </a:dk2>
    <a:lt2>
      <a:srgbClr val="EBEBE8"/>
    </a:lt2>
    <a:accent1>
      <a:srgbClr val="579858"/>
    </a:accent1>
    <a:accent2>
      <a:srgbClr val="ED583E"/>
    </a:accent2>
    <a:accent3>
      <a:srgbClr val="D3BA59"/>
    </a:accent3>
    <a:accent4>
      <a:srgbClr val="4C94AC"/>
    </a:accent4>
    <a:accent5>
      <a:srgbClr val="A09E84"/>
    </a:accent5>
    <a:accent6>
      <a:srgbClr val="FC7D4A"/>
    </a:accent6>
    <a:hlink>
      <a:srgbClr val="04A2DA"/>
    </a:hlink>
    <a:folHlink>
      <a:srgbClr val="808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F3CD65D-61A5-43C9-A837-6EC73C7DA8AB}">
  <ds:schemaRefs>
    <ds:schemaRef ds:uri="16c05727-aa75-4e4a-9b5f-8a80a1165891"/>
    <ds:schemaRef ds:uri="http://schemas.microsoft.com/office/2006/documentManagement/types"/>
    <ds:schemaRef ds:uri="71af3243-3dd4-4a8d-8c0d-dd76da1f02a5"/>
    <ds:schemaRef ds:uri="http://schemas.microsoft.com/office/infopath/2007/PartnerControls"/>
    <ds:schemaRef ds:uri="http://www.w3.org/XML/1998/namespace"/>
    <ds:schemaRef ds:uri="http://schemas.microsoft.com/office/2006/metadata/properties"/>
    <ds:schemaRef ds:uri="http://purl.org/dc/dcmitype/"/>
    <ds:schemaRef ds:uri="http://purl.org/dc/term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31F006B4-A9E1-4F39-85C8-FB836F919348}">
  <ds:schemaRefs>
    <ds:schemaRef ds:uri="http://schemas.microsoft.com/sharepoint/v3/contenttype/forms"/>
  </ds:schemaRefs>
</ds:datastoreItem>
</file>

<file path=customXml/itemProps3.xml><?xml version="1.0" encoding="utf-8"?>
<ds:datastoreItem xmlns:ds="http://schemas.openxmlformats.org/officeDocument/2006/customXml" ds:itemID="{16377351-63A1-4C2E-8C9A-66CDD70F16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{561BA824-5844-4B52-9787-AA3492DE0619}tf11437505_win32</Template>
  <TotalTime>11449</TotalTime>
  <Words>315</Words>
  <Application>Microsoft Office PowerPoint</Application>
  <PresentationFormat>Widescreen</PresentationFormat>
  <Paragraphs>59</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Black</vt:lpstr>
      <vt:lpstr>Calibri</vt:lpstr>
      <vt:lpstr>Speak Pro</vt:lpstr>
      <vt:lpstr>Times New Roman</vt:lpstr>
      <vt:lpstr>RetrospectVTI</vt:lpstr>
      <vt:lpstr>OUR PROGRAM BEGINS AT 12:30</vt:lpstr>
      <vt:lpstr>We champion shared learning across the clinical and executive leaders of Minnesota’s assisted living and skilled care settings.   Through supportive dialogue grounded in the ECHO principle of “all teach, all learn,” our virtual community of interdisciplinary leaders shares promising practices to improve operational outcomes and quality of life as we age. </vt:lpstr>
      <vt:lpstr>THE CHECK-IN</vt:lpstr>
      <vt:lpstr>WELCOME: MONTH ##, 2026</vt:lpstr>
      <vt:lpstr>WELCOME</vt:lpstr>
      <vt:lpstr>Your Slides Go Here</vt:lpstr>
      <vt:lpstr>CASE SCENARIO: NAME</vt:lpstr>
      <vt:lpstr>ALL TEACH. ALL LEARN.</vt:lpstr>
      <vt:lpstr>Verify Your Attendance!</vt:lpstr>
      <vt:lpstr>PowerPoint Presentation</vt:lpstr>
      <vt:lpstr>NEXT SESSION: Insert Date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AUGUST 14, 2021</dc:title>
  <dc:creator>Adam Suomala</dc:creator>
  <cp:lastModifiedBy>Adam Suomala</cp:lastModifiedBy>
  <cp:revision>88</cp:revision>
  <dcterms:created xsi:type="dcterms:W3CDTF">2021-09-03T15:21:08Z</dcterms:created>
  <dcterms:modified xsi:type="dcterms:W3CDTF">2026-04-17T16:39:19Z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