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nva Sans" panose="020B0604020202020204" charset="0"/>
      <p:regular r:id="rId10"/>
    </p:embeddedFont>
    <p:embeddedFont>
      <p:font typeface="Canva Sans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2" d="100"/>
          <a:sy n="92" d="100"/>
        </p:scale>
        <p:origin x="11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Thungc" userId="f9bfbf009f222bf6" providerId="LiveId" clId="{A35098E6-17E0-4B31-92A7-F4290F0733EB}"/>
    <pc:docChg chg="modSld">
      <pc:chgData name="Jeff Thungc" userId="f9bfbf009f222bf6" providerId="LiveId" clId="{A35098E6-17E0-4B31-92A7-F4290F0733EB}" dt="2026-01-27T06:16:13.371" v="31" actId="20577"/>
      <pc:docMkLst>
        <pc:docMk/>
      </pc:docMkLst>
      <pc:sldChg chg="modSp mod">
        <pc:chgData name="Jeff Thungc" userId="f9bfbf009f222bf6" providerId="LiveId" clId="{A35098E6-17E0-4B31-92A7-F4290F0733EB}" dt="2026-01-27T06:14:36.238" v="16" actId="1036"/>
        <pc:sldMkLst>
          <pc:docMk/>
          <pc:sldMk cId="0" sldId="256"/>
        </pc:sldMkLst>
        <pc:spChg chg="mod">
          <ac:chgData name="Jeff Thungc" userId="f9bfbf009f222bf6" providerId="LiveId" clId="{A35098E6-17E0-4B31-92A7-F4290F0733EB}" dt="2026-01-27T06:14:36.238" v="16" actId="1036"/>
          <ac:spMkLst>
            <pc:docMk/>
            <pc:sldMk cId="0" sldId="256"/>
            <ac:spMk id="17" creationId="{00000000-0000-0000-0000-000000000000}"/>
          </ac:spMkLst>
        </pc:spChg>
      </pc:sldChg>
      <pc:sldChg chg="modSp mod">
        <pc:chgData name="Jeff Thungc" userId="f9bfbf009f222bf6" providerId="LiveId" clId="{A35098E6-17E0-4B31-92A7-F4290F0733EB}" dt="2026-01-27T06:16:13.371" v="31" actId="20577"/>
        <pc:sldMkLst>
          <pc:docMk/>
          <pc:sldMk cId="0" sldId="258"/>
        </pc:sldMkLst>
        <pc:spChg chg="mod">
          <ac:chgData name="Jeff Thungc" userId="f9bfbf009f222bf6" providerId="LiveId" clId="{A35098E6-17E0-4B31-92A7-F4290F0733EB}" dt="2026-01-27T06:16:13.371" v="31" actId="20577"/>
          <ac:spMkLst>
            <pc:docMk/>
            <pc:sldMk cId="0" sldId="258"/>
            <ac:spMk id="2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18.sv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8.sv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8.png"/><Relationship Id="rId10" Type="http://schemas.openxmlformats.org/officeDocument/2006/relationships/image" Target="../media/image34.svg"/><Relationship Id="rId4" Type="http://schemas.openxmlformats.org/officeDocument/2006/relationships/image" Target="../media/image3.png"/><Relationship Id="rId9" Type="http://schemas.openxmlformats.org/officeDocument/2006/relationships/image" Target="../media/image33.png"/><Relationship Id="rId14" Type="http://schemas.openxmlformats.org/officeDocument/2006/relationships/image" Target="../media/image38.svg"/></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image" Target="../media/image39.png"/><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svg"/><Relationship Id="rId15" Type="http://schemas.openxmlformats.org/officeDocument/2006/relationships/image" Target="../media/image51.png"/><Relationship Id="rId10" Type="http://schemas.openxmlformats.org/officeDocument/2006/relationships/image" Target="../media/image3.png"/><Relationship Id="rId19"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0.svg"/></Relationships>
</file>

<file path=ppt/slides/_rels/slide5.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8.png"/><Relationship Id="rId3" Type="http://schemas.openxmlformats.org/officeDocument/2006/relationships/image" Target="../media/image56.sv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png"/><Relationship Id="rId5" Type="http://schemas.openxmlformats.org/officeDocument/2006/relationships/image" Target="../media/image58.svg"/><Relationship Id="rId10" Type="http://schemas.openxmlformats.org/officeDocument/2006/relationships/image" Target="../media/image62.svg"/><Relationship Id="rId4" Type="http://schemas.openxmlformats.org/officeDocument/2006/relationships/image" Target="../media/image57.png"/><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 Id="rId9" Type="http://schemas.openxmlformats.org/officeDocument/2006/relationships/image" Target="../media/image7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1F4"/>
        </a:solidFill>
        <a:effectLst/>
      </p:bgPr>
    </p:bg>
    <p:spTree>
      <p:nvGrpSpPr>
        <p:cNvPr id="1" name=""/>
        <p:cNvGrpSpPr/>
        <p:nvPr/>
      </p:nvGrpSpPr>
      <p:grpSpPr>
        <a:xfrm>
          <a:off x="0" y="0"/>
          <a:ext cx="0" cy="0"/>
          <a:chOff x="0" y="0"/>
          <a:chExt cx="0" cy="0"/>
        </a:xfrm>
      </p:grpSpPr>
      <p:sp>
        <p:nvSpPr>
          <p:cNvPr id="2" name="Freeform 2"/>
          <p:cNvSpPr/>
          <p:nvPr/>
        </p:nvSpPr>
        <p:spPr>
          <a:xfrm rot="-2700000">
            <a:off x="4956871" y="2094891"/>
            <a:ext cx="5997489" cy="5997489"/>
          </a:xfrm>
          <a:custGeom>
            <a:avLst/>
            <a:gdLst/>
            <a:ahLst/>
            <a:cxnLst/>
            <a:rect l="l" t="t" r="r" b="b"/>
            <a:pathLst>
              <a:path w="5997489" h="5997489">
                <a:moveTo>
                  <a:pt x="0" y="0"/>
                </a:moveTo>
                <a:lnTo>
                  <a:pt x="5997488" y="0"/>
                </a:lnTo>
                <a:lnTo>
                  <a:pt x="5997488" y="5997488"/>
                </a:lnTo>
                <a:lnTo>
                  <a:pt x="0" y="5997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398501" y="1442640"/>
            <a:ext cx="5624162" cy="2091941"/>
            <a:chOff x="0" y="0"/>
            <a:chExt cx="7498882" cy="2789255"/>
          </a:xfrm>
        </p:grpSpPr>
        <p:sp>
          <p:nvSpPr>
            <p:cNvPr id="4" name="Freeform 4"/>
            <p:cNvSpPr/>
            <p:nvPr/>
          </p:nvSpPr>
          <p:spPr>
            <a:xfrm flipH="1">
              <a:off x="0" y="1767532"/>
              <a:ext cx="7498882" cy="1021723"/>
            </a:xfrm>
            <a:custGeom>
              <a:avLst/>
              <a:gdLst/>
              <a:ahLst/>
              <a:cxnLst/>
              <a:rect l="l" t="t" r="r" b="b"/>
              <a:pathLst>
                <a:path w="7498882" h="1021723">
                  <a:moveTo>
                    <a:pt x="7498882" y="0"/>
                  </a:moveTo>
                  <a:lnTo>
                    <a:pt x="0" y="0"/>
                  </a:lnTo>
                  <a:lnTo>
                    <a:pt x="0" y="1021723"/>
                  </a:lnTo>
                  <a:lnTo>
                    <a:pt x="7498882" y="1021723"/>
                  </a:lnTo>
                  <a:lnTo>
                    <a:pt x="7498882" y="0"/>
                  </a:lnTo>
                  <a:close/>
                </a:path>
              </a:pathLst>
            </a:custGeom>
            <a:blipFill>
              <a:blip r:embed="rId4">
                <a:alphaModFix amt="42000"/>
              </a:blip>
              <a:stretch>
                <a:fillRect/>
              </a:stretch>
            </a:blipFill>
          </p:spPr>
          <p:txBody>
            <a:bodyPr/>
            <a:lstStyle/>
            <a:p>
              <a:endParaRPr lang="en-US"/>
            </a:p>
          </p:txBody>
        </p:sp>
        <p:grpSp>
          <p:nvGrpSpPr>
            <p:cNvPr id="5" name="Group 5"/>
            <p:cNvGrpSpPr/>
            <p:nvPr/>
          </p:nvGrpSpPr>
          <p:grpSpPr>
            <a:xfrm>
              <a:off x="0" y="187354"/>
              <a:ext cx="7498882" cy="1954721"/>
              <a:chOff x="0" y="0"/>
              <a:chExt cx="1481261" cy="386118"/>
            </a:xfrm>
          </p:grpSpPr>
          <p:sp>
            <p:nvSpPr>
              <p:cNvPr id="6" name="Freeform 6"/>
              <p:cNvSpPr/>
              <p:nvPr/>
            </p:nvSpPr>
            <p:spPr>
              <a:xfrm>
                <a:off x="0" y="0"/>
                <a:ext cx="1481261" cy="386118"/>
              </a:xfrm>
              <a:custGeom>
                <a:avLst/>
                <a:gdLst/>
                <a:ahLst/>
                <a:cxnLst/>
                <a:rect l="l" t="t" r="r" b="b"/>
                <a:pathLst>
                  <a:path w="1481261" h="386118">
                    <a:moveTo>
                      <a:pt x="38543" y="0"/>
                    </a:moveTo>
                    <a:lnTo>
                      <a:pt x="1442717" y="0"/>
                    </a:lnTo>
                    <a:cubicBezTo>
                      <a:pt x="1452940" y="0"/>
                      <a:pt x="1462743" y="4061"/>
                      <a:pt x="1469972" y="11289"/>
                    </a:cubicBezTo>
                    <a:cubicBezTo>
                      <a:pt x="1477200" y="18517"/>
                      <a:pt x="1481261" y="28321"/>
                      <a:pt x="1481261" y="38543"/>
                    </a:cubicBezTo>
                    <a:lnTo>
                      <a:pt x="1481261" y="347574"/>
                    </a:lnTo>
                    <a:cubicBezTo>
                      <a:pt x="1481261" y="357797"/>
                      <a:pt x="1477200" y="367600"/>
                      <a:pt x="1469972" y="374829"/>
                    </a:cubicBezTo>
                    <a:cubicBezTo>
                      <a:pt x="1462743" y="382057"/>
                      <a:pt x="1452940" y="386118"/>
                      <a:pt x="1442717" y="386118"/>
                    </a:cubicBezTo>
                    <a:lnTo>
                      <a:pt x="38543" y="386118"/>
                    </a:lnTo>
                    <a:cubicBezTo>
                      <a:pt x="28321" y="386118"/>
                      <a:pt x="18517" y="382057"/>
                      <a:pt x="11289" y="374829"/>
                    </a:cubicBezTo>
                    <a:cubicBezTo>
                      <a:pt x="4061" y="367600"/>
                      <a:pt x="0" y="357797"/>
                      <a:pt x="0" y="347574"/>
                    </a:cubicBezTo>
                    <a:lnTo>
                      <a:pt x="0" y="38543"/>
                    </a:lnTo>
                    <a:cubicBezTo>
                      <a:pt x="0" y="28321"/>
                      <a:pt x="4061" y="18517"/>
                      <a:pt x="11289" y="11289"/>
                    </a:cubicBezTo>
                    <a:cubicBezTo>
                      <a:pt x="18517" y="4061"/>
                      <a:pt x="28321" y="0"/>
                      <a:pt x="38543" y="0"/>
                    </a:cubicBezTo>
                    <a:close/>
                  </a:path>
                </a:pathLst>
              </a:custGeom>
              <a:solidFill>
                <a:srgbClr val="FFFFFF"/>
              </a:solidFill>
              <a:ln cap="rnd">
                <a:noFill/>
                <a:prstDash val="solid"/>
                <a:round/>
              </a:ln>
            </p:spPr>
            <p:txBody>
              <a:bodyPr/>
              <a:lstStyle/>
              <a:p>
                <a:endParaRPr lang="en-US"/>
              </a:p>
            </p:txBody>
          </p:sp>
          <p:sp>
            <p:nvSpPr>
              <p:cNvPr id="7" name="TextBox 7"/>
              <p:cNvSpPr txBox="1"/>
              <p:nvPr/>
            </p:nvSpPr>
            <p:spPr>
              <a:xfrm>
                <a:off x="0" y="-47625"/>
                <a:ext cx="1481261" cy="43374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443801" y="0"/>
              <a:ext cx="4059304" cy="735749"/>
            </a:xfrm>
            <a:custGeom>
              <a:avLst/>
              <a:gdLst/>
              <a:ahLst/>
              <a:cxnLst/>
              <a:rect l="l" t="t" r="r" b="b"/>
              <a:pathLst>
                <a:path w="4059304" h="735749">
                  <a:moveTo>
                    <a:pt x="0" y="0"/>
                  </a:moveTo>
                  <a:lnTo>
                    <a:pt x="4059304" y="0"/>
                  </a:lnTo>
                  <a:lnTo>
                    <a:pt x="4059304" y="735749"/>
                  </a:lnTo>
                  <a:lnTo>
                    <a:pt x="0" y="7357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900382" y="155088"/>
              <a:ext cx="3602724" cy="333375"/>
            </a:xfrm>
            <a:prstGeom prst="rect">
              <a:avLst/>
            </a:prstGeom>
          </p:spPr>
          <p:txBody>
            <a:bodyPr lIns="0" tIns="0" rIns="0" bIns="0" rtlCol="0" anchor="t">
              <a:spAutoFit/>
            </a:bodyPr>
            <a:lstStyle/>
            <a:p>
              <a:pPr algn="ctr">
                <a:lnSpc>
                  <a:spcPts val="2100"/>
                </a:lnSpc>
                <a:spcBef>
                  <a:spcPct val="0"/>
                </a:spcBef>
              </a:pPr>
              <a:r>
                <a:rPr lang="en-US" sz="1500" b="1" dirty="0">
                  <a:solidFill>
                    <a:srgbClr val="FFFFFF"/>
                  </a:solidFill>
                  <a:latin typeface="Canva Sans Bold"/>
                  <a:ea typeface="Canva Sans Bold"/>
                  <a:cs typeface="Canva Sans Bold"/>
                  <a:sym typeface="Canva Sans Bold"/>
                </a:rPr>
                <a:t>Search Engine Optimization</a:t>
              </a:r>
            </a:p>
          </p:txBody>
        </p:sp>
        <p:sp>
          <p:nvSpPr>
            <p:cNvPr id="10" name="TextBox 10"/>
            <p:cNvSpPr txBox="1"/>
            <p:nvPr/>
          </p:nvSpPr>
          <p:spPr>
            <a:xfrm>
              <a:off x="572525" y="904566"/>
              <a:ext cx="6353832" cy="1079288"/>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Process of improving a website’s visibility on search engines like Google so it appears higher in search results.</a:t>
              </a:r>
            </a:p>
          </p:txBody>
        </p:sp>
      </p:grpSp>
      <p:grpSp>
        <p:nvGrpSpPr>
          <p:cNvPr id="11" name="Group 11"/>
          <p:cNvGrpSpPr/>
          <p:nvPr/>
        </p:nvGrpSpPr>
        <p:grpSpPr>
          <a:xfrm>
            <a:off x="10398501" y="3323419"/>
            <a:ext cx="5624162" cy="2116163"/>
            <a:chOff x="0" y="0"/>
            <a:chExt cx="7498882" cy="2821551"/>
          </a:xfrm>
        </p:grpSpPr>
        <p:sp>
          <p:nvSpPr>
            <p:cNvPr id="12" name="Freeform 12"/>
            <p:cNvSpPr/>
            <p:nvPr/>
          </p:nvSpPr>
          <p:spPr>
            <a:xfrm flipH="1">
              <a:off x="0" y="1799828"/>
              <a:ext cx="7498882" cy="1021723"/>
            </a:xfrm>
            <a:custGeom>
              <a:avLst/>
              <a:gdLst/>
              <a:ahLst/>
              <a:cxnLst/>
              <a:rect l="l" t="t" r="r" b="b"/>
              <a:pathLst>
                <a:path w="7498882" h="1021723">
                  <a:moveTo>
                    <a:pt x="7498882" y="0"/>
                  </a:moveTo>
                  <a:lnTo>
                    <a:pt x="0" y="0"/>
                  </a:lnTo>
                  <a:lnTo>
                    <a:pt x="0" y="1021723"/>
                  </a:lnTo>
                  <a:lnTo>
                    <a:pt x="7498882" y="1021723"/>
                  </a:lnTo>
                  <a:lnTo>
                    <a:pt x="7498882" y="0"/>
                  </a:lnTo>
                  <a:close/>
                </a:path>
              </a:pathLst>
            </a:custGeom>
            <a:blipFill>
              <a:blip r:embed="rId4">
                <a:alphaModFix amt="42000"/>
              </a:blip>
              <a:stretch>
                <a:fillRect/>
              </a:stretch>
            </a:blipFill>
          </p:spPr>
          <p:txBody>
            <a:bodyPr/>
            <a:lstStyle/>
            <a:p>
              <a:endParaRPr lang="en-US"/>
            </a:p>
          </p:txBody>
        </p:sp>
        <p:grpSp>
          <p:nvGrpSpPr>
            <p:cNvPr id="13" name="Group 13"/>
            <p:cNvGrpSpPr/>
            <p:nvPr/>
          </p:nvGrpSpPr>
          <p:grpSpPr>
            <a:xfrm>
              <a:off x="0" y="219650"/>
              <a:ext cx="7498882" cy="1954721"/>
              <a:chOff x="0" y="0"/>
              <a:chExt cx="1481261" cy="386118"/>
            </a:xfrm>
          </p:grpSpPr>
          <p:sp>
            <p:nvSpPr>
              <p:cNvPr id="14" name="Freeform 14"/>
              <p:cNvSpPr/>
              <p:nvPr/>
            </p:nvSpPr>
            <p:spPr>
              <a:xfrm>
                <a:off x="0" y="0"/>
                <a:ext cx="1481261" cy="386118"/>
              </a:xfrm>
              <a:custGeom>
                <a:avLst/>
                <a:gdLst/>
                <a:ahLst/>
                <a:cxnLst/>
                <a:rect l="l" t="t" r="r" b="b"/>
                <a:pathLst>
                  <a:path w="1481261" h="386118">
                    <a:moveTo>
                      <a:pt x="38543" y="0"/>
                    </a:moveTo>
                    <a:lnTo>
                      <a:pt x="1442717" y="0"/>
                    </a:lnTo>
                    <a:cubicBezTo>
                      <a:pt x="1452940" y="0"/>
                      <a:pt x="1462743" y="4061"/>
                      <a:pt x="1469972" y="11289"/>
                    </a:cubicBezTo>
                    <a:cubicBezTo>
                      <a:pt x="1477200" y="18517"/>
                      <a:pt x="1481261" y="28321"/>
                      <a:pt x="1481261" y="38543"/>
                    </a:cubicBezTo>
                    <a:lnTo>
                      <a:pt x="1481261" y="347574"/>
                    </a:lnTo>
                    <a:cubicBezTo>
                      <a:pt x="1481261" y="357797"/>
                      <a:pt x="1477200" y="367600"/>
                      <a:pt x="1469972" y="374829"/>
                    </a:cubicBezTo>
                    <a:cubicBezTo>
                      <a:pt x="1462743" y="382057"/>
                      <a:pt x="1452940" y="386118"/>
                      <a:pt x="1442717" y="386118"/>
                    </a:cubicBezTo>
                    <a:lnTo>
                      <a:pt x="38543" y="386118"/>
                    </a:lnTo>
                    <a:cubicBezTo>
                      <a:pt x="28321" y="386118"/>
                      <a:pt x="18517" y="382057"/>
                      <a:pt x="11289" y="374829"/>
                    </a:cubicBezTo>
                    <a:cubicBezTo>
                      <a:pt x="4061" y="367600"/>
                      <a:pt x="0" y="357797"/>
                      <a:pt x="0" y="347574"/>
                    </a:cubicBezTo>
                    <a:lnTo>
                      <a:pt x="0" y="38543"/>
                    </a:lnTo>
                    <a:cubicBezTo>
                      <a:pt x="0" y="28321"/>
                      <a:pt x="4061" y="18517"/>
                      <a:pt x="11289" y="11289"/>
                    </a:cubicBezTo>
                    <a:cubicBezTo>
                      <a:pt x="18517" y="4061"/>
                      <a:pt x="28321" y="0"/>
                      <a:pt x="38543" y="0"/>
                    </a:cubicBezTo>
                    <a:close/>
                  </a:path>
                </a:pathLst>
              </a:custGeom>
              <a:solidFill>
                <a:srgbClr val="FFFFFF"/>
              </a:solidFill>
              <a:ln cap="rnd">
                <a:noFill/>
                <a:prstDash val="solid"/>
                <a:round/>
              </a:ln>
            </p:spPr>
            <p:txBody>
              <a:bodyPr/>
              <a:lstStyle/>
              <a:p>
                <a:endParaRPr lang="en-US"/>
              </a:p>
            </p:txBody>
          </p:sp>
          <p:sp>
            <p:nvSpPr>
              <p:cNvPr id="15" name="TextBox 15"/>
              <p:cNvSpPr txBox="1"/>
              <p:nvPr/>
            </p:nvSpPr>
            <p:spPr>
              <a:xfrm>
                <a:off x="0" y="-47625"/>
                <a:ext cx="1481261" cy="433743"/>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443801" y="0"/>
              <a:ext cx="4237486" cy="768044"/>
            </a:xfrm>
            <a:custGeom>
              <a:avLst/>
              <a:gdLst/>
              <a:ahLst/>
              <a:cxnLst/>
              <a:rect l="l" t="t" r="r" b="b"/>
              <a:pathLst>
                <a:path w="4237486" h="768044">
                  <a:moveTo>
                    <a:pt x="0" y="0"/>
                  </a:moveTo>
                  <a:lnTo>
                    <a:pt x="4237487" y="0"/>
                  </a:lnTo>
                  <a:lnTo>
                    <a:pt x="4237487" y="768044"/>
                  </a:lnTo>
                  <a:lnTo>
                    <a:pt x="0" y="7680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672415" y="208176"/>
              <a:ext cx="3842164" cy="288199"/>
            </a:xfrm>
            <a:prstGeom prst="rect">
              <a:avLst/>
            </a:prstGeom>
          </p:spPr>
          <p:txBody>
            <a:bodyPr lIns="0" tIns="0" rIns="0" bIns="0" rtlCol="0" anchor="t">
              <a:spAutoFit/>
            </a:bodyPr>
            <a:lstStyle/>
            <a:p>
              <a:pPr algn="ctr">
                <a:lnSpc>
                  <a:spcPts val="1820"/>
                </a:lnSpc>
                <a:spcBef>
                  <a:spcPct val="0"/>
                </a:spcBef>
              </a:pPr>
              <a:r>
                <a:rPr lang="en-US" sz="1300" b="1" dirty="0">
                  <a:solidFill>
                    <a:srgbClr val="FFFFFF"/>
                  </a:solidFill>
                  <a:latin typeface="Canva Sans Bold"/>
                  <a:ea typeface="Canva Sans Bold"/>
                  <a:cs typeface="Canva Sans Bold"/>
                  <a:sym typeface="Canva Sans Bold"/>
                </a:rPr>
                <a:t>Generative Engine Optimization</a:t>
              </a:r>
            </a:p>
          </p:txBody>
        </p:sp>
        <p:sp>
          <p:nvSpPr>
            <p:cNvPr id="18" name="TextBox 18"/>
            <p:cNvSpPr txBox="1"/>
            <p:nvPr/>
          </p:nvSpPr>
          <p:spPr>
            <a:xfrm>
              <a:off x="572525" y="936862"/>
              <a:ext cx="6353832" cy="1079288"/>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Focuses on optimizing your digital presence for location-based searches and AI-driven search results.</a:t>
              </a:r>
            </a:p>
          </p:txBody>
        </p:sp>
      </p:grpSp>
      <p:grpSp>
        <p:nvGrpSpPr>
          <p:cNvPr id="19" name="Group 19"/>
          <p:cNvGrpSpPr/>
          <p:nvPr/>
        </p:nvGrpSpPr>
        <p:grpSpPr>
          <a:xfrm>
            <a:off x="10398501" y="5228419"/>
            <a:ext cx="5624162" cy="2116163"/>
            <a:chOff x="0" y="0"/>
            <a:chExt cx="7498882" cy="2821551"/>
          </a:xfrm>
        </p:grpSpPr>
        <p:sp>
          <p:nvSpPr>
            <p:cNvPr id="20" name="Freeform 20"/>
            <p:cNvSpPr/>
            <p:nvPr/>
          </p:nvSpPr>
          <p:spPr>
            <a:xfrm flipH="1">
              <a:off x="0" y="1799828"/>
              <a:ext cx="7498882" cy="1021723"/>
            </a:xfrm>
            <a:custGeom>
              <a:avLst/>
              <a:gdLst/>
              <a:ahLst/>
              <a:cxnLst/>
              <a:rect l="l" t="t" r="r" b="b"/>
              <a:pathLst>
                <a:path w="7498882" h="1021723">
                  <a:moveTo>
                    <a:pt x="7498882" y="0"/>
                  </a:moveTo>
                  <a:lnTo>
                    <a:pt x="0" y="0"/>
                  </a:lnTo>
                  <a:lnTo>
                    <a:pt x="0" y="1021723"/>
                  </a:lnTo>
                  <a:lnTo>
                    <a:pt x="7498882" y="1021723"/>
                  </a:lnTo>
                  <a:lnTo>
                    <a:pt x="7498882" y="0"/>
                  </a:lnTo>
                  <a:close/>
                </a:path>
              </a:pathLst>
            </a:custGeom>
            <a:blipFill>
              <a:blip r:embed="rId4">
                <a:alphaModFix amt="42000"/>
              </a:blip>
              <a:stretch>
                <a:fillRect/>
              </a:stretch>
            </a:blipFill>
          </p:spPr>
          <p:txBody>
            <a:bodyPr/>
            <a:lstStyle/>
            <a:p>
              <a:endParaRPr lang="en-US"/>
            </a:p>
          </p:txBody>
        </p:sp>
        <p:grpSp>
          <p:nvGrpSpPr>
            <p:cNvPr id="21" name="Group 21"/>
            <p:cNvGrpSpPr/>
            <p:nvPr/>
          </p:nvGrpSpPr>
          <p:grpSpPr>
            <a:xfrm>
              <a:off x="0" y="219650"/>
              <a:ext cx="7498882" cy="1954721"/>
              <a:chOff x="0" y="0"/>
              <a:chExt cx="1481261" cy="386118"/>
            </a:xfrm>
          </p:grpSpPr>
          <p:sp>
            <p:nvSpPr>
              <p:cNvPr id="22" name="Freeform 22"/>
              <p:cNvSpPr/>
              <p:nvPr/>
            </p:nvSpPr>
            <p:spPr>
              <a:xfrm>
                <a:off x="0" y="0"/>
                <a:ext cx="1481261" cy="386118"/>
              </a:xfrm>
              <a:custGeom>
                <a:avLst/>
                <a:gdLst/>
                <a:ahLst/>
                <a:cxnLst/>
                <a:rect l="l" t="t" r="r" b="b"/>
                <a:pathLst>
                  <a:path w="1481261" h="386118">
                    <a:moveTo>
                      <a:pt x="38543" y="0"/>
                    </a:moveTo>
                    <a:lnTo>
                      <a:pt x="1442717" y="0"/>
                    </a:lnTo>
                    <a:cubicBezTo>
                      <a:pt x="1452940" y="0"/>
                      <a:pt x="1462743" y="4061"/>
                      <a:pt x="1469972" y="11289"/>
                    </a:cubicBezTo>
                    <a:cubicBezTo>
                      <a:pt x="1477200" y="18517"/>
                      <a:pt x="1481261" y="28321"/>
                      <a:pt x="1481261" y="38543"/>
                    </a:cubicBezTo>
                    <a:lnTo>
                      <a:pt x="1481261" y="347574"/>
                    </a:lnTo>
                    <a:cubicBezTo>
                      <a:pt x="1481261" y="357797"/>
                      <a:pt x="1477200" y="367600"/>
                      <a:pt x="1469972" y="374829"/>
                    </a:cubicBezTo>
                    <a:cubicBezTo>
                      <a:pt x="1462743" y="382057"/>
                      <a:pt x="1452940" y="386118"/>
                      <a:pt x="1442717" y="386118"/>
                    </a:cubicBezTo>
                    <a:lnTo>
                      <a:pt x="38543" y="386118"/>
                    </a:lnTo>
                    <a:cubicBezTo>
                      <a:pt x="28321" y="386118"/>
                      <a:pt x="18517" y="382057"/>
                      <a:pt x="11289" y="374829"/>
                    </a:cubicBezTo>
                    <a:cubicBezTo>
                      <a:pt x="4061" y="367600"/>
                      <a:pt x="0" y="357797"/>
                      <a:pt x="0" y="347574"/>
                    </a:cubicBezTo>
                    <a:lnTo>
                      <a:pt x="0" y="38543"/>
                    </a:lnTo>
                    <a:cubicBezTo>
                      <a:pt x="0" y="28321"/>
                      <a:pt x="4061" y="18517"/>
                      <a:pt x="11289" y="11289"/>
                    </a:cubicBezTo>
                    <a:cubicBezTo>
                      <a:pt x="18517" y="4061"/>
                      <a:pt x="28321" y="0"/>
                      <a:pt x="38543" y="0"/>
                    </a:cubicBezTo>
                    <a:close/>
                  </a:path>
                </a:pathLst>
              </a:custGeom>
              <a:solidFill>
                <a:srgbClr val="FFFFFF"/>
              </a:solidFill>
              <a:ln cap="rnd">
                <a:noFill/>
                <a:prstDash val="solid"/>
                <a:round/>
              </a:ln>
            </p:spPr>
            <p:txBody>
              <a:bodyPr/>
              <a:lstStyle/>
              <a:p>
                <a:endParaRPr lang="en-US"/>
              </a:p>
            </p:txBody>
          </p:sp>
          <p:sp>
            <p:nvSpPr>
              <p:cNvPr id="23" name="TextBox 23"/>
              <p:cNvSpPr txBox="1"/>
              <p:nvPr/>
            </p:nvSpPr>
            <p:spPr>
              <a:xfrm>
                <a:off x="0" y="-47625"/>
                <a:ext cx="1481261" cy="433743"/>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443801" y="0"/>
              <a:ext cx="4237486" cy="768044"/>
            </a:xfrm>
            <a:custGeom>
              <a:avLst/>
              <a:gdLst/>
              <a:ahLst/>
              <a:cxnLst/>
              <a:rect l="l" t="t" r="r" b="b"/>
              <a:pathLst>
                <a:path w="4237486" h="768044">
                  <a:moveTo>
                    <a:pt x="0" y="0"/>
                  </a:moveTo>
                  <a:lnTo>
                    <a:pt x="4237487" y="0"/>
                  </a:lnTo>
                  <a:lnTo>
                    <a:pt x="4237487" y="768044"/>
                  </a:lnTo>
                  <a:lnTo>
                    <a:pt x="0" y="768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TextBox 25"/>
            <p:cNvSpPr txBox="1"/>
            <p:nvPr/>
          </p:nvSpPr>
          <p:spPr>
            <a:xfrm>
              <a:off x="443801" y="191075"/>
              <a:ext cx="4513398" cy="333375"/>
            </a:xfrm>
            <a:prstGeom prst="rect">
              <a:avLst/>
            </a:prstGeom>
          </p:spPr>
          <p:txBody>
            <a:bodyPr lIns="0" tIns="0" rIns="0" bIns="0" rtlCol="0" anchor="t">
              <a:spAutoFit/>
            </a:bodyPr>
            <a:lstStyle/>
            <a:p>
              <a:pPr algn="ctr">
                <a:lnSpc>
                  <a:spcPts val="2100"/>
                </a:lnSpc>
                <a:spcBef>
                  <a:spcPct val="0"/>
                </a:spcBef>
              </a:pPr>
              <a:r>
                <a:rPr lang="en-US" sz="1500" b="1">
                  <a:solidFill>
                    <a:srgbClr val="FFFFFF"/>
                  </a:solidFill>
                  <a:latin typeface="Canva Sans Bold"/>
                  <a:ea typeface="Canva Sans Bold"/>
                  <a:cs typeface="Canva Sans Bold"/>
                  <a:sym typeface="Canva Sans Bold"/>
                </a:rPr>
                <a:t>Answer Engine Optimization</a:t>
              </a:r>
            </a:p>
          </p:txBody>
        </p:sp>
        <p:sp>
          <p:nvSpPr>
            <p:cNvPr id="26" name="TextBox 26"/>
            <p:cNvSpPr txBox="1"/>
            <p:nvPr/>
          </p:nvSpPr>
          <p:spPr>
            <a:xfrm>
              <a:off x="572525" y="936862"/>
              <a:ext cx="6353832" cy="1079288"/>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Practice of optimizing content to directly answer user questions on search engines and AI-powered platforms</a:t>
              </a:r>
            </a:p>
          </p:txBody>
        </p:sp>
      </p:grpSp>
      <p:grpSp>
        <p:nvGrpSpPr>
          <p:cNvPr id="27" name="Group 27"/>
          <p:cNvGrpSpPr/>
          <p:nvPr/>
        </p:nvGrpSpPr>
        <p:grpSpPr>
          <a:xfrm>
            <a:off x="10398501" y="7133419"/>
            <a:ext cx="5624162" cy="2116163"/>
            <a:chOff x="0" y="0"/>
            <a:chExt cx="7498882" cy="2821551"/>
          </a:xfrm>
        </p:grpSpPr>
        <p:sp>
          <p:nvSpPr>
            <p:cNvPr id="28" name="Freeform 28"/>
            <p:cNvSpPr/>
            <p:nvPr/>
          </p:nvSpPr>
          <p:spPr>
            <a:xfrm flipH="1">
              <a:off x="0" y="1799828"/>
              <a:ext cx="7498882" cy="1021723"/>
            </a:xfrm>
            <a:custGeom>
              <a:avLst/>
              <a:gdLst/>
              <a:ahLst/>
              <a:cxnLst/>
              <a:rect l="l" t="t" r="r" b="b"/>
              <a:pathLst>
                <a:path w="7498882" h="1021723">
                  <a:moveTo>
                    <a:pt x="7498882" y="0"/>
                  </a:moveTo>
                  <a:lnTo>
                    <a:pt x="0" y="0"/>
                  </a:lnTo>
                  <a:lnTo>
                    <a:pt x="0" y="1021723"/>
                  </a:lnTo>
                  <a:lnTo>
                    <a:pt x="7498882" y="1021723"/>
                  </a:lnTo>
                  <a:lnTo>
                    <a:pt x="7498882" y="0"/>
                  </a:lnTo>
                  <a:close/>
                </a:path>
              </a:pathLst>
            </a:custGeom>
            <a:blipFill>
              <a:blip r:embed="rId4">
                <a:alphaModFix amt="42000"/>
              </a:blip>
              <a:stretch>
                <a:fillRect/>
              </a:stretch>
            </a:blipFill>
          </p:spPr>
          <p:txBody>
            <a:bodyPr/>
            <a:lstStyle/>
            <a:p>
              <a:endParaRPr lang="en-US"/>
            </a:p>
          </p:txBody>
        </p:sp>
        <p:grpSp>
          <p:nvGrpSpPr>
            <p:cNvPr id="29" name="Group 29"/>
            <p:cNvGrpSpPr/>
            <p:nvPr/>
          </p:nvGrpSpPr>
          <p:grpSpPr>
            <a:xfrm>
              <a:off x="0" y="219650"/>
              <a:ext cx="7498882" cy="1954721"/>
              <a:chOff x="0" y="0"/>
              <a:chExt cx="1481261" cy="386118"/>
            </a:xfrm>
          </p:grpSpPr>
          <p:sp>
            <p:nvSpPr>
              <p:cNvPr id="30" name="Freeform 30"/>
              <p:cNvSpPr/>
              <p:nvPr/>
            </p:nvSpPr>
            <p:spPr>
              <a:xfrm>
                <a:off x="0" y="0"/>
                <a:ext cx="1481261" cy="386118"/>
              </a:xfrm>
              <a:custGeom>
                <a:avLst/>
                <a:gdLst/>
                <a:ahLst/>
                <a:cxnLst/>
                <a:rect l="l" t="t" r="r" b="b"/>
                <a:pathLst>
                  <a:path w="1481261" h="386118">
                    <a:moveTo>
                      <a:pt x="38543" y="0"/>
                    </a:moveTo>
                    <a:lnTo>
                      <a:pt x="1442717" y="0"/>
                    </a:lnTo>
                    <a:cubicBezTo>
                      <a:pt x="1452940" y="0"/>
                      <a:pt x="1462743" y="4061"/>
                      <a:pt x="1469972" y="11289"/>
                    </a:cubicBezTo>
                    <a:cubicBezTo>
                      <a:pt x="1477200" y="18517"/>
                      <a:pt x="1481261" y="28321"/>
                      <a:pt x="1481261" y="38543"/>
                    </a:cubicBezTo>
                    <a:lnTo>
                      <a:pt x="1481261" y="347574"/>
                    </a:lnTo>
                    <a:cubicBezTo>
                      <a:pt x="1481261" y="357797"/>
                      <a:pt x="1477200" y="367600"/>
                      <a:pt x="1469972" y="374829"/>
                    </a:cubicBezTo>
                    <a:cubicBezTo>
                      <a:pt x="1462743" y="382057"/>
                      <a:pt x="1452940" y="386118"/>
                      <a:pt x="1442717" y="386118"/>
                    </a:cubicBezTo>
                    <a:lnTo>
                      <a:pt x="38543" y="386118"/>
                    </a:lnTo>
                    <a:cubicBezTo>
                      <a:pt x="28321" y="386118"/>
                      <a:pt x="18517" y="382057"/>
                      <a:pt x="11289" y="374829"/>
                    </a:cubicBezTo>
                    <a:cubicBezTo>
                      <a:pt x="4061" y="367600"/>
                      <a:pt x="0" y="357797"/>
                      <a:pt x="0" y="347574"/>
                    </a:cubicBezTo>
                    <a:lnTo>
                      <a:pt x="0" y="38543"/>
                    </a:lnTo>
                    <a:cubicBezTo>
                      <a:pt x="0" y="28321"/>
                      <a:pt x="4061" y="18517"/>
                      <a:pt x="11289" y="11289"/>
                    </a:cubicBezTo>
                    <a:cubicBezTo>
                      <a:pt x="18517" y="4061"/>
                      <a:pt x="28321" y="0"/>
                      <a:pt x="38543" y="0"/>
                    </a:cubicBezTo>
                    <a:close/>
                  </a:path>
                </a:pathLst>
              </a:custGeom>
              <a:solidFill>
                <a:srgbClr val="FFFFFF"/>
              </a:solidFill>
              <a:ln cap="rnd">
                <a:noFill/>
                <a:prstDash val="solid"/>
                <a:round/>
              </a:ln>
            </p:spPr>
            <p:txBody>
              <a:bodyPr/>
              <a:lstStyle/>
              <a:p>
                <a:endParaRPr lang="en-US"/>
              </a:p>
            </p:txBody>
          </p:sp>
          <p:sp>
            <p:nvSpPr>
              <p:cNvPr id="31" name="TextBox 31"/>
              <p:cNvSpPr txBox="1"/>
              <p:nvPr/>
            </p:nvSpPr>
            <p:spPr>
              <a:xfrm>
                <a:off x="0" y="-47625"/>
                <a:ext cx="1481261" cy="433743"/>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443801" y="0"/>
              <a:ext cx="4237486" cy="768044"/>
            </a:xfrm>
            <a:custGeom>
              <a:avLst/>
              <a:gdLst/>
              <a:ahLst/>
              <a:cxnLst/>
              <a:rect l="l" t="t" r="r" b="b"/>
              <a:pathLst>
                <a:path w="4237486" h="768044">
                  <a:moveTo>
                    <a:pt x="0" y="0"/>
                  </a:moveTo>
                  <a:lnTo>
                    <a:pt x="4237487" y="0"/>
                  </a:lnTo>
                  <a:lnTo>
                    <a:pt x="4237487" y="768044"/>
                  </a:lnTo>
                  <a:lnTo>
                    <a:pt x="0" y="768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3" name="TextBox 33"/>
            <p:cNvSpPr txBox="1"/>
            <p:nvPr/>
          </p:nvSpPr>
          <p:spPr>
            <a:xfrm>
              <a:off x="768111" y="48954"/>
              <a:ext cx="3588867" cy="641562"/>
            </a:xfrm>
            <a:prstGeom prst="rect">
              <a:avLst/>
            </a:prstGeom>
          </p:spPr>
          <p:txBody>
            <a:bodyPr lIns="0" tIns="0" rIns="0" bIns="0" rtlCol="0" anchor="t">
              <a:spAutoFit/>
            </a:bodyPr>
            <a:lstStyle/>
            <a:p>
              <a:pPr algn="ctr">
                <a:lnSpc>
                  <a:spcPts val="1960"/>
                </a:lnSpc>
                <a:spcBef>
                  <a:spcPct val="0"/>
                </a:spcBef>
              </a:pPr>
              <a:r>
                <a:rPr lang="en-US" sz="1400" b="1">
                  <a:solidFill>
                    <a:srgbClr val="FCFBFC"/>
                  </a:solidFill>
                  <a:latin typeface="Canva Sans Bold"/>
                  <a:ea typeface="Canva Sans Bold"/>
                  <a:cs typeface="Canva Sans Bold"/>
                  <a:sym typeface="Canva Sans Bold"/>
                </a:rPr>
                <a:t>Artificial Intelligence Optimization</a:t>
              </a:r>
            </a:p>
          </p:txBody>
        </p:sp>
        <p:sp>
          <p:nvSpPr>
            <p:cNvPr id="34" name="TextBox 34"/>
            <p:cNvSpPr txBox="1"/>
            <p:nvPr/>
          </p:nvSpPr>
          <p:spPr>
            <a:xfrm>
              <a:off x="572525" y="863101"/>
              <a:ext cx="6480480" cy="10445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Canva Sans"/>
                  <a:ea typeface="Canva Sans"/>
                  <a:cs typeface="Canva Sans"/>
                  <a:sym typeface="Canva Sans"/>
                </a:rPr>
                <a:t>Process of optimizing content, data, and digital assets so they are accurately understood, trusted, and recommended by AI-powered platforms. </a:t>
              </a:r>
            </a:p>
          </p:txBody>
        </p:sp>
      </p:grpSp>
      <p:grpSp>
        <p:nvGrpSpPr>
          <p:cNvPr id="35" name="Group 35"/>
          <p:cNvGrpSpPr/>
          <p:nvPr/>
        </p:nvGrpSpPr>
        <p:grpSpPr>
          <a:xfrm>
            <a:off x="8930773" y="1681858"/>
            <a:ext cx="1087658" cy="1087658"/>
            <a:chOff x="0" y="0"/>
            <a:chExt cx="812800" cy="812800"/>
          </a:xfrm>
        </p:grpSpPr>
        <p:sp>
          <p:nvSpPr>
            <p:cNvPr id="36" name="Freeform 36"/>
            <p:cNvSpPr/>
            <p:nvPr/>
          </p:nvSpPr>
          <p:spPr>
            <a:xfrm>
              <a:off x="58967" y="58967"/>
              <a:ext cx="694866" cy="694866"/>
            </a:xfrm>
            <a:custGeom>
              <a:avLst/>
              <a:gdLst/>
              <a:ahLst/>
              <a:cxnLst/>
              <a:rect l="l" t="t" r="r" b="b"/>
              <a:pathLst>
                <a:path w="694866" h="694866">
                  <a:moveTo>
                    <a:pt x="448096" y="41696"/>
                  </a:moveTo>
                  <a:lnTo>
                    <a:pt x="653170" y="246770"/>
                  </a:lnTo>
                  <a:cubicBezTo>
                    <a:pt x="708764" y="302364"/>
                    <a:pt x="708764" y="392502"/>
                    <a:pt x="653170" y="448096"/>
                  </a:cubicBezTo>
                  <a:lnTo>
                    <a:pt x="448096" y="653170"/>
                  </a:lnTo>
                  <a:cubicBezTo>
                    <a:pt x="392502" y="708764"/>
                    <a:pt x="302364" y="708764"/>
                    <a:pt x="246770" y="653170"/>
                  </a:cubicBezTo>
                  <a:lnTo>
                    <a:pt x="41696" y="448096"/>
                  </a:lnTo>
                  <a:cubicBezTo>
                    <a:pt x="-13898" y="392502"/>
                    <a:pt x="-13898" y="302364"/>
                    <a:pt x="41696" y="246770"/>
                  </a:cubicBezTo>
                  <a:lnTo>
                    <a:pt x="246770" y="41696"/>
                  </a:lnTo>
                  <a:cubicBezTo>
                    <a:pt x="302364" y="-13898"/>
                    <a:pt x="392502" y="-13898"/>
                    <a:pt x="448096" y="41696"/>
                  </a:cubicBezTo>
                  <a:close/>
                </a:path>
              </a:pathLst>
            </a:custGeom>
            <a:solidFill>
              <a:srgbClr val="FFFFFF"/>
            </a:solidFill>
            <a:ln w="57150" cap="sq">
              <a:solidFill>
                <a:srgbClr val="4E187D"/>
              </a:solidFill>
              <a:prstDash val="solid"/>
              <a:miter/>
            </a:ln>
          </p:spPr>
          <p:txBody>
            <a:bodyPr/>
            <a:lstStyle/>
            <a:p>
              <a:endParaRPr lang="en-US"/>
            </a:p>
          </p:txBody>
        </p:sp>
        <p:sp>
          <p:nvSpPr>
            <p:cNvPr id="37" name="TextBox 37"/>
            <p:cNvSpPr txBox="1"/>
            <p:nvPr/>
          </p:nvSpPr>
          <p:spPr>
            <a:xfrm>
              <a:off x="139700" y="101600"/>
              <a:ext cx="533400" cy="571500"/>
            </a:xfrm>
            <a:prstGeom prst="rect">
              <a:avLst/>
            </a:prstGeom>
          </p:spPr>
          <p:txBody>
            <a:bodyPr lIns="50800" tIns="50800" rIns="50800" bIns="50800" rtlCol="0" anchor="ctr"/>
            <a:lstStyle/>
            <a:p>
              <a:pPr marL="0" lvl="0" indent="0" algn="ctr">
                <a:lnSpc>
                  <a:spcPts val="2659"/>
                </a:lnSpc>
                <a:spcBef>
                  <a:spcPct val="0"/>
                </a:spcBef>
              </a:pPr>
              <a:r>
                <a:rPr lang="en-US" sz="1899" b="1">
                  <a:solidFill>
                    <a:srgbClr val="000000"/>
                  </a:solidFill>
                  <a:latin typeface="Canva Sans Bold"/>
                  <a:ea typeface="Canva Sans Bold"/>
                  <a:cs typeface="Canva Sans Bold"/>
                  <a:sym typeface="Canva Sans Bold"/>
                </a:rPr>
                <a:t>01</a:t>
              </a:r>
            </a:p>
          </p:txBody>
        </p:sp>
      </p:grpSp>
      <p:grpSp>
        <p:nvGrpSpPr>
          <p:cNvPr id="38" name="Group 38"/>
          <p:cNvGrpSpPr/>
          <p:nvPr/>
        </p:nvGrpSpPr>
        <p:grpSpPr>
          <a:xfrm>
            <a:off x="8930773" y="3647171"/>
            <a:ext cx="1087658" cy="1087658"/>
            <a:chOff x="0" y="0"/>
            <a:chExt cx="812800" cy="812800"/>
          </a:xfrm>
        </p:grpSpPr>
        <p:sp>
          <p:nvSpPr>
            <p:cNvPr id="39" name="Freeform 39"/>
            <p:cNvSpPr/>
            <p:nvPr/>
          </p:nvSpPr>
          <p:spPr>
            <a:xfrm>
              <a:off x="58967" y="58967"/>
              <a:ext cx="694866" cy="694866"/>
            </a:xfrm>
            <a:custGeom>
              <a:avLst/>
              <a:gdLst/>
              <a:ahLst/>
              <a:cxnLst/>
              <a:rect l="l" t="t" r="r" b="b"/>
              <a:pathLst>
                <a:path w="694866" h="694866">
                  <a:moveTo>
                    <a:pt x="448096" y="41696"/>
                  </a:moveTo>
                  <a:lnTo>
                    <a:pt x="653170" y="246770"/>
                  </a:lnTo>
                  <a:cubicBezTo>
                    <a:pt x="708764" y="302364"/>
                    <a:pt x="708764" y="392502"/>
                    <a:pt x="653170" y="448096"/>
                  </a:cubicBezTo>
                  <a:lnTo>
                    <a:pt x="448096" y="653170"/>
                  </a:lnTo>
                  <a:cubicBezTo>
                    <a:pt x="392502" y="708764"/>
                    <a:pt x="302364" y="708764"/>
                    <a:pt x="246770" y="653170"/>
                  </a:cubicBezTo>
                  <a:lnTo>
                    <a:pt x="41696" y="448096"/>
                  </a:lnTo>
                  <a:cubicBezTo>
                    <a:pt x="-13898" y="392502"/>
                    <a:pt x="-13898" y="302364"/>
                    <a:pt x="41696" y="246770"/>
                  </a:cubicBezTo>
                  <a:lnTo>
                    <a:pt x="246770" y="41696"/>
                  </a:lnTo>
                  <a:cubicBezTo>
                    <a:pt x="302364" y="-13898"/>
                    <a:pt x="392502" y="-13898"/>
                    <a:pt x="448096" y="41696"/>
                  </a:cubicBezTo>
                  <a:close/>
                </a:path>
              </a:pathLst>
            </a:custGeom>
            <a:solidFill>
              <a:srgbClr val="FFFFFF"/>
            </a:solidFill>
            <a:ln w="57150" cap="sq">
              <a:solidFill>
                <a:srgbClr val="696969"/>
              </a:solidFill>
              <a:prstDash val="solid"/>
              <a:miter/>
            </a:ln>
          </p:spPr>
          <p:txBody>
            <a:bodyPr/>
            <a:lstStyle/>
            <a:p>
              <a:endParaRPr lang="en-US"/>
            </a:p>
          </p:txBody>
        </p:sp>
        <p:sp>
          <p:nvSpPr>
            <p:cNvPr id="40" name="TextBox 40"/>
            <p:cNvSpPr txBox="1"/>
            <p:nvPr/>
          </p:nvSpPr>
          <p:spPr>
            <a:xfrm>
              <a:off x="139700" y="101600"/>
              <a:ext cx="533400" cy="571500"/>
            </a:xfrm>
            <a:prstGeom prst="rect">
              <a:avLst/>
            </a:prstGeom>
          </p:spPr>
          <p:txBody>
            <a:bodyPr lIns="50800" tIns="50800" rIns="50800" bIns="50800" rtlCol="0" anchor="ctr"/>
            <a:lstStyle/>
            <a:p>
              <a:pPr marL="0" lvl="0" indent="0" algn="ctr">
                <a:lnSpc>
                  <a:spcPts val="2659"/>
                </a:lnSpc>
                <a:spcBef>
                  <a:spcPct val="0"/>
                </a:spcBef>
              </a:pPr>
              <a:r>
                <a:rPr lang="en-US" sz="1899" b="1">
                  <a:solidFill>
                    <a:srgbClr val="000000"/>
                  </a:solidFill>
                  <a:latin typeface="Canva Sans Bold"/>
                  <a:ea typeface="Canva Sans Bold"/>
                  <a:cs typeface="Canva Sans Bold"/>
                  <a:sym typeface="Canva Sans Bold"/>
                </a:rPr>
                <a:t>02</a:t>
              </a:r>
            </a:p>
          </p:txBody>
        </p:sp>
      </p:grpSp>
      <p:grpSp>
        <p:nvGrpSpPr>
          <p:cNvPr id="41" name="Group 41"/>
          <p:cNvGrpSpPr/>
          <p:nvPr/>
        </p:nvGrpSpPr>
        <p:grpSpPr>
          <a:xfrm>
            <a:off x="8930773" y="5612484"/>
            <a:ext cx="1087658" cy="1087658"/>
            <a:chOff x="0" y="0"/>
            <a:chExt cx="812800" cy="812800"/>
          </a:xfrm>
        </p:grpSpPr>
        <p:sp>
          <p:nvSpPr>
            <p:cNvPr id="42" name="Freeform 42"/>
            <p:cNvSpPr/>
            <p:nvPr/>
          </p:nvSpPr>
          <p:spPr>
            <a:xfrm>
              <a:off x="58967" y="58967"/>
              <a:ext cx="694866" cy="694866"/>
            </a:xfrm>
            <a:custGeom>
              <a:avLst/>
              <a:gdLst/>
              <a:ahLst/>
              <a:cxnLst/>
              <a:rect l="l" t="t" r="r" b="b"/>
              <a:pathLst>
                <a:path w="694866" h="694866">
                  <a:moveTo>
                    <a:pt x="448096" y="41696"/>
                  </a:moveTo>
                  <a:lnTo>
                    <a:pt x="653170" y="246770"/>
                  </a:lnTo>
                  <a:cubicBezTo>
                    <a:pt x="708764" y="302364"/>
                    <a:pt x="708764" y="392502"/>
                    <a:pt x="653170" y="448096"/>
                  </a:cubicBezTo>
                  <a:lnTo>
                    <a:pt x="448096" y="653170"/>
                  </a:lnTo>
                  <a:cubicBezTo>
                    <a:pt x="392502" y="708764"/>
                    <a:pt x="302364" y="708764"/>
                    <a:pt x="246770" y="653170"/>
                  </a:cubicBezTo>
                  <a:lnTo>
                    <a:pt x="41696" y="448096"/>
                  </a:lnTo>
                  <a:cubicBezTo>
                    <a:pt x="-13898" y="392502"/>
                    <a:pt x="-13898" y="302364"/>
                    <a:pt x="41696" y="246770"/>
                  </a:cubicBezTo>
                  <a:lnTo>
                    <a:pt x="246770" y="41696"/>
                  </a:lnTo>
                  <a:cubicBezTo>
                    <a:pt x="302364" y="-13898"/>
                    <a:pt x="392502" y="-13898"/>
                    <a:pt x="448096" y="41696"/>
                  </a:cubicBezTo>
                  <a:close/>
                </a:path>
              </a:pathLst>
            </a:custGeom>
            <a:solidFill>
              <a:srgbClr val="FFFFFF"/>
            </a:solidFill>
            <a:ln w="57150" cap="sq">
              <a:solidFill>
                <a:srgbClr val="0CE3A2"/>
              </a:solidFill>
              <a:prstDash val="solid"/>
              <a:miter/>
            </a:ln>
          </p:spPr>
          <p:txBody>
            <a:bodyPr/>
            <a:lstStyle/>
            <a:p>
              <a:endParaRPr lang="en-US"/>
            </a:p>
          </p:txBody>
        </p:sp>
        <p:sp>
          <p:nvSpPr>
            <p:cNvPr id="43" name="TextBox 43"/>
            <p:cNvSpPr txBox="1"/>
            <p:nvPr/>
          </p:nvSpPr>
          <p:spPr>
            <a:xfrm>
              <a:off x="139700" y="101600"/>
              <a:ext cx="533400" cy="571500"/>
            </a:xfrm>
            <a:prstGeom prst="rect">
              <a:avLst/>
            </a:prstGeom>
          </p:spPr>
          <p:txBody>
            <a:bodyPr lIns="50800" tIns="50800" rIns="50800" bIns="50800" rtlCol="0" anchor="ctr"/>
            <a:lstStyle/>
            <a:p>
              <a:pPr marL="0" lvl="0" indent="0" algn="ctr">
                <a:lnSpc>
                  <a:spcPts val="2659"/>
                </a:lnSpc>
                <a:spcBef>
                  <a:spcPct val="0"/>
                </a:spcBef>
              </a:pPr>
              <a:r>
                <a:rPr lang="en-US" sz="1899" b="1">
                  <a:solidFill>
                    <a:srgbClr val="000000"/>
                  </a:solidFill>
                  <a:latin typeface="Canva Sans Bold"/>
                  <a:ea typeface="Canva Sans Bold"/>
                  <a:cs typeface="Canva Sans Bold"/>
                  <a:sym typeface="Canva Sans Bold"/>
                </a:rPr>
                <a:t>03</a:t>
              </a:r>
            </a:p>
          </p:txBody>
        </p:sp>
      </p:grpSp>
      <p:grpSp>
        <p:nvGrpSpPr>
          <p:cNvPr id="44" name="Group 44"/>
          <p:cNvGrpSpPr/>
          <p:nvPr/>
        </p:nvGrpSpPr>
        <p:grpSpPr>
          <a:xfrm>
            <a:off x="8930773" y="7577796"/>
            <a:ext cx="1087658" cy="1087658"/>
            <a:chOff x="0" y="0"/>
            <a:chExt cx="812800" cy="812800"/>
          </a:xfrm>
        </p:grpSpPr>
        <p:sp>
          <p:nvSpPr>
            <p:cNvPr id="45" name="Freeform 45"/>
            <p:cNvSpPr/>
            <p:nvPr/>
          </p:nvSpPr>
          <p:spPr>
            <a:xfrm>
              <a:off x="58967" y="58967"/>
              <a:ext cx="694866" cy="694866"/>
            </a:xfrm>
            <a:custGeom>
              <a:avLst/>
              <a:gdLst/>
              <a:ahLst/>
              <a:cxnLst/>
              <a:rect l="l" t="t" r="r" b="b"/>
              <a:pathLst>
                <a:path w="694866" h="694866">
                  <a:moveTo>
                    <a:pt x="448096" y="41696"/>
                  </a:moveTo>
                  <a:lnTo>
                    <a:pt x="653170" y="246770"/>
                  </a:lnTo>
                  <a:cubicBezTo>
                    <a:pt x="708764" y="302364"/>
                    <a:pt x="708764" y="392502"/>
                    <a:pt x="653170" y="448096"/>
                  </a:cubicBezTo>
                  <a:lnTo>
                    <a:pt x="448096" y="653170"/>
                  </a:lnTo>
                  <a:cubicBezTo>
                    <a:pt x="392502" y="708764"/>
                    <a:pt x="302364" y="708764"/>
                    <a:pt x="246770" y="653170"/>
                  </a:cubicBezTo>
                  <a:lnTo>
                    <a:pt x="41696" y="448096"/>
                  </a:lnTo>
                  <a:cubicBezTo>
                    <a:pt x="-13898" y="392502"/>
                    <a:pt x="-13898" y="302364"/>
                    <a:pt x="41696" y="246770"/>
                  </a:cubicBezTo>
                  <a:lnTo>
                    <a:pt x="246770" y="41696"/>
                  </a:lnTo>
                  <a:cubicBezTo>
                    <a:pt x="302364" y="-13898"/>
                    <a:pt x="392502" y="-13898"/>
                    <a:pt x="448096" y="41696"/>
                  </a:cubicBezTo>
                  <a:close/>
                </a:path>
              </a:pathLst>
            </a:custGeom>
            <a:solidFill>
              <a:srgbClr val="FFFFFF"/>
            </a:solidFill>
            <a:ln w="57150" cap="sq">
              <a:solidFill>
                <a:srgbClr val="696969"/>
              </a:solidFill>
              <a:prstDash val="solid"/>
              <a:miter/>
            </a:ln>
          </p:spPr>
          <p:txBody>
            <a:bodyPr/>
            <a:lstStyle/>
            <a:p>
              <a:endParaRPr lang="en-US"/>
            </a:p>
          </p:txBody>
        </p:sp>
        <p:sp>
          <p:nvSpPr>
            <p:cNvPr id="46" name="TextBox 46"/>
            <p:cNvSpPr txBox="1"/>
            <p:nvPr/>
          </p:nvSpPr>
          <p:spPr>
            <a:xfrm>
              <a:off x="139700" y="101600"/>
              <a:ext cx="533400" cy="571500"/>
            </a:xfrm>
            <a:prstGeom prst="rect">
              <a:avLst/>
            </a:prstGeom>
          </p:spPr>
          <p:txBody>
            <a:bodyPr lIns="50800" tIns="50800" rIns="50800" bIns="50800" rtlCol="0" anchor="ctr"/>
            <a:lstStyle/>
            <a:p>
              <a:pPr marL="0" lvl="0" indent="0" algn="ctr">
                <a:lnSpc>
                  <a:spcPts val="2659"/>
                </a:lnSpc>
                <a:spcBef>
                  <a:spcPct val="0"/>
                </a:spcBef>
              </a:pPr>
              <a:r>
                <a:rPr lang="en-US" sz="1899" b="1">
                  <a:solidFill>
                    <a:srgbClr val="000000"/>
                  </a:solidFill>
                  <a:latin typeface="Canva Sans Bold"/>
                  <a:ea typeface="Canva Sans Bold"/>
                  <a:cs typeface="Canva Sans Bold"/>
                  <a:sym typeface="Canva Sans Bold"/>
                </a:rPr>
                <a:t>04</a:t>
              </a:r>
            </a:p>
          </p:txBody>
        </p:sp>
      </p:grpSp>
      <p:sp>
        <p:nvSpPr>
          <p:cNvPr id="47" name="Freeform 47"/>
          <p:cNvSpPr/>
          <p:nvPr/>
        </p:nvSpPr>
        <p:spPr>
          <a:xfrm>
            <a:off x="515564" y="471700"/>
            <a:ext cx="3311846" cy="762140"/>
          </a:xfrm>
          <a:custGeom>
            <a:avLst/>
            <a:gdLst/>
            <a:ahLst/>
            <a:cxnLst/>
            <a:rect l="l" t="t" r="r" b="b"/>
            <a:pathLst>
              <a:path w="3311846" h="762140">
                <a:moveTo>
                  <a:pt x="0" y="0"/>
                </a:moveTo>
                <a:lnTo>
                  <a:pt x="3311846" y="0"/>
                </a:lnTo>
                <a:lnTo>
                  <a:pt x="3311846" y="762140"/>
                </a:lnTo>
                <a:lnTo>
                  <a:pt x="0" y="762140"/>
                </a:lnTo>
                <a:lnTo>
                  <a:pt x="0" y="0"/>
                </a:lnTo>
                <a:close/>
              </a:path>
            </a:pathLst>
          </a:custGeom>
          <a:blipFill>
            <a:blip r:embed="rId9"/>
            <a:stretch>
              <a:fillRect/>
            </a:stretch>
          </a:blipFill>
        </p:spPr>
        <p:txBody>
          <a:bodyPr/>
          <a:lstStyle/>
          <a:p>
            <a:endParaRPr lang="en-US"/>
          </a:p>
        </p:txBody>
      </p:sp>
      <p:sp>
        <p:nvSpPr>
          <p:cNvPr id="48" name="Freeform 48"/>
          <p:cNvSpPr/>
          <p:nvPr/>
        </p:nvSpPr>
        <p:spPr>
          <a:xfrm>
            <a:off x="7532846" y="1712500"/>
            <a:ext cx="830769" cy="843420"/>
          </a:xfrm>
          <a:custGeom>
            <a:avLst/>
            <a:gdLst/>
            <a:ahLst/>
            <a:cxnLst/>
            <a:rect l="l" t="t" r="r" b="b"/>
            <a:pathLst>
              <a:path w="830769" h="843420">
                <a:moveTo>
                  <a:pt x="0" y="0"/>
                </a:moveTo>
                <a:lnTo>
                  <a:pt x="830769" y="0"/>
                </a:lnTo>
                <a:lnTo>
                  <a:pt x="830769" y="843421"/>
                </a:lnTo>
                <a:lnTo>
                  <a:pt x="0" y="8434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9" name="Freeform 49"/>
          <p:cNvSpPr/>
          <p:nvPr/>
        </p:nvSpPr>
        <p:spPr>
          <a:xfrm>
            <a:off x="7571220" y="3806605"/>
            <a:ext cx="768790" cy="768790"/>
          </a:xfrm>
          <a:custGeom>
            <a:avLst/>
            <a:gdLst/>
            <a:ahLst/>
            <a:cxnLst/>
            <a:rect l="l" t="t" r="r" b="b"/>
            <a:pathLst>
              <a:path w="768790" h="768790">
                <a:moveTo>
                  <a:pt x="0" y="0"/>
                </a:moveTo>
                <a:lnTo>
                  <a:pt x="768790" y="0"/>
                </a:lnTo>
                <a:lnTo>
                  <a:pt x="768790" y="768790"/>
                </a:lnTo>
                <a:lnTo>
                  <a:pt x="0" y="7687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0" name="Freeform 50"/>
          <p:cNvSpPr/>
          <p:nvPr/>
        </p:nvSpPr>
        <p:spPr>
          <a:xfrm>
            <a:off x="7615686" y="5612484"/>
            <a:ext cx="747928" cy="747928"/>
          </a:xfrm>
          <a:custGeom>
            <a:avLst/>
            <a:gdLst/>
            <a:ahLst/>
            <a:cxnLst/>
            <a:rect l="l" t="t" r="r" b="b"/>
            <a:pathLst>
              <a:path w="747928" h="747928">
                <a:moveTo>
                  <a:pt x="0" y="0"/>
                </a:moveTo>
                <a:lnTo>
                  <a:pt x="747929" y="0"/>
                </a:lnTo>
                <a:lnTo>
                  <a:pt x="747929" y="747928"/>
                </a:lnTo>
                <a:lnTo>
                  <a:pt x="0" y="74792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51" name="Freeform 51"/>
          <p:cNvSpPr/>
          <p:nvPr/>
        </p:nvSpPr>
        <p:spPr>
          <a:xfrm>
            <a:off x="7600842" y="7766852"/>
            <a:ext cx="709547" cy="709547"/>
          </a:xfrm>
          <a:custGeom>
            <a:avLst/>
            <a:gdLst/>
            <a:ahLst/>
            <a:cxnLst/>
            <a:rect l="l" t="t" r="r" b="b"/>
            <a:pathLst>
              <a:path w="709547" h="709547">
                <a:moveTo>
                  <a:pt x="0" y="0"/>
                </a:moveTo>
                <a:lnTo>
                  <a:pt x="709546" y="0"/>
                </a:lnTo>
                <a:lnTo>
                  <a:pt x="709546" y="709546"/>
                </a:lnTo>
                <a:lnTo>
                  <a:pt x="0" y="70954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52" name="Group 52"/>
          <p:cNvGrpSpPr/>
          <p:nvPr/>
        </p:nvGrpSpPr>
        <p:grpSpPr>
          <a:xfrm>
            <a:off x="1028700" y="4255711"/>
            <a:ext cx="4904678" cy="2689259"/>
            <a:chOff x="0" y="0"/>
            <a:chExt cx="6539571" cy="3585679"/>
          </a:xfrm>
        </p:grpSpPr>
        <p:sp>
          <p:nvSpPr>
            <p:cNvPr id="53" name="TextBox 53"/>
            <p:cNvSpPr txBox="1"/>
            <p:nvPr/>
          </p:nvSpPr>
          <p:spPr>
            <a:xfrm>
              <a:off x="0" y="-66675"/>
              <a:ext cx="6539571" cy="2497457"/>
            </a:xfrm>
            <a:prstGeom prst="rect">
              <a:avLst/>
            </a:prstGeom>
          </p:spPr>
          <p:txBody>
            <a:bodyPr lIns="0" tIns="0" rIns="0" bIns="0" rtlCol="0" anchor="t">
              <a:spAutoFit/>
            </a:bodyPr>
            <a:lstStyle/>
            <a:p>
              <a:pPr algn="l">
                <a:lnSpc>
                  <a:spcPts val="5039"/>
                </a:lnSpc>
                <a:spcBef>
                  <a:spcPct val="0"/>
                </a:spcBef>
              </a:pPr>
              <a:r>
                <a:rPr lang="en-US" sz="3599" b="1">
                  <a:solidFill>
                    <a:srgbClr val="000000"/>
                  </a:solidFill>
                  <a:latin typeface="Canva Sans Bold"/>
                  <a:ea typeface="Canva Sans Bold"/>
                  <a:cs typeface="Canva Sans Bold"/>
                  <a:sym typeface="Canva Sans Bold"/>
                </a:rPr>
                <a:t>Local Business Search Visibility Explained</a:t>
              </a:r>
            </a:p>
          </p:txBody>
        </p:sp>
        <p:sp>
          <p:nvSpPr>
            <p:cNvPr id="54" name="TextBox 54"/>
            <p:cNvSpPr txBox="1"/>
            <p:nvPr/>
          </p:nvSpPr>
          <p:spPr>
            <a:xfrm>
              <a:off x="0" y="2722926"/>
              <a:ext cx="6539571" cy="862753"/>
            </a:xfrm>
            <a:prstGeom prst="rect">
              <a:avLst/>
            </a:prstGeom>
          </p:spPr>
          <p:txBody>
            <a:bodyPr lIns="0" tIns="0" rIns="0" bIns="0" rtlCol="0" anchor="t">
              <a:spAutoFit/>
            </a:bodyPr>
            <a:lstStyle/>
            <a:p>
              <a:pPr algn="l">
                <a:lnSpc>
                  <a:spcPts val="2659"/>
                </a:lnSpc>
                <a:spcBef>
                  <a:spcPct val="0"/>
                </a:spcBef>
              </a:pPr>
              <a:r>
                <a:rPr lang="en-US" sz="1899">
                  <a:solidFill>
                    <a:srgbClr val="000000"/>
                  </a:solidFill>
                  <a:latin typeface="Canva Sans"/>
                  <a:ea typeface="Canva Sans"/>
                  <a:cs typeface="Canva Sans"/>
                  <a:sym typeface="Canva Sans"/>
                </a:rPr>
                <a:t>Practical actions to connect and build trust with local audiences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1F4"/>
        </a:solidFill>
        <a:effectLst/>
      </p:bgPr>
    </p:bg>
    <p:spTree>
      <p:nvGrpSpPr>
        <p:cNvPr id="1" name=""/>
        <p:cNvGrpSpPr/>
        <p:nvPr/>
      </p:nvGrpSpPr>
      <p:grpSpPr>
        <a:xfrm>
          <a:off x="0" y="0"/>
          <a:ext cx="0" cy="0"/>
          <a:chOff x="0" y="0"/>
          <a:chExt cx="0" cy="0"/>
        </a:xfrm>
      </p:grpSpPr>
      <p:sp>
        <p:nvSpPr>
          <p:cNvPr id="2" name="Freeform 2"/>
          <p:cNvSpPr/>
          <p:nvPr/>
        </p:nvSpPr>
        <p:spPr>
          <a:xfrm flipH="1">
            <a:off x="10020057" y="3852134"/>
            <a:ext cx="5624162" cy="766292"/>
          </a:xfrm>
          <a:custGeom>
            <a:avLst/>
            <a:gdLst/>
            <a:ahLst/>
            <a:cxnLst/>
            <a:rect l="l" t="t" r="r" b="b"/>
            <a:pathLst>
              <a:path w="5624162" h="766292">
                <a:moveTo>
                  <a:pt x="5624162" y="0"/>
                </a:moveTo>
                <a:lnTo>
                  <a:pt x="0" y="0"/>
                </a:lnTo>
                <a:lnTo>
                  <a:pt x="0" y="766292"/>
                </a:lnTo>
                <a:lnTo>
                  <a:pt x="5624162" y="766292"/>
                </a:lnTo>
                <a:lnTo>
                  <a:pt x="5624162" y="0"/>
                </a:lnTo>
                <a:close/>
              </a:path>
            </a:pathLst>
          </a:custGeom>
          <a:blipFill>
            <a:blip r:embed="rId2">
              <a:alphaModFix amt="42000"/>
            </a:blip>
            <a:stretch>
              <a:fillRect/>
            </a:stretch>
          </a:blipFill>
        </p:spPr>
        <p:txBody>
          <a:bodyPr/>
          <a:lstStyle/>
          <a:p>
            <a:endParaRPr lang="en-US"/>
          </a:p>
        </p:txBody>
      </p:sp>
      <p:grpSp>
        <p:nvGrpSpPr>
          <p:cNvPr id="3" name="Group 3"/>
          <p:cNvGrpSpPr/>
          <p:nvPr/>
        </p:nvGrpSpPr>
        <p:grpSpPr>
          <a:xfrm>
            <a:off x="10020057" y="2667000"/>
            <a:ext cx="5624162" cy="1466040"/>
            <a:chOff x="0" y="0"/>
            <a:chExt cx="1481261" cy="386118"/>
          </a:xfrm>
        </p:grpSpPr>
        <p:sp>
          <p:nvSpPr>
            <p:cNvPr id="4" name="Freeform 4"/>
            <p:cNvSpPr/>
            <p:nvPr/>
          </p:nvSpPr>
          <p:spPr>
            <a:xfrm>
              <a:off x="0" y="0"/>
              <a:ext cx="1481261" cy="386118"/>
            </a:xfrm>
            <a:custGeom>
              <a:avLst/>
              <a:gdLst/>
              <a:ahLst/>
              <a:cxnLst/>
              <a:rect l="l" t="t" r="r" b="b"/>
              <a:pathLst>
                <a:path w="1481261" h="386118">
                  <a:moveTo>
                    <a:pt x="38543" y="0"/>
                  </a:moveTo>
                  <a:lnTo>
                    <a:pt x="1442717" y="0"/>
                  </a:lnTo>
                  <a:cubicBezTo>
                    <a:pt x="1452940" y="0"/>
                    <a:pt x="1462743" y="4061"/>
                    <a:pt x="1469972" y="11289"/>
                  </a:cubicBezTo>
                  <a:cubicBezTo>
                    <a:pt x="1477200" y="18517"/>
                    <a:pt x="1481261" y="28321"/>
                    <a:pt x="1481261" y="38543"/>
                  </a:cubicBezTo>
                  <a:lnTo>
                    <a:pt x="1481261" y="347574"/>
                  </a:lnTo>
                  <a:cubicBezTo>
                    <a:pt x="1481261" y="357797"/>
                    <a:pt x="1477200" y="367600"/>
                    <a:pt x="1469972" y="374829"/>
                  </a:cubicBezTo>
                  <a:cubicBezTo>
                    <a:pt x="1462743" y="382057"/>
                    <a:pt x="1452940" y="386118"/>
                    <a:pt x="1442717" y="386118"/>
                  </a:cubicBezTo>
                  <a:lnTo>
                    <a:pt x="38543" y="386118"/>
                  </a:lnTo>
                  <a:cubicBezTo>
                    <a:pt x="28321" y="386118"/>
                    <a:pt x="18517" y="382057"/>
                    <a:pt x="11289" y="374829"/>
                  </a:cubicBezTo>
                  <a:cubicBezTo>
                    <a:pt x="4061" y="367600"/>
                    <a:pt x="0" y="357797"/>
                    <a:pt x="0" y="347574"/>
                  </a:cubicBezTo>
                  <a:lnTo>
                    <a:pt x="0" y="38543"/>
                  </a:lnTo>
                  <a:cubicBezTo>
                    <a:pt x="0" y="28321"/>
                    <a:pt x="4061" y="18517"/>
                    <a:pt x="11289" y="11289"/>
                  </a:cubicBezTo>
                  <a:cubicBezTo>
                    <a:pt x="18517" y="4061"/>
                    <a:pt x="28321" y="0"/>
                    <a:pt x="38543" y="0"/>
                  </a:cubicBezTo>
                  <a:close/>
                </a:path>
              </a:pathLst>
            </a:custGeom>
            <a:solidFill>
              <a:srgbClr val="FFFFFF"/>
            </a:solidFill>
            <a:ln cap="rnd">
              <a:noFill/>
              <a:prstDash val="solid"/>
              <a:round/>
            </a:ln>
          </p:spPr>
          <p:txBody>
            <a:bodyPr/>
            <a:lstStyle/>
            <a:p>
              <a:endParaRPr lang="en-US"/>
            </a:p>
          </p:txBody>
        </p:sp>
        <p:sp>
          <p:nvSpPr>
            <p:cNvPr id="5" name="TextBox 5"/>
            <p:cNvSpPr txBox="1"/>
            <p:nvPr/>
          </p:nvSpPr>
          <p:spPr>
            <a:xfrm>
              <a:off x="0" y="-47625"/>
              <a:ext cx="1481261" cy="43374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0020057" y="5566634"/>
            <a:ext cx="5624162" cy="766292"/>
          </a:xfrm>
          <a:custGeom>
            <a:avLst/>
            <a:gdLst/>
            <a:ahLst/>
            <a:cxnLst/>
            <a:rect l="l" t="t" r="r" b="b"/>
            <a:pathLst>
              <a:path w="5624162" h="766292">
                <a:moveTo>
                  <a:pt x="5624162" y="0"/>
                </a:moveTo>
                <a:lnTo>
                  <a:pt x="0" y="0"/>
                </a:lnTo>
                <a:lnTo>
                  <a:pt x="0" y="766292"/>
                </a:lnTo>
                <a:lnTo>
                  <a:pt x="5624162" y="766292"/>
                </a:lnTo>
                <a:lnTo>
                  <a:pt x="5624162" y="0"/>
                </a:lnTo>
                <a:close/>
              </a:path>
            </a:pathLst>
          </a:custGeom>
          <a:blipFill>
            <a:blip r:embed="rId2">
              <a:alphaModFix amt="42000"/>
            </a:blip>
            <a:stretch>
              <a:fillRect/>
            </a:stretch>
          </a:blipFill>
        </p:spPr>
        <p:txBody>
          <a:bodyPr/>
          <a:lstStyle/>
          <a:p>
            <a:endParaRPr lang="en-US"/>
          </a:p>
        </p:txBody>
      </p:sp>
      <p:grpSp>
        <p:nvGrpSpPr>
          <p:cNvPr id="7" name="Group 7"/>
          <p:cNvGrpSpPr/>
          <p:nvPr/>
        </p:nvGrpSpPr>
        <p:grpSpPr>
          <a:xfrm>
            <a:off x="10020057" y="4381500"/>
            <a:ext cx="5624162" cy="1466040"/>
            <a:chOff x="0" y="0"/>
            <a:chExt cx="1481261" cy="386118"/>
          </a:xfrm>
        </p:grpSpPr>
        <p:sp>
          <p:nvSpPr>
            <p:cNvPr id="8" name="Freeform 8"/>
            <p:cNvSpPr/>
            <p:nvPr/>
          </p:nvSpPr>
          <p:spPr>
            <a:xfrm>
              <a:off x="0" y="0"/>
              <a:ext cx="1481261" cy="386118"/>
            </a:xfrm>
            <a:custGeom>
              <a:avLst/>
              <a:gdLst/>
              <a:ahLst/>
              <a:cxnLst/>
              <a:rect l="l" t="t" r="r" b="b"/>
              <a:pathLst>
                <a:path w="1481261" h="386118">
                  <a:moveTo>
                    <a:pt x="38543" y="0"/>
                  </a:moveTo>
                  <a:lnTo>
                    <a:pt x="1442717" y="0"/>
                  </a:lnTo>
                  <a:cubicBezTo>
                    <a:pt x="1452940" y="0"/>
                    <a:pt x="1462743" y="4061"/>
                    <a:pt x="1469972" y="11289"/>
                  </a:cubicBezTo>
                  <a:cubicBezTo>
                    <a:pt x="1477200" y="18517"/>
                    <a:pt x="1481261" y="28321"/>
                    <a:pt x="1481261" y="38543"/>
                  </a:cubicBezTo>
                  <a:lnTo>
                    <a:pt x="1481261" y="347574"/>
                  </a:lnTo>
                  <a:cubicBezTo>
                    <a:pt x="1481261" y="357797"/>
                    <a:pt x="1477200" y="367600"/>
                    <a:pt x="1469972" y="374829"/>
                  </a:cubicBezTo>
                  <a:cubicBezTo>
                    <a:pt x="1462743" y="382057"/>
                    <a:pt x="1452940" y="386118"/>
                    <a:pt x="1442717" y="386118"/>
                  </a:cubicBezTo>
                  <a:lnTo>
                    <a:pt x="38543" y="386118"/>
                  </a:lnTo>
                  <a:cubicBezTo>
                    <a:pt x="28321" y="386118"/>
                    <a:pt x="18517" y="382057"/>
                    <a:pt x="11289" y="374829"/>
                  </a:cubicBezTo>
                  <a:cubicBezTo>
                    <a:pt x="4061" y="367600"/>
                    <a:pt x="0" y="357797"/>
                    <a:pt x="0" y="347574"/>
                  </a:cubicBezTo>
                  <a:lnTo>
                    <a:pt x="0" y="38543"/>
                  </a:lnTo>
                  <a:cubicBezTo>
                    <a:pt x="0" y="28321"/>
                    <a:pt x="4061" y="18517"/>
                    <a:pt x="11289" y="11289"/>
                  </a:cubicBezTo>
                  <a:cubicBezTo>
                    <a:pt x="18517" y="4061"/>
                    <a:pt x="28321" y="0"/>
                    <a:pt x="38543" y="0"/>
                  </a:cubicBezTo>
                  <a:close/>
                </a:path>
              </a:pathLst>
            </a:custGeom>
            <a:solidFill>
              <a:srgbClr val="FFFFFF"/>
            </a:solidFill>
            <a:ln cap="rnd">
              <a:noFill/>
              <a:prstDash val="solid"/>
              <a:round/>
            </a:ln>
          </p:spPr>
          <p:txBody>
            <a:bodyPr/>
            <a:lstStyle/>
            <a:p>
              <a:endParaRPr lang="en-US"/>
            </a:p>
          </p:txBody>
        </p:sp>
        <p:sp>
          <p:nvSpPr>
            <p:cNvPr id="9" name="TextBox 9"/>
            <p:cNvSpPr txBox="1"/>
            <p:nvPr/>
          </p:nvSpPr>
          <p:spPr>
            <a:xfrm>
              <a:off x="0" y="-47625"/>
              <a:ext cx="1481261" cy="433743"/>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flipH="1">
            <a:off x="10020057" y="7281134"/>
            <a:ext cx="5624162" cy="766292"/>
          </a:xfrm>
          <a:custGeom>
            <a:avLst/>
            <a:gdLst/>
            <a:ahLst/>
            <a:cxnLst/>
            <a:rect l="l" t="t" r="r" b="b"/>
            <a:pathLst>
              <a:path w="5624162" h="766292">
                <a:moveTo>
                  <a:pt x="5624162" y="0"/>
                </a:moveTo>
                <a:lnTo>
                  <a:pt x="0" y="0"/>
                </a:lnTo>
                <a:lnTo>
                  <a:pt x="0" y="766292"/>
                </a:lnTo>
                <a:lnTo>
                  <a:pt x="5624162" y="766292"/>
                </a:lnTo>
                <a:lnTo>
                  <a:pt x="5624162" y="0"/>
                </a:lnTo>
                <a:close/>
              </a:path>
            </a:pathLst>
          </a:custGeom>
          <a:blipFill>
            <a:blip r:embed="rId2">
              <a:alphaModFix amt="42000"/>
            </a:blip>
            <a:stretch>
              <a:fillRect/>
            </a:stretch>
          </a:blipFill>
        </p:spPr>
        <p:txBody>
          <a:bodyPr/>
          <a:lstStyle/>
          <a:p>
            <a:endParaRPr lang="en-US"/>
          </a:p>
        </p:txBody>
      </p:sp>
      <p:grpSp>
        <p:nvGrpSpPr>
          <p:cNvPr id="11" name="Group 11"/>
          <p:cNvGrpSpPr/>
          <p:nvPr/>
        </p:nvGrpSpPr>
        <p:grpSpPr>
          <a:xfrm>
            <a:off x="10020057" y="6096000"/>
            <a:ext cx="5624162" cy="1466040"/>
            <a:chOff x="0" y="0"/>
            <a:chExt cx="1481261" cy="386118"/>
          </a:xfrm>
        </p:grpSpPr>
        <p:sp>
          <p:nvSpPr>
            <p:cNvPr id="12" name="Freeform 12"/>
            <p:cNvSpPr/>
            <p:nvPr/>
          </p:nvSpPr>
          <p:spPr>
            <a:xfrm>
              <a:off x="0" y="0"/>
              <a:ext cx="1481261" cy="386118"/>
            </a:xfrm>
            <a:custGeom>
              <a:avLst/>
              <a:gdLst/>
              <a:ahLst/>
              <a:cxnLst/>
              <a:rect l="l" t="t" r="r" b="b"/>
              <a:pathLst>
                <a:path w="1481261" h="386118">
                  <a:moveTo>
                    <a:pt x="38543" y="0"/>
                  </a:moveTo>
                  <a:lnTo>
                    <a:pt x="1442717" y="0"/>
                  </a:lnTo>
                  <a:cubicBezTo>
                    <a:pt x="1452940" y="0"/>
                    <a:pt x="1462743" y="4061"/>
                    <a:pt x="1469972" y="11289"/>
                  </a:cubicBezTo>
                  <a:cubicBezTo>
                    <a:pt x="1477200" y="18517"/>
                    <a:pt x="1481261" y="28321"/>
                    <a:pt x="1481261" y="38543"/>
                  </a:cubicBezTo>
                  <a:lnTo>
                    <a:pt x="1481261" y="347574"/>
                  </a:lnTo>
                  <a:cubicBezTo>
                    <a:pt x="1481261" y="357797"/>
                    <a:pt x="1477200" y="367600"/>
                    <a:pt x="1469972" y="374829"/>
                  </a:cubicBezTo>
                  <a:cubicBezTo>
                    <a:pt x="1462743" y="382057"/>
                    <a:pt x="1452940" y="386118"/>
                    <a:pt x="1442717" y="386118"/>
                  </a:cubicBezTo>
                  <a:lnTo>
                    <a:pt x="38543" y="386118"/>
                  </a:lnTo>
                  <a:cubicBezTo>
                    <a:pt x="28321" y="386118"/>
                    <a:pt x="18517" y="382057"/>
                    <a:pt x="11289" y="374829"/>
                  </a:cubicBezTo>
                  <a:cubicBezTo>
                    <a:pt x="4061" y="367600"/>
                    <a:pt x="0" y="357797"/>
                    <a:pt x="0" y="347574"/>
                  </a:cubicBezTo>
                  <a:lnTo>
                    <a:pt x="0" y="38543"/>
                  </a:lnTo>
                  <a:cubicBezTo>
                    <a:pt x="0" y="28321"/>
                    <a:pt x="4061" y="18517"/>
                    <a:pt x="11289" y="11289"/>
                  </a:cubicBezTo>
                  <a:cubicBezTo>
                    <a:pt x="18517" y="4061"/>
                    <a:pt x="28321" y="0"/>
                    <a:pt x="38543" y="0"/>
                  </a:cubicBezTo>
                  <a:close/>
                </a:path>
              </a:pathLst>
            </a:custGeom>
            <a:solidFill>
              <a:srgbClr val="FFFFFF"/>
            </a:solidFill>
            <a:ln cap="rnd">
              <a:noFill/>
              <a:prstDash val="solid"/>
              <a:round/>
            </a:ln>
          </p:spPr>
          <p:txBody>
            <a:bodyPr/>
            <a:lstStyle/>
            <a:p>
              <a:endParaRPr lang="en-US"/>
            </a:p>
          </p:txBody>
        </p:sp>
        <p:sp>
          <p:nvSpPr>
            <p:cNvPr id="13" name="TextBox 13"/>
            <p:cNvSpPr txBox="1"/>
            <p:nvPr/>
          </p:nvSpPr>
          <p:spPr>
            <a:xfrm>
              <a:off x="0" y="-47625"/>
              <a:ext cx="1481261" cy="433743"/>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flipH="1">
            <a:off x="10020057" y="8995634"/>
            <a:ext cx="5624162" cy="766292"/>
          </a:xfrm>
          <a:custGeom>
            <a:avLst/>
            <a:gdLst/>
            <a:ahLst/>
            <a:cxnLst/>
            <a:rect l="l" t="t" r="r" b="b"/>
            <a:pathLst>
              <a:path w="5624162" h="766292">
                <a:moveTo>
                  <a:pt x="5624162" y="0"/>
                </a:moveTo>
                <a:lnTo>
                  <a:pt x="0" y="0"/>
                </a:lnTo>
                <a:lnTo>
                  <a:pt x="0" y="766292"/>
                </a:lnTo>
                <a:lnTo>
                  <a:pt x="5624162" y="766292"/>
                </a:lnTo>
                <a:lnTo>
                  <a:pt x="5624162" y="0"/>
                </a:lnTo>
                <a:close/>
              </a:path>
            </a:pathLst>
          </a:custGeom>
          <a:blipFill>
            <a:blip r:embed="rId2">
              <a:alphaModFix amt="42000"/>
            </a:blip>
            <a:stretch>
              <a:fillRect/>
            </a:stretch>
          </a:blipFill>
        </p:spPr>
        <p:txBody>
          <a:bodyPr/>
          <a:lstStyle/>
          <a:p>
            <a:endParaRPr lang="en-US"/>
          </a:p>
        </p:txBody>
      </p:sp>
      <p:grpSp>
        <p:nvGrpSpPr>
          <p:cNvPr id="15" name="Group 15"/>
          <p:cNvGrpSpPr/>
          <p:nvPr/>
        </p:nvGrpSpPr>
        <p:grpSpPr>
          <a:xfrm>
            <a:off x="10020057" y="7810500"/>
            <a:ext cx="5624162" cy="1466040"/>
            <a:chOff x="0" y="0"/>
            <a:chExt cx="1481261" cy="386118"/>
          </a:xfrm>
        </p:grpSpPr>
        <p:sp>
          <p:nvSpPr>
            <p:cNvPr id="16" name="Freeform 16"/>
            <p:cNvSpPr/>
            <p:nvPr/>
          </p:nvSpPr>
          <p:spPr>
            <a:xfrm>
              <a:off x="0" y="0"/>
              <a:ext cx="1481261" cy="386118"/>
            </a:xfrm>
            <a:custGeom>
              <a:avLst/>
              <a:gdLst/>
              <a:ahLst/>
              <a:cxnLst/>
              <a:rect l="l" t="t" r="r" b="b"/>
              <a:pathLst>
                <a:path w="1481261" h="386118">
                  <a:moveTo>
                    <a:pt x="38543" y="0"/>
                  </a:moveTo>
                  <a:lnTo>
                    <a:pt x="1442717" y="0"/>
                  </a:lnTo>
                  <a:cubicBezTo>
                    <a:pt x="1452940" y="0"/>
                    <a:pt x="1462743" y="4061"/>
                    <a:pt x="1469972" y="11289"/>
                  </a:cubicBezTo>
                  <a:cubicBezTo>
                    <a:pt x="1477200" y="18517"/>
                    <a:pt x="1481261" y="28321"/>
                    <a:pt x="1481261" y="38543"/>
                  </a:cubicBezTo>
                  <a:lnTo>
                    <a:pt x="1481261" y="347574"/>
                  </a:lnTo>
                  <a:cubicBezTo>
                    <a:pt x="1481261" y="357797"/>
                    <a:pt x="1477200" y="367600"/>
                    <a:pt x="1469972" y="374829"/>
                  </a:cubicBezTo>
                  <a:cubicBezTo>
                    <a:pt x="1462743" y="382057"/>
                    <a:pt x="1452940" y="386118"/>
                    <a:pt x="1442717" y="386118"/>
                  </a:cubicBezTo>
                  <a:lnTo>
                    <a:pt x="38543" y="386118"/>
                  </a:lnTo>
                  <a:cubicBezTo>
                    <a:pt x="28321" y="386118"/>
                    <a:pt x="18517" y="382057"/>
                    <a:pt x="11289" y="374829"/>
                  </a:cubicBezTo>
                  <a:cubicBezTo>
                    <a:pt x="4061" y="367600"/>
                    <a:pt x="0" y="357797"/>
                    <a:pt x="0" y="347574"/>
                  </a:cubicBezTo>
                  <a:lnTo>
                    <a:pt x="0" y="38543"/>
                  </a:lnTo>
                  <a:cubicBezTo>
                    <a:pt x="0" y="28321"/>
                    <a:pt x="4061" y="18517"/>
                    <a:pt x="11289" y="11289"/>
                  </a:cubicBezTo>
                  <a:cubicBezTo>
                    <a:pt x="18517" y="4061"/>
                    <a:pt x="28321" y="0"/>
                    <a:pt x="38543" y="0"/>
                  </a:cubicBezTo>
                  <a:close/>
                </a:path>
              </a:pathLst>
            </a:custGeom>
            <a:solidFill>
              <a:srgbClr val="FFFFFF"/>
            </a:solidFill>
            <a:ln cap="rnd">
              <a:noFill/>
              <a:prstDash val="solid"/>
              <a:round/>
            </a:ln>
          </p:spPr>
          <p:txBody>
            <a:bodyPr/>
            <a:lstStyle/>
            <a:p>
              <a:endParaRPr lang="en-US"/>
            </a:p>
          </p:txBody>
        </p:sp>
        <p:sp>
          <p:nvSpPr>
            <p:cNvPr id="17" name="TextBox 17"/>
            <p:cNvSpPr txBox="1"/>
            <p:nvPr/>
          </p:nvSpPr>
          <p:spPr>
            <a:xfrm>
              <a:off x="0" y="-47625"/>
              <a:ext cx="1481261" cy="433743"/>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833799" y="1241525"/>
            <a:ext cx="6448100" cy="8035016"/>
          </a:xfrm>
          <a:custGeom>
            <a:avLst/>
            <a:gdLst/>
            <a:ahLst/>
            <a:cxnLst/>
            <a:rect l="l" t="t" r="r" b="b"/>
            <a:pathLst>
              <a:path w="6448100" h="8035016">
                <a:moveTo>
                  <a:pt x="0" y="0"/>
                </a:moveTo>
                <a:lnTo>
                  <a:pt x="6448100" y="0"/>
                </a:lnTo>
                <a:lnTo>
                  <a:pt x="6448100" y="8035015"/>
                </a:lnTo>
                <a:lnTo>
                  <a:pt x="0" y="8035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9" name="Group 19"/>
          <p:cNvGrpSpPr/>
          <p:nvPr/>
        </p:nvGrpSpPr>
        <p:grpSpPr>
          <a:xfrm>
            <a:off x="9700960" y="3073954"/>
            <a:ext cx="638194" cy="643405"/>
            <a:chOff x="0" y="0"/>
            <a:chExt cx="812800" cy="819436"/>
          </a:xfrm>
        </p:grpSpPr>
        <p:sp>
          <p:nvSpPr>
            <p:cNvPr id="20" name="Freeform 20"/>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4E187D"/>
              </a:solidFill>
              <a:prstDash val="solid"/>
              <a:miter/>
            </a:ln>
          </p:spPr>
          <p:txBody>
            <a:bodyPr/>
            <a:lstStyle/>
            <a:p>
              <a:endParaRPr lang="en-US"/>
            </a:p>
          </p:txBody>
        </p:sp>
        <p:sp>
          <p:nvSpPr>
            <p:cNvPr id="21" name="TextBox 21"/>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01</a:t>
              </a:r>
            </a:p>
          </p:txBody>
        </p:sp>
      </p:grpSp>
      <p:grpSp>
        <p:nvGrpSpPr>
          <p:cNvPr id="22" name="Group 22"/>
          <p:cNvGrpSpPr/>
          <p:nvPr/>
        </p:nvGrpSpPr>
        <p:grpSpPr>
          <a:xfrm>
            <a:off x="9700960" y="4792818"/>
            <a:ext cx="638194" cy="643405"/>
            <a:chOff x="0" y="0"/>
            <a:chExt cx="812800" cy="819436"/>
          </a:xfrm>
        </p:grpSpPr>
        <p:sp>
          <p:nvSpPr>
            <p:cNvPr id="23" name="Freeform 23"/>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216ABD"/>
              </a:solidFill>
              <a:prstDash val="solid"/>
              <a:miter/>
            </a:ln>
          </p:spPr>
          <p:txBody>
            <a:bodyPr/>
            <a:lstStyle/>
            <a:p>
              <a:endParaRPr lang="en-US"/>
            </a:p>
          </p:txBody>
        </p:sp>
        <p:sp>
          <p:nvSpPr>
            <p:cNvPr id="24" name="TextBox 24"/>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02</a:t>
              </a:r>
            </a:p>
          </p:txBody>
        </p:sp>
      </p:grpSp>
      <p:grpSp>
        <p:nvGrpSpPr>
          <p:cNvPr id="25" name="Group 25"/>
          <p:cNvGrpSpPr/>
          <p:nvPr/>
        </p:nvGrpSpPr>
        <p:grpSpPr>
          <a:xfrm>
            <a:off x="9700960" y="6511682"/>
            <a:ext cx="638194" cy="643405"/>
            <a:chOff x="0" y="0"/>
            <a:chExt cx="812800" cy="819436"/>
          </a:xfrm>
        </p:grpSpPr>
        <p:sp>
          <p:nvSpPr>
            <p:cNvPr id="26" name="Freeform 26"/>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9F8CBC"/>
              </a:solidFill>
              <a:prstDash val="solid"/>
              <a:miter/>
            </a:ln>
          </p:spPr>
          <p:txBody>
            <a:bodyPr/>
            <a:lstStyle/>
            <a:p>
              <a:endParaRPr lang="en-US"/>
            </a:p>
          </p:txBody>
        </p:sp>
        <p:sp>
          <p:nvSpPr>
            <p:cNvPr id="27" name="TextBox 27"/>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03</a:t>
              </a:r>
            </a:p>
          </p:txBody>
        </p:sp>
      </p:grpSp>
      <p:grpSp>
        <p:nvGrpSpPr>
          <p:cNvPr id="28" name="Group 28"/>
          <p:cNvGrpSpPr/>
          <p:nvPr/>
        </p:nvGrpSpPr>
        <p:grpSpPr>
          <a:xfrm>
            <a:off x="9700960" y="8230545"/>
            <a:ext cx="638194" cy="643405"/>
            <a:chOff x="0" y="0"/>
            <a:chExt cx="812800" cy="819436"/>
          </a:xfrm>
        </p:grpSpPr>
        <p:sp>
          <p:nvSpPr>
            <p:cNvPr id="29" name="Freeform 29"/>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696969"/>
              </a:solidFill>
              <a:prstDash val="solid"/>
              <a:miter/>
            </a:ln>
          </p:spPr>
          <p:txBody>
            <a:bodyPr/>
            <a:lstStyle/>
            <a:p>
              <a:endParaRPr lang="en-US"/>
            </a:p>
          </p:txBody>
        </p:sp>
        <p:sp>
          <p:nvSpPr>
            <p:cNvPr id="30" name="TextBox 30"/>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04</a:t>
              </a:r>
            </a:p>
          </p:txBody>
        </p:sp>
      </p:grpSp>
      <p:sp>
        <p:nvSpPr>
          <p:cNvPr id="31" name="Freeform 31"/>
          <p:cNvSpPr/>
          <p:nvPr/>
        </p:nvSpPr>
        <p:spPr>
          <a:xfrm>
            <a:off x="515564" y="471700"/>
            <a:ext cx="3311846" cy="762140"/>
          </a:xfrm>
          <a:custGeom>
            <a:avLst/>
            <a:gdLst/>
            <a:ahLst/>
            <a:cxnLst/>
            <a:rect l="l" t="t" r="r" b="b"/>
            <a:pathLst>
              <a:path w="3311846" h="762140">
                <a:moveTo>
                  <a:pt x="0" y="0"/>
                </a:moveTo>
                <a:lnTo>
                  <a:pt x="3311846" y="0"/>
                </a:lnTo>
                <a:lnTo>
                  <a:pt x="3311846" y="762140"/>
                </a:lnTo>
                <a:lnTo>
                  <a:pt x="0" y="762140"/>
                </a:lnTo>
                <a:lnTo>
                  <a:pt x="0" y="0"/>
                </a:lnTo>
                <a:close/>
              </a:path>
            </a:pathLst>
          </a:custGeom>
          <a:blipFill>
            <a:blip r:embed="rId5"/>
            <a:stretch>
              <a:fillRect/>
            </a:stretch>
          </a:blipFill>
        </p:spPr>
        <p:txBody>
          <a:bodyPr/>
          <a:lstStyle/>
          <a:p>
            <a:endParaRPr lang="en-US"/>
          </a:p>
        </p:txBody>
      </p:sp>
      <p:sp>
        <p:nvSpPr>
          <p:cNvPr id="32" name="Freeform 32"/>
          <p:cNvSpPr/>
          <p:nvPr/>
        </p:nvSpPr>
        <p:spPr>
          <a:xfrm>
            <a:off x="4645853" y="2064503"/>
            <a:ext cx="823993" cy="823993"/>
          </a:xfrm>
          <a:custGeom>
            <a:avLst/>
            <a:gdLst/>
            <a:ahLst/>
            <a:cxnLst/>
            <a:rect l="l" t="t" r="r" b="b"/>
            <a:pathLst>
              <a:path w="823993" h="823993">
                <a:moveTo>
                  <a:pt x="0" y="0"/>
                </a:moveTo>
                <a:lnTo>
                  <a:pt x="823993" y="0"/>
                </a:lnTo>
                <a:lnTo>
                  <a:pt x="823993" y="823994"/>
                </a:lnTo>
                <a:lnTo>
                  <a:pt x="0" y="823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3" name="Freeform 33"/>
          <p:cNvSpPr/>
          <p:nvPr/>
        </p:nvSpPr>
        <p:spPr>
          <a:xfrm>
            <a:off x="4647805" y="3575909"/>
            <a:ext cx="860567" cy="823993"/>
          </a:xfrm>
          <a:custGeom>
            <a:avLst/>
            <a:gdLst/>
            <a:ahLst/>
            <a:cxnLst/>
            <a:rect l="l" t="t" r="r" b="b"/>
            <a:pathLst>
              <a:path w="860567" h="823993">
                <a:moveTo>
                  <a:pt x="0" y="0"/>
                </a:moveTo>
                <a:lnTo>
                  <a:pt x="860568" y="0"/>
                </a:lnTo>
                <a:lnTo>
                  <a:pt x="860568" y="823993"/>
                </a:lnTo>
                <a:lnTo>
                  <a:pt x="0" y="8239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4" name="Freeform 34"/>
          <p:cNvSpPr/>
          <p:nvPr/>
        </p:nvSpPr>
        <p:spPr>
          <a:xfrm>
            <a:off x="4645853" y="5150284"/>
            <a:ext cx="799496" cy="799496"/>
          </a:xfrm>
          <a:custGeom>
            <a:avLst/>
            <a:gdLst/>
            <a:ahLst/>
            <a:cxnLst/>
            <a:rect l="l" t="t" r="r" b="b"/>
            <a:pathLst>
              <a:path w="799496" h="799496">
                <a:moveTo>
                  <a:pt x="0" y="0"/>
                </a:moveTo>
                <a:lnTo>
                  <a:pt x="799496" y="0"/>
                </a:lnTo>
                <a:lnTo>
                  <a:pt x="799496" y="799496"/>
                </a:lnTo>
                <a:lnTo>
                  <a:pt x="0" y="7994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5" name="Freeform 35"/>
          <p:cNvSpPr/>
          <p:nvPr/>
        </p:nvSpPr>
        <p:spPr>
          <a:xfrm>
            <a:off x="4571197" y="6769324"/>
            <a:ext cx="1013783" cy="728657"/>
          </a:xfrm>
          <a:custGeom>
            <a:avLst/>
            <a:gdLst/>
            <a:ahLst/>
            <a:cxnLst/>
            <a:rect l="l" t="t" r="r" b="b"/>
            <a:pathLst>
              <a:path w="1013783" h="728657">
                <a:moveTo>
                  <a:pt x="0" y="0"/>
                </a:moveTo>
                <a:lnTo>
                  <a:pt x="1013784" y="0"/>
                </a:lnTo>
                <a:lnTo>
                  <a:pt x="1013784" y="728656"/>
                </a:lnTo>
                <a:lnTo>
                  <a:pt x="0" y="7286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6" name="TextBox 36"/>
          <p:cNvSpPr txBox="1"/>
          <p:nvPr/>
        </p:nvSpPr>
        <p:spPr>
          <a:xfrm>
            <a:off x="9761902" y="885825"/>
            <a:ext cx="7894169" cy="613411"/>
          </a:xfrm>
          <a:prstGeom prst="rect">
            <a:avLst/>
          </a:prstGeom>
        </p:spPr>
        <p:txBody>
          <a:bodyPr lIns="0" tIns="0" rIns="0" bIns="0" rtlCol="0" anchor="t">
            <a:spAutoFit/>
          </a:bodyPr>
          <a:lstStyle/>
          <a:p>
            <a:pPr algn="l">
              <a:lnSpc>
                <a:spcPts val="5039"/>
              </a:lnSpc>
              <a:spcBef>
                <a:spcPct val="0"/>
              </a:spcBef>
            </a:pPr>
            <a:r>
              <a:rPr lang="en-US" sz="3599" b="1">
                <a:solidFill>
                  <a:srgbClr val="000000"/>
                </a:solidFill>
                <a:latin typeface="Canva Sans Bold"/>
                <a:ea typeface="Canva Sans Bold"/>
                <a:cs typeface="Canva Sans Bold"/>
                <a:sym typeface="Canva Sans Bold"/>
              </a:rPr>
              <a:t>SEO – Search Engine Optimization</a:t>
            </a:r>
          </a:p>
        </p:txBody>
      </p:sp>
      <p:sp>
        <p:nvSpPr>
          <p:cNvPr id="37" name="TextBox 37"/>
          <p:cNvSpPr txBox="1"/>
          <p:nvPr/>
        </p:nvSpPr>
        <p:spPr>
          <a:xfrm>
            <a:off x="9761902" y="1584994"/>
            <a:ext cx="7497398" cy="656590"/>
          </a:xfrm>
          <a:prstGeom prst="rect">
            <a:avLst/>
          </a:prstGeom>
        </p:spPr>
        <p:txBody>
          <a:bodyPr lIns="0" tIns="0" rIns="0" bIns="0" rtlCol="0" anchor="t">
            <a:spAutoFit/>
          </a:bodyPr>
          <a:lstStyle/>
          <a:p>
            <a:pPr algn="l">
              <a:lnSpc>
                <a:spcPts val="2659"/>
              </a:lnSpc>
              <a:spcBef>
                <a:spcPct val="0"/>
              </a:spcBef>
            </a:pPr>
            <a:r>
              <a:rPr lang="en-US" sz="1899">
                <a:solidFill>
                  <a:srgbClr val="000000"/>
                </a:solidFill>
                <a:latin typeface="Canva Sans"/>
                <a:ea typeface="Canva Sans"/>
                <a:cs typeface="Canva Sans"/>
                <a:sym typeface="Canva Sans"/>
              </a:rPr>
              <a:t>Helps attract qualified traffic, increase credibility, and drive consistent, organic growth without relying on paid ads.</a:t>
            </a:r>
          </a:p>
        </p:txBody>
      </p:sp>
      <p:sp>
        <p:nvSpPr>
          <p:cNvPr id="38" name="TextBox 38"/>
          <p:cNvSpPr txBox="1"/>
          <p:nvPr/>
        </p:nvSpPr>
        <p:spPr>
          <a:xfrm>
            <a:off x="10675385" y="2919332"/>
            <a:ext cx="4634690" cy="280670"/>
          </a:xfrm>
          <a:prstGeom prst="rect">
            <a:avLst/>
          </a:prstGeom>
        </p:spPr>
        <p:txBody>
          <a:bodyPr lIns="0" tIns="0" rIns="0" bIns="0" rtlCol="0" anchor="t">
            <a:spAutoFit/>
          </a:bodyPr>
          <a:lstStyle/>
          <a:p>
            <a:pPr algn="l">
              <a:lnSpc>
                <a:spcPts val="2379"/>
              </a:lnSpc>
              <a:spcBef>
                <a:spcPct val="0"/>
              </a:spcBef>
            </a:pPr>
            <a:r>
              <a:rPr lang="en-US" sz="1699" b="1">
                <a:solidFill>
                  <a:srgbClr val="000000"/>
                </a:solidFill>
                <a:latin typeface="Canva Sans Bold"/>
                <a:ea typeface="Canva Sans Bold"/>
                <a:cs typeface="Canva Sans Bold"/>
                <a:sym typeface="Canva Sans Bold"/>
              </a:rPr>
              <a:t>Focus</a:t>
            </a:r>
          </a:p>
        </p:txBody>
      </p:sp>
      <p:sp>
        <p:nvSpPr>
          <p:cNvPr id="39" name="TextBox 39"/>
          <p:cNvSpPr txBox="1"/>
          <p:nvPr/>
        </p:nvSpPr>
        <p:spPr>
          <a:xfrm>
            <a:off x="10675385" y="3311749"/>
            <a:ext cx="4634690" cy="264160"/>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Ranking in traditional search engines</a:t>
            </a:r>
          </a:p>
        </p:txBody>
      </p:sp>
      <p:sp>
        <p:nvSpPr>
          <p:cNvPr id="40" name="TextBox 40"/>
          <p:cNvSpPr txBox="1"/>
          <p:nvPr/>
        </p:nvSpPr>
        <p:spPr>
          <a:xfrm>
            <a:off x="10675385" y="4633832"/>
            <a:ext cx="4634690" cy="280670"/>
          </a:xfrm>
          <a:prstGeom prst="rect">
            <a:avLst/>
          </a:prstGeom>
        </p:spPr>
        <p:txBody>
          <a:bodyPr lIns="0" tIns="0" rIns="0" bIns="0" rtlCol="0" anchor="t">
            <a:spAutoFit/>
          </a:bodyPr>
          <a:lstStyle/>
          <a:p>
            <a:pPr algn="l">
              <a:lnSpc>
                <a:spcPts val="2379"/>
              </a:lnSpc>
              <a:spcBef>
                <a:spcPct val="0"/>
              </a:spcBef>
            </a:pPr>
            <a:r>
              <a:rPr lang="en-US" sz="1699" b="1">
                <a:solidFill>
                  <a:srgbClr val="000000"/>
                </a:solidFill>
                <a:latin typeface="Canva Sans Bold"/>
                <a:ea typeface="Canva Sans Bold"/>
                <a:cs typeface="Canva Sans Bold"/>
                <a:sym typeface="Canva Sans Bold"/>
              </a:rPr>
              <a:t>Methods</a:t>
            </a:r>
          </a:p>
        </p:txBody>
      </p:sp>
      <p:sp>
        <p:nvSpPr>
          <p:cNvPr id="41" name="TextBox 41"/>
          <p:cNvSpPr txBox="1"/>
          <p:nvPr/>
        </p:nvSpPr>
        <p:spPr>
          <a:xfrm>
            <a:off x="10675385" y="5026249"/>
            <a:ext cx="4634690" cy="264160"/>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Keywords, backlinks, site structure</a:t>
            </a:r>
          </a:p>
        </p:txBody>
      </p:sp>
      <p:sp>
        <p:nvSpPr>
          <p:cNvPr id="42" name="TextBox 42"/>
          <p:cNvSpPr txBox="1"/>
          <p:nvPr/>
        </p:nvSpPr>
        <p:spPr>
          <a:xfrm>
            <a:off x="10675385" y="6348332"/>
            <a:ext cx="4634690" cy="280670"/>
          </a:xfrm>
          <a:prstGeom prst="rect">
            <a:avLst/>
          </a:prstGeom>
        </p:spPr>
        <p:txBody>
          <a:bodyPr lIns="0" tIns="0" rIns="0" bIns="0" rtlCol="0" anchor="t">
            <a:spAutoFit/>
          </a:bodyPr>
          <a:lstStyle/>
          <a:p>
            <a:pPr algn="l">
              <a:lnSpc>
                <a:spcPts val="2379"/>
              </a:lnSpc>
              <a:spcBef>
                <a:spcPct val="0"/>
              </a:spcBef>
            </a:pPr>
            <a:r>
              <a:rPr lang="en-US" sz="1699" b="1">
                <a:solidFill>
                  <a:srgbClr val="000000"/>
                </a:solidFill>
                <a:latin typeface="Canva Sans Bold"/>
                <a:ea typeface="Canva Sans Bold"/>
                <a:cs typeface="Canva Sans Bold"/>
                <a:sym typeface="Canva Sans Bold"/>
              </a:rPr>
              <a:t>Benefits</a:t>
            </a:r>
          </a:p>
        </p:txBody>
      </p:sp>
      <p:sp>
        <p:nvSpPr>
          <p:cNvPr id="43" name="TextBox 43"/>
          <p:cNvSpPr txBox="1"/>
          <p:nvPr/>
        </p:nvSpPr>
        <p:spPr>
          <a:xfrm>
            <a:off x="10675385" y="6740749"/>
            <a:ext cx="4634690" cy="264160"/>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Better organic search visibility</a:t>
            </a:r>
          </a:p>
        </p:txBody>
      </p:sp>
      <p:sp>
        <p:nvSpPr>
          <p:cNvPr id="44" name="TextBox 44"/>
          <p:cNvSpPr txBox="1"/>
          <p:nvPr/>
        </p:nvSpPr>
        <p:spPr>
          <a:xfrm>
            <a:off x="10675385" y="8062832"/>
            <a:ext cx="4634690" cy="280670"/>
          </a:xfrm>
          <a:prstGeom prst="rect">
            <a:avLst/>
          </a:prstGeom>
        </p:spPr>
        <p:txBody>
          <a:bodyPr lIns="0" tIns="0" rIns="0" bIns="0" rtlCol="0" anchor="t">
            <a:spAutoFit/>
          </a:bodyPr>
          <a:lstStyle/>
          <a:p>
            <a:pPr algn="l">
              <a:lnSpc>
                <a:spcPts val="2379"/>
              </a:lnSpc>
              <a:spcBef>
                <a:spcPct val="0"/>
              </a:spcBef>
            </a:pPr>
            <a:r>
              <a:rPr lang="en-US" sz="1699" b="1">
                <a:solidFill>
                  <a:srgbClr val="000000"/>
                </a:solidFill>
                <a:latin typeface="Canva Sans Bold"/>
                <a:ea typeface="Canva Sans Bold"/>
                <a:cs typeface="Canva Sans Bold"/>
                <a:sym typeface="Canva Sans Bold"/>
              </a:rPr>
              <a:t>Example</a:t>
            </a:r>
          </a:p>
        </p:txBody>
      </p:sp>
      <p:sp>
        <p:nvSpPr>
          <p:cNvPr id="45" name="TextBox 45"/>
          <p:cNvSpPr txBox="1"/>
          <p:nvPr/>
        </p:nvSpPr>
        <p:spPr>
          <a:xfrm>
            <a:off x="10675385" y="8455249"/>
            <a:ext cx="4634690" cy="264160"/>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Ranking for “best pizza in town”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1F4"/>
        </a:solidFill>
        <a:effectLst/>
      </p:bgPr>
    </p:bg>
    <p:spTree>
      <p:nvGrpSpPr>
        <p:cNvPr id="1" name=""/>
        <p:cNvGrpSpPr/>
        <p:nvPr/>
      </p:nvGrpSpPr>
      <p:grpSpPr>
        <a:xfrm>
          <a:off x="0" y="0"/>
          <a:ext cx="0" cy="0"/>
          <a:chOff x="0" y="0"/>
          <a:chExt cx="0" cy="0"/>
        </a:xfrm>
      </p:grpSpPr>
      <p:sp>
        <p:nvSpPr>
          <p:cNvPr id="2" name="Freeform 2"/>
          <p:cNvSpPr/>
          <p:nvPr/>
        </p:nvSpPr>
        <p:spPr>
          <a:xfrm>
            <a:off x="4988998" y="5595895"/>
            <a:ext cx="12346502" cy="4691671"/>
          </a:xfrm>
          <a:custGeom>
            <a:avLst/>
            <a:gdLst/>
            <a:ahLst/>
            <a:cxnLst/>
            <a:rect l="l" t="t" r="r" b="b"/>
            <a:pathLst>
              <a:path w="12346502" h="4691671">
                <a:moveTo>
                  <a:pt x="0" y="0"/>
                </a:moveTo>
                <a:lnTo>
                  <a:pt x="12346502" y="0"/>
                </a:lnTo>
                <a:lnTo>
                  <a:pt x="12346502" y="4691671"/>
                </a:lnTo>
                <a:lnTo>
                  <a:pt x="0" y="46916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309013" y="6987338"/>
            <a:ext cx="3679985" cy="501398"/>
          </a:xfrm>
          <a:custGeom>
            <a:avLst/>
            <a:gdLst/>
            <a:ahLst/>
            <a:cxnLst/>
            <a:rect l="l" t="t" r="r" b="b"/>
            <a:pathLst>
              <a:path w="3679985" h="501398">
                <a:moveTo>
                  <a:pt x="3679985" y="0"/>
                </a:moveTo>
                <a:lnTo>
                  <a:pt x="0" y="0"/>
                </a:lnTo>
                <a:lnTo>
                  <a:pt x="0" y="501398"/>
                </a:lnTo>
                <a:lnTo>
                  <a:pt x="3679985" y="501398"/>
                </a:lnTo>
                <a:lnTo>
                  <a:pt x="3679985" y="0"/>
                </a:lnTo>
                <a:close/>
              </a:path>
            </a:pathLst>
          </a:custGeom>
          <a:blipFill>
            <a:blip r:embed="rId4">
              <a:alphaModFix amt="37000"/>
            </a:blip>
            <a:stretch>
              <a:fillRect/>
            </a:stretch>
          </a:blipFill>
        </p:spPr>
        <p:txBody>
          <a:bodyPr/>
          <a:lstStyle/>
          <a:p>
            <a:endParaRPr lang="en-US"/>
          </a:p>
        </p:txBody>
      </p:sp>
      <p:sp>
        <p:nvSpPr>
          <p:cNvPr id="4" name="Freeform 4"/>
          <p:cNvSpPr/>
          <p:nvPr/>
        </p:nvSpPr>
        <p:spPr>
          <a:xfrm flipH="1">
            <a:off x="5612897" y="6987338"/>
            <a:ext cx="3679985" cy="501398"/>
          </a:xfrm>
          <a:custGeom>
            <a:avLst/>
            <a:gdLst/>
            <a:ahLst/>
            <a:cxnLst/>
            <a:rect l="l" t="t" r="r" b="b"/>
            <a:pathLst>
              <a:path w="3679985" h="501398">
                <a:moveTo>
                  <a:pt x="3679985" y="0"/>
                </a:moveTo>
                <a:lnTo>
                  <a:pt x="0" y="0"/>
                </a:lnTo>
                <a:lnTo>
                  <a:pt x="0" y="501398"/>
                </a:lnTo>
                <a:lnTo>
                  <a:pt x="3679985" y="501398"/>
                </a:lnTo>
                <a:lnTo>
                  <a:pt x="3679985" y="0"/>
                </a:lnTo>
                <a:close/>
              </a:path>
            </a:pathLst>
          </a:custGeom>
          <a:blipFill>
            <a:blip r:embed="rId4">
              <a:alphaModFix amt="37000"/>
            </a:blip>
            <a:stretch>
              <a:fillRect/>
            </a:stretch>
          </a:blipFill>
        </p:spPr>
        <p:txBody>
          <a:bodyPr/>
          <a:lstStyle/>
          <a:p>
            <a:endParaRPr lang="en-US"/>
          </a:p>
        </p:txBody>
      </p:sp>
      <p:sp>
        <p:nvSpPr>
          <p:cNvPr id="5" name="Freeform 5"/>
          <p:cNvSpPr/>
          <p:nvPr/>
        </p:nvSpPr>
        <p:spPr>
          <a:xfrm flipH="1">
            <a:off x="1309013" y="4510838"/>
            <a:ext cx="3679985" cy="501398"/>
          </a:xfrm>
          <a:custGeom>
            <a:avLst/>
            <a:gdLst/>
            <a:ahLst/>
            <a:cxnLst/>
            <a:rect l="l" t="t" r="r" b="b"/>
            <a:pathLst>
              <a:path w="3679985" h="501398">
                <a:moveTo>
                  <a:pt x="3679985" y="0"/>
                </a:moveTo>
                <a:lnTo>
                  <a:pt x="0" y="0"/>
                </a:lnTo>
                <a:lnTo>
                  <a:pt x="0" y="501398"/>
                </a:lnTo>
                <a:lnTo>
                  <a:pt x="3679985" y="501398"/>
                </a:lnTo>
                <a:lnTo>
                  <a:pt x="3679985" y="0"/>
                </a:lnTo>
                <a:close/>
              </a:path>
            </a:pathLst>
          </a:custGeom>
          <a:blipFill>
            <a:blip r:embed="rId4">
              <a:alphaModFix amt="37000"/>
            </a:blip>
            <a:stretch>
              <a:fillRect/>
            </a:stretch>
          </a:blipFill>
        </p:spPr>
        <p:txBody>
          <a:bodyPr/>
          <a:lstStyle/>
          <a:p>
            <a:endParaRPr lang="en-US"/>
          </a:p>
        </p:txBody>
      </p:sp>
      <p:grpSp>
        <p:nvGrpSpPr>
          <p:cNvPr id="6" name="Group 6"/>
          <p:cNvGrpSpPr/>
          <p:nvPr/>
        </p:nvGrpSpPr>
        <p:grpSpPr>
          <a:xfrm>
            <a:off x="1309013" y="2733675"/>
            <a:ext cx="3679985" cy="1951892"/>
            <a:chOff x="0" y="0"/>
            <a:chExt cx="969214" cy="514078"/>
          </a:xfrm>
        </p:grpSpPr>
        <p:sp>
          <p:nvSpPr>
            <p:cNvPr id="7" name="Freeform 7"/>
            <p:cNvSpPr/>
            <p:nvPr/>
          </p:nvSpPr>
          <p:spPr>
            <a:xfrm>
              <a:off x="0" y="0"/>
              <a:ext cx="969214" cy="514079"/>
            </a:xfrm>
            <a:custGeom>
              <a:avLst/>
              <a:gdLst/>
              <a:ahLst/>
              <a:cxnLst/>
              <a:rect l="l" t="t" r="r" b="b"/>
              <a:pathLst>
                <a:path w="969214" h="514079">
                  <a:moveTo>
                    <a:pt x="58906" y="0"/>
                  </a:moveTo>
                  <a:lnTo>
                    <a:pt x="910308" y="0"/>
                  </a:lnTo>
                  <a:cubicBezTo>
                    <a:pt x="925931" y="0"/>
                    <a:pt x="940914" y="6206"/>
                    <a:pt x="951961" y="17253"/>
                  </a:cubicBezTo>
                  <a:cubicBezTo>
                    <a:pt x="963008" y="28300"/>
                    <a:pt x="969214" y="43283"/>
                    <a:pt x="969214" y="58906"/>
                  </a:cubicBezTo>
                  <a:lnTo>
                    <a:pt x="969214" y="455172"/>
                  </a:lnTo>
                  <a:cubicBezTo>
                    <a:pt x="969214" y="487705"/>
                    <a:pt x="942841" y="514079"/>
                    <a:pt x="910308" y="514079"/>
                  </a:cubicBezTo>
                  <a:lnTo>
                    <a:pt x="58906" y="514079"/>
                  </a:lnTo>
                  <a:cubicBezTo>
                    <a:pt x="26373" y="514079"/>
                    <a:pt x="0" y="487705"/>
                    <a:pt x="0" y="455172"/>
                  </a:cubicBezTo>
                  <a:lnTo>
                    <a:pt x="0" y="58906"/>
                  </a:lnTo>
                  <a:cubicBezTo>
                    <a:pt x="0" y="26373"/>
                    <a:pt x="26373" y="0"/>
                    <a:pt x="58906" y="0"/>
                  </a:cubicBezTo>
                  <a:close/>
                </a:path>
              </a:pathLst>
            </a:custGeom>
            <a:solidFill>
              <a:srgbClr val="FFFFFF"/>
            </a:solidFill>
            <a:ln cap="rnd">
              <a:noFill/>
              <a:prstDash val="solid"/>
              <a:round/>
            </a:ln>
          </p:spPr>
          <p:txBody>
            <a:bodyPr/>
            <a:lstStyle/>
            <a:p>
              <a:endParaRPr lang="en-US"/>
            </a:p>
          </p:txBody>
        </p:sp>
        <p:sp>
          <p:nvSpPr>
            <p:cNvPr id="8" name="TextBox 8"/>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890499" y="3090820"/>
            <a:ext cx="2898013" cy="280670"/>
          </a:xfrm>
          <a:prstGeom prst="rect">
            <a:avLst/>
          </a:prstGeom>
        </p:spPr>
        <p:txBody>
          <a:bodyPr lIns="0" tIns="0" rIns="0" bIns="0" rtlCol="0" anchor="t">
            <a:spAutoFit/>
          </a:bodyPr>
          <a:lstStyle/>
          <a:p>
            <a:pPr algn="l">
              <a:lnSpc>
                <a:spcPts val="2379"/>
              </a:lnSpc>
              <a:spcBef>
                <a:spcPct val="0"/>
              </a:spcBef>
            </a:pPr>
            <a:r>
              <a:rPr lang="en-US" sz="1699" b="1">
                <a:solidFill>
                  <a:srgbClr val="000000"/>
                </a:solidFill>
                <a:latin typeface="Canva Sans Bold"/>
                <a:ea typeface="Canva Sans Bold"/>
                <a:cs typeface="Canva Sans Bold"/>
                <a:sym typeface="Canva Sans Bold"/>
              </a:rPr>
              <a:t>Focus</a:t>
            </a:r>
          </a:p>
        </p:txBody>
      </p:sp>
      <p:sp>
        <p:nvSpPr>
          <p:cNvPr id="10" name="TextBox 10"/>
          <p:cNvSpPr txBox="1"/>
          <p:nvPr/>
        </p:nvSpPr>
        <p:spPr>
          <a:xfrm>
            <a:off x="1890499" y="3483237"/>
            <a:ext cx="2898013" cy="540385"/>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Location-specific targeting &amp; AI results</a:t>
            </a:r>
          </a:p>
        </p:txBody>
      </p:sp>
      <p:sp>
        <p:nvSpPr>
          <p:cNvPr id="11" name="Freeform 11"/>
          <p:cNvSpPr/>
          <p:nvPr/>
        </p:nvSpPr>
        <p:spPr>
          <a:xfrm flipH="1">
            <a:off x="5612897" y="4510838"/>
            <a:ext cx="3679985" cy="501398"/>
          </a:xfrm>
          <a:custGeom>
            <a:avLst/>
            <a:gdLst/>
            <a:ahLst/>
            <a:cxnLst/>
            <a:rect l="l" t="t" r="r" b="b"/>
            <a:pathLst>
              <a:path w="3679985" h="501398">
                <a:moveTo>
                  <a:pt x="3679985" y="0"/>
                </a:moveTo>
                <a:lnTo>
                  <a:pt x="0" y="0"/>
                </a:lnTo>
                <a:lnTo>
                  <a:pt x="0" y="501398"/>
                </a:lnTo>
                <a:lnTo>
                  <a:pt x="3679985" y="501398"/>
                </a:lnTo>
                <a:lnTo>
                  <a:pt x="3679985" y="0"/>
                </a:lnTo>
                <a:close/>
              </a:path>
            </a:pathLst>
          </a:custGeom>
          <a:blipFill>
            <a:blip r:embed="rId4">
              <a:alphaModFix amt="37000"/>
            </a:blip>
            <a:stretch>
              <a:fillRect/>
            </a:stretch>
          </a:blipFill>
        </p:spPr>
        <p:txBody>
          <a:bodyPr/>
          <a:lstStyle/>
          <a:p>
            <a:endParaRPr lang="en-US"/>
          </a:p>
        </p:txBody>
      </p:sp>
      <p:grpSp>
        <p:nvGrpSpPr>
          <p:cNvPr id="12" name="Group 12"/>
          <p:cNvGrpSpPr/>
          <p:nvPr/>
        </p:nvGrpSpPr>
        <p:grpSpPr>
          <a:xfrm>
            <a:off x="5678882" y="3763095"/>
            <a:ext cx="3679985" cy="1951892"/>
            <a:chOff x="0" y="0"/>
            <a:chExt cx="969214" cy="514078"/>
          </a:xfrm>
        </p:grpSpPr>
        <p:sp>
          <p:nvSpPr>
            <p:cNvPr id="13" name="Freeform 13"/>
            <p:cNvSpPr/>
            <p:nvPr/>
          </p:nvSpPr>
          <p:spPr>
            <a:xfrm>
              <a:off x="0" y="0"/>
              <a:ext cx="969214" cy="514079"/>
            </a:xfrm>
            <a:custGeom>
              <a:avLst/>
              <a:gdLst/>
              <a:ahLst/>
              <a:cxnLst/>
              <a:rect l="l" t="t" r="r" b="b"/>
              <a:pathLst>
                <a:path w="969214" h="514079">
                  <a:moveTo>
                    <a:pt x="58906" y="0"/>
                  </a:moveTo>
                  <a:lnTo>
                    <a:pt x="910308" y="0"/>
                  </a:lnTo>
                  <a:cubicBezTo>
                    <a:pt x="925931" y="0"/>
                    <a:pt x="940914" y="6206"/>
                    <a:pt x="951961" y="17253"/>
                  </a:cubicBezTo>
                  <a:cubicBezTo>
                    <a:pt x="963008" y="28300"/>
                    <a:pt x="969214" y="43283"/>
                    <a:pt x="969214" y="58906"/>
                  </a:cubicBezTo>
                  <a:lnTo>
                    <a:pt x="969214" y="455172"/>
                  </a:lnTo>
                  <a:cubicBezTo>
                    <a:pt x="969214" y="487705"/>
                    <a:pt x="942841" y="514079"/>
                    <a:pt x="910308" y="514079"/>
                  </a:cubicBezTo>
                  <a:lnTo>
                    <a:pt x="58906" y="514079"/>
                  </a:lnTo>
                  <a:cubicBezTo>
                    <a:pt x="26373" y="514079"/>
                    <a:pt x="0" y="487705"/>
                    <a:pt x="0" y="455172"/>
                  </a:cubicBezTo>
                  <a:lnTo>
                    <a:pt x="0" y="58906"/>
                  </a:lnTo>
                  <a:cubicBezTo>
                    <a:pt x="0" y="26373"/>
                    <a:pt x="26373" y="0"/>
                    <a:pt x="58906" y="0"/>
                  </a:cubicBezTo>
                  <a:close/>
                </a:path>
              </a:pathLst>
            </a:custGeom>
            <a:solidFill>
              <a:srgbClr val="FFFFFF"/>
            </a:solidFill>
            <a:ln cap="rnd">
              <a:noFill/>
              <a:prstDash val="solid"/>
              <a:round/>
            </a:ln>
          </p:spPr>
          <p:txBody>
            <a:bodyPr/>
            <a:lstStyle/>
            <a:p>
              <a:endParaRPr lang="en-US"/>
            </a:p>
          </p:txBody>
        </p:sp>
        <p:sp>
          <p:nvSpPr>
            <p:cNvPr id="14" name="TextBox 14"/>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6260368" y="4120240"/>
            <a:ext cx="2898013" cy="280670"/>
          </a:xfrm>
          <a:prstGeom prst="rect">
            <a:avLst/>
          </a:prstGeom>
        </p:spPr>
        <p:txBody>
          <a:bodyPr lIns="0" tIns="0" rIns="0" bIns="0" rtlCol="0" anchor="t">
            <a:spAutoFit/>
          </a:bodyPr>
          <a:lstStyle/>
          <a:p>
            <a:pPr algn="l">
              <a:lnSpc>
                <a:spcPts val="2379"/>
              </a:lnSpc>
              <a:spcBef>
                <a:spcPct val="0"/>
              </a:spcBef>
            </a:pPr>
            <a:r>
              <a:rPr lang="en-US" sz="1699" b="1">
                <a:solidFill>
                  <a:srgbClr val="000000"/>
                </a:solidFill>
                <a:latin typeface="Canva Sans Bold"/>
                <a:ea typeface="Canva Sans Bold"/>
                <a:cs typeface="Canva Sans Bold"/>
                <a:sym typeface="Canva Sans Bold"/>
              </a:rPr>
              <a:t>Benefit</a:t>
            </a:r>
          </a:p>
        </p:txBody>
      </p:sp>
      <p:sp>
        <p:nvSpPr>
          <p:cNvPr id="16" name="TextBox 16"/>
          <p:cNvSpPr txBox="1"/>
          <p:nvPr/>
        </p:nvSpPr>
        <p:spPr>
          <a:xfrm>
            <a:off x="6260368" y="4512656"/>
            <a:ext cx="2898013" cy="540385"/>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Greater local relevance and proximity visibility</a:t>
            </a:r>
          </a:p>
        </p:txBody>
      </p:sp>
      <p:grpSp>
        <p:nvGrpSpPr>
          <p:cNvPr id="17" name="Group 17"/>
          <p:cNvGrpSpPr/>
          <p:nvPr/>
        </p:nvGrpSpPr>
        <p:grpSpPr>
          <a:xfrm>
            <a:off x="1309013" y="5210175"/>
            <a:ext cx="3679985" cy="1951892"/>
            <a:chOff x="0" y="0"/>
            <a:chExt cx="969214" cy="514078"/>
          </a:xfrm>
        </p:grpSpPr>
        <p:sp>
          <p:nvSpPr>
            <p:cNvPr id="18" name="Freeform 18"/>
            <p:cNvSpPr/>
            <p:nvPr/>
          </p:nvSpPr>
          <p:spPr>
            <a:xfrm>
              <a:off x="0" y="0"/>
              <a:ext cx="969214" cy="514079"/>
            </a:xfrm>
            <a:custGeom>
              <a:avLst/>
              <a:gdLst/>
              <a:ahLst/>
              <a:cxnLst/>
              <a:rect l="l" t="t" r="r" b="b"/>
              <a:pathLst>
                <a:path w="969214" h="514079">
                  <a:moveTo>
                    <a:pt x="58906" y="0"/>
                  </a:moveTo>
                  <a:lnTo>
                    <a:pt x="910308" y="0"/>
                  </a:lnTo>
                  <a:cubicBezTo>
                    <a:pt x="925931" y="0"/>
                    <a:pt x="940914" y="6206"/>
                    <a:pt x="951961" y="17253"/>
                  </a:cubicBezTo>
                  <a:cubicBezTo>
                    <a:pt x="963008" y="28300"/>
                    <a:pt x="969214" y="43283"/>
                    <a:pt x="969214" y="58906"/>
                  </a:cubicBezTo>
                  <a:lnTo>
                    <a:pt x="969214" y="455172"/>
                  </a:lnTo>
                  <a:cubicBezTo>
                    <a:pt x="969214" y="487705"/>
                    <a:pt x="942841" y="514079"/>
                    <a:pt x="910308" y="514079"/>
                  </a:cubicBezTo>
                  <a:lnTo>
                    <a:pt x="58906" y="514079"/>
                  </a:lnTo>
                  <a:cubicBezTo>
                    <a:pt x="26373" y="514079"/>
                    <a:pt x="0" y="487705"/>
                    <a:pt x="0" y="455172"/>
                  </a:cubicBezTo>
                  <a:lnTo>
                    <a:pt x="0" y="58906"/>
                  </a:lnTo>
                  <a:cubicBezTo>
                    <a:pt x="0" y="26373"/>
                    <a:pt x="26373" y="0"/>
                    <a:pt x="58906" y="0"/>
                  </a:cubicBezTo>
                  <a:close/>
                </a:path>
              </a:pathLst>
            </a:custGeom>
            <a:solidFill>
              <a:srgbClr val="FFFFFF"/>
            </a:solidFill>
            <a:ln cap="rnd">
              <a:noFill/>
              <a:prstDash val="solid"/>
              <a:round/>
            </a:ln>
          </p:spPr>
          <p:txBody>
            <a:bodyPr/>
            <a:lstStyle/>
            <a:p>
              <a:endParaRPr lang="en-US"/>
            </a:p>
          </p:txBody>
        </p:sp>
        <p:sp>
          <p:nvSpPr>
            <p:cNvPr id="19" name="TextBox 19"/>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890499" y="5567320"/>
            <a:ext cx="2898013" cy="280670"/>
          </a:xfrm>
          <a:prstGeom prst="rect">
            <a:avLst/>
          </a:prstGeom>
        </p:spPr>
        <p:txBody>
          <a:bodyPr lIns="0" tIns="0" rIns="0" bIns="0" rtlCol="0" anchor="t">
            <a:spAutoFit/>
          </a:bodyPr>
          <a:lstStyle/>
          <a:p>
            <a:pPr algn="l">
              <a:lnSpc>
                <a:spcPts val="2379"/>
              </a:lnSpc>
              <a:spcBef>
                <a:spcPct val="0"/>
              </a:spcBef>
            </a:pPr>
            <a:r>
              <a:rPr lang="en-US" sz="1699" b="1">
                <a:solidFill>
                  <a:srgbClr val="000000"/>
                </a:solidFill>
                <a:latin typeface="Canva Sans Bold"/>
                <a:ea typeface="Canva Sans Bold"/>
                <a:cs typeface="Canva Sans Bold"/>
                <a:sym typeface="Canva Sans Bold"/>
              </a:rPr>
              <a:t>Methods</a:t>
            </a:r>
          </a:p>
        </p:txBody>
      </p:sp>
      <p:sp>
        <p:nvSpPr>
          <p:cNvPr id="21" name="TextBox 21"/>
          <p:cNvSpPr txBox="1"/>
          <p:nvPr/>
        </p:nvSpPr>
        <p:spPr>
          <a:xfrm>
            <a:off x="1890499" y="5959737"/>
            <a:ext cx="2898013" cy="540385"/>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Location keywords, Google Business Profile, geofencing</a:t>
            </a:r>
          </a:p>
        </p:txBody>
      </p:sp>
      <p:grpSp>
        <p:nvGrpSpPr>
          <p:cNvPr id="22" name="Group 22"/>
          <p:cNvGrpSpPr/>
          <p:nvPr/>
        </p:nvGrpSpPr>
        <p:grpSpPr>
          <a:xfrm>
            <a:off x="9971696" y="3709621"/>
            <a:ext cx="3679985" cy="1951892"/>
            <a:chOff x="0" y="0"/>
            <a:chExt cx="969214" cy="514078"/>
          </a:xfrm>
        </p:grpSpPr>
        <p:sp>
          <p:nvSpPr>
            <p:cNvPr id="23" name="Freeform 23"/>
            <p:cNvSpPr/>
            <p:nvPr/>
          </p:nvSpPr>
          <p:spPr>
            <a:xfrm>
              <a:off x="0" y="0"/>
              <a:ext cx="969214" cy="514079"/>
            </a:xfrm>
            <a:custGeom>
              <a:avLst/>
              <a:gdLst/>
              <a:ahLst/>
              <a:cxnLst/>
              <a:rect l="l" t="t" r="r" b="b"/>
              <a:pathLst>
                <a:path w="969214" h="514079">
                  <a:moveTo>
                    <a:pt x="58906" y="0"/>
                  </a:moveTo>
                  <a:lnTo>
                    <a:pt x="910308" y="0"/>
                  </a:lnTo>
                  <a:cubicBezTo>
                    <a:pt x="925931" y="0"/>
                    <a:pt x="940914" y="6206"/>
                    <a:pt x="951961" y="17253"/>
                  </a:cubicBezTo>
                  <a:cubicBezTo>
                    <a:pt x="963008" y="28300"/>
                    <a:pt x="969214" y="43283"/>
                    <a:pt x="969214" y="58906"/>
                  </a:cubicBezTo>
                  <a:lnTo>
                    <a:pt x="969214" y="455172"/>
                  </a:lnTo>
                  <a:cubicBezTo>
                    <a:pt x="969214" y="487705"/>
                    <a:pt x="942841" y="514079"/>
                    <a:pt x="910308" y="514079"/>
                  </a:cubicBezTo>
                  <a:lnTo>
                    <a:pt x="58906" y="514079"/>
                  </a:lnTo>
                  <a:cubicBezTo>
                    <a:pt x="26373" y="514079"/>
                    <a:pt x="0" y="487705"/>
                    <a:pt x="0" y="455172"/>
                  </a:cubicBezTo>
                  <a:lnTo>
                    <a:pt x="0" y="58906"/>
                  </a:lnTo>
                  <a:cubicBezTo>
                    <a:pt x="0" y="26373"/>
                    <a:pt x="26373" y="0"/>
                    <a:pt x="58906" y="0"/>
                  </a:cubicBezTo>
                  <a:close/>
                </a:path>
              </a:pathLst>
            </a:custGeom>
            <a:solidFill>
              <a:srgbClr val="FFFFFF"/>
            </a:solidFill>
            <a:ln cap="rnd">
              <a:noFill/>
              <a:prstDash val="solid"/>
              <a:round/>
            </a:ln>
          </p:spPr>
          <p:txBody>
            <a:bodyPr/>
            <a:lstStyle/>
            <a:p>
              <a:endParaRPr lang="en-US"/>
            </a:p>
          </p:txBody>
        </p:sp>
        <p:sp>
          <p:nvSpPr>
            <p:cNvPr id="24" name="TextBox 24"/>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10553182" y="4066766"/>
            <a:ext cx="2898013" cy="280670"/>
          </a:xfrm>
          <a:prstGeom prst="rect">
            <a:avLst/>
          </a:prstGeom>
        </p:spPr>
        <p:txBody>
          <a:bodyPr lIns="0" tIns="0" rIns="0" bIns="0" rtlCol="0" anchor="t">
            <a:spAutoFit/>
          </a:bodyPr>
          <a:lstStyle/>
          <a:p>
            <a:pPr algn="l">
              <a:lnSpc>
                <a:spcPts val="2379"/>
              </a:lnSpc>
              <a:spcBef>
                <a:spcPct val="0"/>
              </a:spcBef>
            </a:pPr>
            <a:r>
              <a:rPr lang="en-US" sz="1699" b="1">
                <a:solidFill>
                  <a:srgbClr val="000000"/>
                </a:solidFill>
                <a:latin typeface="Canva Sans Bold"/>
                <a:ea typeface="Canva Sans Bold"/>
                <a:cs typeface="Canva Sans Bold"/>
                <a:sym typeface="Canva Sans Bold"/>
              </a:rPr>
              <a:t>Example</a:t>
            </a:r>
          </a:p>
        </p:txBody>
      </p:sp>
      <p:sp>
        <p:nvSpPr>
          <p:cNvPr id="26" name="TextBox 26"/>
          <p:cNvSpPr txBox="1"/>
          <p:nvPr/>
        </p:nvSpPr>
        <p:spPr>
          <a:xfrm>
            <a:off x="10553182" y="4459183"/>
            <a:ext cx="2898013" cy="540385"/>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“Pizza delivery near me” searches</a:t>
            </a:r>
          </a:p>
        </p:txBody>
      </p:sp>
      <p:sp>
        <p:nvSpPr>
          <p:cNvPr id="27" name="Freeform 27"/>
          <p:cNvSpPr/>
          <p:nvPr/>
        </p:nvSpPr>
        <p:spPr>
          <a:xfrm>
            <a:off x="8900407" y="8058254"/>
            <a:ext cx="544335" cy="544335"/>
          </a:xfrm>
          <a:custGeom>
            <a:avLst/>
            <a:gdLst/>
            <a:ahLst/>
            <a:cxnLst/>
            <a:rect l="l" t="t" r="r" b="b"/>
            <a:pathLst>
              <a:path w="544335" h="544335">
                <a:moveTo>
                  <a:pt x="0" y="0"/>
                </a:moveTo>
                <a:lnTo>
                  <a:pt x="544336" y="0"/>
                </a:lnTo>
                <a:lnTo>
                  <a:pt x="544336" y="544336"/>
                </a:lnTo>
                <a:lnTo>
                  <a:pt x="0" y="544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8" name="Freeform 28"/>
          <p:cNvSpPr/>
          <p:nvPr/>
        </p:nvSpPr>
        <p:spPr>
          <a:xfrm>
            <a:off x="6498619" y="8629736"/>
            <a:ext cx="543561" cy="543561"/>
          </a:xfrm>
          <a:custGeom>
            <a:avLst/>
            <a:gdLst/>
            <a:ahLst/>
            <a:cxnLst/>
            <a:rect l="l" t="t" r="r" b="b"/>
            <a:pathLst>
              <a:path w="543561" h="543561">
                <a:moveTo>
                  <a:pt x="0" y="0"/>
                </a:moveTo>
                <a:lnTo>
                  <a:pt x="543561" y="0"/>
                </a:lnTo>
                <a:lnTo>
                  <a:pt x="543561" y="543561"/>
                </a:lnTo>
                <a:lnTo>
                  <a:pt x="0" y="5435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9" name="TextBox 29"/>
          <p:cNvSpPr txBox="1"/>
          <p:nvPr/>
        </p:nvSpPr>
        <p:spPr>
          <a:xfrm>
            <a:off x="952500" y="806416"/>
            <a:ext cx="12633209" cy="613411"/>
          </a:xfrm>
          <a:prstGeom prst="rect">
            <a:avLst/>
          </a:prstGeom>
        </p:spPr>
        <p:txBody>
          <a:bodyPr lIns="0" tIns="0" rIns="0" bIns="0" rtlCol="0" anchor="t">
            <a:spAutoFit/>
          </a:bodyPr>
          <a:lstStyle/>
          <a:p>
            <a:pPr algn="l">
              <a:lnSpc>
                <a:spcPts val="5039"/>
              </a:lnSpc>
              <a:spcBef>
                <a:spcPct val="0"/>
              </a:spcBef>
            </a:pPr>
            <a:r>
              <a:rPr lang="en-US" sz="3599" b="1" dirty="0">
                <a:solidFill>
                  <a:srgbClr val="000000"/>
                </a:solidFill>
                <a:latin typeface="Canva Sans Bold"/>
                <a:ea typeface="Canva Sans Bold"/>
                <a:cs typeface="Canva Sans Bold"/>
                <a:sym typeface="Canva Sans Bold"/>
              </a:rPr>
              <a:t>GEO </a:t>
            </a:r>
            <a:r>
              <a:rPr lang="en-US" sz="3599" b="1">
                <a:solidFill>
                  <a:srgbClr val="000000"/>
                </a:solidFill>
                <a:latin typeface="Canva Sans Bold"/>
                <a:ea typeface="Canva Sans Bold"/>
                <a:cs typeface="Canva Sans Bold"/>
                <a:sym typeface="Canva Sans Bold"/>
              </a:rPr>
              <a:t>– Generative </a:t>
            </a:r>
            <a:r>
              <a:rPr lang="en-US" sz="3599" b="1" dirty="0">
                <a:solidFill>
                  <a:srgbClr val="000000"/>
                </a:solidFill>
                <a:latin typeface="Canva Sans Bold"/>
                <a:ea typeface="Canva Sans Bold"/>
                <a:cs typeface="Canva Sans Bold"/>
                <a:sym typeface="Canva Sans Bold"/>
              </a:rPr>
              <a:t>Engine Optimization</a:t>
            </a:r>
          </a:p>
        </p:txBody>
      </p:sp>
      <p:sp>
        <p:nvSpPr>
          <p:cNvPr id="30" name="TextBox 30"/>
          <p:cNvSpPr txBox="1"/>
          <p:nvPr/>
        </p:nvSpPr>
        <p:spPr>
          <a:xfrm>
            <a:off x="989916" y="1553210"/>
            <a:ext cx="12717459" cy="656590"/>
          </a:xfrm>
          <a:prstGeom prst="rect">
            <a:avLst/>
          </a:prstGeom>
        </p:spPr>
        <p:txBody>
          <a:bodyPr lIns="0" tIns="0" rIns="0" bIns="0" rtlCol="0" anchor="t">
            <a:spAutoFit/>
          </a:bodyPr>
          <a:lstStyle/>
          <a:p>
            <a:pPr algn="l">
              <a:lnSpc>
                <a:spcPts val="2659"/>
              </a:lnSpc>
              <a:spcBef>
                <a:spcPct val="0"/>
              </a:spcBef>
            </a:pPr>
            <a:r>
              <a:rPr lang="en-US" sz="1899">
                <a:solidFill>
                  <a:srgbClr val="000000"/>
                </a:solidFill>
                <a:latin typeface="Canva Sans"/>
                <a:ea typeface="Canva Sans"/>
                <a:cs typeface="Canva Sans"/>
                <a:sym typeface="Canva Sans"/>
              </a:rPr>
              <a:t>Ensures your business appears accurately and prominently in local searches and is correctly understood and recommended by generative AI platforms, helping you reach the right audience at the right place and time.</a:t>
            </a:r>
          </a:p>
        </p:txBody>
      </p:sp>
      <p:sp>
        <p:nvSpPr>
          <p:cNvPr id="31" name="Freeform 31"/>
          <p:cNvSpPr/>
          <p:nvPr/>
        </p:nvSpPr>
        <p:spPr>
          <a:xfrm>
            <a:off x="11258948" y="7443327"/>
            <a:ext cx="605402" cy="605402"/>
          </a:xfrm>
          <a:custGeom>
            <a:avLst/>
            <a:gdLst/>
            <a:ahLst/>
            <a:cxnLst/>
            <a:rect l="l" t="t" r="r" b="b"/>
            <a:pathLst>
              <a:path w="605402" h="605402">
                <a:moveTo>
                  <a:pt x="0" y="0"/>
                </a:moveTo>
                <a:lnTo>
                  <a:pt x="605402" y="0"/>
                </a:lnTo>
                <a:lnTo>
                  <a:pt x="605402" y="605402"/>
                </a:lnTo>
                <a:lnTo>
                  <a:pt x="0" y="6054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2" name="Freeform 32"/>
          <p:cNvSpPr/>
          <p:nvPr/>
        </p:nvSpPr>
        <p:spPr>
          <a:xfrm>
            <a:off x="13707375" y="6897605"/>
            <a:ext cx="583822" cy="583822"/>
          </a:xfrm>
          <a:custGeom>
            <a:avLst/>
            <a:gdLst/>
            <a:ahLst/>
            <a:cxnLst/>
            <a:rect l="l" t="t" r="r" b="b"/>
            <a:pathLst>
              <a:path w="583822" h="583822">
                <a:moveTo>
                  <a:pt x="0" y="0"/>
                </a:moveTo>
                <a:lnTo>
                  <a:pt x="583822" y="0"/>
                </a:lnTo>
                <a:lnTo>
                  <a:pt x="583822" y="583822"/>
                </a:lnTo>
                <a:lnTo>
                  <a:pt x="0" y="5838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3" name="Freeform 33"/>
          <p:cNvSpPr/>
          <p:nvPr/>
        </p:nvSpPr>
        <p:spPr>
          <a:xfrm>
            <a:off x="16056667" y="6304111"/>
            <a:ext cx="540386" cy="427580"/>
          </a:xfrm>
          <a:custGeom>
            <a:avLst/>
            <a:gdLst/>
            <a:ahLst/>
            <a:cxnLst/>
            <a:rect l="l" t="t" r="r" b="b"/>
            <a:pathLst>
              <a:path w="540386" h="427580">
                <a:moveTo>
                  <a:pt x="0" y="0"/>
                </a:moveTo>
                <a:lnTo>
                  <a:pt x="540386" y="0"/>
                </a:lnTo>
                <a:lnTo>
                  <a:pt x="540386" y="427581"/>
                </a:lnTo>
                <a:lnTo>
                  <a:pt x="0" y="42758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34" name="Group 34"/>
          <p:cNvGrpSpPr/>
          <p:nvPr/>
        </p:nvGrpSpPr>
        <p:grpSpPr>
          <a:xfrm>
            <a:off x="989916" y="3387919"/>
            <a:ext cx="638194" cy="643405"/>
            <a:chOff x="0" y="0"/>
            <a:chExt cx="812800" cy="819436"/>
          </a:xfrm>
        </p:grpSpPr>
        <p:sp>
          <p:nvSpPr>
            <p:cNvPr id="35" name="Freeform 35"/>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4E187D"/>
              </a:solidFill>
              <a:prstDash val="solid"/>
              <a:miter/>
            </a:ln>
          </p:spPr>
          <p:txBody>
            <a:bodyPr/>
            <a:lstStyle/>
            <a:p>
              <a:endParaRPr lang="en-US"/>
            </a:p>
          </p:txBody>
        </p:sp>
        <p:sp>
          <p:nvSpPr>
            <p:cNvPr id="36" name="TextBox 36"/>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01</a:t>
              </a:r>
            </a:p>
          </p:txBody>
        </p:sp>
      </p:grpSp>
      <p:grpSp>
        <p:nvGrpSpPr>
          <p:cNvPr id="37" name="Group 37"/>
          <p:cNvGrpSpPr/>
          <p:nvPr/>
        </p:nvGrpSpPr>
        <p:grpSpPr>
          <a:xfrm>
            <a:off x="5359784" y="4417338"/>
            <a:ext cx="638194" cy="643405"/>
            <a:chOff x="0" y="0"/>
            <a:chExt cx="812800" cy="819436"/>
          </a:xfrm>
        </p:grpSpPr>
        <p:sp>
          <p:nvSpPr>
            <p:cNvPr id="38" name="Freeform 38"/>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9F8CBC"/>
              </a:solidFill>
              <a:prstDash val="solid"/>
              <a:miter/>
            </a:ln>
          </p:spPr>
          <p:txBody>
            <a:bodyPr/>
            <a:lstStyle/>
            <a:p>
              <a:endParaRPr lang="en-US"/>
            </a:p>
          </p:txBody>
        </p:sp>
        <p:sp>
          <p:nvSpPr>
            <p:cNvPr id="39" name="TextBox 39"/>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03</a:t>
              </a:r>
            </a:p>
          </p:txBody>
        </p:sp>
      </p:grpSp>
      <p:grpSp>
        <p:nvGrpSpPr>
          <p:cNvPr id="40" name="Group 40"/>
          <p:cNvGrpSpPr/>
          <p:nvPr/>
        </p:nvGrpSpPr>
        <p:grpSpPr>
          <a:xfrm>
            <a:off x="989916" y="5864419"/>
            <a:ext cx="638194" cy="643405"/>
            <a:chOff x="0" y="0"/>
            <a:chExt cx="812800" cy="819436"/>
          </a:xfrm>
        </p:grpSpPr>
        <p:sp>
          <p:nvSpPr>
            <p:cNvPr id="41" name="Freeform 41"/>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216ABD"/>
              </a:solidFill>
              <a:prstDash val="solid"/>
              <a:miter/>
            </a:ln>
          </p:spPr>
          <p:txBody>
            <a:bodyPr/>
            <a:lstStyle/>
            <a:p>
              <a:endParaRPr lang="en-US"/>
            </a:p>
          </p:txBody>
        </p:sp>
        <p:sp>
          <p:nvSpPr>
            <p:cNvPr id="42" name="TextBox 42"/>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02</a:t>
              </a:r>
            </a:p>
          </p:txBody>
        </p:sp>
      </p:grpSp>
      <p:grpSp>
        <p:nvGrpSpPr>
          <p:cNvPr id="43" name="Group 43"/>
          <p:cNvGrpSpPr/>
          <p:nvPr/>
        </p:nvGrpSpPr>
        <p:grpSpPr>
          <a:xfrm>
            <a:off x="9730342" y="4363864"/>
            <a:ext cx="638194" cy="643405"/>
            <a:chOff x="0" y="0"/>
            <a:chExt cx="812800" cy="819436"/>
          </a:xfrm>
        </p:grpSpPr>
        <p:sp>
          <p:nvSpPr>
            <p:cNvPr id="44" name="Freeform 44"/>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696969"/>
              </a:solidFill>
              <a:prstDash val="solid"/>
              <a:miter/>
            </a:ln>
          </p:spPr>
          <p:txBody>
            <a:bodyPr/>
            <a:lstStyle/>
            <a:p>
              <a:endParaRPr lang="en-US"/>
            </a:p>
          </p:txBody>
        </p:sp>
        <p:sp>
          <p:nvSpPr>
            <p:cNvPr id="45" name="TextBox 45"/>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04</a:t>
              </a:r>
            </a:p>
          </p:txBody>
        </p:sp>
      </p:grpSp>
      <p:sp>
        <p:nvSpPr>
          <p:cNvPr id="46" name="Freeform 46"/>
          <p:cNvSpPr/>
          <p:nvPr/>
        </p:nvSpPr>
        <p:spPr>
          <a:xfrm>
            <a:off x="14023654" y="492020"/>
            <a:ext cx="3311846" cy="762140"/>
          </a:xfrm>
          <a:custGeom>
            <a:avLst/>
            <a:gdLst/>
            <a:ahLst/>
            <a:cxnLst/>
            <a:rect l="l" t="t" r="r" b="b"/>
            <a:pathLst>
              <a:path w="3311846" h="762140">
                <a:moveTo>
                  <a:pt x="0" y="0"/>
                </a:moveTo>
                <a:lnTo>
                  <a:pt x="3311846" y="0"/>
                </a:lnTo>
                <a:lnTo>
                  <a:pt x="3311846" y="762141"/>
                </a:lnTo>
                <a:lnTo>
                  <a:pt x="0" y="762141"/>
                </a:lnTo>
                <a:lnTo>
                  <a:pt x="0" y="0"/>
                </a:lnTo>
                <a:close/>
              </a:path>
            </a:pathLst>
          </a:custGeom>
          <a:blipFill>
            <a:blip r:embed="rId15"/>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1F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691120" y="4915398"/>
            <a:ext cx="4820283" cy="2850148"/>
            <a:chOff x="0" y="0"/>
            <a:chExt cx="1066537" cy="630625"/>
          </a:xfrm>
        </p:grpSpPr>
        <p:sp>
          <p:nvSpPr>
            <p:cNvPr id="3" name="Freeform 3"/>
            <p:cNvSpPr/>
            <p:nvPr/>
          </p:nvSpPr>
          <p:spPr>
            <a:xfrm>
              <a:off x="0" y="0"/>
              <a:ext cx="1066537" cy="630625"/>
            </a:xfrm>
            <a:custGeom>
              <a:avLst/>
              <a:gdLst/>
              <a:ahLst/>
              <a:cxnLst/>
              <a:rect l="l" t="t" r="r" b="b"/>
              <a:pathLst>
                <a:path w="1066537" h="630625">
                  <a:moveTo>
                    <a:pt x="863337" y="0"/>
                  </a:moveTo>
                  <a:cubicBezTo>
                    <a:pt x="975561" y="0"/>
                    <a:pt x="1066537" y="141170"/>
                    <a:pt x="1066537" y="315312"/>
                  </a:cubicBezTo>
                  <a:cubicBezTo>
                    <a:pt x="1066537" y="489454"/>
                    <a:pt x="975561" y="630625"/>
                    <a:pt x="863337" y="630625"/>
                  </a:cubicBezTo>
                  <a:lnTo>
                    <a:pt x="203200" y="630625"/>
                  </a:lnTo>
                  <a:cubicBezTo>
                    <a:pt x="90976" y="630625"/>
                    <a:pt x="0" y="489454"/>
                    <a:pt x="0" y="315312"/>
                  </a:cubicBezTo>
                  <a:cubicBezTo>
                    <a:pt x="0" y="141170"/>
                    <a:pt x="90976" y="0"/>
                    <a:pt x="203200" y="0"/>
                  </a:cubicBezTo>
                  <a:close/>
                </a:path>
              </a:pathLst>
            </a:custGeom>
            <a:solidFill>
              <a:srgbClr val="000000">
                <a:alpha val="0"/>
              </a:srgbClr>
            </a:solidFill>
            <a:ln w="85725" cap="sq">
              <a:solidFill>
                <a:srgbClr val="12100B"/>
              </a:solidFill>
              <a:prstDash val="sysDot"/>
              <a:miter/>
            </a:ln>
          </p:spPr>
          <p:txBody>
            <a:bodyPr/>
            <a:lstStyle/>
            <a:p>
              <a:endParaRPr lang="en-US"/>
            </a:p>
          </p:txBody>
        </p:sp>
        <p:sp>
          <p:nvSpPr>
            <p:cNvPr id="4" name="TextBox 4"/>
            <p:cNvSpPr txBox="1"/>
            <p:nvPr/>
          </p:nvSpPr>
          <p:spPr>
            <a:xfrm>
              <a:off x="0" y="-47625"/>
              <a:ext cx="1066537" cy="6782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2700000" flipV="1">
            <a:off x="9807369" y="4464162"/>
            <a:ext cx="1437932" cy="1437932"/>
          </a:xfrm>
          <a:custGeom>
            <a:avLst/>
            <a:gdLst/>
            <a:ahLst/>
            <a:cxnLst/>
            <a:rect l="l" t="t" r="r" b="b"/>
            <a:pathLst>
              <a:path w="1437932" h="1437932">
                <a:moveTo>
                  <a:pt x="0" y="1437933"/>
                </a:moveTo>
                <a:lnTo>
                  <a:pt x="1437933" y="1437933"/>
                </a:lnTo>
                <a:lnTo>
                  <a:pt x="1437933" y="0"/>
                </a:lnTo>
                <a:lnTo>
                  <a:pt x="0" y="0"/>
                </a:lnTo>
                <a:lnTo>
                  <a:pt x="0" y="143793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flipV="1">
            <a:off x="9807369" y="6456280"/>
            <a:ext cx="1437932" cy="1437932"/>
          </a:xfrm>
          <a:custGeom>
            <a:avLst/>
            <a:gdLst/>
            <a:ahLst/>
            <a:cxnLst/>
            <a:rect l="l" t="t" r="r" b="b"/>
            <a:pathLst>
              <a:path w="1437932" h="1437932">
                <a:moveTo>
                  <a:pt x="0" y="1437933"/>
                </a:moveTo>
                <a:lnTo>
                  <a:pt x="1437933" y="1437933"/>
                </a:lnTo>
                <a:lnTo>
                  <a:pt x="1437933" y="0"/>
                </a:lnTo>
                <a:lnTo>
                  <a:pt x="0" y="0"/>
                </a:lnTo>
                <a:lnTo>
                  <a:pt x="0" y="143793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700000" flipH="1" flipV="1">
            <a:off x="6957221" y="4464162"/>
            <a:ext cx="1437932" cy="1437932"/>
          </a:xfrm>
          <a:custGeom>
            <a:avLst/>
            <a:gdLst/>
            <a:ahLst/>
            <a:cxnLst/>
            <a:rect l="l" t="t" r="r" b="b"/>
            <a:pathLst>
              <a:path w="1437932" h="1437932">
                <a:moveTo>
                  <a:pt x="1437933" y="1437933"/>
                </a:moveTo>
                <a:lnTo>
                  <a:pt x="0" y="1437933"/>
                </a:lnTo>
                <a:lnTo>
                  <a:pt x="0" y="0"/>
                </a:lnTo>
                <a:lnTo>
                  <a:pt x="1437933" y="0"/>
                </a:lnTo>
                <a:lnTo>
                  <a:pt x="1437933" y="143793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2700000" flipH="1" flipV="1">
            <a:off x="6957221" y="6456280"/>
            <a:ext cx="1437932" cy="1437932"/>
          </a:xfrm>
          <a:custGeom>
            <a:avLst/>
            <a:gdLst/>
            <a:ahLst/>
            <a:cxnLst/>
            <a:rect l="l" t="t" r="r" b="b"/>
            <a:pathLst>
              <a:path w="1437932" h="1437932">
                <a:moveTo>
                  <a:pt x="1437933" y="1437933"/>
                </a:moveTo>
                <a:lnTo>
                  <a:pt x="0" y="1437933"/>
                </a:lnTo>
                <a:lnTo>
                  <a:pt x="0" y="0"/>
                </a:lnTo>
                <a:lnTo>
                  <a:pt x="1437933" y="0"/>
                </a:lnTo>
                <a:lnTo>
                  <a:pt x="1437933" y="1437933"/>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flipH="1">
            <a:off x="11786008" y="5614859"/>
            <a:ext cx="5659151" cy="771059"/>
          </a:xfrm>
          <a:custGeom>
            <a:avLst/>
            <a:gdLst/>
            <a:ahLst/>
            <a:cxnLst/>
            <a:rect l="l" t="t" r="r" b="b"/>
            <a:pathLst>
              <a:path w="5659151" h="771059">
                <a:moveTo>
                  <a:pt x="5659150" y="0"/>
                </a:moveTo>
                <a:lnTo>
                  <a:pt x="0" y="0"/>
                </a:lnTo>
                <a:lnTo>
                  <a:pt x="0" y="771059"/>
                </a:lnTo>
                <a:lnTo>
                  <a:pt x="5659150" y="771059"/>
                </a:lnTo>
                <a:lnTo>
                  <a:pt x="5659150" y="0"/>
                </a:lnTo>
                <a:close/>
              </a:path>
            </a:pathLst>
          </a:custGeom>
          <a:blipFill>
            <a:blip r:embed="rId10">
              <a:alphaModFix amt="42000"/>
            </a:blip>
            <a:stretch>
              <a:fillRect/>
            </a:stretch>
          </a:blipFill>
        </p:spPr>
        <p:txBody>
          <a:bodyPr/>
          <a:lstStyle/>
          <a:p>
            <a:endParaRPr lang="en-US"/>
          </a:p>
        </p:txBody>
      </p:sp>
      <p:sp>
        <p:nvSpPr>
          <p:cNvPr id="10" name="Freeform 10"/>
          <p:cNvSpPr/>
          <p:nvPr/>
        </p:nvSpPr>
        <p:spPr>
          <a:xfrm>
            <a:off x="761211" y="5614859"/>
            <a:ext cx="5659151" cy="771059"/>
          </a:xfrm>
          <a:custGeom>
            <a:avLst/>
            <a:gdLst/>
            <a:ahLst/>
            <a:cxnLst/>
            <a:rect l="l" t="t" r="r" b="b"/>
            <a:pathLst>
              <a:path w="5659151" h="771059">
                <a:moveTo>
                  <a:pt x="0" y="0"/>
                </a:moveTo>
                <a:lnTo>
                  <a:pt x="5659151" y="0"/>
                </a:lnTo>
                <a:lnTo>
                  <a:pt x="5659151" y="771059"/>
                </a:lnTo>
                <a:lnTo>
                  <a:pt x="0" y="771059"/>
                </a:lnTo>
                <a:lnTo>
                  <a:pt x="0" y="0"/>
                </a:lnTo>
                <a:close/>
              </a:path>
            </a:pathLst>
          </a:custGeom>
          <a:blipFill>
            <a:blip r:embed="rId10">
              <a:alphaModFix amt="42000"/>
            </a:blip>
            <a:stretch>
              <a:fillRect/>
            </a:stretch>
          </a:blipFill>
        </p:spPr>
        <p:txBody>
          <a:bodyPr/>
          <a:lstStyle/>
          <a:p>
            <a:endParaRPr lang="en-US"/>
          </a:p>
        </p:txBody>
      </p:sp>
      <p:sp>
        <p:nvSpPr>
          <p:cNvPr id="11" name="Freeform 11"/>
          <p:cNvSpPr/>
          <p:nvPr/>
        </p:nvSpPr>
        <p:spPr>
          <a:xfrm flipH="1">
            <a:off x="11786008" y="7578425"/>
            <a:ext cx="5659151" cy="771059"/>
          </a:xfrm>
          <a:custGeom>
            <a:avLst/>
            <a:gdLst/>
            <a:ahLst/>
            <a:cxnLst/>
            <a:rect l="l" t="t" r="r" b="b"/>
            <a:pathLst>
              <a:path w="5659151" h="771059">
                <a:moveTo>
                  <a:pt x="5659150" y="0"/>
                </a:moveTo>
                <a:lnTo>
                  <a:pt x="0" y="0"/>
                </a:lnTo>
                <a:lnTo>
                  <a:pt x="0" y="771059"/>
                </a:lnTo>
                <a:lnTo>
                  <a:pt x="5659150" y="771059"/>
                </a:lnTo>
                <a:lnTo>
                  <a:pt x="5659150" y="0"/>
                </a:lnTo>
                <a:close/>
              </a:path>
            </a:pathLst>
          </a:custGeom>
          <a:blipFill>
            <a:blip r:embed="rId10">
              <a:alphaModFix amt="42000"/>
            </a:blip>
            <a:stretch>
              <a:fillRect/>
            </a:stretch>
          </a:blipFill>
        </p:spPr>
        <p:txBody>
          <a:bodyPr/>
          <a:lstStyle/>
          <a:p>
            <a:endParaRPr lang="en-US"/>
          </a:p>
        </p:txBody>
      </p:sp>
      <p:sp>
        <p:nvSpPr>
          <p:cNvPr id="12" name="Freeform 12"/>
          <p:cNvSpPr/>
          <p:nvPr/>
        </p:nvSpPr>
        <p:spPr>
          <a:xfrm>
            <a:off x="761211" y="7578425"/>
            <a:ext cx="5659151" cy="771059"/>
          </a:xfrm>
          <a:custGeom>
            <a:avLst/>
            <a:gdLst/>
            <a:ahLst/>
            <a:cxnLst/>
            <a:rect l="l" t="t" r="r" b="b"/>
            <a:pathLst>
              <a:path w="5659151" h="771059">
                <a:moveTo>
                  <a:pt x="0" y="0"/>
                </a:moveTo>
                <a:lnTo>
                  <a:pt x="5659151" y="0"/>
                </a:lnTo>
                <a:lnTo>
                  <a:pt x="5659151" y="771059"/>
                </a:lnTo>
                <a:lnTo>
                  <a:pt x="0" y="771059"/>
                </a:lnTo>
                <a:lnTo>
                  <a:pt x="0" y="0"/>
                </a:lnTo>
                <a:close/>
              </a:path>
            </a:pathLst>
          </a:custGeom>
          <a:blipFill>
            <a:blip r:embed="rId10">
              <a:alphaModFix amt="42000"/>
            </a:blip>
            <a:stretch>
              <a:fillRect/>
            </a:stretch>
          </a:blipFill>
        </p:spPr>
        <p:txBody>
          <a:bodyPr/>
          <a:lstStyle/>
          <a:p>
            <a:endParaRPr lang="en-US"/>
          </a:p>
        </p:txBody>
      </p:sp>
      <p:grpSp>
        <p:nvGrpSpPr>
          <p:cNvPr id="13" name="Group 13"/>
          <p:cNvGrpSpPr/>
          <p:nvPr/>
        </p:nvGrpSpPr>
        <p:grpSpPr>
          <a:xfrm>
            <a:off x="11786008" y="4375527"/>
            <a:ext cx="5646806" cy="1533084"/>
            <a:chOff x="0" y="0"/>
            <a:chExt cx="1422186" cy="386118"/>
          </a:xfrm>
        </p:grpSpPr>
        <p:sp>
          <p:nvSpPr>
            <p:cNvPr id="14" name="Freeform 14"/>
            <p:cNvSpPr/>
            <p:nvPr/>
          </p:nvSpPr>
          <p:spPr>
            <a:xfrm>
              <a:off x="0" y="0"/>
              <a:ext cx="1422186" cy="386118"/>
            </a:xfrm>
            <a:custGeom>
              <a:avLst/>
              <a:gdLst/>
              <a:ahLst/>
              <a:cxnLst/>
              <a:rect l="l" t="t" r="r" b="b"/>
              <a:pathLst>
                <a:path w="1422186" h="386118">
                  <a:moveTo>
                    <a:pt x="38389" y="0"/>
                  </a:moveTo>
                  <a:lnTo>
                    <a:pt x="1383797" y="0"/>
                  </a:lnTo>
                  <a:cubicBezTo>
                    <a:pt x="1393979" y="0"/>
                    <a:pt x="1403743" y="4045"/>
                    <a:pt x="1410942" y="11244"/>
                  </a:cubicBezTo>
                  <a:cubicBezTo>
                    <a:pt x="1418142" y="18443"/>
                    <a:pt x="1422186" y="28207"/>
                    <a:pt x="1422186" y="38389"/>
                  </a:cubicBezTo>
                  <a:lnTo>
                    <a:pt x="1422186" y="347729"/>
                  </a:lnTo>
                  <a:cubicBezTo>
                    <a:pt x="1422186" y="368930"/>
                    <a:pt x="1404999" y="386118"/>
                    <a:pt x="1383797" y="386118"/>
                  </a:cubicBezTo>
                  <a:lnTo>
                    <a:pt x="38389" y="386118"/>
                  </a:lnTo>
                  <a:cubicBezTo>
                    <a:pt x="17187" y="386118"/>
                    <a:pt x="0" y="368930"/>
                    <a:pt x="0" y="347729"/>
                  </a:cubicBezTo>
                  <a:lnTo>
                    <a:pt x="0" y="38389"/>
                  </a:lnTo>
                  <a:cubicBezTo>
                    <a:pt x="0" y="17187"/>
                    <a:pt x="17187" y="0"/>
                    <a:pt x="38389" y="0"/>
                  </a:cubicBezTo>
                  <a:close/>
                </a:path>
              </a:pathLst>
            </a:custGeom>
            <a:solidFill>
              <a:srgbClr val="FFFFFF"/>
            </a:solidFill>
            <a:ln cap="rnd">
              <a:noFill/>
              <a:prstDash val="solid"/>
              <a:round/>
            </a:ln>
          </p:spPr>
          <p:txBody>
            <a:bodyPr/>
            <a:lstStyle/>
            <a:p>
              <a:endParaRPr lang="en-US"/>
            </a:p>
          </p:txBody>
        </p:sp>
        <p:sp>
          <p:nvSpPr>
            <p:cNvPr id="15" name="TextBox 15"/>
            <p:cNvSpPr txBox="1"/>
            <p:nvPr/>
          </p:nvSpPr>
          <p:spPr>
            <a:xfrm>
              <a:off x="0" y="-47625"/>
              <a:ext cx="1422186" cy="43374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761211" y="4375527"/>
            <a:ext cx="5659151" cy="1533084"/>
            <a:chOff x="0" y="0"/>
            <a:chExt cx="1425295" cy="386118"/>
          </a:xfrm>
        </p:grpSpPr>
        <p:sp>
          <p:nvSpPr>
            <p:cNvPr id="17" name="Freeform 17"/>
            <p:cNvSpPr/>
            <p:nvPr/>
          </p:nvSpPr>
          <p:spPr>
            <a:xfrm>
              <a:off x="0" y="0"/>
              <a:ext cx="1425295" cy="386118"/>
            </a:xfrm>
            <a:custGeom>
              <a:avLst/>
              <a:gdLst/>
              <a:ahLst/>
              <a:cxnLst/>
              <a:rect l="l" t="t" r="r" b="b"/>
              <a:pathLst>
                <a:path w="1425295" h="386118">
                  <a:moveTo>
                    <a:pt x="38305" y="0"/>
                  </a:moveTo>
                  <a:lnTo>
                    <a:pt x="1386990" y="0"/>
                  </a:lnTo>
                  <a:cubicBezTo>
                    <a:pt x="1397150" y="0"/>
                    <a:pt x="1406893" y="4036"/>
                    <a:pt x="1414076" y="11219"/>
                  </a:cubicBezTo>
                  <a:cubicBezTo>
                    <a:pt x="1421260" y="18403"/>
                    <a:pt x="1425295" y="28146"/>
                    <a:pt x="1425295" y="38305"/>
                  </a:cubicBezTo>
                  <a:lnTo>
                    <a:pt x="1425295" y="347813"/>
                  </a:lnTo>
                  <a:cubicBezTo>
                    <a:pt x="1425295" y="357972"/>
                    <a:pt x="1421260" y="367715"/>
                    <a:pt x="1414076" y="374898"/>
                  </a:cubicBezTo>
                  <a:cubicBezTo>
                    <a:pt x="1406893" y="382082"/>
                    <a:pt x="1397150" y="386118"/>
                    <a:pt x="1386990" y="386118"/>
                  </a:cubicBezTo>
                  <a:lnTo>
                    <a:pt x="38305" y="386118"/>
                  </a:lnTo>
                  <a:cubicBezTo>
                    <a:pt x="17150" y="386118"/>
                    <a:pt x="0" y="368968"/>
                    <a:pt x="0" y="347813"/>
                  </a:cubicBezTo>
                  <a:lnTo>
                    <a:pt x="0" y="38305"/>
                  </a:lnTo>
                  <a:cubicBezTo>
                    <a:pt x="0" y="17150"/>
                    <a:pt x="17150" y="0"/>
                    <a:pt x="38305" y="0"/>
                  </a:cubicBezTo>
                  <a:close/>
                </a:path>
              </a:pathLst>
            </a:custGeom>
            <a:solidFill>
              <a:srgbClr val="FFFFFF"/>
            </a:solidFill>
            <a:ln cap="rnd">
              <a:noFill/>
              <a:prstDash val="solid"/>
              <a:round/>
            </a:ln>
          </p:spPr>
          <p:txBody>
            <a:bodyPr/>
            <a:lstStyle/>
            <a:p>
              <a:endParaRPr lang="en-US"/>
            </a:p>
          </p:txBody>
        </p:sp>
        <p:sp>
          <p:nvSpPr>
            <p:cNvPr id="18" name="TextBox 18"/>
            <p:cNvSpPr txBox="1"/>
            <p:nvPr/>
          </p:nvSpPr>
          <p:spPr>
            <a:xfrm>
              <a:off x="0" y="-47625"/>
              <a:ext cx="1425295" cy="433743"/>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1786008" y="6416194"/>
            <a:ext cx="5646806" cy="1533084"/>
            <a:chOff x="0" y="0"/>
            <a:chExt cx="1422186" cy="386118"/>
          </a:xfrm>
        </p:grpSpPr>
        <p:sp>
          <p:nvSpPr>
            <p:cNvPr id="20" name="Freeform 20"/>
            <p:cNvSpPr/>
            <p:nvPr/>
          </p:nvSpPr>
          <p:spPr>
            <a:xfrm>
              <a:off x="0" y="0"/>
              <a:ext cx="1422186" cy="386118"/>
            </a:xfrm>
            <a:custGeom>
              <a:avLst/>
              <a:gdLst/>
              <a:ahLst/>
              <a:cxnLst/>
              <a:rect l="l" t="t" r="r" b="b"/>
              <a:pathLst>
                <a:path w="1422186" h="386118">
                  <a:moveTo>
                    <a:pt x="38389" y="0"/>
                  </a:moveTo>
                  <a:lnTo>
                    <a:pt x="1383797" y="0"/>
                  </a:lnTo>
                  <a:cubicBezTo>
                    <a:pt x="1393979" y="0"/>
                    <a:pt x="1403743" y="4045"/>
                    <a:pt x="1410942" y="11244"/>
                  </a:cubicBezTo>
                  <a:cubicBezTo>
                    <a:pt x="1418142" y="18443"/>
                    <a:pt x="1422186" y="28207"/>
                    <a:pt x="1422186" y="38389"/>
                  </a:cubicBezTo>
                  <a:lnTo>
                    <a:pt x="1422186" y="347729"/>
                  </a:lnTo>
                  <a:cubicBezTo>
                    <a:pt x="1422186" y="368930"/>
                    <a:pt x="1404999" y="386118"/>
                    <a:pt x="1383797" y="386118"/>
                  </a:cubicBezTo>
                  <a:lnTo>
                    <a:pt x="38389" y="386118"/>
                  </a:lnTo>
                  <a:cubicBezTo>
                    <a:pt x="17187" y="386118"/>
                    <a:pt x="0" y="368930"/>
                    <a:pt x="0" y="347729"/>
                  </a:cubicBezTo>
                  <a:lnTo>
                    <a:pt x="0" y="38389"/>
                  </a:lnTo>
                  <a:cubicBezTo>
                    <a:pt x="0" y="17187"/>
                    <a:pt x="17187" y="0"/>
                    <a:pt x="38389" y="0"/>
                  </a:cubicBezTo>
                  <a:close/>
                </a:path>
              </a:pathLst>
            </a:custGeom>
            <a:solidFill>
              <a:srgbClr val="FFFFFF"/>
            </a:solidFill>
            <a:ln cap="rnd">
              <a:noFill/>
              <a:prstDash val="solid"/>
              <a:round/>
            </a:ln>
          </p:spPr>
          <p:txBody>
            <a:bodyPr/>
            <a:lstStyle/>
            <a:p>
              <a:endParaRPr lang="en-US"/>
            </a:p>
          </p:txBody>
        </p:sp>
        <p:sp>
          <p:nvSpPr>
            <p:cNvPr id="21" name="TextBox 21"/>
            <p:cNvSpPr txBox="1"/>
            <p:nvPr/>
          </p:nvSpPr>
          <p:spPr>
            <a:xfrm>
              <a:off x="0" y="-47625"/>
              <a:ext cx="1422186" cy="433743"/>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761211" y="6416194"/>
            <a:ext cx="5659151" cy="1533084"/>
            <a:chOff x="0" y="0"/>
            <a:chExt cx="1425295" cy="386118"/>
          </a:xfrm>
        </p:grpSpPr>
        <p:sp>
          <p:nvSpPr>
            <p:cNvPr id="23" name="Freeform 23"/>
            <p:cNvSpPr/>
            <p:nvPr/>
          </p:nvSpPr>
          <p:spPr>
            <a:xfrm>
              <a:off x="0" y="0"/>
              <a:ext cx="1425295" cy="386118"/>
            </a:xfrm>
            <a:custGeom>
              <a:avLst/>
              <a:gdLst/>
              <a:ahLst/>
              <a:cxnLst/>
              <a:rect l="l" t="t" r="r" b="b"/>
              <a:pathLst>
                <a:path w="1425295" h="386118">
                  <a:moveTo>
                    <a:pt x="38305" y="0"/>
                  </a:moveTo>
                  <a:lnTo>
                    <a:pt x="1386990" y="0"/>
                  </a:lnTo>
                  <a:cubicBezTo>
                    <a:pt x="1397150" y="0"/>
                    <a:pt x="1406893" y="4036"/>
                    <a:pt x="1414076" y="11219"/>
                  </a:cubicBezTo>
                  <a:cubicBezTo>
                    <a:pt x="1421260" y="18403"/>
                    <a:pt x="1425295" y="28146"/>
                    <a:pt x="1425295" y="38305"/>
                  </a:cubicBezTo>
                  <a:lnTo>
                    <a:pt x="1425295" y="347813"/>
                  </a:lnTo>
                  <a:cubicBezTo>
                    <a:pt x="1425295" y="357972"/>
                    <a:pt x="1421260" y="367715"/>
                    <a:pt x="1414076" y="374898"/>
                  </a:cubicBezTo>
                  <a:cubicBezTo>
                    <a:pt x="1406893" y="382082"/>
                    <a:pt x="1397150" y="386118"/>
                    <a:pt x="1386990" y="386118"/>
                  </a:cubicBezTo>
                  <a:lnTo>
                    <a:pt x="38305" y="386118"/>
                  </a:lnTo>
                  <a:cubicBezTo>
                    <a:pt x="17150" y="386118"/>
                    <a:pt x="0" y="368968"/>
                    <a:pt x="0" y="347813"/>
                  </a:cubicBezTo>
                  <a:lnTo>
                    <a:pt x="0" y="38305"/>
                  </a:lnTo>
                  <a:cubicBezTo>
                    <a:pt x="0" y="17150"/>
                    <a:pt x="17150" y="0"/>
                    <a:pt x="38305" y="0"/>
                  </a:cubicBezTo>
                  <a:close/>
                </a:path>
              </a:pathLst>
            </a:custGeom>
            <a:solidFill>
              <a:srgbClr val="FFFFFF"/>
            </a:solidFill>
            <a:ln cap="rnd">
              <a:noFill/>
              <a:prstDash val="solid"/>
              <a:round/>
            </a:ln>
          </p:spPr>
          <p:txBody>
            <a:bodyPr/>
            <a:lstStyle/>
            <a:p>
              <a:endParaRPr lang="en-US"/>
            </a:p>
          </p:txBody>
        </p:sp>
        <p:sp>
          <p:nvSpPr>
            <p:cNvPr id="24" name="TextBox 24"/>
            <p:cNvSpPr txBox="1"/>
            <p:nvPr/>
          </p:nvSpPr>
          <p:spPr>
            <a:xfrm>
              <a:off x="0" y="-47625"/>
              <a:ext cx="1425295" cy="433743"/>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6086672" y="4808379"/>
            <a:ext cx="667380" cy="672828"/>
            <a:chOff x="0" y="0"/>
            <a:chExt cx="812800" cy="819436"/>
          </a:xfrm>
        </p:grpSpPr>
        <p:sp>
          <p:nvSpPr>
            <p:cNvPr id="26" name="Freeform 26"/>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4E187D"/>
              </a:solidFill>
              <a:prstDash val="solid"/>
              <a:miter/>
            </a:ln>
          </p:spPr>
          <p:txBody>
            <a:bodyPr/>
            <a:lstStyle/>
            <a:p>
              <a:endParaRPr lang="en-US"/>
            </a:p>
          </p:txBody>
        </p:sp>
        <p:sp>
          <p:nvSpPr>
            <p:cNvPr id="27" name="TextBox 27"/>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01</a:t>
              </a:r>
            </a:p>
          </p:txBody>
        </p:sp>
      </p:grpSp>
      <p:grpSp>
        <p:nvGrpSpPr>
          <p:cNvPr id="28" name="Group 28"/>
          <p:cNvGrpSpPr/>
          <p:nvPr/>
        </p:nvGrpSpPr>
        <p:grpSpPr>
          <a:xfrm>
            <a:off x="11452318" y="6849046"/>
            <a:ext cx="667380" cy="672828"/>
            <a:chOff x="0" y="0"/>
            <a:chExt cx="812800" cy="819436"/>
          </a:xfrm>
        </p:grpSpPr>
        <p:sp>
          <p:nvSpPr>
            <p:cNvPr id="29" name="Freeform 29"/>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696969"/>
              </a:solidFill>
              <a:prstDash val="solid"/>
              <a:miter/>
            </a:ln>
          </p:spPr>
          <p:txBody>
            <a:bodyPr/>
            <a:lstStyle/>
            <a:p>
              <a:endParaRPr lang="en-US"/>
            </a:p>
          </p:txBody>
        </p:sp>
        <p:sp>
          <p:nvSpPr>
            <p:cNvPr id="30" name="TextBox 30"/>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04</a:t>
              </a:r>
            </a:p>
          </p:txBody>
        </p:sp>
      </p:grpSp>
      <p:grpSp>
        <p:nvGrpSpPr>
          <p:cNvPr id="31" name="Group 31"/>
          <p:cNvGrpSpPr/>
          <p:nvPr/>
        </p:nvGrpSpPr>
        <p:grpSpPr>
          <a:xfrm>
            <a:off x="6086672" y="6849046"/>
            <a:ext cx="667380" cy="672828"/>
            <a:chOff x="0" y="0"/>
            <a:chExt cx="812800" cy="819436"/>
          </a:xfrm>
        </p:grpSpPr>
        <p:sp>
          <p:nvSpPr>
            <p:cNvPr id="32" name="Freeform 32"/>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216ABD"/>
              </a:solidFill>
              <a:prstDash val="solid"/>
              <a:miter/>
            </a:ln>
          </p:spPr>
          <p:txBody>
            <a:bodyPr/>
            <a:lstStyle/>
            <a:p>
              <a:endParaRPr lang="en-US"/>
            </a:p>
          </p:txBody>
        </p:sp>
        <p:sp>
          <p:nvSpPr>
            <p:cNvPr id="33" name="TextBox 33"/>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02</a:t>
              </a:r>
            </a:p>
          </p:txBody>
        </p:sp>
      </p:grpSp>
      <p:grpSp>
        <p:nvGrpSpPr>
          <p:cNvPr id="34" name="Group 34"/>
          <p:cNvGrpSpPr/>
          <p:nvPr/>
        </p:nvGrpSpPr>
        <p:grpSpPr>
          <a:xfrm>
            <a:off x="11543107" y="4703308"/>
            <a:ext cx="667380" cy="672828"/>
            <a:chOff x="0" y="0"/>
            <a:chExt cx="812800" cy="819436"/>
          </a:xfrm>
        </p:grpSpPr>
        <p:sp>
          <p:nvSpPr>
            <p:cNvPr id="35" name="Freeform 35"/>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9F8CBC"/>
              </a:solidFill>
              <a:prstDash val="solid"/>
              <a:miter/>
            </a:ln>
          </p:spPr>
          <p:txBody>
            <a:bodyPr/>
            <a:lstStyle/>
            <a:p>
              <a:endParaRPr lang="en-US"/>
            </a:p>
          </p:txBody>
        </p:sp>
        <p:sp>
          <p:nvSpPr>
            <p:cNvPr id="36" name="TextBox 36"/>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03</a:t>
              </a:r>
            </a:p>
          </p:txBody>
        </p:sp>
      </p:grpSp>
      <p:sp>
        <p:nvSpPr>
          <p:cNvPr id="37" name="Freeform 37"/>
          <p:cNvSpPr/>
          <p:nvPr/>
        </p:nvSpPr>
        <p:spPr>
          <a:xfrm>
            <a:off x="7420511" y="5006562"/>
            <a:ext cx="511352" cy="340689"/>
          </a:xfrm>
          <a:custGeom>
            <a:avLst/>
            <a:gdLst/>
            <a:ahLst/>
            <a:cxnLst/>
            <a:rect l="l" t="t" r="r" b="b"/>
            <a:pathLst>
              <a:path w="511352" h="340689">
                <a:moveTo>
                  <a:pt x="0" y="0"/>
                </a:moveTo>
                <a:lnTo>
                  <a:pt x="511353" y="0"/>
                </a:lnTo>
                <a:lnTo>
                  <a:pt x="511353" y="340689"/>
                </a:lnTo>
                <a:lnTo>
                  <a:pt x="0" y="3406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8" name="Freeform 38"/>
          <p:cNvSpPr/>
          <p:nvPr/>
        </p:nvSpPr>
        <p:spPr>
          <a:xfrm>
            <a:off x="10296101" y="7004001"/>
            <a:ext cx="460469" cy="383916"/>
          </a:xfrm>
          <a:custGeom>
            <a:avLst/>
            <a:gdLst/>
            <a:ahLst/>
            <a:cxnLst/>
            <a:rect l="l" t="t" r="r" b="b"/>
            <a:pathLst>
              <a:path w="460469" h="383916">
                <a:moveTo>
                  <a:pt x="0" y="0"/>
                </a:moveTo>
                <a:lnTo>
                  <a:pt x="460469" y="0"/>
                </a:lnTo>
                <a:lnTo>
                  <a:pt x="460469" y="383917"/>
                </a:lnTo>
                <a:lnTo>
                  <a:pt x="0" y="383917"/>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39" name="Freeform 39"/>
          <p:cNvSpPr/>
          <p:nvPr/>
        </p:nvSpPr>
        <p:spPr>
          <a:xfrm>
            <a:off x="10279409" y="4920020"/>
            <a:ext cx="513773" cy="513773"/>
          </a:xfrm>
          <a:custGeom>
            <a:avLst/>
            <a:gdLst/>
            <a:ahLst/>
            <a:cxnLst/>
            <a:rect l="l" t="t" r="r" b="b"/>
            <a:pathLst>
              <a:path w="513773" h="513773">
                <a:moveTo>
                  <a:pt x="0" y="0"/>
                </a:moveTo>
                <a:lnTo>
                  <a:pt x="513774" y="0"/>
                </a:lnTo>
                <a:lnTo>
                  <a:pt x="513774" y="513773"/>
                </a:lnTo>
                <a:lnTo>
                  <a:pt x="0" y="513773"/>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40" name="Freeform 40"/>
          <p:cNvSpPr/>
          <p:nvPr/>
        </p:nvSpPr>
        <p:spPr>
          <a:xfrm>
            <a:off x="7420511" y="6919571"/>
            <a:ext cx="511352" cy="511352"/>
          </a:xfrm>
          <a:custGeom>
            <a:avLst/>
            <a:gdLst/>
            <a:ahLst/>
            <a:cxnLst/>
            <a:rect l="l" t="t" r="r" b="b"/>
            <a:pathLst>
              <a:path w="511352" h="511352">
                <a:moveTo>
                  <a:pt x="0" y="0"/>
                </a:moveTo>
                <a:lnTo>
                  <a:pt x="511353" y="0"/>
                </a:lnTo>
                <a:lnTo>
                  <a:pt x="511353" y="511352"/>
                </a:lnTo>
                <a:lnTo>
                  <a:pt x="0" y="511352"/>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grpSp>
        <p:nvGrpSpPr>
          <p:cNvPr id="41" name="Group 41"/>
          <p:cNvGrpSpPr/>
          <p:nvPr/>
        </p:nvGrpSpPr>
        <p:grpSpPr>
          <a:xfrm>
            <a:off x="952500" y="1338944"/>
            <a:ext cx="16306800" cy="1289084"/>
            <a:chOff x="0" y="0"/>
            <a:chExt cx="21742400" cy="1718779"/>
          </a:xfrm>
        </p:grpSpPr>
        <p:sp>
          <p:nvSpPr>
            <p:cNvPr id="42" name="TextBox 42"/>
            <p:cNvSpPr txBox="1"/>
            <p:nvPr/>
          </p:nvSpPr>
          <p:spPr>
            <a:xfrm>
              <a:off x="0" y="-66675"/>
              <a:ext cx="21742400" cy="795657"/>
            </a:xfrm>
            <a:prstGeom prst="rect">
              <a:avLst/>
            </a:prstGeom>
          </p:spPr>
          <p:txBody>
            <a:bodyPr lIns="0" tIns="0" rIns="0" bIns="0" rtlCol="0" anchor="t">
              <a:spAutoFit/>
            </a:bodyPr>
            <a:lstStyle/>
            <a:p>
              <a:pPr algn="ctr">
                <a:lnSpc>
                  <a:spcPts val="5039"/>
                </a:lnSpc>
                <a:spcBef>
                  <a:spcPct val="0"/>
                </a:spcBef>
              </a:pPr>
              <a:r>
                <a:rPr lang="en-US" sz="3599" b="1">
                  <a:solidFill>
                    <a:srgbClr val="000000"/>
                  </a:solidFill>
                  <a:latin typeface="Canva Sans Bold"/>
                  <a:ea typeface="Canva Sans Bold"/>
                  <a:cs typeface="Canva Sans Bold"/>
                  <a:sym typeface="Canva Sans Bold"/>
                </a:rPr>
                <a:t>AEO – Answer Engine Optimization</a:t>
              </a:r>
            </a:p>
          </p:txBody>
        </p:sp>
        <p:sp>
          <p:nvSpPr>
            <p:cNvPr id="43" name="TextBox 43"/>
            <p:cNvSpPr txBox="1"/>
            <p:nvPr/>
          </p:nvSpPr>
          <p:spPr>
            <a:xfrm>
              <a:off x="0" y="856026"/>
              <a:ext cx="21742400" cy="862753"/>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Canva Sans"/>
                  <a:ea typeface="Canva Sans"/>
                  <a:cs typeface="Canva Sans"/>
                  <a:sym typeface="Canva Sans"/>
                </a:rPr>
                <a:t>Focuses on clear, structured, and authoritative information so your brand becomes the preferred source for featured snippets, voice search, and instant answers.</a:t>
              </a:r>
            </a:p>
          </p:txBody>
        </p:sp>
      </p:grpSp>
      <p:sp>
        <p:nvSpPr>
          <p:cNvPr id="44" name="TextBox 44"/>
          <p:cNvSpPr txBox="1"/>
          <p:nvPr/>
        </p:nvSpPr>
        <p:spPr>
          <a:xfrm>
            <a:off x="12533856" y="4640705"/>
            <a:ext cx="4534641" cy="292199"/>
          </a:xfrm>
          <a:prstGeom prst="rect">
            <a:avLst/>
          </a:prstGeom>
        </p:spPr>
        <p:txBody>
          <a:bodyPr lIns="0" tIns="0" rIns="0" bIns="0" rtlCol="0" anchor="t">
            <a:spAutoFit/>
          </a:bodyPr>
          <a:lstStyle/>
          <a:p>
            <a:pPr algn="l">
              <a:lnSpc>
                <a:spcPts val="2488"/>
              </a:lnSpc>
              <a:spcBef>
                <a:spcPct val="0"/>
              </a:spcBef>
            </a:pPr>
            <a:r>
              <a:rPr lang="en-US" sz="1777" b="1">
                <a:solidFill>
                  <a:srgbClr val="000000"/>
                </a:solidFill>
                <a:latin typeface="Canva Sans Bold"/>
                <a:ea typeface="Canva Sans Bold"/>
                <a:cs typeface="Canva Sans Bold"/>
                <a:sym typeface="Canva Sans Bold"/>
              </a:rPr>
              <a:t>Benefits</a:t>
            </a:r>
          </a:p>
        </p:txBody>
      </p:sp>
      <p:sp>
        <p:nvSpPr>
          <p:cNvPr id="45" name="TextBox 45"/>
          <p:cNvSpPr txBox="1"/>
          <p:nvPr/>
        </p:nvSpPr>
        <p:spPr>
          <a:xfrm>
            <a:off x="1137872" y="4640705"/>
            <a:ext cx="4534641" cy="292199"/>
          </a:xfrm>
          <a:prstGeom prst="rect">
            <a:avLst/>
          </a:prstGeom>
        </p:spPr>
        <p:txBody>
          <a:bodyPr lIns="0" tIns="0" rIns="0" bIns="0" rtlCol="0" anchor="t">
            <a:spAutoFit/>
          </a:bodyPr>
          <a:lstStyle/>
          <a:p>
            <a:pPr algn="r">
              <a:lnSpc>
                <a:spcPts val="2488"/>
              </a:lnSpc>
              <a:spcBef>
                <a:spcPct val="0"/>
              </a:spcBef>
            </a:pPr>
            <a:r>
              <a:rPr lang="en-US" sz="1777" b="1">
                <a:solidFill>
                  <a:srgbClr val="000000"/>
                </a:solidFill>
                <a:latin typeface="Canva Sans Bold"/>
                <a:ea typeface="Canva Sans Bold"/>
                <a:cs typeface="Canva Sans Bold"/>
                <a:sym typeface="Canva Sans Bold"/>
              </a:rPr>
              <a:t>Focus</a:t>
            </a:r>
          </a:p>
        </p:txBody>
      </p:sp>
      <p:sp>
        <p:nvSpPr>
          <p:cNvPr id="46" name="TextBox 46"/>
          <p:cNvSpPr txBox="1"/>
          <p:nvPr/>
        </p:nvSpPr>
        <p:spPr>
          <a:xfrm>
            <a:off x="12533856" y="6681372"/>
            <a:ext cx="4534641" cy="292199"/>
          </a:xfrm>
          <a:prstGeom prst="rect">
            <a:avLst/>
          </a:prstGeom>
        </p:spPr>
        <p:txBody>
          <a:bodyPr lIns="0" tIns="0" rIns="0" bIns="0" rtlCol="0" anchor="t">
            <a:spAutoFit/>
          </a:bodyPr>
          <a:lstStyle/>
          <a:p>
            <a:pPr algn="l">
              <a:lnSpc>
                <a:spcPts val="2488"/>
              </a:lnSpc>
              <a:spcBef>
                <a:spcPct val="0"/>
              </a:spcBef>
            </a:pPr>
            <a:r>
              <a:rPr lang="en-US" sz="1777" b="1">
                <a:solidFill>
                  <a:srgbClr val="000000"/>
                </a:solidFill>
                <a:latin typeface="Canva Sans Bold"/>
                <a:ea typeface="Canva Sans Bold"/>
                <a:cs typeface="Canva Sans Bold"/>
                <a:sym typeface="Canva Sans Bold"/>
              </a:rPr>
              <a:t>Example</a:t>
            </a:r>
          </a:p>
        </p:txBody>
      </p:sp>
      <p:sp>
        <p:nvSpPr>
          <p:cNvPr id="47" name="TextBox 47"/>
          <p:cNvSpPr txBox="1"/>
          <p:nvPr/>
        </p:nvSpPr>
        <p:spPr>
          <a:xfrm>
            <a:off x="1137872" y="6681372"/>
            <a:ext cx="4534641" cy="292199"/>
          </a:xfrm>
          <a:prstGeom prst="rect">
            <a:avLst/>
          </a:prstGeom>
        </p:spPr>
        <p:txBody>
          <a:bodyPr lIns="0" tIns="0" rIns="0" bIns="0" rtlCol="0" anchor="t">
            <a:spAutoFit/>
          </a:bodyPr>
          <a:lstStyle/>
          <a:p>
            <a:pPr algn="r">
              <a:lnSpc>
                <a:spcPts val="2488"/>
              </a:lnSpc>
              <a:spcBef>
                <a:spcPct val="0"/>
              </a:spcBef>
            </a:pPr>
            <a:r>
              <a:rPr lang="en-US" sz="1777" b="1">
                <a:solidFill>
                  <a:srgbClr val="000000"/>
                </a:solidFill>
                <a:latin typeface="Canva Sans Bold"/>
                <a:ea typeface="Canva Sans Bold"/>
                <a:cs typeface="Canva Sans Bold"/>
                <a:sym typeface="Canva Sans Bold"/>
              </a:rPr>
              <a:t>Methods</a:t>
            </a:r>
          </a:p>
        </p:txBody>
      </p:sp>
      <p:sp>
        <p:nvSpPr>
          <p:cNvPr id="48" name="TextBox 48"/>
          <p:cNvSpPr txBox="1"/>
          <p:nvPr/>
        </p:nvSpPr>
        <p:spPr>
          <a:xfrm>
            <a:off x="12533856" y="5001623"/>
            <a:ext cx="4534641" cy="284459"/>
          </a:xfrm>
          <a:prstGeom prst="rect">
            <a:avLst/>
          </a:prstGeom>
        </p:spPr>
        <p:txBody>
          <a:bodyPr lIns="0" tIns="0" rIns="0" bIns="0" rtlCol="0" anchor="t">
            <a:spAutoFit/>
          </a:bodyPr>
          <a:lstStyle/>
          <a:p>
            <a:pPr algn="l">
              <a:lnSpc>
                <a:spcPts val="2342"/>
              </a:lnSpc>
              <a:spcBef>
                <a:spcPct val="0"/>
              </a:spcBef>
            </a:pPr>
            <a:r>
              <a:rPr lang="en-US" sz="1673">
                <a:solidFill>
                  <a:srgbClr val="000000"/>
                </a:solidFill>
                <a:latin typeface="Canva Sans"/>
                <a:ea typeface="Canva Sans"/>
                <a:cs typeface="Canva Sans"/>
                <a:sym typeface="Canva Sans"/>
              </a:rPr>
              <a:t>Captures voice and zero-click searches</a:t>
            </a:r>
          </a:p>
        </p:txBody>
      </p:sp>
      <p:sp>
        <p:nvSpPr>
          <p:cNvPr id="49" name="TextBox 49"/>
          <p:cNvSpPr txBox="1"/>
          <p:nvPr/>
        </p:nvSpPr>
        <p:spPr>
          <a:xfrm>
            <a:off x="1137872" y="5001623"/>
            <a:ext cx="4534641" cy="284459"/>
          </a:xfrm>
          <a:prstGeom prst="rect">
            <a:avLst/>
          </a:prstGeom>
        </p:spPr>
        <p:txBody>
          <a:bodyPr lIns="0" tIns="0" rIns="0" bIns="0" rtlCol="0" anchor="t">
            <a:spAutoFit/>
          </a:bodyPr>
          <a:lstStyle/>
          <a:p>
            <a:pPr algn="r">
              <a:lnSpc>
                <a:spcPts val="2342"/>
              </a:lnSpc>
              <a:spcBef>
                <a:spcPct val="0"/>
              </a:spcBef>
            </a:pPr>
            <a:r>
              <a:rPr lang="en-US" sz="1673">
                <a:solidFill>
                  <a:srgbClr val="000000"/>
                </a:solidFill>
                <a:latin typeface="Canva Sans"/>
                <a:ea typeface="Canva Sans"/>
                <a:cs typeface="Canva Sans"/>
                <a:sym typeface="Canva Sans"/>
              </a:rPr>
              <a:t>Voice search &amp; direct answers</a:t>
            </a:r>
          </a:p>
        </p:txBody>
      </p:sp>
      <p:sp>
        <p:nvSpPr>
          <p:cNvPr id="50" name="TextBox 50"/>
          <p:cNvSpPr txBox="1"/>
          <p:nvPr/>
        </p:nvSpPr>
        <p:spPr>
          <a:xfrm>
            <a:off x="12533856" y="7045037"/>
            <a:ext cx="4534641" cy="284459"/>
          </a:xfrm>
          <a:prstGeom prst="rect">
            <a:avLst/>
          </a:prstGeom>
        </p:spPr>
        <p:txBody>
          <a:bodyPr lIns="0" tIns="0" rIns="0" bIns="0" rtlCol="0" anchor="t">
            <a:spAutoFit/>
          </a:bodyPr>
          <a:lstStyle/>
          <a:p>
            <a:pPr algn="l">
              <a:lnSpc>
                <a:spcPts val="2342"/>
              </a:lnSpc>
              <a:spcBef>
                <a:spcPct val="0"/>
              </a:spcBef>
            </a:pPr>
            <a:r>
              <a:rPr lang="en-US" sz="1673">
                <a:solidFill>
                  <a:srgbClr val="000000"/>
                </a:solidFill>
                <a:latin typeface="Canva Sans"/>
                <a:ea typeface="Canva Sans"/>
                <a:cs typeface="Canva Sans"/>
                <a:sym typeface="Canva Sans"/>
              </a:rPr>
              <a:t>“Where is the nearest pizza place?”</a:t>
            </a:r>
          </a:p>
        </p:txBody>
      </p:sp>
      <p:sp>
        <p:nvSpPr>
          <p:cNvPr id="51" name="TextBox 51"/>
          <p:cNvSpPr txBox="1"/>
          <p:nvPr/>
        </p:nvSpPr>
        <p:spPr>
          <a:xfrm>
            <a:off x="1137872" y="7045037"/>
            <a:ext cx="4534641" cy="573316"/>
          </a:xfrm>
          <a:prstGeom prst="rect">
            <a:avLst/>
          </a:prstGeom>
        </p:spPr>
        <p:txBody>
          <a:bodyPr lIns="0" tIns="0" rIns="0" bIns="0" rtlCol="0" anchor="t">
            <a:spAutoFit/>
          </a:bodyPr>
          <a:lstStyle/>
          <a:p>
            <a:pPr algn="r">
              <a:lnSpc>
                <a:spcPts val="2342"/>
              </a:lnSpc>
              <a:spcBef>
                <a:spcPct val="0"/>
              </a:spcBef>
            </a:pPr>
            <a:r>
              <a:rPr lang="en-US" sz="1673">
                <a:solidFill>
                  <a:srgbClr val="000000"/>
                </a:solidFill>
                <a:latin typeface="Canva Sans"/>
                <a:ea typeface="Canva Sans"/>
                <a:cs typeface="Canva Sans"/>
                <a:sym typeface="Canva Sans"/>
              </a:rPr>
              <a:t>FAQs, structured data, conversational content</a:t>
            </a:r>
          </a:p>
        </p:txBody>
      </p:sp>
      <p:sp>
        <p:nvSpPr>
          <p:cNvPr id="52" name="Freeform 52"/>
          <p:cNvSpPr/>
          <p:nvPr/>
        </p:nvSpPr>
        <p:spPr>
          <a:xfrm>
            <a:off x="515564" y="471700"/>
            <a:ext cx="3311846" cy="762140"/>
          </a:xfrm>
          <a:custGeom>
            <a:avLst/>
            <a:gdLst/>
            <a:ahLst/>
            <a:cxnLst/>
            <a:rect l="l" t="t" r="r" b="b"/>
            <a:pathLst>
              <a:path w="3311846" h="762140">
                <a:moveTo>
                  <a:pt x="0" y="0"/>
                </a:moveTo>
                <a:lnTo>
                  <a:pt x="3311846" y="0"/>
                </a:lnTo>
                <a:lnTo>
                  <a:pt x="3311846" y="762140"/>
                </a:lnTo>
                <a:lnTo>
                  <a:pt x="0" y="762140"/>
                </a:lnTo>
                <a:lnTo>
                  <a:pt x="0" y="0"/>
                </a:lnTo>
                <a:close/>
              </a:path>
            </a:pathLst>
          </a:custGeom>
          <a:blipFill>
            <a:blip r:embed="rId19"/>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1F4"/>
        </a:solidFill>
        <a:effectLst/>
      </p:bgPr>
    </p:bg>
    <p:spTree>
      <p:nvGrpSpPr>
        <p:cNvPr id="1" name=""/>
        <p:cNvGrpSpPr/>
        <p:nvPr/>
      </p:nvGrpSpPr>
      <p:grpSpPr>
        <a:xfrm>
          <a:off x="0" y="0"/>
          <a:ext cx="0" cy="0"/>
          <a:chOff x="0" y="0"/>
          <a:chExt cx="0" cy="0"/>
        </a:xfrm>
      </p:grpSpPr>
      <p:sp>
        <p:nvSpPr>
          <p:cNvPr id="2" name="Freeform 2"/>
          <p:cNvSpPr/>
          <p:nvPr/>
        </p:nvSpPr>
        <p:spPr>
          <a:xfrm>
            <a:off x="6478186" y="3133003"/>
            <a:ext cx="5334000" cy="5334000"/>
          </a:xfrm>
          <a:custGeom>
            <a:avLst/>
            <a:gdLst/>
            <a:ahLst/>
            <a:cxnLst/>
            <a:rect l="l" t="t" r="r" b="b"/>
            <a:pathLst>
              <a:path w="5334000" h="5334000">
                <a:moveTo>
                  <a:pt x="0" y="0"/>
                </a:moveTo>
                <a:lnTo>
                  <a:pt x="5334000" y="0"/>
                </a:lnTo>
                <a:lnTo>
                  <a:pt x="5334000" y="5334000"/>
                </a:lnTo>
                <a:lnTo>
                  <a:pt x="0" y="5334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473411" y="7089076"/>
            <a:ext cx="796846" cy="796846"/>
          </a:xfrm>
          <a:custGeom>
            <a:avLst/>
            <a:gdLst/>
            <a:ahLst/>
            <a:cxnLst/>
            <a:rect l="l" t="t" r="r" b="b"/>
            <a:pathLst>
              <a:path w="796846" h="796846">
                <a:moveTo>
                  <a:pt x="0" y="0"/>
                </a:moveTo>
                <a:lnTo>
                  <a:pt x="796846" y="0"/>
                </a:lnTo>
                <a:lnTo>
                  <a:pt x="796846" y="796846"/>
                </a:lnTo>
                <a:lnTo>
                  <a:pt x="0" y="7968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661627" y="5066285"/>
            <a:ext cx="3679985" cy="501398"/>
          </a:xfrm>
          <a:custGeom>
            <a:avLst/>
            <a:gdLst/>
            <a:ahLst/>
            <a:cxnLst/>
            <a:rect l="l" t="t" r="r" b="b"/>
            <a:pathLst>
              <a:path w="3679985" h="501398">
                <a:moveTo>
                  <a:pt x="3679985" y="0"/>
                </a:moveTo>
                <a:lnTo>
                  <a:pt x="0" y="0"/>
                </a:lnTo>
                <a:lnTo>
                  <a:pt x="0" y="501398"/>
                </a:lnTo>
                <a:lnTo>
                  <a:pt x="3679985" y="501398"/>
                </a:lnTo>
                <a:lnTo>
                  <a:pt x="3679985" y="0"/>
                </a:lnTo>
                <a:close/>
              </a:path>
            </a:pathLst>
          </a:custGeom>
          <a:blipFill>
            <a:blip r:embed="rId6">
              <a:alphaModFix amt="50000"/>
            </a:blip>
            <a:stretch>
              <a:fillRect/>
            </a:stretch>
          </a:blipFill>
        </p:spPr>
        <p:txBody>
          <a:bodyPr/>
          <a:lstStyle/>
          <a:p>
            <a:endParaRPr lang="en-US"/>
          </a:p>
        </p:txBody>
      </p:sp>
      <p:grpSp>
        <p:nvGrpSpPr>
          <p:cNvPr id="5" name="Group 5"/>
          <p:cNvGrpSpPr/>
          <p:nvPr/>
        </p:nvGrpSpPr>
        <p:grpSpPr>
          <a:xfrm>
            <a:off x="12661627" y="3289122"/>
            <a:ext cx="3679985" cy="1951892"/>
            <a:chOff x="0" y="0"/>
            <a:chExt cx="969214" cy="514078"/>
          </a:xfrm>
        </p:grpSpPr>
        <p:sp>
          <p:nvSpPr>
            <p:cNvPr id="6" name="Freeform 6"/>
            <p:cNvSpPr/>
            <p:nvPr/>
          </p:nvSpPr>
          <p:spPr>
            <a:xfrm>
              <a:off x="0" y="0"/>
              <a:ext cx="969214" cy="514079"/>
            </a:xfrm>
            <a:custGeom>
              <a:avLst/>
              <a:gdLst/>
              <a:ahLst/>
              <a:cxnLst/>
              <a:rect l="l" t="t" r="r" b="b"/>
              <a:pathLst>
                <a:path w="969214" h="514079">
                  <a:moveTo>
                    <a:pt x="58906" y="0"/>
                  </a:moveTo>
                  <a:lnTo>
                    <a:pt x="910308" y="0"/>
                  </a:lnTo>
                  <a:cubicBezTo>
                    <a:pt x="925931" y="0"/>
                    <a:pt x="940914" y="6206"/>
                    <a:pt x="951961" y="17253"/>
                  </a:cubicBezTo>
                  <a:cubicBezTo>
                    <a:pt x="963008" y="28300"/>
                    <a:pt x="969214" y="43283"/>
                    <a:pt x="969214" y="58906"/>
                  </a:cubicBezTo>
                  <a:lnTo>
                    <a:pt x="969214" y="455172"/>
                  </a:lnTo>
                  <a:cubicBezTo>
                    <a:pt x="969214" y="487705"/>
                    <a:pt x="942841" y="514079"/>
                    <a:pt x="910308" y="514079"/>
                  </a:cubicBezTo>
                  <a:lnTo>
                    <a:pt x="58906" y="514079"/>
                  </a:lnTo>
                  <a:cubicBezTo>
                    <a:pt x="26373" y="514079"/>
                    <a:pt x="0" y="487705"/>
                    <a:pt x="0" y="455172"/>
                  </a:cubicBezTo>
                  <a:lnTo>
                    <a:pt x="0" y="58906"/>
                  </a:lnTo>
                  <a:cubicBezTo>
                    <a:pt x="0" y="26373"/>
                    <a:pt x="26373" y="0"/>
                    <a:pt x="58906" y="0"/>
                  </a:cubicBezTo>
                  <a:close/>
                </a:path>
              </a:pathLst>
            </a:custGeom>
            <a:solidFill>
              <a:srgbClr val="FFFFFF"/>
            </a:solidFill>
            <a:ln cap="rnd">
              <a:noFill/>
              <a:prstDash val="solid"/>
              <a:round/>
            </a:ln>
          </p:spPr>
          <p:txBody>
            <a:bodyPr/>
            <a:lstStyle/>
            <a:p>
              <a:endParaRPr lang="en-US"/>
            </a:p>
          </p:txBody>
        </p:sp>
        <p:sp>
          <p:nvSpPr>
            <p:cNvPr id="7" name="TextBox 7"/>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flipH="1">
            <a:off x="12661627" y="8176599"/>
            <a:ext cx="3679985" cy="501398"/>
          </a:xfrm>
          <a:custGeom>
            <a:avLst/>
            <a:gdLst/>
            <a:ahLst/>
            <a:cxnLst/>
            <a:rect l="l" t="t" r="r" b="b"/>
            <a:pathLst>
              <a:path w="3679985" h="501398">
                <a:moveTo>
                  <a:pt x="3679985" y="0"/>
                </a:moveTo>
                <a:lnTo>
                  <a:pt x="0" y="0"/>
                </a:lnTo>
                <a:lnTo>
                  <a:pt x="0" y="501398"/>
                </a:lnTo>
                <a:lnTo>
                  <a:pt x="3679985" y="501398"/>
                </a:lnTo>
                <a:lnTo>
                  <a:pt x="3679985" y="0"/>
                </a:lnTo>
                <a:close/>
              </a:path>
            </a:pathLst>
          </a:custGeom>
          <a:blipFill>
            <a:blip r:embed="rId6">
              <a:alphaModFix amt="50000"/>
            </a:blip>
            <a:stretch>
              <a:fillRect/>
            </a:stretch>
          </a:blipFill>
        </p:spPr>
        <p:txBody>
          <a:bodyPr/>
          <a:lstStyle/>
          <a:p>
            <a:endParaRPr lang="en-US"/>
          </a:p>
        </p:txBody>
      </p:sp>
      <p:grpSp>
        <p:nvGrpSpPr>
          <p:cNvPr id="9" name="Group 9"/>
          <p:cNvGrpSpPr/>
          <p:nvPr/>
        </p:nvGrpSpPr>
        <p:grpSpPr>
          <a:xfrm>
            <a:off x="12661627" y="6399436"/>
            <a:ext cx="3679985" cy="1951892"/>
            <a:chOff x="0" y="0"/>
            <a:chExt cx="969214" cy="514078"/>
          </a:xfrm>
        </p:grpSpPr>
        <p:sp>
          <p:nvSpPr>
            <p:cNvPr id="10" name="Freeform 10"/>
            <p:cNvSpPr/>
            <p:nvPr/>
          </p:nvSpPr>
          <p:spPr>
            <a:xfrm>
              <a:off x="0" y="0"/>
              <a:ext cx="969214" cy="514079"/>
            </a:xfrm>
            <a:custGeom>
              <a:avLst/>
              <a:gdLst/>
              <a:ahLst/>
              <a:cxnLst/>
              <a:rect l="l" t="t" r="r" b="b"/>
              <a:pathLst>
                <a:path w="969214" h="514079">
                  <a:moveTo>
                    <a:pt x="58906" y="0"/>
                  </a:moveTo>
                  <a:lnTo>
                    <a:pt x="910308" y="0"/>
                  </a:lnTo>
                  <a:cubicBezTo>
                    <a:pt x="925931" y="0"/>
                    <a:pt x="940914" y="6206"/>
                    <a:pt x="951961" y="17253"/>
                  </a:cubicBezTo>
                  <a:cubicBezTo>
                    <a:pt x="963008" y="28300"/>
                    <a:pt x="969214" y="43283"/>
                    <a:pt x="969214" y="58906"/>
                  </a:cubicBezTo>
                  <a:lnTo>
                    <a:pt x="969214" y="455172"/>
                  </a:lnTo>
                  <a:cubicBezTo>
                    <a:pt x="969214" y="487705"/>
                    <a:pt x="942841" y="514079"/>
                    <a:pt x="910308" y="514079"/>
                  </a:cubicBezTo>
                  <a:lnTo>
                    <a:pt x="58906" y="514079"/>
                  </a:lnTo>
                  <a:cubicBezTo>
                    <a:pt x="26373" y="514079"/>
                    <a:pt x="0" y="487705"/>
                    <a:pt x="0" y="455172"/>
                  </a:cubicBezTo>
                  <a:lnTo>
                    <a:pt x="0" y="58906"/>
                  </a:lnTo>
                  <a:cubicBezTo>
                    <a:pt x="0" y="26373"/>
                    <a:pt x="26373" y="0"/>
                    <a:pt x="58906" y="0"/>
                  </a:cubicBezTo>
                  <a:close/>
                </a:path>
              </a:pathLst>
            </a:custGeom>
            <a:solidFill>
              <a:srgbClr val="FFFFFF"/>
            </a:solidFill>
            <a:ln cap="rnd">
              <a:noFill/>
              <a:prstDash val="solid"/>
              <a:round/>
            </a:ln>
          </p:spPr>
          <p:txBody>
            <a:bodyPr/>
            <a:lstStyle/>
            <a:p>
              <a:endParaRPr lang="en-US"/>
            </a:p>
          </p:txBody>
        </p:sp>
        <p:sp>
          <p:nvSpPr>
            <p:cNvPr id="11" name="TextBox 11"/>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946388" y="8176599"/>
            <a:ext cx="3679985" cy="501398"/>
          </a:xfrm>
          <a:custGeom>
            <a:avLst/>
            <a:gdLst/>
            <a:ahLst/>
            <a:cxnLst/>
            <a:rect l="l" t="t" r="r" b="b"/>
            <a:pathLst>
              <a:path w="3679985" h="501398">
                <a:moveTo>
                  <a:pt x="0" y="0"/>
                </a:moveTo>
                <a:lnTo>
                  <a:pt x="3679985" y="0"/>
                </a:lnTo>
                <a:lnTo>
                  <a:pt x="3679985" y="501398"/>
                </a:lnTo>
                <a:lnTo>
                  <a:pt x="0" y="501398"/>
                </a:lnTo>
                <a:lnTo>
                  <a:pt x="0" y="0"/>
                </a:lnTo>
                <a:close/>
              </a:path>
            </a:pathLst>
          </a:custGeom>
          <a:blipFill>
            <a:blip r:embed="rId6">
              <a:alphaModFix amt="50000"/>
            </a:blip>
            <a:stretch>
              <a:fillRect/>
            </a:stretch>
          </a:blipFill>
        </p:spPr>
        <p:txBody>
          <a:bodyPr/>
          <a:lstStyle/>
          <a:p>
            <a:endParaRPr lang="en-US"/>
          </a:p>
        </p:txBody>
      </p:sp>
      <p:grpSp>
        <p:nvGrpSpPr>
          <p:cNvPr id="13" name="Group 13"/>
          <p:cNvGrpSpPr/>
          <p:nvPr/>
        </p:nvGrpSpPr>
        <p:grpSpPr>
          <a:xfrm>
            <a:off x="1946388" y="6399436"/>
            <a:ext cx="3679985" cy="1951892"/>
            <a:chOff x="0" y="0"/>
            <a:chExt cx="969214" cy="514078"/>
          </a:xfrm>
        </p:grpSpPr>
        <p:sp>
          <p:nvSpPr>
            <p:cNvPr id="14" name="Freeform 14"/>
            <p:cNvSpPr/>
            <p:nvPr/>
          </p:nvSpPr>
          <p:spPr>
            <a:xfrm>
              <a:off x="0" y="0"/>
              <a:ext cx="969214" cy="514079"/>
            </a:xfrm>
            <a:custGeom>
              <a:avLst/>
              <a:gdLst/>
              <a:ahLst/>
              <a:cxnLst/>
              <a:rect l="l" t="t" r="r" b="b"/>
              <a:pathLst>
                <a:path w="969214" h="514079">
                  <a:moveTo>
                    <a:pt x="58906" y="0"/>
                  </a:moveTo>
                  <a:lnTo>
                    <a:pt x="910308" y="0"/>
                  </a:lnTo>
                  <a:cubicBezTo>
                    <a:pt x="925931" y="0"/>
                    <a:pt x="940914" y="6206"/>
                    <a:pt x="951961" y="17253"/>
                  </a:cubicBezTo>
                  <a:cubicBezTo>
                    <a:pt x="963008" y="28300"/>
                    <a:pt x="969214" y="43283"/>
                    <a:pt x="969214" y="58906"/>
                  </a:cubicBezTo>
                  <a:lnTo>
                    <a:pt x="969214" y="455172"/>
                  </a:lnTo>
                  <a:cubicBezTo>
                    <a:pt x="969214" y="487705"/>
                    <a:pt x="942841" y="514079"/>
                    <a:pt x="910308" y="514079"/>
                  </a:cubicBezTo>
                  <a:lnTo>
                    <a:pt x="58906" y="514079"/>
                  </a:lnTo>
                  <a:cubicBezTo>
                    <a:pt x="26373" y="514079"/>
                    <a:pt x="0" y="487705"/>
                    <a:pt x="0" y="455172"/>
                  </a:cubicBezTo>
                  <a:lnTo>
                    <a:pt x="0" y="58906"/>
                  </a:lnTo>
                  <a:cubicBezTo>
                    <a:pt x="0" y="26373"/>
                    <a:pt x="26373" y="0"/>
                    <a:pt x="58906" y="0"/>
                  </a:cubicBezTo>
                  <a:close/>
                </a:path>
              </a:pathLst>
            </a:custGeom>
            <a:solidFill>
              <a:srgbClr val="FFFFFF"/>
            </a:solidFill>
            <a:ln cap="rnd">
              <a:noFill/>
              <a:prstDash val="solid"/>
              <a:round/>
            </a:ln>
          </p:spPr>
          <p:txBody>
            <a:bodyPr/>
            <a:lstStyle/>
            <a:p>
              <a:endParaRPr lang="en-US"/>
            </a:p>
          </p:txBody>
        </p:sp>
        <p:sp>
          <p:nvSpPr>
            <p:cNvPr id="15" name="TextBox 15"/>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946388" y="5066285"/>
            <a:ext cx="3679985" cy="501398"/>
          </a:xfrm>
          <a:custGeom>
            <a:avLst/>
            <a:gdLst/>
            <a:ahLst/>
            <a:cxnLst/>
            <a:rect l="l" t="t" r="r" b="b"/>
            <a:pathLst>
              <a:path w="3679985" h="501398">
                <a:moveTo>
                  <a:pt x="0" y="0"/>
                </a:moveTo>
                <a:lnTo>
                  <a:pt x="3679985" y="0"/>
                </a:lnTo>
                <a:lnTo>
                  <a:pt x="3679985" y="501398"/>
                </a:lnTo>
                <a:lnTo>
                  <a:pt x="0" y="501398"/>
                </a:lnTo>
                <a:lnTo>
                  <a:pt x="0" y="0"/>
                </a:lnTo>
                <a:close/>
              </a:path>
            </a:pathLst>
          </a:custGeom>
          <a:blipFill>
            <a:blip r:embed="rId6">
              <a:alphaModFix amt="50000"/>
            </a:blip>
            <a:stretch>
              <a:fillRect/>
            </a:stretch>
          </a:blipFill>
        </p:spPr>
        <p:txBody>
          <a:bodyPr/>
          <a:lstStyle/>
          <a:p>
            <a:endParaRPr lang="en-US"/>
          </a:p>
        </p:txBody>
      </p:sp>
      <p:grpSp>
        <p:nvGrpSpPr>
          <p:cNvPr id="17" name="Group 17"/>
          <p:cNvGrpSpPr/>
          <p:nvPr/>
        </p:nvGrpSpPr>
        <p:grpSpPr>
          <a:xfrm>
            <a:off x="1946388" y="3289122"/>
            <a:ext cx="3679985" cy="1951892"/>
            <a:chOff x="0" y="0"/>
            <a:chExt cx="969214" cy="514078"/>
          </a:xfrm>
        </p:grpSpPr>
        <p:sp>
          <p:nvSpPr>
            <p:cNvPr id="18" name="Freeform 18"/>
            <p:cNvSpPr/>
            <p:nvPr/>
          </p:nvSpPr>
          <p:spPr>
            <a:xfrm>
              <a:off x="0" y="0"/>
              <a:ext cx="969214" cy="514079"/>
            </a:xfrm>
            <a:custGeom>
              <a:avLst/>
              <a:gdLst/>
              <a:ahLst/>
              <a:cxnLst/>
              <a:rect l="l" t="t" r="r" b="b"/>
              <a:pathLst>
                <a:path w="969214" h="514079">
                  <a:moveTo>
                    <a:pt x="58906" y="0"/>
                  </a:moveTo>
                  <a:lnTo>
                    <a:pt x="910308" y="0"/>
                  </a:lnTo>
                  <a:cubicBezTo>
                    <a:pt x="925931" y="0"/>
                    <a:pt x="940914" y="6206"/>
                    <a:pt x="951961" y="17253"/>
                  </a:cubicBezTo>
                  <a:cubicBezTo>
                    <a:pt x="963008" y="28300"/>
                    <a:pt x="969214" y="43283"/>
                    <a:pt x="969214" y="58906"/>
                  </a:cubicBezTo>
                  <a:lnTo>
                    <a:pt x="969214" y="455172"/>
                  </a:lnTo>
                  <a:cubicBezTo>
                    <a:pt x="969214" y="487705"/>
                    <a:pt x="942841" y="514079"/>
                    <a:pt x="910308" y="514079"/>
                  </a:cubicBezTo>
                  <a:lnTo>
                    <a:pt x="58906" y="514079"/>
                  </a:lnTo>
                  <a:cubicBezTo>
                    <a:pt x="26373" y="514079"/>
                    <a:pt x="0" y="487705"/>
                    <a:pt x="0" y="455172"/>
                  </a:cubicBezTo>
                  <a:lnTo>
                    <a:pt x="0" y="58906"/>
                  </a:lnTo>
                  <a:cubicBezTo>
                    <a:pt x="0" y="26373"/>
                    <a:pt x="26373" y="0"/>
                    <a:pt x="58906" y="0"/>
                  </a:cubicBezTo>
                  <a:close/>
                </a:path>
              </a:pathLst>
            </a:custGeom>
            <a:solidFill>
              <a:srgbClr val="FFFFFF"/>
            </a:solidFill>
            <a:ln cap="rnd">
              <a:noFill/>
              <a:prstDash val="solid"/>
              <a:round/>
            </a:ln>
          </p:spPr>
          <p:txBody>
            <a:bodyPr/>
            <a:lstStyle/>
            <a:p>
              <a:endParaRPr lang="en-US"/>
            </a:p>
          </p:txBody>
        </p:sp>
        <p:sp>
          <p:nvSpPr>
            <p:cNvPr id="19" name="TextBox 19"/>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6889382" y="7028441"/>
            <a:ext cx="937167" cy="937167"/>
          </a:xfrm>
          <a:custGeom>
            <a:avLst/>
            <a:gdLst/>
            <a:ahLst/>
            <a:cxnLst/>
            <a:rect l="l" t="t" r="r" b="b"/>
            <a:pathLst>
              <a:path w="937167" h="937167">
                <a:moveTo>
                  <a:pt x="0" y="0"/>
                </a:moveTo>
                <a:lnTo>
                  <a:pt x="937168" y="0"/>
                </a:lnTo>
                <a:lnTo>
                  <a:pt x="937168" y="937167"/>
                </a:lnTo>
                <a:lnTo>
                  <a:pt x="0" y="9371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0473411" y="3665317"/>
            <a:ext cx="794599" cy="953043"/>
          </a:xfrm>
          <a:custGeom>
            <a:avLst/>
            <a:gdLst/>
            <a:ahLst/>
            <a:cxnLst/>
            <a:rect l="l" t="t" r="r" b="b"/>
            <a:pathLst>
              <a:path w="794599" h="953043">
                <a:moveTo>
                  <a:pt x="0" y="0"/>
                </a:moveTo>
                <a:lnTo>
                  <a:pt x="794600" y="0"/>
                </a:lnTo>
                <a:lnTo>
                  <a:pt x="794600" y="953043"/>
                </a:lnTo>
                <a:lnTo>
                  <a:pt x="0" y="9530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Freeform 22"/>
          <p:cNvSpPr/>
          <p:nvPr/>
        </p:nvSpPr>
        <p:spPr>
          <a:xfrm>
            <a:off x="6943337" y="3762435"/>
            <a:ext cx="883213" cy="698842"/>
          </a:xfrm>
          <a:custGeom>
            <a:avLst/>
            <a:gdLst/>
            <a:ahLst/>
            <a:cxnLst/>
            <a:rect l="l" t="t" r="r" b="b"/>
            <a:pathLst>
              <a:path w="883213" h="698842">
                <a:moveTo>
                  <a:pt x="0" y="0"/>
                </a:moveTo>
                <a:lnTo>
                  <a:pt x="883213" y="0"/>
                </a:lnTo>
                <a:lnTo>
                  <a:pt x="883213" y="698842"/>
                </a:lnTo>
                <a:lnTo>
                  <a:pt x="0" y="6988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TextBox 23"/>
          <p:cNvSpPr txBox="1"/>
          <p:nvPr/>
        </p:nvSpPr>
        <p:spPr>
          <a:xfrm>
            <a:off x="952500" y="876300"/>
            <a:ext cx="16306800" cy="679451"/>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Canva Sans Bold"/>
                <a:ea typeface="Canva Sans Bold"/>
                <a:cs typeface="Canva Sans Bold"/>
                <a:sym typeface="Canva Sans Bold"/>
              </a:rPr>
              <a:t>AIO – Artificial Intelligence Optimization</a:t>
            </a:r>
          </a:p>
        </p:txBody>
      </p:sp>
      <p:sp>
        <p:nvSpPr>
          <p:cNvPr id="24" name="TextBox 24"/>
          <p:cNvSpPr txBox="1"/>
          <p:nvPr/>
        </p:nvSpPr>
        <p:spPr>
          <a:xfrm>
            <a:off x="13202029" y="4038684"/>
            <a:ext cx="2898013" cy="540385"/>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Efficiency and data-driven improvements</a:t>
            </a:r>
          </a:p>
        </p:txBody>
      </p:sp>
      <p:sp>
        <p:nvSpPr>
          <p:cNvPr id="25" name="TextBox 25"/>
          <p:cNvSpPr txBox="1"/>
          <p:nvPr/>
        </p:nvSpPr>
        <p:spPr>
          <a:xfrm>
            <a:off x="13202029" y="7149110"/>
            <a:ext cx="2898013" cy="540385"/>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Canva Sans"/>
                <a:ea typeface="Canva Sans"/>
                <a:cs typeface="Canva Sans"/>
                <a:sym typeface="Canva Sans"/>
              </a:rPr>
              <a:t>AI analyzing local competitor keywords</a:t>
            </a:r>
          </a:p>
        </p:txBody>
      </p:sp>
      <p:sp>
        <p:nvSpPr>
          <p:cNvPr id="26" name="TextBox 26"/>
          <p:cNvSpPr txBox="1"/>
          <p:nvPr/>
        </p:nvSpPr>
        <p:spPr>
          <a:xfrm>
            <a:off x="13202029" y="3646267"/>
            <a:ext cx="2898013" cy="280670"/>
          </a:xfrm>
          <a:prstGeom prst="rect">
            <a:avLst/>
          </a:prstGeom>
        </p:spPr>
        <p:txBody>
          <a:bodyPr lIns="0" tIns="0" rIns="0" bIns="0" rtlCol="0" anchor="t">
            <a:spAutoFit/>
          </a:bodyPr>
          <a:lstStyle/>
          <a:p>
            <a:pPr algn="l">
              <a:lnSpc>
                <a:spcPts val="2379"/>
              </a:lnSpc>
              <a:spcBef>
                <a:spcPct val="0"/>
              </a:spcBef>
            </a:pPr>
            <a:r>
              <a:rPr lang="en-US" sz="1699" b="1">
                <a:solidFill>
                  <a:srgbClr val="000000"/>
                </a:solidFill>
                <a:latin typeface="Canva Sans Bold"/>
                <a:ea typeface="Canva Sans Bold"/>
                <a:cs typeface="Canva Sans Bold"/>
                <a:sym typeface="Canva Sans Bold"/>
              </a:rPr>
              <a:t>Benefit</a:t>
            </a:r>
          </a:p>
        </p:txBody>
      </p:sp>
      <p:sp>
        <p:nvSpPr>
          <p:cNvPr id="27" name="TextBox 27"/>
          <p:cNvSpPr txBox="1"/>
          <p:nvPr/>
        </p:nvSpPr>
        <p:spPr>
          <a:xfrm>
            <a:off x="13202029" y="6756693"/>
            <a:ext cx="2898013" cy="280670"/>
          </a:xfrm>
          <a:prstGeom prst="rect">
            <a:avLst/>
          </a:prstGeom>
        </p:spPr>
        <p:txBody>
          <a:bodyPr lIns="0" tIns="0" rIns="0" bIns="0" rtlCol="0" anchor="t">
            <a:spAutoFit/>
          </a:bodyPr>
          <a:lstStyle/>
          <a:p>
            <a:pPr algn="l">
              <a:lnSpc>
                <a:spcPts val="2379"/>
              </a:lnSpc>
              <a:spcBef>
                <a:spcPct val="0"/>
              </a:spcBef>
            </a:pPr>
            <a:r>
              <a:rPr lang="en-US" sz="1699" b="1">
                <a:solidFill>
                  <a:srgbClr val="000000"/>
                </a:solidFill>
                <a:latin typeface="Canva Sans Bold"/>
                <a:ea typeface="Canva Sans Bold"/>
                <a:cs typeface="Canva Sans Bold"/>
                <a:sym typeface="Canva Sans Bold"/>
              </a:rPr>
              <a:t>Example</a:t>
            </a:r>
          </a:p>
        </p:txBody>
      </p:sp>
      <p:sp>
        <p:nvSpPr>
          <p:cNvPr id="28" name="TextBox 28"/>
          <p:cNvSpPr txBox="1"/>
          <p:nvPr/>
        </p:nvSpPr>
        <p:spPr>
          <a:xfrm>
            <a:off x="2128077" y="6756581"/>
            <a:ext cx="2960124" cy="280670"/>
          </a:xfrm>
          <a:prstGeom prst="rect">
            <a:avLst/>
          </a:prstGeom>
        </p:spPr>
        <p:txBody>
          <a:bodyPr lIns="0" tIns="0" rIns="0" bIns="0" rtlCol="0" anchor="t">
            <a:spAutoFit/>
          </a:bodyPr>
          <a:lstStyle/>
          <a:p>
            <a:pPr algn="r">
              <a:lnSpc>
                <a:spcPts val="2379"/>
              </a:lnSpc>
              <a:spcBef>
                <a:spcPct val="0"/>
              </a:spcBef>
            </a:pPr>
            <a:r>
              <a:rPr lang="en-US" sz="1699" b="1">
                <a:solidFill>
                  <a:srgbClr val="000000"/>
                </a:solidFill>
                <a:latin typeface="Canva Sans Bold"/>
                <a:ea typeface="Canva Sans Bold"/>
                <a:cs typeface="Canva Sans Bold"/>
                <a:sym typeface="Canva Sans Bold"/>
              </a:rPr>
              <a:t>Methods</a:t>
            </a:r>
          </a:p>
        </p:txBody>
      </p:sp>
      <p:sp>
        <p:nvSpPr>
          <p:cNvPr id="29" name="TextBox 29"/>
          <p:cNvSpPr txBox="1"/>
          <p:nvPr/>
        </p:nvSpPr>
        <p:spPr>
          <a:xfrm>
            <a:off x="2320774" y="3646267"/>
            <a:ext cx="2767427" cy="280670"/>
          </a:xfrm>
          <a:prstGeom prst="rect">
            <a:avLst/>
          </a:prstGeom>
        </p:spPr>
        <p:txBody>
          <a:bodyPr lIns="0" tIns="0" rIns="0" bIns="0" rtlCol="0" anchor="t">
            <a:spAutoFit/>
          </a:bodyPr>
          <a:lstStyle/>
          <a:p>
            <a:pPr algn="r">
              <a:lnSpc>
                <a:spcPts val="2379"/>
              </a:lnSpc>
              <a:spcBef>
                <a:spcPct val="0"/>
              </a:spcBef>
            </a:pPr>
            <a:r>
              <a:rPr lang="en-US" sz="1699" b="1">
                <a:solidFill>
                  <a:srgbClr val="000000"/>
                </a:solidFill>
                <a:latin typeface="Canva Sans Bold"/>
                <a:ea typeface="Canva Sans Bold"/>
                <a:cs typeface="Canva Sans Bold"/>
                <a:sym typeface="Canva Sans Bold"/>
              </a:rPr>
              <a:t>Focus</a:t>
            </a:r>
          </a:p>
        </p:txBody>
      </p:sp>
      <p:sp>
        <p:nvSpPr>
          <p:cNvPr id="30" name="TextBox 30"/>
          <p:cNvSpPr txBox="1"/>
          <p:nvPr/>
        </p:nvSpPr>
        <p:spPr>
          <a:xfrm>
            <a:off x="2128077" y="7307542"/>
            <a:ext cx="2960124" cy="264160"/>
          </a:xfrm>
          <a:prstGeom prst="rect">
            <a:avLst/>
          </a:prstGeom>
        </p:spPr>
        <p:txBody>
          <a:bodyPr lIns="0" tIns="0" rIns="0" bIns="0" rtlCol="0" anchor="t">
            <a:spAutoFit/>
          </a:bodyPr>
          <a:lstStyle/>
          <a:p>
            <a:pPr algn="r">
              <a:lnSpc>
                <a:spcPts val="2239"/>
              </a:lnSpc>
              <a:spcBef>
                <a:spcPct val="0"/>
              </a:spcBef>
            </a:pPr>
            <a:r>
              <a:rPr lang="en-US" sz="1599">
                <a:solidFill>
                  <a:srgbClr val="000000"/>
                </a:solidFill>
                <a:latin typeface="Canva Sans"/>
                <a:ea typeface="Canva Sans"/>
                <a:cs typeface="Canva Sans"/>
                <a:sym typeface="Canva Sans"/>
              </a:rPr>
              <a:t>AI tools, algorithms, analytics</a:t>
            </a:r>
          </a:p>
        </p:txBody>
      </p:sp>
      <p:sp>
        <p:nvSpPr>
          <p:cNvPr id="31" name="TextBox 31"/>
          <p:cNvSpPr txBox="1"/>
          <p:nvPr/>
        </p:nvSpPr>
        <p:spPr>
          <a:xfrm>
            <a:off x="2320774" y="4038684"/>
            <a:ext cx="2767427" cy="540385"/>
          </a:xfrm>
          <a:prstGeom prst="rect">
            <a:avLst/>
          </a:prstGeom>
        </p:spPr>
        <p:txBody>
          <a:bodyPr lIns="0" tIns="0" rIns="0" bIns="0" rtlCol="0" anchor="t">
            <a:spAutoFit/>
          </a:bodyPr>
          <a:lstStyle/>
          <a:p>
            <a:pPr algn="r">
              <a:lnSpc>
                <a:spcPts val="2239"/>
              </a:lnSpc>
              <a:spcBef>
                <a:spcPct val="0"/>
              </a:spcBef>
            </a:pPr>
            <a:r>
              <a:rPr lang="en-US" sz="1599">
                <a:solidFill>
                  <a:srgbClr val="000000"/>
                </a:solidFill>
                <a:latin typeface="Canva Sans"/>
                <a:ea typeface="Canva Sans"/>
                <a:cs typeface="Canva Sans"/>
                <a:sym typeface="Canva Sans"/>
              </a:rPr>
              <a:t>AI-driven optimization &amp; insights</a:t>
            </a:r>
          </a:p>
        </p:txBody>
      </p:sp>
      <p:grpSp>
        <p:nvGrpSpPr>
          <p:cNvPr id="32" name="Group 32"/>
          <p:cNvGrpSpPr/>
          <p:nvPr/>
        </p:nvGrpSpPr>
        <p:grpSpPr>
          <a:xfrm>
            <a:off x="12342530" y="3943366"/>
            <a:ext cx="638194" cy="643405"/>
            <a:chOff x="0" y="0"/>
            <a:chExt cx="812800" cy="819436"/>
          </a:xfrm>
        </p:grpSpPr>
        <p:sp>
          <p:nvSpPr>
            <p:cNvPr id="33" name="Freeform 33"/>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216ABD"/>
              </a:solidFill>
              <a:prstDash val="solid"/>
              <a:miter/>
            </a:ln>
          </p:spPr>
          <p:txBody>
            <a:bodyPr/>
            <a:lstStyle/>
            <a:p>
              <a:endParaRPr lang="en-US"/>
            </a:p>
          </p:txBody>
        </p:sp>
        <p:sp>
          <p:nvSpPr>
            <p:cNvPr id="34" name="TextBox 34"/>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03</a:t>
              </a:r>
            </a:p>
          </p:txBody>
        </p:sp>
      </p:grpSp>
      <p:grpSp>
        <p:nvGrpSpPr>
          <p:cNvPr id="35" name="Group 35"/>
          <p:cNvGrpSpPr/>
          <p:nvPr/>
        </p:nvGrpSpPr>
        <p:grpSpPr>
          <a:xfrm>
            <a:off x="5307276" y="3943366"/>
            <a:ext cx="638194" cy="643405"/>
            <a:chOff x="0" y="0"/>
            <a:chExt cx="812800" cy="819436"/>
          </a:xfrm>
        </p:grpSpPr>
        <p:sp>
          <p:nvSpPr>
            <p:cNvPr id="36" name="Freeform 36"/>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696969"/>
              </a:solidFill>
              <a:prstDash val="solid"/>
              <a:miter/>
            </a:ln>
          </p:spPr>
          <p:txBody>
            <a:bodyPr/>
            <a:lstStyle/>
            <a:p>
              <a:endParaRPr lang="en-US"/>
            </a:p>
          </p:txBody>
        </p:sp>
        <p:sp>
          <p:nvSpPr>
            <p:cNvPr id="37" name="TextBox 37"/>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01</a:t>
              </a:r>
            </a:p>
          </p:txBody>
        </p:sp>
      </p:grpSp>
      <p:grpSp>
        <p:nvGrpSpPr>
          <p:cNvPr id="38" name="Group 38"/>
          <p:cNvGrpSpPr/>
          <p:nvPr/>
        </p:nvGrpSpPr>
        <p:grpSpPr>
          <a:xfrm>
            <a:off x="12342530" y="7053680"/>
            <a:ext cx="638194" cy="643405"/>
            <a:chOff x="0" y="0"/>
            <a:chExt cx="812800" cy="819436"/>
          </a:xfrm>
        </p:grpSpPr>
        <p:sp>
          <p:nvSpPr>
            <p:cNvPr id="39" name="Freeform 39"/>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9F8CBC"/>
              </a:solidFill>
              <a:prstDash val="solid"/>
              <a:miter/>
            </a:ln>
          </p:spPr>
          <p:txBody>
            <a:bodyPr/>
            <a:lstStyle/>
            <a:p>
              <a:endParaRPr lang="en-US"/>
            </a:p>
          </p:txBody>
        </p:sp>
        <p:sp>
          <p:nvSpPr>
            <p:cNvPr id="40" name="TextBox 40"/>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04</a:t>
              </a:r>
            </a:p>
          </p:txBody>
        </p:sp>
      </p:grpSp>
      <p:grpSp>
        <p:nvGrpSpPr>
          <p:cNvPr id="41" name="Group 41"/>
          <p:cNvGrpSpPr/>
          <p:nvPr/>
        </p:nvGrpSpPr>
        <p:grpSpPr>
          <a:xfrm>
            <a:off x="5307276" y="7053680"/>
            <a:ext cx="638194" cy="643405"/>
            <a:chOff x="0" y="0"/>
            <a:chExt cx="812800" cy="819436"/>
          </a:xfrm>
        </p:grpSpPr>
        <p:sp>
          <p:nvSpPr>
            <p:cNvPr id="42" name="Freeform 42"/>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4E187D"/>
              </a:solidFill>
              <a:prstDash val="solid"/>
              <a:miter/>
            </a:ln>
          </p:spPr>
          <p:txBody>
            <a:bodyPr/>
            <a:lstStyle/>
            <a:p>
              <a:endParaRPr lang="en-US"/>
            </a:p>
          </p:txBody>
        </p:sp>
        <p:sp>
          <p:nvSpPr>
            <p:cNvPr id="43" name="TextBox 43"/>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02</a:t>
              </a:r>
            </a:p>
          </p:txBody>
        </p:sp>
      </p:grpSp>
      <p:sp>
        <p:nvSpPr>
          <p:cNvPr id="44" name="Freeform 44"/>
          <p:cNvSpPr/>
          <p:nvPr/>
        </p:nvSpPr>
        <p:spPr>
          <a:xfrm>
            <a:off x="515564" y="471700"/>
            <a:ext cx="3311846" cy="762140"/>
          </a:xfrm>
          <a:custGeom>
            <a:avLst/>
            <a:gdLst/>
            <a:ahLst/>
            <a:cxnLst/>
            <a:rect l="l" t="t" r="r" b="b"/>
            <a:pathLst>
              <a:path w="3311846" h="762140">
                <a:moveTo>
                  <a:pt x="0" y="0"/>
                </a:moveTo>
                <a:lnTo>
                  <a:pt x="3311846" y="0"/>
                </a:lnTo>
                <a:lnTo>
                  <a:pt x="3311846" y="762140"/>
                </a:lnTo>
                <a:lnTo>
                  <a:pt x="0" y="762140"/>
                </a:lnTo>
                <a:lnTo>
                  <a:pt x="0" y="0"/>
                </a:lnTo>
                <a:close/>
              </a:path>
            </a:pathLst>
          </a:custGeom>
          <a:blipFill>
            <a:blip r:embed="rId1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1F4"/>
        </a:solidFill>
        <a:effectLst/>
      </p:bgPr>
    </p:bg>
    <p:spTree>
      <p:nvGrpSpPr>
        <p:cNvPr id="1" name=""/>
        <p:cNvGrpSpPr/>
        <p:nvPr/>
      </p:nvGrpSpPr>
      <p:grpSpPr>
        <a:xfrm>
          <a:off x="0" y="0"/>
          <a:ext cx="0" cy="0"/>
          <a:chOff x="0" y="0"/>
          <a:chExt cx="0" cy="0"/>
        </a:xfrm>
      </p:grpSpPr>
      <p:grpSp>
        <p:nvGrpSpPr>
          <p:cNvPr id="3" name="Group 3"/>
          <p:cNvGrpSpPr/>
          <p:nvPr/>
        </p:nvGrpSpPr>
        <p:grpSpPr>
          <a:xfrm>
            <a:off x="1561104" y="1998645"/>
            <a:ext cx="16383000" cy="955709"/>
            <a:chOff x="0" y="0"/>
            <a:chExt cx="21844000" cy="1274279"/>
          </a:xfrm>
        </p:grpSpPr>
        <p:sp>
          <p:nvSpPr>
            <p:cNvPr id="4" name="TextBox 4"/>
            <p:cNvSpPr txBox="1"/>
            <p:nvPr/>
          </p:nvSpPr>
          <p:spPr>
            <a:xfrm>
              <a:off x="0" y="-66675"/>
              <a:ext cx="21844000" cy="795657"/>
            </a:xfrm>
            <a:prstGeom prst="rect">
              <a:avLst/>
            </a:prstGeom>
          </p:spPr>
          <p:txBody>
            <a:bodyPr lIns="0" tIns="0" rIns="0" bIns="0" rtlCol="0" anchor="t">
              <a:spAutoFit/>
            </a:bodyPr>
            <a:lstStyle/>
            <a:p>
              <a:pPr algn="ctr">
                <a:lnSpc>
                  <a:spcPts val="5039"/>
                </a:lnSpc>
                <a:spcBef>
                  <a:spcPct val="0"/>
                </a:spcBef>
              </a:pPr>
              <a:r>
                <a:rPr lang="en-US" sz="3599" b="1">
                  <a:solidFill>
                    <a:srgbClr val="000000"/>
                  </a:solidFill>
                  <a:latin typeface="Canva Sans Bold"/>
                  <a:ea typeface="Canva Sans Bold"/>
                  <a:cs typeface="Canva Sans Bold"/>
                  <a:sym typeface="Canva Sans Bold"/>
                </a:rPr>
                <a:t>How They Work Together for Local Businesses</a:t>
              </a:r>
            </a:p>
          </p:txBody>
        </p:sp>
        <p:sp>
          <p:nvSpPr>
            <p:cNvPr id="5" name="TextBox 5"/>
            <p:cNvSpPr txBox="1"/>
            <p:nvPr/>
          </p:nvSpPr>
          <p:spPr>
            <a:xfrm>
              <a:off x="0" y="856026"/>
              <a:ext cx="21844000" cy="418253"/>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Canva Sans"/>
                  <a:ea typeface="Canva Sans"/>
                  <a:cs typeface="Canva Sans"/>
                  <a:sym typeface="Canva Sans"/>
                </a:rPr>
                <a:t> Helps ensure your brand is visible, credible, and correctly represented across AI search, assistants, and generative models.</a:t>
              </a:r>
            </a:p>
          </p:txBody>
        </p:sp>
      </p:grpSp>
      <p:sp>
        <p:nvSpPr>
          <p:cNvPr id="6" name="Freeform 6"/>
          <p:cNvSpPr/>
          <p:nvPr/>
        </p:nvSpPr>
        <p:spPr>
          <a:xfrm>
            <a:off x="515564" y="471700"/>
            <a:ext cx="3311846" cy="762140"/>
          </a:xfrm>
          <a:custGeom>
            <a:avLst/>
            <a:gdLst/>
            <a:ahLst/>
            <a:cxnLst/>
            <a:rect l="l" t="t" r="r" b="b"/>
            <a:pathLst>
              <a:path w="3311846" h="762140">
                <a:moveTo>
                  <a:pt x="0" y="0"/>
                </a:moveTo>
                <a:lnTo>
                  <a:pt x="3311846" y="0"/>
                </a:lnTo>
                <a:lnTo>
                  <a:pt x="3311846" y="762140"/>
                </a:lnTo>
                <a:lnTo>
                  <a:pt x="0" y="762140"/>
                </a:lnTo>
                <a:lnTo>
                  <a:pt x="0" y="0"/>
                </a:lnTo>
                <a:close/>
              </a:path>
            </a:pathLst>
          </a:custGeom>
          <a:blipFill>
            <a:blip r:embed="rId2"/>
            <a:stretch>
              <a:fillRect/>
            </a:stretch>
          </a:blipFill>
        </p:spPr>
        <p:txBody>
          <a:bodyPr/>
          <a:lstStyle/>
          <a:p>
            <a:endParaRPr lang="en-US"/>
          </a:p>
        </p:txBody>
      </p:sp>
      <p:pic>
        <p:nvPicPr>
          <p:cNvPr id="10" name="Picture 9">
            <a:extLst>
              <a:ext uri="{FF2B5EF4-FFF2-40B4-BE49-F238E27FC236}">
                <a16:creationId xmlns:a16="http://schemas.microsoft.com/office/drawing/2014/main" id="{9C832A45-0177-D39F-0A1D-09CBE2EEBBC3}"/>
              </a:ext>
            </a:extLst>
          </p:cNvPr>
          <p:cNvPicPr>
            <a:picLocks noChangeAspect="1"/>
          </p:cNvPicPr>
          <p:nvPr/>
        </p:nvPicPr>
        <p:blipFill>
          <a:blip r:embed="rId3"/>
          <a:stretch>
            <a:fillRect/>
          </a:stretch>
        </p:blipFill>
        <p:spPr>
          <a:xfrm>
            <a:off x="2428530" y="3467100"/>
            <a:ext cx="13430940" cy="53787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1F4"/>
        </a:solidFill>
        <a:effectLst/>
      </p:bgPr>
    </p:bg>
    <p:spTree>
      <p:nvGrpSpPr>
        <p:cNvPr id="1" name=""/>
        <p:cNvGrpSpPr/>
        <p:nvPr/>
      </p:nvGrpSpPr>
      <p:grpSpPr>
        <a:xfrm>
          <a:off x="0" y="0"/>
          <a:ext cx="0" cy="0"/>
          <a:chOff x="0" y="0"/>
          <a:chExt cx="0" cy="0"/>
        </a:xfrm>
      </p:grpSpPr>
      <p:sp>
        <p:nvSpPr>
          <p:cNvPr id="3" name="Freeform 3"/>
          <p:cNvSpPr/>
          <p:nvPr/>
        </p:nvSpPr>
        <p:spPr>
          <a:xfrm>
            <a:off x="1469512" y="7933819"/>
            <a:ext cx="3587628" cy="488814"/>
          </a:xfrm>
          <a:custGeom>
            <a:avLst/>
            <a:gdLst/>
            <a:ahLst/>
            <a:cxnLst/>
            <a:rect l="l" t="t" r="r" b="b"/>
            <a:pathLst>
              <a:path w="3587628" h="488814">
                <a:moveTo>
                  <a:pt x="0" y="0"/>
                </a:moveTo>
                <a:lnTo>
                  <a:pt x="3587628" y="0"/>
                </a:lnTo>
                <a:lnTo>
                  <a:pt x="3587628" y="488814"/>
                </a:lnTo>
                <a:lnTo>
                  <a:pt x="0" y="488814"/>
                </a:lnTo>
                <a:lnTo>
                  <a:pt x="0" y="0"/>
                </a:lnTo>
                <a:close/>
              </a:path>
            </a:pathLst>
          </a:custGeom>
          <a:blipFill>
            <a:blip r:embed="rId2">
              <a:alphaModFix amt="50000"/>
            </a:blip>
            <a:stretch>
              <a:fillRect/>
            </a:stretch>
          </a:blipFill>
        </p:spPr>
        <p:txBody>
          <a:bodyPr/>
          <a:lstStyle/>
          <a:p>
            <a:endParaRPr lang="en-US"/>
          </a:p>
        </p:txBody>
      </p:sp>
      <p:grpSp>
        <p:nvGrpSpPr>
          <p:cNvPr id="4" name="Group 4"/>
          <p:cNvGrpSpPr/>
          <p:nvPr/>
        </p:nvGrpSpPr>
        <p:grpSpPr>
          <a:xfrm>
            <a:off x="1545712" y="5760875"/>
            <a:ext cx="3511428" cy="2345411"/>
            <a:chOff x="0" y="0"/>
            <a:chExt cx="924821" cy="617721"/>
          </a:xfrm>
        </p:grpSpPr>
        <p:sp>
          <p:nvSpPr>
            <p:cNvPr id="5" name="Freeform 5"/>
            <p:cNvSpPr/>
            <p:nvPr/>
          </p:nvSpPr>
          <p:spPr>
            <a:xfrm>
              <a:off x="0" y="0"/>
              <a:ext cx="924821" cy="617721"/>
            </a:xfrm>
            <a:custGeom>
              <a:avLst/>
              <a:gdLst/>
              <a:ahLst/>
              <a:cxnLst/>
              <a:rect l="l" t="t" r="r" b="b"/>
              <a:pathLst>
                <a:path w="924821" h="617721">
                  <a:moveTo>
                    <a:pt x="61734" y="0"/>
                  </a:moveTo>
                  <a:lnTo>
                    <a:pt x="863087" y="0"/>
                  </a:lnTo>
                  <a:cubicBezTo>
                    <a:pt x="897181" y="0"/>
                    <a:pt x="924821" y="27639"/>
                    <a:pt x="924821" y="61734"/>
                  </a:cubicBezTo>
                  <a:lnTo>
                    <a:pt x="924821" y="555988"/>
                  </a:lnTo>
                  <a:cubicBezTo>
                    <a:pt x="924821" y="590082"/>
                    <a:pt x="897181" y="617721"/>
                    <a:pt x="863087" y="617721"/>
                  </a:cubicBezTo>
                  <a:lnTo>
                    <a:pt x="61734" y="617721"/>
                  </a:lnTo>
                  <a:cubicBezTo>
                    <a:pt x="27639" y="617721"/>
                    <a:pt x="0" y="590082"/>
                    <a:pt x="0" y="555988"/>
                  </a:cubicBezTo>
                  <a:lnTo>
                    <a:pt x="0" y="61734"/>
                  </a:lnTo>
                  <a:cubicBezTo>
                    <a:pt x="0" y="27639"/>
                    <a:pt x="27639" y="0"/>
                    <a:pt x="61734" y="0"/>
                  </a:cubicBezTo>
                  <a:close/>
                </a:path>
              </a:pathLst>
            </a:custGeom>
            <a:solidFill>
              <a:srgbClr val="FFFFFF"/>
            </a:solidFill>
            <a:ln cap="rnd">
              <a:noFill/>
              <a:prstDash val="solid"/>
              <a:round/>
            </a:ln>
          </p:spPr>
          <p:txBody>
            <a:bodyPr/>
            <a:lstStyle/>
            <a:p>
              <a:endParaRPr lang="en-US"/>
            </a:p>
          </p:txBody>
        </p:sp>
        <p:sp>
          <p:nvSpPr>
            <p:cNvPr id="6" name="TextBox 6"/>
            <p:cNvSpPr txBox="1"/>
            <p:nvPr/>
          </p:nvSpPr>
          <p:spPr>
            <a:xfrm>
              <a:off x="0" y="-47625"/>
              <a:ext cx="924821" cy="66534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5453461" y="7933819"/>
            <a:ext cx="3587628" cy="488814"/>
          </a:xfrm>
          <a:custGeom>
            <a:avLst/>
            <a:gdLst/>
            <a:ahLst/>
            <a:cxnLst/>
            <a:rect l="l" t="t" r="r" b="b"/>
            <a:pathLst>
              <a:path w="3587628" h="488814">
                <a:moveTo>
                  <a:pt x="0" y="0"/>
                </a:moveTo>
                <a:lnTo>
                  <a:pt x="3587628" y="0"/>
                </a:lnTo>
                <a:lnTo>
                  <a:pt x="3587628" y="488814"/>
                </a:lnTo>
                <a:lnTo>
                  <a:pt x="0" y="488814"/>
                </a:lnTo>
                <a:lnTo>
                  <a:pt x="0" y="0"/>
                </a:lnTo>
                <a:close/>
              </a:path>
            </a:pathLst>
          </a:custGeom>
          <a:blipFill>
            <a:blip r:embed="rId2">
              <a:alphaModFix amt="50000"/>
            </a:blip>
            <a:stretch>
              <a:fillRect/>
            </a:stretch>
          </a:blipFill>
        </p:spPr>
        <p:txBody>
          <a:bodyPr/>
          <a:lstStyle/>
          <a:p>
            <a:endParaRPr lang="en-US"/>
          </a:p>
        </p:txBody>
      </p:sp>
      <p:grpSp>
        <p:nvGrpSpPr>
          <p:cNvPr id="8" name="Group 8"/>
          <p:cNvGrpSpPr/>
          <p:nvPr/>
        </p:nvGrpSpPr>
        <p:grpSpPr>
          <a:xfrm>
            <a:off x="5529661" y="5760875"/>
            <a:ext cx="3511428" cy="2345411"/>
            <a:chOff x="0" y="0"/>
            <a:chExt cx="924821" cy="617721"/>
          </a:xfrm>
        </p:grpSpPr>
        <p:sp>
          <p:nvSpPr>
            <p:cNvPr id="9" name="Freeform 9"/>
            <p:cNvSpPr/>
            <p:nvPr/>
          </p:nvSpPr>
          <p:spPr>
            <a:xfrm>
              <a:off x="0" y="0"/>
              <a:ext cx="924821" cy="617721"/>
            </a:xfrm>
            <a:custGeom>
              <a:avLst/>
              <a:gdLst/>
              <a:ahLst/>
              <a:cxnLst/>
              <a:rect l="l" t="t" r="r" b="b"/>
              <a:pathLst>
                <a:path w="924821" h="617721">
                  <a:moveTo>
                    <a:pt x="61734" y="0"/>
                  </a:moveTo>
                  <a:lnTo>
                    <a:pt x="863087" y="0"/>
                  </a:lnTo>
                  <a:cubicBezTo>
                    <a:pt x="897181" y="0"/>
                    <a:pt x="924821" y="27639"/>
                    <a:pt x="924821" y="61734"/>
                  </a:cubicBezTo>
                  <a:lnTo>
                    <a:pt x="924821" y="555988"/>
                  </a:lnTo>
                  <a:cubicBezTo>
                    <a:pt x="924821" y="590082"/>
                    <a:pt x="897181" y="617721"/>
                    <a:pt x="863087" y="617721"/>
                  </a:cubicBezTo>
                  <a:lnTo>
                    <a:pt x="61734" y="617721"/>
                  </a:lnTo>
                  <a:cubicBezTo>
                    <a:pt x="27639" y="617721"/>
                    <a:pt x="0" y="590082"/>
                    <a:pt x="0" y="555988"/>
                  </a:cubicBezTo>
                  <a:lnTo>
                    <a:pt x="0" y="61734"/>
                  </a:lnTo>
                  <a:cubicBezTo>
                    <a:pt x="0" y="27639"/>
                    <a:pt x="27639" y="0"/>
                    <a:pt x="61734" y="0"/>
                  </a:cubicBezTo>
                  <a:close/>
                </a:path>
              </a:pathLst>
            </a:custGeom>
            <a:solidFill>
              <a:srgbClr val="FFFFFF"/>
            </a:solidFill>
            <a:ln cap="rnd">
              <a:noFill/>
              <a:prstDash val="solid"/>
              <a:round/>
            </a:ln>
          </p:spPr>
          <p:txBody>
            <a:bodyPr/>
            <a:lstStyle/>
            <a:p>
              <a:endParaRPr lang="en-US"/>
            </a:p>
          </p:txBody>
        </p:sp>
        <p:sp>
          <p:nvSpPr>
            <p:cNvPr id="10" name="TextBox 10"/>
            <p:cNvSpPr txBox="1"/>
            <p:nvPr/>
          </p:nvSpPr>
          <p:spPr>
            <a:xfrm>
              <a:off x="0" y="-47625"/>
              <a:ext cx="924821" cy="665346"/>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9437411" y="7933819"/>
            <a:ext cx="3587628" cy="488814"/>
          </a:xfrm>
          <a:custGeom>
            <a:avLst/>
            <a:gdLst/>
            <a:ahLst/>
            <a:cxnLst/>
            <a:rect l="l" t="t" r="r" b="b"/>
            <a:pathLst>
              <a:path w="3587628" h="488814">
                <a:moveTo>
                  <a:pt x="0" y="0"/>
                </a:moveTo>
                <a:lnTo>
                  <a:pt x="3587628" y="0"/>
                </a:lnTo>
                <a:lnTo>
                  <a:pt x="3587628" y="488814"/>
                </a:lnTo>
                <a:lnTo>
                  <a:pt x="0" y="488814"/>
                </a:lnTo>
                <a:lnTo>
                  <a:pt x="0" y="0"/>
                </a:lnTo>
                <a:close/>
              </a:path>
            </a:pathLst>
          </a:custGeom>
          <a:blipFill>
            <a:blip r:embed="rId2">
              <a:alphaModFix amt="50000"/>
            </a:blip>
            <a:stretch>
              <a:fillRect/>
            </a:stretch>
          </a:blipFill>
        </p:spPr>
        <p:txBody>
          <a:bodyPr/>
          <a:lstStyle/>
          <a:p>
            <a:endParaRPr lang="en-US"/>
          </a:p>
        </p:txBody>
      </p:sp>
      <p:grpSp>
        <p:nvGrpSpPr>
          <p:cNvPr id="12" name="Group 12"/>
          <p:cNvGrpSpPr/>
          <p:nvPr/>
        </p:nvGrpSpPr>
        <p:grpSpPr>
          <a:xfrm>
            <a:off x="9513611" y="5760875"/>
            <a:ext cx="3511428" cy="2345411"/>
            <a:chOff x="0" y="0"/>
            <a:chExt cx="924821" cy="617721"/>
          </a:xfrm>
        </p:grpSpPr>
        <p:sp>
          <p:nvSpPr>
            <p:cNvPr id="13" name="Freeform 13"/>
            <p:cNvSpPr/>
            <p:nvPr/>
          </p:nvSpPr>
          <p:spPr>
            <a:xfrm>
              <a:off x="0" y="0"/>
              <a:ext cx="924821" cy="617721"/>
            </a:xfrm>
            <a:custGeom>
              <a:avLst/>
              <a:gdLst/>
              <a:ahLst/>
              <a:cxnLst/>
              <a:rect l="l" t="t" r="r" b="b"/>
              <a:pathLst>
                <a:path w="924821" h="617721">
                  <a:moveTo>
                    <a:pt x="61734" y="0"/>
                  </a:moveTo>
                  <a:lnTo>
                    <a:pt x="863087" y="0"/>
                  </a:lnTo>
                  <a:cubicBezTo>
                    <a:pt x="897181" y="0"/>
                    <a:pt x="924821" y="27639"/>
                    <a:pt x="924821" y="61734"/>
                  </a:cubicBezTo>
                  <a:lnTo>
                    <a:pt x="924821" y="555988"/>
                  </a:lnTo>
                  <a:cubicBezTo>
                    <a:pt x="924821" y="590082"/>
                    <a:pt x="897181" y="617721"/>
                    <a:pt x="863087" y="617721"/>
                  </a:cubicBezTo>
                  <a:lnTo>
                    <a:pt x="61734" y="617721"/>
                  </a:lnTo>
                  <a:cubicBezTo>
                    <a:pt x="27639" y="617721"/>
                    <a:pt x="0" y="590082"/>
                    <a:pt x="0" y="555988"/>
                  </a:cubicBezTo>
                  <a:lnTo>
                    <a:pt x="0" y="61734"/>
                  </a:lnTo>
                  <a:cubicBezTo>
                    <a:pt x="0" y="27639"/>
                    <a:pt x="27639" y="0"/>
                    <a:pt x="61734" y="0"/>
                  </a:cubicBezTo>
                  <a:close/>
                </a:path>
              </a:pathLst>
            </a:custGeom>
            <a:solidFill>
              <a:srgbClr val="FFFFFF"/>
            </a:solidFill>
            <a:ln cap="rnd">
              <a:noFill/>
              <a:prstDash val="solid"/>
              <a:round/>
            </a:ln>
          </p:spPr>
          <p:txBody>
            <a:bodyPr/>
            <a:lstStyle/>
            <a:p>
              <a:endParaRPr lang="en-US"/>
            </a:p>
          </p:txBody>
        </p:sp>
        <p:sp>
          <p:nvSpPr>
            <p:cNvPr id="14" name="TextBox 14"/>
            <p:cNvSpPr txBox="1"/>
            <p:nvPr/>
          </p:nvSpPr>
          <p:spPr>
            <a:xfrm>
              <a:off x="0" y="-47625"/>
              <a:ext cx="924821" cy="665346"/>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3421360" y="7933819"/>
            <a:ext cx="3587628" cy="488814"/>
          </a:xfrm>
          <a:custGeom>
            <a:avLst/>
            <a:gdLst/>
            <a:ahLst/>
            <a:cxnLst/>
            <a:rect l="l" t="t" r="r" b="b"/>
            <a:pathLst>
              <a:path w="3587628" h="488814">
                <a:moveTo>
                  <a:pt x="0" y="0"/>
                </a:moveTo>
                <a:lnTo>
                  <a:pt x="3587628" y="0"/>
                </a:lnTo>
                <a:lnTo>
                  <a:pt x="3587628" y="488814"/>
                </a:lnTo>
                <a:lnTo>
                  <a:pt x="0" y="488814"/>
                </a:lnTo>
                <a:lnTo>
                  <a:pt x="0" y="0"/>
                </a:lnTo>
                <a:close/>
              </a:path>
            </a:pathLst>
          </a:custGeom>
          <a:blipFill>
            <a:blip r:embed="rId2">
              <a:alphaModFix amt="50000"/>
            </a:blip>
            <a:stretch>
              <a:fillRect/>
            </a:stretch>
          </a:blipFill>
        </p:spPr>
        <p:txBody>
          <a:bodyPr/>
          <a:lstStyle/>
          <a:p>
            <a:endParaRPr lang="en-US"/>
          </a:p>
        </p:txBody>
      </p:sp>
      <p:grpSp>
        <p:nvGrpSpPr>
          <p:cNvPr id="16" name="Group 16"/>
          <p:cNvGrpSpPr/>
          <p:nvPr/>
        </p:nvGrpSpPr>
        <p:grpSpPr>
          <a:xfrm>
            <a:off x="13497560" y="5760875"/>
            <a:ext cx="3511428" cy="2345411"/>
            <a:chOff x="0" y="0"/>
            <a:chExt cx="924821" cy="617721"/>
          </a:xfrm>
        </p:grpSpPr>
        <p:sp>
          <p:nvSpPr>
            <p:cNvPr id="17" name="Freeform 17"/>
            <p:cNvSpPr/>
            <p:nvPr/>
          </p:nvSpPr>
          <p:spPr>
            <a:xfrm>
              <a:off x="0" y="0"/>
              <a:ext cx="924821" cy="617721"/>
            </a:xfrm>
            <a:custGeom>
              <a:avLst/>
              <a:gdLst/>
              <a:ahLst/>
              <a:cxnLst/>
              <a:rect l="l" t="t" r="r" b="b"/>
              <a:pathLst>
                <a:path w="924821" h="617721">
                  <a:moveTo>
                    <a:pt x="61734" y="0"/>
                  </a:moveTo>
                  <a:lnTo>
                    <a:pt x="863087" y="0"/>
                  </a:lnTo>
                  <a:cubicBezTo>
                    <a:pt x="897181" y="0"/>
                    <a:pt x="924821" y="27639"/>
                    <a:pt x="924821" y="61734"/>
                  </a:cubicBezTo>
                  <a:lnTo>
                    <a:pt x="924821" y="555988"/>
                  </a:lnTo>
                  <a:cubicBezTo>
                    <a:pt x="924821" y="590082"/>
                    <a:pt x="897181" y="617721"/>
                    <a:pt x="863087" y="617721"/>
                  </a:cubicBezTo>
                  <a:lnTo>
                    <a:pt x="61734" y="617721"/>
                  </a:lnTo>
                  <a:cubicBezTo>
                    <a:pt x="27639" y="617721"/>
                    <a:pt x="0" y="590082"/>
                    <a:pt x="0" y="555988"/>
                  </a:cubicBezTo>
                  <a:lnTo>
                    <a:pt x="0" y="61734"/>
                  </a:lnTo>
                  <a:cubicBezTo>
                    <a:pt x="0" y="27639"/>
                    <a:pt x="27639" y="0"/>
                    <a:pt x="61734" y="0"/>
                  </a:cubicBezTo>
                  <a:close/>
                </a:path>
              </a:pathLst>
            </a:custGeom>
            <a:solidFill>
              <a:srgbClr val="FFFFFF"/>
            </a:solidFill>
            <a:ln cap="rnd">
              <a:noFill/>
              <a:prstDash val="solid"/>
              <a:round/>
            </a:ln>
          </p:spPr>
          <p:txBody>
            <a:bodyPr/>
            <a:lstStyle/>
            <a:p>
              <a:endParaRPr lang="en-US"/>
            </a:p>
          </p:txBody>
        </p:sp>
        <p:sp>
          <p:nvSpPr>
            <p:cNvPr id="18" name="TextBox 18"/>
            <p:cNvSpPr txBox="1"/>
            <p:nvPr/>
          </p:nvSpPr>
          <p:spPr>
            <a:xfrm>
              <a:off x="0" y="-47625"/>
              <a:ext cx="924821" cy="665346"/>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952500" y="1603666"/>
            <a:ext cx="16306800" cy="613411"/>
          </a:xfrm>
          <a:prstGeom prst="rect">
            <a:avLst/>
          </a:prstGeom>
        </p:spPr>
        <p:txBody>
          <a:bodyPr lIns="0" tIns="0" rIns="0" bIns="0" rtlCol="0" anchor="t">
            <a:spAutoFit/>
          </a:bodyPr>
          <a:lstStyle/>
          <a:p>
            <a:pPr algn="ctr">
              <a:lnSpc>
                <a:spcPts val="5039"/>
              </a:lnSpc>
              <a:spcBef>
                <a:spcPct val="0"/>
              </a:spcBef>
            </a:pPr>
            <a:r>
              <a:rPr lang="en-US" sz="3599" b="1">
                <a:solidFill>
                  <a:srgbClr val="000000"/>
                </a:solidFill>
                <a:latin typeface="Canva Sans Bold"/>
                <a:ea typeface="Canva Sans Bold"/>
                <a:cs typeface="Canva Sans Bold"/>
                <a:sym typeface="Canva Sans Bold"/>
              </a:rPr>
              <a:t>What businesses should do to show up everywhere?</a:t>
            </a:r>
          </a:p>
        </p:txBody>
      </p:sp>
      <p:grpSp>
        <p:nvGrpSpPr>
          <p:cNvPr id="24" name="Group 24"/>
          <p:cNvGrpSpPr/>
          <p:nvPr/>
        </p:nvGrpSpPr>
        <p:grpSpPr>
          <a:xfrm>
            <a:off x="1852419" y="6560499"/>
            <a:ext cx="2898013" cy="895398"/>
            <a:chOff x="0" y="0"/>
            <a:chExt cx="3864017" cy="1193864"/>
          </a:xfrm>
        </p:grpSpPr>
        <p:sp>
          <p:nvSpPr>
            <p:cNvPr id="25" name="TextBox 25"/>
            <p:cNvSpPr txBox="1"/>
            <p:nvPr/>
          </p:nvSpPr>
          <p:spPr>
            <a:xfrm>
              <a:off x="0" y="-28575"/>
              <a:ext cx="3864017" cy="364702"/>
            </a:xfrm>
            <a:prstGeom prst="rect">
              <a:avLst/>
            </a:prstGeom>
          </p:spPr>
          <p:txBody>
            <a:bodyPr lIns="0" tIns="0" rIns="0" bIns="0" rtlCol="0" anchor="t">
              <a:spAutoFit/>
            </a:bodyPr>
            <a:lstStyle/>
            <a:p>
              <a:pPr algn="ctr">
                <a:lnSpc>
                  <a:spcPts val="2379"/>
                </a:lnSpc>
                <a:spcBef>
                  <a:spcPct val="0"/>
                </a:spcBef>
              </a:pPr>
              <a:r>
                <a:rPr lang="en-US" sz="1699" b="1">
                  <a:solidFill>
                    <a:srgbClr val="000000"/>
                  </a:solidFill>
                  <a:latin typeface="Canva Sans Bold"/>
                  <a:ea typeface="Canva Sans Bold"/>
                  <a:cs typeface="Canva Sans Bold"/>
                  <a:sym typeface="Canva Sans Bold"/>
                </a:rPr>
                <a:t>SEO</a:t>
              </a:r>
            </a:p>
          </p:txBody>
        </p:sp>
        <p:sp>
          <p:nvSpPr>
            <p:cNvPr id="26" name="TextBox 26"/>
            <p:cNvSpPr txBox="1"/>
            <p:nvPr/>
          </p:nvSpPr>
          <p:spPr>
            <a:xfrm>
              <a:off x="0" y="482876"/>
              <a:ext cx="3864017" cy="710988"/>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Canva Sans"/>
                  <a:ea typeface="Canva Sans"/>
                  <a:cs typeface="Canva Sans"/>
                  <a:sym typeface="Canva Sans"/>
                </a:rPr>
                <a:t>Optimize website content, mobile speed, and backlinks</a:t>
              </a:r>
            </a:p>
          </p:txBody>
        </p:sp>
      </p:grpSp>
      <p:grpSp>
        <p:nvGrpSpPr>
          <p:cNvPr id="27" name="Group 27"/>
          <p:cNvGrpSpPr/>
          <p:nvPr/>
        </p:nvGrpSpPr>
        <p:grpSpPr>
          <a:xfrm>
            <a:off x="5836369" y="6284274"/>
            <a:ext cx="2898013" cy="1447848"/>
            <a:chOff x="0" y="0"/>
            <a:chExt cx="3864017" cy="1930464"/>
          </a:xfrm>
        </p:grpSpPr>
        <p:sp>
          <p:nvSpPr>
            <p:cNvPr id="28" name="TextBox 28"/>
            <p:cNvSpPr txBox="1"/>
            <p:nvPr/>
          </p:nvSpPr>
          <p:spPr>
            <a:xfrm>
              <a:off x="0" y="-28575"/>
              <a:ext cx="3864017" cy="364702"/>
            </a:xfrm>
            <a:prstGeom prst="rect">
              <a:avLst/>
            </a:prstGeom>
          </p:spPr>
          <p:txBody>
            <a:bodyPr lIns="0" tIns="0" rIns="0" bIns="0" rtlCol="0" anchor="t">
              <a:spAutoFit/>
            </a:bodyPr>
            <a:lstStyle/>
            <a:p>
              <a:pPr algn="ctr">
                <a:lnSpc>
                  <a:spcPts val="2379"/>
                </a:lnSpc>
                <a:spcBef>
                  <a:spcPct val="0"/>
                </a:spcBef>
              </a:pPr>
              <a:r>
                <a:rPr lang="en-US" sz="1699" b="1">
                  <a:solidFill>
                    <a:srgbClr val="000000"/>
                  </a:solidFill>
                  <a:latin typeface="Canva Sans Bold"/>
                  <a:ea typeface="Canva Sans Bold"/>
                  <a:cs typeface="Canva Sans Bold"/>
                  <a:sym typeface="Canva Sans Bold"/>
                </a:rPr>
                <a:t>GEO</a:t>
              </a:r>
            </a:p>
          </p:txBody>
        </p:sp>
        <p:sp>
          <p:nvSpPr>
            <p:cNvPr id="29" name="TextBox 29"/>
            <p:cNvSpPr txBox="1"/>
            <p:nvPr/>
          </p:nvSpPr>
          <p:spPr>
            <a:xfrm>
              <a:off x="0" y="482876"/>
              <a:ext cx="3864017" cy="1447588"/>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Canva Sans"/>
                  <a:ea typeface="Canva Sans"/>
                  <a:cs typeface="Canva Sans"/>
                  <a:sym typeface="Canva Sans"/>
                </a:rPr>
                <a:t>Fully optimize Google Business Profile and local keywords, case studies, reviews</a:t>
              </a:r>
            </a:p>
          </p:txBody>
        </p:sp>
      </p:grpSp>
      <p:grpSp>
        <p:nvGrpSpPr>
          <p:cNvPr id="30" name="Group 30"/>
          <p:cNvGrpSpPr/>
          <p:nvPr/>
        </p:nvGrpSpPr>
        <p:grpSpPr>
          <a:xfrm>
            <a:off x="9820318" y="6284274"/>
            <a:ext cx="2898013" cy="1447848"/>
            <a:chOff x="0" y="0"/>
            <a:chExt cx="3864017" cy="1930464"/>
          </a:xfrm>
        </p:grpSpPr>
        <p:sp>
          <p:nvSpPr>
            <p:cNvPr id="31" name="TextBox 31"/>
            <p:cNvSpPr txBox="1"/>
            <p:nvPr/>
          </p:nvSpPr>
          <p:spPr>
            <a:xfrm>
              <a:off x="0" y="-28575"/>
              <a:ext cx="3864017" cy="364702"/>
            </a:xfrm>
            <a:prstGeom prst="rect">
              <a:avLst/>
            </a:prstGeom>
          </p:spPr>
          <p:txBody>
            <a:bodyPr lIns="0" tIns="0" rIns="0" bIns="0" rtlCol="0" anchor="t">
              <a:spAutoFit/>
            </a:bodyPr>
            <a:lstStyle/>
            <a:p>
              <a:pPr algn="ctr">
                <a:lnSpc>
                  <a:spcPts val="2379"/>
                </a:lnSpc>
                <a:spcBef>
                  <a:spcPct val="0"/>
                </a:spcBef>
              </a:pPr>
              <a:r>
                <a:rPr lang="en-US" sz="1699" b="1">
                  <a:solidFill>
                    <a:srgbClr val="000000"/>
                  </a:solidFill>
                  <a:latin typeface="Canva Sans Bold"/>
                  <a:ea typeface="Canva Sans Bold"/>
                  <a:cs typeface="Canva Sans Bold"/>
                  <a:sym typeface="Canva Sans Bold"/>
                </a:rPr>
                <a:t>AEO</a:t>
              </a:r>
            </a:p>
          </p:txBody>
        </p:sp>
        <p:sp>
          <p:nvSpPr>
            <p:cNvPr id="32" name="TextBox 32"/>
            <p:cNvSpPr txBox="1"/>
            <p:nvPr/>
          </p:nvSpPr>
          <p:spPr>
            <a:xfrm>
              <a:off x="0" y="482876"/>
              <a:ext cx="3864017" cy="1447588"/>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Canva Sans"/>
                  <a:ea typeface="Canva Sans"/>
                  <a:cs typeface="Canva Sans"/>
                  <a:sym typeface="Canva Sans"/>
                </a:rPr>
                <a:t>Add FAQ pages, schema markup, and conversational content, cast studies, reviews</a:t>
              </a:r>
            </a:p>
          </p:txBody>
        </p:sp>
      </p:grpSp>
      <p:sp>
        <p:nvSpPr>
          <p:cNvPr id="33" name="TextBox 33"/>
          <p:cNvSpPr txBox="1"/>
          <p:nvPr/>
        </p:nvSpPr>
        <p:spPr>
          <a:xfrm>
            <a:off x="13804268" y="6393811"/>
            <a:ext cx="2898013" cy="280670"/>
          </a:xfrm>
          <a:prstGeom prst="rect">
            <a:avLst/>
          </a:prstGeom>
        </p:spPr>
        <p:txBody>
          <a:bodyPr lIns="0" tIns="0" rIns="0" bIns="0" rtlCol="0" anchor="t">
            <a:spAutoFit/>
          </a:bodyPr>
          <a:lstStyle/>
          <a:p>
            <a:pPr algn="ctr">
              <a:lnSpc>
                <a:spcPts val="2379"/>
              </a:lnSpc>
              <a:spcBef>
                <a:spcPct val="0"/>
              </a:spcBef>
            </a:pPr>
            <a:r>
              <a:rPr lang="en-US" sz="1699" b="1">
                <a:solidFill>
                  <a:srgbClr val="000000"/>
                </a:solidFill>
                <a:latin typeface="Canva Sans Bold"/>
                <a:ea typeface="Canva Sans Bold"/>
                <a:cs typeface="Canva Sans Bold"/>
                <a:sym typeface="Canva Sans Bold"/>
              </a:rPr>
              <a:t>AIO</a:t>
            </a:r>
          </a:p>
        </p:txBody>
      </p:sp>
      <p:sp>
        <p:nvSpPr>
          <p:cNvPr id="34" name="TextBox 34"/>
          <p:cNvSpPr txBox="1"/>
          <p:nvPr/>
        </p:nvSpPr>
        <p:spPr>
          <a:xfrm>
            <a:off x="13804268" y="6777400"/>
            <a:ext cx="2898013" cy="816610"/>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Canva Sans"/>
                <a:ea typeface="Canva Sans"/>
                <a:cs typeface="Canva Sans"/>
                <a:sym typeface="Canva Sans"/>
              </a:rPr>
              <a:t>Use AI tools to track competitors, trends, and performance</a:t>
            </a:r>
          </a:p>
        </p:txBody>
      </p:sp>
      <p:grpSp>
        <p:nvGrpSpPr>
          <p:cNvPr id="35" name="Group 35"/>
          <p:cNvGrpSpPr/>
          <p:nvPr/>
        </p:nvGrpSpPr>
        <p:grpSpPr>
          <a:xfrm>
            <a:off x="2982329" y="5439173"/>
            <a:ext cx="638194" cy="643405"/>
            <a:chOff x="0" y="0"/>
            <a:chExt cx="812800" cy="819436"/>
          </a:xfrm>
        </p:grpSpPr>
        <p:sp>
          <p:nvSpPr>
            <p:cNvPr id="36" name="Freeform 36"/>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216ABD"/>
              </a:solidFill>
              <a:prstDash val="solid"/>
              <a:miter/>
            </a:ln>
          </p:spPr>
          <p:txBody>
            <a:bodyPr/>
            <a:lstStyle/>
            <a:p>
              <a:endParaRPr lang="en-US"/>
            </a:p>
          </p:txBody>
        </p:sp>
        <p:sp>
          <p:nvSpPr>
            <p:cNvPr id="37" name="TextBox 37"/>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01</a:t>
              </a:r>
            </a:p>
          </p:txBody>
        </p:sp>
      </p:grpSp>
      <p:grpSp>
        <p:nvGrpSpPr>
          <p:cNvPr id="38" name="Group 38"/>
          <p:cNvGrpSpPr/>
          <p:nvPr/>
        </p:nvGrpSpPr>
        <p:grpSpPr>
          <a:xfrm>
            <a:off x="6966278" y="5439173"/>
            <a:ext cx="638194" cy="643405"/>
            <a:chOff x="0" y="0"/>
            <a:chExt cx="812800" cy="819436"/>
          </a:xfrm>
        </p:grpSpPr>
        <p:sp>
          <p:nvSpPr>
            <p:cNvPr id="39" name="Freeform 39"/>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9F8CBC"/>
              </a:solidFill>
              <a:prstDash val="solid"/>
              <a:miter/>
            </a:ln>
          </p:spPr>
          <p:txBody>
            <a:bodyPr/>
            <a:lstStyle/>
            <a:p>
              <a:endParaRPr lang="en-US"/>
            </a:p>
          </p:txBody>
        </p:sp>
        <p:sp>
          <p:nvSpPr>
            <p:cNvPr id="40" name="TextBox 40"/>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02</a:t>
              </a:r>
            </a:p>
          </p:txBody>
        </p:sp>
      </p:grpSp>
      <p:grpSp>
        <p:nvGrpSpPr>
          <p:cNvPr id="41" name="Group 41"/>
          <p:cNvGrpSpPr/>
          <p:nvPr/>
        </p:nvGrpSpPr>
        <p:grpSpPr>
          <a:xfrm>
            <a:off x="10950228" y="5439173"/>
            <a:ext cx="638194" cy="643405"/>
            <a:chOff x="0" y="0"/>
            <a:chExt cx="812800" cy="819436"/>
          </a:xfrm>
        </p:grpSpPr>
        <p:sp>
          <p:nvSpPr>
            <p:cNvPr id="42" name="Freeform 42"/>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696969"/>
              </a:solidFill>
              <a:prstDash val="solid"/>
              <a:miter/>
            </a:ln>
          </p:spPr>
          <p:txBody>
            <a:bodyPr/>
            <a:lstStyle/>
            <a:p>
              <a:endParaRPr lang="en-US"/>
            </a:p>
          </p:txBody>
        </p:sp>
        <p:sp>
          <p:nvSpPr>
            <p:cNvPr id="43" name="TextBox 43"/>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03</a:t>
              </a:r>
            </a:p>
          </p:txBody>
        </p:sp>
      </p:grpSp>
      <p:grpSp>
        <p:nvGrpSpPr>
          <p:cNvPr id="44" name="Group 44"/>
          <p:cNvGrpSpPr/>
          <p:nvPr/>
        </p:nvGrpSpPr>
        <p:grpSpPr>
          <a:xfrm>
            <a:off x="14896077" y="5439173"/>
            <a:ext cx="638194" cy="643405"/>
            <a:chOff x="0" y="0"/>
            <a:chExt cx="812800" cy="819436"/>
          </a:xfrm>
        </p:grpSpPr>
        <p:sp>
          <p:nvSpPr>
            <p:cNvPr id="45" name="Freeform 45"/>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4E187D"/>
              </a:solidFill>
              <a:prstDash val="solid"/>
              <a:miter/>
            </a:ln>
          </p:spPr>
          <p:txBody>
            <a:bodyPr/>
            <a:lstStyle/>
            <a:p>
              <a:endParaRPr lang="en-US"/>
            </a:p>
          </p:txBody>
        </p:sp>
        <p:sp>
          <p:nvSpPr>
            <p:cNvPr id="46" name="TextBox 46"/>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04</a:t>
              </a:r>
            </a:p>
          </p:txBody>
        </p:sp>
      </p:grpSp>
      <p:sp>
        <p:nvSpPr>
          <p:cNvPr id="47" name="Freeform 47"/>
          <p:cNvSpPr/>
          <p:nvPr/>
        </p:nvSpPr>
        <p:spPr>
          <a:xfrm>
            <a:off x="6856522" y="9928950"/>
            <a:ext cx="5660972" cy="488814"/>
          </a:xfrm>
          <a:custGeom>
            <a:avLst/>
            <a:gdLst/>
            <a:ahLst/>
            <a:cxnLst/>
            <a:rect l="l" t="t" r="r" b="b"/>
            <a:pathLst>
              <a:path w="5660972" h="488814">
                <a:moveTo>
                  <a:pt x="0" y="0"/>
                </a:moveTo>
                <a:lnTo>
                  <a:pt x="5660972" y="0"/>
                </a:lnTo>
                <a:lnTo>
                  <a:pt x="5660972" y="488814"/>
                </a:lnTo>
                <a:lnTo>
                  <a:pt x="0" y="488814"/>
                </a:lnTo>
                <a:lnTo>
                  <a:pt x="0" y="0"/>
                </a:lnTo>
                <a:close/>
              </a:path>
            </a:pathLst>
          </a:custGeom>
          <a:blipFill>
            <a:blip r:embed="rId2">
              <a:alphaModFix amt="50000"/>
            </a:blip>
            <a:stretch>
              <a:fillRect t="-28895" b="-28895"/>
            </a:stretch>
          </a:blipFill>
        </p:spPr>
        <p:txBody>
          <a:bodyPr/>
          <a:lstStyle/>
          <a:p>
            <a:endParaRPr lang="en-US"/>
          </a:p>
        </p:txBody>
      </p:sp>
      <p:grpSp>
        <p:nvGrpSpPr>
          <p:cNvPr id="48" name="Group 48"/>
          <p:cNvGrpSpPr/>
          <p:nvPr/>
        </p:nvGrpSpPr>
        <p:grpSpPr>
          <a:xfrm>
            <a:off x="6559380" y="8422633"/>
            <a:ext cx="5538826" cy="1641622"/>
            <a:chOff x="0" y="0"/>
            <a:chExt cx="1458786" cy="432361"/>
          </a:xfrm>
        </p:grpSpPr>
        <p:sp>
          <p:nvSpPr>
            <p:cNvPr id="49" name="Freeform 49"/>
            <p:cNvSpPr/>
            <p:nvPr/>
          </p:nvSpPr>
          <p:spPr>
            <a:xfrm>
              <a:off x="0" y="0"/>
              <a:ext cx="1458786" cy="432361"/>
            </a:xfrm>
            <a:custGeom>
              <a:avLst/>
              <a:gdLst/>
              <a:ahLst/>
              <a:cxnLst/>
              <a:rect l="l" t="t" r="r" b="b"/>
              <a:pathLst>
                <a:path w="1458786" h="432361">
                  <a:moveTo>
                    <a:pt x="39137" y="0"/>
                  </a:moveTo>
                  <a:lnTo>
                    <a:pt x="1419648" y="0"/>
                  </a:lnTo>
                  <a:cubicBezTo>
                    <a:pt x="1441263" y="0"/>
                    <a:pt x="1458786" y="17522"/>
                    <a:pt x="1458786" y="39137"/>
                  </a:cubicBezTo>
                  <a:lnTo>
                    <a:pt x="1458786" y="393224"/>
                  </a:lnTo>
                  <a:cubicBezTo>
                    <a:pt x="1458786" y="403604"/>
                    <a:pt x="1454662" y="413559"/>
                    <a:pt x="1447323" y="420898"/>
                  </a:cubicBezTo>
                  <a:cubicBezTo>
                    <a:pt x="1439983" y="428238"/>
                    <a:pt x="1430028" y="432361"/>
                    <a:pt x="1419648" y="432361"/>
                  </a:cubicBezTo>
                  <a:lnTo>
                    <a:pt x="39137" y="432361"/>
                  </a:lnTo>
                  <a:cubicBezTo>
                    <a:pt x="28757" y="432361"/>
                    <a:pt x="18803" y="428238"/>
                    <a:pt x="11463" y="420898"/>
                  </a:cubicBezTo>
                  <a:cubicBezTo>
                    <a:pt x="4123" y="413559"/>
                    <a:pt x="0" y="403604"/>
                    <a:pt x="0" y="393224"/>
                  </a:cubicBezTo>
                  <a:lnTo>
                    <a:pt x="0" y="39137"/>
                  </a:lnTo>
                  <a:cubicBezTo>
                    <a:pt x="0" y="28757"/>
                    <a:pt x="4123" y="18803"/>
                    <a:pt x="11463" y="11463"/>
                  </a:cubicBezTo>
                  <a:cubicBezTo>
                    <a:pt x="18803" y="4123"/>
                    <a:pt x="28757" y="0"/>
                    <a:pt x="39137" y="0"/>
                  </a:cubicBezTo>
                  <a:close/>
                </a:path>
              </a:pathLst>
            </a:custGeom>
            <a:solidFill>
              <a:srgbClr val="FFFFFF"/>
            </a:solidFill>
            <a:ln cap="rnd">
              <a:noFill/>
              <a:prstDash val="solid"/>
              <a:round/>
            </a:ln>
          </p:spPr>
          <p:txBody>
            <a:bodyPr/>
            <a:lstStyle/>
            <a:p>
              <a:endParaRPr lang="en-US"/>
            </a:p>
          </p:txBody>
        </p:sp>
        <p:sp>
          <p:nvSpPr>
            <p:cNvPr id="50" name="TextBox 50"/>
            <p:cNvSpPr txBox="1"/>
            <p:nvPr/>
          </p:nvSpPr>
          <p:spPr>
            <a:xfrm>
              <a:off x="0" y="-47625"/>
              <a:ext cx="1458786" cy="479986"/>
            </a:xfrm>
            <a:prstGeom prst="rect">
              <a:avLst/>
            </a:prstGeom>
          </p:spPr>
          <p:txBody>
            <a:bodyPr lIns="50800" tIns="50800" rIns="50800" bIns="50800" rtlCol="0" anchor="ctr"/>
            <a:lstStyle/>
            <a:p>
              <a:pPr algn="ctr">
                <a:lnSpc>
                  <a:spcPts val="2659"/>
                </a:lnSpc>
              </a:pPr>
              <a:endParaRPr/>
            </a:p>
          </p:txBody>
        </p:sp>
      </p:grpSp>
      <p:sp>
        <p:nvSpPr>
          <p:cNvPr id="51" name="TextBox 51"/>
          <p:cNvSpPr txBox="1"/>
          <p:nvPr/>
        </p:nvSpPr>
        <p:spPr>
          <a:xfrm>
            <a:off x="7149371" y="8951270"/>
            <a:ext cx="4439051" cy="540385"/>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Canva Sans"/>
                <a:ea typeface="Canva Sans"/>
                <a:cs typeface="Canva Sans"/>
                <a:sym typeface="Canva Sans"/>
              </a:rPr>
              <a:t>Consistency across website, listings, reviews, and AI platforms</a:t>
            </a:r>
          </a:p>
        </p:txBody>
      </p:sp>
      <p:grpSp>
        <p:nvGrpSpPr>
          <p:cNvPr id="52" name="Group 52"/>
          <p:cNvGrpSpPr/>
          <p:nvPr/>
        </p:nvGrpSpPr>
        <p:grpSpPr>
          <a:xfrm>
            <a:off x="6189793" y="8914048"/>
            <a:ext cx="638194" cy="643405"/>
            <a:chOff x="0" y="0"/>
            <a:chExt cx="812800" cy="819436"/>
          </a:xfrm>
        </p:grpSpPr>
        <p:sp>
          <p:nvSpPr>
            <p:cNvPr id="53" name="Freeform 53"/>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216ABD"/>
              </a:solidFill>
              <a:prstDash val="solid"/>
              <a:miter/>
            </a:ln>
          </p:spPr>
          <p:txBody>
            <a:bodyPr/>
            <a:lstStyle/>
            <a:p>
              <a:endParaRPr lang="en-US"/>
            </a:p>
          </p:txBody>
        </p:sp>
        <p:sp>
          <p:nvSpPr>
            <p:cNvPr id="54" name="TextBox 54"/>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05</a:t>
              </a:r>
            </a:p>
          </p:txBody>
        </p:sp>
      </p:grpSp>
      <p:sp>
        <p:nvSpPr>
          <p:cNvPr id="55" name="Freeform 55"/>
          <p:cNvSpPr/>
          <p:nvPr/>
        </p:nvSpPr>
        <p:spPr>
          <a:xfrm>
            <a:off x="515564" y="471700"/>
            <a:ext cx="3311846" cy="762140"/>
          </a:xfrm>
          <a:custGeom>
            <a:avLst/>
            <a:gdLst/>
            <a:ahLst/>
            <a:cxnLst/>
            <a:rect l="l" t="t" r="r" b="b"/>
            <a:pathLst>
              <a:path w="3311846" h="762140">
                <a:moveTo>
                  <a:pt x="0" y="0"/>
                </a:moveTo>
                <a:lnTo>
                  <a:pt x="3311846" y="0"/>
                </a:lnTo>
                <a:lnTo>
                  <a:pt x="3311846" y="762140"/>
                </a:lnTo>
                <a:lnTo>
                  <a:pt x="0" y="762140"/>
                </a:lnTo>
                <a:lnTo>
                  <a:pt x="0" y="0"/>
                </a:lnTo>
                <a:close/>
              </a:path>
            </a:pathLst>
          </a:custGeom>
          <a:blipFill>
            <a:blip r:embed="rId3"/>
            <a:stretch>
              <a:fillRect/>
            </a:stretch>
          </a:blipFill>
        </p:spPr>
        <p:txBody>
          <a:bodyPr/>
          <a:lstStyle/>
          <a:p>
            <a:endParaRPr lang="en-US"/>
          </a:p>
        </p:txBody>
      </p:sp>
      <p:pic>
        <p:nvPicPr>
          <p:cNvPr id="57" name="Picture 56">
            <a:extLst>
              <a:ext uri="{FF2B5EF4-FFF2-40B4-BE49-F238E27FC236}">
                <a16:creationId xmlns:a16="http://schemas.microsoft.com/office/drawing/2014/main" id="{E1B1C980-F81E-D57C-8F19-BB8D1BABFD5E}"/>
              </a:ext>
            </a:extLst>
          </p:cNvPr>
          <p:cNvPicPr>
            <a:picLocks noChangeAspect="1"/>
          </p:cNvPicPr>
          <p:nvPr/>
        </p:nvPicPr>
        <p:blipFill>
          <a:blip r:embed="rId4"/>
          <a:stretch>
            <a:fillRect/>
          </a:stretch>
        </p:blipFill>
        <p:spPr>
          <a:xfrm>
            <a:off x="3492187" y="2464309"/>
            <a:ext cx="10484389" cy="27115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1F4"/>
        </a:solidFill>
        <a:effectLst/>
      </p:bgPr>
    </p:bg>
    <p:spTree>
      <p:nvGrpSpPr>
        <p:cNvPr id="1" name=""/>
        <p:cNvGrpSpPr/>
        <p:nvPr/>
      </p:nvGrpSpPr>
      <p:grpSpPr>
        <a:xfrm>
          <a:off x="0" y="0"/>
          <a:ext cx="0" cy="0"/>
          <a:chOff x="0" y="0"/>
          <a:chExt cx="0" cy="0"/>
        </a:xfrm>
      </p:grpSpPr>
      <p:sp>
        <p:nvSpPr>
          <p:cNvPr id="2" name="TextBox 2"/>
          <p:cNvSpPr txBox="1"/>
          <p:nvPr/>
        </p:nvSpPr>
        <p:spPr>
          <a:xfrm>
            <a:off x="952500" y="857250"/>
            <a:ext cx="16383000" cy="854077"/>
          </a:xfrm>
          <a:prstGeom prst="rect">
            <a:avLst/>
          </a:prstGeom>
        </p:spPr>
        <p:txBody>
          <a:bodyPr lIns="0" tIns="0" rIns="0" bIns="0" rtlCol="0" anchor="t">
            <a:spAutoFit/>
          </a:bodyPr>
          <a:lstStyle/>
          <a:p>
            <a:pPr algn="ctr">
              <a:lnSpc>
                <a:spcPts val="6999"/>
              </a:lnSpc>
              <a:spcBef>
                <a:spcPct val="0"/>
              </a:spcBef>
            </a:pPr>
            <a:r>
              <a:rPr lang="en-US" sz="4999" b="1">
                <a:solidFill>
                  <a:srgbClr val="000000"/>
                </a:solidFill>
                <a:latin typeface="Canva Sans Bold"/>
                <a:ea typeface="Canva Sans Bold"/>
                <a:cs typeface="Canva Sans Bold"/>
                <a:sym typeface="Canva Sans Bold"/>
              </a:rPr>
              <a:t>Key Takeaway</a:t>
            </a:r>
          </a:p>
        </p:txBody>
      </p:sp>
      <p:sp>
        <p:nvSpPr>
          <p:cNvPr id="3" name="Freeform 3"/>
          <p:cNvSpPr/>
          <p:nvPr/>
        </p:nvSpPr>
        <p:spPr>
          <a:xfrm flipH="1">
            <a:off x="13779625" y="6517622"/>
            <a:ext cx="3949291" cy="538091"/>
          </a:xfrm>
          <a:custGeom>
            <a:avLst/>
            <a:gdLst/>
            <a:ahLst/>
            <a:cxnLst/>
            <a:rect l="l" t="t" r="r" b="b"/>
            <a:pathLst>
              <a:path w="3949291" h="538091">
                <a:moveTo>
                  <a:pt x="3949291" y="0"/>
                </a:moveTo>
                <a:lnTo>
                  <a:pt x="0" y="0"/>
                </a:lnTo>
                <a:lnTo>
                  <a:pt x="0" y="538091"/>
                </a:lnTo>
                <a:lnTo>
                  <a:pt x="3949291" y="538091"/>
                </a:lnTo>
                <a:lnTo>
                  <a:pt x="3949291" y="0"/>
                </a:lnTo>
                <a:close/>
              </a:path>
            </a:pathLst>
          </a:custGeom>
          <a:blipFill>
            <a:blip r:embed="rId2">
              <a:alphaModFix amt="24000"/>
            </a:blip>
            <a:stretch>
              <a:fillRect/>
            </a:stretch>
          </a:blipFill>
        </p:spPr>
        <p:txBody>
          <a:bodyPr/>
          <a:lstStyle/>
          <a:p>
            <a:endParaRPr lang="en-US"/>
          </a:p>
        </p:txBody>
      </p:sp>
      <p:grpSp>
        <p:nvGrpSpPr>
          <p:cNvPr id="4" name="Group 4"/>
          <p:cNvGrpSpPr/>
          <p:nvPr/>
        </p:nvGrpSpPr>
        <p:grpSpPr>
          <a:xfrm>
            <a:off x="13779625" y="4610404"/>
            <a:ext cx="3949291" cy="2094734"/>
            <a:chOff x="0" y="0"/>
            <a:chExt cx="969214" cy="514078"/>
          </a:xfrm>
        </p:grpSpPr>
        <p:sp>
          <p:nvSpPr>
            <p:cNvPr id="5" name="Freeform 5"/>
            <p:cNvSpPr/>
            <p:nvPr/>
          </p:nvSpPr>
          <p:spPr>
            <a:xfrm>
              <a:off x="0" y="0"/>
              <a:ext cx="969214" cy="514079"/>
            </a:xfrm>
            <a:custGeom>
              <a:avLst/>
              <a:gdLst/>
              <a:ahLst/>
              <a:cxnLst/>
              <a:rect l="l" t="t" r="r" b="b"/>
              <a:pathLst>
                <a:path w="969214" h="514079">
                  <a:moveTo>
                    <a:pt x="54889" y="0"/>
                  </a:moveTo>
                  <a:lnTo>
                    <a:pt x="914325" y="0"/>
                  </a:lnTo>
                  <a:cubicBezTo>
                    <a:pt x="928882" y="0"/>
                    <a:pt x="942844" y="5783"/>
                    <a:pt x="953137" y="16077"/>
                  </a:cubicBezTo>
                  <a:cubicBezTo>
                    <a:pt x="963431" y="26370"/>
                    <a:pt x="969214" y="40332"/>
                    <a:pt x="969214" y="54889"/>
                  </a:cubicBezTo>
                  <a:lnTo>
                    <a:pt x="969214" y="459189"/>
                  </a:lnTo>
                  <a:cubicBezTo>
                    <a:pt x="969214" y="473747"/>
                    <a:pt x="963431" y="487708"/>
                    <a:pt x="953137" y="498002"/>
                  </a:cubicBezTo>
                  <a:cubicBezTo>
                    <a:pt x="942844" y="508296"/>
                    <a:pt x="928882" y="514079"/>
                    <a:pt x="914325" y="514079"/>
                  </a:cubicBezTo>
                  <a:lnTo>
                    <a:pt x="54889" y="514079"/>
                  </a:lnTo>
                  <a:cubicBezTo>
                    <a:pt x="40332" y="514079"/>
                    <a:pt x="26370" y="508296"/>
                    <a:pt x="16077" y="498002"/>
                  </a:cubicBezTo>
                  <a:cubicBezTo>
                    <a:pt x="5783" y="487708"/>
                    <a:pt x="0" y="473747"/>
                    <a:pt x="0" y="459189"/>
                  </a:cubicBezTo>
                  <a:lnTo>
                    <a:pt x="0" y="54889"/>
                  </a:lnTo>
                  <a:cubicBezTo>
                    <a:pt x="0" y="40332"/>
                    <a:pt x="5783" y="26370"/>
                    <a:pt x="16077" y="16077"/>
                  </a:cubicBezTo>
                  <a:cubicBezTo>
                    <a:pt x="26370" y="5783"/>
                    <a:pt x="40332" y="0"/>
                    <a:pt x="54889" y="0"/>
                  </a:cubicBezTo>
                  <a:close/>
                </a:path>
              </a:pathLst>
            </a:custGeom>
            <a:solidFill>
              <a:srgbClr val="FFFFFF"/>
            </a:solidFill>
            <a:ln cap="rnd">
              <a:noFill/>
              <a:prstDash val="solid"/>
              <a:round/>
            </a:ln>
          </p:spPr>
          <p:txBody>
            <a:bodyPr/>
            <a:lstStyle/>
            <a:p>
              <a:endParaRPr lang="en-US"/>
            </a:p>
          </p:txBody>
        </p:sp>
        <p:sp>
          <p:nvSpPr>
            <p:cNvPr id="6" name="TextBox 6"/>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749584" y="8101692"/>
            <a:ext cx="3949291" cy="538091"/>
          </a:xfrm>
          <a:custGeom>
            <a:avLst/>
            <a:gdLst/>
            <a:ahLst/>
            <a:cxnLst/>
            <a:rect l="l" t="t" r="r" b="b"/>
            <a:pathLst>
              <a:path w="3949291" h="538091">
                <a:moveTo>
                  <a:pt x="0" y="0"/>
                </a:moveTo>
                <a:lnTo>
                  <a:pt x="3949291" y="0"/>
                </a:lnTo>
                <a:lnTo>
                  <a:pt x="3949291" y="538091"/>
                </a:lnTo>
                <a:lnTo>
                  <a:pt x="0" y="538091"/>
                </a:lnTo>
                <a:lnTo>
                  <a:pt x="0" y="0"/>
                </a:lnTo>
                <a:close/>
              </a:path>
            </a:pathLst>
          </a:custGeom>
          <a:blipFill>
            <a:blip r:embed="rId2">
              <a:alphaModFix amt="24000"/>
            </a:blip>
            <a:stretch>
              <a:fillRect/>
            </a:stretch>
          </a:blipFill>
        </p:spPr>
        <p:txBody>
          <a:bodyPr/>
          <a:lstStyle/>
          <a:p>
            <a:endParaRPr lang="en-US"/>
          </a:p>
        </p:txBody>
      </p:sp>
      <p:grpSp>
        <p:nvGrpSpPr>
          <p:cNvPr id="8" name="Group 8"/>
          <p:cNvGrpSpPr/>
          <p:nvPr/>
        </p:nvGrpSpPr>
        <p:grpSpPr>
          <a:xfrm>
            <a:off x="815310" y="6763133"/>
            <a:ext cx="3949291" cy="2094734"/>
            <a:chOff x="0" y="0"/>
            <a:chExt cx="969214" cy="514078"/>
          </a:xfrm>
        </p:grpSpPr>
        <p:sp>
          <p:nvSpPr>
            <p:cNvPr id="9" name="Freeform 9"/>
            <p:cNvSpPr/>
            <p:nvPr/>
          </p:nvSpPr>
          <p:spPr>
            <a:xfrm>
              <a:off x="0" y="0"/>
              <a:ext cx="969214" cy="514079"/>
            </a:xfrm>
            <a:custGeom>
              <a:avLst/>
              <a:gdLst/>
              <a:ahLst/>
              <a:cxnLst/>
              <a:rect l="l" t="t" r="r" b="b"/>
              <a:pathLst>
                <a:path w="969214" h="514079">
                  <a:moveTo>
                    <a:pt x="54889" y="0"/>
                  </a:moveTo>
                  <a:lnTo>
                    <a:pt x="914325" y="0"/>
                  </a:lnTo>
                  <a:cubicBezTo>
                    <a:pt x="928882" y="0"/>
                    <a:pt x="942844" y="5783"/>
                    <a:pt x="953137" y="16077"/>
                  </a:cubicBezTo>
                  <a:cubicBezTo>
                    <a:pt x="963431" y="26370"/>
                    <a:pt x="969214" y="40332"/>
                    <a:pt x="969214" y="54889"/>
                  </a:cubicBezTo>
                  <a:lnTo>
                    <a:pt x="969214" y="459189"/>
                  </a:lnTo>
                  <a:cubicBezTo>
                    <a:pt x="969214" y="473747"/>
                    <a:pt x="963431" y="487708"/>
                    <a:pt x="953137" y="498002"/>
                  </a:cubicBezTo>
                  <a:cubicBezTo>
                    <a:pt x="942844" y="508296"/>
                    <a:pt x="928882" y="514079"/>
                    <a:pt x="914325" y="514079"/>
                  </a:cubicBezTo>
                  <a:lnTo>
                    <a:pt x="54889" y="514079"/>
                  </a:lnTo>
                  <a:cubicBezTo>
                    <a:pt x="40332" y="514079"/>
                    <a:pt x="26370" y="508296"/>
                    <a:pt x="16077" y="498002"/>
                  </a:cubicBezTo>
                  <a:cubicBezTo>
                    <a:pt x="5783" y="487708"/>
                    <a:pt x="0" y="473747"/>
                    <a:pt x="0" y="459189"/>
                  </a:cubicBezTo>
                  <a:lnTo>
                    <a:pt x="0" y="54889"/>
                  </a:lnTo>
                  <a:cubicBezTo>
                    <a:pt x="0" y="40332"/>
                    <a:pt x="5783" y="26370"/>
                    <a:pt x="16077" y="16077"/>
                  </a:cubicBezTo>
                  <a:cubicBezTo>
                    <a:pt x="26370" y="5783"/>
                    <a:pt x="40332" y="0"/>
                    <a:pt x="54889" y="0"/>
                  </a:cubicBezTo>
                  <a:close/>
                </a:path>
              </a:pathLst>
            </a:custGeom>
            <a:solidFill>
              <a:srgbClr val="FFFFFF"/>
            </a:solidFill>
            <a:ln cap="rnd">
              <a:noFill/>
              <a:prstDash val="solid"/>
              <a:round/>
            </a:ln>
          </p:spPr>
          <p:txBody>
            <a:bodyPr/>
            <a:lstStyle/>
            <a:p>
              <a:endParaRPr lang="en-US"/>
            </a:p>
          </p:txBody>
        </p:sp>
        <p:sp>
          <p:nvSpPr>
            <p:cNvPr id="10" name="TextBox 10"/>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749584" y="4979680"/>
            <a:ext cx="3949291" cy="538091"/>
          </a:xfrm>
          <a:custGeom>
            <a:avLst/>
            <a:gdLst/>
            <a:ahLst/>
            <a:cxnLst/>
            <a:rect l="l" t="t" r="r" b="b"/>
            <a:pathLst>
              <a:path w="3949291" h="538091">
                <a:moveTo>
                  <a:pt x="0" y="0"/>
                </a:moveTo>
                <a:lnTo>
                  <a:pt x="3949291" y="0"/>
                </a:lnTo>
                <a:lnTo>
                  <a:pt x="3949291" y="538091"/>
                </a:lnTo>
                <a:lnTo>
                  <a:pt x="0" y="538091"/>
                </a:lnTo>
                <a:lnTo>
                  <a:pt x="0" y="0"/>
                </a:lnTo>
                <a:close/>
              </a:path>
            </a:pathLst>
          </a:custGeom>
          <a:blipFill>
            <a:blip r:embed="rId2">
              <a:alphaModFix amt="24000"/>
            </a:blip>
            <a:stretch>
              <a:fillRect/>
            </a:stretch>
          </a:blipFill>
        </p:spPr>
        <p:txBody>
          <a:bodyPr/>
          <a:lstStyle/>
          <a:p>
            <a:endParaRPr lang="en-US"/>
          </a:p>
        </p:txBody>
      </p:sp>
      <p:grpSp>
        <p:nvGrpSpPr>
          <p:cNvPr id="12" name="Group 12"/>
          <p:cNvGrpSpPr/>
          <p:nvPr/>
        </p:nvGrpSpPr>
        <p:grpSpPr>
          <a:xfrm>
            <a:off x="749584" y="3072462"/>
            <a:ext cx="3949291" cy="2094734"/>
            <a:chOff x="0" y="0"/>
            <a:chExt cx="969214" cy="514078"/>
          </a:xfrm>
        </p:grpSpPr>
        <p:sp>
          <p:nvSpPr>
            <p:cNvPr id="13" name="Freeform 13"/>
            <p:cNvSpPr/>
            <p:nvPr/>
          </p:nvSpPr>
          <p:spPr>
            <a:xfrm>
              <a:off x="0" y="0"/>
              <a:ext cx="969214" cy="514079"/>
            </a:xfrm>
            <a:custGeom>
              <a:avLst/>
              <a:gdLst/>
              <a:ahLst/>
              <a:cxnLst/>
              <a:rect l="l" t="t" r="r" b="b"/>
              <a:pathLst>
                <a:path w="969214" h="514079">
                  <a:moveTo>
                    <a:pt x="54889" y="0"/>
                  </a:moveTo>
                  <a:lnTo>
                    <a:pt x="914325" y="0"/>
                  </a:lnTo>
                  <a:cubicBezTo>
                    <a:pt x="928882" y="0"/>
                    <a:pt x="942844" y="5783"/>
                    <a:pt x="953137" y="16077"/>
                  </a:cubicBezTo>
                  <a:cubicBezTo>
                    <a:pt x="963431" y="26370"/>
                    <a:pt x="969214" y="40332"/>
                    <a:pt x="969214" y="54889"/>
                  </a:cubicBezTo>
                  <a:lnTo>
                    <a:pt x="969214" y="459189"/>
                  </a:lnTo>
                  <a:cubicBezTo>
                    <a:pt x="969214" y="473747"/>
                    <a:pt x="963431" y="487708"/>
                    <a:pt x="953137" y="498002"/>
                  </a:cubicBezTo>
                  <a:cubicBezTo>
                    <a:pt x="942844" y="508296"/>
                    <a:pt x="928882" y="514079"/>
                    <a:pt x="914325" y="514079"/>
                  </a:cubicBezTo>
                  <a:lnTo>
                    <a:pt x="54889" y="514079"/>
                  </a:lnTo>
                  <a:cubicBezTo>
                    <a:pt x="40332" y="514079"/>
                    <a:pt x="26370" y="508296"/>
                    <a:pt x="16077" y="498002"/>
                  </a:cubicBezTo>
                  <a:cubicBezTo>
                    <a:pt x="5783" y="487708"/>
                    <a:pt x="0" y="473747"/>
                    <a:pt x="0" y="459189"/>
                  </a:cubicBezTo>
                  <a:lnTo>
                    <a:pt x="0" y="54889"/>
                  </a:lnTo>
                  <a:cubicBezTo>
                    <a:pt x="0" y="40332"/>
                    <a:pt x="5783" y="26370"/>
                    <a:pt x="16077" y="16077"/>
                  </a:cubicBezTo>
                  <a:cubicBezTo>
                    <a:pt x="26370" y="5783"/>
                    <a:pt x="40332" y="0"/>
                    <a:pt x="54889" y="0"/>
                  </a:cubicBezTo>
                  <a:close/>
                </a:path>
              </a:pathLst>
            </a:custGeom>
            <a:solidFill>
              <a:srgbClr val="FFFFFF"/>
            </a:solidFill>
            <a:ln cap="rnd">
              <a:noFill/>
              <a:prstDash val="solid"/>
              <a:round/>
            </a:ln>
          </p:spPr>
          <p:txBody>
            <a:bodyPr/>
            <a:lstStyle/>
            <a:p>
              <a:endParaRPr lang="en-US"/>
            </a:p>
          </p:txBody>
        </p:sp>
        <p:sp>
          <p:nvSpPr>
            <p:cNvPr id="14" name="TextBox 14"/>
            <p:cNvSpPr txBox="1"/>
            <p:nvPr/>
          </p:nvSpPr>
          <p:spPr>
            <a:xfrm>
              <a:off x="0" y="-47625"/>
              <a:ext cx="969214" cy="56170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3437176" y="5312526"/>
            <a:ext cx="684898" cy="690490"/>
            <a:chOff x="0" y="0"/>
            <a:chExt cx="812800" cy="819436"/>
          </a:xfrm>
        </p:grpSpPr>
        <p:sp>
          <p:nvSpPr>
            <p:cNvPr id="16" name="Freeform 16"/>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9F8CBC"/>
              </a:solidFill>
              <a:prstDash val="solid"/>
              <a:miter/>
            </a:ln>
          </p:spPr>
          <p:txBody>
            <a:bodyPr/>
            <a:lstStyle/>
            <a:p>
              <a:endParaRPr lang="en-US"/>
            </a:p>
          </p:txBody>
        </p:sp>
        <p:sp>
          <p:nvSpPr>
            <p:cNvPr id="17" name="TextBox 17"/>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03</a:t>
              </a:r>
            </a:p>
          </p:txBody>
        </p:sp>
      </p:grpSp>
      <p:grpSp>
        <p:nvGrpSpPr>
          <p:cNvPr id="18" name="Group 18"/>
          <p:cNvGrpSpPr/>
          <p:nvPr/>
        </p:nvGrpSpPr>
        <p:grpSpPr>
          <a:xfrm>
            <a:off x="4356426" y="3774584"/>
            <a:ext cx="684898" cy="690490"/>
            <a:chOff x="0" y="0"/>
            <a:chExt cx="812800" cy="819436"/>
          </a:xfrm>
        </p:grpSpPr>
        <p:sp>
          <p:nvSpPr>
            <p:cNvPr id="19" name="Freeform 19"/>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4E187D"/>
              </a:solidFill>
              <a:prstDash val="solid"/>
              <a:miter/>
            </a:ln>
          </p:spPr>
          <p:txBody>
            <a:bodyPr/>
            <a:lstStyle/>
            <a:p>
              <a:endParaRPr lang="en-US"/>
            </a:p>
          </p:txBody>
        </p:sp>
        <p:sp>
          <p:nvSpPr>
            <p:cNvPr id="20" name="TextBox 20"/>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01</a:t>
              </a:r>
            </a:p>
          </p:txBody>
        </p:sp>
      </p:grpSp>
      <p:grpSp>
        <p:nvGrpSpPr>
          <p:cNvPr id="21" name="Group 21"/>
          <p:cNvGrpSpPr/>
          <p:nvPr/>
        </p:nvGrpSpPr>
        <p:grpSpPr>
          <a:xfrm>
            <a:off x="4422152" y="7465255"/>
            <a:ext cx="684898" cy="690490"/>
            <a:chOff x="0" y="0"/>
            <a:chExt cx="812800" cy="819436"/>
          </a:xfrm>
        </p:grpSpPr>
        <p:sp>
          <p:nvSpPr>
            <p:cNvPr id="22" name="Freeform 22"/>
            <p:cNvSpPr/>
            <p:nvPr/>
          </p:nvSpPr>
          <p:spPr>
            <a:xfrm>
              <a:off x="0" y="0"/>
              <a:ext cx="812800" cy="819436"/>
            </a:xfrm>
            <a:custGeom>
              <a:avLst/>
              <a:gdLst/>
              <a:ahLst/>
              <a:cxnLst/>
              <a:rect l="l" t="t" r="r" b="b"/>
              <a:pathLst>
                <a:path w="812800" h="819436">
                  <a:moveTo>
                    <a:pt x="406400" y="0"/>
                  </a:moveTo>
                  <a:cubicBezTo>
                    <a:pt x="181951" y="0"/>
                    <a:pt x="0" y="183437"/>
                    <a:pt x="0" y="409718"/>
                  </a:cubicBezTo>
                  <a:cubicBezTo>
                    <a:pt x="0" y="635999"/>
                    <a:pt x="181951" y="819436"/>
                    <a:pt x="406400" y="819436"/>
                  </a:cubicBezTo>
                  <a:cubicBezTo>
                    <a:pt x="630849" y="819436"/>
                    <a:pt x="812800" y="635999"/>
                    <a:pt x="812800" y="409718"/>
                  </a:cubicBezTo>
                  <a:cubicBezTo>
                    <a:pt x="812800" y="183437"/>
                    <a:pt x="630849" y="0"/>
                    <a:pt x="406400" y="0"/>
                  </a:cubicBezTo>
                  <a:close/>
                </a:path>
              </a:pathLst>
            </a:custGeom>
            <a:solidFill>
              <a:srgbClr val="FFFFFF"/>
            </a:solidFill>
            <a:ln w="47625" cap="sq">
              <a:solidFill>
                <a:srgbClr val="216ABD"/>
              </a:solidFill>
              <a:prstDash val="solid"/>
              <a:miter/>
            </a:ln>
          </p:spPr>
          <p:txBody>
            <a:bodyPr/>
            <a:lstStyle/>
            <a:p>
              <a:endParaRPr lang="en-US"/>
            </a:p>
          </p:txBody>
        </p:sp>
        <p:sp>
          <p:nvSpPr>
            <p:cNvPr id="23" name="TextBox 23"/>
            <p:cNvSpPr txBox="1"/>
            <p:nvPr/>
          </p:nvSpPr>
          <p:spPr>
            <a:xfrm>
              <a:off x="76200" y="48247"/>
              <a:ext cx="660400" cy="694367"/>
            </a:xfrm>
            <a:prstGeom prst="rect">
              <a:avLst/>
            </a:prstGeom>
          </p:spPr>
          <p:txBody>
            <a:bodyPr lIns="50800" tIns="50800" rIns="50800" bIns="50800" rtlCol="0" anchor="ctr"/>
            <a:lstStyle/>
            <a:p>
              <a:pPr algn="ctr">
                <a:lnSpc>
                  <a:spcPts val="2520"/>
                </a:lnSpc>
              </a:pPr>
              <a:r>
                <a:rPr lang="en-US" sz="1800" b="1">
                  <a:solidFill>
                    <a:srgbClr val="000000"/>
                  </a:solidFill>
                  <a:latin typeface="Canva Sans Bold"/>
                  <a:ea typeface="Canva Sans Bold"/>
                  <a:cs typeface="Canva Sans Bold"/>
                  <a:sym typeface="Canva Sans Bold"/>
                </a:rPr>
                <a:t>02</a:t>
              </a:r>
            </a:p>
          </p:txBody>
        </p:sp>
      </p:grpSp>
      <p:sp>
        <p:nvSpPr>
          <p:cNvPr id="24" name="Freeform 24"/>
          <p:cNvSpPr/>
          <p:nvPr/>
        </p:nvSpPr>
        <p:spPr>
          <a:xfrm>
            <a:off x="515564" y="471700"/>
            <a:ext cx="3311846" cy="762140"/>
          </a:xfrm>
          <a:custGeom>
            <a:avLst/>
            <a:gdLst/>
            <a:ahLst/>
            <a:cxnLst/>
            <a:rect l="l" t="t" r="r" b="b"/>
            <a:pathLst>
              <a:path w="3311846" h="762140">
                <a:moveTo>
                  <a:pt x="0" y="0"/>
                </a:moveTo>
                <a:lnTo>
                  <a:pt x="3311846" y="0"/>
                </a:lnTo>
                <a:lnTo>
                  <a:pt x="3311846" y="762140"/>
                </a:lnTo>
                <a:lnTo>
                  <a:pt x="0" y="762140"/>
                </a:lnTo>
                <a:lnTo>
                  <a:pt x="0" y="0"/>
                </a:lnTo>
                <a:close/>
              </a:path>
            </a:pathLst>
          </a:custGeom>
          <a:blipFill>
            <a:blip r:embed="rId3"/>
            <a:stretch>
              <a:fillRect/>
            </a:stretch>
          </a:blipFill>
        </p:spPr>
        <p:txBody>
          <a:bodyPr/>
          <a:lstStyle/>
          <a:p>
            <a:endParaRPr lang="en-US"/>
          </a:p>
        </p:txBody>
      </p:sp>
      <p:sp>
        <p:nvSpPr>
          <p:cNvPr id="25" name="Freeform 25"/>
          <p:cNvSpPr/>
          <p:nvPr/>
        </p:nvSpPr>
        <p:spPr>
          <a:xfrm flipH="1">
            <a:off x="5593163" y="2905566"/>
            <a:ext cx="3389250" cy="2869565"/>
          </a:xfrm>
          <a:custGeom>
            <a:avLst/>
            <a:gdLst/>
            <a:ahLst/>
            <a:cxnLst/>
            <a:rect l="l" t="t" r="r" b="b"/>
            <a:pathLst>
              <a:path w="3389250" h="2869565">
                <a:moveTo>
                  <a:pt x="3389251" y="0"/>
                </a:moveTo>
                <a:lnTo>
                  <a:pt x="0" y="0"/>
                </a:lnTo>
                <a:lnTo>
                  <a:pt x="0" y="2869565"/>
                </a:lnTo>
                <a:lnTo>
                  <a:pt x="3389251" y="2869565"/>
                </a:lnTo>
                <a:lnTo>
                  <a:pt x="338925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TextBox 26"/>
          <p:cNvSpPr txBox="1"/>
          <p:nvPr/>
        </p:nvSpPr>
        <p:spPr>
          <a:xfrm>
            <a:off x="14432342" y="5283951"/>
            <a:ext cx="3110093" cy="953785"/>
          </a:xfrm>
          <a:prstGeom prst="rect">
            <a:avLst/>
          </a:prstGeom>
        </p:spPr>
        <p:txBody>
          <a:bodyPr lIns="0" tIns="0" rIns="0" bIns="0" rtlCol="0" anchor="t">
            <a:spAutoFit/>
          </a:bodyPr>
          <a:lstStyle/>
          <a:p>
            <a:pPr algn="just">
              <a:lnSpc>
                <a:spcPts val="2554"/>
              </a:lnSpc>
              <a:spcBef>
                <a:spcPct val="0"/>
              </a:spcBef>
            </a:pPr>
            <a:r>
              <a:rPr lang="en-US" sz="1824" b="1">
                <a:solidFill>
                  <a:srgbClr val="000000"/>
                </a:solidFill>
                <a:latin typeface="Canva Sans Bold"/>
                <a:ea typeface="Canva Sans Bold"/>
                <a:cs typeface="Canva Sans Bold"/>
                <a:sym typeface="Canva Sans Bold"/>
              </a:rPr>
              <a:t>Businesses that adapt early win more local customers</a:t>
            </a:r>
          </a:p>
        </p:txBody>
      </p:sp>
      <p:sp>
        <p:nvSpPr>
          <p:cNvPr id="27" name="TextBox 27"/>
          <p:cNvSpPr txBox="1"/>
          <p:nvPr/>
        </p:nvSpPr>
        <p:spPr>
          <a:xfrm>
            <a:off x="1018226" y="7435850"/>
            <a:ext cx="3110093" cy="701675"/>
          </a:xfrm>
          <a:prstGeom prst="rect">
            <a:avLst/>
          </a:prstGeom>
        </p:spPr>
        <p:txBody>
          <a:bodyPr lIns="0" tIns="0" rIns="0" bIns="0" rtlCol="0" anchor="t">
            <a:spAutoFit/>
          </a:bodyPr>
          <a:lstStyle/>
          <a:p>
            <a:pPr algn="r">
              <a:lnSpc>
                <a:spcPts val="2800"/>
              </a:lnSpc>
              <a:spcBef>
                <a:spcPct val="0"/>
              </a:spcBef>
            </a:pPr>
            <a:r>
              <a:rPr lang="en-US" sz="2000" b="1">
                <a:solidFill>
                  <a:srgbClr val="000000"/>
                </a:solidFill>
                <a:latin typeface="Canva Sans Bold"/>
                <a:ea typeface="Canva Sans Bold"/>
                <a:cs typeface="Canva Sans Bold"/>
                <a:sym typeface="Canva Sans Bold"/>
              </a:rPr>
              <a:t>Local visibility requires SEO + GEO + AEO + AIO</a:t>
            </a:r>
          </a:p>
        </p:txBody>
      </p:sp>
      <p:sp>
        <p:nvSpPr>
          <p:cNvPr id="28" name="TextBox 28"/>
          <p:cNvSpPr txBox="1"/>
          <p:nvPr/>
        </p:nvSpPr>
        <p:spPr>
          <a:xfrm>
            <a:off x="1017733" y="3790009"/>
            <a:ext cx="3110093" cy="701675"/>
          </a:xfrm>
          <a:prstGeom prst="rect">
            <a:avLst/>
          </a:prstGeom>
        </p:spPr>
        <p:txBody>
          <a:bodyPr lIns="0" tIns="0" rIns="0" bIns="0" rtlCol="0" anchor="t">
            <a:spAutoFit/>
          </a:bodyPr>
          <a:lstStyle/>
          <a:p>
            <a:pPr algn="just">
              <a:lnSpc>
                <a:spcPts val="2800"/>
              </a:lnSpc>
              <a:spcBef>
                <a:spcPct val="0"/>
              </a:spcBef>
            </a:pPr>
            <a:r>
              <a:rPr lang="en-US" sz="2000" b="1">
                <a:solidFill>
                  <a:srgbClr val="000000"/>
                </a:solidFill>
                <a:latin typeface="Canva Sans Bold"/>
                <a:ea typeface="Canva Sans Bold"/>
                <a:cs typeface="Canva Sans Bold"/>
                <a:sym typeface="Canva Sans Bold"/>
              </a:rPr>
              <a:t>Search is no longer one channel</a:t>
            </a:r>
          </a:p>
        </p:txBody>
      </p:sp>
      <p:sp>
        <p:nvSpPr>
          <p:cNvPr id="29" name="Freeform 29"/>
          <p:cNvSpPr/>
          <p:nvPr/>
        </p:nvSpPr>
        <p:spPr>
          <a:xfrm>
            <a:off x="9643588" y="4381500"/>
            <a:ext cx="3389250" cy="2869565"/>
          </a:xfrm>
          <a:custGeom>
            <a:avLst/>
            <a:gdLst/>
            <a:ahLst/>
            <a:cxnLst/>
            <a:rect l="l" t="t" r="r" b="b"/>
            <a:pathLst>
              <a:path w="3389250" h="2869565">
                <a:moveTo>
                  <a:pt x="0" y="0"/>
                </a:moveTo>
                <a:lnTo>
                  <a:pt x="3389250" y="0"/>
                </a:lnTo>
                <a:lnTo>
                  <a:pt x="3389250" y="2869565"/>
                </a:lnTo>
                <a:lnTo>
                  <a:pt x="0" y="28695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0" name="Freeform 30"/>
          <p:cNvSpPr/>
          <p:nvPr/>
        </p:nvSpPr>
        <p:spPr>
          <a:xfrm flipH="1">
            <a:off x="5850000" y="6237736"/>
            <a:ext cx="3389250" cy="2869565"/>
          </a:xfrm>
          <a:custGeom>
            <a:avLst/>
            <a:gdLst/>
            <a:ahLst/>
            <a:cxnLst/>
            <a:rect l="l" t="t" r="r" b="b"/>
            <a:pathLst>
              <a:path w="3389250" h="2869565">
                <a:moveTo>
                  <a:pt x="3389250" y="0"/>
                </a:moveTo>
                <a:lnTo>
                  <a:pt x="0" y="0"/>
                </a:lnTo>
                <a:lnTo>
                  <a:pt x="0" y="2869565"/>
                </a:lnTo>
                <a:lnTo>
                  <a:pt x="3389250" y="2869565"/>
                </a:lnTo>
                <a:lnTo>
                  <a:pt x="338925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465</Words>
  <Application>Microsoft Office PowerPoint</Application>
  <PresentationFormat>Custom</PresentationFormat>
  <Paragraphs>93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Canva Sans</vt:lpstr>
      <vt:lpstr>Arial</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Business Search Visibility Explained</dc:title>
  <cp:lastModifiedBy>Jeff Thungc</cp:lastModifiedBy>
  <cp:revision>2</cp:revision>
  <dcterms:created xsi:type="dcterms:W3CDTF">2006-08-16T00:00:00Z</dcterms:created>
  <dcterms:modified xsi:type="dcterms:W3CDTF">2026-01-27T06:16:20Z</dcterms:modified>
  <dc:identifier>DAG_Mz9WEfU</dc:identifier>
</cp:coreProperties>
</file>