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</p:sldMasterIdLst>
  <p:notesMasterIdLst>
    <p:notesMasterId r:id="rId16"/>
  </p:notesMasterIdLst>
  <p:sldIdLst>
    <p:sldId id="268" r:id="rId2"/>
    <p:sldId id="272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9" r:id="rId13"/>
    <p:sldId id="270" r:id="rId14"/>
    <p:sldId id="267" r:id="rId15"/>
  </p:sldIdLst>
  <p:sldSz cx="9144000" cy="5143500" type="screen16x9"/>
  <p:notesSz cx="51435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2" d="100"/>
          <a:sy n="102" d="100"/>
        </p:scale>
        <p:origin x="26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4629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478448-63C3-3986-A0D6-571AEA912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40E20C-20D6-779E-C677-A22198C8B4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4EF515-97FD-254A-2DC0-1332553ADE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F1B62E-E266-7513-D6AA-3E81AAF0AD0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6872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26067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80671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09907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8045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852892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100079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27060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81043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01890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46238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92044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63377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204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hemarketechgroup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92240" y="0"/>
            <a:ext cx="2651760" cy="5143500"/>
          </a:xfrm>
          <a:prstGeom prst="rect">
            <a:avLst/>
          </a:prstGeom>
          <a:solidFill>
            <a:srgbClr val="003F6B"/>
          </a:solidFill>
          <a:ln w="12700">
            <a:solidFill>
              <a:srgbClr val="003F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955280" y="0"/>
            <a:ext cx="1188720" cy="5143500"/>
          </a:xfrm>
          <a:prstGeom prst="rect">
            <a:avLst/>
          </a:prstGeom>
          <a:solidFill>
            <a:srgbClr val="0075BE"/>
          </a:solidFill>
          <a:ln w="12700">
            <a:solidFill>
              <a:srgbClr val="0075B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686800" y="0"/>
            <a:ext cx="457200" cy="5143500"/>
          </a:xfrm>
          <a:prstGeom prst="rect">
            <a:avLst/>
          </a:prstGeom>
          <a:solidFill>
            <a:srgbClr val="00A1DA"/>
          </a:solidFill>
          <a:ln w="12700">
            <a:solidFill>
              <a:srgbClr val="00A1D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0"/>
            <a:ext cx="6400800" cy="50292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7" name="Text 4"/>
          <p:cNvSpPr/>
          <p:nvPr/>
        </p:nvSpPr>
        <p:spPr>
          <a:xfrm>
            <a:off x="411480" y="1005840"/>
            <a:ext cx="5852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</a:rPr>
              <a:t>Clinical Diagnostics (IVD)</a:t>
            </a:r>
            <a:endParaRPr lang="en-US" sz="3400" dirty="0"/>
          </a:p>
        </p:txBody>
      </p:sp>
      <p:sp>
        <p:nvSpPr>
          <p:cNvPr id="8" name="Text 5"/>
          <p:cNvSpPr/>
          <p:nvPr/>
        </p:nvSpPr>
        <p:spPr>
          <a:xfrm>
            <a:off x="411480" y="1801368"/>
            <a:ext cx="5852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00A1DA"/>
                </a:solidFill>
              </a:rPr>
              <a:t>Q4 2025 In Vitro Diagnostics (IVD) Market Intelligence Report</a:t>
            </a:r>
            <a:endParaRPr lang="en-US" sz="1700" dirty="0"/>
          </a:p>
        </p:txBody>
      </p:sp>
      <p:sp>
        <p:nvSpPr>
          <p:cNvPr id="9" name="Shape 6"/>
          <p:cNvSpPr/>
          <p:nvPr/>
        </p:nvSpPr>
        <p:spPr>
          <a:xfrm>
            <a:off x="411480" y="2295144"/>
            <a:ext cx="1828800" cy="50292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10" name="Text 7"/>
          <p:cNvSpPr/>
          <p:nvPr/>
        </p:nvSpPr>
        <p:spPr>
          <a:xfrm>
            <a:off x="411480" y="2432304"/>
            <a:ext cx="4572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8DB8D4"/>
                </a:solidFill>
              </a:rPr>
              <a:t>Report Date: February 2026</a:t>
            </a:r>
            <a:endParaRPr lang="en-US" sz="1050" dirty="0"/>
          </a:p>
        </p:txBody>
      </p:sp>
      <p:sp>
        <p:nvSpPr>
          <p:cNvPr id="11" name="Text 8"/>
          <p:cNvSpPr/>
          <p:nvPr/>
        </p:nvSpPr>
        <p:spPr>
          <a:xfrm>
            <a:off x="411480" y="2670048"/>
            <a:ext cx="4572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8DB8D4"/>
                </a:solidFill>
              </a:rPr>
              <a:t>Reporting Period: Calendar Q4 2025</a:t>
            </a:r>
            <a:endParaRPr lang="en-US" sz="1050" dirty="0"/>
          </a:p>
        </p:txBody>
      </p:sp>
      <p:sp>
        <p:nvSpPr>
          <p:cNvPr id="12" name="Text 9"/>
          <p:cNvSpPr/>
          <p:nvPr/>
        </p:nvSpPr>
        <p:spPr>
          <a:xfrm>
            <a:off x="411480" y="2907792"/>
            <a:ext cx="4572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0A1DA"/>
                </a:solidFill>
                <a:hlinkClick r:id="rId3"/>
              </a:rPr>
              <a:t>www.themarketechgroup.com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411480" y="32552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kern="0" spc="200" dirty="0">
                <a:solidFill>
                  <a:srgbClr val="AA273D"/>
                </a:solidFill>
              </a:rPr>
              <a:t>COVERAGE</a:t>
            </a:r>
            <a:endParaRPr lang="en-US" sz="800" dirty="0"/>
          </a:p>
        </p:txBody>
      </p:sp>
      <p:sp>
        <p:nvSpPr>
          <p:cNvPr id="14" name="Shape 11"/>
          <p:cNvSpPr/>
          <p:nvPr/>
        </p:nvSpPr>
        <p:spPr>
          <a:xfrm>
            <a:off x="411480" y="3474720"/>
            <a:ext cx="2697480" cy="384048"/>
          </a:xfrm>
          <a:prstGeom prst="rect">
            <a:avLst/>
          </a:prstGeom>
          <a:solidFill>
            <a:srgbClr val="0075BE"/>
          </a:solidFill>
          <a:ln w="12700">
            <a:solidFill>
              <a:srgbClr val="0075BE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411480" y="3474720"/>
            <a:ext cx="2697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100" dirty="0">
                <a:solidFill>
                  <a:srgbClr val="FFFFFF"/>
                </a:solidFill>
              </a:rPr>
              <a:t>CORE LAB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3246120" y="3474720"/>
            <a:ext cx="2697480" cy="384048"/>
          </a:xfrm>
          <a:prstGeom prst="rect">
            <a:avLst/>
          </a:prstGeom>
          <a:solidFill>
            <a:srgbClr val="2E7D4F"/>
          </a:solidFill>
          <a:ln w="12700">
            <a:solidFill>
              <a:srgbClr val="2E7D4F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3246120" y="3474720"/>
            <a:ext cx="2697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100" dirty="0">
                <a:solidFill>
                  <a:srgbClr val="FFFFFF"/>
                </a:solidFill>
              </a:rPr>
              <a:t>MOLECULAR</a:t>
            </a:r>
            <a:endParaRPr lang="en-US" sz="1100" dirty="0"/>
          </a:p>
        </p:txBody>
      </p:sp>
      <p:sp>
        <p:nvSpPr>
          <p:cNvPr id="18" name="Shape 15"/>
          <p:cNvSpPr/>
          <p:nvPr/>
        </p:nvSpPr>
        <p:spPr>
          <a:xfrm>
            <a:off x="6080760" y="3474720"/>
            <a:ext cx="2697480" cy="384048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6080760" y="3474720"/>
            <a:ext cx="2697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100" dirty="0">
                <a:solidFill>
                  <a:srgbClr val="FFFFFF"/>
                </a:solidFill>
              </a:rPr>
              <a:t>MICRO / SPECIALTY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411479" y="3977640"/>
            <a:ext cx="2682887" cy="804672"/>
          </a:xfrm>
          <a:prstGeom prst="rect">
            <a:avLst/>
          </a:prstGeom>
          <a:solidFill>
            <a:srgbClr val="003F6B"/>
          </a:solidFill>
          <a:ln w="10160">
            <a:solidFill>
              <a:srgbClr val="0075BE"/>
            </a:solidFill>
            <a:prstDash val="solid"/>
          </a:ln>
        </p:spPr>
      </p:sp>
      <p:sp>
        <p:nvSpPr>
          <p:cNvPr id="21" name="Shape 18"/>
          <p:cNvSpPr/>
          <p:nvPr/>
        </p:nvSpPr>
        <p:spPr>
          <a:xfrm>
            <a:off x="411479" y="3977640"/>
            <a:ext cx="2682887" cy="50292"/>
          </a:xfrm>
          <a:prstGeom prst="rect">
            <a:avLst/>
          </a:prstGeom>
          <a:solidFill>
            <a:srgbClr val="0075BE"/>
          </a:solidFill>
          <a:ln w="12700">
            <a:solidFill>
              <a:srgbClr val="0075BE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411479" y="4032504"/>
            <a:ext cx="2682887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>
                <a:solidFill>
                  <a:srgbClr val="00A1DA"/>
                </a:solidFill>
              </a:rPr>
              <a:t>$1.1BN</a:t>
            </a:r>
            <a:endParaRPr lang="en-US" sz="2000" dirty="0"/>
          </a:p>
        </p:txBody>
      </p:sp>
      <p:sp>
        <p:nvSpPr>
          <p:cNvPr id="23" name="Text 20"/>
          <p:cNvSpPr/>
          <p:nvPr/>
        </p:nvSpPr>
        <p:spPr>
          <a:xfrm>
            <a:off x="411479" y="4434840"/>
            <a:ext cx="2682887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100" dirty="0">
                <a:solidFill>
                  <a:srgbClr val="8DB8D4"/>
                </a:solidFill>
              </a:rPr>
              <a:t>Roche &amp; Abbott  Combined China VBP Headwinds</a:t>
            </a:r>
          </a:p>
        </p:txBody>
      </p:sp>
      <p:sp>
        <p:nvSpPr>
          <p:cNvPr id="24" name="Shape 21"/>
          <p:cNvSpPr/>
          <p:nvPr/>
        </p:nvSpPr>
        <p:spPr>
          <a:xfrm>
            <a:off x="3254220" y="3977640"/>
            <a:ext cx="2689379" cy="804672"/>
          </a:xfrm>
          <a:prstGeom prst="rect">
            <a:avLst/>
          </a:prstGeom>
          <a:solidFill>
            <a:srgbClr val="003F6B"/>
          </a:solidFill>
          <a:ln w="10160">
            <a:solidFill>
              <a:srgbClr val="0075BE"/>
            </a:solidFill>
            <a:prstDash val="solid"/>
          </a:ln>
        </p:spPr>
      </p:sp>
      <p:sp>
        <p:nvSpPr>
          <p:cNvPr id="25" name="Shape 22"/>
          <p:cNvSpPr/>
          <p:nvPr/>
        </p:nvSpPr>
        <p:spPr>
          <a:xfrm>
            <a:off x="3254220" y="3977640"/>
            <a:ext cx="2689379" cy="50292"/>
          </a:xfrm>
          <a:prstGeom prst="rect">
            <a:avLst/>
          </a:prstGeom>
          <a:solidFill>
            <a:srgbClr val="2E7D4F"/>
          </a:solidFill>
          <a:ln w="12700">
            <a:solidFill>
              <a:srgbClr val="2E7D4F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3254220" y="4032504"/>
            <a:ext cx="2689379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0A1DA"/>
                </a:solidFill>
              </a:rPr>
              <a:t>Menu Diversification </a:t>
            </a:r>
            <a:endParaRPr lang="en-US" sz="2000" dirty="0"/>
          </a:p>
        </p:txBody>
      </p:sp>
      <p:sp>
        <p:nvSpPr>
          <p:cNvPr id="27" name="Text 24"/>
          <p:cNvSpPr/>
          <p:nvPr/>
        </p:nvSpPr>
        <p:spPr>
          <a:xfrm>
            <a:off x="3254220" y="4434840"/>
            <a:ext cx="268937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8DB8D4"/>
                </a:solidFill>
              </a:rPr>
              <a:t>Cepheid 30% STI  growth</a:t>
            </a:r>
          </a:p>
        </p:txBody>
      </p:sp>
      <p:sp>
        <p:nvSpPr>
          <p:cNvPr id="28" name="Shape 25"/>
          <p:cNvSpPr/>
          <p:nvPr/>
        </p:nvSpPr>
        <p:spPr>
          <a:xfrm>
            <a:off x="6103452" y="3977640"/>
            <a:ext cx="2674787" cy="804672"/>
          </a:xfrm>
          <a:prstGeom prst="rect">
            <a:avLst/>
          </a:prstGeom>
          <a:solidFill>
            <a:srgbClr val="003F6B"/>
          </a:solidFill>
          <a:ln w="10160">
            <a:solidFill>
              <a:srgbClr val="0075BE"/>
            </a:solidFill>
            <a:prstDash val="solid"/>
          </a:ln>
        </p:spPr>
      </p:sp>
      <p:sp>
        <p:nvSpPr>
          <p:cNvPr id="29" name="Shape 26"/>
          <p:cNvSpPr/>
          <p:nvPr/>
        </p:nvSpPr>
        <p:spPr>
          <a:xfrm>
            <a:off x="6103453" y="3977640"/>
            <a:ext cx="2674786" cy="5029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6103452" y="4032504"/>
            <a:ext cx="2674787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0A1DA"/>
                </a:solidFill>
              </a:rPr>
              <a:t>Race for Rapid AST</a:t>
            </a:r>
            <a:endParaRPr lang="en-US" sz="2000" dirty="0"/>
          </a:p>
        </p:txBody>
      </p:sp>
      <p:sp>
        <p:nvSpPr>
          <p:cNvPr id="31" name="Text 28"/>
          <p:cNvSpPr/>
          <p:nvPr/>
        </p:nvSpPr>
        <p:spPr>
          <a:xfrm>
            <a:off x="6103452" y="4434840"/>
            <a:ext cx="2674787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8DB8D4"/>
                </a:solidFill>
              </a:rPr>
              <a:t>BD Divesture / Bruker Wave / BioMérieux</a:t>
            </a:r>
            <a:endParaRPr lang="en-US" sz="1100" dirty="0"/>
          </a:p>
        </p:txBody>
      </p:sp>
      <p:sp>
        <p:nvSpPr>
          <p:cNvPr id="36" name="Shape 33"/>
          <p:cNvSpPr/>
          <p:nvPr/>
        </p:nvSpPr>
        <p:spPr>
          <a:xfrm>
            <a:off x="0" y="4846320"/>
            <a:ext cx="9144000" cy="36576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37" name="Text 34"/>
          <p:cNvSpPr/>
          <p:nvPr/>
        </p:nvSpPr>
        <p:spPr>
          <a:xfrm>
            <a:off x="411480" y="4882896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DB8D4"/>
                </a:solidFill>
              </a:rPr>
              <a:t>MedTech Market Research Consultancy  |  </a:t>
            </a:r>
            <a:r>
              <a:rPr lang="en-US" sz="800" dirty="0">
                <a:solidFill>
                  <a:srgbClr val="8DB8D4"/>
                </a:solidFill>
                <a:hlinkClick r:id="rId3"/>
              </a:rPr>
              <a:t>www.themarketechgroup.com</a:t>
            </a:r>
            <a:endParaRPr lang="en-US" sz="800" dirty="0"/>
          </a:p>
        </p:txBody>
      </p:sp>
      <p:sp>
        <p:nvSpPr>
          <p:cNvPr id="39" name="Shape 18">
            <a:extLst>
              <a:ext uri="{FF2B5EF4-FFF2-40B4-BE49-F238E27FC236}">
                <a16:creationId xmlns:a16="http://schemas.microsoft.com/office/drawing/2014/main" id="{06819D89-8210-8767-28DB-05CA4A16B151}"/>
              </a:ext>
            </a:extLst>
          </p:cNvPr>
          <p:cNvSpPr/>
          <p:nvPr/>
        </p:nvSpPr>
        <p:spPr>
          <a:xfrm>
            <a:off x="3726180" y="2295144"/>
            <a:ext cx="2011680" cy="50292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40" name="Text 19">
            <a:extLst>
              <a:ext uri="{FF2B5EF4-FFF2-40B4-BE49-F238E27FC236}">
                <a16:creationId xmlns:a16="http://schemas.microsoft.com/office/drawing/2014/main" id="{3BFB15CF-068D-40D6-BED7-5A5FDE0980AC}"/>
              </a:ext>
            </a:extLst>
          </p:cNvPr>
          <p:cNvSpPr/>
          <p:nvPr/>
        </p:nvSpPr>
        <p:spPr>
          <a:xfrm>
            <a:off x="3726180" y="2350008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0A1DA"/>
                </a:solidFill>
              </a:rPr>
              <a:t>11</a:t>
            </a:r>
            <a:endParaRPr lang="en-US" sz="2000" dirty="0"/>
          </a:p>
        </p:txBody>
      </p:sp>
      <p:sp>
        <p:nvSpPr>
          <p:cNvPr id="41" name="Text 20">
            <a:extLst>
              <a:ext uri="{FF2B5EF4-FFF2-40B4-BE49-F238E27FC236}">
                <a16:creationId xmlns:a16="http://schemas.microsoft.com/office/drawing/2014/main" id="{C8B0EFDE-FF60-5304-6F76-1C5AE3B7F4E7}"/>
              </a:ext>
            </a:extLst>
          </p:cNvPr>
          <p:cNvSpPr/>
          <p:nvPr/>
        </p:nvSpPr>
        <p:spPr>
          <a:xfrm>
            <a:off x="3726180" y="2752344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8DB8D4"/>
                </a:solidFill>
              </a:rPr>
              <a:t>Companies Analyzed</a:t>
            </a:r>
          </a:p>
        </p:txBody>
      </p:sp>
      <p:pic>
        <p:nvPicPr>
          <p:cNvPr id="3074" name="Picture 2" descr="About Us | The Marketech Group">
            <a:extLst>
              <a:ext uri="{FF2B5EF4-FFF2-40B4-BE49-F238E27FC236}">
                <a16:creationId xmlns:a16="http://schemas.microsoft.com/office/drawing/2014/main" id="{5434D9E9-F540-F915-4375-AFCA9DC2B6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576" y="116057"/>
            <a:ext cx="1929927" cy="1041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8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0284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26364"/>
            <a:ext cx="9144000" cy="36576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0"/>
            <a:ext cx="67665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</a:rPr>
              <a:t>Microbiology: bioMérieux &amp; Bruker (Wave)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0" y="0"/>
            <a:ext cx="88696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00A1DA"/>
                </a:solidFill>
              </a:rPr>
              <a:t>Part 4: Microbiology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320040" y="786384"/>
            <a:ext cx="50292" cy="246888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76809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200" dirty="0">
                <a:solidFill>
                  <a:srgbClr val="AA273D"/>
                </a:solidFill>
              </a:rPr>
              <a:t>MICROBIOLOGY &amp; AMR</a:t>
            </a:r>
            <a:endParaRPr lang="en-US" sz="850" dirty="0"/>
          </a:p>
        </p:txBody>
      </p:sp>
      <p:sp>
        <p:nvSpPr>
          <p:cNvPr id="8" name="Shape 6"/>
          <p:cNvSpPr/>
          <p:nvPr/>
        </p:nvSpPr>
        <p:spPr>
          <a:xfrm>
            <a:off x="0" y="4956048"/>
            <a:ext cx="9144000" cy="187452"/>
          </a:xfrm>
          <a:prstGeom prst="rect">
            <a:avLst/>
          </a:prstGeom>
          <a:solidFill>
            <a:srgbClr val="00284A"/>
          </a:solidFill>
          <a:ln/>
        </p:spPr>
      </p:sp>
      <p:sp>
        <p:nvSpPr>
          <p:cNvPr id="9" name="Shape 7"/>
          <p:cNvSpPr/>
          <p:nvPr/>
        </p:nvSpPr>
        <p:spPr>
          <a:xfrm>
            <a:off x="0" y="4956048"/>
            <a:ext cx="9144000" cy="36576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4983480"/>
            <a:ext cx="859536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00A1DA"/>
                </a:solidFill>
              </a:rPr>
              <a:t>TMTG | IVD Market Analysis Q4 2025  |  www.themarketechgroup.com</a:t>
            </a:r>
            <a:endParaRPr lang="en-US" sz="750" dirty="0"/>
          </a:p>
        </p:txBody>
      </p:sp>
      <p:sp>
        <p:nvSpPr>
          <p:cNvPr id="11" name="Shape 9"/>
          <p:cNvSpPr/>
          <p:nvPr/>
        </p:nvSpPr>
        <p:spPr>
          <a:xfrm>
            <a:off x="320040" y="804672"/>
            <a:ext cx="4160520" cy="3995928"/>
          </a:xfrm>
          <a:prstGeom prst="rect">
            <a:avLst/>
          </a:prstGeom>
          <a:solidFill>
            <a:srgbClr val="FFFFFF"/>
          </a:solidFill>
          <a:ln w="6350">
            <a:solidFill>
              <a:srgbClr val="D9E4ED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0040" y="804672"/>
            <a:ext cx="50292" cy="3995928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13" name="Text 11"/>
          <p:cNvSpPr/>
          <p:nvPr/>
        </p:nvSpPr>
        <p:spPr>
          <a:xfrm>
            <a:off x="438912" y="850392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75BE"/>
                </a:solidFill>
              </a:rPr>
              <a:t>bioMérieux — Microbiology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29768" y="1188720"/>
            <a:ext cx="1261872" cy="640080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29768" y="1188720"/>
            <a:ext cx="1261872" cy="50292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16" name="Text 14"/>
          <p:cNvSpPr/>
          <p:nvPr/>
        </p:nvSpPr>
        <p:spPr>
          <a:xfrm>
            <a:off x="429768" y="1243584"/>
            <a:ext cx="1261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75BE"/>
                </a:solidFill>
              </a:rPr>
              <a:t>+7.8%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29768" y="1618488"/>
            <a:ext cx="12618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6B8499"/>
                </a:solidFill>
              </a:rPr>
              <a:t>Q4 Micro LFL</a:t>
            </a:r>
            <a:endParaRPr lang="en-US" sz="650" dirty="0"/>
          </a:p>
        </p:txBody>
      </p:sp>
      <p:sp>
        <p:nvSpPr>
          <p:cNvPr id="18" name="Shape 16"/>
          <p:cNvSpPr/>
          <p:nvPr/>
        </p:nvSpPr>
        <p:spPr>
          <a:xfrm>
            <a:off x="1792224" y="1188720"/>
            <a:ext cx="1261872" cy="640080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792224" y="1188720"/>
            <a:ext cx="1261872" cy="50292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20" name="Text 18"/>
          <p:cNvSpPr/>
          <p:nvPr/>
        </p:nvSpPr>
        <p:spPr>
          <a:xfrm>
            <a:off x="1792224" y="1243584"/>
            <a:ext cx="1261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75BE"/>
                </a:solidFill>
              </a:rPr>
              <a:t>+4% Organic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792224" y="1618488"/>
            <a:ext cx="12618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6B8499"/>
                </a:solidFill>
              </a:rPr>
              <a:t>Ex-China +6.3%</a:t>
            </a:r>
            <a:endParaRPr lang="en-US" sz="650" dirty="0"/>
          </a:p>
        </p:txBody>
      </p:sp>
      <p:sp>
        <p:nvSpPr>
          <p:cNvPr id="22" name="Shape 20"/>
          <p:cNvSpPr/>
          <p:nvPr/>
        </p:nvSpPr>
        <p:spPr>
          <a:xfrm>
            <a:off x="3154680" y="1188720"/>
            <a:ext cx="1261872" cy="640080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154680" y="1188720"/>
            <a:ext cx="1261872" cy="50292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24" name="Text 22"/>
          <p:cNvSpPr/>
          <p:nvPr/>
        </p:nvSpPr>
        <p:spPr>
          <a:xfrm>
            <a:off x="3154680" y="1243584"/>
            <a:ext cx="1261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75BE"/>
                </a:solidFill>
              </a:rPr>
              <a:t>~40%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3154680" y="1618488"/>
            <a:ext cx="12618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6B8499"/>
                </a:solidFill>
              </a:rPr>
              <a:t>Global Market Share</a:t>
            </a:r>
            <a:endParaRPr lang="en-US" sz="650" dirty="0"/>
          </a:p>
        </p:txBody>
      </p:sp>
      <p:sp>
        <p:nvSpPr>
          <p:cNvPr id="26" name="Text 24"/>
          <p:cNvSpPr/>
          <p:nvPr/>
        </p:nvSpPr>
        <p:spPr>
          <a:xfrm>
            <a:off x="438912" y="2152826"/>
            <a:ext cx="393192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200"/>
              </a:spcAft>
              <a:buNone/>
            </a:pPr>
            <a:r>
              <a:rPr lang="en-US" sz="1000" b="1" dirty="0">
                <a:solidFill>
                  <a:srgbClr val="1C2B3A"/>
                </a:solidFill>
              </a:rPr>
              <a:t>Core Microbiology a major growth engine in Q4 — double-digit BACT/ALERT blood culture reagent demand</a:t>
            </a:r>
            <a:endParaRPr lang="en-US" sz="1000" b="1" dirty="0"/>
          </a:p>
          <a:p>
            <a:pPr marL="0" indent="0">
              <a:spcAft>
                <a:spcPts val="200"/>
              </a:spcAft>
              <a:buNone/>
            </a:pPr>
            <a:r>
              <a:rPr lang="en-US" sz="900" b="1" dirty="0">
                <a:solidFill>
                  <a:srgbClr val="0075BE"/>
                </a:solidFill>
              </a:rPr>
              <a:t>Outlook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b="1" dirty="0">
                <a:solidFill>
                  <a:srgbClr val="1C2B3A"/>
                </a:solidFill>
              </a:rPr>
              <a:t>Market Dynamics</a:t>
            </a:r>
            <a:r>
              <a:rPr lang="en-US" sz="900" dirty="0">
                <a:solidFill>
                  <a:srgbClr val="1C2B3A"/>
                </a:solidFill>
              </a:rPr>
              <a:t>: Q4 Microbiology grew +4% organic (+6.3% excluding China), retaining a ~40% market share globally.</a:t>
            </a:r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b="1" dirty="0">
                <a:solidFill>
                  <a:srgbClr val="1C2B3A"/>
                </a:solidFill>
              </a:rPr>
              <a:t>Recent Launches, M&amp;A &amp; Key Points</a:t>
            </a:r>
            <a:r>
              <a:rPr lang="en-US" sz="900" dirty="0">
                <a:solidFill>
                  <a:srgbClr val="1C2B3A"/>
                </a:solidFill>
              </a:rPr>
              <a:t>: Launched VITEK REVEAL in the US for rapid Gram-Negative blood culture testing targeting the AMR crisis, and successfully secured FDA clearance for the VITEK COMPACT PRO.</a:t>
            </a:r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b="1" dirty="0">
                <a:solidFill>
                  <a:srgbClr val="1C2B3A"/>
                </a:solidFill>
              </a:rPr>
              <a:t>Forthcoming Launches</a:t>
            </a:r>
            <a:r>
              <a:rPr lang="en-US" sz="900" dirty="0">
                <a:solidFill>
                  <a:srgbClr val="1C2B3A"/>
                </a:solidFill>
              </a:rPr>
              <a:t>: Continuing to drive adoption and consumable pull-through for the newly cleared VITEK and REVEAL systems across the US market.</a:t>
            </a:r>
          </a:p>
        </p:txBody>
      </p:sp>
      <p:sp>
        <p:nvSpPr>
          <p:cNvPr id="27" name="Shape 25"/>
          <p:cNvSpPr/>
          <p:nvPr/>
        </p:nvSpPr>
        <p:spPr>
          <a:xfrm>
            <a:off x="402336" y="3583862"/>
            <a:ext cx="4023360" cy="429768"/>
          </a:xfrm>
          <a:prstGeom prst="rect">
            <a:avLst/>
          </a:prstGeom>
          <a:solidFill>
            <a:srgbClr val="EBF5FB"/>
          </a:solidFill>
          <a:ln w="10160">
            <a:solidFill>
              <a:srgbClr val="00A1D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402336" y="3574718"/>
            <a:ext cx="45719" cy="438912"/>
          </a:xfrm>
          <a:prstGeom prst="rect">
            <a:avLst/>
          </a:prstGeom>
          <a:solidFill>
            <a:srgbClr val="00A1DA"/>
          </a:solidFill>
          <a:ln/>
        </p:spPr>
      </p:sp>
      <p:sp>
        <p:nvSpPr>
          <p:cNvPr id="29" name="Text 27"/>
          <p:cNvSpPr/>
          <p:nvPr/>
        </p:nvSpPr>
        <p:spPr>
          <a:xfrm>
            <a:off x="521208" y="3538142"/>
            <a:ext cx="384962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75BE"/>
                </a:solidFill>
              </a:rPr>
              <a:t>“ </a:t>
            </a:r>
            <a:r>
              <a:rPr lang="en-US" sz="900" i="1" dirty="0">
                <a:solidFill>
                  <a:srgbClr val="1C2B3A"/>
                </a:solidFill>
              </a:rPr>
              <a:t>Our Microbiology business continues to benefit from the global push to combat antimicrobial resistance.</a:t>
            </a:r>
            <a:r>
              <a:rPr lang="en-US" sz="1600" b="1" dirty="0">
                <a:solidFill>
                  <a:srgbClr val="0075BE"/>
                </a:solidFill>
              </a:rPr>
              <a:t> ”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402336" y="4068494"/>
            <a:ext cx="4023360" cy="694944"/>
          </a:xfrm>
          <a:prstGeom prst="rect">
            <a:avLst/>
          </a:prstGeom>
          <a:solidFill>
            <a:srgbClr val="EAF4FB"/>
          </a:solidFill>
          <a:ln w="10160">
            <a:solidFill>
              <a:srgbClr val="0075BE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402336" y="4068494"/>
            <a:ext cx="50292" cy="694944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32" name="Text 30"/>
          <p:cNvSpPr/>
          <p:nvPr/>
        </p:nvSpPr>
        <p:spPr>
          <a:xfrm>
            <a:off x="521208" y="4132502"/>
            <a:ext cx="3849624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b="1" dirty="0">
                <a:solidFill>
                  <a:srgbClr val="0075BE"/>
                </a:solidFill>
              </a:rPr>
              <a:t>Central Research Question  </a:t>
            </a:r>
            <a:r>
              <a:rPr lang="en-US" sz="1050" dirty="0">
                <a:solidFill>
                  <a:srgbClr val="1C2B3A"/>
                </a:solidFill>
              </a:rPr>
              <a:t>What health economic data is required to justify the premium ROI of rapid Gram-Negative blood culture testing to hospital administrators?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4663440" y="804672"/>
            <a:ext cx="4160520" cy="3995928"/>
          </a:xfrm>
          <a:prstGeom prst="rect">
            <a:avLst/>
          </a:prstGeom>
          <a:solidFill>
            <a:srgbClr val="FFFFFF"/>
          </a:solidFill>
          <a:ln w="6350">
            <a:solidFill>
              <a:srgbClr val="D9E4ED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4663440" y="804672"/>
            <a:ext cx="50292" cy="3995928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35" name="Text 33"/>
          <p:cNvSpPr/>
          <p:nvPr/>
        </p:nvSpPr>
        <p:spPr>
          <a:xfrm>
            <a:off x="4782312" y="850392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00" b="1" dirty="0">
                <a:solidFill>
                  <a:srgbClr val="AA273D"/>
                </a:solidFill>
              </a:rPr>
              <a:t>Bruker </a:t>
            </a:r>
            <a:r>
              <a:rPr lang="en-US" sz="1200" b="1" dirty="0" err="1">
                <a:solidFill>
                  <a:srgbClr val="AA273D"/>
                </a:solidFill>
              </a:rPr>
              <a:t>Micriobiology</a:t>
            </a:r>
            <a:r>
              <a:rPr lang="en-US" sz="1200" b="1" dirty="0">
                <a:solidFill>
                  <a:srgbClr val="AA273D"/>
                </a:solidFill>
              </a:rPr>
              <a:t> — MALDI &amp; Wave  (Rapid AST)</a:t>
            </a:r>
            <a:endParaRPr lang="en-US" sz="1200" dirty="0"/>
          </a:p>
        </p:txBody>
      </p:sp>
      <p:sp>
        <p:nvSpPr>
          <p:cNvPr id="36" name="Shape 34"/>
          <p:cNvSpPr/>
          <p:nvPr/>
        </p:nvSpPr>
        <p:spPr>
          <a:xfrm>
            <a:off x="4773168" y="1188720"/>
            <a:ext cx="1261872" cy="640080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4773168" y="1188720"/>
            <a:ext cx="1261872" cy="50292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38" name="Text 36"/>
          <p:cNvSpPr/>
          <p:nvPr/>
        </p:nvSpPr>
        <p:spPr>
          <a:xfrm>
            <a:off x="4773168" y="1243584"/>
            <a:ext cx="1261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AA273D"/>
                </a:solidFill>
              </a:rPr>
              <a:t>High Single Digit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4773168" y="1618488"/>
            <a:ext cx="12618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6B8499"/>
                </a:solidFill>
              </a:rPr>
              <a:t>CALID Group Q4 Growth</a:t>
            </a:r>
            <a:endParaRPr lang="en-US" sz="650" dirty="0"/>
          </a:p>
        </p:txBody>
      </p:sp>
      <p:sp>
        <p:nvSpPr>
          <p:cNvPr id="40" name="Shape 38"/>
          <p:cNvSpPr/>
          <p:nvPr/>
        </p:nvSpPr>
        <p:spPr>
          <a:xfrm>
            <a:off x="6135624" y="1188720"/>
            <a:ext cx="1261872" cy="640080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6135624" y="1188720"/>
            <a:ext cx="1261872" cy="50292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42" name="Text 40"/>
          <p:cNvSpPr/>
          <p:nvPr/>
        </p:nvSpPr>
        <p:spPr>
          <a:xfrm>
            <a:off x="6135624" y="1243584"/>
            <a:ext cx="1261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AA273D"/>
                </a:solidFill>
              </a:rPr>
              <a:t>New Entry</a:t>
            </a:r>
            <a:endParaRPr lang="en-US" sz="1300" dirty="0"/>
          </a:p>
        </p:txBody>
      </p:sp>
      <p:sp>
        <p:nvSpPr>
          <p:cNvPr id="43" name="Text 41"/>
          <p:cNvSpPr/>
          <p:nvPr/>
        </p:nvSpPr>
        <p:spPr>
          <a:xfrm>
            <a:off x="6135624" y="1618488"/>
            <a:ext cx="12618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6B8499"/>
                </a:solidFill>
              </a:rPr>
              <a:t>Rapid AST Market (Wave)</a:t>
            </a:r>
            <a:endParaRPr lang="en-US" sz="650" dirty="0"/>
          </a:p>
        </p:txBody>
      </p:sp>
      <p:sp>
        <p:nvSpPr>
          <p:cNvPr id="44" name="Shape 42"/>
          <p:cNvSpPr/>
          <p:nvPr/>
        </p:nvSpPr>
        <p:spPr>
          <a:xfrm>
            <a:off x="7498080" y="1188720"/>
            <a:ext cx="1261872" cy="640080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7498080" y="1188720"/>
            <a:ext cx="1261872" cy="50292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46" name="Text 44"/>
          <p:cNvSpPr/>
          <p:nvPr/>
        </p:nvSpPr>
        <p:spPr>
          <a:xfrm>
            <a:off x="7498080" y="1243584"/>
            <a:ext cx="1261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AA273D"/>
                </a:solidFill>
              </a:rPr>
              <a:t>Mid-2026</a:t>
            </a:r>
            <a:endParaRPr lang="en-US" sz="1300" dirty="0"/>
          </a:p>
        </p:txBody>
      </p:sp>
      <p:sp>
        <p:nvSpPr>
          <p:cNvPr id="47" name="Text 45"/>
          <p:cNvSpPr/>
          <p:nvPr/>
        </p:nvSpPr>
        <p:spPr>
          <a:xfrm>
            <a:off x="7498080" y="1618488"/>
            <a:ext cx="12618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6B8499"/>
                </a:solidFill>
              </a:rPr>
              <a:t>FDA Target Wave) – Rapid AST</a:t>
            </a:r>
            <a:endParaRPr lang="en-US" sz="650" dirty="0"/>
          </a:p>
        </p:txBody>
      </p:sp>
      <p:sp>
        <p:nvSpPr>
          <p:cNvPr id="48" name="Text 46"/>
          <p:cNvSpPr/>
          <p:nvPr/>
        </p:nvSpPr>
        <p:spPr>
          <a:xfrm>
            <a:off x="4789093" y="2017968"/>
            <a:ext cx="3931920" cy="13344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200"/>
              </a:spcAft>
              <a:buNone/>
            </a:pPr>
            <a:r>
              <a:rPr lang="en-US" sz="1000" b="1" dirty="0">
                <a:solidFill>
                  <a:srgbClr val="1C2B3A"/>
                </a:solidFill>
              </a:rPr>
              <a:t>End to End Workflow - Officially entering Rapid AST market</a:t>
            </a:r>
          </a:p>
          <a:p>
            <a:pPr marL="0" indent="0">
              <a:spcAft>
                <a:spcPts val="200"/>
              </a:spcAft>
              <a:buNone/>
            </a:pPr>
            <a:r>
              <a:rPr lang="en-US" sz="900" b="1" dirty="0">
                <a:solidFill>
                  <a:srgbClr val="AA273D"/>
                </a:solidFill>
              </a:rPr>
              <a:t>Strategic Roadmap &amp; Continued Growth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b="1" dirty="0">
                <a:solidFill>
                  <a:srgbClr val="1C2B3A"/>
                </a:solidFill>
              </a:rPr>
              <a:t>Market Leadership</a:t>
            </a:r>
            <a:r>
              <a:rPr lang="en-US" sz="900" dirty="0">
                <a:solidFill>
                  <a:srgbClr val="1C2B3A"/>
                </a:solidFill>
              </a:rPr>
              <a:t>: Leveraging the global 5,000+ unit MALDI </a:t>
            </a:r>
            <a:r>
              <a:rPr lang="en-US" sz="900" dirty="0" err="1">
                <a:solidFill>
                  <a:srgbClr val="1C2B3A"/>
                </a:solidFill>
              </a:rPr>
              <a:t>Biotyper</a:t>
            </a:r>
            <a:r>
              <a:rPr lang="en-US" sz="900" dirty="0">
                <a:solidFill>
                  <a:srgbClr val="1C2B3A"/>
                </a:solidFill>
              </a:rPr>
              <a:t> (MBT) installed base to pull through new rapid diagnostic technologies.</a:t>
            </a:r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b="1" dirty="0">
                <a:solidFill>
                  <a:srgbClr val="1C2B3A"/>
                </a:solidFill>
              </a:rPr>
              <a:t>Rapid AST Entry</a:t>
            </a:r>
            <a:r>
              <a:rPr lang="en-US" sz="900" dirty="0">
                <a:solidFill>
                  <a:srgbClr val="1C2B3A"/>
                </a:solidFill>
              </a:rPr>
              <a:t>: Officially entering the phenotypic AST market with the Wave platform; targeting displacement of bioMérieux’s VITEK dominance.</a:t>
            </a:r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b="1" dirty="0">
                <a:solidFill>
                  <a:srgbClr val="1C2B3A"/>
                </a:solidFill>
              </a:rPr>
              <a:t>Synergistic Workflow: </a:t>
            </a:r>
            <a:r>
              <a:rPr lang="en-US" sz="900" dirty="0">
                <a:solidFill>
                  <a:srgbClr val="1C2B3A"/>
                </a:solidFill>
              </a:rPr>
              <a:t>Integrating MALDI-TOF identification with "Direct-from-Blood" Rapid AST to significantly reduce time-to-optimal-therapy.</a:t>
            </a:r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b="1" dirty="0">
                <a:solidFill>
                  <a:srgbClr val="1C2B3A"/>
                </a:solidFill>
              </a:rPr>
              <a:t>Financial Momentum</a:t>
            </a:r>
            <a:r>
              <a:rPr lang="en-US" sz="900" dirty="0">
                <a:solidFill>
                  <a:srgbClr val="1C2B3A"/>
                </a:solidFill>
              </a:rPr>
              <a:t>: Microbiology consumables continue to drive High-Single Digit CER growth within the CALID Group.</a:t>
            </a:r>
            <a:endParaRPr lang="en-US" sz="900" dirty="0"/>
          </a:p>
        </p:txBody>
      </p:sp>
      <p:sp>
        <p:nvSpPr>
          <p:cNvPr id="49" name="Shape 47"/>
          <p:cNvSpPr/>
          <p:nvPr/>
        </p:nvSpPr>
        <p:spPr>
          <a:xfrm>
            <a:off x="4745736" y="3583862"/>
            <a:ext cx="4023360" cy="429768"/>
          </a:xfrm>
          <a:prstGeom prst="rect">
            <a:avLst/>
          </a:prstGeom>
          <a:solidFill>
            <a:srgbClr val="EBF5FB"/>
          </a:solidFill>
          <a:ln w="10160">
            <a:solidFill>
              <a:srgbClr val="00A1DA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4745736" y="3574718"/>
            <a:ext cx="64008" cy="438912"/>
          </a:xfrm>
          <a:prstGeom prst="rect">
            <a:avLst/>
          </a:prstGeom>
          <a:solidFill>
            <a:srgbClr val="00A1DA"/>
          </a:solidFill>
          <a:ln/>
        </p:spPr>
      </p:sp>
      <p:sp>
        <p:nvSpPr>
          <p:cNvPr id="51" name="Text 49"/>
          <p:cNvSpPr/>
          <p:nvPr/>
        </p:nvSpPr>
        <p:spPr>
          <a:xfrm>
            <a:off x="4864608" y="3538142"/>
            <a:ext cx="384962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75BE"/>
                </a:solidFill>
              </a:rPr>
              <a:t>“ </a:t>
            </a:r>
            <a:r>
              <a:rPr lang="en-US" sz="900" i="1" dirty="0">
                <a:solidFill>
                  <a:srgbClr val="1C2B3A"/>
                </a:solidFill>
              </a:rPr>
              <a:t>We are entering the Rapid AST market and expect to secure our first FDA clearance on the Wave platform before mid-year 2026.</a:t>
            </a:r>
            <a:r>
              <a:rPr lang="en-US" sz="1600" b="1" dirty="0">
                <a:solidFill>
                  <a:srgbClr val="0075BE"/>
                </a:solidFill>
              </a:rPr>
              <a:t> ”</a:t>
            </a:r>
            <a:endParaRPr lang="en-US" sz="1600" dirty="0"/>
          </a:p>
        </p:txBody>
      </p:sp>
      <p:sp>
        <p:nvSpPr>
          <p:cNvPr id="52" name="Shape 50"/>
          <p:cNvSpPr/>
          <p:nvPr/>
        </p:nvSpPr>
        <p:spPr>
          <a:xfrm>
            <a:off x="4745736" y="4068494"/>
            <a:ext cx="4023360" cy="694944"/>
          </a:xfrm>
          <a:prstGeom prst="rect">
            <a:avLst/>
          </a:prstGeom>
          <a:solidFill>
            <a:srgbClr val="EAF4FB"/>
          </a:solidFill>
          <a:ln w="10160">
            <a:solidFill>
              <a:srgbClr val="0075BE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4745736" y="4068494"/>
            <a:ext cx="50292" cy="694944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54" name="Text 52"/>
          <p:cNvSpPr/>
          <p:nvPr/>
        </p:nvSpPr>
        <p:spPr>
          <a:xfrm>
            <a:off x="4864608" y="4132502"/>
            <a:ext cx="3849624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b="1" dirty="0">
                <a:solidFill>
                  <a:srgbClr val="0075BE"/>
                </a:solidFill>
              </a:rPr>
              <a:t>Central Research Question  </a:t>
            </a:r>
            <a:r>
              <a:rPr lang="en-US" sz="1050" dirty="0">
                <a:solidFill>
                  <a:srgbClr val="1C2B3A"/>
                </a:solidFill>
              </a:rPr>
              <a:t>How entrenched is bioMérieux's microbiology dominance, and what specific operational gaps must Bruker's Wave platform solve to win market share?</a:t>
            </a:r>
            <a:endParaRPr lang="en-US" sz="1050" dirty="0"/>
          </a:p>
        </p:txBody>
      </p:sp>
      <p:pic>
        <p:nvPicPr>
          <p:cNvPr id="56" name="Picture 5" descr="About Us | The Marketech Group">
            <a:extLst>
              <a:ext uri="{FF2B5EF4-FFF2-40B4-BE49-F238E27FC236}">
                <a16:creationId xmlns:a16="http://schemas.microsoft.com/office/drawing/2014/main" id="{04E4D2CE-66BB-7CE6-87B3-C0072EF6E4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9758" y="4504753"/>
            <a:ext cx="704242" cy="379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8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0284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26364"/>
            <a:ext cx="9144000" cy="36576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0"/>
            <a:ext cx="67665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</a:rPr>
              <a:t>Specialty Dx: </a:t>
            </a:r>
            <a:r>
              <a:rPr lang="en-US" sz="1600" b="1" dirty="0" err="1">
                <a:solidFill>
                  <a:srgbClr val="FFFFFF"/>
                </a:solidFill>
              </a:rPr>
              <a:t>Thermo</a:t>
            </a:r>
            <a:r>
              <a:rPr lang="en-US" sz="1600" b="1" dirty="0">
                <a:solidFill>
                  <a:srgbClr val="FFFFFF"/>
                </a:solidFill>
              </a:rPr>
              <a:t> Fisher &amp; Bio-Rad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0" y="0"/>
            <a:ext cx="88696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00A1DA"/>
                </a:solidFill>
              </a:rPr>
              <a:t>Part 4: Specialty Dx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320040" y="786384"/>
            <a:ext cx="50292" cy="246888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8" name="Shape 6"/>
          <p:cNvSpPr/>
          <p:nvPr/>
        </p:nvSpPr>
        <p:spPr>
          <a:xfrm>
            <a:off x="0" y="4956048"/>
            <a:ext cx="9144000" cy="187452"/>
          </a:xfrm>
          <a:prstGeom prst="rect">
            <a:avLst/>
          </a:prstGeom>
          <a:solidFill>
            <a:srgbClr val="00284A"/>
          </a:solidFill>
          <a:ln/>
        </p:spPr>
      </p:sp>
      <p:sp>
        <p:nvSpPr>
          <p:cNvPr id="9" name="Shape 7"/>
          <p:cNvSpPr/>
          <p:nvPr/>
        </p:nvSpPr>
        <p:spPr>
          <a:xfrm>
            <a:off x="0" y="4956048"/>
            <a:ext cx="9144000" cy="36576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4983480"/>
            <a:ext cx="859536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00A1DA"/>
                </a:solidFill>
              </a:rPr>
              <a:t>TMTG | IVD Market Analysis Q4 2025  |  www.themarketechgroup.com</a:t>
            </a:r>
            <a:endParaRPr lang="en-US" sz="750" dirty="0"/>
          </a:p>
        </p:txBody>
      </p:sp>
      <p:sp>
        <p:nvSpPr>
          <p:cNvPr id="13" name="Text 11"/>
          <p:cNvSpPr/>
          <p:nvPr/>
        </p:nvSpPr>
        <p:spPr>
          <a:xfrm>
            <a:off x="438912" y="850392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 err="1">
                <a:solidFill>
                  <a:srgbClr val="0075BE"/>
                </a:solidFill>
              </a:rPr>
              <a:t>Thermo</a:t>
            </a:r>
            <a:r>
              <a:rPr lang="en-US" sz="1100" b="1" dirty="0">
                <a:solidFill>
                  <a:srgbClr val="0075BE"/>
                </a:solidFill>
              </a:rPr>
              <a:t> Fisher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13669" y="2171700"/>
            <a:ext cx="3931920" cy="11945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spcAft>
                <a:spcPts val="200"/>
              </a:spcAft>
            </a:pPr>
            <a:r>
              <a:rPr lang="en-US" sz="1000" b="1" dirty="0">
                <a:solidFill>
                  <a:srgbClr val="1C2B3A"/>
                </a:solidFill>
              </a:rPr>
              <a:t>Q4 clinical diagnostics &amp; oncology segment drove overall growth — </a:t>
            </a:r>
            <a:r>
              <a:rPr lang="en-US" sz="1000" b="1" dirty="0" err="1">
                <a:solidFill>
                  <a:srgbClr val="1C2B3A"/>
                </a:solidFill>
              </a:rPr>
              <a:t>Exens</a:t>
            </a:r>
            <a:r>
              <a:rPr lang="en-US" sz="1000" b="1" dirty="0">
                <a:solidFill>
                  <a:srgbClr val="1C2B3A"/>
                </a:solidFill>
              </a:rPr>
              <a:t> platform and NSCLC </a:t>
            </a:r>
            <a:r>
              <a:rPr lang="en-US" sz="1000" b="1" dirty="0" err="1">
                <a:solidFill>
                  <a:srgbClr val="1C2B3A"/>
                </a:solidFill>
              </a:rPr>
              <a:t>CDx</a:t>
            </a:r>
            <a:r>
              <a:rPr lang="en-US" sz="1000" b="1" dirty="0">
                <a:solidFill>
                  <a:srgbClr val="1C2B3A"/>
                </a:solidFill>
              </a:rPr>
              <a:t> clearances headline the quarter</a:t>
            </a:r>
            <a:endParaRPr lang="en-US" sz="1000" b="1" dirty="0"/>
          </a:p>
          <a:p>
            <a:pPr>
              <a:spcAft>
                <a:spcPts val="200"/>
              </a:spcAft>
            </a:pPr>
            <a:r>
              <a:rPr lang="en-US" sz="1000" b="1" dirty="0">
                <a:solidFill>
                  <a:srgbClr val="0075BE"/>
                </a:solidFill>
              </a:rPr>
              <a:t>Key Developments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 err="1">
                <a:solidFill>
                  <a:srgbClr val="1C2B3A"/>
                </a:solidFill>
              </a:rPr>
              <a:t>Exens</a:t>
            </a:r>
            <a:r>
              <a:rPr lang="en-US" sz="900" dirty="0">
                <a:solidFill>
                  <a:srgbClr val="1C2B3A"/>
                </a:solidFill>
              </a:rPr>
              <a:t>: first fully-automated platform for multiple myeloma diagnosis — US 510(k) cleared Q4 2025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C2B3A"/>
                </a:solidFill>
              </a:rPr>
              <a:t>NSCLC companion diagnostic (</a:t>
            </a:r>
            <a:r>
              <a:rPr lang="en-US" sz="900" dirty="0" err="1">
                <a:solidFill>
                  <a:srgbClr val="1C2B3A"/>
                </a:solidFill>
              </a:rPr>
              <a:t>CDx</a:t>
            </a:r>
            <a:r>
              <a:rPr lang="en-US" sz="900" dirty="0">
                <a:solidFill>
                  <a:srgbClr val="1C2B3A"/>
                </a:solidFill>
              </a:rPr>
              <a:t>) FDA cleared — expands </a:t>
            </a:r>
            <a:r>
              <a:rPr lang="en-US" sz="900" dirty="0" err="1">
                <a:solidFill>
                  <a:srgbClr val="1C2B3A"/>
                </a:solidFill>
              </a:rPr>
              <a:t>Thermo's</a:t>
            </a:r>
            <a:r>
              <a:rPr lang="en-US" sz="900" dirty="0">
                <a:solidFill>
                  <a:srgbClr val="1C2B3A"/>
                </a:solidFill>
              </a:rPr>
              <a:t> oncology IVD positioning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C2B3A"/>
                </a:solidFill>
              </a:rPr>
              <a:t>AI integration with NVIDIA partnership underway for lab automation and diagnostic decision support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C2B3A"/>
                </a:solidFill>
              </a:rPr>
              <a:t>Patheon CDMO + clinical Dx separation strategy continues; expecting sequential IVD growth in 2026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402336" y="3614798"/>
            <a:ext cx="4023360" cy="521208"/>
          </a:xfrm>
          <a:prstGeom prst="rect">
            <a:avLst/>
          </a:prstGeom>
          <a:solidFill>
            <a:srgbClr val="EBF5FB"/>
          </a:solidFill>
          <a:ln w="10160">
            <a:solidFill>
              <a:srgbClr val="00A1DA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384048" y="3614798"/>
            <a:ext cx="68580" cy="521208"/>
          </a:xfrm>
          <a:prstGeom prst="rect">
            <a:avLst/>
          </a:prstGeom>
          <a:solidFill>
            <a:srgbClr val="00A1DA"/>
          </a:solidFill>
          <a:ln/>
        </p:spPr>
      </p:sp>
      <p:sp>
        <p:nvSpPr>
          <p:cNvPr id="30" name="Text 28"/>
          <p:cNvSpPr/>
          <p:nvPr/>
        </p:nvSpPr>
        <p:spPr>
          <a:xfrm>
            <a:off x="521208" y="3667376"/>
            <a:ext cx="384962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75BE"/>
                </a:solidFill>
              </a:rPr>
              <a:t>“ </a:t>
            </a:r>
            <a:r>
              <a:rPr lang="en-US" sz="900" i="1" dirty="0">
                <a:solidFill>
                  <a:srgbClr val="1C2B3A"/>
                </a:solidFill>
              </a:rPr>
              <a:t>The Exens clearance is a significant milestone — enabling earlier, more confident diagnosis for patients with multiple myeloma.</a:t>
            </a:r>
            <a:r>
              <a:rPr lang="en-US" sz="1600" b="1" dirty="0">
                <a:solidFill>
                  <a:srgbClr val="0075BE"/>
                </a:solidFill>
              </a:rPr>
              <a:t> ”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402336" y="4181726"/>
            <a:ext cx="4023360" cy="694944"/>
          </a:xfrm>
          <a:prstGeom prst="rect">
            <a:avLst/>
          </a:prstGeom>
          <a:solidFill>
            <a:srgbClr val="EAF4FB"/>
          </a:solidFill>
          <a:ln w="10160">
            <a:solidFill>
              <a:srgbClr val="0075BE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402336" y="4181726"/>
            <a:ext cx="50292" cy="694944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33" name="Text 31"/>
          <p:cNvSpPr/>
          <p:nvPr/>
        </p:nvSpPr>
        <p:spPr>
          <a:xfrm>
            <a:off x="521208" y="4245734"/>
            <a:ext cx="3849624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b="1" dirty="0">
                <a:solidFill>
                  <a:srgbClr val="0075BE"/>
                </a:solidFill>
              </a:rPr>
              <a:t>Central Research Question  </a:t>
            </a:r>
            <a:r>
              <a:rPr lang="en-US" sz="1050" dirty="0">
                <a:solidFill>
                  <a:srgbClr val="1C2B3A"/>
                </a:solidFill>
              </a:rPr>
              <a:t>What does the current sample journey look like for multiple myeloma, and where does automated IVD testing offer the greatest time-to-diagnosis value?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4663440" y="804672"/>
            <a:ext cx="4160520" cy="4146804"/>
          </a:xfrm>
          <a:prstGeom prst="rect">
            <a:avLst/>
          </a:prstGeom>
          <a:solidFill>
            <a:srgbClr val="FFFFFF"/>
          </a:solidFill>
          <a:ln w="6350">
            <a:solidFill>
              <a:srgbClr val="D9E4ED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4663440" y="804672"/>
            <a:ext cx="64008" cy="4151376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36" name="Text 34"/>
          <p:cNvSpPr/>
          <p:nvPr/>
        </p:nvSpPr>
        <p:spPr>
          <a:xfrm>
            <a:off x="4782312" y="850392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AA273D"/>
                </a:solidFill>
              </a:rPr>
              <a:t>Bio-Rad</a:t>
            </a:r>
            <a:endParaRPr lang="en-US" sz="1100" dirty="0"/>
          </a:p>
        </p:txBody>
      </p:sp>
      <p:sp>
        <p:nvSpPr>
          <p:cNvPr id="50" name="Text 48"/>
          <p:cNvSpPr/>
          <p:nvPr/>
        </p:nvSpPr>
        <p:spPr>
          <a:xfrm>
            <a:off x="4802886" y="1947672"/>
            <a:ext cx="3931920" cy="14933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spcAft>
                <a:spcPts val="200"/>
              </a:spcAft>
            </a:pPr>
            <a:r>
              <a:rPr lang="en-US" sz="1000" b="1" dirty="0">
                <a:solidFill>
                  <a:srgbClr val="1C2B3A"/>
                </a:solidFill>
              </a:rPr>
              <a:t>Q4 Clinical Diagnostics growth driven by strong quality controls and blood typing demand; </a:t>
            </a:r>
            <a:r>
              <a:rPr lang="en-US" sz="1000" b="1" dirty="0" err="1">
                <a:solidFill>
                  <a:srgbClr val="1C2B3A"/>
                </a:solidFill>
              </a:rPr>
              <a:t>ddPCR</a:t>
            </a:r>
            <a:r>
              <a:rPr lang="en-US" sz="1000" b="1" dirty="0">
                <a:solidFill>
                  <a:srgbClr val="1C2B3A"/>
                </a:solidFill>
              </a:rPr>
              <a:t> migration from RUO to regulated IVD underway</a:t>
            </a:r>
            <a:endParaRPr lang="en-US" sz="1000" b="1" dirty="0"/>
          </a:p>
          <a:p>
            <a:pPr>
              <a:spcAft>
                <a:spcPts val="200"/>
              </a:spcAft>
            </a:pPr>
            <a:r>
              <a:rPr lang="en-US" sz="1000" b="1" dirty="0">
                <a:solidFill>
                  <a:srgbClr val="AA273D"/>
                </a:solidFill>
              </a:rPr>
              <a:t>Key Developments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C2B3A"/>
                </a:solidFill>
              </a:rPr>
              <a:t>QX600 </a:t>
            </a:r>
            <a:r>
              <a:rPr lang="en-US" sz="900" dirty="0" err="1">
                <a:solidFill>
                  <a:srgbClr val="1C2B3A"/>
                </a:solidFill>
              </a:rPr>
              <a:t>ddPCR</a:t>
            </a:r>
            <a:r>
              <a:rPr lang="en-US" sz="900" dirty="0">
                <a:solidFill>
                  <a:srgbClr val="1C2B3A"/>
                </a:solidFill>
              </a:rPr>
              <a:t>: migration from research-use-only → regulated clinical IVD — first vendor to achieve this for digital PCR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C2B3A"/>
                </a:solidFill>
              </a:rPr>
              <a:t>Blood typing &amp; quality control reagent demand remain core growth engines; international expansion continuing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C2B3A"/>
                </a:solidFill>
              </a:rPr>
              <a:t>Expecting sequential IVD revenue improvement across all product lines in 2026</a:t>
            </a:r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C2B3A"/>
                </a:solidFill>
              </a:rPr>
              <a:t>Two strategic IVD partnerships secured with </a:t>
            </a:r>
            <a:r>
              <a:rPr lang="en-US" sz="900" dirty="0" err="1">
                <a:solidFill>
                  <a:srgbClr val="1C2B3A"/>
                </a:solidFill>
              </a:rPr>
              <a:t>Gencurix</a:t>
            </a:r>
            <a:r>
              <a:rPr lang="en-US" sz="900" dirty="0">
                <a:solidFill>
                  <a:srgbClr val="1C2B3A"/>
                </a:solidFill>
              </a:rPr>
              <a:t> and </a:t>
            </a:r>
            <a:r>
              <a:rPr lang="en-US" sz="900" dirty="0" err="1">
                <a:solidFill>
                  <a:srgbClr val="1C2B3A"/>
                </a:solidFill>
              </a:rPr>
              <a:t>Biodesix</a:t>
            </a:r>
            <a:r>
              <a:rPr lang="en-US" sz="900" dirty="0">
                <a:solidFill>
                  <a:srgbClr val="1C2B3A"/>
                </a:solidFill>
              </a:rPr>
              <a:t> </a:t>
            </a:r>
            <a:endParaRPr lang="en-US" sz="900" dirty="0"/>
          </a:p>
        </p:txBody>
      </p:sp>
      <p:sp>
        <p:nvSpPr>
          <p:cNvPr id="51" name="Shape 49"/>
          <p:cNvSpPr/>
          <p:nvPr/>
        </p:nvSpPr>
        <p:spPr>
          <a:xfrm>
            <a:off x="4745736" y="3596510"/>
            <a:ext cx="4023360" cy="539496"/>
          </a:xfrm>
          <a:prstGeom prst="rect">
            <a:avLst/>
          </a:prstGeom>
          <a:solidFill>
            <a:srgbClr val="EBF5FB"/>
          </a:solidFill>
          <a:ln w="10160">
            <a:solidFill>
              <a:srgbClr val="00A1DA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4745736" y="3614798"/>
            <a:ext cx="50292" cy="521208"/>
          </a:xfrm>
          <a:prstGeom prst="rect">
            <a:avLst/>
          </a:prstGeom>
          <a:solidFill>
            <a:srgbClr val="00A1DA"/>
          </a:solidFill>
          <a:ln/>
        </p:spPr>
      </p:sp>
      <p:sp>
        <p:nvSpPr>
          <p:cNvPr id="53" name="Text 51"/>
          <p:cNvSpPr/>
          <p:nvPr/>
        </p:nvSpPr>
        <p:spPr>
          <a:xfrm>
            <a:off x="4864608" y="3737512"/>
            <a:ext cx="384962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b="1" dirty="0">
                <a:solidFill>
                  <a:srgbClr val="0075BE"/>
                </a:solidFill>
              </a:rPr>
              <a:t>“</a:t>
            </a:r>
            <a:r>
              <a:rPr lang="en-US" sz="900" i="1" dirty="0">
                <a:solidFill>
                  <a:srgbClr val="1C2B3A"/>
                </a:solidFill>
              </a:rPr>
              <a:t>Bio-Rad's QX600 migration from RUO to regulated IVD marks a first for digital PCR — creating a new regulated clinical category. </a:t>
            </a:r>
            <a:r>
              <a:rPr lang="en-US" sz="1600" b="1" dirty="0">
                <a:solidFill>
                  <a:srgbClr val="0075BE"/>
                </a:solidFill>
              </a:rPr>
              <a:t>”</a:t>
            </a:r>
            <a:endParaRPr lang="en-US" sz="1600" dirty="0"/>
          </a:p>
        </p:txBody>
      </p:sp>
      <p:sp>
        <p:nvSpPr>
          <p:cNvPr id="54" name="Shape 52"/>
          <p:cNvSpPr/>
          <p:nvPr/>
        </p:nvSpPr>
        <p:spPr>
          <a:xfrm>
            <a:off x="4745736" y="4181726"/>
            <a:ext cx="4023360" cy="694944"/>
          </a:xfrm>
          <a:prstGeom prst="rect">
            <a:avLst/>
          </a:prstGeom>
          <a:solidFill>
            <a:srgbClr val="EAF4FB"/>
          </a:solidFill>
          <a:ln w="10160">
            <a:solidFill>
              <a:srgbClr val="0075BE"/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4745736" y="4181726"/>
            <a:ext cx="50292" cy="694944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56" name="Text 54"/>
          <p:cNvSpPr/>
          <p:nvPr/>
        </p:nvSpPr>
        <p:spPr>
          <a:xfrm>
            <a:off x="4864608" y="4245734"/>
            <a:ext cx="3849624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050" b="1" dirty="0">
                <a:solidFill>
                  <a:srgbClr val="0075BE"/>
                </a:solidFill>
              </a:rPr>
              <a:t>Central Research Question </a:t>
            </a:r>
            <a:r>
              <a:rPr lang="en-US" sz="1050" dirty="0">
                <a:solidFill>
                  <a:srgbClr val="1C2B3A"/>
                </a:solidFill>
              </a:rPr>
              <a:t>What regulatory-grade workflow features are most critical to convincing clinical labs to adopt </a:t>
            </a:r>
            <a:r>
              <a:rPr lang="en-US" sz="1050" dirty="0" err="1">
                <a:solidFill>
                  <a:srgbClr val="1C2B3A"/>
                </a:solidFill>
              </a:rPr>
              <a:t>ddPCR</a:t>
            </a:r>
            <a:r>
              <a:rPr lang="en-US" sz="1050" dirty="0">
                <a:solidFill>
                  <a:srgbClr val="1C2B3A"/>
                </a:solidFill>
              </a:rPr>
              <a:t> over established PCR platforms — and how does pricing tolerance differ between RUO and IVD lab buyers?</a:t>
            </a:r>
          </a:p>
        </p:txBody>
      </p:sp>
      <p:sp>
        <p:nvSpPr>
          <p:cNvPr id="58" name="Shape 56"/>
          <p:cNvSpPr/>
          <p:nvPr/>
        </p:nvSpPr>
        <p:spPr>
          <a:xfrm>
            <a:off x="320040" y="3770246"/>
            <a:ext cx="50292" cy="18288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60" name="Shape 10">
            <a:extLst>
              <a:ext uri="{FF2B5EF4-FFF2-40B4-BE49-F238E27FC236}">
                <a16:creationId xmlns:a16="http://schemas.microsoft.com/office/drawing/2014/main" id="{102E1121-B438-BCD9-D243-576E7538BEB7}"/>
              </a:ext>
            </a:extLst>
          </p:cNvPr>
          <p:cNvSpPr/>
          <p:nvPr/>
        </p:nvSpPr>
        <p:spPr>
          <a:xfrm>
            <a:off x="320040" y="804672"/>
            <a:ext cx="50292" cy="3995928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75" name="Shape 12">
            <a:extLst>
              <a:ext uri="{FF2B5EF4-FFF2-40B4-BE49-F238E27FC236}">
                <a16:creationId xmlns:a16="http://schemas.microsoft.com/office/drawing/2014/main" id="{E11EF8FB-A51B-727D-1846-618F6A75FFAF}"/>
              </a:ext>
            </a:extLst>
          </p:cNvPr>
          <p:cNvSpPr/>
          <p:nvPr/>
        </p:nvSpPr>
        <p:spPr>
          <a:xfrm>
            <a:off x="429768" y="1188720"/>
            <a:ext cx="1261872" cy="640080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76" name="Shape 13">
            <a:extLst>
              <a:ext uri="{FF2B5EF4-FFF2-40B4-BE49-F238E27FC236}">
                <a16:creationId xmlns:a16="http://schemas.microsoft.com/office/drawing/2014/main" id="{B1AD3F4A-D456-ABDC-0B3D-8A06D33F0186}"/>
              </a:ext>
            </a:extLst>
          </p:cNvPr>
          <p:cNvSpPr/>
          <p:nvPr/>
        </p:nvSpPr>
        <p:spPr>
          <a:xfrm>
            <a:off x="429768" y="1188720"/>
            <a:ext cx="1261872" cy="50292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77" name="Text 14">
            <a:extLst>
              <a:ext uri="{FF2B5EF4-FFF2-40B4-BE49-F238E27FC236}">
                <a16:creationId xmlns:a16="http://schemas.microsoft.com/office/drawing/2014/main" id="{A2BABC3C-6553-8412-00E8-22BF65064983}"/>
              </a:ext>
            </a:extLst>
          </p:cNvPr>
          <p:cNvSpPr/>
          <p:nvPr/>
        </p:nvSpPr>
        <p:spPr>
          <a:xfrm>
            <a:off x="429768" y="1243584"/>
            <a:ext cx="1261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75BE"/>
                </a:solidFill>
              </a:rPr>
              <a:t>+5%</a:t>
            </a:r>
            <a:endParaRPr lang="en-US" sz="1300" dirty="0"/>
          </a:p>
        </p:txBody>
      </p:sp>
      <p:sp>
        <p:nvSpPr>
          <p:cNvPr id="78" name="Text 15">
            <a:extLst>
              <a:ext uri="{FF2B5EF4-FFF2-40B4-BE49-F238E27FC236}">
                <a16:creationId xmlns:a16="http://schemas.microsoft.com/office/drawing/2014/main" id="{E1C01598-43CF-77EB-636C-068A70804493}"/>
              </a:ext>
            </a:extLst>
          </p:cNvPr>
          <p:cNvSpPr/>
          <p:nvPr/>
        </p:nvSpPr>
        <p:spPr>
          <a:xfrm>
            <a:off x="429768" y="1618488"/>
            <a:ext cx="12618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6B8499"/>
                </a:solidFill>
              </a:rPr>
              <a:t>Q4 Reported Growth</a:t>
            </a:r>
            <a:endParaRPr lang="en-US" sz="650" dirty="0"/>
          </a:p>
        </p:txBody>
      </p:sp>
      <p:sp>
        <p:nvSpPr>
          <p:cNvPr id="79" name="Shape 16">
            <a:extLst>
              <a:ext uri="{FF2B5EF4-FFF2-40B4-BE49-F238E27FC236}">
                <a16:creationId xmlns:a16="http://schemas.microsoft.com/office/drawing/2014/main" id="{7E924603-2370-757C-68B2-879E7C194631}"/>
              </a:ext>
            </a:extLst>
          </p:cNvPr>
          <p:cNvSpPr/>
          <p:nvPr/>
        </p:nvSpPr>
        <p:spPr>
          <a:xfrm>
            <a:off x="1792224" y="1188720"/>
            <a:ext cx="1261872" cy="640080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80" name="Shape 17">
            <a:extLst>
              <a:ext uri="{FF2B5EF4-FFF2-40B4-BE49-F238E27FC236}">
                <a16:creationId xmlns:a16="http://schemas.microsoft.com/office/drawing/2014/main" id="{0ACC294D-71F3-00AF-2EFB-D72F125FAC5A}"/>
              </a:ext>
            </a:extLst>
          </p:cNvPr>
          <p:cNvSpPr/>
          <p:nvPr/>
        </p:nvSpPr>
        <p:spPr>
          <a:xfrm>
            <a:off x="1792224" y="1188720"/>
            <a:ext cx="1261872" cy="50292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81" name="Text 18">
            <a:extLst>
              <a:ext uri="{FF2B5EF4-FFF2-40B4-BE49-F238E27FC236}">
                <a16:creationId xmlns:a16="http://schemas.microsoft.com/office/drawing/2014/main" id="{1FA37ACB-15B5-7155-FE34-BB3F71FB149A}"/>
              </a:ext>
            </a:extLst>
          </p:cNvPr>
          <p:cNvSpPr/>
          <p:nvPr/>
        </p:nvSpPr>
        <p:spPr>
          <a:xfrm>
            <a:off x="1792224" y="1243584"/>
            <a:ext cx="1261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300" b="1" dirty="0">
                <a:solidFill>
                  <a:srgbClr val="0075BE"/>
                </a:solidFill>
              </a:rPr>
              <a:t>510k ✓ </a:t>
            </a:r>
            <a:endParaRPr lang="en-US" sz="1300" dirty="0"/>
          </a:p>
        </p:txBody>
      </p:sp>
      <p:sp>
        <p:nvSpPr>
          <p:cNvPr id="82" name="Text 19">
            <a:extLst>
              <a:ext uri="{FF2B5EF4-FFF2-40B4-BE49-F238E27FC236}">
                <a16:creationId xmlns:a16="http://schemas.microsoft.com/office/drawing/2014/main" id="{2ACE1B4E-2C9B-B75C-73BC-B333D0C08BB7}"/>
              </a:ext>
            </a:extLst>
          </p:cNvPr>
          <p:cNvSpPr/>
          <p:nvPr/>
        </p:nvSpPr>
        <p:spPr>
          <a:xfrm>
            <a:off x="1792224" y="1618488"/>
            <a:ext cx="12618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650" dirty="0" err="1">
                <a:solidFill>
                  <a:srgbClr val="6B8499"/>
                </a:solidFill>
              </a:rPr>
              <a:t>Exens</a:t>
            </a:r>
            <a:r>
              <a:rPr lang="en-US" sz="650" dirty="0">
                <a:solidFill>
                  <a:srgbClr val="6B8499"/>
                </a:solidFill>
              </a:rPr>
              <a:t> (Myeloma</a:t>
            </a:r>
            <a:endParaRPr lang="en-US" sz="650" dirty="0"/>
          </a:p>
        </p:txBody>
      </p:sp>
      <p:sp>
        <p:nvSpPr>
          <p:cNvPr id="83" name="Shape 20">
            <a:extLst>
              <a:ext uri="{FF2B5EF4-FFF2-40B4-BE49-F238E27FC236}">
                <a16:creationId xmlns:a16="http://schemas.microsoft.com/office/drawing/2014/main" id="{605A6020-BEFA-FF41-77C5-A7710C29BE11}"/>
              </a:ext>
            </a:extLst>
          </p:cNvPr>
          <p:cNvSpPr/>
          <p:nvPr/>
        </p:nvSpPr>
        <p:spPr>
          <a:xfrm>
            <a:off x="3154680" y="1188720"/>
            <a:ext cx="1261872" cy="640080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84" name="Shape 21">
            <a:extLst>
              <a:ext uri="{FF2B5EF4-FFF2-40B4-BE49-F238E27FC236}">
                <a16:creationId xmlns:a16="http://schemas.microsoft.com/office/drawing/2014/main" id="{CCA2B392-971A-96D3-69F6-9B140A31726E}"/>
              </a:ext>
            </a:extLst>
          </p:cNvPr>
          <p:cNvSpPr/>
          <p:nvPr/>
        </p:nvSpPr>
        <p:spPr>
          <a:xfrm>
            <a:off x="3154680" y="1188720"/>
            <a:ext cx="1261872" cy="50292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85" name="Text 22">
            <a:extLst>
              <a:ext uri="{FF2B5EF4-FFF2-40B4-BE49-F238E27FC236}">
                <a16:creationId xmlns:a16="http://schemas.microsoft.com/office/drawing/2014/main" id="{87295652-00D6-5E00-6E57-B26E4C6DD77D}"/>
              </a:ext>
            </a:extLst>
          </p:cNvPr>
          <p:cNvSpPr/>
          <p:nvPr/>
        </p:nvSpPr>
        <p:spPr>
          <a:xfrm>
            <a:off x="3154680" y="1243584"/>
            <a:ext cx="1261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300" b="1" dirty="0">
                <a:solidFill>
                  <a:srgbClr val="0075BE"/>
                </a:solidFill>
              </a:rPr>
              <a:t>FDA ✓</a:t>
            </a:r>
            <a:endParaRPr lang="en-US" sz="1300" dirty="0"/>
          </a:p>
        </p:txBody>
      </p:sp>
      <p:sp>
        <p:nvSpPr>
          <p:cNvPr id="86" name="Text 23">
            <a:extLst>
              <a:ext uri="{FF2B5EF4-FFF2-40B4-BE49-F238E27FC236}">
                <a16:creationId xmlns:a16="http://schemas.microsoft.com/office/drawing/2014/main" id="{298A7B06-408E-E306-4A53-A916C871F2B0}"/>
              </a:ext>
            </a:extLst>
          </p:cNvPr>
          <p:cNvSpPr/>
          <p:nvPr/>
        </p:nvSpPr>
        <p:spPr>
          <a:xfrm>
            <a:off x="3154680" y="1618488"/>
            <a:ext cx="12618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6B8499"/>
                </a:solidFill>
              </a:rPr>
              <a:t>NSCLC </a:t>
            </a:r>
            <a:r>
              <a:rPr lang="en-US" sz="650" dirty="0" err="1">
                <a:solidFill>
                  <a:srgbClr val="6B8499"/>
                </a:solidFill>
              </a:rPr>
              <a:t>CDx</a:t>
            </a:r>
            <a:endParaRPr lang="en-US" sz="650" dirty="0"/>
          </a:p>
        </p:txBody>
      </p:sp>
      <p:sp>
        <p:nvSpPr>
          <p:cNvPr id="87" name="Shape 34">
            <a:extLst>
              <a:ext uri="{FF2B5EF4-FFF2-40B4-BE49-F238E27FC236}">
                <a16:creationId xmlns:a16="http://schemas.microsoft.com/office/drawing/2014/main" id="{849A50FB-DEF7-91EE-9FC5-2196519C2F52}"/>
              </a:ext>
            </a:extLst>
          </p:cNvPr>
          <p:cNvSpPr/>
          <p:nvPr/>
        </p:nvSpPr>
        <p:spPr>
          <a:xfrm>
            <a:off x="4773168" y="1188720"/>
            <a:ext cx="1261872" cy="640080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88" name="Shape 35">
            <a:extLst>
              <a:ext uri="{FF2B5EF4-FFF2-40B4-BE49-F238E27FC236}">
                <a16:creationId xmlns:a16="http://schemas.microsoft.com/office/drawing/2014/main" id="{3783AC12-6B37-66F2-62D4-71FC6E4E37A9}"/>
              </a:ext>
            </a:extLst>
          </p:cNvPr>
          <p:cNvSpPr/>
          <p:nvPr/>
        </p:nvSpPr>
        <p:spPr>
          <a:xfrm>
            <a:off x="4773168" y="1188720"/>
            <a:ext cx="1261872" cy="50292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89" name="Text 36">
            <a:extLst>
              <a:ext uri="{FF2B5EF4-FFF2-40B4-BE49-F238E27FC236}">
                <a16:creationId xmlns:a16="http://schemas.microsoft.com/office/drawing/2014/main" id="{4A7E9A6D-BC94-8478-7200-0AAF35AE2962}"/>
              </a:ext>
            </a:extLst>
          </p:cNvPr>
          <p:cNvSpPr/>
          <p:nvPr/>
        </p:nvSpPr>
        <p:spPr>
          <a:xfrm>
            <a:off x="4773168" y="1243584"/>
            <a:ext cx="1261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AA273D"/>
                </a:solidFill>
              </a:rPr>
              <a:t>+8.4%</a:t>
            </a:r>
            <a:endParaRPr lang="en-US" sz="1300" dirty="0"/>
          </a:p>
        </p:txBody>
      </p:sp>
      <p:sp>
        <p:nvSpPr>
          <p:cNvPr id="90" name="Text 37">
            <a:extLst>
              <a:ext uri="{FF2B5EF4-FFF2-40B4-BE49-F238E27FC236}">
                <a16:creationId xmlns:a16="http://schemas.microsoft.com/office/drawing/2014/main" id="{526F30E7-15FF-7B5D-F0E6-06152102EEB5}"/>
              </a:ext>
            </a:extLst>
          </p:cNvPr>
          <p:cNvSpPr/>
          <p:nvPr/>
        </p:nvSpPr>
        <p:spPr>
          <a:xfrm>
            <a:off x="4773168" y="1618488"/>
            <a:ext cx="12618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700" dirty="0">
                <a:solidFill>
                  <a:srgbClr val="6B8499"/>
                </a:solidFill>
              </a:rPr>
              <a:t>Q4 Clinical Dx Growth</a:t>
            </a:r>
            <a:endParaRPr lang="en-US" sz="700" dirty="0"/>
          </a:p>
        </p:txBody>
      </p:sp>
      <p:sp>
        <p:nvSpPr>
          <p:cNvPr id="91" name="Shape 38">
            <a:extLst>
              <a:ext uri="{FF2B5EF4-FFF2-40B4-BE49-F238E27FC236}">
                <a16:creationId xmlns:a16="http://schemas.microsoft.com/office/drawing/2014/main" id="{52F8354A-78C6-E158-AC26-09EE0863FD43}"/>
              </a:ext>
            </a:extLst>
          </p:cNvPr>
          <p:cNvSpPr/>
          <p:nvPr/>
        </p:nvSpPr>
        <p:spPr>
          <a:xfrm>
            <a:off x="6135624" y="1188720"/>
            <a:ext cx="1261872" cy="640080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92" name="Shape 39">
            <a:extLst>
              <a:ext uri="{FF2B5EF4-FFF2-40B4-BE49-F238E27FC236}">
                <a16:creationId xmlns:a16="http://schemas.microsoft.com/office/drawing/2014/main" id="{37CDDEB2-8609-86B9-17F4-FD4E6E2AC828}"/>
              </a:ext>
            </a:extLst>
          </p:cNvPr>
          <p:cNvSpPr/>
          <p:nvPr/>
        </p:nvSpPr>
        <p:spPr>
          <a:xfrm>
            <a:off x="6135624" y="1188720"/>
            <a:ext cx="1261872" cy="50292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93" name="Text 40">
            <a:extLst>
              <a:ext uri="{FF2B5EF4-FFF2-40B4-BE49-F238E27FC236}">
                <a16:creationId xmlns:a16="http://schemas.microsoft.com/office/drawing/2014/main" id="{1337BCA5-701E-91E3-1EEA-81B0A3BF60BF}"/>
              </a:ext>
            </a:extLst>
          </p:cNvPr>
          <p:cNvSpPr/>
          <p:nvPr/>
        </p:nvSpPr>
        <p:spPr>
          <a:xfrm>
            <a:off x="6135624" y="1243584"/>
            <a:ext cx="1261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300" b="1" dirty="0">
                <a:solidFill>
                  <a:srgbClr val="AA273D"/>
                </a:solidFill>
              </a:rPr>
              <a:t>RUO→IVD</a:t>
            </a:r>
            <a:endParaRPr lang="en-US" sz="1300" dirty="0"/>
          </a:p>
        </p:txBody>
      </p:sp>
      <p:sp>
        <p:nvSpPr>
          <p:cNvPr id="94" name="Text 41">
            <a:extLst>
              <a:ext uri="{FF2B5EF4-FFF2-40B4-BE49-F238E27FC236}">
                <a16:creationId xmlns:a16="http://schemas.microsoft.com/office/drawing/2014/main" id="{413BC09A-4C19-9F58-6FF1-ED9EF552D120}"/>
              </a:ext>
            </a:extLst>
          </p:cNvPr>
          <p:cNvSpPr/>
          <p:nvPr/>
        </p:nvSpPr>
        <p:spPr>
          <a:xfrm>
            <a:off x="6135624" y="1618488"/>
            <a:ext cx="12618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700" dirty="0">
                <a:solidFill>
                  <a:srgbClr val="6B8499"/>
                </a:solidFill>
              </a:rPr>
              <a:t>QX600 </a:t>
            </a:r>
            <a:r>
              <a:rPr lang="en-US" sz="700" dirty="0" err="1">
                <a:solidFill>
                  <a:srgbClr val="6B8499"/>
                </a:solidFill>
              </a:rPr>
              <a:t>ddPCR</a:t>
            </a:r>
            <a:endParaRPr lang="en-US" sz="700" dirty="0"/>
          </a:p>
        </p:txBody>
      </p:sp>
      <p:sp>
        <p:nvSpPr>
          <p:cNvPr id="95" name="Shape 42">
            <a:extLst>
              <a:ext uri="{FF2B5EF4-FFF2-40B4-BE49-F238E27FC236}">
                <a16:creationId xmlns:a16="http://schemas.microsoft.com/office/drawing/2014/main" id="{BB0D04DE-E2E5-2FA2-54E8-B38920C95060}"/>
              </a:ext>
            </a:extLst>
          </p:cNvPr>
          <p:cNvSpPr/>
          <p:nvPr/>
        </p:nvSpPr>
        <p:spPr>
          <a:xfrm>
            <a:off x="7498080" y="1188720"/>
            <a:ext cx="1261872" cy="640080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96" name="Shape 43">
            <a:extLst>
              <a:ext uri="{FF2B5EF4-FFF2-40B4-BE49-F238E27FC236}">
                <a16:creationId xmlns:a16="http://schemas.microsoft.com/office/drawing/2014/main" id="{84BD01FF-DF25-1ACE-97B8-E4769AE0DF48}"/>
              </a:ext>
            </a:extLst>
          </p:cNvPr>
          <p:cNvSpPr/>
          <p:nvPr/>
        </p:nvSpPr>
        <p:spPr>
          <a:xfrm>
            <a:off x="7498080" y="1188720"/>
            <a:ext cx="1261872" cy="50292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97" name="Text 44">
            <a:extLst>
              <a:ext uri="{FF2B5EF4-FFF2-40B4-BE49-F238E27FC236}">
                <a16:creationId xmlns:a16="http://schemas.microsoft.com/office/drawing/2014/main" id="{9C811B35-5AA2-E1F4-8420-F10093E14075}"/>
              </a:ext>
            </a:extLst>
          </p:cNvPr>
          <p:cNvSpPr/>
          <p:nvPr/>
        </p:nvSpPr>
        <p:spPr>
          <a:xfrm>
            <a:off x="7498080" y="1243584"/>
            <a:ext cx="1261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300" b="1" dirty="0">
                <a:solidFill>
                  <a:srgbClr val="AA273D"/>
                </a:solidFill>
              </a:rPr>
              <a:t>IVD Expansion</a:t>
            </a:r>
            <a:endParaRPr lang="en-US" sz="1300" dirty="0"/>
          </a:p>
        </p:txBody>
      </p:sp>
      <p:sp>
        <p:nvSpPr>
          <p:cNvPr id="98" name="Text 45">
            <a:extLst>
              <a:ext uri="{FF2B5EF4-FFF2-40B4-BE49-F238E27FC236}">
                <a16:creationId xmlns:a16="http://schemas.microsoft.com/office/drawing/2014/main" id="{DBE60333-B0D2-D31B-42FE-5F46C73C6F50}"/>
              </a:ext>
            </a:extLst>
          </p:cNvPr>
          <p:cNvSpPr/>
          <p:nvPr/>
        </p:nvSpPr>
        <p:spPr>
          <a:xfrm>
            <a:off x="7498080" y="1618488"/>
            <a:ext cx="12618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700" dirty="0" err="1">
                <a:solidFill>
                  <a:srgbClr val="6B8499"/>
                </a:solidFill>
              </a:rPr>
              <a:t>Gencurix</a:t>
            </a:r>
            <a:r>
              <a:rPr lang="en-US" sz="700" dirty="0">
                <a:solidFill>
                  <a:srgbClr val="6B8499"/>
                </a:solidFill>
              </a:rPr>
              <a:t> &amp; </a:t>
            </a:r>
            <a:r>
              <a:rPr lang="en-US" sz="700" dirty="0" err="1">
                <a:solidFill>
                  <a:srgbClr val="6B8499"/>
                </a:solidFill>
              </a:rPr>
              <a:t>Biodesix</a:t>
            </a:r>
            <a:r>
              <a:rPr lang="en-US" sz="700" dirty="0">
                <a:solidFill>
                  <a:srgbClr val="6B8499"/>
                </a:solidFill>
              </a:rPr>
              <a:t> </a:t>
            </a:r>
            <a:r>
              <a:rPr lang="en-US" sz="700" dirty="0" err="1">
                <a:solidFill>
                  <a:srgbClr val="6B8499"/>
                </a:solidFill>
              </a:rPr>
              <a:t>Parnterships</a:t>
            </a:r>
            <a:endParaRPr lang="en-US" sz="700" dirty="0"/>
          </a:p>
        </p:txBody>
      </p:sp>
      <p:pic>
        <p:nvPicPr>
          <p:cNvPr id="99" name="Picture 5" descr="About Us | The Marketech Group">
            <a:extLst>
              <a:ext uri="{FF2B5EF4-FFF2-40B4-BE49-F238E27FC236}">
                <a16:creationId xmlns:a16="http://schemas.microsoft.com/office/drawing/2014/main" id="{D81C0BF4-E040-2830-783B-40FF23C01F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9758" y="4504753"/>
            <a:ext cx="704242" cy="379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0284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26364"/>
            <a:ext cx="9144000" cy="36576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0"/>
            <a:ext cx="67665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</a:rPr>
              <a:t>BD Diagnostics: Pre-Divestiture Performance &amp; Waters Acquisition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0" y="0"/>
            <a:ext cx="88696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00A1DA"/>
                </a:solidFill>
              </a:rPr>
              <a:t>Part 5: Strategic Exits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320040" y="786384"/>
            <a:ext cx="50292" cy="246888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76809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200" dirty="0">
                <a:solidFill>
                  <a:srgbClr val="AA273D"/>
                </a:solidFill>
              </a:rPr>
              <a:t>STRATEGIC MARKET EXIT — COMPETITIVE INTELLIGENCE</a:t>
            </a:r>
            <a:endParaRPr lang="en-US" sz="850" dirty="0"/>
          </a:p>
        </p:txBody>
      </p:sp>
      <p:sp>
        <p:nvSpPr>
          <p:cNvPr id="8" name="Shape 6"/>
          <p:cNvSpPr/>
          <p:nvPr/>
        </p:nvSpPr>
        <p:spPr>
          <a:xfrm>
            <a:off x="0" y="4956048"/>
            <a:ext cx="9144000" cy="187452"/>
          </a:xfrm>
          <a:prstGeom prst="rect">
            <a:avLst/>
          </a:prstGeom>
          <a:solidFill>
            <a:srgbClr val="00284A"/>
          </a:solidFill>
          <a:ln/>
        </p:spPr>
      </p:sp>
      <p:sp>
        <p:nvSpPr>
          <p:cNvPr id="9" name="Shape 7"/>
          <p:cNvSpPr/>
          <p:nvPr/>
        </p:nvSpPr>
        <p:spPr>
          <a:xfrm>
            <a:off x="0" y="4956048"/>
            <a:ext cx="9144000" cy="36576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4983480"/>
            <a:ext cx="859536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00A1DA"/>
                </a:solidFill>
              </a:rPr>
              <a:t>TMTG | IVD Market Analysis Q4 2025  |  www.themarketechgroup.com</a:t>
            </a:r>
            <a:endParaRPr lang="en-US" sz="750" dirty="0"/>
          </a:p>
        </p:txBody>
      </p:sp>
      <p:pic>
        <p:nvPicPr>
          <p:cNvPr id="11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9" y="999"/>
            <a:ext cx="9144" cy="9144"/>
          </a:xfrm>
          <a:prstGeom prst="rect">
            <a:avLst/>
          </a:prstGeom>
        </p:spPr>
      </p:pic>
      <p:sp>
        <p:nvSpPr>
          <p:cNvPr id="12" name="Shape 9"/>
          <p:cNvSpPr/>
          <p:nvPr/>
        </p:nvSpPr>
        <p:spPr>
          <a:xfrm>
            <a:off x="320040" y="804672"/>
            <a:ext cx="8503920" cy="658368"/>
          </a:xfrm>
          <a:prstGeom prst="rect">
            <a:avLst/>
          </a:prstGeom>
          <a:solidFill>
            <a:srgbClr val="003F6B"/>
          </a:solidFill>
          <a:ln w="8890">
            <a:solidFill>
              <a:srgbClr val="0075BE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0040" y="804672"/>
            <a:ext cx="8503920" cy="45720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14" name="Shape 11"/>
          <p:cNvSpPr/>
          <p:nvPr/>
        </p:nvSpPr>
        <p:spPr>
          <a:xfrm>
            <a:off x="320040" y="804672"/>
            <a:ext cx="50292" cy="658368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15" name="Text 12"/>
          <p:cNvSpPr/>
          <p:nvPr/>
        </p:nvSpPr>
        <p:spPr>
          <a:xfrm>
            <a:off x="502920" y="832104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BD (Becton Dickinson &amp; Company)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502920" y="1115568"/>
            <a:ext cx="5486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00A1DA"/>
                </a:solidFill>
              </a:rPr>
              <a:t>Diagnostics Segment  ·  Divested to Waters Corporation  ·  Completed Q4 2025</a:t>
            </a:r>
            <a:endParaRPr lang="en-US" sz="900" dirty="0"/>
          </a:p>
        </p:txBody>
      </p:sp>
      <p:sp>
        <p:nvSpPr>
          <p:cNvPr id="17" name="Shape 14"/>
          <p:cNvSpPr/>
          <p:nvPr/>
        </p:nvSpPr>
        <p:spPr>
          <a:xfrm>
            <a:off x="320040" y="1536192"/>
            <a:ext cx="1645920" cy="749808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320040" y="1536192"/>
            <a:ext cx="1645920" cy="41148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19" name="Text 16"/>
          <p:cNvSpPr/>
          <p:nvPr/>
        </p:nvSpPr>
        <p:spPr>
          <a:xfrm>
            <a:off x="320040" y="1581912"/>
            <a:ext cx="1645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075BE"/>
                </a:solidFill>
              </a:rPr>
              <a:t>-9.6%</a:t>
            </a:r>
            <a:endParaRPr lang="en-US" sz="1800" dirty="0"/>
          </a:p>
        </p:txBody>
      </p:sp>
      <p:sp>
        <p:nvSpPr>
          <p:cNvPr id="20" name="Text 17"/>
          <p:cNvSpPr/>
          <p:nvPr/>
        </p:nvSpPr>
        <p:spPr>
          <a:xfrm>
            <a:off x="320040" y="196596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6B8499"/>
                </a:solidFill>
              </a:rPr>
              <a:t>Q4 Pre-Exit Rev Growth</a:t>
            </a:r>
            <a:endParaRPr lang="en-US" sz="700" dirty="0"/>
          </a:p>
        </p:txBody>
      </p:sp>
      <p:sp>
        <p:nvSpPr>
          <p:cNvPr id="21" name="Shape 18"/>
          <p:cNvSpPr/>
          <p:nvPr/>
        </p:nvSpPr>
        <p:spPr>
          <a:xfrm>
            <a:off x="2020824" y="1536192"/>
            <a:ext cx="1645920" cy="749808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22" name="Shape 19"/>
          <p:cNvSpPr/>
          <p:nvPr/>
        </p:nvSpPr>
        <p:spPr>
          <a:xfrm>
            <a:off x="2020824" y="1536192"/>
            <a:ext cx="1645920" cy="41148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23" name="Text 20"/>
          <p:cNvSpPr/>
          <p:nvPr/>
        </p:nvSpPr>
        <p:spPr>
          <a:xfrm>
            <a:off x="2020824" y="1581912"/>
            <a:ext cx="1645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075BE"/>
                </a:solidFill>
              </a:rPr>
              <a:t>-17.8%</a:t>
            </a:r>
            <a:endParaRPr lang="en-US" sz="1800" dirty="0"/>
          </a:p>
        </p:txBody>
      </p:sp>
      <p:sp>
        <p:nvSpPr>
          <p:cNvPr id="24" name="Text 21"/>
          <p:cNvSpPr/>
          <p:nvPr/>
        </p:nvSpPr>
        <p:spPr>
          <a:xfrm>
            <a:off x="2020824" y="196596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6B8499"/>
                </a:solidFill>
              </a:rPr>
              <a:t>Rapid Dx Decline (COVID)</a:t>
            </a:r>
            <a:endParaRPr lang="en-US" sz="700" dirty="0"/>
          </a:p>
        </p:txBody>
      </p:sp>
      <p:sp>
        <p:nvSpPr>
          <p:cNvPr id="25" name="Shape 22"/>
          <p:cNvSpPr/>
          <p:nvPr/>
        </p:nvSpPr>
        <p:spPr>
          <a:xfrm>
            <a:off x="3721608" y="1536192"/>
            <a:ext cx="1645920" cy="749808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26" name="Shape 23"/>
          <p:cNvSpPr/>
          <p:nvPr/>
        </p:nvSpPr>
        <p:spPr>
          <a:xfrm>
            <a:off x="3721608" y="1536192"/>
            <a:ext cx="1645920" cy="41148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27" name="Text 24"/>
          <p:cNvSpPr/>
          <p:nvPr/>
        </p:nvSpPr>
        <p:spPr>
          <a:xfrm>
            <a:off x="3721608" y="1581912"/>
            <a:ext cx="1645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075BE"/>
                </a:solidFill>
              </a:rPr>
              <a:t>$4.2B</a:t>
            </a:r>
            <a:endParaRPr lang="en-US" sz="1800" dirty="0"/>
          </a:p>
        </p:txBody>
      </p:sp>
      <p:sp>
        <p:nvSpPr>
          <p:cNvPr id="28" name="Text 25"/>
          <p:cNvSpPr/>
          <p:nvPr/>
        </p:nvSpPr>
        <p:spPr>
          <a:xfrm>
            <a:off x="3721608" y="196596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6B8499"/>
                </a:solidFill>
              </a:rPr>
              <a:t>Final Full-Year Dx Revenue</a:t>
            </a:r>
            <a:endParaRPr lang="en-US" sz="700" dirty="0"/>
          </a:p>
        </p:txBody>
      </p:sp>
      <p:sp>
        <p:nvSpPr>
          <p:cNvPr id="29" name="Shape 26"/>
          <p:cNvSpPr/>
          <p:nvPr/>
        </p:nvSpPr>
        <p:spPr>
          <a:xfrm>
            <a:off x="5422392" y="1536192"/>
            <a:ext cx="1645920" cy="749808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30" name="Shape 27"/>
          <p:cNvSpPr/>
          <p:nvPr/>
        </p:nvSpPr>
        <p:spPr>
          <a:xfrm>
            <a:off x="5422392" y="1536192"/>
            <a:ext cx="1645920" cy="41148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31" name="Text 28"/>
          <p:cNvSpPr/>
          <p:nvPr/>
        </p:nvSpPr>
        <p:spPr>
          <a:xfrm>
            <a:off x="5422392" y="1581912"/>
            <a:ext cx="1645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075BE"/>
                </a:solidFill>
              </a:rPr>
              <a:t>~$18B</a:t>
            </a:r>
            <a:endParaRPr lang="en-US" sz="1800" dirty="0"/>
          </a:p>
        </p:txBody>
      </p:sp>
      <p:sp>
        <p:nvSpPr>
          <p:cNvPr id="32" name="Text 29"/>
          <p:cNvSpPr/>
          <p:nvPr/>
        </p:nvSpPr>
        <p:spPr>
          <a:xfrm>
            <a:off x="5422392" y="196596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6B8499"/>
                </a:solidFill>
              </a:rPr>
              <a:t>Divestiture Value (Est.)</a:t>
            </a:r>
            <a:endParaRPr lang="en-US" sz="700" dirty="0"/>
          </a:p>
        </p:txBody>
      </p:sp>
      <p:sp>
        <p:nvSpPr>
          <p:cNvPr id="33" name="Shape 30"/>
          <p:cNvSpPr/>
          <p:nvPr/>
        </p:nvSpPr>
        <p:spPr>
          <a:xfrm>
            <a:off x="7123176" y="1536192"/>
            <a:ext cx="1645920" cy="749808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34" name="Shape 31"/>
          <p:cNvSpPr/>
          <p:nvPr/>
        </p:nvSpPr>
        <p:spPr>
          <a:xfrm>
            <a:off x="7123176" y="1536192"/>
            <a:ext cx="1645920" cy="41148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35" name="Text 32"/>
          <p:cNvSpPr/>
          <p:nvPr/>
        </p:nvSpPr>
        <p:spPr>
          <a:xfrm>
            <a:off x="7123176" y="1581912"/>
            <a:ext cx="1645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AA273D"/>
                </a:solidFill>
              </a:rPr>
              <a:t>Waters</a:t>
            </a:r>
            <a:endParaRPr lang="en-US" sz="1800" dirty="0"/>
          </a:p>
        </p:txBody>
      </p:sp>
      <p:sp>
        <p:nvSpPr>
          <p:cNvPr id="36" name="Text 33"/>
          <p:cNvSpPr/>
          <p:nvPr/>
        </p:nvSpPr>
        <p:spPr>
          <a:xfrm>
            <a:off x="7123176" y="196596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6B8499"/>
                </a:solidFill>
              </a:rPr>
              <a:t>Acquirer — Waters Corp</a:t>
            </a:r>
            <a:endParaRPr lang="en-US" sz="700" dirty="0"/>
          </a:p>
        </p:txBody>
      </p:sp>
      <p:sp>
        <p:nvSpPr>
          <p:cNvPr id="37" name="Shape 34"/>
          <p:cNvSpPr/>
          <p:nvPr/>
        </p:nvSpPr>
        <p:spPr>
          <a:xfrm>
            <a:off x="320040" y="2404872"/>
            <a:ext cx="2798064" cy="2523744"/>
          </a:xfrm>
          <a:prstGeom prst="rect">
            <a:avLst/>
          </a:prstGeom>
          <a:solidFill>
            <a:srgbClr val="FFFFFF"/>
          </a:solidFill>
          <a:ln w="6350">
            <a:solidFill>
              <a:srgbClr val="D9E4ED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8" name="Shape 35"/>
          <p:cNvSpPr/>
          <p:nvPr/>
        </p:nvSpPr>
        <p:spPr>
          <a:xfrm>
            <a:off x="320040" y="2404872"/>
            <a:ext cx="2798064" cy="50292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39" name="Shape 36"/>
          <p:cNvSpPr/>
          <p:nvPr/>
        </p:nvSpPr>
        <p:spPr>
          <a:xfrm>
            <a:off x="320040" y="2404872"/>
            <a:ext cx="50292" cy="2523744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40" name="Text 37"/>
          <p:cNvSpPr/>
          <p:nvPr/>
        </p:nvSpPr>
        <p:spPr>
          <a:xfrm>
            <a:off x="429768" y="2496312"/>
            <a:ext cx="259689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C2B3A"/>
                </a:solidFill>
              </a:rPr>
              <a:t>Pre-Exit Financial Performance</a:t>
            </a:r>
            <a:endParaRPr lang="en-US" sz="1000" dirty="0"/>
          </a:p>
        </p:txBody>
      </p:sp>
      <p:sp>
        <p:nvSpPr>
          <p:cNvPr id="41" name="Shape 38"/>
          <p:cNvSpPr/>
          <p:nvPr/>
        </p:nvSpPr>
        <p:spPr>
          <a:xfrm>
            <a:off x="420624" y="2766060"/>
            <a:ext cx="2596896" cy="36576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42" name="Text 39"/>
          <p:cNvSpPr/>
          <p:nvPr/>
        </p:nvSpPr>
        <p:spPr>
          <a:xfrm>
            <a:off x="405968" y="2953512"/>
            <a:ext cx="2578608" cy="18470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50"/>
              </a:spcAft>
              <a:buSzPct val="100000"/>
              <a:buChar char="•"/>
            </a:pPr>
            <a:r>
              <a:rPr lang="en-US" sz="800" dirty="0">
                <a:solidFill>
                  <a:srgbClr val="1C2B3A"/>
                </a:solidFill>
              </a:rPr>
              <a:t>BD Diagnostics reported Q4 revenues down -9.6% on a reported basis, driven primarily by the ongoing post-pandemic decline in rapid diagnostics</a:t>
            </a:r>
            <a:endParaRPr lang="en-US" sz="800" dirty="0"/>
          </a:p>
          <a:p>
            <a:pPr marL="342900" indent="-342900">
              <a:spcAft>
                <a:spcPts val="250"/>
              </a:spcAft>
              <a:buSzPct val="100000"/>
              <a:buChar char="•"/>
            </a:pPr>
            <a:r>
              <a:rPr lang="en-US" sz="800" dirty="0">
                <a:solidFill>
                  <a:srgbClr val="1C2B3A"/>
                </a:solidFill>
              </a:rPr>
              <a:t>Rapid Dx segment fell -17.8% in Q4, reflecting COVID test demand normalization — respiratory and antigen test volumes never recovered to pandemic levels</a:t>
            </a:r>
            <a:endParaRPr lang="en-US" sz="800" dirty="0"/>
          </a:p>
          <a:p>
            <a:pPr marL="342900" indent="-342900">
              <a:spcAft>
                <a:spcPts val="250"/>
              </a:spcAft>
              <a:buSzPct val="100000"/>
              <a:buChar char="•"/>
            </a:pPr>
            <a:r>
              <a:rPr lang="en-US" sz="800" dirty="0">
                <a:solidFill>
                  <a:srgbClr val="1C2B3A"/>
                </a:solidFill>
              </a:rPr>
              <a:t>Core lab &amp; microbiology instruments held relatively stable; reagent pull-through was the primary revenue driver</a:t>
            </a:r>
            <a:endParaRPr lang="en-US" sz="800" dirty="0"/>
          </a:p>
          <a:p>
            <a:pPr marL="342900" indent="-342900">
              <a:spcAft>
                <a:spcPts val="250"/>
              </a:spcAft>
              <a:buSzPct val="100000"/>
              <a:buChar char="•"/>
            </a:pPr>
            <a:r>
              <a:rPr lang="en-US" sz="800" dirty="0">
                <a:solidFill>
                  <a:srgbClr val="1C2B3A"/>
                </a:solidFill>
              </a:rPr>
              <a:t>Full-year Diagnostics revenue estimated at ~$4.2B — a significant asset representing roughly 20% of BD's total company revenue prior to the sale</a:t>
            </a:r>
            <a:endParaRPr lang="en-US" sz="800" dirty="0"/>
          </a:p>
          <a:p>
            <a:pPr marL="342900" indent="-342900">
              <a:spcAft>
                <a:spcPts val="250"/>
              </a:spcAft>
              <a:buSzPct val="100000"/>
              <a:buChar char="•"/>
            </a:pPr>
            <a:r>
              <a:rPr lang="en-US" sz="800" dirty="0">
                <a:solidFill>
                  <a:srgbClr val="1C2B3A"/>
                </a:solidFill>
              </a:rPr>
              <a:t>BD management cited structural portfolio fit as the key rationale: Dx is capital-intensive, innovation-heavy, and best suited to a pure-play diagnostics owner</a:t>
            </a:r>
            <a:endParaRPr lang="en-US" sz="800" dirty="0"/>
          </a:p>
        </p:txBody>
      </p:sp>
      <p:sp>
        <p:nvSpPr>
          <p:cNvPr id="43" name="Shape 40"/>
          <p:cNvSpPr/>
          <p:nvPr/>
        </p:nvSpPr>
        <p:spPr>
          <a:xfrm>
            <a:off x="3246120" y="2404872"/>
            <a:ext cx="2798064" cy="2523744"/>
          </a:xfrm>
          <a:prstGeom prst="rect">
            <a:avLst/>
          </a:prstGeom>
          <a:solidFill>
            <a:srgbClr val="FFFFFF"/>
          </a:solidFill>
          <a:ln w="6350">
            <a:solidFill>
              <a:srgbClr val="D9E4ED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4" name="Shape 41"/>
          <p:cNvSpPr/>
          <p:nvPr/>
        </p:nvSpPr>
        <p:spPr>
          <a:xfrm>
            <a:off x="3246120" y="2404872"/>
            <a:ext cx="2798064" cy="50292"/>
          </a:xfrm>
          <a:prstGeom prst="rect">
            <a:avLst/>
          </a:prstGeom>
          <a:solidFill>
            <a:srgbClr val="2E7D4F"/>
          </a:solidFill>
          <a:ln/>
        </p:spPr>
      </p:sp>
      <p:sp>
        <p:nvSpPr>
          <p:cNvPr id="45" name="Shape 42"/>
          <p:cNvSpPr/>
          <p:nvPr/>
        </p:nvSpPr>
        <p:spPr>
          <a:xfrm>
            <a:off x="3246120" y="2404872"/>
            <a:ext cx="50292" cy="2523744"/>
          </a:xfrm>
          <a:prstGeom prst="rect">
            <a:avLst/>
          </a:prstGeom>
          <a:solidFill>
            <a:srgbClr val="2E7D4F"/>
          </a:solidFill>
          <a:ln/>
        </p:spPr>
      </p:sp>
      <p:sp>
        <p:nvSpPr>
          <p:cNvPr id="46" name="Text 43"/>
          <p:cNvSpPr/>
          <p:nvPr/>
        </p:nvSpPr>
        <p:spPr>
          <a:xfrm>
            <a:off x="3355848" y="2496312"/>
            <a:ext cx="259689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C2B3A"/>
                </a:solidFill>
              </a:rPr>
              <a:t>The Waters Corporation Acquisition</a:t>
            </a:r>
            <a:endParaRPr lang="en-US" sz="1000" dirty="0"/>
          </a:p>
        </p:txBody>
      </p:sp>
      <p:sp>
        <p:nvSpPr>
          <p:cNvPr id="47" name="Shape 44"/>
          <p:cNvSpPr/>
          <p:nvPr/>
        </p:nvSpPr>
        <p:spPr>
          <a:xfrm>
            <a:off x="3369889" y="2758683"/>
            <a:ext cx="2596896" cy="36576"/>
          </a:xfrm>
          <a:prstGeom prst="rect">
            <a:avLst/>
          </a:prstGeom>
          <a:solidFill>
            <a:srgbClr val="2E7D4F"/>
          </a:solidFill>
          <a:ln/>
        </p:spPr>
      </p:sp>
      <p:sp>
        <p:nvSpPr>
          <p:cNvPr id="48" name="Text 45"/>
          <p:cNvSpPr/>
          <p:nvPr/>
        </p:nvSpPr>
        <p:spPr>
          <a:xfrm>
            <a:off x="3424428" y="2980944"/>
            <a:ext cx="2578608" cy="18470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50"/>
              </a:spcAft>
              <a:buSzPct val="100000"/>
              <a:buChar char="•"/>
            </a:pPr>
            <a:r>
              <a:rPr lang="en-US" sz="800" dirty="0">
                <a:solidFill>
                  <a:srgbClr val="1C2B3A"/>
                </a:solidFill>
              </a:rPr>
              <a:t>Waters Corporation (NYSE: WAT), historically a scientific instruments &amp; HPLC/mass spec vendor, announced acquisition of BD's IVD business in a transformational strategic pivot</a:t>
            </a:r>
            <a:endParaRPr lang="en-US" sz="800" dirty="0"/>
          </a:p>
          <a:p>
            <a:pPr marL="342900" indent="-342900">
              <a:spcAft>
                <a:spcPts val="250"/>
              </a:spcAft>
              <a:buSzPct val="100000"/>
              <a:buChar char="•"/>
            </a:pPr>
            <a:r>
              <a:rPr lang="en-US" sz="800" dirty="0">
                <a:solidFill>
                  <a:srgbClr val="1C2B3A"/>
                </a:solidFill>
              </a:rPr>
              <a:t>Deal valued at approximately $18B — representing Waters' largest acquisition and a full entry into regulated clinical diagnostics</a:t>
            </a:r>
            <a:endParaRPr lang="en-US" sz="800" dirty="0"/>
          </a:p>
          <a:p>
            <a:pPr marL="342900" indent="-342900">
              <a:spcAft>
                <a:spcPts val="250"/>
              </a:spcAft>
              <a:buSzPct val="100000"/>
              <a:buChar char="•"/>
            </a:pPr>
            <a:r>
              <a:rPr lang="en-US" sz="800" dirty="0">
                <a:solidFill>
                  <a:srgbClr val="1C2B3A"/>
                </a:solidFill>
              </a:rPr>
              <a:t>Waters brings mass spectrometry expertise that complements the clinical IVD testing trend; cobas i 601 (Roche) and other LC-MS/MS IVD platforms validate the market direction</a:t>
            </a:r>
            <a:endParaRPr lang="en-US" sz="800" dirty="0"/>
          </a:p>
          <a:p>
            <a:pPr marL="342900" indent="-342900">
              <a:spcAft>
                <a:spcPts val="250"/>
              </a:spcAft>
              <a:buSzPct val="100000"/>
              <a:buChar char="•"/>
            </a:pPr>
            <a:r>
              <a:rPr lang="en-US" sz="800" dirty="0">
                <a:solidFill>
                  <a:srgbClr val="1C2B3A"/>
                </a:solidFill>
              </a:rPr>
              <a:t>Transaction completed Q4 2025; BD used proceeds for debt reduction and share buybacks</a:t>
            </a:r>
            <a:endParaRPr lang="en-US" sz="800" dirty="0"/>
          </a:p>
          <a:p>
            <a:pPr marL="342900" indent="-342900">
              <a:spcAft>
                <a:spcPts val="250"/>
              </a:spcAft>
              <a:buSzPct val="100000"/>
              <a:buChar char="•"/>
            </a:pPr>
            <a:r>
              <a:rPr lang="en-US" sz="800" dirty="0">
                <a:solidFill>
                  <a:srgbClr val="1C2B3A"/>
                </a:solidFill>
              </a:rPr>
              <a:t>Integration timeline expected 18–24 months; Waters has indicated intention to maintain BD's core lab menu and microbiology product lines</a:t>
            </a:r>
            <a:endParaRPr lang="en-US" sz="800" dirty="0"/>
          </a:p>
        </p:txBody>
      </p:sp>
      <p:sp>
        <p:nvSpPr>
          <p:cNvPr id="49" name="Shape 46"/>
          <p:cNvSpPr/>
          <p:nvPr/>
        </p:nvSpPr>
        <p:spPr>
          <a:xfrm>
            <a:off x="6172200" y="3204972"/>
            <a:ext cx="2798064" cy="1723644"/>
          </a:xfrm>
          <a:prstGeom prst="rect">
            <a:avLst/>
          </a:prstGeom>
          <a:solidFill>
            <a:srgbClr val="FFFFFF"/>
          </a:solidFill>
          <a:ln w="6350">
            <a:solidFill>
              <a:srgbClr val="D9E4ED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0" name="Shape 47"/>
          <p:cNvSpPr/>
          <p:nvPr/>
        </p:nvSpPr>
        <p:spPr>
          <a:xfrm>
            <a:off x="6172200" y="2404872"/>
            <a:ext cx="2798064" cy="50292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51" name="Shape 48"/>
          <p:cNvSpPr/>
          <p:nvPr/>
        </p:nvSpPr>
        <p:spPr>
          <a:xfrm>
            <a:off x="6172200" y="2404872"/>
            <a:ext cx="50292" cy="2523744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52" name="Text 49"/>
          <p:cNvSpPr/>
          <p:nvPr/>
        </p:nvSpPr>
        <p:spPr>
          <a:xfrm>
            <a:off x="6281928" y="2496312"/>
            <a:ext cx="259689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C2B3A"/>
                </a:solidFill>
              </a:rPr>
              <a:t>Competitive Displacement Opportunity</a:t>
            </a:r>
            <a:endParaRPr lang="en-US" sz="1000" dirty="0"/>
          </a:p>
        </p:txBody>
      </p:sp>
      <p:sp>
        <p:nvSpPr>
          <p:cNvPr id="53" name="Shape 50"/>
          <p:cNvSpPr/>
          <p:nvPr/>
        </p:nvSpPr>
        <p:spPr>
          <a:xfrm>
            <a:off x="6272784" y="2747772"/>
            <a:ext cx="2596896" cy="36576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54" name="Text 51"/>
          <p:cNvSpPr/>
          <p:nvPr/>
        </p:nvSpPr>
        <p:spPr>
          <a:xfrm>
            <a:off x="6300216" y="2863434"/>
            <a:ext cx="2578608" cy="1819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50"/>
              </a:spcAft>
              <a:buSzPct val="100000"/>
              <a:buChar char="•"/>
            </a:pPr>
            <a:r>
              <a:rPr lang="en-US" sz="800" dirty="0">
                <a:solidFill>
                  <a:srgbClr val="1C2B3A"/>
                </a:solidFill>
              </a:rPr>
              <a:t>BD's installed base (~4,000+ instruments globally in clinical micro &amp; core lab) creates one of the largest displacement opportunities seen in IVD in a decade</a:t>
            </a:r>
            <a:endParaRPr lang="en-US" sz="800" dirty="0"/>
          </a:p>
          <a:p>
            <a:pPr marL="342900" indent="-342900">
              <a:spcAft>
                <a:spcPts val="250"/>
              </a:spcAft>
              <a:buSzPct val="100000"/>
              <a:buChar char="•"/>
            </a:pPr>
            <a:r>
              <a:rPr lang="en-US" sz="800" dirty="0">
                <a:solidFill>
                  <a:srgbClr val="1C2B3A"/>
                </a:solidFill>
              </a:rPr>
              <a:t>Customers face uncertainty: Waters is an unknown steward of clinical Dx; long-term support, R&amp;D investment, and menu innovation are all open questions</a:t>
            </a:r>
            <a:endParaRPr lang="en-US" sz="800" dirty="0"/>
          </a:p>
          <a:p>
            <a:pPr marL="342900" indent="-342900">
              <a:spcAft>
                <a:spcPts val="250"/>
              </a:spcAft>
              <a:buSzPct val="100000"/>
              <a:buChar char="•"/>
            </a:pPr>
            <a:r>
              <a:rPr lang="en-US" sz="800" dirty="0">
                <a:solidFill>
                  <a:srgbClr val="1C2B3A"/>
                </a:solidFill>
              </a:rPr>
              <a:t>bioMérieux, Roche, Danaher (Beckman Coulter) and Abbott are the primary beneficiaries of account displacement in core lab and microbiology</a:t>
            </a:r>
            <a:endParaRPr lang="en-US" sz="800" dirty="0"/>
          </a:p>
          <a:p>
            <a:pPr marL="342900" indent="-342900">
              <a:spcAft>
                <a:spcPts val="250"/>
              </a:spcAft>
              <a:buSzPct val="100000"/>
              <a:buChar char="•"/>
            </a:pPr>
            <a:r>
              <a:rPr lang="en-US" sz="800" dirty="0">
                <a:solidFill>
                  <a:srgbClr val="1C2B3A"/>
                </a:solidFill>
              </a:rPr>
              <a:t>QuidelOrtho and Abbott POC divisions are best positioned to absorb rapid diagnostics customers uncertain about Waters' commitment to POC innovation</a:t>
            </a:r>
            <a:endParaRPr lang="en-US" sz="800" dirty="0"/>
          </a:p>
        </p:txBody>
      </p:sp>
      <p:pic>
        <p:nvPicPr>
          <p:cNvPr id="57" name="Picture 5" descr="About Us | The Marketech Group">
            <a:extLst>
              <a:ext uri="{FF2B5EF4-FFF2-40B4-BE49-F238E27FC236}">
                <a16:creationId xmlns:a16="http://schemas.microsoft.com/office/drawing/2014/main" id="{68A03DD3-B451-BD79-A420-C3B193F296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9758" y="4504753"/>
            <a:ext cx="704242" cy="379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956048"/>
            <a:ext cx="9144000" cy="187452"/>
          </a:xfrm>
          <a:prstGeom prst="rect">
            <a:avLst/>
          </a:prstGeom>
          <a:solidFill>
            <a:srgbClr val="00284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956048"/>
            <a:ext cx="9144000" cy="36576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4983480"/>
            <a:ext cx="859536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00A1DA"/>
                </a:solidFill>
              </a:rPr>
              <a:t>TMTG | IVD Market Analysis Q4 2025  |  www.themarketechgroup.com</a:t>
            </a:r>
            <a:endParaRPr lang="en-US" sz="750" dirty="0"/>
          </a:p>
        </p:txBody>
      </p:sp>
      <p:sp>
        <p:nvSpPr>
          <p:cNvPr id="5" name="Text 3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</a:rPr>
              <a:t>The Intelligence Gap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457200" y="263621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i="1" dirty="0">
                <a:solidFill>
                  <a:srgbClr val="00A1DA"/>
                </a:solidFill>
              </a:rPr>
              <a:t>14 Central Research Questions Voice of Customer Can Help Answer</a:t>
            </a:r>
            <a:endParaRPr lang="en-US" dirty="0"/>
          </a:p>
        </p:txBody>
      </p:sp>
      <p:sp>
        <p:nvSpPr>
          <p:cNvPr id="7" name="Shape 5"/>
          <p:cNvSpPr/>
          <p:nvPr/>
        </p:nvSpPr>
        <p:spPr>
          <a:xfrm>
            <a:off x="457200" y="556229"/>
            <a:ext cx="2779776" cy="45719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8" name="Shape 6"/>
          <p:cNvSpPr/>
          <p:nvPr/>
        </p:nvSpPr>
        <p:spPr>
          <a:xfrm>
            <a:off x="292608" y="675101"/>
            <a:ext cx="2816352" cy="713232"/>
          </a:xfrm>
          <a:prstGeom prst="rect">
            <a:avLst/>
          </a:prstGeom>
          <a:solidFill>
            <a:srgbClr val="0A1E32"/>
          </a:solidFill>
          <a:ln w="6350">
            <a:solidFill>
              <a:srgbClr val="1A355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92608" y="675101"/>
            <a:ext cx="54864" cy="713232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10" name="Shape 8"/>
          <p:cNvSpPr/>
          <p:nvPr/>
        </p:nvSpPr>
        <p:spPr>
          <a:xfrm>
            <a:off x="411480" y="739109"/>
            <a:ext cx="658368" cy="164592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11" name="Text 9"/>
          <p:cNvSpPr/>
          <p:nvPr/>
        </p:nvSpPr>
        <p:spPr>
          <a:xfrm>
            <a:off x="411480" y="739109"/>
            <a:ext cx="65836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0284A"/>
                </a:solidFill>
              </a:rPr>
              <a:t>Market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420624" y="949421"/>
            <a:ext cx="261518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8DCF0"/>
                </a:solidFill>
              </a:rPr>
              <a:t>Max price premium US/EMEA labs will absorb for novel assays to offset China VBP losses?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292608" y="1447769"/>
            <a:ext cx="2816352" cy="713232"/>
          </a:xfrm>
          <a:prstGeom prst="rect">
            <a:avLst/>
          </a:prstGeom>
          <a:solidFill>
            <a:srgbClr val="0A1E32"/>
          </a:solidFill>
          <a:ln w="6350">
            <a:solidFill>
              <a:srgbClr val="1A355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292608" y="1447769"/>
            <a:ext cx="54864" cy="713232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15" name="Shape 13"/>
          <p:cNvSpPr/>
          <p:nvPr/>
        </p:nvSpPr>
        <p:spPr>
          <a:xfrm>
            <a:off x="411480" y="1511777"/>
            <a:ext cx="658368" cy="164592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16" name="Text 14"/>
          <p:cNvSpPr/>
          <p:nvPr/>
        </p:nvSpPr>
        <p:spPr>
          <a:xfrm>
            <a:off x="411480" y="1511777"/>
            <a:ext cx="65836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0284A"/>
                </a:solidFill>
              </a:rPr>
              <a:t>Market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20624" y="1722089"/>
            <a:ext cx="261518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8DCF0"/>
                </a:solidFill>
              </a:rPr>
              <a:t>How are lab directors prioritizing analyzer consolidation vs. adding new assays to existing platforms?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292608" y="2220437"/>
            <a:ext cx="2816352" cy="713232"/>
          </a:xfrm>
          <a:prstGeom prst="rect">
            <a:avLst/>
          </a:prstGeom>
          <a:solidFill>
            <a:srgbClr val="0A1E32"/>
          </a:solidFill>
          <a:ln w="6350">
            <a:solidFill>
              <a:srgbClr val="1A355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92608" y="2220437"/>
            <a:ext cx="54864" cy="713232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20" name="Shape 18"/>
          <p:cNvSpPr/>
          <p:nvPr/>
        </p:nvSpPr>
        <p:spPr>
          <a:xfrm>
            <a:off x="411480" y="2284445"/>
            <a:ext cx="658368" cy="164592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21" name="Text 19"/>
          <p:cNvSpPr/>
          <p:nvPr/>
        </p:nvSpPr>
        <p:spPr>
          <a:xfrm>
            <a:off x="411480" y="2284445"/>
            <a:ext cx="65836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0284A"/>
                </a:solidFill>
              </a:rPr>
              <a:t>Core Lab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420624" y="2494757"/>
            <a:ext cx="261518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8DCF0"/>
                </a:solidFill>
              </a:rPr>
              <a:t>Workflow pain points driving manual Mass Spec users to adopt fully automated IVD alternatives?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292608" y="2993105"/>
            <a:ext cx="2816352" cy="713232"/>
          </a:xfrm>
          <a:prstGeom prst="rect">
            <a:avLst/>
          </a:prstGeom>
          <a:solidFill>
            <a:srgbClr val="0A1E32"/>
          </a:solidFill>
          <a:ln w="6350">
            <a:solidFill>
              <a:srgbClr val="1A3550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292608" y="2993105"/>
            <a:ext cx="54864" cy="713232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25" name="Shape 23"/>
          <p:cNvSpPr/>
          <p:nvPr/>
        </p:nvSpPr>
        <p:spPr>
          <a:xfrm>
            <a:off x="411480" y="3057113"/>
            <a:ext cx="658368" cy="164592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26" name="Text 24"/>
          <p:cNvSpPr/>
          <p:nvPr/>
        </p:nvSpPr>
        <p:spPr>
          <a:xfrm>
            <a:off x="411480" y="3057113"/>
            <a:ext cx="65836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0284A"/>
                </a:solidFill>
              </a:rPr>
              <a:t>Core Lab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420624" y="3267425"/>
            <a:ext cx="261518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8DCF0"/>
                </a:solidFill>
              </a:rPr>
              <a:t>How do oncology stakeholders prefer to engage with Core Lab vendors on high-value cancer diagnostics?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292608" y="3765773"/>
            <a:ext cx="2816352" cy="713232"/>
          </a:xfrm>
          <a:prstGeom prst="rect">
            <a:avLst/>
          </a:prstGeom>
          <a:solidFill>
            <a:srgbClr val="0A1E32"/>
          </a:solidFill>
          <a:ln w="6350">
            <a:solidFill>
              <a:srgbClr val="1A3550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292608" y="3765773"/>
            <a:ext cx="54864" cy="713232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30" name="Shape 28"/>
          <p:cNvSpPr/>
          <p:nvPr/>
        </p:nvSpPr>
        <p:spPr>
          <a:xfrm>
            <a:off x="411480" y="3829781"/>
            <a:ext cx="658368" cy="164592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31" name="Text 29"/>
          <p:cNvSpPr/>
          <p:nvPr/>
        </p:nvSpPr>
        <p:spPr>
          <a:xfrm>
            <a:off x="411480" y="3829781"/>
            <a:ext cx="65836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0284A"/>
                </a:solidFill>
              </a:rPr>
              <a:t>Core Lab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420624" y="4040093"/>
            <a:ext cx="261518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8DCF0"/>
                </a:solidFill>
              </a:rPr>
              <a:t>Core displacement triggers causing lab directors to switch from Roche/Abbott to Atellica?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3236976" y="675101"/>
            <a:ext cx="2816352" cy="713232"/>
          </a:xfrm>
          <a:prstGeom prst="rect">
            <a:avLst/>
          </a:prstGeom>
          <a:solidFill>
            <a:srgbClr val="0A1E32"/>
          </a:solidFill>
          <a:ln w="6350">
            <a:solidFill>
              <a:srgbClr val="1A3550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3236976" y="675101"/>
            <a:ext cx="54864" cy="713232"/>
          </a:xfrm>
          <a:prstGeom prst="rect">
            <a:avLst/>
          </a:prstGeom>
          <a:solidFill>
            <a:srgbClr val="00A1DA"/>
          </a:solidFill>
          <a:ln/>
        </p:spPr>
      </p:sp>
      <p:sp>
        <p:nvSpPr>
          <p:cNvPr id="35" name="Shape 33"/>
          <p:cNvSpPr/>
          <p:nvPr/>
        </p:nvSpPr>
        <p:spPr>
          <a:xfrm>
            <a:off x="3355848" y="739109"/>
            <a:ext cx="658368" cy="164592"/>
          </a:xfrm>
          <a:prstGeom prst="rect">
            <a:avLst/>
          </a:prstGeom>
          <a:solidFill>
            <a:srgbClr val="00A1DA"/>
          </a:solidFill>
          <a:ln/>
        </p:spPr>
      </p:sp>
      <p:sp>
        <p:nvSpPr>
          <p:cNvPr id="36" name="Text 34"/>
          <p:cNvSpPr/>
          <p:nvPr/>
        </p:nvSpPr>
        <p:spPr>
          <a:xfrm>
            <a:off x="3355848" y="739109"/>
            <a:ext cx="65836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0284A"/>
                </a:solidFill>
              </a:rPr>
              <a:t>Molecular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3364992" y="949421"/>
            <a:ext cx="261518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8DCF0"/>
                </a:solidFill>
              </a:rPr>
              <a:t>Clinical utility arguments convincing clinics to adopt multiplex GI/STI on existing resp. platforms?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3236976" y="1447769"/>
            <a:ext cx="2816352" cy="713232"/>
          </a:xfrm>
          <a:prstGeom prst="rect">
            <a:avLst/>
          </a:prstGeom>
          <a:solidFill>
            <a:srgbClr val="0A1E32"/>
          </a:solidFill>
          <a:ln w="6350">
            <a:solidFill>
              <a:srgbClr val="1A3550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3236976" y="1447769"/>
            <a:ext cx="54864" cy="713232"/>
          </a:xfrm>
          <a:prstGeom prst="rect">
            <a:avLst/>
          </a:prstGeom>
          <a:solidFill>
            <a:srgbClr val="00A1DA"/>
          </a:solidFill>
          <a:ln/>
        </p:spPr>
      </p:sp>
      <p:sp>
        <p:nvSpPr>
          <p:cNvPr id="40" name="Shape 38"/>
          <p:cNvSpPr/>
          <p:nvPr/>
        </p:nvSpPr>
        <p:spPr>
          <a:xfrm>
            <a:off x="3355848" y="1511777"/>
            <a:ext cx="658368" cy="164592"/>
          </a:xfrm>
          <a:prstGeom prst="rect">
            <a:avLst/>
          </a:prstGeom>
          <a:solidFill>
            <a:srgbClr val="00A1DA"/>
          </a:solidFill>
          <a:ln/>
        </p:spPr>
      </p:sp>
      <p:sp>
        <p:nvSpPr>
          <p:cNvPr id="41" name="Text 39"/>
          <p:cNvSpPr/>
          <p:nvPr/>
        </p:nvSpPr>
        <p:spPr>
          <a:xfrm>
            <a:off x="3355848" y="1511777"/>
            <a:ext cx="65836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0284A"/>
                </a:solidFill>
              </a:rPr>
              <a:t>Molecular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3364992" y="1722089"/>
            <a:ext cx="261518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8DCF0"/>
                </a:solidFill>
              </a:rPr>
              <a:t>Key buying criteria for clinical genomics labs evaluating sequencers vs. established Illumina platforms?</a:t>
            </a:r>
            <a:endParaRPr lang="en-US" sz="900" dirty="0"/>
          </a:p>
        </p:txBody>
      </p:sp>
      <p:sp>
        <p:nvSpPr>
          <p:cNvPr id="43" name="Shape 41"/>
          <p:cNvSpPr/>
          <p:nvPr/>
        </p:nvSpPr>
        <p:spPr>
          <a:xfrm>
            <a:off x="3236976" y="2220437"/>
            <a:ext cx="2816352" cy="713232"/>
          </a:xfrm>
          <a:prstGeom prst="rect">
            <a:avLst/>
          </a:prstGeom>
          <a:solidFill>
            <a:srgbClr val="0A1E32"/>
          </a:solidFill>
          <a:ln w="6350">
            <a:solidFill>
              <a:srgbClr val="1A3550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3236976" y="2220437"/>
            <a:ext cx="54864" cy="713232"/>
          </a:xfrm>
          <a:prstGeom prst="rect">
            <a:avLst/>
          </a:prstGeom>
          <a:solidFill>
            <a:srgbClr val="00A1DA"/>
          </a:solidFill>
          <a:ln/>
        </p:spPr>
      </p:sp>
      <p:sp>
        <p:nvSpPr>
          <p:cNvPr id="45" name="Shape 43"/>
          <p:cNvSpPr/>
          <p:nvPr/>
        </p:nvSpPr>
        <p:spPr>
          <a:xfrm>
            <a:off x="3355848" y="2284445"/>
            <a:ext cx="658368" cy="164592"/>
          </a:xfrm>
          <a:prstGeom prst="rect">
            <a:avLst/>
          </a:prstGeom>
          <a:solidFill>
            <a:srgbClr val="00A1DA"/>
          </a:solidFill>
          <a:ln/>
        </p:spPr>
      </p:sp>
      <p:sp>
        <p:nvSpPr>
          <p:cNvPr id="46" name="Text 44"/>
          <p:cNvSpPr/>
          <p:nvPr/>
        </p:nvSpPr>
        <p:spPr>
          <a:xfrm>
            <a:off x="3355848" y="2284445"/>
            <a:ext cx="65836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0284A"/>
                </a:solidFill>
              </a:rPr>
              <a:t>Molecular</a:t>
            </a:r>
            <a:endParaRPr lang="en-US" sz="800" dirty="0"/>
          </a:p>
        </p:txBody>
      </p:sp>
      <p:sp>
        <p:nvSpPr>
          <p:cNvPr id="47" name="Text 45"/>
          <p:cNvSpPr/>
          <p:nvPr/>
        </p:nvSpPr>
        <p:spPr>
          <a:xfrm>
            <a:off x="3364992" y="2494757"/>
            <a:ext cx="261518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8DCF0"/>
                </a:solidFill>
              </a:rPr>
              <a:t>Primary remaining barriers to OB/GYN adoption of high-throughput molecular vaginitis testing?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3236976" y="2993105"/>
            <a:ext cx="2816352" cy="713232"/>
          </a:xfrm>
          <a:prstGeom prst="rect">
            <a:avLst/>
          </a:prstGeom>
          <a:solidFill>
            <a:srgbClr val="0A1E32"/>
          </a:solidFill>
          <a:ln w="6350">
            <a:solidFill>
              <a:srgbClr val="1A3550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3236976" y="2993105"/>
            <a:ext cx="54864" cy="713232"/>
          </a:xfrm>
          <a:prstGeom prst="rect">
            <a:avLst/>
          </a:prstGeom>
          <a:solidFill>
            <a:srgbClr val="00A1DA"/>
          </a:solidFill>
          <a:ln/>
        </p:spPr>
      </p:sp>
      <p:sp>
        <p:nvSpPr>
          <p:cNvPr id="50" name="Shape 48"/>
          <p:cNvSpPr/>
          <p:nvPr/>
        </p:nvSpPr>
        <p:spPr>
          <a:xfrm>
            <a:off x="3355848" y="3057113"/>
            <a:ext cx="658368" cy="164592"/>
          </a:xfrm>
          <a:prstGeom prst="rect">
            <a:avLst/>
          </a:prstGeom>
          <a:solidFill>
            <a:srgbClr val="00A1DA"/>
          </a:solidFill>
          <a:ln/>
        </p:spPr>
      </p:sp>
      <p:sp>
        <p:nvSpPr>
          <p:cNvPr id="51" name="Text 49"/>
          <p:cNvSpPr/>
          <p:nvPr/>
        </p:nvSpPr>
        <p:spPr>
          <a:xfrm>
            <a:off x="3355848" y="3057113"/>
            <a:ext cx="65836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0284A"/>
                </a:solidFill>
              </a:rPr>
              <a:t>Molecular</a:t>
            </a:r>
            <a:endParaRPr lang="en-US" sz="800" dirty="0"/>
          </a:p>
        </p:txBody>
      </p:sp>
      <p:sp>
        <p:nvSpPr>
          <p:cNvPr id="52" name="Text 50"/>
          <p:cNvSpPr/>
          <p:nvPr/>
        </p:nvSpPr>
        <p:spPr>
          <a:xfrm>
            <a:off x="3364992" y="3267425"/>
            <a:ext cx="261518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8DCF0"/>
                </a:solidFill>
              </a:rPr>
              <a:t>Price sensitivity for high-multiplexing dPCR kits vs. established Bio-Rad benchmark?</a:t>
            </a:r>
            <a:endParaRPr lang="en-US" sz="900" dirty="0"/>
          </a:p>
        </p:txBody>
      </p:sp>
      <p:sp>
        <p:nvSpPr>
          <p:cNvPr id="53" name="Shape 51"/>
          <p:cNvSpPr/>
          <p:nvPr/>
        </p:nvSpPr>
        <p:spPr>
          <a:xfrm>
            <a:off x="3236976" y="3765773"/>
            <a:ext cx="2816352" cy="713232"/>
          </a:xfrm>
          <a:prstGeom prst="rect">
            <a:avLst/>
          </a:prstGeom>
          <a:solidFill>
            <a:srgbClr val="0A1E32"/>
          </a:solidFill>
          <a:ln w="6350">
            <a:solidFill>
              <a:srgbClr val="1A3550"/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3236976" y="3765773"/>
            <a:ext cx="54864" cy="713232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55" name="Shape 53"/>
          <p:cNvSpPr/>
          <p:nvPr/>
        </p:nvSpPr>
        <p:spPr>
          <a:xfrm>
            <a:off x="3355848" y="3829781"/>
            <a:ext cx="658368" cy="164592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56" name="Text 54"/>
          <p:cNvSpPr/>
          <p:nvPr/>
        </p:nvSpPr>
        <p:spPr>
          <a:xfrm>
            <a:off x="3355848" y="3829781"/>
            <a:ext cx="65836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0284A"/>
                </a:solidFill>
              </a:rPr>
              <a:t>Microbiology</a:t>
            </a:r>
            <a:endParaRPr lang="en-US" sz="800" dirty="0"/>
          </a:p>
        </p:txBody>
      </p:sp>
      <p:sp>
        <p:nvSpPr>
          <p:cNvPr id="57" name="Text 55"/>
          <p:cNvSpPr/>
          <p:nvPr/>
        </p:nvSpPr>
        <p:spPr>
          <a:xfrm>
            <a:off x="3364992" y="4040093"/>
            <a:ext cx="261518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8DCF0"/>
                </a:solidFill>
              </a:rPr>
              <a:t>Health economic data required to justify ROI of rapid Gram-Neg blood culture testing?</a:t>
            </a:r>
            <a:endParaRPr lang="en-US" sz="900" dirty="0"/>
          </a:p>
        </p:txBody>
      </p:sp>
      <p:sp>
        <p:nvSpPr>
          <p:cNvPr id="58" name="Shape 56"/>
          <p:cNvSpPr/>
          <p:nvPr/>
        </p:nvSpPr>
        <p:spPr>
          <a:xfrm>
            <a:off x="6181344" y="675101"/>
            <a:ext cx="2816352" cy="713232"/>
          </a:xfrm>
          <a:prstGeom prst="rect">
            <a:avLst/>
          </a:prstGeom>
          <a:solidFill>
            <a:srgbClr val="0A1E32"/>
          </a:solidFill>
          <a:ln w="6350">
            <a:solidFill>
              <a:srgbClr val="1A3550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6181344" y="675101"/>
            <a:ext cx="54864" cy="713232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60" name="Shape 58"/>
          <p:cNvSpPr/>
          <p:nvPr/>
        </p:nvSpPr>
        <p:spPr>
          <a:xfrm>
            <a:off x="6300216" y="739109"/>
            <a:ext cx="658368" cy="164592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61" name="Text 59"/>
          <p:cNvSpPr/>
          <p:nvPr/>
        </p:nvSpPr>
        <p:spPr>
          <a:xfrm>
            <a:off x="6300216" y="739109"/>
            <a:ext cx="65836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0284A"/>
                </a:solidFill>
              </a:rPr>
              <a:t>Microbiology</a:t>
            </a:r>
            <a:endParaRPr lang="en-US" sz="800" dirty="0"/>
          </a:p>
        </p:txBody>
      </p:sp>
      <p:sp>
        <p:nvSpPr>
          <p:cNvPr id="62" name="Text 60"/>
          <p:cNvSpPr/>
          <p:nvPr/>
        </p:nvSpPr>
        <p:spPr>
          <a:xfrm>
            <a:off x="6309360" y="949421"/>
            <a:ext cx="261518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8DCF0"/>
                </a:solidFill>
              </a:rPr>
              <a:t>What operational gaps must Bruker's Wave platform solve to displace bioMérieux in Rapid AST?</a:t>
            </a:r>
            <a:endParaRPr lang="en-US" sz="900" dirty="0"/>
          </a:p>
        </p:txBody>
      </p:sp>
      <p:sp>
        <p:nvSpPr>
          <p:cNvPr id="63" name="Shape 61"/>
          <p:cNvSpPr/>
          <p:nvPr/>
        </p:nvSpPr>
        <p:spPr>
          <a:xfrm>
            <a:off x="6181344" y="1447769"/>
            <a:ext cx="2816352" cy="713232"/>
          </a:xfrm>
          <a:prstGeom prst="rect">
            <a:avLst/>
          </a:prstGeom>
          <a:solidFill>
            <a:srgbClr val="0A1E32"/>
          </a:solidFill>
          <a:ln w="6350">
            <a:solidFill>
              <a:srgbClr val="1A3550"/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6181344" y="1447769"/>
            <a:ext cx="54864" cy="713232"/>
          </a:xfrm>
          <a:prstGeom prst="rect">
            <a:avLst/>
          </a:prstGeom>
          <a:solidFill>
            <a:srgbClr val="2E7D4F"/>
          </a:solidFill>
          <a:ln/>
        </p:spPr>
      </p:sp>
      <p:sp>
        <p:nvSpPr>
          <p:cNvPr id="65" name="Shape 63"/>
          <p:cNvSpPr/>
          <p:nvPr/>
        </p:nvSpPr>
        <p:spPr>
          <a:xfrm>
            <a:off x="6300216" y="1511777"/>
            <a:ext cx="658368" cy="164592"/>
          </a:xfrm>
          <a:prstGeom prst="rect">
            <a:avLst/>
          </a:prstGeom>
          <a:solidFill>
            <a:srgbClr val="2E7D4F"/>
          </a:solidFill>
          <a:ln/>
        </p:spPr>
      </p:sp>
      <p:sp>
        <p:nvSpPr>
          <p:cNvPr id="66" name="Text 64"/>
          <p:cNvSpPr/>
          <p:nvPr/>
        </p:nvSpPr>
        <p:spPr>
          <a:xfrm>
            <a:off x="6300216" y="1511777"/>
            <a:ext cx="65836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0284A"/>
                </a:solidFill>
              </a:rPr>
              <a:t>Specialty</a:t>
            </a:r>
            <a:endParaRPr lang="en-US" sz="800" dirty="0"/>
          </a:p>
        </p:txBody>
      </p:sp>
      <p:sp>
        <p:nvSpPr>
          <p:cNvPr id="67" name="Text 65"/>
          <p:cNvSpPr/>
          <p:nvPr/>
        </p:nvSpPr>
        <p:spPr>
          <a:xfrm>
            <a:off x="6309360" y="1722089"/>
            <a:ext cx="261518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8DCF0"/>
                </a:solidFill>
              </a:rPr>
              <a:t>Multiple myeloma sample journey: where does automated IVD offer greatest time-to-diagnosis value?</a:t>
            </a:r>
            <a:endParaRPr lang="en-US" sz="900" dirty="0"/>
          </a:p>
        </p:txBody>
      </p:sp>
      <p:sp>
        <p:nvSpPr>
          <p:cNvPr id="68" name="Shape 66"/>
          <p:cNvSpPr/>
          <p:nvPr/>
        </p:nvSpPr>
        <p:spPr>
          <a:xfrm>
            <a:off x="6181344" y="2220437"/>
            <a:ext cx="2816352" cy="713232"/>
          </a:xfrm>
          <a:prstGeom prst="rect">
            <a:avLst/>
          </a:prstGeom>
          <a:solidFill>
            <a:srgbClr val="0A1E32"/>
          </a:solidFill>
          <a:ln w="6350">
            <a:solidFill>
              <a:srgbClr val="1A3550"/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6181344" y="2220437"/>
            <a:ext cx="54864" cy="713232"/>
          </a:xfrm>
          <a:prstGeom prst="rect">
            <a:avLst/>
          </a:prstGeom>
          <a:solidFill>
            <a:srgbClr val="2E7D4F"/>
          </a:solidFill>
          <a:ln/>
        </p:spPr>
      </p:sp>
      <p:sp>
        <p:nvSpPr>
          <p:cNvPr id="70" name="Shape 68"/>
          <p:cNvSpPr/>
          <p:nvPr/>
        </p:nvSpPr>
        <p:spPr>
          <a:xfrm>
            <a:off x="6300216" y="2284445"/>
            <a:ext cx="658368" cy="164592"/>
          </a:xfrm>
          <a:prstGeom prst="rect">
            <a:avLst/>
          </a:prstGeom>
          <a:solidFill>
            <a:srgbClr val="2E7D4F"/>
          </a:solidFill>
          <a:ln/>
        </p:spPr>
      </p:sp>
      <p:sp>
        <p:nvSpPr>
          <p:cNvPr id="71" name="Text 69"/>
          <p:cNvSpPr/>
          <p:nvPr/>
        </p:nvSpPr>
        <p:spPr>
          <a:xfrm>
            <a:off x="6300216" y="2284445"/>
            <a:ext cx="65836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0284A"/>
                </a:solidFill>
              </a:rPr>
              <a:t>Specialty</a:t>
            </a:r>
            <a:endParaRPr lang="en-US" sz="800" dirty="0"/>
          </a:p>
        </p:txBody>
      </p:sp>
      <p:sp>
        <p:nvSpPr>
          <p:cNvPr id="72" name="Text 70"/>
          <p:cNvSpPr/>
          <p:nvPr/>
        </p:nvSpPr>
        <p:spPr>
          <a:xfrm>
            <a:off x="6309360" y="2494757"/>
            <a:ext cx="261518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8DCF0"/>
                </a:solidFill>
              </a:rPr>
              <a:t>Primary economic and clinical hurdles preventing the remaining 60% of the latent TB testing market from converting to the QuantiFERON blood test?</a:t>
            </a:r>
            <a:endParaRPr lang="en-US" sz="900" dirty="0"/>
          </a:p>
        </p:txBody>
      </p:sp>
      <p:sp>
        <p:nvSpPr>
          <p:cNvPr id="73" name="Shape 71"/>
          <p:cNvSpPr/>
          <p:nvPr/>
        </p:nvSpPr>
        <p:spPr>
          <a:xfrm>
            <a:off x="6181344" y="2993105"/>
            <a:ext cx="2816352" cy="713232"/>
          </a:xfrm>
          <a:prstGeom prst="rect">
            <a:avLst/>
          </a:prstGeom>
          <a:solidFill>
            <a:srgbClr val="0A1E32"/>
          </a:solidFill>
          <a:ln w="6350">
            <a:solidFill>
              <a:srgbClr val="1A3550"/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6181344" y="2993105"/>
            <a:ext cx="54864" cy="713232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75" name="Shape 73"/>
          <p:cNvSpPr/>
          <p:nvPr/>
        </p:nvSpPr>
        <p:spPr>
          <a:xfrm>
            <a:off x="6300216" y="3057113"/>
            <a:ext cx="658368" cy="164592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76" name="Text 74"/>
          <p:cNvSpPr/>
          <p:nvPr/>
        </p:nvSpPr>
        <p:spPr>
          <a:xfrm>
            <a:off x="6300216" y="3057113"/>
            <a:ext cx="65836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0284A"/>
                </a:solidFill>
              </a:rPr>
              <a:t>BD Exit</a:t>
            </a:r>
            <a:endParaRPr lang="en-US" sz="800" dirty="0"/>
          </a:p>
        </p:txBody>
      </p:sp>
      <p:sp>
        <p:nvSpPr>
          <p:cNvPr id="77" name="Text 75"/>
          <p:cNvSpPr/>
          <p:nvPr/>
        </p:nvSpPr>
        <p:spPr>
          <a:xfrm>
            <a:off x="6309360" y="3267425"/>
            <a:ext cx="261518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8DCF0"/>
                </a:solidFill>
              </a:rPr>
              <a:t>How will Waters' acquisition reshape former BD customer purchasing decisions — and who captures the displaced accounts?</a:t>
            </a:r>
            <a:endParaRPr lang="en-US" sz="900" dirty="0"/>
          </a:p>
        </p:txBody>
      </p:sp>
      <p:pic>
        <p:nvPicPr>
          <p:cNvPr id="78" name="Picture 5" descr="About Us | The Marketech Group">
            <a:extLst>
              <a:ext uri="{FF2B5EF4-FFF2-40B4-BE49-F238E27FC236}">
                <a16:creationId xmlns:a16="http://schemas.microsoft.com/office/drawing/2014/main" id="{19CB97B3-781C-09BD-D9E4-6290FC12C7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9758" y="4504753"/>
            <a:ext cx="704242" cy="379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17920" y="0"/>
            <a:ext cx="2926080" cy="5143500"/>
          </a:xfrm>
          <a:prstGeom prst="rect">
            <a:avLst/>
          </a:prstGeom>
          <a:solidFill>
            <a:srgbClr val="003F6B"/>
          </a:solidFill>
          <a:ln w="12700">
            <a:solidFill>
              <a:srgbClr val="003F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412480" y="0"/>
            <a:ext cx="731520" cy="5143500"/>
          </a:xfrm>
          <a:prstGeom prst="rect">
            <a:avLst/>
          </a:prstGeom>
          <a:solidFill>
            <a:srgbClr val="0075BE"/>
          </a:solidFill>
          <a:ln w="12700">
            <a:solidFill>
              <a:srgbClr val="0075B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6217920" cy="50292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6" name="Text 3"/>
          <p:cNvSpPr/>
          <p:nvPr/>
        </p:nvSpPr>
        <p:spPr>
          <a:xfrm>
            <a:off x="469392" y="947928"/>
            <a:ext cx="5577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00A1DA"/>
                </a:solidFill>
              </a:rPr>
              <a:t>MEASURING THE VOICE OF CUSTOMER IN IN VITRO DIAGNOSTICS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480060" y="1271054"/>
            <a:ext cx="5486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0070C0"/>
                </a:solidFill>
              </a:rPr>
              <a:t>The Strategic IVD Marketing Research</a:t>
            </a:r>
            <a:endParaRPr lang="en-US" sz="27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2700" b="1" dirty="0">
                <a:solidFill>
                  <a:srgbClr val="0070C0"/>
                </a:solidFill>
              </a:rPr>
              <a:t>Agenda for 2026</a:t>
            </a:r>
            <a:endParaRPr lang="en-US" sz="2700" dirty="0">
              <a:solidFill>
                <a:srgbClr val="0070C0"/>
              </a:solidFill>
            </a:endParaRPr>
          </a:p>
        </p:txBody>
      </p:sp>
      <p:sp>
        <p:nvSpPr>
          <p:cNvPr id="8" name="Shape 5"/>
          <p:cNvSpPr/>
          <p:nvPr/>
        </p:nvSpPr>
        <p:spPr>
          <a:xfrm>
            <a:off x="457200" y="2286000"/>
            <a:ext cx="1920240" cy="50292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9" name="Text 6"/>
          <p:cNvSpPr/>
          <p:nvPr/>
        </p:nvSpPr>
        <p:spPr>
          <a:xfrm>
            <a:off x="457200" y="2414016"/>
            <a:ext cx="5486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8DB8D4"/>
                </a:solidFill>
              </a:rPr>
              <a:t>Public earnings data reveals what happened.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8DB8D4"/>
                </a:solidFill>
              </a:rPr>
              <a:t>TMTG VOC research reveals what to do about it.</a:t>
            </a:r>
            <a:endParaRPr lang="en-US" sz="1150" dirty="0"/>
          </a:p>
        </p:txBody>
      </p:sp>
      <p:sp>
        <p:nvSpPr>
          <p:cNvPr id="10" name="Shape 7"/>
          <p:cNvSpPr/>
          <p:nvPr/>
        </p:nvSpPr>
        <p:spPr>
          <a:xfrm>
            <a:off x="457200" y="2999232"/>
            <a:ext cx="164592" cy="164592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11" name="Text 8"/>
          <p:cNvSpPr/>
          <p:nvPr/>
        </p:nvSpPr>
        <p:spPr>
          <a:xfrm>
            <a:off x="713232" y="2980944"/>
            <a:ext cx="5303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070C0"/>
                </a:solidFill>
              </a:rPr>
              <a:t>Pricing elasticity &amp; price-to-volume thresholds</a:t>
            </a:r>
          </a:p>
        </p:txBody>
      </p:sp>
      <p:sp>
        <p:nvSpPr>
          <p:cNvPr id="12" name="Shape 9"/>
          <p:cNvSpPr/>
          <p:nvPr/>
        </p:nvSpPr>
        <p:spPr>
          <a:xfrm>
            <a:off x="457200" y="3282696"/>
            <a:ext cx="164592" cy="164592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13" name="Text 10"/>
          <p:cNvSpPr/>
          <p:nvPr/>
        </p:nvSpPr>
        <p:spPr>
          <a:xfrm>
            <a:off x="713232" y="3264408"/>
            <a:ext cx="5303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070C0"/>
                </a:solidFill>
              </a:rPr>
              <a:t>Platform displacement trigger identification</a:t>
            </a:r>
          </a:p>
        </p:txBody>
      </p:sp>
      <p:sp>
        <p:nvSpPr>
          <p:cNvPr id="14" name="Shape 11"/>
          <p:cNvSpPr/>
          <p:nvPr/>
        </p:nvSpPr>
        <p:spPr>
          <a:xfrm>
            <a:off x="457200" y="3566160"/>
            <a:ext cx="164592" cy="164592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15" name="Text 12"/>
          <p:cNvSpPr/>
          <p:nvPr/>
        </p:nvSpPr>
        <p:spPr>
          <a:xfrm>
            <a:off x="713232" y="3547872"/>
            <a:ext cx="5303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070C0"/>
                </a:solidFill>
              </a:rPr>
              <a:t>Concept &amp; messaging optimization pre-launch</a:t>
            </a:r>
          </a:p>
        </p:txBody>
      </p:sp>
      <p:sp>
        <p:nvSpPr>
          <p:cNvPr id="16" name="Shape 13"/>
          <p:cNvSpPr/>
          <p:nvPr/>
        </p:nvSpPr>
        <p:spPr>
          <a:xfrm>
            <a:off x="457200" y="3849624"/>
            <a:ext cx="164592" cy="164592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17" name="Text 14"/>
          <p:cNvSpPr/>
          <p:nvPr/>
        </p:nvSpPr>
        <p:spPr>
          <a:xfrm>
            <a:off x="713232" y="3831336"/>
            <a:ext cx="5303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070C0"/>
                </a:solidFill>
              </a:rPr>
              <a:t>Conjoint analysis for menu &amp; assay prioritization</a:t>
            </a:r>
          </a:p>
        </p:txBody>
      </p:sp>
      <p:sp>
        <p:nvSpPr>
          <p:cNvPr id="18" name="Shape 15"/>
          <p:cNvSpPr/>
          <p:nvPr/>
        </p:nvSpPr>
        <p:spPr>
          <a:xfrm>
            <a:off x="457200" y="4133088"/>
            <a:ext cx="164592" cy="164592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19" name="Text 16"/>
          <p:cNvSpPr/>
          <p:nvPr/>
        </p:nvSpPr>
        <p:spPr>
          <a:xfrm>
            <a:off x="713232" y="4114800"/>
            <a:ext cx="5303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070C0"/>
                </a:solidFill>
              </a:rPr>
              <a:t>Sample journey &amp; workflow mapping studies</a:t>
            </a:r>
          </a:p>
        </p:txBody>
      </p:sp>
      <p:sp>
        <p:nvSpPr>
          <p:cNvPr id="20" name="Shape 17"/>
          <p:cNvSpPr/>
          <p:nvPr/>
        </p:nvSpPr>
        <p:spPr>
          <a:xfrm>
            <a:off x="457200" y="4416552"/>
            <a:ext cx="164592" cy="164592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21" name="Text 18"/>
          <p:cNvSpPr/>
          <p:nvPr/>
        </p:nvSpPr>
        <p:spPr>
          <a:xfrm>
            <a:off x="713232" y="4398264"/>
            <a:ext cx="5303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070C0"/>
                </a:solidFill>
              </a:rPr>
              <a:t>Competitive wargaming &amp; positioning research</a:t>
            </a:r>
          </a:p>
        </p:txBody>
      </p:sp>
      <p:sp>
        <p:nvSpPr>
          <p:cNvPr id="22" name="Text 19"/>
          <p:cNvSpPr/>
          <p:nvPr/>
        </p:nvSpPr>
        <p:spPr>
          <a:xfrm>
            <a:off x="457200" y="4718304"/>
            <a:ext cx="4114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0A1DA"/>
                </a:solidFill>
              </a:rPr>
              <a:t>www.themarketechgroup.com</a:t>
            </a:r>
            <a:endParaRPr lang="en-US" sz="950" dirty="0"/>
          </a:p>
        </p:txBody>
      </p:sp>
      <p:sp>
        <p:nvSpPr>
          <p:cNvPr id="23" name="Text 20"/>
          <p:cNvSpPr/>
          <p:nvPr/>
        </p:nvSpPr>
        <p:spPr>
          <a:xfrm>
            <a:off x="6355080" y="502920"/>
            <a:ext cx="2423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TMTG</a:t>
            </a:r>
            <a:endParaRPr lang="en-US" sz="2000" dirty="0"/>
          </a:p>
        </p:txBody>
      </p:sp>
      <p:sp>
        <p:nvSpPr>
          <p:cNvPr id="24" name="Text 21"/>
          <p:cNvSpPr/>
          <p:nvPr/>
        </p:nvSpPr>
        <p:spPr>
          <a:xfrm>
            <a:off x="6355080" y="960120"/>
            <a:ext cx="2423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00A1DA"/>
                </a:solidFill>
              </a:rPr>
              <a:t>MedTech Market Research</a:t>
            </a:r>
            <a:endParaRPr lang="en-US" sz="850" dirty="0"/>
          </a:p>
        </p:txBody>
      </p:sp>
      <p:sp>
        <p:nvSpPr>
          <p:cNvPr id="25" name="Shape 22"/>
          <p:cNvSpPr/>
          <p:nvPr/>
        </p:nvSpPr>
        <p:spPr>
          <a:xfrm>
            <a:off x="6720840" y="1261872"/>
            <a:ext cx="1691640" cy="36576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26" name="Text 23"/>
          <p:cNvSpPr/>
          <p:nvPr/>
        </p:nvSpPr>
        <p:spPr>
          <a:xfrm>
            <a:off x="6355080" y="1463040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C8DCF0"/>
                </a:solidFill>
              </a:rPr>
              <a:t>›  Global VOC Studies</a:t>
            </a:r>
            <a:endParaRPr lang="en-US" sz="950" dirty="0"/>
          </a:p>
        </p:txBody>
      </p:sp>
      <p:sp>
        <p:nvSpPr>
          <p:cNvPr id="27" name="Text 24"/>
          <p:cNvSpPr/>
          <p:nvPr/>
        </p:nvSpPr>
        <p:spPr>
          <a:xfrm>
            <a:off x="6355080" y="1847088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C8DCF0"/>
                </a:solidFill>
              </a:rPr>
              <a:t>›  Pricing Research</a:t>
            </a:r>
            <a:endParaRPr lang="en-US" sz="950" dirty="0"/>
          </a:p>
        </p:txBody>
      </p:sp>
      <p:sp>
        <p:nvSpPr>
          <p:cNvPr id="28" name="Text 25"/>
          <p:cNvSpPr/>
          <p:nvPr/>
        </p:nvSpPr>
        <p:spPr>
          <a:xfrm>
            <a:off x="6355080" y="2231136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C8DCF0"/>
                </a:solidFill>
              </a:rPr>
              <a:t>›  Concept Testing</a:t>
            </a:r>
            <a:endParaRPr lang="en-US" sz="950" dirty="0"/>
          </a:p>
        </p:txBody>
      </p:sp>
      <p:sp>
        <p:nvSpPr>
          <p:cNvPr id="29" name="Text 26"/>
          <p:cNvSpPr/>
          <p:nvPr/>
        </p:nvSpPr>
        <p:spPr>
          <a:xfrm>
            <a:off x="6355080" y="2615184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C8DCF0"/>
                </a:solidFill>
              </a:rPr>
              <a:t>›  Segmentation</a:t>
            </a:r>
            <a:endParaRPr lang="en-US" sz="950" dirty="0"/>
          </a:p>
        </p:txBody>
      </p:sp>
      <p:sp>
        <p:nvSpPr>
          <p:cNvPr id="30" name="Text 27"/>
          <p:cNvSpPr/>
          <p:nvPr/>
        </p:nvSpPr>
        <p:spPr>
          <a:xfrm>
            <a:off x="6355080" y="2999232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C8DCF0"/>
                </a:solidFill>
              </a:rPr>
              <a:t>›  Positioning &amp; Messaging</a:t>
            </a:r>
            <a:endParaRPr lang="en-US" sz="950" dirty="0"/>
          </a:p>
        </p:txBody>
      </p:sp>
      <p:sp>
        <p:nvSpPr>
          <p:cNvPr id="31" name="Text 28"/>
          <p:cNvSpPr/>
          <p:nvPr/>
        </p:nvSpPr>
        <p:spPr>
          <a:xfrm>
            <a:off x="6355080" y="3383280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C8DCF0"/>
                </a:solidFill>
              </a:rPr>
              <a:t>›  Competitive Intel</a:t>
            </a:r>
            <a:endParaRPr lang="en-US" sz="950" dirty="0"/>
          </a:p>
        </p:txBody>
      </p:sp>
      <p:sp>
        <p:nvSpPr>
          <p:cNvPr id="32" name="Shape 29"/>
          <p:cNvSpPr/>
          <p:nvPr/>
        </p:nvSpPr>
        <p:spPr>
          <a:xfrm>
            <a:off x="0" y="4956048"/>
            <a:ext cx="9144000" cy="187452"/>
          </a:xfrm>
          <a:prstGeom prst="rect">
            <a:avLst/>
          </a:prstGeom>
          <a:solidFill>
            <a:srgbClr val="001828"/>
          </a:solidFill>
          <a:ln/>
        </p:spPr>
      </p:sp>
      <p:sp>
        <p:nvSpPr>
          <p:cNvPr id="33" name="Shape 30"/>
          <p:cNvSpPr/>
          <p:nvPr/>
        </p:nvSpPr>
        <p:spPr>
          <a:xfrm>
            <a:off x="0" y="4956048"/>
            <a:ext cx="9144000" cy="36576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34" name="Text 31"/>
          <p:cNvSpPr/>
          <p:nvPr/>
        </p:nvSpPr>
        <p:spPr>
          <a:xfrm>
            <a:off x="274320" y="4983480"/>
            <a:ext cx="859536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00A1DA"/>
                </a:solidFill>
              </a:rPr>
              <a:t>TMTG | IVD Market Analysis Q4 2025  |  www.themarketechgroup.com</a:t>
            </a:r>
            <a:endParaRPr lang="en-US" sz="750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E966989-ACEF-7FB8-54BF-983FF2B6AE81}"/>
              </a:ext>
            </a:extLst>
          </p:cNvPr>
          <p:cNvSpPr/>
          <p:nvPr/>
        </p:nvSpPr>
        <p:spPr>
          <a:xfrm>
            <a:off x="450065" y="153698"/>
            <a:ext cx="1652993" cy="8229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7" name="Picture 2" descr="About Us | The Marketech Group">
            <a:extLst>
              <a:ext uri="{FF2B5EF4-FFF2-40B4-BE49-F238E27FC236}">
                <a16:creationId xmlns:a16="http://schemas.microsoft.com/office/drawing/2014/main" id="{47EAB39F-DA02-9D63-02A3-50E2071F73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505" y="150876"/>
            <a:ext cx="1364332" cy="736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FE0BEC-03D9-1D88-9DDA-45736FD851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30EE1B60-58A4-C443-A47F-3CEF752DAE65}"/>
              </a:ext>
            </a:extLst>
          </p:cNvPr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0284A"/>
          </a:solidFill>
          <a:ln/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ED18DCAB-4A49-AD15-8A0C-39D433E39025}"/>
              </a:ext>
            </a:extLst>
          </p:cNvPr>
          <p:cNvSpPr/>
          <p:nvPr/>
        </p:nvSpPr>
        <p:spPr>
          <a:xfrm>
            <a:off x="0" y="626364"/>
            <a:ext cx="9144000" cy="36576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4ADC334A-0001-F6B0-1D6E-B4898FDD8508}"/>
              </a:ext>
            </a:extLst>
          </p:cNvPr>
          <p:cNvSpPr/>
          <p:nvPr/>
        </p:nvSpPr>
        <p:spPr>
          <a:xfrm>
            <a:off x="320040" y="0"/>
            <a:ext cx="67665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</a:rPr>
              <a:t>Table of Contents – IVD Market Intelligence - Q4 2025</a:t>
            </a:r>
            <a:endParaRPr lang="en-US" sz="16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6204E7E6-4959-8DC4-6CA4-0D2B831FB312}"/>
              </a:ext>
            </a:extLst>
          </p:cNvPr>
          <p:cNvSpPr/>
          <p:nvPr/>
        </p:nvSpPr>
        <p:spPr>
          <a:xfrm>
            <a:off x="0" y="0"/>
            <a:ext cx="88696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endParaRPr lang="en-US" sz="1000" dirty="0"/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DF07DA56-5C6A-D017-7BC3-D9F3F571AD5C}"/>
              </a:ext>
            </a:extLst>
          </p:cNvPr>
          <p:cNvSpPr/>
          <p:nvPr/>
        </p:nvSpPr>
        <p:spPr>
          <a:xfrm>
            <a:off x="0" y="4956048"/>
            <a:ext cx="9144000" cy="187452"/>
          </a:xfrm>
          <a:prstGeom prst="rect">
            <a:avLst/>
          </a:prstGeom>
          <a:solidFill>
            <a:srgbClr val="00284A"/>
          </a:solidFill>
          <a:ln/>
        </p:spPr>
      </p:sp>
      <p:sp>
        <p:nvSpPr>
          <p:cNvPr id="10" name="Text 8">
            <a:extLst>
              <a:ext uri="{FF2B5EF4-FFF2-40B4-BE49-F238E27FC236}">
                <a16:creationId xmlns:a16="http://schemas.microsoft.com/office/drawing/2014/main" id="{A6EDDCBD-0BA6-3A76-A45D-8FD9753FE5F7}"/>
              </a:ext>
            </a:extLst>
          </p:cNvPr>
          <p:cNvSpPr/>
          <p:nvPr/>
        </p:nvSpPr>
        <p:spPr>
          <a:xfrm>
            <a:off x="274320" y="4983480"/>
            <a:ext cx="859536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00A1DA"/>
                </a:solidFill>
              </a:rPr>
              <a:t>TMTG | IVD Market Analysis Q4 2025  |  www.themarketechgroup.com</a:t>
            </a:r>
            <a:endParaRPr lang="en-US" sz="750" dirty="0"/>
          </a:p>
        </p:txBody>
      </p:sp>
      <p:sp>
        <p:nvSpPr>
          <p:cNvPr id="156" name="Rectangle 3">
            <a:extLst>
              <a:ext uri="{FF2B5EF4-FFF2-40B4-BE49-F238E27FC236}">
                <a16:creationId xmlns:a16="http://schemas.microsoft.com/office/drawing/2014/main" id="{582BA958-7174-4B7F-A67A-590B426704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" y="671654"/>
            <a:ext cx="6261651" cy="44396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050" b="1" dirty="0">
                <a:solidFill>
                  <a:srgbClr val="AA273D"/>
                </a:solidFill>
              </a:rPr>
              <a:t>Part 1: Overall Market Summary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IVD Market Health Scorecard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: Weighted benchmark of the top 11 industry players.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The Return of the Routine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: Growth anchored by hospital testing and chronic disease monitoring.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The China Vacuum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: Quantifying the ~$1.1B+ combined revenue headwind for Roche and Abbott.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Menu Wars vs. Box Wars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: The shift from instrument placements to assay menu expansion and Mass Spec automation.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oogle Sans Text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50" b="1" dirty="0">
                <a:solidFill>
                  <a:srgbClr val="AA273D"/>
                </a:solidFill>
              </a:rPr>
              <a:t>Part 2: Core Lab Segment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Roche Diagnostics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: Analysis of +10% ex-China growth and the automated Mass Spec launch.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Abbott Laboratories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: Momentum from the $21B Exact Sciences acquisition and oncology pivot.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Danaher (Beckman Coulter)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: Immunoassay-led growth and the DXi9000 menu expansion.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Siemens </a:t>
            </a:r>
            <a:r>
              <a:rPr kumimoji="0" lang="en-US" altLang="en-US" sz="9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Healthineers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: Performance of the </a:t>
            </a:r>
            <a:r>
              <a:rPr kumimoji="0" lang="en-US" altLang="en-US" sz="9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Atellica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 platform and strategic "verticalization" of the division.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oogle Sans Text"/>
            </a:endParaRPr>
          </a:p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050" b="1" dirty="0">
                <a:solidFill>
                  <a:srgbClr val="AA273D"/>
                </a:solidFill>
              </a:rPr>
              <a:t>Part 3: Molecular Diagnostics Segment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Danaher (Cepheid)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: Transitioning the COVID-era install base to sexual health and GI testing.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Roche Molecular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: Sequencing demand surges and the 2026 AXELIOS launch.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Hologic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: Monetizing the Panther install base through vaginitis and oncology (Biotheranostics).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Qiagen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: Acceleration in syndromic panels (</a:t>
            </a:r>
            <a:r>
              <a:rPr kumimoji="0" lang="en-US" altLang="en-US" sz="9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QIAstat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-Dx) and digital PCR (</a:t>
            </a:r>
            <a:r>
              <a:rPr kumimoji="0" lang="en-US" altLang="en-US" sz="9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QIAcuityDx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).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bioMérieux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: Explosive SPOTFIRE growth and decentralized STI testing strategy.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Bruker (</a:t>
            </a:r>
            <a:r>
              <a:rPr kumimoji="0" lang="en-US" altLang="en-US" sz="9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ELITech</a:t>
            </a: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)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: Entering the "affordable syndromic" and Rapid AST markets.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oogle Sans Text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50" b="1" dirty="0">
                <a:solidFill>
                  <a:srgbClr val="AA273D"/>
                </a:solidFill>
              </a:rPr>
              <a:t>Part 4: Microbiology &amp; Specialty Diagnostics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Microbiology (bioMérieux vs. Bruker)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: The battle for Rapid AST and blood culture dominance.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9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Thermo</a:t>
            </a: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 Fisher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: Automated Multiple Myeloma diagnosis (</a:t>
            </a:r>
            <a:r>
              <a:rPr kumimoji="0" lang="en-US" altLang="en-US" sz="9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Exens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) and AI integration.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Bio-Rad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: The migration of </a:t>
            </a:r>
            <a:r>
              <a:rPr kumimoji="0" lang="en-US" altLang="en-US" sz="9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ddPCR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 from Research Use Only (RUO) to regulated IVD.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oogle Sans Text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50" b="1" dirty="0">
                <a:solidFill>
                  <a:srgbClr val="AA273D"/>
                </a:solidFill>
              </a:rPr>
              <a:t>Part 5: Strategic Exits &amp; The Path Forward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BD (Becton Dickinson) Divestiture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: Analysis of the $18B exit and Waters Corp’s market entry.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The Intelligence Gap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: 14 Central Research Questions for 2026.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The 2026 Strategic Research Agenda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: Leveraging Voice of Customer (VOC) for pricing and positioning.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3" name="Picture 5" descr="About Us | The Marketech Group">
            <a:extLst>
              <a:ext uri="{FF2B5EF4-FFF2-40B4-BE49-F238E27FC236}">
                <a16:creationId xmlns:a16="http://schemas.microsoft.com/office/drawing/2014/main" id="{6C39A069-A3B1-B365-6BCA-3B1768006E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9758" y="4504753"/>
            <a:ext cx="704242" cy="379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2632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8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0284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26364"/>
            <a:ext cx="9144000" cy="36576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0"/>
            <a:ext cx="67665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</a:rPr>
              <a:t>IVD Market Health Scorecard — Q4 2025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0" y="0"/>
            <a:ext cx="88696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00A1DA"/>
                </a:solidFill>
              </a:rPr>
              <a:t>Part 1: Overall Market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320040" y="786384"/>
            <a:ext cx="50292" cy="246888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76809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200" dirty="0">
                <a:solidFill>
                  <a:srgbClr val="AA273D"/>
                </a:solidFill>
              </a:rPr>
              <a:t>COMPETITIVE INTELLIGENCE</a:t>
            </a:r>
            <a:endParaRPr lang="en-US" sz="850" dirty="0"/>
          </a:p>
        </p:txBody>
      </p:sp>
      <p:sp>
        <p:nvSpPr>
          <p:cNvPr id="8" name="Shape 6"/>
          <p:cNvSpPr/>
          <p:nvPr/>
        </p:nvSpPr>
        <p:spPr>
          <a:xfrm>
            <a:off x="0" y="4956048"/>
            <a:ext cx="9144000" cy="187452"/>
          </a:xfrm>
          <a:prstGeom prst="rect">
            <a:avLst/>
          </a:prstGeom>
          <a:solidFill>
            <a:srgbClr val="00284A"/>
          </a:solidFill>
          <a:ln/>
        </p:spPr>
      </p:sp>
      <p:sp>
        <p:nvSpPr>
          <p:cNvPr id="9" name="Shape 7"/>
          <p:cNvSpPr/>
          <p:nvPr/>
        </p:nvSpPr>
        <p:spPr>
          <a:xfrm>
            <a:off x="0" y="4956048"/>
            <a:ext cx="9144000" cy="36576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4983480"/>
            <a:ext cx="859536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00A1DA"/>
                </a:solidFill>
              </a:rPr>
              <a:t>TMTG | IVD Market Analysis Q4 2025  |  www.themarketechgroup.com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320040" y="1078992"/>
            <a:ext cx="8503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B8499"/>
                </a:solidFill>
              </a:rPr>
              <a:t>Weighted benchmark across Q4 revenue growth, innovation velocity &amp; install base momentum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0040" y="1371600"/>
            <a:ext cx="2423160" cy="274320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13" name="Text 11"/>
          <p:cNvSpPr/>
          <p:nvPr/>
        </p:nvSpPr>
        <p:spPr>
          <a:xfrm>
            <a:off x="384048" y="1371600"/>
            <a:ext cx="2359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</a:rPr>
              <a:t>Company</a:t>
            </a:r>
            <a:endParaRPr lang="en-US" sz="850" dirty="0"/>
          </a:p>
        </p:txBody>
      </p:sp>
      <p:sp>
        <p:nvSpPr>
          <p:cNvPr id="14" name="Shape 12"/>
          <p:cNvSpPr/>
          <p:nvPr/>
        </p:nvSpPr>
        <p:spPr>
          <a:xfrm>
            <a:off x="2788920" y="1371600"/>
            <a:ext cx="1783080" cy="274320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15" name="Text 13"/>
          <p:cNvSpPr/>
          <p:nvPr/>
        </p:nvSpPr>
        <p:spPr>
          <a:xfrm>
            <a:off x="2852928" y="1371600"/>
            <a:ext cx="17190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</a:rPr>
              <a:t>Q4 Dx Rev Growth</a:t>
            </a:r>
            <a:endParaRPr lang="en-US" sz="850" dirty="0"/>
          </a:p>
        </p:txBody>
      </p:sp>
      <p:sp>
        <p:nvSpPr>
          <p:cNvPr id="16" name="Shape 14"/>
          <p:cNvSpPr/>
          <p:nvPr/>
        </p:nvSpPr>
        <p:spPr>
          <a:xfrm>
            <a:off x="4663440" y="1371600"/>
            <a:ext cx="1554480" cy="274320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17" name="Text 15"/>
          <p:cNvSpPr/>
          <p:nvPr/>
        </p:nvSpPr>
        <p:spPr>
          <a:xfrm>
            <a:off x="4727448" y="1371600"/>
            <a:ext cx="1490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</a:rPr>
              <a:t>Innovation Velocity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6263640" y="1371600"/>
            <a:ext cx="1325880" cy="274320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19" name="Text 17"/>
          <p:cNvSpPr/>
          <p:nvPr/>
        </p:nvSpPr>
        <p:spPr>
          <a:xfrm>
            <a:off x="6327648" y="1371600"/>
            <a:ext cx="12618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</a:rPr>
              <a:t>Install Base Momentum</a:t>
            </a:r>
            <a:endParaRPr lang="en-US" sz="850" dirty="0"/>
          </a:p>
        </p:txBody>
      </p:sp>
      <p:sp>
        <p:nvSpPr>
          <p:cNvPr id="20" name="Shape 18"/>
          <p:cNvSpPr/>
          <p:nvPr/>
        </p:nvSpPr>
        <p:spPr>
          <a:xfrm>
            <a:off x="7635240" y="1371600"/>
            <a:ext cx="1188720" cy="274320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21" name="Text 19"/>
          <p:cNvSpPr/>
          <p:nvPr/>
        </p:nvSpPr>
        <p:spPr>
          <a:xfrm>
            <a:off x="7699248" y="1371600"/>
            <a:ext cx="11247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</a:rPr>
              <a:t>Score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320040" y="1664208"/>
            <a:ext cx="2423160" cy="260604"/>
          </a:xfrm>
          <a:prstGeom prst="rect">
            <a:avLst/>
          </a:prstGeom>
          <a:solidFill>
            <a:srgbClr val="F0F6FB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788920" y="1664208"/>
            <a:ext cx="1783080" cy="260604"/>
          </a:xfrm>
          <a:prstGeom prst="rect">
            <a:avLst/>
          </a:prstGeom>
          <a:solidFill>
            <a:srgbClr val="F0F6FB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663440" y="1664208"/>
            <a:ext cx="1554480" cy="260604"/>
          </a:xfrm>
          <a:prstGeom prst="rect">
            <a:avLst/>
          </a:prstGeom>
          <a:solidFill>
            <a:srgbClr val="F0F6FB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63640" y="1664208"/>
            <a:ext cx="1325880" cy="260604"/>
          </a:xfrm>
          <a:prstGeom prst="rect">
            <a:avLst/>
          </a:prstGeom>
          <a:solidFill>
            <a:srgbClr val="F0F6FB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7635240" y="1664208"/>
            <a:ext cx="1188720" cy="260604"/>
          </a:xfrm>
          <a:prstGeom prst="rect">
            <a:avLst/>
          </a:prstGeom>
          <a:solidFill>
            <a:srgbClr val="F0F6FB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7635240" y="1664208"/>
            <a:ext cx="1188720" cy="260604"/>
          </a:xfrm>
          <a:prstGeom prst="rect">
            <a:avLst/>
          </a:prstGeom>
          <a:solidFill>
            <a:srgbClr val="2E7D4F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699248" y="1664208"/>
            <a:ext cx="109728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</a:rPr>
              <a:t>89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411480" y="1664208"/>
            <a:ext cx="2313432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C2B3A"/>
                </a:solidFill>
              </a:rPr>
              <a:t>Danaher</a:t>
            </a:r>
            <a:endParaRPr lang="en-US" sz="850" dirty="0"/>
          </a:p>
        </p:txBody>
      </p:sp>
      <p:sp>
        <p:nvSpPr>
          <p:cNvPr id="30" name="Text 28"/>
          <p:cNvSpPr/>
          <p:nvPr/>
        </p:nvSpPr>
        <p:spPr>
          <a:xfrm>
            <a:off x="2880360" y="1664208"/>
            <a:ext cx="1673352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C2B3A"/>
                </a:solidFill>
              </a:rPr>
              <a:t>+3% Rep / Mid-Single Digit</a:t>
            </a:r>
            <a:endParaRPr lang="en-US" sz="850" dirty="0"/>
          </a:p>
        </p:txBody>
      </p:sp>
      <p:sp>
        <p:nvSpPr>
          <p:cNvPr id="31" name="Text 29"/>
          <p:cNvSpPr/>
          <p:nvPr/>
        </p:nvSpPr>
        <p:spPr>
          <a:xfrm>
            <a:off x="4754880" y="1664208"/>
            <a:ext cx="1444752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C2B3A"/>
                </a:solidFill>
              </a:rPr>
              <a:t>High</a:t>
            </a:r>
            <a:endParaRPr lang="en-US" sz="850" dirty="0"/>
          </a:p>
        </p:txBody>
      </p:sp>
      <p:sp>
        <p:nvSpPr>
          <p:cNvPr id="32" name="Text 30"/>
          <p:cNvSpPr/>
          <p:nvPr/>
        </p:nvSpPr>
        <p:spPr>
          <a:xfrm>
            <a:off x="6355080" y="1664208"/>
            <a:ext cx="1216152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C2B3A"/>
                </a:solidFill>
              </a:rPr>
              <a:t>High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320040" y="1936699"/>
            <a:ext cx="2423160" cy="260604"/>
          </a:xfrm>
          <a:prstGeom prst="rect">
            <a:avLst/>
          </a:prstGeom>
          <a:solidFill>
            <a:srgbClr val="FFFFFF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2788920" y="1936699"/>
            <a:ext cx="1783080" cy="260604"/>
          </a:xfrm>
          <a:prstGeom prst="rect">
            <a:avLst/>
          </a:prstGeom>
          <a:solidFill>
            <a:srgbClr val="FFFFFF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4663440" y="1936699"/>
            <a:ext cx="1554480" cy="260604"/>
          </a:xfrm>
          <a:prstGeom prst="rect">
            <a:avLst/>
          </a:prstGeom>
          <a:solidFill>
            <a:srgbClr val="FFFFFF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6263640" y="1936699"/>
            <a:ext cx="1325880" cy="260604"/>
          </a:xfrm>
          <a:prstGeom prst="rect">
            <a:avLst/>
          </a:prstGeom>
          <a:solidFill>
            <a:srgbClr val="FFFFFF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7635240" y="1936699"/>
            <a:ext cx="1188720" cy="260604"/>
          </a:xfrm>
          <a:prstGeom prst="rect">
            <a:avLst/>
          </a:prstGeom>
          <a:solidFill>
            <a:srgbClr val="FFFFFF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7635240" y="1936699"/>
            <a:ext cx="1188720" cy="260604"/>
          </a:xfrm>
          <a:prstGeom prst="rect">
            <a:avLst/>
          </a:prstGeom>
          <a:solidFill>
            <a:srgbClr val="2E7D4F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7699248" y="1936699"/>
            <a:ext cx="109728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</a:rPr>
              <a:t>87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411480" y="1936699"/>
            <a:ext cx="2313432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C2B3A"/>
                </a:solidFill>
              </a:rPr>
              <a:t>Abbott</a:t>
            </a:r>
            <a:endParaRPr lang="en-US" sz="850" dirty="0"/>
          </a:p>
        </p:txBody>
      </p:sp>
      <p:sp>
        <p:nvSpPr>
          <p:cNvPr id="41" name="Text 39"/>
          <p:cNvSpPr/>
          <p:nvPr/>
        </p:nvSpPr>
        <p:spPr>
          <a:xfrm>
            <a:off x="2880360" y="1936699"/>
            <a:ext cx="1673352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C2B3A"/>
                </a:solidFill>
              </a:rPr>
              <a:t>+5.3% Core</a:t>
            </a:r>
            <a:endParaRPr lang="en-US" sz="850" dirty="0"/>
          </a:p>
        </p:txBody>
      </p:sp>
      <p:sp>
        <p:nvSpPr>
          <p:cNvPr id="42" name="Text 40"/>
          <p:cNvSpPr/>
          <p:nvPr/>
        </p:nvSpPr>
        <p:spPr>
          <a:xfrm>
            <a:off x="4754880" y="1936699"/>
            <a:ext cx="1444752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C2B3A"/>
                </a:solidFill>
              </a:rPr>
              <a:t>High</a:t>
            </a:r>
            <a:endParaRPr lang="en-US" sz="850" dirty="0"/>
          </a:p>
        </p:txBody>
      </p:sp>
      <p:sp>
        <p:nvSpPr>
          <p:cNvPr id="43" name="Text 41"/>
          <p:cNvSpPr/>
          <p:nvPr/>
        </p:nvSpPr>
        <p:spPr>
          <a:xfrm>
            <a:off x="6355080" y="1936699"/>
            <a:ext cx="1216152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C2B3A"/>
                </a:solidFill>
              </a:rPr>
              <a:t>High</a:t>
            </a:r>
            <a:endParaRPr lang="en-US" sz="850" dirty="0"/>
          </a:p>
        </p:txBody>
      </p:sp>
      <p:sp>
        <p:nvSpPr>
          <p:cNvPr id="44" name="Shape 42"/>
          <p:cNvSpPr/>
          <p:nvPr/>
        </p:nvSpPr>
        <p:spPr>
          <a:xfrm>
            <a:off x="320040" y="2209190"/>
            <a:ext cx="2423160" cy="260604"/>
          </a:xfrm>
          <a:prstGeom prst="rect">
            <a:avLst/>
          </a:prstGeom>
          <a:solidFill>
            <a:srgbClr val="F0F6FB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2788920" y="2209190"/>
            <a:ext cx="1783080" cy="260604"/>
          </a:xfrm>
          <a:prstGeom prst="rect">
            <a:avLst/>
          </a:prstGeom>
          <a:solidFill>
            <a:srgbClr val="F0F6FB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4663440" y="2209190"/>
            <a:ext cx="1554480" cy="260604"/>
          </a:xfrm>
          <a:prstGeom prst="rect">
            <a:avLst/>
          </a:prstGeom>
          <a:solidFill>
            <a:srgbClr val="F0F6FB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6263640" y="2209190"/>
            <a:ext cx="1325880" cy="260604"/>
          </a:xfrm>
          <a:prstGeom prst="rect">
            <a:avLst/>
          </a:prstGeom>
          <a:solidFill>
            <a:srgbClr val="F0F6FB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7635240" y="2209190"/>
            <a:ext cx="1188720" cy="260604"/>
          </a:xfrm>
          <a:prstGeom prst="rect">
            <a:avLst/>
          </a:prstGeom>
          <a:solidFill>
            <a:srgbClr val="F0F6FB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7635240" y="2209190"/>
            <a:ext cx="1188720" cy="260604"/>
          </a:xfrm>
          <a:prstGeom prst="rect">
            <a:avLst/>
          </a:prstGeom>
          <a:solidFill>
            <a:srgbClr val="2E7D4F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7699248" y="2209190"/>
            <a:ext cx="109728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</a:rPr>
              <a:t>85</a:t>
            </a:r>
            <a:endParaRPr lang="en-US" sz="900" dirty="0"/>
          </a:p>
        </p:txBody>
      </p:sp>
      <p:sp>
        <p:nvSpPr>
          <p:cNvPr id="51" name="Text 49"/>
          <p:cNvSpPr/>
          <p:nvPr/>
        </p:nvSpPr>
        <p:spPr>
          <a:xfrm>
            <a:off x="411480" y="2209190"/>
            <a:ext cx="2313432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C2B3A"/>
                </a:solidFill>
              </a:rPr>
              <a:t>Qiagen</a:t>
            </a:r>
            <a:endParaRPr lang="en-US" sz="850" dirty="0"/>
          </a:p>
        </p:txBody>
      </p:sp>
      <p:sp>
        <p:nvSpPr>
          <p:cNvPr id="52" name="Text 50"/>
          <p:cNvSpPr/>
          <p:nvPr/>
        </p:nvSpPr>
        <p:spPr>
          <a:xfrm>
            <a:off x="2880360" y="2209190"/>
            <a:ext cx="1673352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C2B3A"/>
                </a:solidFill>
              </a:rPr>
              <a:t>+10% CER</a:t>
            </a:r>
            <a:endParaRPr lang="en-US" sz="850" dirty="0"/>
          </a:p>
        </p:txBody>
      </p:sp>
      <p:sp>
        <p:nvSpPr>
          <p:cNvPr id="53" name="Text 51"/>
          <p:cNvSpPr/>
          <p:nvPr/>
        </p:nvSpPr>
        <p:spPr>
          <a:xfrm>
            <a:off x="4754880" y="2209190"/>
            <a:ext cx="1444752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C2B3A"/>
                </a:solidFill>
              </a:rPr>
              <a:t>High</a:t>
            </a:r>
            <a:endParaRPr lang="en-US" sz="850" dirty="0"/>
          </a:p>
        </p:txBody>
      </p:sp>
      <p:sp>
        <p:nvSpPr>
          <p:cNvPr id="54" name="Text 52"/>
          <p:cNvSpPr/>
          <p:nvPr/>
        </p:nvSpPr>
        <p:spPr>
          <a:xfrm>
            <a:off x="6355080" y="2209190"/>
            <a:ext cx="1216152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C2B3A"/>
                </a:solidFill>
              </a:rPr>
              <a:t>High</a:t>
            </a:r>
            <a:endParaRPr lang="en-US" sz="850" dirty="0"/>
          </a:p>
        </p:txBody>
      </p:sp>
      <p:sp>
        <p:nvSpPr>
          <p:cNvPr id="55" name="Shape 53"/>
          <p:cNvSpPr/>
          <p:nvPr/>
        </p:nvSpPr>
        <p:spPr>
          <a:xfrm>
            <a:off x="320040" y="2481682"/>
            <a:ext cx="2423160" cy="260604"/>
          </a:xfrm>
          <a:prstGeom prst="rect">
            <a:avLst/>
          </a:prstGeom>
          <a:solidFill>
            <a:srgbClr val="FFFFFF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2788920" y="2481682"/>
            <a:ext cx="1783080" cy="260604"/>
          </a:xfrm>
          <a:prstGeom prst="rect">
            <a:avLst/>
          </a:prstGeom>
          <a:solidFill>
            <a:srgbClr val="FFFFFF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4663440" y="2481682"/>
            <a:ext cx="1554480" cy="260604"/>
          </a:xfrm>
          <a:prstGeom prst="rect">
            <a:avLst/>
          </a:prstGeom>
          <a:solidFill>
            <a:srgbClr val="FFFFFF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6263640" y="2481682"/>
            <a:ext cx="1325880" cy="260604"/>
          </a:xfrm>
          <a:prstGeom prst="rect">
            <a:avLst/>
          </a:prstGeom>
          <a:solidFill>
            <a:srgbClr val="FFFFFF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7635240" y="2481682"/>
            <a:ext cx="1188720" cy="260604"/>
          </a:xfrm>
          <a:prstGeom prst="rect">
            <a:avLst/>
          </a:prstGeom>
          <a:solidFill>
            <a:srgbClr val="FFFFFF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7635240" y="2481682"/>
            <a:ext cx="1188720" cy="260604"/>
          </a:xfrm>
          <a:prstGeom prst="rect">
            <a:avLst/>
          </a:prstGeom>
          <a:solidFill>
            <a:srgbClr val="0075BE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7699248" y="2481682"/>
            <a:ext cx="109728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</a:rPr>
              <a:t>84</a:t>
            </a:r>
            <a:endParaRPr lang="en-US" sz="900" dirty="0"/>
          </a:p>
        </p:txBody>
      </p:sp>
      <p:sp>
        <p:nvSpPr>
          <p:cNvPr id="62" name="Text 60"/>
          <p:cNvSpPr/>
          <p:nvPr/>
        </p:nvSpPr>
        <p:spPr>
          <a:xfrm>
            <a:off x="411480" y="2481682"/>
            <a:ext cx="2313432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C2B3A"/>
                </a:solidFill>
              </a:rPr>
              <a:t>Hologic</a:t>
            </a:r>
            <a:endParaRPr lang="en-US" sz="850" dirty="0"/>
          </a:p>
        </p:txBody>
      </p:sp>
      <p:sp>
        <p:nvSpPr>
          <p:cNvPr id="63" name="Text 61"/>
          <p:cNvSpPr/>
          <p:nvPr/>
        </p:nvSpPr>
        <p:spPr>
          <a:xfrm>
            <a:off x="2880360" y="2481682"/>
            <a:ext cx="1673352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C2B3A"/>
                </a:solidFill>
              </a:rPr>
              <a:t>+5.2% Rep</a:t>
            </a:r>
            <a:endParaRPr lang="en-US" sz="850" dirty="0"/>
          </a:p>
        </p:txBody>
      </p:sp>
      <p:sp>
        <p:nvSpPr>
          <p:cNvPr id="64" name="Text 62"/>
          <p:cNvSpPr/>
          <p:nvPr/>
        </p:nvSpPr>
        <p:spPr>
          <a:xfrm>
            <a:off x="4754880" y="2481682"/>
            <a:ext cx="1444752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C2B3A"/>
                </a:solidFill>
              </a:rPr>
              <a:t>High</a:t>
            </a:r>
            <a:endParaRPr lang="en-US" sz="850" dirty="0"/>
          </a:p>
        </p:txBody>
      </p:sp>
      <p:sp>
        <p:nvSpPr>
          <p:cNvPr id="65" name="Text 63"/>
          <p:cNvSpPr/>
          <p:nvPr/>
        </p:nvSpPr>
        <p:spPr>
          <a:xfrm>
            <a:off x="6355080" y="2481682"/>
            <a:ext cx="1216152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C2B3A"/>
                </a:solidFill>
              </a:rPr>
              <a:t>High</a:t>
            </a:r>
            <a:endParaRPr lang="en-US" sz="850" dirty="0"/>
          </a:p>
        </p:txBody>
      </p:sp>
      <p:sp>
        <p:nvSpPr>
          <p:cNvPr id="66" name="Shape 64"/>
          <p:cNvSpPr/>
          <p:nvPr/>
        </p:nvSpPr>
        <p:spPr>
          <a:xfrm>
            <a:off x="320040" y="2754173"/>
            <a:ext cx="2423160" cy="260604"/>
          </a:xfrm>
          <a:prstGeom prst="rect">
            <a:avLst/>
          </a:prstGeom>
          <a:solidFill>
            <a:srgbClr val="F0F6FB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2788920" y="2754173"/>
            <a:ext cx="1783080" cy="260604"/>
          </a:xfrm>
          <a:prstGeom prst="rect">
            <a:avLst/>
          </a:prstGeom>
          <a:solidFill>
            <a:srgbClr val="F0F6FB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4663440" y="2754173"/>
            <a:ext cx="1554480" cy="260604"/>
          </a:xfrm>
          <a:prstGeom prst="rect">
            <a:avLst/>
          </a:prstGeom>
          <a:solidFill>
            <a:srgbClr val="F0F6FB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6263640" y="2754173"/>
            <a:ext cx="1325880" cy="260604"/>
          </a:xfrm>
          <a:prstGeom prst="rect">
            <a:avLst/>
          </a:prstGeom>
          <a:solidFill>
            <a:srgbClr val="F0F6FB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7635240" y="2754173"/>
            <a:ext cx="1188720" cy="260604"/>
          </a:xfrm>
          <a:prstGeom prst="rect">
            <a:avLst/>
          </a:prstGeom>
          <a:solidFill>
            <a:srgbClr val="F0F6FB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7635240" y="2754173"/>
            <a:ext cx="1188720" cy="260604"/>
          </a:xfrm>
          <a:prstGeom prst="rect">
            <a:avLst/>
          </a:prstGeom>
          <a:solidFill>
            <a:srgbClr val="0075BE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72" name="Text 70"/>
          <p:cNvSpPr/>
          <p:nvPr/>
        </p:nvSpPr>
        <p:spPr>
          <a:xfrm>
            <a:off x="7699248" y="2754173"/>
            <a:ext cx="109728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</a:rPr>
              <a:t>83</a:t>
            </a:r>
            <a:endParaRPr lang="en-US" sz="900" dirty="0"/>
          </a:p>
        </p:txBody>
      </p:sp>
      <p:sp>
        <p:nvSpPr>
          <p:cNvPr id="73" name="Text 71"/>
          <p:cNvSpPr/>
          <p:nvPr/>
        </p:nvSpPr>
        <p:spPr>
          <a:xfrm>
            <a:off x="411480" y="2754173"/>
            <a:ext cx="2313432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C2B3A"/>
                </a:solidFill>
              </a:rPr>
              <a:t>bioMérieux</a:t>
            </a:r>
            <a:endParaRPr lang="en-US" sz="850" dirty="0"/>
          </a:p>
        </p:txBody>
      </p:sp>
      <p:sp>
        <p:nvSpPr>
          <p:cNvPr id="74" name="Text 72"/>
          <p:cNvSpPr/>
          <p:nvPr/>
        </p:nvSpPr>
        <p:spPr>
          <a:xfrm>
            <a:off x="2880360" y="2754173"/>
            <a:ext cx="1673352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C2B3A"/>
                </a:solidFill>
              </a:rPr>
              <a:t>+3.0% LFL</a:t>
            </a:r>
            <a:endParaRPr lang="en-US" sz="850" dirty="0"/>
          </a:p>
        </p:txBody>
      </p:sp>
      <p:sp>
        <p:nvSpPr>
          <p:cNvPr id="75" name="Text 73"/>
          <p:cNvSpPr/>
          <p:nvPr/>
        </p:nvSpPr>
        <p:spPr>
          <a:xfrm>
            <a:off x="4754880" y="2754173"/>
            <a:ext cx="1444752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C2B3A"/>
                </a:solidFill>
              </a:rPr>
              <a:t>High</a:t>
            </a:r>
            <a:endParaRPr lang="en-US" sz="850" dirty="0"/>
          </a:p>
        </p:txBody>
      </p:sp>
      <p:sp>
        <p:nvSpPr>
          <p:cNvPr id="76" name="Text 74"/>
          <p:cNvSpPr/>
          <p:nvPr/>
        </p:nvSpPr>
        <p:spPr>
          <a:xfrm>
            <a:off x="6355080" y="2754173"/>
            <a:ext cx="1216152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C2B3A"/>
                </a:solidFill>
              </a:rPr>
              <a:t>Very High</a:t>
            </a:r>
            <a:endParaRPr lang="en-US" sz="850" dirty="0"/>
          </a:p>
        </p:txBody>
      </p:sp>
      <p:sp>
        <p:nvSpPr>
          <p:cNvPr id="77" name="Shape 75"/>
          <p:cNvSpPr/>
          <p:nvPr/>
        </p:nvSpPr>
        <p:spPr>
          <a:xfrm>
            <a:off x="320040" y="3026664"/>
            <a:ext cx="2423160" cy="260604"/>
          </a:xfrm>
          <a:prstGeom prst="rect">
            <a:avLst/>
          </a:prstGeom>
          <a:solidFill>
            <a:srgbClr val="FFFFFF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2788920" y="3026664"/>
            <a:ext cx="1783080" cy="260604"/>
          </a:xfrm>
          <a:prstGeom prst="rect">
            <a:avLst/>
          </a:prstGeom>
          <a:solidFill>
            <a:srgbClr val="FFFFFF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4663440" y="3026664"/>
            <a:ext cx="1554480" cy="260604"/>
          </a:xfrm>
          <a:prstGeom prst="rect">
            <a:avLst/>
          </a:prstGeom>
          <a:solidFill>
            <a:srgbClr val="FFFFFF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6263640" y="3026664"/>
            <a:ext cx="1325880" cy="260604"/>
          </a:xfrm>
          <a:prstGeom prst="rect">
            <a:avLst/>
          </a:prstGeom>
          <a:solidFill>
            <a:srgbClr val="FFFFFF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7635240" y="3026664"/>
            <a:ext cx="1188720" cy="260604"/>
          </a:xfrm>
          <a:prstGeom prst="rect">
            <a:avLst/>
          </a:prstGeom>
          <a:solidFill>
            <a:srgbClr val="FFFFFF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7635240" y="3026664"/>
            <a:ext cx="1188720" cy="260604"/>
          </a:xfrm>
          <a:prstGeom prst="rect">
            <a:avLst/>
          </a:prstGeom>
          <a:solidFill>
            <a:srgbClr val="0075BE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83" name="Text 81"/>
          <p:cNvSpPr/>
          <p:nvPr/>
        </p:nvSpPr>
        <p:spPr>
          <a:xfrm>
            <a:off x="7699248" y="3026664"/>
            <a:ext cx="109728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</a:rPr>
              <a:t>82</a:t>
            </a:r>
            <a:endParaRPr lang="en-US" sz="900" dirty="0"/>
          </a:p>
        </p:txBody>
      </p:sp>
      <p:sp>
        <p:nvSpPr>
          <p:cNvPr id="84" name="Text 82"/>
          <p:cNvSpPr/>
          <p:nvPr/>
        </p:nvSpPr>
        <p:spPr>
          <a:xfrm>
            <a:off x="411480" y="3026664"/>
            <a:ext cx="2313432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C2B3A"/>
                </a:solidFill>
              </a:rPr>
              <a:t>Roche</a:t>
            </a:r>
            <a:endParaRPr lang="en-US" sz="850" dirty="0"/>
          </a:p>
        </p:txBody>
      </p:sp>
      <p:sp>
        <p:nvSpPr>
          <p:cNvPr id="85" name="Text 83"/>
          <p:cNvSpPr/>
          <p:nvPr/>
        </p:nvSpPr>
        <p:spPr>
          <a:xfrm>
            <a:off x="2880360" y="3026664"/>
            <a:ext cx="1673352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C2B3A"/>
                </a:solidFill>
              </a:rPr>
              <a:t>+6% CER Q4</a:t>
            </a:r>
            <a:endParaRPr lang="en-US" sz="850" dirty="0"/>
          </a:p>
        </p:txBody>
      </p:sp>
      <p:sp>
        <p:nvSpPr>
          <p:cNvPr id="86" name="Text 84"/>
          <p:cNvSpPr/>
          <p:nvPr/>
        </p:nvSpPr>
        <p:spPr>
          <a:xfrm>
            <a:off x="4754880" y="3026664"/>
            <a:ext cx="1444752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C2B3A"/>
                </a:solidFill>
              </a:rPr>
              <a:t>Very High</a:t>
            </a:r>
            <a:endParaRPr lang="en-US" sz="850" dirty="0"/>
          </a:p>
        </p:txBody>
      </p:sp>
      <p:sp>
        <p:nvSpPr>
          <p:cNvPr id="87" name="Text 85"/>
          <p:cNvSpPr/>
          <p:nvPr/>
        </p:nvSpPr>
        <p:spPr>
          <a:xfrm>
            <a:off x="6355080" y="3026664"/>
            <a:ext cx="1216152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C2B3A"/>
                </a:solidFill>
              </a:rPr>
              <a:t>High</a:t>
            </a:r>
            <a:endParaRPr lang="en-US" sz="850" dirty="0"/>
          </a:p>
        </p:txBody>
      </p:sp>
      <p:sp>
        <p:nvSpPr>
          <p:cNvPr id="88" name="Shape 86"/>
          <p:cNvSpPr/>
          <p:nvPr/>
        </p:nvSpPr>
        <p:spPr>
          <a:xfrm>
            <a:off x="320040" y="3299155"/>
            <a:ext cx="2423160" cy="260604"/>
          </a:xfrm>
          <a:prstGeom prst="rect">
            <a:avLst/>
          </a:prstGeom>
          <a:solidFill>
            <a:srgbClr val="F0F6FB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2788920" y="3299155"/>
            <a:ext cx="1783080" cy="260604"/>
          </a:xfrm>
          <a:prstGeom prst="rect">
            <a:avLst/>
          </a:prstGeom>
          <a:solidFill>
            <a:srgbClr val="F0F6FB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4663440" y="3299155"/>
            <a:ext cx="1554480" cy="260604"/>
          </a:xfrm>
          <a:prstGeom prst="rect">
            <a:avLst/>
          </a:prstGeom>
          <a:solidFill>
            <a:srgbClr val="F0F6FB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6263640" y="3299155"/>
            <a:ext cx="1325880" cy="260604"/>
          </a:xfrm>
          <a:prstGeom prst="rect">
            <a:avLst/>
          </a:prstGeom>
          <a:solidFill>
            <a:srgbClr val="F0F6FB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7635240" y="3299155"/>
            <a:ext cx="1188720" cy="260604"/>
          </a:xfrm>
          <a:prstGeom prst="rect">
            <a:avLst/>
          </a:prstGeom>
          <a:solidFill>
            <a:srgbClr val="F0F6FB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7635240" y="3299155"/>
            <a:ext cx="1188720" cy="260604"/>
          </a:xfrm>
          <a:prstGeom prst="rect">
            <a:avLst/>
          </a:prstGeom>
          <a:solidFill>
            <a:srgbClr val="0075BE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94" name="Text 92"/>
          <p:cNvSpPr/>
          <p:nvPr/>
        </p:nvSpPr>
        <p:spPr>
          <a:xfrm>
            <a:off x="7699248" y="3299155"/>
            <a:ext cx="109728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</a:rPr>
              <a:t>80</a:t>
            </a:r>
            <a:endParaRPr lang="en-US" sz="900" dirty="0"/>
          </a:p>
        </p:txBody>
      </p:sp>
      <p:sp>
        <p:nvSpPr>
          <p:cNvPr id="95" name="Text 93"/>
          <p:cNvSpPr/>
          <p:nvPr/>
        </p:nvSpPr>
        <p:spPr>
          <a:xfrm>
            <a:off x="411480" y="3299155"/>
            <a:ext cx="2313432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C2B3A"/>
                </a:solidFill>
              </a:rPr>
              <a:t>Thermo Fisher</a:t>
            </a:r>
            <a:endParaRPr lang="en-US" sz="850" dirty="0"/>
          </a:p>
        </p:txBody>
      </p:sp>
      <p:sp>
        <p:nvSpPr>
          <p:cNvPr id="96" name="Text 94"/>
          <p:cNvSpPr/>
          <p:nvPr/>
        </p:nvSpPr>
        <p:spPr>
          <a:xfrm>
            <a:off x="2880360" y="3299155"/>
            <a:ext cx="1673352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C2B3A"/>
                </a:solidFill>
              </a:rPr>
              <a:t>+5% Rep</a:t>
            </a:r>
            <a:endParaRPr lang="en-US" sz="850" dirty="0"/>
          </a:p>
        </p:txBody>
      </p:sp>
      <p:sp>
        <p:nvSpPr>
          <p:cNvPr id="97" name="Text 95"/>
          <p:cNvSpPr/>
          <p:nvPr/>
        </p:nvSpPr>
        <p:spPr>
          <a:xfrm>
            <a:off x="4754880" y="3299155"/>
            <a:ext cx="1444752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C2B3A"/>
                </a:solidFill>
              </a:rPr>
              <a:t>High</a:t>
            </a:r>
            <a:endParaRPr lang="en-US" sz="850" dirty="0"/>
          </a:p>
        </p:txBody>
      </p:sp>
      <p:sp>
        <p:nvSpPr>
          <p:cNvPr id="98" name="Text 96"/>
          <p:cNvSpPr/>
          <p:nvPr/>
        </p:nvSpPr>
        <p:spPr>
          <a:xfrm>
            <a:off x="6355080" y="3299155"/>
            <a:ext cx="1216152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C2B3A"/>
                </a:solidFill>
              </a:rPr>
              <a:t>Moderate</a:t>
            </a:r>
            <a:endParaRPr lang="en-US" sz="850" dirty="0"/>
          </a:p>
        </p:txBody>
      </p:sp>
      <p:sp>
        <p:nvSpPr>
          <p:cNvPr id="99" name="Shape 97"/>
          <p:cNvSpPr/>
          <p:nvPr/>
        </p:nvSpPr>
        <p:spPr>
          <a:xfrm>
            <a:off x="320040" y="3571646"/>
            <a:ext cx="2423160" cy="260604"/>
          </a:xfrm>
          <a:prstGeom prst="rect">
            <a:avLst/>
          </a:prstGeom>
          <a:solidFill>
            <a:srgbClr val="FFFFFF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2788920" y="3571646"/>
            <a:ext cx="1783080" cy="260604"/>
          </a:xfrm>
          <a:prstGeom prst="rect">
            <a:avLst/>
          </a:prstGeom>
          <a:solidFill>
            <a:srgbClr val="FFFFFF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4663440" y="3571646"/>
            <a:ext cx="1554480" cy="260604"/>
          </a:xfrm>
          <a:prstGeom prst="rect">
            <a:avLst/>
          </a:prstGeom>
          <a:solidFill>
            <a:srgbClr val="FFFFFF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6263640" y="3571646"/>
            <a:ext cx="1325880" cy="260604"/>
          </a:xfrm>
          <a:prstGeom prst="rect">
            <a:avLst/>
          </a:prstGeom>
          <a:solidFill>
            <a:srgbClr val="FFFFFF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7635240" y="3571646"/>
            <a:ext cx="1188720" cy="260604"/>
          </a:xfrm>
          <a:prstGeom prst="rect">
            <a:avLst/>
          </a:prstGeom>
          <a:solidFill>
            <a:srgbClr val="FFFFFF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7635240" y="3571646"/>
            <a:ext cx="1188720" cy="260604"/>
          </a:xfrm>
          <a:prstGeom prst="rect">
            <a:avLst/>
          </a:prstGeom>
          <a:solidFill>
            <a:srgbClr val="0075BE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105" name="Text 103"/>
          <p:cNvSpPr/>
          <p:nvPr/>
        </p:nvSpPr>
        <p:spPr>
          <a:xfrm>
            <a:off x="7699248" y="3571646"/>
            <a:ext cx="109728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</a:rPr>
              <a:t>75</a:t>
            </a:r>
            <a:endParaRPr lang="en-US" sz="900" dirty="0"/>
          </a:p>
        </p:txBody>
      </p:sp>
      <p:sp>
        <p:nvSpPr>
          <p:cNvPr id="106" name="Text 104"/>
          <p:cNvSpPr/>
          <p:nvPr/>
        </p:nvSpPr>
        <p:spPr>
          <a:xfrm>
            <a:off x="411480" y="3571646"/>
            <a:ext cx="2313432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C2B3A"/>
                </a:solidFill>
              </a:rPr>
              <a:t>Bio-Rad</a:t>
            </a:r>
            <a:endParaRPr lang="en-US" sz="850" dirty="0"/>
          </a:p>
        </p:txBody>
      </p:sp>
      <p:sp>
        <p:nvSpPr>
          <p:cNvPr id="107" name="Text 105"/>
          <p:cNvSpPr/>
          <p:nvPr/>
        </p:nvSpPr>
        <p:spPr>
          <a:xfrm>
            <a:off x="2880360" y="3571646"/>
            <a:ext cx="1673352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C2B3A"/>
                </a:solidFill>
              </a:rPr>
              <a:t>+8.4% Rep</a:t>
            </a:r>
            <a:endParaRPr lang="en-US" sz="850" dirty="0"/>
          </a:p>
        </p:txBody>
      </p:sp>
      <p:sp>
        <p:nvSpPr>
          <p:cNvPr id="108" name="Text 106"/>
          <p:cNvSpPr/>
          <p:nvPr/>
        </p:nvSpPr>
        <p:spPr>
          <a:xfrm>
            <a:off x="4754880" y="3571646"/>
            <a:ext cx="1444752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C2B3A"/>
                </a:solidFill>
              </a:rPr>
              <a:t>Moderate</a:t>
            </a:r>
            <a:endParaRPr lang="en-US" sz="850" dirty="0"/>
          </a:p>
        </p:txBody>
      </p:sp>
      <p:sp>
        <p:nvSpPr>
          <p:cNvPr id="109" name="Text 107"/>
          <p:cNvSpPr/>
          <p:nvPr/>
        </p:nvSpPr>
        <p:spPr>
          <a:xfrm>
            <a:off x="6355080" y="3571646"/>
            <a:ext cx="1216152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C2B3A"/>
                </a:solidFill>
              </a:rPr>
              <a:t>Moderate</a:t>
            </a:r>
            <a:endParaRPr lang="en-US" sz="850" dirty="0"/>
          </a:p>
        </p:txBody>
      </p:sp>
      <p:sp>
        <p:nvSpPr>
          <p:cNvPr id="110" name="Shape 108"/>
          <p:cNvSpPr/>
          <p:nvPr/>
        </p:nvSpPr>
        <p:spPr>
          <a:xfrm>
            <a:off x="320040" y="3844138"/>
            <a:ext cx="2423160" cy="260604"/>
          </a:xfrm>
          <a:prstGeom prst="rect">
            <a:avLst/>
          </a:prstGeom>
          <a:solidFill>
            <a:srgbClr val="F0F6FB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111" name="Shape 109"/>
          <p:cNvSpPr/>
          <p:nvPr/>
        </p:nvSpPr>
        <p:spPr>
          <a:xfrm>
            <a:off x="2788920" y="3844138"/>
            <a:ext cx="1783080" cy="260604"/>
          </a:xfrm>
          <a:prstGeom prst="rect">
            <a:avLst/>
          </a:prstGeom>
          <a:solidFill>
            <a:srgbClr val="F0F6FB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112" name="Shape 110"/>
          <p:cNvSpPr/>
          <p:nvPr/>
        </p:nvSpPr>
        <p:spPr>
          <a:xfrm>
            <a:off x="4663440" y="3844138"/>
            <a:ext cx="1554480" cy="260604"/>
          </a:xfrm>
          <a:prstGeom prst="rect">
            <a:avLst/>
          </a:prstGeom>
          <a:solidFill>
            <a:srgbClr val="F0F6FB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113" name="Shape 111"/>
          <p:cNvSpPr/>
          <p:nvPr/>
        </p:nvSpPr>
        <p:spPr>
          <a:xfrm>
            <a:off x="6263640" y="3844138"/>
            <a:ext cx="1325880" cy="260604"/>
          </a:xfrm>
          <a:prstGeom prst="rect">
            <a:avLst/>
          </a:prstGeom>
          <a:solidFill>
            <a:srgbClr val="F0F6FB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114" name="Shape 112"/>
          <p:cNvSpPr/>
          <p:nvPr/>
        </p:nvSpPr>
        <p:spPr>
          <a:xfrm>
            <a:off x="7635240" y="3844138"/>
            <a:ext cx="1188720" cy="260604"/>
          </a:xfrm>
          <a:prstGeom prst="rect">
            <a:avLst/>
          </a:prstGeom>
          <a:solidFill>
            <a:srgbClr val="F0F6FB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115" name="Shape 113"/>
          <p:cNvSpPr/>
          <p:nvPr/>
        </p:nvSpPr>
        <p:spPr>
          <a:xfrm>
            <a:off x="7635240" y="3844138"/>
            <a:ext cx="1188720" cy="260604"/>
          </a:xfrm>
          <a:prstGeom prst="rect">
            <a:avLst/>
          </a:prstGeom>
          <a:solidFill>
            <a:srgbClr val="E8A020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116" name="Text 114"/>
          <p:cNvSpPr/>
          <p:nvPr/>
        </p:nvSpPr>
        <p:spPr>
          <a:xfrm>
            <a:off x="7699248" y="3844138"/>
            <a:ext cx="109728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</a:rPr>
              <a:t>72</a:t>
            </a:r>
            <a:endParaRPr lang="en-US" sz="900" dirty="0"/>
          </a:p>
        </p:txBody>
      </p:sp>
      <p:sp>
        <p:nvSpPr>
          <p:cNvPr id="117" name="Text 115"/>
          <p:cNvSpPr/>
          <p:nvPr/>
        </p:nvSpPr>
        <p:spPr>
          <a:xfrm>
            <a:off x="411480" y="3844138"/>
            <a:ext cx="2313432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C2B3A"/>
                </a:solidFill>
              </a:rPr>
              <a:t>Bruker</a:t>
            </a:r>
            <a:endParaRPr lang="en-US" sz="850" dirty="0"/>
          </a:p>
        </p:txBody>
      </p:sp>
      <p:sp>
        <p:nvSpPr>
          <p:cNvPr id="118" name="Text 116"/>
          <p:cNvSpPr/>
          <p:nvPr/>
        </p:nvSpPr>
        <p:spPr>
          <a:xfrm>
            <a:off x="2880360" y="3844138"/>
            <a:ext cx="1673352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C2B3A"/>
                </a:solidFill>
              </a:rPr>
              <a:t>High-Single Digit CER</a:t>
            </a:r>
            <a:endParaRPr lang="en-US" sz="850" dirty="0"/>
          </a:p>
        </p:txBody>
      </p:sp>
      <p:sp>
        <p:nvSpPr>
          <p:cNvPr id="119" name="Text 117"/>
          <p:cNvSpPr/>
          <p:nvPr/>
        </p:nvSpPr>
        <p:spPr>
          <a:xfrm>
            <a:off x="4754880" y="3844138"/>
            <a:ext cx="1444752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C2B3A"/>
                </a:solidFill>
              </a:rPr>
              <a:t>Moderate</a:t>
            </a:r>
            <a:endParaRPr lang="en-US" sz="850" dirty="0"/>
          </a:p>
        </p:txBody>
      </p:sp>
      <p:sp>
        <p:nvSpPr>
          <p:cNvPr id="120" name="Text 118"/>
          <p:cNvSpPr/>
          <p:nvPr/>
        </p:nvSpPr>
        <p:spPr>
          <a:xfrm>
            <a:off x="6355080" y="3844138"/>
            <a:ext cx="1216152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C2B3A"/>
                </a:solidFill>
              </a:rPr>
              <a:t>Strong</a:t>
            </a:r>
            <a:endParaRPr lang="en-US" sz="850" dirty="0"/>
          </a:p>
        </p:txBody>
      </p:sp>
      <p:sp>
        <p:nvSpPr>
          <p:cNvPr id="121" name="Shape 119"/>
          <p:cNvSpPr/>
          <p:nvPr/>
        </p:nvSpPr>
        <p:spPr>
          <a:xfrm>
            <a:off x="320040" y="4116629"/>
            <a:ext cx="2423160" cy="260604"/>
          </a:xfrm>
          <a:prstGeom prst="rect">
            <a:avLst/>
          </a:prstGeom>
          <a:solidFill>
            <a:srgbClr val="FFFFFF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122" name="Shape 120"/>
          <p:cNvSpPr/>
          <p:nvPr/>
        </p:nvSpPr>
        <p:spPr>
          <a:xfrm>
            <a:off x="2788920" y="4116629"/>
            <a:ext cx="1783080" cy="260604"/>
          </a:xfrm>
          <a:prstGeom prst="rect">
            <a:avLst/>
          </a:prstGeom>
          <a:solidFill>
            <a:srgbClr val="FFFFFF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123" name="Shape 121"/>
          <p:cNvSpPr/>
          <p:nvPr/>
        </p:nvSpPr>
        <p:spPr>
          <a:xfrm>
            <a:off x="4663440" y="4116629"/>
            <a:ext cx="1554480" cy="260604"/>
          </a:xfrm>
          <a:prstGeom prst="rect">
            <a:avLst/>
          </a:prstGeom>
          <a:solidFill>
            <a:srgbClr val="FFFFFF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124" name="Shape 122"/>
          <p:cNvSpPr/>
          <p:nvPr/>
        </p:nvSpPr>
        <p:spPr>
          <a:xfrm>
            <a:off x="6263640" y="4116629"/>
            <a:ext cx="1325880" cy="260604"/>
          </a:xfrm>
          <a:prstGeom prst="rect">
            <a:avLst/>
          </a:prstGeom>
          <a:solidFill>
            <a:srgbClr val="FFFFFF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125" name="Shape 123"/>
          <p:cNvSpPr/>
          <p:nvPr/>
        </p:nvSpPr>
        <p:spPr>
          <a:xfrm>
            <a:off x="7635240" y="4116629"/>
            <a:ext cx="1188720" cy="260604"/>
          </a:xfrm>
          <a:prstGeom prst="rect">
            <a:avLst/>
          </a:prstGeom>
          <a:solidFill>
            <a:srgbClr val="FFFFFF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126" name="Shape 124"/>
          <p:cNvSpPr/>
          <p:nvPr/>
        </p:nvSpPr>
        <p:spPr>
          <a:xfrm>
            <a:off x="7635240" y="4116629"/>
            <a:ext cx="1188720" cy="260604"/>
          </a:xfrm>
          <a:prstGeom prst="rect">
            <a:avLst/>
          </a:prstGeom>
          <a:solidFill>
            <a:srgbClr val="E8A020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127" name="Text 125"/>
          <p:cNvSpPr/>
          <p:nvPr/>
        </p:nvSpPr>
        <p:spPr>
          <a:xfrm>
            <a:off x="7699248" y="4116629"/>
            <a:ext cx="109728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</a:rPr>
              <a:t>70</a:t>
            </a:r>
            <a:endParaRPr lang="en-US" sz="900" dirty="0"/>
          </a:p>
        </p:txBody>
      </p:sp>
      <p:sp>
        <p:nvSpPr>
          <p:cNvPr id="128" name="Text 126"/>
          <p:cNvSpPr/>
          <p:nvPr/>
        </p:nvSpPr>
        <p:spPr>
          <a:xfrm>
            <a:off x="411480" y="4116629"/>
            <a:ext cx="2313432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C2B3A"/>
                </a:solidFill>
              </a:rPr>
              <a:t>QuidelOrtho</a:t>
            </a:r>
            <a:endParaRPr lang="en-US" sz="850" dirty="0"/>
          </a:p>
        </p:txBody>
      </p:sp>
      <p:sp>
        <p:nvSpPr>
          <p:cNvPr id="129" name="Text 127"/>
          <p:cNvSpPr/>
          <p:nvPr/>
        </p:nvSpPr>
        <p:spPr>
          <a:xfrm>
            <a:off x="2880360" y="4116629"/>
            <a:ext cx="1673352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C2B3A"/>
                </a:solidFill>
              </a:rPr>
              <a:t>+2.2% Rep</a:t>
            </a:r>
            <a:endParaRPr lang="en-US" sz="850" dirty="0"/>
          </a:p>
        </p:txBody>
      </p:sp>
      <p:sp>
        <p:nvSpPr>
          <p:cNvPr id="130" name="Text 128"/>
          <p:cNvSpPr/>
          <p:nvPr/>
        </p:nvSpPr>
        <p:spPr>
          <a:xfrm>
            <a:off x="4754880" y="4116629"/>
            <a:ext cx="1444752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C2B3A"/>
                </a:solidFill>
              </a:rPr>
              <a:t>Moderate</a:t>
            </a:r>
            <a:endParaRPr lang="en-US" sz="850" dirty="0"/>
          </a:p>
        </p:txBody>
      </p:sp>
      <p:sp>
        <p:nvSpPr>
          <p:cNvPr id="131" name="Text 129"/>
          <p:cNvSpPr/>
          <p:nvPr/>
        </p:nvSpPr>
        <p:spPr>
          <a:xfrm>
            <a:off x="6355080" y="4116629"/>
            <a:ext cx="1216152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C2B3A"/>
                </a:solidFill>
              </a:rPr>
              <a:t>Moderate</a:t>
            </a:r>
            <a:endParaRPr lang="en-US" sz="850" dirty="0"/>
          </a:p>
        </p:txBody>
      </p:sp>
      <p:sp>
        <p:nvSpPr>
          <p:cNvPr id="132" name="Shape 130"/>
          <p:cNvSpPr/>
          <p:nvPr/>
        </p:nvSpPr>
        <p:spPr>
          <a:xfrm>
            <a:off x="320040" y="4389120"/>
            <a:ext cx="2423160" cy="260604"/>
          </a:xfrm>
          <a:prstGeom prst="rect">
            <a:avLst/>
          </a:prstGeom>
          <a:solidFill>
            <a:srgbClr val="F0F6FB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133" name="Shape 131"/>
          <p:cNvSpPr/>
          <p:nvPr/>
        </p:nvSpPr>
        <p:spPr>
          <a:xfrm>
            <a:off x="2788920" y="4389120"/>
            <a:ext cx="1783080" cy="260604"/>
          </a:xfrm>
          <a:prstGeom prst="rect">
            <a:avLst/>
          </a:prstGeom>
          <a:solidFill>
            <a:srgbClr val="F0F6FB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134" name="Shape 132"/>
          <p:cNvSpPr/>
          <p:nvPr/>
        </p:nvSpPr>
        <p:spPr>
          <a:xfrm>
            <a:off x="4663440" y="4389120"/>
            <a:ext cx="1554480" cy="260604"/>
          </a:xfrm>
          <a:prstGeom prst="rect">
            <a:avLst/>
          </a:prstGeom>
          <a:solidFill>
            <a:srgbClr val="F0F6FB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135" name="Shape 133"/>
          <p:cNvSpPr/>
          <p:nvPr/>
        </p:nvSpPr>
        <p:spPr>
          <a:xfrm>
            <a:off x="6263640" y="4389120"/>
            <a:ext cx="1325880" cy="260604"/>
          </a:xfrm>
          <a:prstGeom prst="rect">
            <a:avLst/>
          </a:prstGeom>
          <a:solidFill>
            <a:srgbClr val="F0F6FB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136" name="Shape 134"/>
          <p:cNvSpPr/>
          <p:nvPr/>
        </p:nvSpPr>
        <p:spPr>
          <a:xfrm>
            <a:off x="7635240" y="4389120"/>
            <a:ext cx="1188720" cy="260604"/>
          </a:xfrm>
          <a:prstGeom prst="rect">
            <a:avLst/>
          </a:prstGeom>
          <a:solidFill>
            <a:srgbClr val="F0F6FB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137" name="Shape 135"/>
          <p:cNvSpPr/>
          <p:nvPr/>
        </p:nvSpPr>
        <p:spPr>
          <a:xfrm>
            <a:off x="7635240" y="4389120"/>
            <a:ext cx="1188720" cy="260604"/>
          </a:xfrm>
          <a:prstGeom prst="rect">
            <a:avLst/>
          </a:prstGeom>
          <a:solidFill>
            <a:srgbClr val="AA273D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138" name="Text 136"/>
          <p:cNvSpPr/>
          <p:nvPr/>
        </p:nvSpPr>
        <p:spPr>
          <a:xfrm>
            <a:off x="7699248" y="4389120"/>
            <a:ext cx="109728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</a:rPr>
              <a:t>65</a:t>
            </a:r>
            <a:endParaRPr lang="en-US" sz="900" dirty="0"/>
          </a:p>
        </p:txBody>
      </p:sp>
      <p:sp>
        <p:nvSpPr>
          <p:cNvPr id="139" name="Text 137"/>
          <p:cNvSpPr/>
          <p:nvPr/>
        </p:nvSpPr>
        <p:spPr>
          <a:xfrm>
            <a:off x="411480" y="4389120"/>
            <a:ext cx="2313432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C2B3A"/>
                </a:solidFill>
              </a:rPr>
              <a:t>Siemens</a:t>
            </a:r>
            <a:endParaRPr lang="en-US" sz="850" dirty="0"/>
          </a:p>
        </p:txBody>
      </p:sp>
      <p:sp>
        <p:nvSpPr>
          <p:cNvPr id="140" name="Text 138"/>
          <p:cNvSpPr/>
          <p:nvPr/>
        </p:nvSpPr>
        <p:spPr>
          <a:xfrm>
            <a:off x="2880360" y="4389120"/>
            <a:ext cx="1673352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C2B3A"/>
                </a:solidFill>
              </a:rPr>
              <a:t>-3.1% Comp</a:t>
            </a:r>
            <a:endParaRPr lang="en-US" sz="850" dirty="0"/>
          </a:p>
        </p:txBody>
      </p:sp>
      <p:sp>
        <p:nvSpPr>
          <p:cNvPr id="141" name="Text 139"/>
          <p:cNvSpPr/>
          <p:nvPr/>
        </p:nvSpPr>
        <p:spPr>
          <a:xfrm>
            <a:off x="4754880" y="4389120"/>
            <a:ext cx="1444752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C2B3A"/>
                </a:solidFill>
              </a:rPr>
              <a:t>Moderate</a:t>
            </a:r>
            <a:endParaRPr lang="en-US" sz="850" dirty="0"/>
          </a:p>
        </p:txBody>
      </p:sp>
      <p:sp>
        <p:nvSpPr>
          <p:cNvPr id="142" name="Text 140"/>
          <p:cNvSpPr/>
          <p:nvPr/>
        </p:nvSpPr>
        <p:spPr>
          <a:xfrm>
            <a:off x="6355080" y="4389120"/>
            <a:ext cx="1216152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C2B3A"/>
                </a:solidFill>
              </a:rPr>
              <a:t>Moderate</a:t>
            </a:r>
            <a:endParaRPr lang="en-US" sz="850" dirty="0"/>
          </a:p>
        </p:txBody>
      </p:sp>
      <p:sp>
        <p:nvSpPr>
          <p:cNvPr id="143" name="Shape 141"/>
          <p:cNvSpPr/>
          <p:nvPr/>
        </p:nvSpPr>
        <p:spPr>
          <a:xfrm>
            <a:off x="320040" y="4773168"/>
            <a:ext cx="137160" cy="137160"/>
          </a:xfrm>
          <a:prstGeom prst="rect">
            <a:avLst/>
          </a:prstGeom>
          <a:solidFill>
            <a:srgbClr val="2E7D4F"/>
          </a:solidFill>
          <a:ln/>
        </p:spPr>
      </p:sp>
      <p:sp>
        <p:nvSpPr>
          <p:cNvPr id="144" name="Text 142"/>
          <p:cNvSpPr/>
          <p:nvPr/>
        </p:nvSpPr>
        <p:spPr>
          <a:xfrm>
            <a:off x="493776" y="4754880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B8499"/>
                </a:solidFill>
              </a:rPr>
              <a:t>≥85 Leader</a:t>
            </a:r>
            <a:endParaRPr lang="en-US" sz="800" dirty="0"/>
          </a:p>
        </p:txBody>
      </p:sp>
      <p:sp>
        <p:nvSpPr>
          <p:cNvPr id="145" name="Shape 143"/>
          <p:cNvSpPr/>
          <p:nvPr/>
        </p:nvSpPr>
        <p:spPr>
          <a:xfrm>
            <a:off x="2423160" y="4773168"/>
            <a:ext cx="137160" cy="137160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146" name="Text 144"/>
          <p:cNvSpPr/>
          <p:nvPr/>
        </p:nvSpPr>
        <p:spPr>
          <a:xfrm>
            <a:off x="2596896" y="4754880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B8499"/>
                </a:solidFill>
              </a:rPr>
              <a:t>75–84 Strong</a:t>
            </a:r>
            <a:endParaRPr lang="en-US" sz="800" dirty="0"/>
          </a:p>
        </p:txBody>
      </p:sp>
      <p:sp>
        <p:nvSpPr>
          <p:cNvPr id="147" name="Shape 145"/>
          <p:cNvSpPr/>
          <p:nvPr/>
        </p:nvSpPr>
        <p:spPr>
          <a:xfrm>
            <a:off x="4526280" y="4773168"/>
            <a:ext cx="137160" cy="137160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148" name="Text 146"/>
          <p:cNvSpPr/>
          <p:nvPr/>
        </p:nvSpPr>
        <p:spPr>
          <a:xfrm>
            <a:off x="4700016" y="4754880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B8499"/>
                </a:solidFill>
              </a:rPr>
              <a:t>70–74 Watch</a:t>
            </a:r>
            <a:endParaRPr lang="en-US" sz="800" dirty="0"/>
          </a:p>
        </p:txBody>
      </p:sp>
      <p:sp>
        <p:nvSpPr>
          <p:cNvPr id="149" name="Shape 147"/>
          <p:cNvSpPr/>
          <p:nvPr/>
        </p:nvSpPr>
        <p:spPr>
          <a:xfrm>
            <a:off x="6629400" y="4773168"/>
            <a:ext cx="137160" cy="137160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150" name="Text 148"/>
          <p:cNvSpPr/>
          <p:nvPr/>
        </p:nvSpPr>
        <p:spPr>
          <a:xfrm>
            <a:off x="6803136" y="4754880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B8499"/>
                </a:solidFill>
              </a:rPr>
              <a:t>&lt;70 Challenged</a:t>
            </a:r>
            <a:endParaRPr lang="en-US" sz="800" dirty="0"/>
          </a:p>
        </p:txBody>
      </p:sp>
      <p:pic>
        <p:nvPicPr>
          <p:cNvPr id="151" name="Picture 5" descr="About Us | The Marketech Group">
            <a:extLst>
              <a:ext uri="{FF2B5EF4-FFF2-40B4-BE49-F238E27FC236}">
                <a16:creationId xmlns:a16="http://schemas.microsoft.com/office/drawing/2014/main" id="{C4043D4F-324B-F421-0BE8-E9F04071BB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9758" y="4504753"/>
            <a:ext cx="704242" cy="379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8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0284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26364"/>
            <a:ext cx="9144000" cy="36576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0"/>
            <a:ext cx="67665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</a:rPr>
              <a:t>Q4 2025: Three Forces Reshaping the IVD Market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0" y="0"/>
            <a:ext cx="88696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00A1DA"/>
                </a:solidFill>
              </a:rPr>
              <a:t>Part 1: Market Overview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320040" y="786384"/>
            <a:ext cx="50292" cy="246888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76809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200" dirty="0">
                <a:solidFill>
                  <a:srgbClr val="AA273D"/>
                </a:solidFill>
              </a:rPr>
              <a:t>STRATEGIC THEMES</a:t>
            </a:r>
            <a:endParaRPr lang="en-US" sz="850" dirty="0"/>
          </a:p>
        </p:txBody>
      </p:sp>
      <p:sp>
        <p:nvSpPr>
          <p:cNvPr id="8" name="Shape 6"/>
          <p:cNvSpPr/>
          <p:nvPr/>
        </p:nvSpPr>
        <p:spPr>
          <a:xfrm>
            <a:off x="0" y="4956048"/>
            <a:ext cx="9144000" cy="187452"/>
          </a:xfrm>
          <a:prstGeom prst="rect">
            <a:avLst/>
          </a:prstGeom>
          <a:solidFill>
            <a:srgbClr val="00284A"/>
          </a:solidFill>
          <a:ln/>
        </p:spPr>
      </p:sp>
      <p:sp>
        <p:nvSpPr>
          <p:cNvPr id="9" name="Shape 7"/>
          <p:cNvSpPr/>
          <p:nvPr/>
        </p:nvSpPr>
        <p:spPr>
          <a:xfrm>
            <a:off x="0" y="4956048"/>
            <a:ext cx="9144000" cy="36576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4983480"/>
            <a:ext cx="859536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00A1DA"/>
                </a:solidFill>
              </a:rPr>
              <a:t>TMTG | IVD Market Analysis Q4 2025  |  www.themarketechgroup.com</a:t>
            </a:r>
            <a:endParaRPr lang="en-US" sz="750" dirty="0"/>
          </a:p>
        </p:txBody>
      </p:sp>
      <p:sp>
        <p:nvSpPr>
          <p:cNvPr id="11" name="Shape 9"/>
          <p:cNvSpPr/>
          <p:nvPr/>
        </p:nvSpPr>
        <p:spPr>
          <a:xfrm>
            <a:off x="320040" y="822960"/>
            <a:ext cx="2743200" cy="3977640"/>
          </a:xfrm>
          <a:prstGeom prst="rect">
            <a:avLst/>
          </a:prstGeom>
          <a:solidFill>
            <a:srgbClr val="FFFFFF"/>
          </a:solidFill>
          <a:ln w="6350">
            <a:solidFill>
              <a:srgbClr val="D9E4ED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0040" y="822960"/>
            <a:ext cx="2743200" cy="59436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13" name="Shape 11"/>
          <p:cNvSpPr/>
          <p:nvPr/>
        </p:nvSpPr>
        <p:spPr>
          <a:xfrm>
            <a:off x="320040" y="882396"/>
            <a:ext cx="50292" cy="3918204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14" name="Text 12"/>
          <p:cNvSpPr/>
          <p:nvPr/>
        </p:nvSpPr>
        <p:spPr>
          <a:xfrm>
            <a:off x="448056" y="914400"/>
            <a:ext cx="252374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2B3A"/>
                </a:solidFill>
              </a:rPr>
              <a:t>The Return of the Routine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429768" y="1463040"/>
            <a:ext cx="2523744" cy="713232"/>
          </a:xfrm>
          <a:prstGeom prst="rect">
            <a:avLst/>
          </a:prstGeom>
          <a:solidFill>
            <a:srgbClr val="E8F4FC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29768" y="1481328"/>
            <a:ext cx="252374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075BE"/>
                </a:solidFill>
              </a:rPr>
              <a:t>+Mid Single Digit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429768" y="1883664"/>
            <a:ext cx="252374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6B8499"/>
                </a:solidFill>
              </a:rPr>
              <a:t>Ex-China market growth rate</a:t>
            </a:r>
            <a:endParaRPr lang="en-US" sz="750" dirty="0"/>
          </a:p>
        </p:txBody>
      </p:sp>
      <p:sp>
        <p:nvSpPr>
          <p:cNvPr id="18" name="Text 16"/>
          <p:cNvSpPr/>
          <p:nvPr/>
        </p:nvSpPr>
        <p:spPr>
          <a:xfrm>
            <a:off x="475488" y="2249424"/>
            <a:ext cx="2487168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C2B3A"/>
                </a:solidFill>
              </a:rPr>
              <a:t>Routine hospital testing &amp; chronic disease monitoring anchor growth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C2B3A"/>
                </a:solidFill>
              </a:rPr>
              <a:t>Predictable respiratory baseline replaces volatile COVID windfall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1C2B3A"/>
                </a:solidFill>
              </a:rPr>
              <a:t>Specialty Dx (immunology, oncology, transplant) outperforming general Dx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3246120" y="822960"/>
            <a:ext cx="2743200" cy="3977640"/>
          </a:xfrm>
          <a:prstGeom prst="rect">
            <a:avLst/>
          </a:prstGeom>
          <a:solidFill>
            <a:srgbClr val="FFFFFF"/>
          </a:solidFill>
          <a:ln w="6350">
            <a:solidFill>
              <a:srgbClr val="D9E4ED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3246120" y="822960"/>
            <a:ext cx="2743200" cy="59436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21" name="Shape 19"/>
          <p:cNvSpPr/>
          <p:nvPr/>
        </p:nvSpPr>
        <p:spPr>
          <a:xfrm>
            <a:off x="3246120" y="882396"/>
            <a:ext cx="50292" cy="3918204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22" name="Text 20"/>
          <p:cNvSpPr/>
          <p:nvPr/>
        </p:nvSpPr>
        <p:spPr>
          <a:xfrm>
            <a:off x="3374136" y="914400"/>
            <a:ext cx="252374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2B3A"/>
                </a:solidFill>
              </a:rPr>
              <a:t>The China Vacuum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3355848" y="1463040"/>
            <a:ext cx="2523744" cy="713232"/>
          </a:xfrm>
          <a:prstGeom prst="rect">
            <a:avLst/>
          </a:prstGeom>
          <a:solidFill>
            <a:srgbClr val="E8F4FC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355848" y="1481328"/>
            <a:ext cx="252374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AA273D"/>
                </a:solidFill>
              </a:rPr>
              <a:t>–$1.1B+</a:t>
            </a:r>
            <a:endParaRPr lang="en-US" sz="2000" dirty="0"/>
          </a:p>
        </p:txBody>
      </p:sp>
      <p:sp>
        <p:nvSpPr>
          <p:cNvPr id="25" name="Text 23"/>
          <p:cNvSpPr/>
          <p:nvPr/>
        </p:nvSpPr>
        <p:spPr>
          <a:xfrm>
            <a:off x="3355848" y="1883664"/>
            <a:ext cx="252374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6B8499"/>
                </a:solidFill>
              </a:rPr>
              <a:t>Combined Roche + Abbott headwind</a:t>
            </a:r>
            <a:endParaRPr lang="en-US" sz="750" dirty="0"/>
          </a:p>
        </p:txBody>
      </p:sp>
      <p:sp>
        <p:nvSpPr>
          <p:cNvPr id="26" name="Text 24"/>
          <p:cNvSpPr/>
          <p:nvPr/>
        </p:nvSpPr>
        <p:spPr>
          <a:xfrm>
            <a:off x="3401568" y="2249424"/>
            <a:ext cx="2487168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C2B3A"/>
                </a:solidFill>
              </a:rPr>
              <a:t>VBP policies wiping massive revenue: Roche ~$666M; Abbott $400–500M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C2B3A"/>
                </a:solidFill>
              </a:rPr>
              <a:t>Bifurcation: robust ex-China growth masking global reported declines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C2B3A"/>
                </a:solidFill>
              </a:rPr>
              <a:t>Urgency to recoup margins in US &amp; EMEA via premium novel assays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172200" y="822960"/>
            <a:ext cx="2743200" cy="3977640"/>
          </a:xfrm>
          <a:prstGeom prst="rect">
            <a:avLst/>
          </a:prstGeom>
          <a:solidFill>
            <a:srgbClr val="FFFFFF"/>
          </a:solidFill>
          <a:ln w="6350">
            <a:solidFill>
              <a:srgbClr val="D9E4ED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6172200" y="822960"/>
            <a:ext cx="2743200" cy="59436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29" name="Shape 27"/>
          <p:cNvSpPr/>
          <p:nvPr/>
        </p:nvSpPr>
        <p:spPr>
          <a:xfrm>
            <a:off x="6172200" y="882396"/>
            <a:ext cx="50292" cy="3918204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30" name="Text 28"/>
          <p:cNvSpPr/>
          <p:nvPr/>
        </p:nvSpPr>
        <p:spPr>
          <a:xfrm>
            <a:off x="6300216" y="914400"/>
            <a:ext cx="252374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2B3A"/>
                </a:solidFill>
              </a:rPr>
              <a:t>Menu Wars Replace Box Wars</a:t>
            </a:r>
            <a:endParaRPr lang="en-US" sz="1300" dirty="0"/>
          </a:p>
        </p:txBody>
      </p:sp>
      <p:sp>
        <p:nvSpPr>
          <p:cNvPr id="31" name="Shape 29"/>
          <p:cNvSpPr/>
          <p:nvPr/>
        </p:nvSpPr>
        <p:spPr>
          <a:xfrm>
            <a:off x="6281928" y="1463040"/>
            <a:ext cx="2523744" cy="713232"/>
          </a:xfrm>
          <a:prstGeom prst="rect">
            <a:avLst/>
          </a:prstGeom>
          <a:solidFill>
            <a:srgbClr val="E8F4FC"/>
          </a:solidFill>
          <a:ln w="3810">
            <a:solidFill>
              <a:srgbClr val="D9E4ED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281928" y="1481328"/>
            <a:ext cx="252374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E8A020"/>
                </a:solidFill>
              </a:rPr>
              <a:t>$3.45B</a:t>
            </a:r>
            <a:endParaRPr lang="en-US" sz="2000" dirty="0"/>
          </a:p>
        </p:txBody>
      </p:sp>
      <p:sp>
        <p:nvSpPr>
          <p:cNvPr id="33" name="Text 31"/>
          <p:cNvSpPr/>
          <p:nvPr/>
        </p:nvSpPr>
        <p:spPr>
          <a:xfrm>
            <a:off x="6281928" y="1883664"/>
            <a:ext cx="252374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6B8499"/>
                </a:solidFill>
              </a:rPr>
              <a:t>Clinical Mass Spectrometry market</a:t>
            </a:r>
            <a:endParaRPr lang="en-US" sz="750" dirty="0"/>
          </a:p>
        </p:txBody>
      </p:sp>
      <p:sp>
        <p:nvSpPr>
          <p:cNvPr id="34" name="Text 32"/>
          <p:cNvSpPr/>
          <p:nvPr/>
        </p:nvSpPr>
        <p:spPr>
          <a:xfrm>
            <a:off x="6327648" y="2249424"/>
            <a:ext cx="2487168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C2B3A"/>
                </a:solidFill>
              </a:rPr>
              <a:t>Pandemic instrument placement wave subsided; battleground = assay menu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C2B3A"/>
                </a:solidFill>
              </a:rPr>
              <a:t>Consumables pull-through strategy dominates commercial playbooks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C2B3A"/>
                </a:solidFill>
              </a:rPr>
              <a:t>Mass Spec automation creating entirely new regulated IVD category</a:t>
            </a:r>
            <a:endParaRPr lang="en-US" sz="1100" dirty="0"/>
          </a:p>
        </p:txBody>
      </p:sp>
      <p:pic>
        <p:nvPicPr>
          <p:cNvPr id="37" name="Picture 5" descr="About Us | The Marketech Group">
            <a:extLst>
              <a:ext uri="{FF2B5EF4-FFF2-40B4-BE49-F238E27FC236}">
                <a16:creationId xmlns:a16="http://schemas.microsoft.com/office/drawing/2014/main" id="{06538216-102E-03F9-0145-1E2A0A72D9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9758" y="4504753"/>
            <a:ext cx="704242" cy="379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8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0284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26364"/>
            <a:ext cx="9144000" cy="36576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0"/>
            <a:ext cx="67665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</a:rPr>
              <a:t>Core Lab Segment: Roche &amp; Abbott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0" y="0"/>
            <a:ext cx="88696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00A1DA"/>
                </a:solidFill>
              </a:rPr>
              <a:t>Part 2: Core Lab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320040" y="786384"/>
            <a:ext cx="50292" cy="246888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76809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200" dirty="0">
                <a:solidFill>
                  <a:srgbClr val="AA273D"/>
                </a:solidFill>
              </a:rPr>
              <a:t>CORE LABORATORY</a:t>
            </a:r>
            <a:endParaRPr lang="en-US" sz="850" dirty="0"/>
          </a:p>
        </p:txBody>
      </p:sp>
      <p:sp>
        <p:nvSpPr>
          <p:cNvPr id="8" name="Shape 6"/>
          <p:cNvSpPr/>
          <p:nvPr/>
        </p:nvSpPr>
        <p:spPr>
          <a:xfrm>
            <a:off x="0" y="4956048"/>
            <a:ext cx="9144000" cy="187452"/>
          </a:xfrm>
          <a:prstGeom prst="rect">
            <a:avLst/>
          </a:prstGeom>
          <a:solidFill>
            <a:srgbClr val="00284A"/>
          </a:solidFill>
          <a:ln/>
        </p:spPr>
      </p:sp>
      <p:sp>
        <p:nvSpPr>
          <p:cNvPr id="9" name="Shape 7"/>
          <p:cNvSpPr/>
          <p:nvPr/>
        </p:nvSpPr>
        <p:spPr>
          <a:xfrm>
            <a:off x="0" y="4956048"/>
            <a:ext cx="9144000" cy="36576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4983480"/>
            <a:ext cx="859536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00A1DA"/>
                </a:solidFill>
              </a:rPr>
              <a:t>TMTG | IVD Market Analysis Q4 2025  |  www.themarketechgroup.com</a:t>
            </a:r>
            <a:endParaRPr lang="en-US" sz="750" dirty="0"/>
          </a:p>
        </p:txBody>
      </p:sp>
      <p:sp>
        <p:nvSpPr>
          <p:cNvPr id="11" name="Shape 9"/>
          <p:cNvSpPr/>
          <p:nvPr/>
        </p:nvSpPr>
        <p:spPr>
          <a:xfrm>
            <a:off x="320040" y="804672"/>
            <a:ext cx="4160520" cy="3995928"/>
          </a:xfrm>
          <a:prstGeom prst="rect">
            <a:avLst/>
          </a:prstGeom>
          <a:solidFill>
            <a:srgbClr val="FFFFFF"/>
          </a:solidFill>
          <a:ln w="6350">
            <a:solidFill>
              <a:srgbClr val="D9E4ED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0040" y="804672"/>
            <a:ext cx="50292" cy="3995928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13" name="Text 11"/>
          <p:cNvSpPr/>
          <p:nvPr/>
        </p:nvSpPr>
        <p:spPr>
          <a:xfrm>
            <a:off x="438912" y="850392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75BE"/>
                </a:solidFill>
              </a:rPr>
              <a:t>Roche Diagnostics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29768" y="1188720"/>
            <a:ext cx="1261872" cy="640080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29768" y="1188720"/>
            <a:ext cx="1261872" cy="50292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16" name="Text 14"/>
          <p:cNvSpPr/>
          <p:nvPr/>
        </p:nvSpPr>
        <p:spPr>
          <a:xfrm>
            <a:off x="429768" y="1243584"/>
            <a:ext cx="1261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75BE"/>
                </a:solidFill>
              </a:rPr>
              <a:t>0% → +6%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29768" y="1618488"/>
            <a:ext cx="12618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6B8499"/>
                </a:solidFill>
              </a:rPr>
              <a:t>Q3→Q4 Growth (CER)</a:t>
            </a:r>
            <a:endParaRPr lang="en-US" sz="650" dirty="0"/>
          </a:p>
        </p:txBody>
      </p:sp>
      <p:sp>
        <p:nvSpPr>
          <p:cNvPr id="18" name="Shape 16"/>
          <p:cNvSpPr/>
          <p:nvPr/>
        </p:nvSpPr>
        <p:spPr>
          <a:xfrm>
            <a:off x="1792224" y="1188720"/>
            <a:ext cx="1261872" cy="640080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792224" y="1188720"/>
            <a:ext cx="1261872" cy="50292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20" name="Text 18"/>
          <p:cNvSpPr/>
          <p:nvPr/>
        </p:nvSpPr>
        <p:spPr>
          <a:xfrm>
            <a:off x="1792224" y="1243584"/>
            <a:ext cx="1261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75BE"/>
                </a:solidFill>
              </a:rPr>
              <a:t>+10%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792224" y="1618488"/>
            <a:ext cx="12618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6B8499"/>
                </a:solidFill>
              </a:rPr>
              <a:t>Ex-China Core Lab</a:t>
            </a:r>
            <a:endParaRPr lang="en-US" sz="650" dirty="0"/>
          </a:p>
        </p:txBody>
      </p:sp>
      <p:sp>
        <p:nvSpPr>
          <p:cNvPr id="22" name="Shape 20"/>
          <p:cNvSpPr/>
          <p:nvPr/>
        </p:nvSpPr>
        <p:spPr>
          <a:xfrm>
            <a:off x="3154680" y="1188720"/>
            <a:ext cx="1261872" cy="640080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154680" y="1188720"/>
            <a:ext cx="1261872" cy="50292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24" name="Text 22"/>
          <p:cNvSpPr/>
          <p:nvPr/>
        </p:nvSpPr>
        <p:spPr>
          <a:xfrm>
            <a:off x="3154680" y="1243584"/>
            <a:ext cx="1261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75BE"/>
                </a:solidFill>
              </a:rPr>
              <a:t>+7%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3154680" y="1618488"/>
            <a:ext cx="12618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6B8499"/>
                </a:solidFill>
              </a:rPr>
              <a:t>Global Ex-China Dx</a:t>
            </a:r>
            <a:endParaRPr lang="en-US" sz="650" dirty="0"/>
          </a:p>
        </p:txBody>
      </p:sp>
      <p:sp>
        <p:nvSpPr>
          <p:cNvPr id="26" name="Text 24"/>
          <p:cNvSpPr/>
          <p:nvPr/>
        </p:nvSpPr>
        <p:spPr>
          <a:xfrm>
            <a:off x="438912" y="1911096"/>
            <a:ext cx="393192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200"/>
              </a:spcAft>
              <a:buNone/>
            </a:pPr>
            <a:r>
              <a:rPr lang="en-US" sz="1000" b="1" dirty="0">
                <a:solidFill>
                  <a:srgbClr val="1C2B3A"/>
                </a:solidFill>
              </a:rPr>
              <a:t>Massive sequential acceleration: Q3 flat → Q4 +6% CER anchored by clinical chemistry &amp; new platforms</a:t>
            </a:r>
            <a:endParaRPr lang="en-US" sz="1000" b="1" dirty="0"/>
          </a:p>
          <a:p>
            <a:pPr marL="0" indent="0">
              <a:spcAft>
                <a:spcPts val="200"/>
              </a:spcAft>
              <a:buNone/>
            </a:pPr>
            <a:endParaRPr lang="en-US" sz="8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900" b="1" dirty="0">
                <a:solidFill>
                  <a:srgbClr val="0075BE"/>
                </a:solidFill>
              </a:rPr>
              <a:t>Forthcoming Launches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C2B3A"/>
                </a:solidFill>
              </a:rPr>
              <a:t>cobas i 601 Mass Spec (CE marked) — automates TDM &amp; Vitamin D; US launch 2026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C2B3A"/>
                </a:solidFill>
              </a:rPr>
              <a:t>Elecsys pTau217 &amp; NfL (Alzheimer's / Neurology)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C2B3A"/>
                </a:solidFill>
              </a:rPr>
              <a:t>Elecsys IGRA TB &amp; Dengue Ag (18-min results)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402336" y="3489762"/>
            <a:ext cx="4023360" cy="530352"/>
          </a:xfrm>
          <a:prstGeom prst="rect">
            <a:avLst/>
          </a:prstGeom>
          <a:solidFill>
            <a:srgbClr val="EBF5FB"/>
          </a:solidFill>
          <a:ln w="10160">
            <a:solidFill>
              <a:srgbClr val="00A1D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402336" y="3489762"/>
            <a:ext cx="50292" cy="530352"/>
          </a:xfrm>
          <a:prstGeom prst="rect">
            <a:avLst/>
          </a:prstGeom>
          <a:solidFill>
            <a:srgbClr val="00A1DA"/>
          </a:solidFill>
          <a:ln/>
        </p:spPr>
      </p:sp>
      <p:sp>
        <p:nvSpPr>
          <p:cNvPr id="29" name="Text 27"/>
          <p:cNvSpPr/>
          <p:nvPr/>
        </p:nvSpPr>
        <p:spPr>
          <a:xfrm>
            <a:off x="521208" y="3544626"/>
            <a:ext cx="384962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i="1" dirty="0">
                <a:solidFill>
                  <a:srgbClr val="0075BE"/>
                </a:solidFill>
              </a:rPr>
              <a:t>“ </a:t>
            </a:r>
            <a:r>
              <a:rPr lang="en-US" sz="900" i="1" dirty="0">
                <a:solidFill>
                  <a:srgbClr val="1C2B3A"/>
                </a:solidFill>
              </a:rPr>
              <a:t>Core Lab impacted by China healthcare pricing reforms; excluding China business grew +7% at CER.</a:t>
            </a:r>
            <a:r>
              <a:rPr lang="en-US" sz="1600" b="1" i="1" dirty="0">
                <a:solidFill>
                  <a:srgbClr val="0075BE"/>
                </a:solidFill>
              </a:rPr>
              <a:t> ”</a:t>
            </a:r>
            <a:endParaRPr lang="en-US" sz="1600" i="1" dirty="0"/>
          </a:p>
        </p:txBody>
      </p:sp>
      <p:sp>
        <p:nvSpPr>
          <p:cNvPr id="30" name="Shape 28"/>
          <p:cNvSpPr/>
          <p:nvPr/>
        </p:nvSpPr>
        <p:spPr>
          <a:xfrm>
            <a:off x="402336" y="4074978"/>
            <a:ext cx="4023360" cy="694944"/>
          </a:xfrm>
          <a:prstGeom prst="rect">
            <a:avLst/>
          </a:prstGeom>
          <a:solidFill>
            <a:srgbClr val="EAF4FB"/>
          </a:solidFill>
          <a:ln w="10160">
            <a:solidFill>
              <a:srgbClr val="0075BE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402336" y="4074978"/>
            <a:ext cx="50292" cy="694944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32" name="Text 30"/>
          <p:cNvSpPr/>
          <p:nvPr/>
        </p:nvSpPr>
        <p:spPr>
          <a:xfrm>
            <a:off x="521208" y="4138986"/>
            <a:ext cx="3849624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b="1" dirty="0">
                <a:solidFill>
                  <a:srgbClr val="0075BE"/>
                </a:solidFill>
              </a:rPr>
              <a:t>Central Research Question  </a:t>
            </a:r>
            <a:r>
              <a:rPr lang="en-US" sz="1050" dirty="0">
                <a:solidFill>
                  <a:srgbClr val="1C2B3A"/>
                </a:solidFill>
              </a:rPr>
              <a:t>What are the primary workflow pain points for manual LDT Mass Spec users that will drive them to adopt a fully automated IVD alternative?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4663440" y="804672"/>
            <a:ext cx="4160520" cy="3995928"/>
          </a:xfrm>
          <a:prstGeom prst="rect">
            <a:avLst/>
          </a:prstGeom>
          <a:solidFill>
            <a:srgbClr val="FFFFFF"/>
          </a:solidFill>
          <a:ln w="6350">
            <a:solidFill>
              <a:srgbClr val="D9E4ED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4663440" y="804672"/>
            <a:ext cx="50292" cy="3995928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35" name="Text 33"/>
          <p:cNvSpPr/>
          <p:nvPr/>
        </p:nvSpPr>
        <p:spPr>
          <a:xfrm>
            <a:off x="4782312" y="850392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AA273D"/>
                </a:solidFill>
              </a:rPr>
              <a:t>Abbott Laboratories</a:t>
            </a:r>
            <a:endParaRPr lang="en-US" sz="1300" dirty="0"/>
          </a:p>
        </p:txBody>
      </p:sp>
      <p:sp>
        <p:nvSpPr>
          <p:cNvPr id="36" name="Shape 34"/>
          <p:cNvSpPr/>
          <p:nvPr/>
        </p:nvSpPr>
        <p:spPr>
          <a:xfrm>
            <a:off x="4773168" y="1188720"/>
            <a:ext cx="1261872" cy="640080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4773168" y="1188720"/>
            <a:ext cx="1261872" cy="50292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38" name="Text 36"/>
          <p:cNvSpPr/>
          <p:nvPr/>
        </p:nvSpPr>
        <p:spPr>
          <a:xfrm>
            <a:off x="4773168" y="1243584"/>
            <a:ext cx="1261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AA273D"/>
                </a:solidFill>
              </a:rPr>
              <a:t>$1.46B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4773168" y="1618488"/>
            <a:ext cx="12618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6B8499"/>
                </a:solidFill>
              </a:rPr>
              <a:t>Q4 Core Lab Rev</a:t>
            </a:r>
            <a:endParaRPr lang="en-US" sz="650" dirty="0"/>
          </a:p>
        </p:txBody>
      </p:sp>
      <p:sp>
        <p:nvSpPr>
          <p:cNvPr id="40" name="Shape 38"/>
          <p:cNvSpPr/>
          <p:nvPr/>
        </p:nvSpPr>
        <p:spPr>
          <a:xfrm>
            <a:off x="6135624" y="1188720"/>
            <a:ext cx="1261872" cy="640080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6135624" y="1188720"/>
            <a:ext cx="1261872" cy="50292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42" name="Text 40"/>
          <p:cNvSpPr/>
          <p:nvPr/>
        </p:nvSpPr>
        <p:spPr>
          <a:xfrm>
            <a:off x="6135624" y="1243584"/>
            <a:ext cx="1261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AA273D"/>
                </a:solidFill>
              </a:rPr>
              <a:t>+5.3%</a:t>
            </a:r>
            <a:endParaRPr lang="en-US" sz="1300" dirty="0"/>
          </a:p>
        </p:txBody>
      </p:sp>
      <p:sp>
        <p:nvSpPr>
          <p:cNvPr id="43" name="Text 41"/>
          <p:cNvSpPr/>
          <p:nvPr/>
        </p:nvSpPr>
        <p:spPr>
          <a:xfrm>
            <a:off x="6135624" y="1618488"/>
            <a:ext cx="12618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6B8499"/>
                </a:solidFill>
              </a:rPr>
              <a:t>Q4 Reported Growth</a:t>
            </a:r>
            <a:endParaRPr lang="en-US" sz="650" dirty="0"/>
          </a:p>
        </p:txBody>
      </p:sp>
      <p:sp>
        <p:nvSpPr>
          <p:cNvPr id="44" name="Shape 42"/>
          <p:cNvSpPr/>
          <p:nvPr/>
        </p:nvSpPr>
        <p:spPr>
          <a:xfrm>
            <a:off x="7498080" y="1188720"/>
            <a:ext cx="1261872" cy="640080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7498080" y="1188720"/>
            <a:ext cx="1261872" cy="50292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46" name="Text 44"/>
          <p:cNvSpPr/>
          <p:nvPr/>
        </p:nvSpPr>
        <p:spPr>
          <a:xfrm>
            <a:off x="7498080" y="1243584"/>
            <a:ext cx="1261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AA273D"/>
                </a:solidFill>
              </a:rPr>
              <a:t>3 Qtrs</a:t>
            </a:r>
            <a:endParaRPr lang="en-US" sz="1300" dirty="0"/>
          </a:p>
        </p:txBody>
      </p:sp>
      <p:sp>
        <p:nvSpPr>
          <p:cNvPr id="47" name="Text 45"/>
          <p:cNvSpPr/>
          <p:nvPr/>
        </p:nvSpPr>
        <p:spPr>
          <a:xfrm>
            <a:off x="7498080" y="1618488"/>
            <a:ext cx="12618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6B8499"/>
                </a:solidFill>
              </a:rPr>
              <a:t>Consecutive Accel.</a:t>
            </a:r>
            <a:endParaRPr lang="en-US" sz="650" dirty="0"/>
          </a:p>
        </p:txBody>
      </p:sp>
      <p:sp>
        <p:nvSpPr>
          <p:cNvPr id="48" name="Text 46"/>
          <p:cNvSpPr/>
          <p:nvPr/>
        </p:nvSpPr>
        <p:spPr>
          <a:xfrm>
            <a:off x="4782312" y="1911096"/>
            <a:ext cx="393192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200"/>
              </a:spcAft>
              <a:buNone/>
            </a:pPr>
            <a:r>
              <a:rPr lang="en-US" sz="1000" b="1" dirty="0">
                <a:solidFill>
                  <a:srgbClr val="1C2B3A"/>
                </a:solidFill>
              </a:rPr>
              <a:t>Third consecutive quarter of acceleration — Core Lab organic growth +3.5%, building steady momentum</a:t>
            </a:r>
            <a:endParaRPr lang="en-US" sz="1000" b="1" dirty="0"/>
          </a:p>
          <a:p>
            <a:pPr marL="0" indent="0">
              <a:spcAft>
                <a:spcPts val="200"/>
              </a:spcAft>
              <a:buNone/>
            </a:pPr>
            <a:endParaRPr lang="en-US" sz="8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900" b="1" dirty="0">
                <a:solidFill>
                  <a:srgbClr val="AA273D"/>
                </a:solidFill>
              </a:rPr>
              <a:t>M&amp;A — Exact Sciences Acquisition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C2B3A"/>
                </a:solidFill>
              </a:rPr>
              <a:t>Definitive agreement signed; closing expected Q2 2026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C2B3A"/>
                </a:solidFill>
              </a:rPr>
              <a:t>Adds a whole new high-growth vertical in cancer screening &amp; early detection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C2B3A"/>
                </a:solidFill>
              </a:rPr>
              <a:t>Requires deep salesforce integration &amp; buyer journey VOC research</a:t>
            </a:r>
            <a:endParaRPr lang="en-US" sz="900" dirty="0"/>
          </a:p>
        </p:txBody>
      </p:sp>
      <p:sp>
        <p:nvSpPr>
          <p:cNvPr id="49" name="Shape 47"/>
          <p:cNvSpPr/>
          <p:nvPr/>
        </p:nvSpPr>
        <p:spPr>
          <a:xfrm>
            <a:off x="4745736" y="3489762"/>
            <a:ext cx="4023360" cy="530352"/>
          </a:xfrm>
          <a:prstGeom prst="rect">
            <a:avLst/>
          </a:prstGeom>
          <a:solidFill>
            <a:srgbClr val="EBF5FB"/>
          </a:solidFill>
          <a:ln w="10160">
            <a:solidFill>
              <a:srgbClr val="00A1DA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4745736" y="3489762"/>
            <a:ext cx="50292" cy="530352"/>
          </a:xfrm>
          <a:prstGeom prst="rect">
            <a:avLst/>
          </a:prstGeom>
          <a:solidFill>
            <a:srgbClr val="00A1DA"/>
          </a:solidFill>
          <a:ln/>
        </p:spPr>
      </p:sp>
      <p:sp>
        <p:nvSpPr>
          <p:cNvPr id="51" name="Text 49"/>
          <p:cNvSpPr/>
          <p:nvPr/>
        </p:nvSpPr>
        <p:spPr>
          <a:xfrm>
            <a:off x="4860036" y="3601776"/>
            <a:ext cx="3936492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75BE"/>
                </a:solidFill>
              </a:rPr>
              <a:t>“ </a:t>
            </a:r>
            <a:r>
              <a:rPr lang="en-US" sz="900" i="1" dirty="0">
                <a:solidFill>
                  <a:srgbClr val="1C2B3A"/>
                </a:solidFill>
              </a:rPr>
              <a:t>Core Lab Diagnostics grew 3.5% organically, achieving a third consecutive quarter of accelerating growth and building steady momentum as we enter 2026.</a:t>
            </a:r>
            <a:r>
              <a:rPr lang="en-US" sz="1600" b="1" dirty="0">
                <a:solidFill>
                  <a:srgbClr val="0075BE"/>
                </a:solidFill>
              </a:rPr>
              <a:t> ”</a:t>
            </a:r>
            <a:endParaRPr lang="en-US" sz="1600" dirty="0"/>
          </a:p>
        </p:txBody>
      </p:sp>
      <p:sp>
        <p:nvSpPr>
          <p:cNvPr id="52" name="Shape 50"/>
          <p:cNvSpPr/>
          <p:nvPr/>
        </p:nvSpPr>
        <p:spPr>
          <a:xfrm>
            <a:off x="4745736" y="4074978"/>
            <a:ext cx="4023360" cy="694944"/>
          </a:xfrm>
          <a:prstGeom prst="rect">
            <a:avLst/>
          </a:prstGeom>
          <a:solidFill>
            <a:srgbClr val="EAF4FB"/>
          </a:solidFill>
          <a:ln w="10160">
            <a:solidFill>
              <a:srgbClr val="0075BE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4745736" y="4074978"/>
            <a:ext cx="50292" cy="694944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54" name="Text 52"/>
          <p:cNvSpPr/>
          <p:nvPr/>
        </p:nvSpPr>
        <p:spPr>
          <a:xfrm>
            <a:off x="4864608" y="4138986"/>
            <a:ext cx="3849624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b="1" dirty="0">
                <a:solidFill>
                  <a:srgbClr val="0075BE"/>
                </a:solidFill>
              </a:rPr>
              <a:t>Central Research Question  </a:t>
            </a:r>
            <a:r>
              <a:rPr lang="en-US" sz="1050" dirty="0">
                <a:solidFill>
                  <a:srgbClr val="1C2B3A"/>
                </a:solidFill>
              </a:rPr>
              <a:t>How do health system oncology stakeholders prefer to engage with traditional Core Lab vendors when evaluating high-value cancer diagnostics?</a:t>
            </a:r>
            <a:endParaRPr lang="en-US" sz="1050" dirty="0"/>
          </a:p>
        </p:txBody>
      </p:sp>
      <p:pic>
        <p:nvPicPr>
          <p:cNvPr id="55" name="Picture 5" descr="About Us | The Marketech Group">
            <a:extLst>
              <a:ext uri="{FF2B5EF4-FFF2-40B4-BE49-F238E27FC236}">
                <a16:creationId xmlns:a16="http://schemas.microsoft.com/office/drawing/2014/main" id="{A436F143-BAEF-C379-E1FE-D12428220E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9758" y="4504753"/>
            <a:ext cx="704242" cy="379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8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0284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26364"/>
            <a:ext cx="9144000" cy="36576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0"/>
            <a:ext cx="67665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</a:rPr>
              <a:t>Core Lab Segment: Danaher &amp; Siemens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0" y="0"/>
            <a:ext cx="88696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00A1DA"/>
                </a:solidFill>
              </a:rPr>
              <a:t>Part 2: Core Lab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320040" y="786384"/>
            <a:ext cx="50292" cy="246888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76809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200" dirty="0">
                <a:solidFill>
                  <a:srgbClr val="AA273D"/>
                </a:solidFill>
              </a:rPr>
              <a:t>CORE LABORATORY</a:t>
            </a:r>
            <a:endParaRPr lang="en-US" sz="850" dirty="0"/>
          </a:p>
        </p:txBody>
      </p:sp>
      <p:sp>
        <p:nvSpPr>
          <p:cNvPr id="8" name="Shape 6"/>
          <p:cNvSpPr/>
          <p:nvPr/>
        </p:nvSpPr>
        <p:spPr>
          <a:xfrm>
            <a:off x="0" y="4956048"/>
            <a:ext cx="9144000" cy="187452"/>
          </a:xfrm>
          <a:prstGeom prst="rect">
            <a:avLst/>
          </a:prstGeom>
          <a:solidFill>
            <a:srgbClr val="00284A"/>
          </a:solidFill>
          <a:ln/>
        </p:spPr>
      </p:sp>
      <p:sp>
        <p:nvSpPr>
          <p:cNvPr id="9" name="Shape 7"/>
          <p:cNvSpPr/>
          <p:nvPr/>
        </p:nvSpPr>
        <p:spPr>
          <a:xfrm>
            <a:off x="0" y="4956048"/>
            <a:ext cx="9144000" cy="36576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4983480"/>
            <a:ext cx="859536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00A1DA"/>
                </a:solidFill>
              </a:rPr>
              <a:t>TMTG | IVD Market Analysis Q4 2025  |  www.themarketechgroup.com</a:t>
            </a:r>
            <a:endParaRPr lang="en-US" sz="750" dirty="0"/>
          </a:p>
        </p:txBody>
      </p:sp>
      <p:sp>
        <p:nvSpPr>
          <p:cNvPr id="11" name="Shape 9"/>
          <p:cNvSpPr/>
          <p:nvPr/>
        </p:nvSpPr>
        <p:spPr>
          <a:xfrm>
            <a:off x="320040" y="804672"/>
            <a:ext cx="4160520" cy="3995928"/>
          </a:xfrm>
          <a:prstGeom prst="rect">
            <a:avLst/>
          </a:prstGeom>
          <a:solidFill>
            <a:srgbClr val="FFFFFF"/>
          </a:solidFill>
          <a:ln w="6350">
            <a:solidFill>
              <a:srgbClr val="D9E4ED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0040" y="804672"/>
            <a:ext cx="50292" cy="3995928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13" name="Text 11"/>
          <p:cNvSpPr/>
          <p:nvPr/>
        </p:nvSpPr>
        <p:spPr>
          <a:xfrm>
            <a:off x="438912" y="850392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75BE"/>
                </a:solidFill>
              </a:rPr>
              <a:t>Danaher (Beckman Coulter)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29768" y="1188720"/>
            <a:ext cx="1261872" cy="640080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29768" y="1188720"/>
            <a:ext cx="1261872" cy="50292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16" name="Text 14"/>
          <p:cNvSpPr/>
          <p:nvPr/>
        </p:nvSpPr>
        <p:spPr>
          <a:xfrm>
            <a:off x="429768" y="1243584"/>
            <a:ext cx="1261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75BE"/>
                </a:solidFill>
              </a:rPr>
              <a:t>Mid-Single Digit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29768" y="1618488"/>
            <a:ext cx="12618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6B8499"/>
                </a:solidFill>
              </a:rPr>
              <a:t>Q4 Core Growth</a:t>
            </a:r>
            <a:endParaRPr lang="en-US" sz="650" dirty="0"/>
          </a:p>
        </p:txBody>
      </p:sp>
      <p:sp>
        <p:nvSpPr>
          <p:cNvPr id="18" name="Shape 16"/>
          <p:cNvSpPr/>
          <p:nvPr/>
        </p:nvSpPr>
        <p:spPr>
          <a:xfrm>
            <a:off x="1792224" y="1188720"/>
            <a:ext cx="1261872" cy="640080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792224" y="1188720"/>
            <a:ext cx="1261872" cy="50292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20" name="Text 18"/>
          <p:cNvSpPr/>
          <p:nvPr/>
        </p:nvSpPr>
        <p:spPr>
          <a:xfrm>
            <a:off x="1792224" y="1243584"/>
            <a:ext cx="1261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75BE"/>
                </a:solidFill>
              </a:rPr>
              <a:t>High-Single Digit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792224" y="1618488"/>
            <a:ext cx="12618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6B8499"/>
                </a:solidFill>
              </a:rPr>
              <a:t>Immunoassay Growth</a:t>
            </a:r>
            <a:endParaRPr lang="en-US" sz="650" dirty="0"/>
          </a:p>
        </p:txBody>
      </p:sp>
      <p:sp>
        <p:nvSpPr>
          <p:cNvPr id="22" name="Shape 20"/>
          <p:cNvSpPr/>
          <p:nvPr/>
        </p:nvSpPr>
        <p:spPr>
          <a:xfrm>
            <a:off x="3154680" y="1188720"/>
            <a:ext cx="1261872" cy="640080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154680" y="1188720"/>
            <a:ext cx="1261872" cy="50292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24" name="Text 22"/>
          <p:cNvSpPr/>
          <p:nvPr/>
        </p:nvSpPr>
        <p:spPr>
          <a:xfrm>
            <a:off x="3154680" y="1243584"/>
            <a:ext cx="1261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75BE"/>
                </a:solidFill>
              </a:rPr>
              <a:t>6 Qtrs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3154680" y="1618488"/>
            <a:ext cx="12618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6B8499"/>
                </a:solidFill>
              </a:rPr>
              <a:t>Consec. Mid-Single Digit+</a:t>
            </a:r>
            <a:endParaRPr lang="en-US" sz="650" dirty="0"/>
          </a:p>
        </p:txBody>
      </p:sp>
      <p:sp>
        <p:nvSpPr>
          <p:cNvPr id="26" name="Text 24"/>
          <p:cNvSpPr/>
          <p:nvPr/>
        </p:nvSpPr>
        <p:spPr>
          <a:xfrm>
            <a:off x="438912" y="2319326"/>
            <a:ext cx="3931920" cy="67076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200"/>
              </a:spcAft>
              <a:buNone/>
            </a:pPr>
            <a:r>
              <a:rPr lang="en-US" sz="1000" b="1" dirty="0">
                <a:solidFill>
                  <a:srgbClr val="1C2B3A"/>
                </a:solidFill>
              </a:rPr>
              <a:t>Six consecutive quarters of mid-single digit or better growth; immunoassay leading at high-single digit</a:t>
            </a:r>
            <a:endParaRPr lang="en-US" sz="1000" b="1" dirty="0"/>
          </a:p>
          <a:p>
            <a:pPr marL="0" indent="0">
              <a:spcAft>
                <a:spcPts val="200"/>
              </a:spcAft>
              <a:buNone/>
            </a:pPr>
            <a:endParaRPr lang="en-US" sz="8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900" b="1" dirty="0">
                <a:solidFill>
                  <a:srgbClr val="0075BE"/>
                </a:solidFill>
              </a:rPr>
              <a:t>Forthcoming Launches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</a:rPr>
              <a:t>DXi9000: expanding menu in cardiac, blood virus &amp; neurodegenerative disease assays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</a:rPr>
              <a:t>Radiometer (+~10%) &amp; Leica Biosystems (+~10%) reinforcing acute &amp; tissue Dx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</a:rPr>
              <a:t>M&amp;A posture 'constructive' — strong cash flow enables strategic acquisitions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02336" y="3489758"/>
            <a:ext cx="4023360" cy="530352"/>
          </a:xfrm>
          <a:prstGeom prst="rect">
            <a:avLst/>
          </a:prstGeom>
          <a:solidFill>
            <a:srgbClr val="EBF5FB"/>
          </a:solidFill>
          <a:ln w="10160">
            <a:solidFill>
              <a:srgbClr val="00A1D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402336" y="3489758"/>
            <a:ext cx="50292" cy="530352"/>
          </a:xfrm>
          <a:prstGeom prst="rect">
            <a:avLst/>
          </a:prstGeom>
          <a:solidFill>
            <a:srgbClr val="00A1DA"/>
          </a:solidFill>
          <a:ln/>
        </p:spPr>
      </p:sp>
      <p:sp>
        <p:nvSpPr>
          <p:cNvPr id="29" name="Text 27"/>
          <p:cNvSpPr/>
          <p:nvPr/>
        </p:nvSpPr>
        <p:spPr>
          <a:xfrm>
            <a:off x="521208" y="3544622"/>
            <a:ext cx="384962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75BE"/>
                </a:solidFill>
              </a:rPr>
              <a:t>“ </a:t>
            </a:r>
            <a:r>
              <a:rPr lang="en-US" sz="900" i="1" dirty="0">
                <a:solidFill>
                  <a:srgbClr val="1C2B3A"/>
                </a:solidFill>
              </a:rPr>
              <a:t>Beckman Coulter Diagnostics — Achieved mid-single digit global core growth, led by high single digit growth in immunoassays.</a:t>
            </a:r>
            <a:r>
              <a:rPr lang="en-US" sz="1600" b="1" dirty="0">
                <a:solidFill>
                  <a:srgbClr val="0075BE"/>
                </a:solidFill>
              </a:rPr>
              <a:t> ”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402336" y="4074974"/>
            <a:ext cx="4023360" cy="694944"/>
          </a:xfrm>
          <a:prstGeom prst="rect">
            <a:avLst/>
          </a:prstGeom>
          <a:solidFill>
            <a:srgbClr val="EAF4FB"/>
          </a:solidFill>
          <a:ln w="10160">
            <a:solidFill>
              <a:srgbClr val="0075BE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402336" y="4074974"/>
            <a:ext cx="50292" cy="694944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32" name="Text 30"/>
          <p:cNvSpPr/>
          <p:nvPr/>
        </p:nvSpPr>
        <p:spPr>
          <a:xfrm>
            <a:off x="521208" y="4138982"/>
            <a:ext cx="3849624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b="1" dirty="0">
                <a:solidFill>
                  <a:srgbClr val="0075BE"/>
                </a:solidFill>
              </a:rPr>
              <a:t>Central Research Question  </a:t>
            </a:r>
            <a:r>
              <a:rPr lang="en-US" sz="1050" dirty="0">
                <a:solidFill>
                  <a:srgbClr val="1C2B3A"/>
                </a:solidFill>
              </a:rPr>
              <a:t>How much weight do lab directors place on extreme immunoassay sensitivity versus pure menu breadth when selecting a new core lab platform?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4663440" y="804672"/>
            <a:ext cx="4160520" cy="3995928"/>
          </a:xfrm>
          <a:prstGeom prst="rect">
            <a:avLst/>
          </a:prstGeom>
          <a:solidFill>
            <a:srgbClr val="FFFFFF"/>
          </a:solidFill>
          <a:ln w="6350">
            <a:solidFill>
              <a:srgbClr val="D9E4ED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4663440" y="804672"/>
            <a:ext cx="50292" cy="3995928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35" name="Text 33"/>
          <p:cNvSpPr/>
          <p:nvPr/>
        </p:nvSpPr>
        <p:spPr>
          <a:xfrm>
            <a:off x="4782312" y="850392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AA273D"/>
                </a:solidFill>
              </a:rPr>
              <a:t>Siemens Healthineers</a:t>
            </a:r>
            <a:endParaRPr lang="en-US" sz="1300" dirty="0"/>
          </a:p>
        </p:txBody>
      </p:sp>
      <p:sp>
        <p:nvSpPr>
          <p:cNvPr id="36" name="Shape 34"/>
          <p:cNvSpPr/>
          <p:nvPr/>
        </p:nvSpPr>
        <p:spPr>
          <a:xfrm>
            <a:off x="4773168" y="1188720"/>
            <a:ext cx="1261872" cy="640080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4773168" y="1188720"/>
            <a:ext cx="1261872" cy="50292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38" name="Text 36"/>
          <p:cNvSpPr/>
          <p:nvPr/>
        </p:nvSpPr>
        <p:spPr>
          <a:xfrm>
            <a:off x="4773168" y="1243584"/>
            <a:ext cx="1261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AA273D"/>
                </a:solidFill>
              </a:rPr>
              <a:t>-3.1%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4773168" y="1618488"/>
            <a:ext cx="12618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6B8499"/>
                </a:solidFill>
              </a:rPr>
              <a:t>Q4 Dx Growth (Comp)</a:t>
            </a:r>
            <a:endParaRPr lang="en-US" sz="650" dirty="0"/>
          </a:p>
        </p:txBody>
      </p:sp>
      <p:sp>
        <p:nvSpPr>
          <p:cNvPr id="40" name="Shape 38"/>
          <p:cNvSpPr/>
          <p:nvPr/>
        </p:nvSpPr>
        <p:spPr>
          <a:xfrm>
            <a:off x="6135624" y="1188720"/>
            <a:ext cx="1261872" cy="640080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6135624" y="1188720"/>
            <a:ext cx="1261872" cy="50292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42" name="Text 40"/>
          <p:cNvSpPr/>
          <p:nvPr/>
        </p:nvSpPr>
        <p:spPr>
          <a:xfrm>
            <a:off x="6135624" y="1243584"/>
            <a:ext cx="1261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AA273D"/>
                </a:solidFill>
              </a:rPr>
              <a:t>70%</a:t>
            </a:r>
            <a:endParaRPr lang="en-US" sz="1300" dirty="0"/>
          </a:p>
        </p:txBody>
      </p:sp>
      <p:sp>
        <p:nvSpPr>
          <p:cNvPr id="43" name="Text 41"/>
          <p:cNvSpPr/>
          <p:nvPr/>
        </p:nvSpPr>
        <p:spPr>
          <a:xfrm>
            <a:off x="6135624" y="1618488"/>
            <a:ext cx="12618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6B8499"/>
                </a:solidFill>
              </a:rPr>
              <a:t>Atellica Share (Americas)</a:t>
            </a:r>
            <a:endParaRPr lang="en-US" sz="650" dirty="0"/>
          </a:p>
        </p:txBody>
      </p:sp>
      <p:sp>
        <p:nvSpPr>
          <p:cNvPr id="44" name="Shape 42"/>
          <p:cNvSpPr/>
          <p:nvPr/>
        </p:nvSpPr>
        <p:spPr>
          <a:xfrm>
            <a:off x="7498080" y="1188720"/>
            <a:ext cx="1261872" cy="640080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7498080" y="1188720"/>
            <a:ext cx="1261872" cy="50292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46" name="Text 44"/>
          <p:cNvSpPr/>
          <p:nvPr/>
        </p:nvSpPr>
        <p:spPr>
          <a:xfrm>
            <a:off x="7498080" y="1243584"/>
            <a:ext cx="1261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AA273D"/>
                </a:solidFill>
              </a:rPr>
              <a:t>⚠ Watch</a:t>
            </a:r>
            <a:endParaRPr lang="en-US" sz="1300" dirty="0"/>
          </a:p>
        </p:txBody>
      </p:sp>
      <p:sp>
        <p:nvSpPr>
          <p:cNvPr id="47" name="Text 45"/>
          <p:cNvSpPr/>
          <p:nvPr/>
        </p:nvSpPr>
        <p:spPr>
          <a:xfrm>
            <a:off x="7498080" y="1618488"/>
            <a:ext cx="12618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6B8499"/>
                </a:solidFill>
              </a:rPr>
              <a:t>Divestiture Risk</a:t>
            </a:r>
            <a:endParaRPr lang="en-US" sz="650" dirty="0"/>
          </a:p>
        </p:txBody>
      </p:sp>
      <p:sp>
        <p:nvSpPr>
          <p:cNvPr id="48" name="Text 46"/>
          <p:cNvSpPr/>
          <p:nvPr/>
        </p:nvSpPr>
        <p:spPr>
          <a:xfrm>
            <a:off x="4782312" y="1911096"/>
            <a:ext cx="3931920" cy="12835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200"/>
              </a:spcAft>
              <a:buNone/>
            </a:pPr>
            <a:r>
              <a:rPr lang="en-US" sz="1000" b="1" dirty="0">
                <a:solidFill>
                  <a:srgbClr val="1C2B3A"/>
                </a:solidFill>
              </a:rPr>
              <a:t>China VBP driving significant decline; Americas performing well with Atellica at 70% of core lab revenue</a:t>
            </a:r>
            <a:endParaRPr lang="en-US" sz="1000" b="1" dirty="0"/>
          </a:p>
          <a:p>
            <a:pPr marL="0" indent="0">
              <a:spcAft>
                <a:spcPts val="200"/>
              </a:spcAft>
              <a:buNone/>
            </a:pPr>
            <a:endParaRPr lang="en-US" sz="8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900" b="1" dirty="0">
                <a:solidFill>
                  <a:srgbClr val="AA273D"/>
                </a:solidFill>
              </a:rPr>
              <a:t>Strategic Watch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C2B3A"/>
                </a:solidFill>
              </a:rPr>
              <a:t>Diagnostics division 'verticalized' to run independently — management flagged long-term 'optionality'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C2B3A"/>
                </a:solidFill>
              </a:rPr>
              <a:t>Potential divestiture signals urgency to maximize US Atellica value now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C2B3A"/>
                </a:solidFill>
              </a:rPr>
              <a:t>Competitive displacement research critical to protect and grow installed base</a:t>
            </a:r>
            <a:endParaRPr lang="en-US" sz="900" dirty="0"/>
          </a:p>
        </p:txBody>
      </p:sp>
      <p:sp>
        <p:nvSpPr>
          <p:cNvPr id="49" name="Shape 47"/>
          <p:cNvSpPr/>
          <p:nvPr/>
        </p:nvSpPr>
        <p:spPr>
          <a:xfrm>
            <a:off x="4745736" y="3489758"/>
            <a:ext cx="4023360" cy="530352"/>
          </a:xfrm>
          <a:prstGeom prst="rect">
            <a:avLst/>
          </a:prstGeom>
          <a:solidFill>
            <a:srgbClr val="EBF5FB"/>
          </a:solidFill>
          <a:ln w="10160">
            <a:solidFill>
              <a:srgbClr val="00A1DA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4745736" y="3489758"/>
            <a:ext cx="50292" cy="530352"/>
          </a:xfrm>
          <a:prstGeom prst="rect">
            <a:avLst/>
          </a:prstGeom>
          <a:solidFill>
            <a:srgbClr val="00A1DA"/>
          </a:solidFill>
          <a:ln/>
        </p:spPr>
      </p:sp>
      <p:sp>
        <p:nvSpPr>
          <p:cNvPr id="51" name="Text 49"/>
          <p:cNvSpPr/>
          <p:nvPr/>
        </p:nvSpPr>
        <p:spPr>
          <a:xfrm>
            <a:off x="4864608" y="3544622"/>
            <a:ext cx="384962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75BE"/>
                </a:solidFill>
              </a:rPr>
              <a:t>“ </a:t>
            </a:r>
            <a:r>
              <a:rPr lang="en-US" sz="900" i="1" dirty="0">
                <a:solidFill>
                  <a:srgbClr val="1C2B3A"/>
                </a:solidFill>
              </a:rPr>
              <a:t>We have verticalized our diagnostics business to run independently, and are evaluating all strategic optionality for the division going forward.</a:t>
            </a:r>
            <a:r>
              <a:rPr lang="en-US" sz="1600" b="1" dirty="0">
                <a:solidFill>
                  <a:srgbClr val="0075BE"/>
                </a:solidFill>
              </a:rPr>
              <a:t> ”</a:t>
            </a:r>
            <a:endParaRPr lang="en-US" sz="1600" dirty="0"/>
          </a:p>
        </p:txBody>
      </p:sp>
      <p:sp>
        <p:nvSpPr>
          <p:cNvPr id="52" name="Shape 50"/>
          <p:cNvSpPr/>
          <p:nvPr/>
        </p:nvSpPr>
        <p:spPr>
          <a:xfrm>
            <a:off x="4745736" y="4074974"/>
            <a:ext cx="4023360" cy="694944"/>
          </a:xfrm>
          <a:prstGeom prst="rect">
            <a:avLst/>
          </a:prstGeom>
          <a:solidFill>
            <a:srgbClr val="EAF4FB"/>
          </a:solidFill>
          <a:ln w="10160">
            <a:solidFill>
              <a:srgbClr val="0075BE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4745736" y="4074974"/>
            <a:ext cx="50292" cy="694944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54" name="Text 52"/>
          <p:cNvSpPr/>
          <p:nvPr/>
        </p:nvSpPr>
        <p:spPr>
          <a:xfrm>
            <a:off x="4864608" y="4138982"/>
            <a:ext cx="3849624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b="1" dirty="0">
                <a:solidFill>
                  <a:srgbClr val="0075BE"/>
                </a:solidFill>
              </a:rPr>
              <a:t>Central Research Question  </a:t>
            </a:r>
            <a:r>
              <a:rPr lang="en-US" sz="1050" dirty="0">
                <a:solidFill>
                  <a:srgbClr val="1C2B3A"/>
                </a:solidFill>
              </a:rPr>
              <a:t>What are the core displacement triggers that would cause a lab director to switch from Roche or Abbott to the Atellica platform?</a:t>
            </a:r>
            <a:endParaRPr lang="en-US" sz="1050" dirty="0"/>
          </a:p>
        </p:txBody>
      </p:sp>
      <p:pic>
        <p:nvPicPr>
          <p:cNvPr id="55" name="Picture 5" descr="About Us | The Marketech Group">
            <a:extLst>
              <a:ext uri="{FF2B5EF4-FFF2-40B4-BE49-F238E27FC236}">
                <a16:creationId xmlns:a16="http://schemas.microsoft.com/office/drawing/2014/main" id="{A5B16404-0421-E65E-D761-61DFC78D98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9758" y="4504753"/>
            <a:ext cx="704242" cy="379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8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0284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26364"/>
            <a:ext cx="9144000" cy="36576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0"/>
            <a:ext cx="67665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</a:rPr>
              <a:t>Molecular Diagnostics: Danaher (Cepheid) &amp; Roche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0" y="0"/>
            <a:ext cx="88696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00A1DA"/>
                </a:solidFill>
              </a:rPr>
              <a:t>Part 3: Molecular Diagnostics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320040" y="786384"/>
            <a:ext cx="50292" cy="246888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76809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200" dirty="0">
                <a:solidFill>
                  <a:srgbClr val="AA273D"/>
                </a:solidFill>
              </a:rPr>
              <a:t>MOLECULAR DIAGNOSTICS</a:t>
            </a:r>
            <a:endParaRPr lang="en-US" sz="850" dirty="0"/>
          </a:p>
        </p:txBody>
      </p:sp>
      <p:sp>
        <p:nvSpPr>
          <p:cNvPr id="8" name="Shape 6"/>
          <p:cNvSpPr/>
          <p:nvPr/>
        </p:nvSpPr>
        <p:spPr>
          <a:xfrm>
            <a:off x="0" y="4956048"/>
            <a:ext cx="9144000" cy="187452"/>
          </a:xfrm>
          <a:prstGeom prst="rect">
            <a:avLst/>
          </a:prstGeom>
          <a:solidFill>
            <a:srgbClr val="00284A"/>
          </a:solidFill>
          <a:ln/>
        </p:spPr>
      </p:sp>
      <p:sp>
        <p:nvSpPr>
          <p:cNvPr id="9" name="Shape 7"/>
          <p:cNvSpPr/>
          <p:nvPr/>
        </p:nvSpPr>
        <p:spPr>
          <a:xfrm>
            <a:off x="0" y="4956048"/>
            <a:ext cx="9144000" cy="36576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4983480"/>
            <a:ext cx="859536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00A1DA"/>
                </a:solidFill>
              </a:rPr>
              <a:t>TMTG | IVD Market Analysis Q4 2025  |  www.themarketechgroup.com</a:t>
            </a:r>
            <a:endParaRPr lang="en-US" sz="750" dirty="0"/>
          </a:p>
        </p:txBody>
      </p:sp>
      <p:sp>
        <p:nvSpPr>
          <p:cNvPr id="11" name="Shape 9"/>
          <p:cNvSpPr/>
          <p:nvPr/>
        </p:nvSpPr>
        <p:spPr>
          <a:xfrm>
            <a:off x="320040" y="804672"/>
            <a:ext cx="4160520" cy="3995928"/>
          </a:xfrm>
          <a:prstGeom prst="rect">
            <a:avLst/>
          </a:prstGeom>
          <a:solidFill>
            <a:srgbClr val="FFFFFF"/>
          </a:solidFill>
          <a:ln w="6350">
            <a:solidFill>
              <a:srgbClr val="D9E4ED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0040" y="804672"/>
            <a:ext cx="50292" cy="3995928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13" name="Text 11"/>
          <p:cNvSpPr/>
          <p:nvPr/>
        </p:nvSpPr>
        <p:spPr>
          <a:xfrm>
            <a:off x="438912" y="850392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75BE"/>
                </a:solidFill>
              </a:rPr>
              <a:t>Danaher — Cepheid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29768" y="1188720"/>
            <a:ext cx="1261872" cy="640080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29768" y="1188720"/>
            <a:ext cx="1261872" cy="50292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16" name="Text 14"/>
          <p:cNvSpPr/>
          <p:nvPr/>
        </p:nvSpPr>
        <p:spPr>
          <a:xfrm>
            <a:off x="429768" y="1243584"/>
            <a:ext cx="1261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75BE"/>
                </a:solidFill>
              </a:rPr>
              <a:t>~$500M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29768" y="1618488"/>
            <a:ext cx="12618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6B8499"/>
                </a:solidFill>
              </a:rPr>
              <a:t>Q4 Resp. Revenue</a:t>
            </a:r>
            <a:endParaRPr lang="en-US" sz="650" dirty="0"/>
          </a:p>
        </p:txBody>
      </p:sp>
      <p:sp>
        <p:nvSpPr>
          <p:cNvPr id="18" name="Shape 16"/>
          <p:cNvSpPr/>
          <p:nvPr/>
        </p:nvSpPr>
        <p:spPr>
          <a:xfrm>
            <a:off x="1792224" y="1188720"/>
            <a:ext cx="1261872" cy="640080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792224" y="1188720"/>
            <a:ext cx="1261872" cy="50292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20" name="Text 18"/>
          <p:cNvSpPr/>
          <p:nvPr/>
        </p:nvSpPr>
        <p:spPr>
          <a:xfrm>
            <a:off x="1792224" y="1243584"/>
            <a:ext cx="1261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75BE"/>
                </a:solidFill>
              </a:rPr>
              <a:t>Low Double Digit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792224" y="1618488"/>
            <a:ext cx="12618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6B8499"/>
                </a:solidFill>
              </a:rPr>
              <a:t>Non-Resp Growth</a:t>
            </a:r>
            <a:endParaRPr lang="en-US" sz="650" dirty="0"/>
          </a:p>
        </p:txBody>
      </p:sp>
      <p:sp>
        <p:nvSpPr>
          <p:cNvPr id="22" name="Shape 20"/>
          <p:cNvSpPr/>
          <p:nvPr/>
        </p:nvSpPr>
        <p:spPr>
          <a:xfrm>
            <a:off x="3154680" y="1188720"/>
            <a:ext cx="1261872" cy="640080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154680" y="1188720"/>
            <a:ext cx="1261872" cy="50292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24" name="Text 22"/>
          <p:cNvSpPr/>
          <p:nvPr/>
        </p:nvSpPr>
        <p:spPr>
          <a:xfrm>
            <a:off x="3154680" y="1243584"/>
            <a:ext cx="1261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75BE"/>
                </a:solidFill>
              </a:rPr>
              <a:t>+30%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3154680" y="1618488"/>
            <a:ext cx="12618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6B8499"/>
                </a:solidFill>
              </a:rPr>
              <a:t>Sexual Health Growth</a:t>
            </a:r>
            <a:endParaRPr lang="en-US" sz="650" dirty="0"/>
          </a:p>
        </p:txBody>
      </p:sp>
      <p:sp>
        <p:nvSpPr>
          <p:cNvPr id="26" name="Text 24"/>
          <p:cNvSpPr/>
          <p:nvPr/>
        </p:nvSpPr>
        <p:spPr>
          <a:xfrm>
            <a:off x="438912" y="1911096"/>
            <a:ext cx="393192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200"/>
              </a:spcAft>
              <a:buNone/>
            </a:pPr>
            <a:r>
              <a:rPr lang="en-US" sz="1000" b="1" dirty="0">
                <a:solidFill>
                  <a:srgbClr val="1C2B3A"/>
                </a:solidFill>
              </a:rPr>
              <a:t>Non-respiratory strategy proving out — core non-resp menu grew low double digits; sexual health at +30%</a:t>
            </a:r>
            <a:endParaRPr lang="en-US" sz="1000" b="1" dirty="0"/>
          </a:p>
          <a:p>
            <a:pPr marL="0" indent="0">
              <a:spcAft>
                <a:spcPts val="200"/>
              </a:spcAft>
              <a:buNone/>
            </a:pPr>
            <a:endParaRPr lang="en-US" sz="8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900" b="1" dirty="0">
                <a:solidFill>
                  <a:srgbClr val="0075BE"/>
                </a:solidFill>
              </a:rPr>
              <a:t>Key Launches &amp; 2026 Outlook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C2B3A"/>
                </a:solidFill>
              </a:rPr>
              <a:t>FDA-cleared GI Multiplex PCR panel — global rollout underway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C2B3A"/>
                </a:solidFill>
              </a:rPr>
              <a:t>2026 respiratory revenue forecast: ~$1.8B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C2B3A"/>
                </a:solidFill>
              </a:rPr>
              <a:t>Women's health (MVP panel) expanding into new care settings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402336" y="3483275"/>
            <a:ext cx="4023360" cy="530352"/>
          </a:xfrm>
          <a:prstGeom prst="rect">
            <a:avLst/>
          </a:prstGeom>
          <a:solidFill>
            <a:srgbClr val="EBF5FB"/>
          </a:solidFill>
          <a:ln w="10160">
            <a:solidFill>
              <a:srgbClr val="00A1D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402336" y="3483275"/>
            <a:ext cx="50292" cy="530352"/>
          </a:xfrm>
          <a:prstGeom prst="rect">
            <a:avLst/>
          </a:prstGeom>
          <a:solidFill>
            <a:srgbClr val="00A1DA"/>
          </a:solidFill>
          <a:ln/>
        </p:spPr>
      </p:sp>
      <p:sp>
        <p:nvSpPr>
          <p:cNvPr id="29" name="Text 27"/>
          <p:cNvSpPr/>
          <p:nvPr/>
        </p:nvSpPr>
        <p:spPr>
          <a:xfrm>
            <a:off x="521208" y="3538139"/>
            <a:ext cx="384962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75BE"/>
                </a:solidFill>
              </a:rPr>
              <a:t>“ </a:t>
            </a:r>
            <a:r>
              <a:rPr lang="en-US" sz="900" i="1" dirty="0">
                <a:solidFill>
                  <a:srgbClr val="1C2B3A"/>
                </a:solidFill>
              </a:rPr>
              <a:t>Low double-digit growth across Cepheid's core non-respiratory test menu was highlighted by nearly 30% growth in sexual health.</a:t>
            </a:r>
            <a:r>
              <a:rPr lang="en-US" sz="1600" b="1" dirty="0">
                <a:solidFill>
                  <a:srgbClr val="0075BE"/>
                </a:solidFill>
              </a:rPr>
              <a:t> ”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402336" y="4068491"/>
            <a:ext cx="4023360" cy="694944"/>
          </a:xfrm>
          <a:prstGeom prst="rect">
            <a:avLst/>
          </a:prstGeom>
          <a:solidFill>
            <a:srgbClr val="EAF4FB"/>
          </a:solidFill>
          <a:ln w="10160">
            <a:solidFill>
              <a:srgbClr val="0075BE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402336" y="4068491"/>
            <a:ext cx="50292" cy="694944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32" name="Text 30"/>
          <p:cNvSpPr/>
          <p:nvPr/>
        </p:nvSpPr>
        <p:spPr>
          <a:xfrm>
            <a:off x="521208" y="4132499"/>
            <a:ext cx="3849624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b="1" dirty="0">
                <a:solidFill>
                  <a:srgbClr val="0075BE"/>
                </a:solidFill>
              </a:rPr>
              <a:t>Central Research Question  </a:t>
            </a:r>
            <a:r>
              <a:rPr lang="en-US" sz="1000" dirty="0">
                <a:solidFill>
                  <a:srgbClr val="1C2B3A"/>
                </a:solidFill>
              </a:rPr>
              <a:t>What clinical utility arguments are most effective in convincing clinics to adopt multiplex GI or STI testing on an existing respiratory platform?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4663440" y="804672"/>
            <a:ext cx="4160520" cy="3995928"/>
          </a:xfrm>
          <a:prstGeom prst="rect">
            <a:avLst/>
          </a:prstGeom>
          <a:solidFill>
            <a:srgbClr val="FFFFFF"/>
          </a:solidFill>
          <a:ln w="6350">
            <a:solidFill>
              <a:srgbClr val="D9E4ED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4663440" y="804672"/>
            <a:ext cx="50292" cy="3995928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35" name="Text 33"/>
          <p:cNvSpPr/>
          <p:nvPr/>
        </p:nvSpPr>
        <p:spPr>
          <a:xfrm>
            <a:off x="4782312" y="850392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AA273D"/>
                </a:solidFill>
              </a:rPr>
              <a:t>Roche — Molecular Lab</a:t>
            </a:r>
            <a:endParaRPr lang="en-US" sz="1300" dirty="0"/>
          </a:p>
        </p:txBody>
      </p:sp>
      <p:sp>
        <p:nvSpPr>
          <p:cNvPr id="36" name="Shape 34"/>
          <p:cNvSpPr/>
          <p:nvPr/>
        </p:nvSpPr>
        <p:spPr>
          <a:xfrm>
            <a:off x="4773168" y="1188720"/>
            <a:ext cx="1261872" cy="640080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4773168" y="1188720"/>
            <a:ext cx="1261872" cy="50292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38" name="Text 36"/>
          <p:cNvSpPr/>
          <p:nvPr/>
        </p:nvSpPr>
        <p:spPr>
          <a:xfrm>
            <a:off x="4773168" y="1243584"/>
            <a:ext cx="1261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AA273D"/>
                </a:solidFill>
              </a:rPr>
              <a:t>+4% CER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4773168" y="1618488"/>
            <a:ext cx="12618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6B8499"/>
                </a:solidFill>
              </a:rPr>
              <a:t>Full Year Growth</a:t>
            </a:r>
            <a:endParaRPr lang="en-US" sz="650" dirty="0"/>
          </a:p>
        </p:txBody>
      </p:sp>
      <p:sp>
        <p:nvSpPr>
          <p:cNvPr id="40" name="Shape 38"/>
          <p:cNvSpPr/>
          <p:nvPr/>
        </p:nvSpPr>
        <p:spPr>
          <a:xfrm>
            <a:off x="6135624" y="1188720"/>
            <a:ext cx="1261872" cy="640080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6135624" y="1188720"/>
            <a:ext cx="1261872" cy="50292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42" name="Text 40"/>
          <p:cNvSpPr/>
          <p:nvPr/>
        </p:nvSpPr>
        <p:spPr>
          <a:xfrm>
            <a:off x="6135624" y="1243584"/>
            <a:ext cx="1261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AA273D"/>
                </a:solidFill>
              </a:rPr>
              <a:t>+20%</a:t>
            </a:r>
            <a:endParaRPr lang="en-US" sz="1300" dirty="0"/>
          </a:p>
        </p:txBody>
      </p:sp>
      <p:sp>
        <p:nvSpPr>
          <p:cNvPr id="43" name="Text 41"/>
          <p:cNvSpPr/>
          <p:nvPr/>
        </p:nvSpPr>
        <p:spPr>
          <a:xfrm>
            <a:off x="6135624" y="1618488"/>
            <a:ext cx="12618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6B8499"/>
                </a:solidFill>
              </a:rPr>
              <a:t>Sequencing Demand</a:t>
            </a:r>
            <a:endParaRPr lang="en-US" sz="650" dirty="0"/>
          </a:p>
        </p:txBody>
      </p:sp>
      <p:sp>
        <p:nvSpPr>
          <p:cNvPr id="44" name="Shape 42"/>
          <p:cNvSpPr/>
          <p:nvPr/>
        </p:nvSpPr>
        <p:spPr>
          <a:xfrm>
            <a:off x="7498080" y="1188720"/>
            <a:ext cx="1261872" cy="640080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7498080" y="1188720"/>
            <a:ext cx="1261872" cy="50292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46" name="Text 44"/>
          <p:cNvSpPr/>
          <p:nvPr/>
        </p:nvSpPr>
        <p:spPr>
          <a:xfrm>
            <a:off x="7498080" y="1243584"/>
            <a:ext cx="1261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AA273D"/>
                </a:solidFill>
              </a:rPr>
              <a:t>+40%+</a:t>
            </a:r>
            <a:endParaRPr lang="en-US" sz="1300" dirty="0"/>
          </a:p>
        </p:txBody>
      </p:sp>
      <p:sp>
        <p:nvSpPr>
          <p:cNvPr id="47" name="Text 45"/>
          <p:cNvSpPr/>
          <p:nvPr/>
        </p:nvSpPr>
        <p:spPr>
          <a:xfrm>
            <a:off x="7498080" y="1618488"/>
            <a:ext cx="12618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6B8499"/>
                </a:solidFill>
              </a:rPr>
              <a:t>cobas 5800 Placements</a:t>
            </a:r>
            <a:endParaRPr lang="en-US" sz="650" dirty="0"/>
          </a:p>
        </p:txBody>
      </p:sp>
      <p:sp>
        <p:nvSpPr>
          <p:cNvPr id="48" name="Text 46"/>
          <p:cNvSpPr/>
          <p:nvPr/>
        </p:nvSpPr>
        <p:spPr>
          <a:xfrm>
            <a:off x="4782312" y="1970532"/>
            <a:ext cx="3931920" cy="10195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200"/>
              </a:spcAft>
              <a:buNone/>
            </a:pPr>
            <a:r>
              <a:rPr lang="en-US" sz="1000" b="1" dirty="0">
                <a:solidFill>
                  <a:srgbClr val="1C2B3A"/>
                </a:solidFill>
              </a:rPr>
              <a:t>Sequencing surge driving molecular growth; cobas 5800 placements up 40%+ in the year</a:t>
            </a:r>
            <a:endParaRPr lang="en-US" sz="1000" b="1" dirty="0"/>
          </a:p>
          <a:p>
            <a:pPr marL="0" indent="0">
              <a:spcAft>
                <a:spcPts val="200"/>
              </a:spcAft>
              <a:buNone/>
            </a:pPr>
            <a:endParaRPr lang="en-US" sz="8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900" b="1" dirty="0">
                <a:solidFill>
                  <a:srgbClr val="AA273D"/>
                </a:solidFill>
              </a:rPr>
              <a:t>Major 2026 Launch: AXELIOS Sequencing Solution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C2B3A"/>
                </a:solidFill>
              </a:rPr>
              <a:t>Whole genome sequencing in &lt;4 hours — launch year 2026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C2B3A"/>
                </a:solidFill>
              </a:rPr>
              <a:t>cobas BV/CV (vaginitis) CE marked; STI home collection solutions forthcoming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C2B3A"/>
                </a:solidFill>
              </a:rPr>
              <a:t>cobas liat Bordetella panel — FDA cleared with CLIA waiver</a:t>
            </a:r>
            <a:endParaRPr lang="en-US" sz="900" dirty="0"/>
          </a:p>
        </p:txBody>
      </p:sp>
      <p:sp>
        <p:nvSpPr>
          <p:cNvPr id="49" name="Shape 47"/>
          <p:cNvSpPr/>
          <p:nvPr/>
        </p:nvSpPr>
        <p:spPr>
          <a:xfrm>
            <a:off x="4745736" y="3483275"/>
            <a:ext cx="4023360" cy="530352"/>
          </a:xfrm>
          <a:prstGeom prst="rect">
            <a:avLst/>
          </a:prstGeom>
          <a:solidFill>
            <a:srgbClr val="EBF5FB"/>
          </a:solidFill>
          <a:ln w="10160">
            <a:solidFill>
              <a:srgbClr val="00A1DA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4745736" y="3483275"/>
            <a:ext cx="50292" cy="530352"/>
          </a:xfrm>
          <a:prstGeom prst="rect">
            <a:avLst/>
          </a:prstGeom>
          <a:solidFill>
            <a:srgbClr val="00A1DA"/>
          </a:solidFill>
          <a:ln/>
        </p:spPr>
      </p:sp>
      <p:sp>
        <p:nvSpPr>
          <p:cNvPr id="51" name="Text 49"/>
          <p:cNvSpPr/>
          <p:nvPr/>
        </p:nvSpPr>
        <p:spPr>
          <a:xfrm>
            <a:off x="4864608" y="3538139"/>
            <a:ext cx="384962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75BE"/>
                </a:solidFill>
              </a:rPr>
              <a:t>“ </a:t>
            </a:r>
            <a:r>
              <a:rPr lang="en-US" sz="900" i="1" dirty="0">
                <a:solidFill>
                  <a:srgbClr val="1C2B3A"/>
                </a:solidFill>
              </a:rPr>
              <a:t>Diagnostics: Molecular Lab and Pathology Lab with strong growth — sequencing demand accelerating meaningfully into 2026.</a:t>
            </a:r>
            <a:r>
              <a:rPr lang="en-US" sz="1600" b="1" dirty="0">
                <a:solidFill>
                  <a:srgbClr val="0075BE"/>
                </a:solidFill>
              </a:rPr>
              <a:t> ”</a:t>
            </a:r>
            <a:endParaRPr lang="en-US" sz="1600" dirty="0"/>
          </a:p>
        </p:txBody>
      </p:sp>
      <p:sp>
        <p:nvSpPr>
          <p:cNvPr id="52" name="Shape 50"/>
          <p:cNvSpPr/>
          <p:nvPr/>
        </p:nvSpPr>
        <p:spPr>
          <a:xfrm>
            <a:off x="4745736" y="4068491"/>
            <a:ext cx="4023360" cy="694944"/>
          </a:xfrm>
          <a:prstGeom prst="rect">
            <a:avLst/>
          </a:prstGeom>
          <a:solidFill>
            <a:srgbClr val="EAF4FB"/>
          </a:solidFill>
          <a:ln w="10160">
            <a:solidFill>
              <a:srgbClr val="0075BE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4745736" y="4068491"/>
            <a:ext cx="50292" cy="694944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54" name="Text 52"/>
          <p:cNvSpPr/>
          <p:nvPr/>
        </p:nvSpPr>
        <p:spPr>
          <a:xfrm>
            <a:off x="4864608" y="4132499"/>
            <a:ext cx="3849624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b="1" dirty="0">
                <a:solidFill>
                  <a:srgbClr val="0075BE"/>
                </a:solidFill>
              </a:rPr>
              <a:t>Central Research Question  </a:t>
            </a:r>
            <a:r>
              <a:rPr lang="en-US" sz="1050" dirty="0">
                <a:solidFill>
                  <a:srgbClr val="1C2B3A"/>
                </a:solidFill>
              </a:rPr>
              <a:t>What are the key buying criteria for clinical genomics labs when evaluating high-throughput sequencers against established platforms like Illumina?</a:t>
            </a:r>
            <a:endParaRPr lang="en-US" sz="1050" dirty="0"/>
          </a:p>
        </p:txBody>
      </p:sp>
      <p:pic>
        <p:nvPicPr>
          <p:cNvPr id="55" name="Picture 5" descr="About Us | The Marketech Group">
            <a:extLst>
              <a:ext uri="{FF2B5EF4-FFF2-40B4-BE49-F238E27FC236}">
                <a16:creationId xmlns:a16="http://schemas.microsoft.com/office/drawing/2014/main" id="{6C27D7EC-FA9D-949C-3556-3456B7AA9B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9758" y="4504753"/>
            <a:ext cx="704242" cy="379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8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0284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26364"/>
            <a:ext cx="9144000" cy="36576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0"/>
            <a:ext cx="67665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</a:rPr>
              <a:t>Molecular Diagnostics: Hologic &amp; Qiagen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0" y="0"/>
            <a:ext cx="88696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00A1DA"/>
                </a:solidFill>
              </a:rPr>
              <a:t>Part 3: Molecular Diagnostics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320040" y="786384"/>
            <a:ext cx="50292" cy="246888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76809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200" dirty="0">
                <a:solidFill>
                  <a:srgbClr val="AA273D"/>
                </a:solidFill>
              </a:rPr>
              <a:t>MOLECULAR DIAGNOSTICS</a:t>
            </a:r>
            <a:endParaRPr lang="en-US" sz="850" dirty="0"/>
          </a:p>
        </p:txBody>
      </p:sp>
      <p:sp>
        <p:nvSpPr>
          <p:cNvPr id="8" name="Shape 6"/>
          <p:cNvSpPr/>
          <p:nvPr/>
        </p:nvSpPr>
        <p:spPr>
          <a:xfrm>
            <a:off x="0" y="4956048"/>
            <a:ext cx="9144000" cy="187452"/>
          </a:xfrm>
          <a:prstGeom prst="rect">
            <a:avLst/>
          </a:prstGeom>
          <a:solidFill>
            <a:srgbClr val="00284A"/>
          </a:solidFill>
          <a:ln/>
        </p:spPr>
      </p:sp>
      <p:sp>
        <p:nvSpPr>
          <p:cNvPr id="9" name="Shape 7"/>
          <p:cNvSpPr/>
          <p:nvPr/>
        </p:nvSpPr>
        <p:spPr>
          <a:xfrm>
            <a:off x="0" y="4956048"/>
            <a:ext cx="9144000" cy="36576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4983480"/>
            <a:ext cx="859536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00A1DA"/>
                </a:solidFill>
              </a:rPr>
              <a:t>TMTG | IVD Market Analysis Q4 2025  |  www.themarketechgroup.com</a:t>
            </a:r>
            <a:endParaRPr lang="en-US" sz="750" dirty="0"/>
          </a:p>
        </p:txBody>
      </p:sp>
      <p:sp>
        <p:nvSpPr>
          <p:cNvPr id="11" name="Shape 9"/>
          <p:cNvSpPr/>
          <p:nvPr/>
        </p:nvSpPr>
        <p:spPr>
          <a:xfrm>
            <a:off x="310819" y="713616"/>
            <a:ext cx="4160520" cy="3995928"/>
          </a:xfrm>
          <a:prstGeom prst="rect">
            <a:avLst/>
          </a:prstGeom>
          <a:solidFill>
            <a:srgbClr val="FFFFFF"/>
          </a:solidFill>
          <a:ln w="6350">
            <a:solidFill>
              <a:srgbClr val="D9E4ED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0040" y="804672"/>
            <a:ext cx="50292" cy="3995928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13" name="Text 11"/>
          <p:cNvSpPr/>
          <p:nvPr/>
        </p:nvSpPr>
        <p:spPr>
          <a:xfrm>
            <a:off x="438912" y="850392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75BE"/>
                </a:solidFill>
              </a:rPr>
              <a:t>Hologic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768" y="1188720"/>
            <a:ext cx="1261872" cy="640080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29768" y="1188720"/>
            <a:ext cx="1261872" cy="50292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16" name="Text 14"/>
          <p:cNvSpPr/>
          <p:nvPr/>
        </p:nvSpPr>
        <p:spPr>
          <a:xfrm>
            <a:off x="429768" y="1243584"/>
            <a:ext cx="1261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75BE"/>
                </a:solidFill>
              </a:rPr>
              <a:t>+6.7%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29768" y="1618488"/>
            <a:ext cx="12618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6B8499"/>
                </a:solidFill>
              </a:rPr>
              <a:t>Q4 Mol Dx Growth</a:t>
            </a:r>
            <a:endParaRPr lang="en-US" sz="650" dirty="0"/>
          </a:p>
        </p:txBody>
      </p:sp>
      <p:sp>
        <p:nvSpPr>
          <p:cNvPr id="18" name="Shape 16"/>
          <p:cNvSpPr/>
          <p:nvPr/>
        </p:nvSpPr>
        <p:spPr>
          <a:xfrm>
            <a:off x="1792224" y="1188720"/>
            <a:ext cx="1261872" cy="640080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792224" y="1188720"/>
            <a:ext cx="1261872" cy="50292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20" name="Text 18"/>
          <p:cNvSpPr/>
          <p:nvPr/>
        </p:nvSpPr>
        <p:spPr>
          <a:xfrm>
            <a:off x="1792224" y="1243584"/>
            <a:ext cx="1261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75BE"/>
                </a:solidFill>
              </a:rPr>
              <a:t>+11%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792224" y="1618488"/>
            <a:ext cx="12618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6B8499"/>
                </a:solidFill>
              </a:rPr>
              <a:t>Ex-COVID Growth</a:t>
            </a:r>
            <a:endParaRPr lang="en-US" sz="650" dirty="0"/>
          </a:p>
        </p:txBody>
      </p:sp>
      <p:sp>
        <p:nvSpPr>
          <p:cNvPr id="22" name="Shape 20"/>
          <p:cNvSpPr/>
          <p:nvPr/>
        </p:nvSpPr>
        <p:spPr>
          <a:xfrm>
            <a:off x="3154680" y="1188720"/>
            <a:ext cx="1261872" cy="640080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154680" y="1188720"/>
            <a:ext cx="1261872" cy="50292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24" name="Text 22"/>
          <p:cNvSpPr/>
          <p:nvPr/>
        </p:nvSpPr>
        <p:spPr>
          <a:xfrm>
            <a:off x="3154680" y="1243584"/>
            <a:ext cx="1261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75BE"/>
                </a:solidFill>
              </a:rPr>
              <a:t>3,400+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3154680" y="1618488"/>
            <a:ext cx="12618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6B8499"/>
                </a:solidFill>
              </a:rPr>
              <a:t>Panther Units Globally</a:t>
            </a:r>
            <a:endParaRPr lang="en-US" sz="650" dirty="0"/>
          </a:p>
        </p:txBody>
      </p:sp>
      <p:sp>
        <p:nvSpPr>
          <p:cNvPr id="26" name="Text 24"/>
          <p:cNvSpPr/>
          <p:nvPr/>
        </p:nvSpPr>
        <p:spPr>
          <a:xfrm>
            <a:off x="474645" y="1920240"/>
            <a:ext cx="393192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200"/>
              </a:spcAft>
              <a:buNone/>
            </a:pPr>
            <a:r>
              <a:rPr lang="en-US" sz="1000" b="1" dirty="0">
                <a:solidFill>
                  <a:srgbClr val="1C2B3A"/>
                </a:solidFill>
              </a:rPr>
              <a:t>BV/CV/TV utilization driving install base monetization — 'only in the middle innings of realizing the total opportunity'</a:t>
            </a:r>
            <a:endParaRPr lang="en-US" sz="1000" b="1" dirty="0"/>
          </a:p>
          <a:p>
            <a:pPr marL="0" indent="0">
              <a:spcAft>
                <a:spcPts val="200"/>
              </a:spcAft>
              <a:buNone/>
            </a:pPr>
            <a:endParaRPr lang="en-US" sz="8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850" b="1" dirty="0">
                <a:solidFill>
                  <a:srgbClr val="0075BE"/>
                </a:solidFill>
              </a:rPr>
              <a:t>Strategic Developments</a:t>
            </a:r>
            <a:endParaRPr lang="en-US" sz="8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b="1" dirty="0">
                <a:solidFill>
                  <a:srgbClr val="1C2B3A"/>
                </a:solidFill>
              </a:rPr>
              <a:t>Acquired</a:t>
            </a:r>
            <a:r>
              <a:rPr lang="en-US" sz="900" dirty="0">
                <a:solidFill>
                  <a:srgbClr val="1C2B3A"/>
                </a:solidFill>
              </a:rPr>
              <a:t>: Hologic acquired by TPG for $18BN and being taken private.</a:t>
            </a:r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b="1" dirty="0">
                <a:solidFill>
                  <a:srgbClr val="1C2B3A"/>
                </a:solidFill>
              </a:rPr>
              <a:t>Revenue Growth</a:t>
            </a:r>
            <a:r>
              <a:rPr lang="en-US" sz="900" dirty="0">
                <a:solidFill>
                  <a:srgbClr val="1C2B3A"/>
                </a:solidFill>
              </a:rPr>
              <a:t>: 6.7% </a:t>
            </a:r>
            <a:r>
              <a:rPr lang="en-US" sz="900" dirty="0" err="1">
                <a:solidFill>
                  <a:srgbClr val="1C2B3A"/>
                </a:solidFill>
              </a:rPr>
              <a:t>MDx</a:t>
            </a:r>
            <a:r>
              <a:rPr lang="en-US" sz="900" dirty="0">
                <a:solidFill>
                  <a:srgbClr val="1C2B3A"/>
                </a:solidFill>
              </a:rPr>
              <a:t> growth (11% excluding COVID)</a:t>
            </a:r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b="1" dirty="0">
                <a:solidFill>
                  <a:srgbClr val="1C2B3A"/>
                </a:solidFill>
              </a:rPr>
              <a:t>New Launch</a:t>
            </a:r>
            <a:r>
              <a:rPr lang="en-US" sz="900" dirty="0">
                <a:solidFill>
                  <a:srgbClr val="1C2B3A"/>
                </a:solidFill>
              </a:rPr>
              <a:t>: BV/CV/TV utilizing strong Panther install base</a:t>
            </a:r>
          </a:p>
        </p:txBody>
      </p:sp>
      <p:sp>
        <p:nvSpPr>
          <p:cNvPr id="27" name="Shape 25"/>
          <p:cNvSpPr/>
          <p:nvPr/>
        </p:nvSpPr>
        <p:spPr>
          <a:xfrm>
            <a:off x="402336" y="3496245"/>
            <a:ext cx="4023360" cy="530352"/>
          </a:xfrm>
          <a:prstGeom prst="rect">
            <a:avLst/>
          </a:prstGeom>
          <a:solidFill>
            <a:srgbClr val="EBF5FB"/>
          </a:solidFill>
          <a:ln w="10160">
            <a:solidFill>
              <a:srgbClr val="00A1D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402336" y="3496245"/>
            <a:ext cx="50292" cy="530352"/>
          </a:xfrm>
          <a:prstGeom prst="rect">
            <a:avLst/>
          </a:prstGeom>
          <a:solidFill>
            <a:srgbClr val="00A1DA"/>
          </a:solidFill>
          <a:ln/>
        </p:spPr>
      </p:sp>
      <p:sp>
        <p:nvSpPr>
          <p:cNvPr id="29" name="Text 27"/>
          <p:cNvSpPr/>
          <p:nvPr/>
        </p:nvSpPr>
        <p:spPr>
          <a:xfrm>
            <a:off x="521208" y="3551109"/>
            <a:ext cx="384962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75BE"/>
                </a:solidFill>
              </a:rPr>
              <a:t>“ </a:t>
            </a:r>
            <a:r>
              <a:rPr lang="en-US" sz="900" i="1" dirty="0">
                <a:solidFill>
                  <a:srgbClr val="1C2B3A"/>
                </a:solidFill>
              </a:rPr>
              <a:t>We have partnered with our customers to literally create a market for high throughput vaginitis testing.</a:t>
            </a:r>
            <a:r>
              <a:rPr lang="en-US" sz="1600" b="1" dirty="0">
                <a:solidFill>
                  <a:srgbClr val="0075BE"/>
                </a:solidFill>
              </a:rPr>
              <a:t> ”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402336" y="4081461"/>
            <a:ext cx="4023360" cy="694944"/>
          </a:xfrm>
          <a:prstGeom prst="rect">
            <a:avLst/>
          </a:prstGeom>
          <a:solidFill>
            <a:srgbClr val="EAF4FB"/>
          </a:solidFill>
          <a:ln w="10160">
            <a:solidFill>
              <a:srgbClr val="0075BE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402336" y="4081461"/>
            <a:ext cx="50292" cy="694944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32" name="Text 30"/>
          <p:cNvSpPr/>
          <p:nvPr/>
        </p:nvSpPr>
        <p:spPr>
          <a:xfrm>
            <a:off x="521208" y="4145469"/>
            <a:ext cx="3849624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b="1" dirty="0">
                <a:solidFill>
                  <a:srgbClr val="0075BE"/>
                </a:solidFill>
              </a:rPr>
              <a:t>Central Research Question  </a:t>
            </a:r>
            <a:r>
              <a:rPr lang="en-US" sz="1050" dirty="0">
                <a:solidFill>
                  <a:srgbClr val="1C2B3A"/>
                </a:solidFill>
              </a:rPr>
              <a:t>What are the primary remaining barriers to adoption for OB/GYN clinics that have not yet transitioned to high-throughput molecular vaginitis testing?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4663440" y="804672"/>
            <a:ext cx="4160520" cy="3995928"/>
          </a:xfrm>
          <a:prstGeom prst="rect">
            <a:avLst/>
          </a:prstGeom>
          <a:solidFill>
            <a:srgbClr val="FFFFFF"/>
          </a:solidFill>
          <a:ln w="6350">
            <a:solidFill>
              <a:srgbClr val="D9E4ED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4663440" y="804672"/>
            <a:ext cx="50292" cy="3995928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35" name="Text 33"/>
          <p:cNvSpPr/>
          <p:nvPr/>
        </p:nvSpPr>
        <p:spPr>
          <a:xfrm>
            <a:off x="4782312" y="850392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AA273D"/>
                </a:solidFill>
              </a:rPr>
              <a:t>Qiagen</a:t>
            </a:r>
            <a:endParaRPr lang="en-US" sz="1400" dirty="0"/>
          </a:p>
        </p:txBody>
      </p:sp>
      <p:sp>
        <p:nvSpPr>
          <p:cNvPr id="36" name="Shape 34"/>
          <p:cNvSpPr/>
          <p:nvPr/>
        </p:nvSpPr>
        <p:spPr>
          <a:xfrm>
            <a:off x="4773168" y="1188720"/>
            <a:ext cx="1261872" cy="640080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4773168" y="1188720"/>
            <a:ext cx="1261872" cy="50292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38" name="Text 36"/>
          <p:cNvSpPr/>
          <p:nvPr/>
        </p:nvSpPr>
        <p:spPr>
          <a:xfrm>
            <a:off x="4773168" y="1243584"/>
            <a:ext cx="1261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AA273D"/>
                </a:solidFill>
              </a:rPr>
              <a:t>+10% CER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4773168" y="1618488"/>
            <a:ext cx="12618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6B8499"/>
                </a:solidFill>
              </a:rPr>
              <a:t>Q4 Diagnostic Growth</a:t>
            </a:r>
            <a:endParaRPr lang="en-US" sz="650" dirty="0"/>
          </a:p>
        </p:txBody>
      </p:sp>
      <p:sp>
        <p:nvSpPr>
          <p:cNvPr id="40" name="Shape 38"/>
          <p:cNvSpPr/>
          <p:nvPr/>
        </p:nvSpPr>
        <p:spPr>
          <a:xfrm>
            <a:off x="6135624" y="1188720"/>
            <a:ext cx="1261872" cy="640080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6135624" y="1188720"/>
            <a:ext cx="1261872" cy="50292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42" name="Text 40"/>
          <p:cNvSpPr/>
          <p:nvPr/>
        </p:nvSpPr>
        <p:spPr>
          <a:xfrm>
            <a:off x="6135624" y="1243584"/>
            <a:ext cx="1261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AA273D"/>
                </a:solidFill>
              </a:rPr>
              <a:t>4,600+</a:t>
            </a:r>
            <a:endParaRPr lang="en-US" sz="1300" dirty="0"/>
          </a:p>
        </p:txBody>
      </p:sp>
      <p:sp>
        <p:nvSpPr>
          <p:cNvPr id="43" name="Text 41"/>
          <p:cNvSpPr/>
          <p:nvPr/>
        </p:nvSpPr>
        <p:spPr>
          <a:xfrm>
            <a:off x="6135624" y="1618488"/>
            <a:ext cx="12618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 err="1">
                <a:solidFill>
                  <a:srgbClr val="6B8499"/>
                </a:solidFill>
              </a:rPr>
              <a:t>QIAstat</a:t>
            </a:r>
            <a:r>
              <a:rPr lang="en-US" sz="650" dirty="0">
                <a:solidFill>
                  <a:srgbClr val="6B8499"/>
                </a:solidFill>
              </a:rPr>
              <a:t>-Dx Cumulative Placements</a:t>
            </a:r>
            <a:endParaRPr lang="en-US" sz="650" dirty="0"/>
          </a:p>
        </p:txBody>
      </p:sp>
      <p:sp>
        <p:nvSpPr>
          <p:cNvPr id="44" name="Shape 42"/>
          <p:cNvSpPr/>
          <p:nvPr/>
        </p:nvSpPr>
        <p:spPr>
          <a:xfrm>
            <a:off x="7498080" y="1188720"/>
            <a:ext cx="1261872" cy="640080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7498080" y="1188720"/>
            <a:ext cx="1261872" cy="50292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46" name="Text 44"/>
          <p:cNvSpPr/>
          <p:nvPr/>
        </p:nvSpPr>
        <p:spPr>
          <a:xfrm>
            <a:off x="7498080" y="1243584"/>
            <a:ext cx="1261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AA273D"/>
                </a:solidFill>
              </a:rPr>
              <a:t>60%</a:t>
            </a:r>
            <a:endParaRPr lang="en-US" sz="1300" dirty="0"/>
          </a:p>
        </p:txBody>
      </p:sp>
      <p:sp>
        <p:nvSpPr>
          <p:cNvPr id="47" name="Text 45"/>
          <p:cNvSpPr/>
          <p:nvPr/>
        </p:nvSpPr>
        <p:spPr>
          <a:xfrm>
            <a:off x="7498080" y="1618488"/>
            <a:ext cx="12618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6B8499"/>
                </a:solidFill>
              </a:rPr>
              <a:t>Latent TB market still to be converted</a:t>
            </a:r>
            <a:endParaRPr lang="en-US" sz="650" dirty="0"/>
          </a:p>
        </p:txBody>
      </p:sp>
      <p:sp>
        <p:nvSpPr>
          <p:cNvPr id="48" name="Text 46"/>
          <p:cNvSpPr/>
          <p:nvPr/>
        </p:nvSpPr>
        <p:spPr>
          <a:xfrm>
            <a:off x="4796028" y="2130506"/>
            <a:ext cx="396621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spcAft>
                <a:spcPts val="200"/>
              </a:spcAft>
            </a:pPr>
            <a:r>
              <a:rPr lang="en-US" sz="1000" b="1" dirty="0">
                <a:solidFill>
                  <a:srgbClr val="1C2B3A"/>
                </a:solidFill>
              </a:rPr>
              <a:t>Strong </a:t>
            </a:r>
            <a:r>
              <a:rPr lang="en-US" sz="1000" b="1" dirty="0" err="1">
                <a:solidFill>
                  <a:srgbClr val="1C2B3A"/>
                </a:solidFill>
              </a:rPr>
              <a:t>QIAstat</a:t>
            </a:r>
            <a:r>
              <a:rPr lang="en-US" sz="1000" b="1" dirty="0">
                <a:solidFill>
                  <a:srgbClr val="1C2B3A"/>
                </a:solidFill>
              </a:rPr>
              <a:t>-Dx install base growth  (+ ~661 units in Q4). QuantiFERON aims to convert remaining 60% of latent TB testing in the market.</a:t>
            </a:r>
          </a:p>
          <a:p>
            <a:pPr marL="0" indent="0">
              <a:spcAft>
                <a:spcPts val="200"/>
              </a:spcAft>
              <a:buNone/>
            </a:pPr>
            <a:endParaRPr lang="en-US" sz="8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850" b="1" dirty="0">
                <a:solidFill>
                  <a:srgbClr val="AA273D"/>
                </a:solidFill>
              </a:rPr>
              <a:t>Forthcoming Launches</a:t>
            </a:r>
            <a:endParaRPr lang="en-US" sz="8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C2B3A"/>
                </a:solidFill>
              </a:rPr>
              <a:t>QIAcuityDx digital PCR — 12-target multiplexing kits launching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C2B3A"/>
                </a:solidFill>
              </a:rPr>
              <a:t>New Lyme disease test in pipeline; CDx partnerships with Lilly &amp; AstraZeneca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C2B3A"/>
                </a:solidFill>
              </a:rPr>
              <a:t>FY 2025 growth for </a:t>
            </a:r>
            <a:r>
              <a:rPr lang="en-US" sz="900" dirty="0" err="1">
                <a:solidFill>
                  <a:srgbClr val="1C2B3A"/>
                </a:solidFill>
              </a:rPr>
              <a:t>QIAstat</a:t>
            </a:r>
            <a:r>
              <a:rPr lang="en-US" sz="900" dirty="0">
                <a:solidFill>
                  <a:srgbClr val="1C2B3A"/>
                </a:solidFill>
              </a:rPr>
              <a:t>-Dx expected to grow from $109M (FY 2024) to ~$130M (FY2025)</a:t>
            </a:r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/>
              <a:t>QuantiFERON delivered 11% CER growth for the full year 2024 and 14% CER in Q4 specifically.  </a:t>
            </a:r>
            <a:r>
              <a:rPr lang="en-US" sz="900" dirty="0">
                <a:solidFill>
                  <a:srgbClr val="1C2B3A"/>
                </a:solidFill>
              </a:rPr>
              <a:t>QuantiFERON expected to grom from $450M (FY2024) to ~$500M (FY2025)</a:t>
            </a:r>
            <a:endParaRPr lang="en-US" sz="900" dirty="0"/>
          </a:p>
        </p:txBody>
      </p:sp>
      <p:sp>
        <p:nvSpPr>
          <p:cNvPr id="49" name="Shape 47"/>
          <p:cNvSpPr/>
          <p:nvPr/>
        </p:nvSpPr>
        <p:spPr>
          <a:xfrm>
            <a:off x="4745736" y="3568781"/>
            <a:ext cx="4023360" cy="457815"/>
          </a:xfrm>
          <a:prstGeom prst="rect">
            <a:avLst/>
          </a:prstGeom>
          <a:solidFill>
            <a:srgbClr val="EBF5FB"/>
          </a:solidFill>
          <a:ln w="10160">
            <a:solidFill>
              <a:srgbClr val="00A1DA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4750308" y="3568781"/>
            <a:ext cx="45719" cy="457816"/>
          </a:xfrm>
          <a:prstGeom prst="rect">
            <a:avLst/>
          </a:prstGeom>
          <a:solidFill>
            <a:srgbClr val="00A1DA"/>
          </a:solidFill>
          <a:ln/>
        </p:spPr>
      </p:sp>
      <p:sp>
        <p:nvSpPr>
          <p:cNvPr id="51" name="Text 49"/>
          <p:cNvSpPr/>
          <p:nvPr/>
        </p:nvSpPr>
        <p:spPr>
          <a:xfrm>
            <a:off x="4864608" y="3551109"/>
            <a:ext cx="384962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75BE"/>
                </a:solidFill>
              </a:rPr>
              <a:t>“ </a:t>
            </a:r>
            <a:r>
              <a:rPr lang="en-US" sz="900" i="1" dirty="0">
                <a:solidFill>
                  <a:srgbClr val="1C2B3A"/>
                </a:solidFill>
              </a:rPr>
              <a:t>QIAstat-Dx: +25% CER growth led by consumables and instruments — exceeding our placement targets for the year.</a:t>
            </a:r>
            <a:r>
              <a:rPr lang="en-US" sz="1600" b="1" dirty="0">
                <a:solidFill>
                  <a:srgbClr val="0075BE"/>
                </a:solidFill>
              </a:rPr>
              <a:t> ”</a:t>
            </a:r>
            <a:endParaRPr lang="en-US" sz="1600" dirty="0"/>
          </a:p>
        </p:txBody>
      </p:sp>
      <p:sp>
        <p:nvSpPr>
          <p:cNvPr id="52" name="Shape 50"/>
          <p:cNvSpPr/>
          <p:nvPr/>
        </p:nvSpPr>
        <p:spPr>
          <a:xfrm>
            <a:off x="4745736" y="4081461"/>
            <a:ext cx="4023360" cy="694944"/>
          </a:xfrm>
          <a:prstGeom prst="rect">
            <a:avLst/>
          </a:prstGeom>
          <a:solidFill>
            <a:srgbClr val="EAF4FB"/>
          </a:solidFill>
          <a:ln w="10160">
            <a:solidFill>
              <a:srgbClr val="0075BE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4745736" y="4081461"/>
            <a:ext cx="50292" cy="694944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54" name="Text 52"/>
          <p:cNvSpPr/>
          <p:nvPr/>
        </p:nvSpPr>
        <p:spPr>
          <a:xfrm>
            <a:off x="4864608" y="4145469"/>
            <a:ext cx="3849624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b="1" dirty="0">
                <a:solidFill>
                  <a:srgbClr val="0075BE"/>
                </a:solidFill>
              </a:rPr>
              <a:t>Central Research Question  </a:t>
            </a:r>
            <a:r>
              <a:rPr lang="en-US" sz="1050" dirty="0">
                <a:solidFill>
                  <a:srgbClr val="1C2B3A"/>
                </a:solidFill>
              </a:rPr>
              <a:t>What are the primary economic and clinical hurdles preventing the remaining 60% of the latent TB testing market from converting from traditional skin tests to the QuantiFERON blood test?</a:t>
            </a:r>
          </a:p>
        </p:txBody>
      </p:sp>
      <p:pic>
        <p:nvPicPr>
          <p:cNvPr id="55" name="Picture 5" descr="About Us | The Marketech Group">
            <a:extLst>
              <a:ext uri="{FF2B5EF4-FFF2-40B4-BE49-F238E27FC236}">
                <a16:creationId xmlns:a16="http://schemas.microsoft.com/office/drawing/2014/main" id="{DCF85684-DB46-8489-250D-8E1154A307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9758" y="4504753"/>
            <a:ext cx="704242" cy="379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8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0284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26364"/>
            <a:ext cx="9144000" cy="36576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0"/>
            <a:ext cx="67665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</a:rPr>
              <a:t>Molecular Diagnostics: bioMérieux &amp; Bruker </a:t>
            </a:r>
            <a:r>
              <a:rPr lang="en-US" sz="1600" b="1" dirty="0" err="1">
                <a:solidFill>
                  <a:srgbClr val="FFFFFF"/>
                </a:solidFill>
              </a:rPr>
              <a:t>ELiTech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0" y="0"/>
            <a:ext cx="88696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00A1DA"/>
                </a:solidFill>
              </a:rPr>
              <a:t>Part 3: Molecular Diagnostics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320040" y="786384"/>
            <a:ext cx="50292" cy="246888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76809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200" dirty="0">
                <a:solidFill>
                  <a:srgbClr val="AA273D"/>
                </a:solidFill>
              </a:rPr>
              <a:t>MOLECULAR DIAGNOSTICS</a:t>
            </a:r>
            <a:endParaRPr lang="en-US" sz="850" dirty="0"/>
          </a:p>
        </p:txBody>
      </p:sp>
      <p:sp>
        <p:nvSpPr>
          <p:cNvPr id="8" name="Shape 6"/>
          <p:cNvSpPr/>
          <p:nvPr/>
        </p:nvSpPr>
        <p:spPr>
          <a:xfrm>
            <a:off x="0" y="4956048"/>
            <a:ext cx="9144000" cy="187452"/>
          </a:xfrm>
          <a:prstGeom prst="rect">
            <a:avLst/>
          </a:prstGeom>
          <a:solidFill>
            <a:srgbClr val="00284A"/>
          </a:solidFill>
          <a:ln/>
        </p:spPr>
      </p:sp>
      <p:sp>
        <p:nvSpPr>
          <p:cNvPr id="9" name="Shape 7"/>
          <p:cNvSpPr/>
          <p:nvPr/>
        </p:nvSpPr>
        <p:spPr>
          <a:xfrm>
            <a:off x="0" y="4956048"/>
            <a:ext cx="9144000" cy="36576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4983480"/>
            <a:ext cx="859536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00A1DA"/>
                </a:solidFill>
              </a:rPr>
              <a:t>TMTG | IVD Market Analysis Q4 2025  |  www.themarketechgroup.com</a:t>
            </a:r>
            <a:endParaRPr lang="en-US" sz="750" dirty="0"/>
          </a:p>
        </p:txBody>
      </p:sp>
      <p:sp>
        <p:nvSpPr>
          <p:cNvPr id="11" name="Shape 9"/>
          <p:cNvSpPr/>
          <p:nvPr/>
        </p:nvSpPr>
        <p:spPr>
          <a:xfrm>
            <a:off x="320040" y="804672"/>
            <a:ext cx="4160520" cy="3995928"/>
          </a:xfrm>
          <a:prstGeom prst="rect">
            <a:avLst/>
          </a:prstGeom>
          <a:solidFill>
            <a:srgbClr val="FFFFFF"/>
          </a:solidFill>
          <a:ln w="6350">
            <a:solidFill>
              <a:srgbClr val="D9E4ED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0040" y="804672"/>
            <a:ext cx="50292" cy="3995928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13" name="Text 11"/>
          <p:cNvSpPr/>
          <p:nvPr/>
        </p:nvSpPr>
        <p:spPr>
          <a:xfrm>
            <a:off x="438912" y="850392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75BE"/>
                </a:solidFill>
              </a:rPr>
              <a:t>bioMérieux — Molecular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29768" y="1188720"/>
            <a:ext cx="1261872" cy="640080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29768" y="1188720"/>
            <a:ext cx="1261872" cy="50292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16" name="Text 14"/>
          <p:cNvSpPr/>
          <p:nvPr/>
        </p:nvSpPr>
        <p:spPr>
          <a:xfrm>
            <a:off x="429768" y="1243584"/>
            <a:ext cx="1261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75BE"/>
                </a:solidFill>
              </a:rPr>
              <a:t>+84%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29768" y="1618488"/>
            <a:ext cx="12618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6B8499"/>
                </a:solidFill>
              </a:rPr>
              <a:t>SPOTFIRE Q4 Growth</a:t>
            </a:r>
            <a:endParaRPr lang="en-US" sz="650" dirty="0"/>
          </a:p>
        </p:txBody>
      </p:sp>
      <p:sp>
        <p:nvSpPr>
          <p:cNvPr id="18" name="Shape 16"/>
          <p:cNvSpPr/>
          <p:nvPr/>
        </p:nvSpPr>
        <p:spPr>
          <a:xfrm>
            <a:off x="1792224" y="1188720"/>
            <a:ext cx="1261872" cy="640080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792224" y="1188720"/>
            <a:ext cx="1261872" cy="50292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20" name="Text 18"/>
          <p:cNvSpPr/>
          <p:nvPr/>
        </p:nvSpPr>
        <p:spPr>
          <a:xfrm>
            <a:off x="1792224" y="1243584"/>
            <a:ext cx="1261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75BE"/>
                </a:solidFill>
              </a:rPr>
              <a:t>6,400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792224" y="1618488"/>
            <a:ext cx="12618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6B8499"/>
                </a:solidFill>
              </a:rPr>
              <a:t>SPOTFIRE Install Base</a:t>
            </a:r>
            <a:endParaRPr lang="en-US" sz="650" dirty="0"/>
          </a:p>
        </p:txBody>
      </p:sp>
      <p:sp>
        <p:nvSpPr>
          <p:cNvPr id="22" name="Shape 20"/>
          <p:cNvSpPr/>
          <p:nvPr/>
        </p:nvSpPr>
        <p:spPr>
          <a:xfrm>
            <a:off x="3154680" y="1188720"/>
            <a:ext cx="1261872" cy="640080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154680" y="1188720"/>
            <a:ext cx="1261872" cy="50292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24" name="Text 22"/>
          <p:cNvSpPr/>
          <p:nvPr/>
        </p:nvSpPr>
        <p:spPr>
          <a:xfrm>
            <a:off x="3154680" y="1243584"/>
            <a:ext cx="1261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75BE"/>
                </a:solidFill>
              </a:rPr>
              <a:t>€168M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3154680" y="1618488"/>
            <a:ext cx="12618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6B8499"/>
                </a:solidFill>
              </a:rPr>
              <a:t>SPOTFIRE Q4 Sales</a:t>
            </a:r>
            <a:endParaRPr lang="en-US" sz="650" dirty="0"/>
          </a:p>
        </p:txBody>
      </p:sp>
      <p:sp>
        <p:nvSpPr>
          <p:cNvPr id="26" name="Text 24"/>
          <p:cNvSpPr/>
          <p:nvPr/>
        </p:nvSpPr>
        <p:spPr>
          <a:xfrm>
            <a:off x="438912" y="1911095"/>
            <a:ext cx="3931920" cy="13344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200"/>
              </a:spcAft>
              <a:buNone/>
            </a:pPr>
            <a:r>
              <a:rPr lang="en-US" sz="1000" b="1" dirty="0">
                <a:solidFill>
                  <a:srgbClr val="1C2B3A"/>
                </a:solidFill>
              </a:rPr>
              <a:t>SPOTFIRE explosive growth — reagent sales +56%; 900 new units installed in Q4 alone</a:t>
            </a:r>
            <a:endParaRPr lang="en-US" sz="1000" b="1" dirty="0"/>
          </a:p>
          <a:p>
            <a:pPr marL="0" indent="0">
              <a:spcAft>
                <a:spcPts val="200"/>
              </a:spcAft>
              <a:buNone/>
            </a:pPr>
            <a:endParaRPr lang="en-US" sz="8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900" b="1" dirty="0">
                <a:solidFill>
                  <a:srgbClr val="0075BE"/>
                </a:solidFill>
              </a:rPr>
              <a:t>Forthcoming Launches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C2B3A"/>
                </a:solidFill>
              </a:rPr>
              <a:t>SPOTFIRE Vaginitis panel (FDA filing Q3 '26; Launch Q4 '26 / Q1 '27)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C2B3A"/>
                </a:solidFill>
              </a:rPr>
              <a:t>SPOTFIRE Mini Panels (Commercial Launch Q4 '26 / Q1 '27)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C2B3A"/>
                </a:solidFill>
              </a:rPr>
              <a:t>Acquisitions: SpinChip, Day Zero Diagnostics, Accellix (cell/gene therapy QC)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402336" y="3483281"/>
            <a:ext cx="4023360" cy="530352"/>
          </a:xfrm>
          <a:prstGeom prst="rect">
            <a:avLst/>
          </a:prstGeom>
          <a:solidFill>
            <a:srgbClr val="EBF5FB"/>
          </a:solidFill>
          <a:ln w="10160">
            <a:solidFill>
              <a:srgbClr val="00A1D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402336" y="3483281"/>
            <a:ext cx="50292" cy="530352"/>
          </a:xfrm>
          <a:prstGeom prst="rect">
            <a:avLst/>
          </a:prstGeom>
          <a:solidFill>
            <a:srgbClr val="00A1DA"/>
          </a:solidFill>
          <a:ln/>
        </p:spPr>
      </p:sp>
      <p:sp>
        <p:nvSpPr>
          <p:cNvPr id="29" name="Text 27"/>
          <p:cNvSpPr/>
          <p:nvPr/>
        </p:nvSpPr>
        <p:spPr>
          <a:xfrm>
            <a:off x="521208" y="3538145"/>
            <a:ext cx="384962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75BE"/>
                </a:solidFill>
              </a:rPr>
              <a:t>“ </a:t>
            </a:r>
            <a:r>
              <a:rPr lang="en-US" sz="900" i="1" dirty="0">
                <a:solidFill>
                  <a:srgbClr val="1C2B3A"/>
                </a:solidFill>
              </a:rPr>
              <a:t>SPOTFIRE® sales reached €57M, with a +56% increase in reagents sales. Around 900 units were installed in the quarter.</a:t>
            </a:r>
            <a:r>
              <a:rPr lang="en-US" sz="1600" b="1" dirty="0">
                <a:solidFill>
                  <a:srgbClr val="0075BE"/>
                </a:solidFill>
              </a:rPr>
              <a:t> ”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402336" y="4068497"/>
            <a:ext cx="4023360" cy="694944"/>
          </a:xfrm>
          <a:prstGeom prst="rect">
            <a:avLst/>
          </a:prstGeom>
          <a:solidFill>
            <a:srgbClr val="EAF4FB"/>
          </a:solidFill>
          <a:ln w="10160">
            <a:solidFill>
              <a:srgbClr val="0075BE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402336" y="4068497"/>
            <a:ext cx="50292" cy="694944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32" name="Text 30"/>
          <p:cNvSpPr/>
          <p:nvPr/>
        </p:nvSpPr>
        <p:spPr>
          <a:xfrm>
            <a:off x="521208" y="4132505"/>
            <a:ext cx="3849624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b="1" dirty="0">
                <a:solidFill>
                  <a:srgbClr val="0075BE"/>
                </a:solidFill>
              </a:rPr>
              <a:t>Central Research Question  </a:t>
            </a:r>
            <a:r>
              <a:rPr lang="en-US" sz="1050" dirty="0">
                <a:solidFill>
                  <a:srgbClr val="1C2B3A"/>
                </a:solidFill>
              </a:rPr>
              <a:t>How should pricing and packaging be structured for new CLIA-waived STI panels to maximize adoption in urgent care and retail health settings?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4663440" y="804672"/>
            <a:ext cx="4160520" cy="3995928"/>
          </a:xfrm>
          <a:prstGeom prst="rect">
            <a:avLst/>
          </a:prstGeom>
          <a:solidFill>
            <a:srgbClr val="FFFFFF"/>
          </a:solidFill>
          <a:ln w="6350">
            <a:solidFill>
              <a:srgbClr val="D9E4ED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4663440" y="804672"/>
            <a:ext cx="50292" cy="3995928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35" name="Text 33"/>
          <p:cNvSpPr/>
          <p:nvPr/>
        </p:nvSpPr>
        <p:spPr>
          <a:xfrm>
            <a:off x="4782312" y="850392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AA273D"/>
                </a:solidFill>
              </a:rPr>
              <a:t>Bruker — ELITech</a:t>
            </a:r>
            <a:endParaRPr lang="en-US" sz="1400" dirty="0"/>
          </a:p>
        </p:txBody>
      </p:sp>
      <p:sp>
        <p:nvSpPr>
          <p:cNvPr id="36" name="Shape 34"/>
          <p:cNvSpPr/>
          <p:nvPr/>
        </p:nvSpPr>
        <p:spPr>
          <a:xfrm>
            <a:off x="4773168" y="1188720"/>
            <a:ext cx="1261872" cy="640080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4773168" y="1188720"/>
            <a:ext cx="1261872" cy="50292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38" name="Text 36"/>
          <p:cNvSpPr/>
          <p:nvPr/>
        </p:nvSpPr>
        <p:spPr>
          <a:xfrm>
            <a:off x="4773168" y="1243584"/>
            <a:ext cx="1261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AA273D"/>
                </a:solidFill>
              </a:rPr>
              <a:t>+30%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4773168" y="1618488"/>
            <a:ext cx="12618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6B8499"/>
                </a:solidFill>
              </a:rPr>
              <a:t>ELITech </a:t>
            </a:r>
            <a:r>
              <a:rPr lang="en-US" sz="650" dirty="0" err="1">
                <a:solidFill>
                  <a:srgbClr val="6B8499"/>
                </a:solidFill>
              </a:rPr>
              <a:t>MDx</a:t>
            </a:r>
            <a:r>
              <a:rPr lang="en-US" sz="650" dirty="0">
                <a:solidFill>
                  <a:srgbClr val="6B8499"/>
                </a:solidFill>
              </a:rPr>
              <a:t> Placements in Q4</a:t>
            </a:r>
            <a:endParaRPr lang="en-US" sz="650" dirty="0"/>
          </a:p>
        </p:txBody>
      </p:sp>
      <p:sp>
        <p:nvSpPr>
          <p:cNvPr id="40" name="Shape 38"/>
          <p:cNvSpPr/>
          <p:nvPr/>
        </p:nvSpPr>
        <p:spPr>
          <a:xfrm>
            <a:off x="6135624" y="1188720"/>
            <a:ext cx="1261872" cy="640080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6135624" y="1188720"/>
            <a:ext cx="1261872" cy="50292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42" name="Text 40"/>
          <p:cNvSpPr/>
          <p:nvPr/>
        </p:nvSpPr>
        <p:spPr>
          <a:xfrm>
            <a:off x="6135624" y="1243584"/>
            <a:ext cx="1261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AA273D"/>
                </a:solidFill>
              </a:rPr>
              <a:t>High-Single Digit</a:t>
            </a:r>
            <a:endParaRPr lang="en-US" sz="1300" dirty="0"/>
          </a:p>
        </p:txBody>
      </p:sp>
      <p:sp>
        <p:nvSpPr>
          <p:cNvPr id="43" name="Text 41"/>
          <p:cNvSpPr/>
          <p:nvPr/>
        </p:nvSpPr>
        <p:spPr>
          <a:xfrm>
            <a:off x="6135624" y="1618488"/>
            <a:ext cx="12618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6B8499"/>
                </a:solidFill>
              </a:rPr>
              <a:t>Q4 CER Growth</a:t>
            </a:r>
            <a:endParaRPr lang="en-US" sz="650" dirty="0"/>
          </a:p>
        </p:txBody>
      </p:sp>
      <p:sp>
        <p:nvSpPr>
          <p:cNvPr id="44" name="Shape 42"/>
          <p:cNvSpPr/>
          <p:nvPr/>
        </p:nvSpPr>
        <p:spPr>
          <a:xfrm>
            <a:off x="7498080" y="1188720"/>
            <a:ext cx="1261872" cy="640080"/>
          </a:xfrm>
          <a:prstGeom prst="rect">
            <a:avLst/>
          </a:prstGeom>
          <a:solidFill>
            <a:srgbClr val="E8F4FC"/>
          </a:solidFill>
          <a:ln w="5080">
            <a:solidFill>
              <a:srgbClr val="D9E4ED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7498080" y="1188720"/>
            <a:ext cx="1261872" cy="50292"/>
          </a:xfrm>
          <a:prstGeom prst="rect">
            <a:avLst/>
          </a:prstGeom>
          <a:solidFill>
            <a:srgbClr val="AA273D"/>
          </a:solidFill>
          <a:ln/>
        </p:spPr>
      </p:sp>
      <p:sp>
        <p:nvSpPr>
          <p:cNvPr id="46" name="Text 44"/>
          <p:cNvSpPr/>
          <p:nvPr/>
        </p:nvSpPr>
        <p:spPr>
          <a:xfrm>
            <a:off x="7498080" y="1243584"/>
            <a:ext cx="1261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AA273D"/>
                </a:solidFill>
              </a:rPr>
              <a:t>Mid-2026</a:t>
            </a:r>
            <a:endParaRPr lang="en-US" sz="1300" dirty="0"/>
          </a:p>
        </p:txBody>
      </p:sp>
      <p:sp>
        <p:nvSpPr>
          <p:cNvPr id="47" name="Text 45"/>
          <p:cNvSpPr/>
          <p:nvPr/>
        </p:nvSpPr>
        <p:spPr>
          <a:xfrm>
            <a:off x="7498080" y="1618488"/>
            <a:ext cx="12618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6B8499"/>
                </a:solidFill>
              </a:rPr>
              <a:t>FDA Target (Wave) – Rapid AST</a:t>
            </a:r>
            <a:endParaRPr lang="en-US" sz="650" dirty="0"/>
          </a:p>
        </p:txBody>
      </p:sp>
      <p:sp>
        <p:nvSpPr>
          <p:cNvPr id="48" name="Text 46"/>
          <p:cNvSpPr/>
          <p:nvPr/>
        </p:nvSpPr>
        <p:spPr>
          <a:xfrm>
            <a:off x="4782312" y="1911095"/>
            <a:ext cx="3931920" cy="153502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200"/>
              </a:spcAft>
              <a:buNone/>
            </a:pPr>
            <a:r>
              <a:rPr lang="en-US" sz="1050" b="1" dirty="0">
                <a:solidFill>
                  <a:srgbClr val="1C2B3A"/>
                </a:solidFill>
              </a:rPr>
              <a:t>Bruker and </a:t>
            </a:r>
            <a:r>
              <a:rPr lang="en-US" sz="1050" b="1" dirty="0" err="1">
                <a:solidFill>
                  <a:srgbClr val="1C2B3A"/>
                </a:solidFill>
              </a:rPr>
              <a:t>ELITech</a:t>
            </a:r>
            <a:r>
              <a:rPr lang="en-US" sz="1050" b="1" dirty="0">
                <a:solidFill>
                  <a:srgbClr val="1C2B3A"/>
                </a:solidFill>
              </a:rPr>
              <a:t> Integration: </a:t>
            </a:r>
            <a:r>
              <a:rPr lang="en-US" sz="1050" b="1" dirty="0" err="1">
                <a:solidFill>
                  <a:srgbClr val="1C2B3A"/>
                </a:solidFill>
              </a:rPr>
              <a:t>MDx</a:t>
            </a:r>
            <a:r>
              <a:rPr lang="en-US" sz="1050" b="1" dirty="0">
                <a:solidFill>
                  <a:srgbClr val="1C2B3A"/>
                </a:solidFill>
              </a:rPr>
              <a:t> instrument placements +30% YoY; CALID group delivered high-single digit CER growth in Q4</a:t>
            </a:r>
            <a:endParaRPr lang="en-US" sz="1050" b="1" dirty="0"/>
          </a:p>
          <a:p>
            <a:pPr marL="0" indent="0">
              <a:spcAft>
                <a:spcPts val="200"/>
              </a:spcAft>
              <a:buNone/>
            </a:pPr>
            <a:endParaRPr lang="en-US" sz="8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900" b="1" dirty="0">
                <a:solidFill>
                  <a:srgbClr val="AA273D"/>
                </a:solidFill>
              </a:rPr>
              <a:t>Forthcoming Launches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b="1" dirty="0">
                <a:solidFill>
                  <a:srgbClr val="1C2B3A"/>
                </a:solidFill>
              </a:rPr>
              <a:t>ELITech Genius</a:t>
            </a:r>
            <a:r>
              <a:rPr lang="en-US" sz="900" dirty="0">
                <a:solidFill>
                  <a:srgbClr val="1C2B3A"/>
                </a:solidFill>
              </a:rPr>
              <a:t>: 2nd-gen affordable syndromic panels in EU and US</a:t>
            </a:r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b="1" dirty="0"/>
              <a:t>+30% YoY Placements</a:t>
            </a:r>
            <a:r>
              <a:rPr lang="en-US" sz="900" dirty="0"/>
              <a:t>: Placements of </a:t>
            </a:r>
            <a:r>
              <a:rPr lang="en-US" sz="900" dirty="0" err="1"/>
              <a:t>ELITech</a:t>
            </a:r>
            <a:r>
              <a:rPr lang="en-US" sz="900" dirty="0"/>
              <a:t> Genius/</a:t>
            </a:r>
            <a:r>
              <a:rPr lang="en-US" sz="900" dirty="0" err="1"/>
              <a:t>InGenius</a:t>
            </a:r>
            <a:r>
              <a:rPr lang="en-US" sz="900" dirty="0"/>
              <a:t> platforms in 2025 significantly exceeded internal targets.</a:t>
            </a:r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b="1" dirty="0"/>
              <a:t>Reagent Pull-Through</a:t>
            </a:r>
            <a:r>
              <a:rPr lang="en-US" sz="900" dirty="0"/>
              <a:t>: 2026 strategy shifts from "Box Placement" to driving high-margin consumable revenue from the expanded footprint.</a:t>
            </a:r>
          </a:p>
          <a:p>
            <a:pPr marL="628650" lvl="1" indent="-171450"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900" dirty="0"/>
              <a:t>Menu Breadth: Portfolio now includes 60+ CE-IVD parameters, with a focus on transplant and respiratory panels.</a:t>
            </a:r>
          </a:p>
        </p:txBody>
      </p:sp>
      <p:sp>
        <p:nvSpPr>
          <p:cNvPr id="49" name="Shape 47"/>
          <p:cNvSpPr/>
          <p:nvPr/>
        </p:nvSpPr>
        <p:spPr>
          <a:xfrm>
            <a:off x="4745736" y="3583865"/>
            <a:ext cx="4023360" cy="429768"/>
          </a:xfrm>
          <a:prstGeom prst="rect">
            <a:avLst/>
          </a:prstGeom>
          <a:solidFill>
            <a:srgbClr val="EBF5FB"/>
          </a:solidFill>
          <a:ln w="10160">
            <a:solidFill>
              <a:srgbClr val="00A1DA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4750308" y="3583865"/>
            <a:ext cx="45719" cy="429768"/>
          </a:xfrm>
          <a:prstGeom prst="rect">
            <a:avLst/>
          </a:prstGeom>
          <a:solidFill>
            <a:srgbClr val="00A1DA"/>
          </a:solidFill>
          <a:ln/>
        </p:spPr>
      </p:sp>
      <p:sp>
        <p:nvSpPr>
          <p:cNvPr id="51" name="Text 49"/>
          <p:cNvSpPr/>
          <p:nvPr/>
        </p:nvSpPr>
        <p:spPr>
          <a:xfrm>
            <a:off x="4864608" y="3538145"/>
            <a:ext cx="384962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75BE"/>
                </a:solidFill>
              </a:rPr>
              <a:t>“ </a:t>
            </a:r>
            <a:r>
              <a:rPr lang="en-US" sz="900" i="1" dirty="0">
                <a:solidFill>
                  <a:srgbClr val="1C2B3A"/>
                </a:solidFill>
              </a:rPr>
              <a:t>ELITech instrument placements grew approximately 30% year-over-year, demonstrating strong momentum in our molecular diagnostics strategy.</a:t>
            </a:r>
            <a:r>
              <a:rPr lang="en-US" sz="1600" b="1" dirty="0">
                <a:solidFill>
                  <a:srgbClr val="0075BE"/>
                </a:solidFill>
              </a:rPr>
              <a:t> ”</a:t>
            </a:r>
            <a:endParaRPr lang="en-US" sz="1600" dirty="0"/>
          </a:p>
        </p:txBody>
      </p:sp>
      <p:sp>
        <p:nvSpPr>
          <p:cNvPr id="52" name="Shape 50"/>
          <p:cNvSpPr/>
          <p:nvPr/>
        </p:nvSpPr>
        <p:spPr>
          <a:xfrm>
            <a:off x="4745736" y="4068497"/>
            <a:ext cx="4023360" cy="694944"/>
          </a:xfrm>
          <a:prstGeom prst="rect">
            <a:avLst/>
          </a:prstGeom>
          <a:solidFill>
            <a:srgbClr val="EAF4FB"/>
          </a:solidFill>
          <a:ln w="10160">
            <a:solidFill>
              <a:srgbClr val="0075BE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4745736" y="4068497"/>
            <a:ext cx="50292" cy="694944"/>
          </a:xfrm>
          <a:prstGeom prst="rect">
            <a:avLst/>
          </a:prstGeom>
          <a:solidFill>
            <a:srgbClr val="0075BE"/>
          </a:solidFill>
          <a:ln/>
        </p:spPr>
      </p:sp>
      <p:sp>
        <p:nvSpPr>
          <p:cNvPr id="54" name="Text 52"/>
          <p:cNvSpPr/>
          <p:nvPr/>
        </p:nvSpPr>
        <p:spPr>
          <a:xfrm>
            <a:off x="4864608" y="4132505"/>
            <a:ext cx="3849624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b="1" dirty="0">
                <a:solidFill>
                  <a:srgbClr val="0075BE"/>
                </a:solidFill>
              </a:rPr>
              <a:t>Central Research Question  </a:t>
            </a:r>
            <a:r>
              <a:rPr lang="en-US" sz="1050" dirty="0">
                <a:solidFill>
                  <a:srgbClr val="1C2B3A"/>
                </a:solidFill>
              </a:rPr>
              <a:t>Does an affordability value proposition resonate strongly enough with lab directors to displace established premium syndromic platforms like BioFire?</a:t>
            </a:r>
            <a:endParaRPr lang="en-US" sz="1050" dirty="0"/>
          </a:p>
        </p:txBody>
      </p:sp>
      <p:pic>
        <p:nvPicPr>
          <p:cNvPr id="56" name="Picture 5" descr="About Us | The Marketech Group">
            <a:extLst>
              <a:ext uri="{FF2B5EF4-FFF2-40B4-BE49-F238E27FC236}">
                <a16:creationId xmlns:a16="http://schemas.microsoft.com/office/drawing/2014/main" id="{CBB40445-EA14-265F-5F1C-00CC88CD82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9758" y="4504753"/>
            <a:ext cx="704242" cy="379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281</TotalTime>
  <Words>3761</Words>
  <Application>Microsoft Office PowerPoint</Application>
  <PresentationFormat>On-screen Show (16:9)</PresentationFormat>
  <Paragraphs>477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Google Sans Text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IVD Market Analysis Q4 2025 – TMTG</dc:title>
  <dc:subject>PptxGenJS Presentation</dc:subject>
  <dc:creator>PptxGenJS</dc:creator>
  <cp:lastModifiedBy>James Garvin</cp:lastModifiedBy>
  <cp:revision>24</cp:revision>
  <dcterms:created xsi:type="dcterms:W3CDTF">2026-03-04T21:35:18Z</dcterms:created>
  <dcterms:modified xsi:type="dcterms:W3CDTF">2026-04-14T18:18:41Z</dcterms:modified>
</cp:coreProperties>
</file>