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68" d="100"/>
          <a:sy n="68" d="100"/>
        </p:scale>
        <p:origin x="4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8868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ln/>
          <a:effectLst>
            <a:outerShdw blurRad="571500" dist="1905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143000"/>
            <a:ext cx="533400" cy="5334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47850" y="1281113"/>
            <a:ext cx="3221298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243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BUSINESS SOFTWARE GROUP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1879699"/>
            <a:ext cx="12753975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243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BRAND FOUNDATIONS · V1.0 · 2026</a:t>
            </a:r>
            <a:endParaRPr lang="en-US" sz="1350" dirty="0"/>
          </a:p>
        </p:txBody>
      </p:sp>
      <p:sp>
        <p:nvSpPr>
          <p:cNvPr id="6" name="Text 3"/>
          <p:cNvSpPr/>
          <p:nvPr/>
        </p:nvSpPr>
        <p:spPr>
          <a:xfrm>
            <a:off x="1143000" y="2365474"/>
            <a:ext cx="12753975" cy="47422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12600" b="1" kern="0" spc="-441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toolkit for making things </a:t>
            </a:r>
            <a:r>
              <a:rPr lang="en-US" sz="12600" b="1" kern="0" spc="-441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look like us.</a:t>
            </a:r>
            <a:endParaRPr lang="en-US" sz="12600" dirty="0"/>
          </a:p>
        </p:txBody>
      </p:sp>
      <p:sp>
        <p:nvSpPr>
          <p:cNvPr id="7" name="Text 4"/>
          <p:cNvSpPr/>
          <p:nvPr/>
        </p:nvSpPr>
        <p:spPr>
          <a:xfrm>
            <a:off x="1143000" y="7412534"/>
            <a:ext cx="11772900" cy="119806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Drop these slides into your customer decks. Copy any element — the logo, a colour swatch, a headline, a card — directly into your own presentation. Everything here is editable.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1143000" y="9029700"/>
            <a:ext cx="3619500" cy="76200"/>
          </a:xfrm>
          <a:prstGeom prst="rect">
            <a:avLst/>
          </a:prstGeom>
          <a:solidFill>
            <a:srgbClr val="C2002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" name="Text 6"/>
          <p:cNvSpPr/>
          <p:nvPr/>
        </p:nvSpPr>
        <p:spPr>
          <a:xfrm>
            <a:off x="14921359" y="8610600"/>
            <a:ext cx="2223641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050" kern="0" spc="189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COMMERCIAL USE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14921359" y="8886825"/>
            <a:ext cx="2223641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35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Internal &amp; partner-facing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ln/>
          <a:effectLst>
            <a:outerShdw blurRad="571500" dist="1905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71488"/>
            <a:ext cx="209550" cy="2095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6850" y="457200"/>
            <a:ext cx="243244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kern="0" spc="96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· BRAND FOUNDATIONS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5578733" y="457200"/>
            <a:ext cx="16424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02 / 09 — LOGO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1143000" y="914400"/>
            <a:ext cx="1648206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243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MARK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1143000" y="1400175"/>
            <a:ext cx="16482060" cy="7981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700" b="1" kern="0" spc="-114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One logo. Four contexts.</a:t>
            </a:r>
            <a:endParaRPr lang="en-US" sz="5700" dirty="0"/>
          </a:p>
        </p:txBody>
      </p:sp>
      <p:sp>
        <p:nvSpPr>
          <p:cNvPr id="8" name="Text 5"/>
          <p:cNvSpPr/>
          <p:nvPr/>
        </p:nvSpPr>
        <p:spPr>
          <a:xfrm>
            <a:off x="1143000" y="2388840"/>
            <a:ext cx="12753975" cy="8114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Always place the mark on a clear, calm background. Maintain clear space equal to one node-width on every side. Never recolour, rotate, or stretch.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1143000" y="2667000"/>
            <a:ext cx="3800475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7881" y="3245644"/>
            <a:ext cx="1890713" cy="1890713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152525" y="5943600"/>
            <a:ext cx="3894868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2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Primary </a:t>
            </a:r>
            <a:r>
              <a:rPr lang="en-US" sz="1125" kern="0" spc="22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· on light · default mark</a:t>
            </a:r>
            <a:endParaRPr lang="en-US" sz="1125" dirty="0"/>
          </a:p>
        </p:txBody>
      </p:sp>
      <p:sp>
        <p:nvSpPr>
          <p:cNvPr id="12" name="Shape 8"/>
          <p:cNvSpPr/>
          <p:nvPr/>
        </p:nvSpPr>
        <p:spPr>
          <a:xfrm>
            <a:off x="5210175" y="2667000"/>
            <a:ext cx="3800475" cy="3048000"/>
          </a:xfrm>
          <a:prstGeom prst="rect">
            <a:avLst/>
          </a:prstGeom>
          <a:solidFill>
            <a:srgbClr val="1A2530"/>
          </a:solidFill>
          <a:ln w="9525">
            <a:solidFill>
              <a:srgbClr val="1A25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5056" y="3245644"/>
            <a:ext cx="1890713" cy="1890713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219700" y="5943600"/>
            <a:ext cx="3894868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2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Knockout </a:t>
            </a:r>
            <a:r>
              <a:rPr lang="en-US" sz="1125" kern="0" spc="22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· on ink · headers + dark UI</a:t>
            </a:r>
            <a:endParaRPr lang="en-US" sz="1125" dirty="0"/>
          </a:p>
        </p:txBody>
      </p:sp>
      <p:sp>
        <p:nvSpPr>
          <p:cNvPr id="15" name="Shape 10"/>
          <p:cNvSpPr/>
          <p:nvPr/>
        </p:nvSpPr>
        <p:spPr>
          <a:xfrm>
            <a:off x="9277350" y="2667000"/>
            <a:ext cx="3800475" cy="3048000"/>
          </a:xfrm>
          <a:prstGeom prst="rect">
            <a:avLst/>
          </a:prstGeom>
          <a:solidFill>
            <a:srgbClr val="F6F8FA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32231" y="3245644"/>
            <a:ext cx="1890713" cy="1890713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9286875" y="5943600"/>
            <a:ext cx="3894868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2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Circular </a:t>
            </a:r>
            <a:r>
              <a:rPr lang="en-US" sz="1125" kern="0" spc="22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· for avatars + favicons</a:t>
            </a:r>
            <a:endParaRPr lang="en-US" sz="1125" dirty="0"/>
          </a:p>
        </p:txBody>
      </p:sp>
      <p:sp>
        <p:nvSpPr>
          <p:cNvPr id="18" name="Shape 12"/>
          <p:cNvSpPr/>
          <p:nvPr/>
        </p:nvSpPr>
        <p:spPr>
          <a:xfrm>
            <a:off x="13344525" y="2667000"/>
            <a:ext cx="3800475" cy="3048000"/>
          </a:xfrm>
          <a:prstGeom prst="rect">
            <a:avLst/>
          </a:prstGeom>
          <a:solidFill>
            <a:srgbClr val="C2002D"/>
          </a:solidFill>
          <a:ln w="9525">
            <a:solidFill>
              <a:srgbClr val="C2002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99406" y="3245644"/>
            <a:ext cx="1890713" cy="1890713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13354050" y="5943600"/>
            <a:ext cx="3894868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2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Reversed </a:t>
            </a:r>
            <a:r>
              <a:rPr lang="en-US" sz="1125" kern="0" spc="22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· on brand red · accents</a:t>
            </a:r>
            <a:endParaRPr lang="en-US" sz="1125" dirty="0"/>
          </a:p>
        </p:txBody>
      </p:sp>
      <p:sp>
        <p:nvSpPr>
          <p:cNvPr id="21" name="Text 14"/>
          <p:cNvSpPr/>
          <p:nvPr/>
        </p:nvSpPr>
        <p:spPr>
          <a:xfrm>
            <a:off x="1143000" y="9629775"/>
            <a:ext cx="2872404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Minimum size · 16 px digital, 8 mm print</a:t>
            </a:r>
            <a:endParaRPr lang="en-US" sz="1050" dirty="0"/>
          </a:p>
        </p:txBody>
      </p:sp>
      <p:sp>
        <p:nvSpPr>
          <p:cNvPr id="22" name="Text 15"/>
          <p:cNvSpPr/>
          <p:nvPr/>
        </p:nvSpPr>
        <p:spPr>
          <a:xfrm>
            <a:off x="12847737" y="9629775"/>
            <a:ext cx="4426181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Files · /assets/bsg-icon.png · /assets/bsg-icon-circular.png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ln/>
          <a:effectLst>
            <a:outerShdw blurRad="571500" dist="1905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71488"/>
            <a:ext cx="209550" cy="2095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6850" y="457200"/>
            <a:ext cx="243244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kern="0" spc="96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· BRAND FOUNDATIONS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5319772" y="457200"/>
            <a:ext cx="1901428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03 / 09 — COLOUR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1143000" y="914400"/>
            <a:ext cx="1648206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243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COLOUR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1143000" y="1400175"/>
            <a:ext cx="16482060" cy="7981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700" b="1" kern="0" spc="-114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Red, ink, and a calm slate scale.</a:t>
            </a:r>
            <a:endParaRPr lang="en-US" sz="5700" dirty="0"/>
          </a:p>
        </p:txBody>
      </p:sp>
      <p:sp>
        <p:nvSpPr>
          <p:cNvPr id="8" name="Text 5"/>
          <p:cNvSpPr/>
          <p:nvPr/>
        </p:nvSpPr>
        <p:spPr>
          <a:xfrm>
            <a:off x="1143000" y="2388840"/>
            <a:ext cx="12753975" cy="8114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Red is the brand. Use it for the mark, headlines, and one moment of emphasis per slide — never as a background tile or a body-copy colour. Slate carries everything else.</a:t>
            </a:r>
            <a:endParaRPr lang="en-US" sz="2100" dirty="0"/>
          </a:p>
        </p:txBody>
      </p:sp>
      <p:sp>
        <p:nvSpPr>
          <p:cNvPr id="9" name="Text 6"/>
          <p:cNvSpPr/>
          <p:nvPr/>
        </p:nvSpPr>
        <p:spPr>
          <a:xfrm>
            <a:off x="1143000" y="3619500"/>
            <a:ext cx="1648206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kern="0" spc="126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BRAND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1143000" y="3971925"/>
            <a:ext cx="3200400" cy="2286000"/>
          </a:xfrm>
          <a:prstGeom prst="rect">
            <a:avLst/>
          </a:prstGeom>
          <a:solidFill>
            <a:srgbClr val="C2002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" name="Text 8"/>
          <p:cNvSpPr/>
          <p:nvPr/>
        </p:nvSpPr>
        <p:spPr>
          <a:xfrm>
            <a:off x="1371600" y="5595193"/>
            <a:ext cx="2825496" cy="26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Red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1371600" y="5856089"/>
            <a:ext cx="2825496" cy="211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kern="0" spc="42" dirty="0">
                <a:solidFill>
                  <a:srgbClr val="FFFFFF">
                    <a:alpha val="85000"/>
                  </a:srgbClr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#C2002D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4343400" y="3971925"/>
            <a:ext cx="3200400" cy="2286000"/>
          </a:xfrm>
          <a:prstGeom prst="rect">
            <a:avLst/>
          </a:prstGeom>
          <a:solidFill>
            <a:srgbClr val="9E002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" name="Text 11"/>
          <p:cNvSpPr/>
          <p:nvPr/>
        </p:nvSpPr>
        <p:spPr>
          <a:xfrm>
            <a:off x="4572000" y="5595193"/>
            <a:ext cx="2825496" cy="26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Red 700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4572000" y="5856089"/>
            <a:ext cx="2825496" cy="211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kern="0" spc="42" dirty="0">
                <a:solidFill>
                  <a:srgbClr val="FFFFFF">
                    <a:alpha val="85000"/>
                  </a:srgbClr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#9E0024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7543800" y="3971925"/>
            <a:ext cx="3200400" cy="2286000"/>
          </a:xfrm>
          <a:prstGeom prst="rect">
            <a:avLst/>
          </a:prstGeom>
          <a:solidFill>
            <a:srgbClr val="E8476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" name="Text 14"/>
          <p:cNvSpPr/>
          <p:nvPr/>
        </p:nvSpPr>
        <p:spPr>
          <a:xfrm>
            <a:off x="7772400" y="5595193"/>
            <a:ext cx="2825496" cy="26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Red 300</a:t>
            </a:r>
            <a:endParaRPr lang="en-US" sz="1350" dirty="0"/>
          </a:p>
        </p:txBody>
      </p:sp>
      <p:sp>
        <p:nvSpPr>
          <p:cNvPr id="18" name="Text 15"/>
          <p:cNvSpPr/>
          <p:nvPr/>
        </p:nvSpPr>
        <p:spPr>
          <a:xfrm>
            <a:off x="7772400" y="5856089"/>
            <a:ext cx="2825496" cy="211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kern="0" spc="42" dirty="0">
                <a:solidFill>
                  <a:srgbClr val="FFFFFF">
                    <a:alpha val="85000"/>
                  </a:srgbClr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#E84766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10744200" y="3971925"/>
            <a:ext cx="3200400" cy="2286000"/>
          </a:xfrm>
          <a:prstGeom prst="rect">
            <a:avLst/>
          </a:prstGeom>
          <a:solidFill>
            <a:srgbClr val="FBEBE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0" name="Text 17"/>
          <p:cNvSpPr/>
          <p:nvPr/>
        </p:nvSpPr>
        <p:spPr>
          <a:xfrm>
            <a:off x="10972800" y="5595193"/>
            <a:ext cx="2825496" cy="26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50" b="1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Red 50</a:t>
            </a:r>
            <a:endParaRPr lang="en-US" sz="1350" dirty="0"/>
          </a:p>
        </p:txBody>
      </p:sp>
      <p:sp>
        <p:nvSpPr>
          <p:cNvPr id="21" name="Text 18"/>
          <p:cNvSpPr/>
          <p:nvPr/>
        </p:nvSpPr>
        <p:spPr>
          <a:xfrm>
            <a:off x="10972800" y="5856089"/>
            <a:ext cx="2825496" cy="211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kern="0" spc="42" dirty="0">
                <a:solidFill>
                  <a:srgbClr val="2B3D4C">
                    <a:alpha val="85000"/>
                  </a:srgbClr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#FBEBEE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13944600" y="3971925"/>
            <a:ext cx="3200400" cy="2286000"/>
          </a:xfrm>
          <a:prstGeom prst="rect">
            <a:avLst/>
          </a:prstGeom>
          <a:solidFill>
            <a:srgbClr val="2B3D4C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3" name="Text 20"/>
          <p:cNvSpPr/>
          <p:nvPr/>
        </p:nvSpPr>
        <p:spPr>
          <a:xfrm>
            <a:off x="14173200" y="5595193"/>
            <a:ext cx="2825496" cy="26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Ink</a:t>
            </a:r>
            <a:endParaRPr lang="en-US" sz="1350" dirty="0"/>
          </a:p>
        </p:txBody>
      </p:sp>
      <p:sp>
        <p:nvSpPr>
          <p:cNvPr id="24" name="Text 21"/>
          <p:cNvSpPr/>
          <p:nvPr/>
        </p:nvSpPr>
        <p:spPr>
          <a:xfrm>
            <a:off x="14173200" y="5856089"/>
            <a:ext cx="2825496" cy="211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kern="0" spc="42" dirty="0">
                <a:solidFill>
                  <a:srgbClr val="FFFFFF">
                    <a:alpha val="85000"/>
                  </a:srgbClr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#2B3D4C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1143000" y="6867525"/>
            <a:ext cx="1648206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kern="0" spc="126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NEUTRALS · SLATE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1143000" y="7219950"/>
            <a:ext cx="2667000" cy="1905000"/>
          </a:xfrm>
          <a:prstGeom prst="rect">
            <a:avLst/>
          </a:prstGeom>
          <a:solidFill>
            <a:srgbClr val="11181F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7" name="Text 24"/>
          <p:cNvSpPr/>
          <p:nvPr/>
        </p:nvSpPr>
        <p:spPr>
          <a:xfrm>
            <a:off x="1371600" y="8462218"/>
            <a:ext cx="2286000" cy="26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Slate 950</a:t>
            </a:r>
            <a:endParaRPr lang="en-US" sz="1350" dirty="0"/>
          </a:p>
        </p:txBody>
      </p:sp>
      <p:sp>
        <p:nvSpPr>
          <p:cNvPr id="28" name="Text 25"/>
          <p:cNvSpPr/>
          <p:nvPr/>
        </p:nvSpPr>
        <p:spPr>
          <a:xfrm>
            <a:off x="1371600" y="8723114"/>
            <a:ext cx="2286000" cy="211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kern="0" spc="42" dirty="0">
                <a:solidFill>
                  <a:srgbClr val="FFFFFF">
                    <a:alpha val="85000"/>
                  </a:srgbClr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#11181F</a:t>
            </a:r>
            <a:endParaRPr lang="en-US" sz="1050" dirty="0"/>
          </a:p>
        </p:txBody>
      </p:sp>
      <p:sp>
        <p:nvSpPr>
          <p:cNvPr id="29" name="Shape 26"/>
          <p:cNvSpPr/>
          <p:nvPr/>
        </p:nvSpPr>
        <p:spPr>
          <a:xfrm>
            <a:off x="3810000" y="7219950"/>
            <a:ext cx="2667000" cy="1905000"/>
          </a:xfrm>
          <a:prstGeom prst="rect">
            <a:avLst/>
          </a:prstGeom>
          <a:solidFill>
            <a:srgbClr val="1A253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7"/>
          <p:cNvSpPr/>
          <p:nvPr/>
        </p:nvSpPr>
        <p:spPr>
          <a:xfrm>
            <a:off x="4038600" y="8462218"/>
            <a:ext cx="2286000" cy="26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Slate 900</a:t>
            </a:r>
            <a:endParaRPr lang="en-US" sz="1350" dirty="0"/>
          </a:p>
        </p:txBody>
      </p:sp>
      <p:sp>
        <p:nvSpPr>
          <p:cNvPr id="31" name="Text 28"/>
          <p:cNvSpPr/>
          <p:nvPr/>
        </p:nvSpPr>
        <p:spPr>
          <a:xfrm>
            <a:off x="4038600" y="8723114"/>
            <a:ext cx="2286000" cy="211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kern="0" spc="42" dirty="0">
                <a:solidFill>
                  <a:srgbClr val="FFFFFF">
                    <a:alpha val="85000"/>
                  </a:srgbClr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#1A2530</a:t>
            </a:r>
            <a:endParaRPr lang="en-US" sz="1050" dirty="0"/>
          </a:p>
        </p:txBody>
      </p:sp>
      <p:sp>
        <p:nvSpPr>
          <p:cNvPr id="32" name="Shape 29"/>
          <p:cNvSpPr/>
          <p:nvPr/>
        </p:nvSpPr>
        <p:spPr>
          <a:xfrm>
            <a:off x="6477000" y="7219950"/>
            <a:ext cx="2667000" cy="1905000"/>
          </a:xfrm>
          <a:prstGeom prst="rect">
            <a:avLst/>
          </a:prstGeom>
          <a:solidFill>
            <a:srgbClr val="3F525F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3" name="Text 30"/>
          <p:cNvSpPr/>
          <p:nvPr/>
        </p:nvSpPr>
        <p:spPr>
          <a:xfrm>
            <a:off x="6705600" y="8462218"/>
            <a:ext cx="2286000" cy="26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Slate 700</a:t>
            </a:r>
            <a:endParaRPr lang="en-US" sz="1350" dirty="0"/>
          </a:p>
        </p:txBody>
      </p:sp>
      <p:sp>
        <p:nvSpPr>
          <p:cNvPr id="34" name="Text 31"/>
          <p:cNvSpPr/>
          <p:nvPr/>
        </p:nvSpPr>
        <p:spPr>
          <a:xfrm>
            <a:off x="6705600" y="8723114"/>
            <a:ext cx="2286000" cy="211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kern="0" spc="42" dirty="0">
                <a:solidFill>
                  <a:srgbClr val="FFFFFF">
                    <a:alpha val="85000"/>
                  </a:srgbClr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#3F525F</a:t>
            </a:r>
            <a:endParaRPr lang="en-US" sz="1050" dirty="0"/>
          </a:p>
        </p:txBody>
      </p:sp>
      <p:sp>
        <p:nvSpPr>
          <p:cNvPr id="35" name="Shape 32"/>
          <p:cNvSpPr/>
          <p:nvPr/>
        </p:nvSpPr>
        <p:spPr>
          <a:xfrm>
            <a:off x="9144000" y="7219950"/>
            <a:ext cx="2667000" cy="1905000"/>
          </a:xfrm>
          <a:prstGeom prst="rect">
            <a:avLst/>
          </a:prstGeom>
          <a:solidFill>
            <a:srgbClr val="76879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6" name="Text 33"/>
          <p:cNvSpPr/>
          <p:nvPr/>
        </p:nvSpPr>
        <p:spPr>
          <a:xfrm>
            <a:off x="9372600" y="8462218"/>
            <a:ext cx="2286000" cy="26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Slate 500</a:t>
            </a:r>
            <a:endParaRPr lang="en-US" sz="1350" dirty="0"/>
          </a:p>
        </p:txBody>
      </p:sp>
      <p:sp>
        <p:nvSpPr>
          <p:cNvPr id="37" name="Text 34"/>
          <p:cNvSpPr/>
          <p:nvPr/>
        </p:nvSpPr>
        <p:spPr>
          <a:xfrm>
            <a:off x="9372600" y="8723114"/>
            <a:ext cx="2286000" cy="211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kern="0" spc="42" dirty="0">
                <a:solidFill>
                  <a:srgbClr val="FFFFFF">
                    <a:alpha val="85000"/>
                  </a:srgbClr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#768793</a:t>
            </a:r>
            <a:endParaRPr lang="en-US" sz="1050" dirty="0"/>
          </a:p>
        </p:txBody>
      </p:sp>
      <p:sp>
        <p:nvSpPr>
          <p:cNvPr id="38" name="Shape 35"/>
          <p:cNvSpPr/>
          <p:nvPr/>
        </p:nvSpPr>
        <p:spPr>
          <a:xfrm>
            <a:off x="11811000" y="7219950"/>
            <a:ext cx="2667000" cy="1905000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9" name="Text 36"/>
          <p:cNvSpPr/>
          <p:nvPr/>
        </p:nvSpPr>
        <p:spPr>
          <a:xfrm>
            <a:off x="12039600" y="8462218"/>
            <a:ext cx="2286000" cy="26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50" b="1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Slate 200</a:t>
            </a:r>
            <a:endParaRPr lang="en-US" sz="1350" dirty="0"/>
          </a:p>
        </p:txBody>
      </p:sp>
      <p:sp>
        <p:nvSpPr>
          <p:cNvPr id="40" name="Text 37"/>
          <p:cNvSpPr/>
          <p:nvPr/>
        </p:nvSpPr>
        <p:spPr>
          <a:xfrm>
            <a:off x="12039600" y="8723114"/>
            <a:ext cx="2286000" cy="211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kern="0" spc="42" dirty="0">
                <a:solidFill>
                  <a:srgbClr val="2B3D4C">
                    <a:alpha val="85000"/>
                  </a:srgbClr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#DCE2E7</a:t>
            </a:r>
            <a:endParaRPr lang="en-US" sz="1050" dirty="0"/>
          </a:p>
        </p:txBody>
      </p:sp>
      <p:sp>
        <p:nvSpPr>
          <p:cNvPr id="41" name="Shape 38"/>
          <p:cNvSpPr/>
          <p:nvPr/>
        </p:nvSpPr>
        <p:spPr>
          <a:xfrm>
            <a:off x="14478000" y="7219950"/>
            <a:ext cx="2667000" cy="1905000"/>
          </a:xfrm>
          <a:prstGeom prst="rect">
            <a:avLst/>
          </a:prstGeom>
          <a:solidFill>
            <a:srgbClr val="F6F8F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2" name="Text 39"/>
          <p:cNvSpPr/>
          <p:nvPr/>
        </p:nvSpPr>
        <p:spPr>
          <a:xfrm>
            <a:off x="14706600" y="8462218"/>
            <a:ext cx="2286000" cy="26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50" b="1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Slate 50</a:t>
            </a:r>
            <a:endParaRPr lang="en-US" sz="1350" dirty="0"/>
          </a:p>
        </p:txBody>
      </p:sp>
      <p:sp>
        <p:nvSpPr>
          <p:cNvPr id="43" name="Text 40"/>
          <p:cNvSpPr/>
          <p:nvPr/>
        </p:nvSpPr>
        <p:spPr>
          <a:xfrm>
            <a:off x="14706600" y="8723114"/>
            <a:ext cx="2286000" cy="211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kern="0" spc="42" dirty="0">
                <a:solidFill>
                  <a:srgbClr val="2B3D4C">
                    <a:alpha val="85000"/>
                  </a:srgbClr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#F6F8FA</a:t>
            </a:r>
            <a:endParaRPr lang="en-US" sz="1050" dirty="0"/>
          </a:p>
        </p:txBody>
      </p:sp>
      <p:sp>
        <p:nvSpPr>
          <p:cNvPr id="44" name="Text 41"/>
          <p:cNvSpPr/>
          <p:nvPr/>
        </p:nvSpPr>
        <p:spPr>
          <a:xfrm>
            <a:off x="1143000" y="9629775"/>
            <a:ext cx="7208142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Anchor · slate-800 = #2B3D4C = BSG Ink. The whole neutral scale shares the brand's temperature.</a:t>
            </a:r>
            <a:endParaRPr lang="en-US" sz="1050" dirty="0"/>
          </a:p>
        </p:txBody>
      </p:sp>
      <p:sp>
        <p:nvSpPr>
          <p:cNvPr id="45" name="Text 42"/>
          <p:cNvSpPr/>
          <p:nvPr/>
        </p:nvSpPr>
        <p:spPr>
          <a:xfrm>
            <a:off x="14776103" y="9629775"/>
            <a:ext cx="2445097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red sparingly · once per slide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ln/>
          <a:effectLst>
            <a:outerShdw blurRad="571500" dist="1905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71488"/>
            <a:ext cx="209550" cy="2095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6850" y="457200"/>
            <a:ext cx="243244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kern="0" spc="96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· BRAND FOUNDATIONS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4828937" y="457200"/>
            <a:ext cx="2392263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04 / 09 — TYPOGRAPHY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1143000" y="914400"/>
            <a:ext cx="1648206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243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TYPOGRAPHY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1143000" y="1400175"/>
            <a:ext cx="16482060" cy="7981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700" b="1" kern="0" spc="-114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Poppins, used with restraint.</a:t>
            </a:r>
            <a:endParaRPr lang="en-US" sz="5700" dirty="0"/>
          </a:p>
        </p:txBody>
      </p:sp>
      <p:sp>
        <p:nvSpPr>
          <p:cNvPr id="8" name="Shape 5"/>
          <p:cNvSpPr/>
          <p:nvPr/>
        </p:nvSpPr>
        <p:spPr>
          <a:xfrm>
            <a:off x="1143000" y="4114800"/>
            <a:ext cx="160020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" name="Text 6"/>
          <p:cNvSpPr/>
          <p:nvPr/>
        </p:nvSpPr>
        <p:spPr>
          <a:xfrm>
            <a:off x="1143000" y="3219450"/>
            <a:ext cx="217170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200" b="1" kern="0" spc="4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Display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1143000" y="3486150"/>
            <a:ext cx="77167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72 / 88 px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1143000" y="3686175"/>
            <a:ext cx="176123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Semibold · -2% tracking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3695700" y="2667000"/>
            <a:ext cx="13852779" cy="89296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6600" b="1" kern="0" spc="-13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Software that just works.</a:t>
            </a:r>
            <a:endParaRPr lang="en-US" sz="6600" dirty="0"/>
          </a:p>
        </p:txBody>
      </p:sp>
      <p:sp>
        <p:nvSpPr>
          <p:cNvPr id="13" name="Shape 10"/>
          <p:cNvSpPr/>
          <p:nvPr/>
        </p:nvSpPr>
        <p:spPr>
          <a:xfrm>
            <a:off x="1143000" y="5676900"/>
            <a:ext cx="160020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" name="Text 11"/>
          <p:cNvSpPr/>
          <p:nvPr/>
        </p:nvSpPr>
        <p:spPr>
          <a:xfrm>
            <a:off x="1143000" y="4781550"/>
            <a:ext cx="217170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200" b="1" kern="0" spc="4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H1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1143000" y="5048250"/>
            <a:ext cx="79042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48 / 56 px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1143000" y="5248275"/>
            <a:ext cx="18496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Semibold · -1.5% tracking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3695700" y="4467225"/>
            <a:ext cx="13852779" cy="6247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4200" b="1" kern="0" spc="-63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Headlines carry the weight.</a:t>
            </a:r>
            <a:endParaRPr lang="en-US" sz="4200" dirty="0"/>
          </a:p>
        </p:txBody>
      </p:sp>
      <p:sp>
        <p:nvSpPr>
          <p:cNvPr id="18" name="Shape 15"/>
          <p:cNvSpPr/>
          <p:nvPr/>
        </p:nvSpPr>
        <p:spPr>
          <a:xfrm>
            <a:off x="1143000" y="7077075"/>
            <a:ext cx="160020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9" name="Text 16"/>
          <p:cNvSpPr/>
          <p:nvPr/>
        </p:nvSpPr>
        <p:spPr>
          <a:xfrm>
            <a:off x="1143000" y="6181725"/>
            <a:ext cx="217170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200" b="1" kern="0" spc="4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H2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1143000" y="6448425"/>
            <a:ext cx="7724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32 / 36 px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1143000" y="6648450"/>
            <a:ext cx="74845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Semibold</a:t>
            </a:r>
            <a:endParaRPr lang="en-US" sz="1050" dirty="0"/>
          </a:p>
        </p:txBody>
      </p:sp>
      <p:sp>
        <p:nvSpPr>
          <p:cNvPr id="22" name="Text 19"/>
          <p:cNvSpPr/>
          <p:nvPr/>
        </p:nvSpPr>
        <p:spPr>
          <a:xfrm>
            <a:off x="3695700" y="6029325"/>
            <a:ext cx="13852779" cy="43234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700" b="1" kern="0" spc="-4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Section titles set the rhythm.</a:t>
            </a:r>
            <a:endParaRPr lang="en-US" sz="2700" dirty="0"/>
          </a:p>
        </p:txBody>
      </p:sp>
      <p:sp>
        <p:nvSpPr>
          <p:cNvPr id="23" name="Shape 20"/>
          <p:cNvSpPr/>
          <p:nvPr/>
        </p:nvSpPr>
        <p:spPr>
          <a:xfrm>
            <a:off x="1143000" y="8391525"/>
            <a:ext cx="160020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4" name="Text 21"/>
          <p:cNvSpPr/>
          <p:nvPr/>
        </p:nvSpPr>
        <p:spPr>
          <a:xfrm>
            <a:off x="1143000" y="7496175"/>
            <a:ext cx="217170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200" b="1" kern="0" spc="4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Body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1143000" y="7762875"/>
            <a:ext cx="7340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18 / 22 px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1143000" y="7962900"/>
            <a:ext cx="183207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Regular · 1.55 line-height</a:t>
            </a:r>
            <a:endParaRPr lang="en-US" sz="1050" dirty="0"/>
          </a:p>
        </p:txBody>
      </p:sp>
      <p:sp>
        <p:nvSpPr>
          <p:cNvPr id="27" name="Text 24"/>
          <p:cNvSpPr/>
          <p:nvPr/>
        </p:nvSpPr>
        <p:spPr>
          <a:xfrm>
            <a:off x="3695700" y="7429500"/>
            <a:ext cx="10791825" cy="6875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65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Body copy is for explaining, not decorating. Keep paragraphs short, prefer plain words, and let the reader breathe. We measure success in clarity, not cleverness.</a:t>
            </a:r>
            <a:endParaRPr lang="en-US" sz="1650" dirty="0"/>
          </a:p>
        </p:txBody>
      </p:sp>
      <p:sp>
        <p:nvSpPr>
          <p:cNvPr id="28" name="Text 25"/>
          <p:cNvSpPr/>
          <p:nvPr/>
        </p:nvSpPr>
        <p:spPr>
          <a:xfrm>
            <a:off x="1143000" y="8753475"/>
            <a:ext cx="217170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200" b="1" kern="0" spc="4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Caption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1143000" y="9020175"/>
            <a:ext cx="7017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13 / 14 px</a:t>
            </a:r>
            <a:endParaRPr lang="en-US" sz="1050" dirty="0"/>
          </a:p>
        </p:txBody>
      </p:sp>
      <p:sp>
        <p:nvSpPr>
          <p:cNvPr id="30" name="Text 27"/>
          <p:cNvSpPr/>
          <p:nvPr/>
        </p:nvSpPr>
        <p:spPr>
          <a:xfrm>
            <a:off x="1143000" y="9220200"/>
            <a:ext cx="156671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Regular · 4% tracking</a:t>
            </a:r>
            <a:endParaRPr lang="en-US" sz="1050" dirty="0"/>
          </a:p>
        </p:txBody>
      </p:sp>
      <p:sp>
        <p:nvSpPr>
          <p:cNvPr id="31" name="Text 28"/>
          <p:cNvSpPr/>
          <p:nvPr/>
        </p:nvSpPr>
        <p:spPr>
          <a:xfrm>
            <a:off x="3695700" y="8743950"/>
            <a:ext cx="1385277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48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Captions, footnotes, source attributions, table headers.</a:t>
            </a:r>
            <a:endParaRPr lang="en-US" sz="1200" dirty="0"/>
          </a:p>
        </p:txBody>
      </p:sp>
      <p:sp>
        <p:nvSpPr>
          <p:cNvPr id="32" name="Text 29"/>
          <p:cNvSpPr/>
          <p:nvPr/>
        </p:nvSpPr>
        <p:spPr>
          <a:xfrm>
            <a:off x="1143000" y="9629775"/>
            <a:ext cx="5920328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Family · Poppins · weights 300 / 400 / 500 / 600 / 700 — free at fonts.google.com</a:t>
            </a:r>
            <a:endParaRPr lang="en-US" sz="1050" dirty="0"/>
          </a:p>
        </p:txBody>
      </p:sp>
      <p:sp>
        <p:nvSpPr>
          <p:cNvPr id="33" name="Text 30"/>
          <p:cNvSpPr/>
          <p:nvPr/>
        </p:nvSpPr>
        <p:spPr>
          <a:xfrm>
            <a:off x="13680430" y="9629775"/>
            <a:ext cx="3568507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Fallback · Calibri (Windows) · Helvetica (macOS)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ln/>
          <a:effectLst>
            <a:outerShdw blurRad="571500" dist="1905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71488"/>
            <a:ext cx="209550" cy="2095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6850" y="457200"/>
            <a:ext cx="243244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kern="0" spc="96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· BRAND FOUNDATIONS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4720739" y="457200"/>
            <a:ext cx="2500461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05 / 09 — VOICE &amp; TONE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1143000" y="914400"/>
            <a:ext cx="1648206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243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VOICE &amp; TONE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1143000" y="1400175"/>
            <a:ext cx="16482060" cy="7981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700" b="1" kern="0" spc="-114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Plain words. Quiet confidence.</a:t>
            </a:r>
            <a:endParaRPr lang="en-US" sz="5700" dirty="0"/>
          </a:p>
        </p:txBody>
      </p:sp>
      <p:sp>
        <p:nvSpPr>
          <p:cNvPr id="8" name="Shape 5"/>
          <p:cNvSpPr/>
          <p:nvPr/>
        </p:nvSpPr>
        <p:spPr>
          <a:xfrm>
            <a:off x="1143000" y="2667000"/>
            <a:ext cx="7848600" cy="2990850"/>
          </a:xfrm>
          <a:prstGeom prst="rect">
            <a:avLst/>
          </a:prstGeom>
          <a:solidFill>
            <a:srgbClr val="FFFFFF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6"/>
          <p:cNvSpPr/>
          <p:nvPr/>
        </p:nvSpPr>
        <p:spPr>
          <a:xfrm>
            <a:off x="1571625" y="3057525"/>
            <a:ext cx="472529" cy="304800"/>
          </a:xfrm>
          <a:prstGeom prst="roundRect">
            <a:avLst>
              <a:gd name="adj" fmla="val 50000"/>
            </a:avLst>
          </a:prstGeom>
          <a:solidFill>
            <a:srgbClr val="E6F4E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" name="Text 7"/>
          <p:cNvSpPr/>
          <p:nvPr/>
        </p:nvSpPr>
        <p:spPr>
          <a:xfrm>
            <a:off x="1704975" y="3114675"/>
            <a:ext cx="282029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b="1" kern="0" spc="78" dirty="0">
                <a:solidFill>
                  <a:srgbClr val="1F7A4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DO</a:t>
            </a:r>
            <a:endParaRPr lang="en-US" sz="975" dirty="0"/>
          </a:p>
        </p:txBody>
      </p:sp>
      <p:sp>
        <p:nvSpPr>
          <p:cNvPr id="11" name="Text 8"/>
          <p:cNvSpPr/>
          <p:nvPr/>
        </p:nvSpPr>
        <p:spPr>
          <a:xfrm>
            <a:off x="1571625" y="3629025"/>
            <a:ext cx="7201091" cy="830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400" kern="0" spc="-1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"Reconcile a month of statements in under a minute."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1571625" y="5038725"/>
            <a:ext cx="720109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20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Concrete. Outcome-led. Numbers in plain English. The reader knows exactly what they get.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9296400" y="2667000"/>
            <a:ext cx="7848600" cy="2990850"/>
          </a:xfrm>
          <a:prstGeom prst="rect">
            <a:avLst/>
          </a:prstGeom>
          <a:solidFill>
            <a:srgbClr val="FFFFFF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Shape 11"/>
          <p:cNvSpPr/>
          <p:nvPr/>
        </p:nvSpPr>
        <p:spPr>
          <a:xfrm>
            <a:off x="9725025" y="3057525"/>
            <a:ext cx="688925" cy="304800"/>
          </a:xfrm>
          <a:prstGeom prst="roundRect">
            <a:avLst>
              <a:gd name="adj" fmla="val 50000"/>
            </a:avLst>
          </a:prstGeom>
          <a:solidFill>
            <a:srgbClr val="FBEBE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2"/>
          <p:cNvSpPr/>
          <p:nvPr/>
        </p:nvSpPr>
        <p:spPr>
          <a:xfrm>
            <a:off x="9858375" y="3114675"/>
            <a:ext cx="49842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b="1" kern="0" spc="78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DON'T</a:t>
            </a:r>
            <a:endParaRPr lang="en-US" sz="975" dirty="0"/>
          </a:p>
        </p:txBody>
      </p:sp>
      <p:sp>
        <p:nvSpPr>
          <p:cNvPr id="16" name="Text 13"/>
          <p:cNvSpPr/>
          <p:nvPr/>
        </p:nvSpPr>
        <p:spPr>
          <a:xfrm>
            <a:off x="9725025" y="3629025"/>
            <a:ext cx="7201091" cy="830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400" kern="0" spc="-1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"Leverage best-in-class reconciliation synergies."</a:t>
            </a:r>
            <a:endParaRPr lang="en-US" sz="2400" dirty="0"/>
          </a:p>
        </p:txBody>
      </p:sp>
      <p:sp>
        <p:nvSpPr>
          <p:cNvPr id="17" name="Text 14"/>
          <p:cNvSpPr/>
          <p:nvPr/>
        </p:nvSpPr>
        <p:spPr>
          <a:xfrm>
            <a:off x="9725025" y="5038725"/>
            <a:ext cx="720109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20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Buzzwords stack up and meaning falls out. If you can replace it with a real verb, do.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1143000" y="5962650"/>
            <a:ext cx="7848600" cy="2990850"/>
          </a:xfrm>
          <a:prstGeom prst="rect">
            <a:avLst/>
          </a:prstGeom>
          <a:solidFill>
            <a:srgbClr val="FFFFFF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Shape 16"/>
          <p:cNvSpPr/>
          <p:nvPr/>
        </p:nvSpPr>
        <p:spPr>
          <a:xfrm>
            <a:off x="1571625" y="6353175"/>
            <a:ext cx="472529" cy="304800"/>
          </a:xfrm>
          <a:prstGeom prst="roundRect">
            <a:avLst>
              <a:gd name="adj" fmla="val 50000"/>
            </a:avLst>
          </a:prstGeom>
          <a:solidFill>
            <a:srgbClr val="E6F4E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0" name="Text 17"/>
          <p:cNvSpPr/>
          <p:nvPr/>
        </p:nvSpPr>
        <p:spPr>
          <a:xfrm>
            <a:off x="1704975" y="6410325"/>
            <a:ext cx="282029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b="1" kern="0" spc="78" dirty="0">
                <a:solidFill>
                  <a:srgbClr val="1F7A4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DO</a:t>
            </a:r>
            <a:endParaRPr lang="en-US" sz="975" dirty="0"/>
          </a:p>
        </p:txBody>
      </p:sp>
      <p:sp>
        <p:nvSpPr>
          <p:cNvPr id="21" name="Text 18"/>
          <p:cNvSpPr/>
          <p:nvPr/>
        </p:nvSpPr>
        <p:spPr>
          <a:xfrm>
            <a:off x="1571625" y="6924675"/>
            <a:ext cx="7201091" cy="434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400" kern="0" spc="-1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"Built with finance teams at three NHS Trusts."</a:t>
            </a:r>
            <a:endParaRPr lang="en-US" sz="2400" dirty="0"/>
          </a:p>
        </p:txBody>
      </p:sp>
      <p:sp>
        <p:nvSpPr>
          <p:cNvPr id="22" name="Text 19"/>
          <p:cNvSpPr/>
          <p:nvPr/>
        </p:nvSpPr>
        <p:spPr>
          <a:xfrm>
            <a:off x="1571625" y="8334375"/>
            <a:ext cx="720109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20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Proof beats promise. Name the people, the place, the constraint. Let the work speak.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9296400" y="5962650"/>
            <a:ext cx="7848600" cy="2990850"/>
          </a:xfrm>
          <a:prstGeom prst="rect">
            <a:avLst/>
          </a:prstGeom>
          <a:solidFill>
            <a:srgbClr val="FFFFFF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Shape 21"/>
          <p:cNvSpPr/>
          <p:nvPr/>
        </p:nvSpPr>
        <p:spPr>
          <a:xfrm>
            <a:off x="9725025" y="6353175"/>
            <a:ext cx="688925" cy="304800"/>
          </a:xfrm>
          <a:prstGeom prst="roundRect">
            <a:avLst>
              <a:gd name="adj" fmla="val 50000"/>
            </a:avLst>
          </a:prstGeom>
          <a:solidFill>
            <a:srgbClr val="FBEBE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5" name="Text 22"/>
          <p:cNvSpPr/>
          <p:nvPr/>
        </p:nvSpPr>
        <p:spPr>
          <a:xfrm>
            <a:off x="9858375" y="6410325"/>
            <a:ext cx="49842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b="1" kern="0" spc="78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DON'T</a:t>
            </a:r>
            <a:endParaRPr lang="en-US" sz="975" dirty="0"/>
          </a:p>
        </p:txBody>
      </p:sp>
      <p:sp>
        <p:nvSpPr>
          <p:cNvPr id="26" name="Text 23"/>
          <p:cNvSpPr/>
          <p:nvPr/>
        </p:nvSpPr>
        <p:spPr>
          <a:xfrm>
            <a:off x="9725025" y="6924675"/>
            <a:ext cx="7201091" cy="830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400" kern="0" spc="-12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"Revolutionary, AI-powered, next-generation platform."</a:t>
            </a:r>
            <a:endParaRPr lang="en-US" sz="2400" dirty="0"/>
          </a:p>
        </p:txBody>
      </p:sp>
      <p:sp>
        <p:nvSpPr>
          <p:cNvPr id="27" name="Text 24"/>
          <p:cNvSpPr/>
          <p:nvPr/>
        </p:nvSpPr>
        <p:spPr>
          <a:xfrm>
            <a:off x="9725025" y="8334375"/>
            <a:ext cx="720109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20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Three superlatives is two too many. We don't oversell — the work earns the trust.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1143000" y="9629775"/>
            <a:ext cx="4041416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Three rules · Be specific. Lead with the user. Cut a third.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14441686" y="9629775"/>
            <a:ext cx="2784413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Tone · friendly expert, not salesperson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ln/>
          <a:effectLst>
            <a:outerShdw blurRad="571500" dist="1905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71488"/>
            <a:ext cx="209550" cy="2095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6850" y="457200"/>
            <a:ext cx="243244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kern="0" spc="96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· BRAND FOUNDATIONS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4683680" y="457200"/>
            <a:ext cx="253752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06 / 09 — ICONOGRAPHY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1143000" y="914400"/>
            <a:ext cx="1648206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243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ICONOGRAPHY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1143000" y="1400175"/>
            <a:ext cx="16482060" cy="7981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700" b="1" kern="0" spc="-114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Phosphor Icons, fill weight.</a:t>
            </a:r>
            <a:endParaRPr lang="en-US" sz="5700" dirty="0"/>
          </a:p>
        </p:txBody>
      </p:sp>
      <p:sp>
        <p:nvSpPr>
          <p:cNvPr id="8" name="Text 5"/>
          <p:cNvSpPr/>
          <p:nvPr/>
        </p:nvSpPr>
        <p:spPr>
          <a:xfrm>
            <a:off x="1143000" y="2388840"/>
            <a:ext cx="12753975" cy="8114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One icon family across all surfaces. Sized at 16 / 20 / 24 px. Pad the bounding box — never scale the glyph alone.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1143000" y="3048000"/>
            <a:ext cx="1800225" cy="1800225"/>
          </a:xfrm>
          <a:prstGeom prst="rect">
            <a:avLst/>
          </a:prstGeom>
          <a:solidFill>
            <a:srgbClr val="F6F8FA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7"/>
          <p:cNvSpPr/>
          <p:nvPr/>
        </p:nvSpPr>
        <p:spPr>
          <a:xfrm>
            <a:off x="1114425" y="3057525"/>
            <a:ext cx="1857375" cy="1819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●</a:t>
            </a:r>
            <a:endParaRPr lang="en-US" sz="4800" dirty="0"/>
          </a:p>
        </p:txBody>
      </p:sp>
      <p:sp>
        <p:nvSpPr>
          <p:cNvPr id="11" name="Shape 8"/>
          <p:cNvSpPr/>
          <p:nvPr/>
        </p:nvSpPr>
        <p:spPr>
          <a:xfrm>
            <a:off x="3171825" y="3048000"/>
            <a:ext cx="1800225" cy="1800225"/>
          </a:xfrm>
          <a:prstGeom prst="rect">
            <a:avLst/>
          </a:prstGeom>
          <a:solidFill>
            <a:srgbClr val="F6F8FA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9"/>
          <p:cNvSpPr/>
          <p:nvPr/>
        </p:nvSpPr>
        <p:spPr>
          <a:xfrm>
            <a:off x="3143250" y="3057525"/>
            <a:ext cx="1857375" cy="1819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▲</a:t>
            </a:r>
            <a:endParaRPr lang="en-US" sz="4800" dirty="0"/>
          </a:p>
        </p:txBody>
      </p:sp>
      <p:sp>
        <p:nvSpPr>
          <p:cNvPr id="13" name="Shape 10"/>
          <p:cNvSpPr/>
          <p:nvPr/>
        </p:nvSpPr>
        <p:spPr>
          <a:xfrm>
            <a:off x="5200650" y="3048000"/>
            <a:ext cx="1800225" cy="1800225"/>
          </a:xfrm>
          <a:prstGeom prst="rect">
            <a:avLst/>
          </a:prstGeom>
          <a:solidFill>
            <a:srgbClr val="F6F8FA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1"/>
          <p:cNvSpPr/>
          <p:nvPr/>
        </p:nvSpPr>
        <p:spPr>
          <a:xfrm>
            <a:off x="5172075" y="3057525"/>
            <a:ext cx="1857375" cy="1819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■</a:t>
            </a:r>
            <a:endParaRPr lang="en-US" sz="4800" dirty="0"/>
          </a:p>
        </p:txBody>
      </p:sp>
      <p:sp>
        <p:nvSpPr>
          <p:cNvPr id="15" name="Shape 12"/>
          <p:cNvSpPr/>
          <p:nvPr/>
        </p:nvSpPr>
        <p:spPr>
          <a:xfrm>
            <a:off x="7229475" y="3048000"/>
            <a:ext cx="1800225" cy="1800225"/>
          </a:xfrm>
          <a:prstGeom prst="rect">
            <a:avLst/>
          </a:prstGeom>
          <a:solidFill>
            <a:srgbClr val="F6F8FA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3"/>
          <p:cNvSpPr/>
          <p:nvPr/>
        </p:nvSpPr>
        <p:spPr>
          <a:xfrm>
            <a:off x="7200900" y="3057525"/>
            <a:ext cx="1857375" cy="1819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◆</a:t>
            </a:r>
            <a:endParaRPr lang="en-US" sz="4800" dirty="0"/>
          </a:p>
        </p:txBody>
      </p:sp>
      <p:sp>
        <p:nvSpPr>
          <p:cNvPr id="17" name="Shape 14"/>
          <p:cNvSpPr/>
          <p:nvPr/>
        </p:nvSpPr>
        <p:spPr>
          <a:xfrm>
            <a:off x="9258300" y="3048000"/>
            <a:ext cx="1800225" cy="1800225"/>
          </a:xfrm>
          <a:prstGeom prst="rect">
            <a:avLst/>
          </a:prstGeom>
          <a:solidFill>
            <a:srgbClr val="C2002D"/>
          </a:solidFill>
          <a:ln w="9525">
            <a:solidFill>
              <a:srgbClr val="C2002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5"/>
          <p:cNvSpPr/>
          <p:nvPr/>
        </p:nvSpPr>
        <p:spPr>
          <a:xfrm>
            <a:off x="9229725" y="3057525"/>
            <a:ext cx="1857375" cy="1819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●</a:t>
            </a:r>
            <a:endParaRPr lang="en-US" sz="4800" dirty="0"/>
          </a:p>
        </p:txBody>
      </p:sp>
      <p:sp>
        <p:nvSpPr>
          <p:cNvPr id="19" name="Shape 16"/>
          <p:cNvSpPr/>
          <p:nvPr/>
        </p:nvSpPr>
        <p:spPr>
          <a:xfrm>
            <a:off x="11287125" y="3048000"/>
            <a:ext cx="1800225" cy="1800225"/>
          </a:xfrm>
          <a:prstGeom prst="rect">
            <a:avLst/>
          </a:prstGeom>
          <a:solidFill>
            <a:srgbClr val="C2002D"/>
          </a:solidFill>
          <a:ln w="9525">
            <a:solidFill>
              <a:srgbClr val="C2002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7"/>
          <p:cNvSpPr/>
          <p:nvPr/>
        </p:nvSpPr>
        <p:spPr>
          <a:xfrm>
            <a:off x="11258550" y="3057525"/>
            <a:ext cx="1857375" cy="1819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▲</a:t>
            </a:r>
            <a:endParaRPr lang="en-US" sz="4800" dirty="0"/>
          </a:p>
        </p:txBody>
      </p:sp>
      <p:sp>
        <p:nvSpPr>
          <p:cNvPr id="21" name="Shape 18"/>
          <p:cNvSpPr/>
          <p:nvPr/>
        </p:nvSpPr>
        <p:spPr>
          <a:xfrm>
            <a:off x="13315950" y="3048000"/>
            <a:ext cx="1800225" cy="1800225"/>
          </a:xfrm>
          <a:prstGeom prst="rect">
            <a:avLst/>
          </a:prstGeom>
          <a:solidFill>
            <a:srgbClr val="1A2530"/>
          </a:solidFill>
          <a:ln w="9525">
            <a:solidFill>
              <a:srgbClr val="1A25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Text 19"/>
          <p:cNvSpPr/>
          <p:nvPr/>
        </p:nvSpPr>
        <p:spPr>
          <a:xfrm>
            <a:off x="13287375" y="3057525"/>
            <a:ext cx="1857375" cy="1819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rgbClr val="ECEFF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■</a:t>
            </a:r>
            <a:endParaRPr lang="en-US" sz="4800" dirty="0"/>
          </a:p>
        </p:txBody>
      </p:sp>
      <p:sp>
        <p:nvSpPr>
          <p:cNvPr id="23" name="Shape 20"/>
          <p:cNvSpPr/>
          <p:nvPr/>
        </p:nvSpPr>
        <p:spPr>
          <a:xfrm>
            <a:off x="15344775" y="3048000"/>
            <a:ext cx="1800225" cy="1800225"/>
          </a:xfrm>
          <a:prstGeom prst="rect">
            <a:avLst/>
          </a:prstGeom>
          <a:solidFill>
            <a:srgbClr val="1A2530"/>
          </a:solidFill>
          <a:ln w="9525">
            <a:solidFill>
              <a:srgbClr val="1A25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1"/>
          <p:cNvSpPr/>
          <p:nvPr/>
        </p:nvSpPr>
        <p:spPr>
          <a:xfrm>
            <a:off x="15316200" y="3057525"/>
            <a:ext cx="1857375" cy="1819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rgbClr val="ECEFF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◆</a:t>
            </a:r>
            <a:endParaRPr lang="en-US" sz="4800" dirty="0"/>
          </a:p>
        </p:txBody>
      </p:sp>
      <p:sp>
        <p:nvSpPr>
          <p:cNvPr id="25" name="Shape 22"/>
          <p:cNvSpPr/>
          <p:nvPr/>
        </p:nvSpPr>
        <p:spPr>
          <a:xfrm>
            <a:off x="1143000" y="6858000"/>
            <a:ext cx="37719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3"/>
          <p:cNvSpPr/>
          <p:nvPr/>
        </p:nvSpPr>
        <p:spPr>
          <a:xfrm>
            <a:off x="1143000" y="7229326"/>
            <a:ext cx="16832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●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1463725" y="7096125"/>
            <a:ext cx="1664643" cy="251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16 px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1463725" y="7318921"/>
            <a:ext cx="166464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5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Inline · table cells · chips</a:t>
            </a:r>
            <a:endParaRPr lang="en-US" sz="1050" dirty="0"/>
          </a:p>
        </p:txBody>
      </p:sp>
      <p:sp>
        <p:nvSpPr>
          <p:cNvPr id="29" name="Shape 26"/>
          <p:cNvSpPr/>
          <p:nvPr/>
        </p:nvSpPr>
        <p:spPr>
          <a:xfrm>
            <a:off x="5219700" y="6858000"/>
            <a:ext cx="37719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7"/>
          <p:cNvSpPr/>
          <p:nvPr/>
        </p:nvSpPr>
        <p:spPr>
          <a:xfrm>
            <a:off x="5219700" y="7210276"/>
            <a:ext cx="19139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●</a:t>
            </a:r>
            <a:endParaRPr lang="en-US" sz="1500" dirty="0"/>
          </a:p>
        </p:txBody>
      </p:sp>
      <p:sp>
        <p:nvSpPr>
          <p:cNvPr id="31" name="Text 28"/>
          <p:cNvSpPr/>
          <p:nvPr/>
        </p:nvSpPr>
        <p:spPr>
          <a:xfrm>
            <a:off x="5563493" y="7096125"/>
            <a:ext cx="1835795" cy="251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20 px</a:t>
            </a:r>
            <a:endParaRPr lang="en-US" sz="1200" dirty="0"/>
          </a:p>
        </p:txBody>
      </p:sp>
      <p:sp>
        <p:nvSpPr>
          <p:cNvPr id="32" name="Text 29"/>
          <p:cNvSpPr/>
          <p:nvPr/>
        </p:nvSpPr>
        <p:spPr>
          <a:xfrm>
            <a:off x="5563493" y="7318921"/>
            <a:ext cx="18357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5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Body · navigation · buttons</a:t>
            </a:r>
            <a:endParaRPr lang="en-US" sz="1050" dirty="0"/>
          </a:p>
        </p:txBody>
      </p:sp>
      <p:sp>
        <p:nvSpPr>
          <p:cNvPr id="33" name="Shape 30"/>
          <p:cNvSpPr/>
          <p:nvPr/>
        </p:nvSpPr>
        <p:spPr>
          <a:xfrm>
            <a:off x="9296400" y="6858000"/>
            <a:ext cx="37719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4" name="Text 31"/>
          <p:cNvSpPr/>
          <p:nvPr/>
        </p:nvSpPr>
        <p:spPr>
          <a:xfrm>
            <a:off x="9296400" y="7191226"/>
            <a:ext cx="21431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8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●</a:t>
            </a:r>
            <a:endParaRPr lang="en-US" sz="1800" dirty="0"/>
          </a:p>
        </p:txBody>
      </p:sp>
      <p:sp>
        <p:nvSpPr>
          <p:cNvPr id="35" name="Text 32"/>
          <p:cNvSpPr/>
          <p:nvPr/>
        </p:nvSpPr>
        <p:spPr>
          <a:xfrm>
            <a:off x="9663113" y="7096125"/>
            <a:ext cx="1781473" cy="251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24 px</a:t>
            </a:r>
            <a:endParaRPr lang="en-US" sz="1200" dirty="0"/>
          </a:p>
        </p:txBody>
      </p:sp>
      <p:sp>
        <p:nvSpPr>
          <p:cNvPr id="36" name="Text 33"/>
          <p:cNvSpPr/>
          <p:nvPr/>
        </p:nvSpPr>
        <p:spPr>
          <a:xfrm>
            <a:off x="9663113" y="7318921"/>
            <a:ext cx="178147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5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Toolbars · cards · headers</a:t>
            </a:r>
            <a:endParaRPr lang="en-US" sz="1050" dirty="0"/>
          </a:p>
        </p:txBody>
      </p:sp>
      <p:sp>
        <p:nvSpPr>
          <p:cNvPr id="37" name="Shape 34"/>
          <p:cNvSpPr/>
          <p:nvPr/>
        </p:nvSpPr>
        <p:spPr>
          <a:xfrm>
            <a:off x="13373100" y="6858000"/>
            <a:ext cx="37719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8" name="Text 35"/>
          <p:cNvSpPr/>
          <p:nvPr/>
        </p:nvSpPr>
        <p:spPr>
          <a:xfrm>
            <a:off x="13373100" y="7153126"/>
            <a:ext cx="2603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●</a:t>
            </a:r>
            <a:endParaRPr lang="en-US" sz="2400" dirty="0"/>
          </a:p>
        </p:txBody>
      </p:sp>
      <p:sp>
        <p:nvSpPr>
          <p:cNvPr id="39" name="Text 36"/>
          <p:cNvSpPr/>
          <p:nvPr/>
        </p:nvSpPr>
        <p:spPr>
          <a:xfrm>
            <a:off x="13785800" y="7096125"/>
            <a:ext cx="1717179" cy="251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32 px+</a:t>
            </a:r>
            <a:endParaRPr lang="en-US" sz="1200" dirty="0"/>
          </a:p>
        </p:txBody>
      </p:sp>
      <p:sp>
        <p:nvSpPr>
          <p:cNvPr id="40" name="Text 37"/>
          <p:cNvSpPr/>
          <p:nvPr/>
        </p:nvSpPr>
        <p:spPr>
          <a:xfrm>
            <a:off x="13785800" y="7318921"/>
            <a:ext cx="171717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5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Marketing · empty states</a:t>
            </a:r>
            <a:endParaRPr lang="en-US" sz="1050" dirty="0"/>
          </a:p>
        </p:txBody>
      </p:sp>
      <p:sp>
        <p:nvSpPr>
          <p:cNvPr id="41" name="Text 38"/>
          <p:cNvSpPr/>
          <p:nvPr/>
        </p:nvSpPr>
        <p:spPr>
          <a:xfrm>
            <a:off x="1143000" y="9629775"/>
            <a:ext cx="404509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Set · Phosphor Icons (Fill) — free at phosphoricons.com</a:t>
            </a:r>
            <a:endParaRPr lang="en-US" sz="1050" dirty="0"/>
          </a:p>
        </p:txBody>
      </p:sp>
      <p:sp>
        <p:nvSpPr>
          <p:cNvPr id="42" name="Text 39"/>
          <p:cNvSpPr/>
          <p:nvPr/>
        </p:nvSpPr>
        <p:spPr>
          <a:xfrm>
            <a:off x="13580418" y="9629775"/>
            <a:ext cx="367152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 icons only for hairline UI; never mix weights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ln/>
          <a:effectLst>
            <a:outerShdw blurRad="571500" dist="1905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71488"/>
            <a:ext cx="209550" cy="2095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6850" y="457200"/>
            <a:ext cx="243244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kern="0" spc="96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· BRAND FOUNDATIONS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4838611" y="457200"/>
            <a:ext cx="238258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07 / 09 — APPLICATION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1143000" y="914400"/>
            <a:ext cx="1648206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243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 THE WILD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1143000" y="1400175"/>
            <a:ext cx="16482060" cy="7981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700" b="1" kern="0" spc="-114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How it shows up for customers.</a:t>
            </a:r>
            <a:endParaRPr lang="en-US" sz="5700" dirty="0"/>
          </a:p>
        </p:txBody>
      </p:sp>
      <p:sp>
        <p:nvSpPr>
          <p:cNvPr id="8" name="Shape 5"/>
          <p:cNvSpPr/>
          <p:nvPr/>
        </p:nvSpPr>
        <p:spPr>
          <a:xfrm>
            <a:off x="1143000" y="2667000"/>
            <a:ext cx="8182421" cy="6286500"/>
          </a:xfrm>
          <a:prstGeom prst="rect">
            <a:avLst/>
          </a:prstGeom>
          <a:solidFill>
            <a:srgbClr val="FFFFFF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6"/>
          <p:cNvSpPr/>
          <p:nvPr/>
        </p:nvSpPr>
        <p:spPr>
          <a:xfrm>
            <a:off x="1152525" y="3343275"/>
            <a:ext cx="8163371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325" y="2905125"/>
            <a:ext cx="209550" cy="20955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800225" y="2909888"/>
            <a:ext cx="160719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kern="0" spc="21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Statement of services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7951143" y="2909888"/>
            <a:ext cx="1136154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A4 · landscape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1533525" y="3733800"/>
            <a:ext cx="762000" cy="57150"/>
          </a:xfrm>
          <a:prstGeom prst="rect">
            <a:avLst/>
          </a:prstGeom>
          <a:solidFill>
            <a:srgbClr val="C2002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" name="Text 10"/>
          <p:cNvSpPr/>
          <p:nvPr/>
        </p:nvSpPr>
        <p:spPr>
          <a:xfrm>
            <a:off x="1533525" y="3981450"/>
            <a:ext cx="7623413" cy="38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400" b="1" kern="0" spc="-24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Quarterly review · Northern Counties Trust</a:t>
            </a:r>
            <a:endParaRPr lang="en-US" sz="2400" dirty="0"/>
          </a:p>
        </p:txBody>
      </p:sp>
      <p:sp>
        <p:nvSpPr>
          <p:cNvPr id="15" name="Text 11"/>
          <p:cNvSpPr/>
          <p:nvPr/>
        </p:nvSpPr>
        <p:spPr>
          <a:xfrm>
            <a:off x="1533525" y="4484340"/>
            <a:ext cx="7623413" cy="835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35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This is where a customer document opens. A short, plain-language summary in 18-22pt sets the scene. The red accent bar above the headline is the only "brand moment" the page needs.</a:t>
            </a:r>
            <a:endParaRPr lang="en-US" sz="1350" dirty="0"/>
          </a:p>
        </p:txBody>
      </p:sp>
      <p:sp>
        <p:nvSpPr>
          <p:cNvPr id="16" name="Text 12"/>
          <p:cNvSpPr/>
          <p:nvPr/>
        </p:nvSpPr>
        <p:spPr>
          <a:xfrm>
            <a:off x="1533525" y="5433715"/>
            <a:ext cx="7623413" cy="5694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35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Body paragraphs continue at 16pt with a 1.5 line-height. Never centre body copy. Never use red for emphasis inside a paragraph — bold the word instead.</a:t>
            </a:r>
            <a:endParaRPr lang="en-US" sz="1350" dirty="0"/>
          </a:p>
        </p:txBody>
      </p:sp>
      <p:sp>
        <p:nvSpPr>
          <p:cNvPr id="17" name="Shape 13"/>
          <p:cNvSpPr/>
          <p:nvPr/>
        </p:nvSpPr>
        <p:spPr>
          <a:xfrm>
            <a:off x="1152525" y="8353425"/>
            <a:ext cx="8163371" cy="590550"/>
          </a:xfrm>
          <a:prstGeom prst="rect">
            <a:avLst/>
          </a:prstGeom>
          <a:solidFill>
            <a:srgbClr val="F6F8F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8" name="Shape 14"/>
          <p:cNvSpPr/>
          <p:nvPr/>
        </p:nvSpPr>
        <p:spPr>
          <a:xfrm>
            <a:off x="1152525" y="8353425"/>
            <a:ext cx="8163371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325" y="8567738"/>
            <a:ext cx="171450" cy="17145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743075" y="8553450"/>
            <a:ext cx="3465647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Business Software Group · Confidential · Page 1 of 4</a:t>
            </a:r>
            <a:endParaRPr lang="en-US" sz="1050" dirty="0"/>
          </a:p>
        </p:txBody>
      </p:sp>
      <p:sp>
        <p:nvSpPr>
          <p:cNvPr id="21" name="Shape 16"/>
          <p:cNvSpPr/>
          <p:nvPr/>
        </p:nvSpPr>
        <p:spPr>
          <a:xfrm>
            <a:off x="9706421" y="2667000"/>
            <a:ext cx="7438579" cy="6286500"/>
          </a:xfrm>
          <a:prstGeom prst="rect">
            <a:avLst/>
          </a:prstGeom>
          <a:solidFill>
            <a:srgbClr val="FFFFFF"/>
          </a:solidFill>
          <a:ln w="9525">
            <a:solidFill>
              <a:srgbClr val="DCE2E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Shape 17"/>
          <p:cNvSpPr/>
          <p:nvPr/>
        </p:nvSpPr>
        <p:spPr>
          <a:xfrm>
            <a:off x="9715946" y="3343275"/>
            <a:ext cx="7419529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0746" y="2905125"/>
            <a:ext cx="209550" cy="20955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10363646" y="2909888"/>
            <a:ext cx="95949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kern="0" spc="21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Console</a:t>
            </a:r>
            <a:endParaRPr lang="en-US" sz="1050" dirty="0"/>
          </a:p>
        </p:txBody>
      </p:sp>
      <p:sp>
        <p:nvSpPr>
          <p:cNvPr id="25" name="Text 19"/>
          <p:cNvSpPr/>
          <p:nvPr/>
        </p:nvSpPr>
        <p:spPr>
          <a:xfrm>
            <a:off x="15202049" y="2909888"/>
            <a:ext cx="1704826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/ Portfolio / Customers</a:t>
            </a:r>
            <a:endParaRPr lang="en-US" sz="1050" dirty="0"/>
          </a:p>
        </p:txBody>
      </p:sp>
      <p:sp>
        <p:nvSpPr>
          <p:cNvPr id="26" name="Shape 20"/>
          <p:cNvSpPr/>
          <p:nvPr/>
        </p:nvSpPr>
        <p:spPr>
          <a:xfrm>
            <a:off x="10096946" y="3733800"/>
            <a:ext cx="624929" cy="304800"/>
          </a:xfrm>
          <a:prstGeom prst="roundRect">
            <a:avLst>
              <a:gd name="adj" fmla="val 12500"/>
            </a:avLst>
          </a:prstGeom>
          <a:solidFill>
            <a:srgbClr val="FBEBE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7" name="Text 21"/>
          <p:cNvSpPr/>
          <p:nvPr/>
        </p:nvSpPr>
        <p:spPr>
          <a:xfrm>
            <a:off x="10211246" y="3790950"/>
            <a:ext cx="472529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Active</a:t>
            </a:r>
            <a:endParaRPr lang="en-US" sz="975" dirty="0"/>
          </a:p>
        </p:txBody>
      </p:sp>
      <p:sp>
        <p:nvSpPr>
          <p:cNvPr id="28" name="Shape 22"/>
          <p:cNvSpPr/>
          <p:nvPr/>
        </p:nvSpPr>
        <p:spPr>
          <a:xfrm>
            <a:off x="10836176" y="3733800"/>
            <a:ext cx="757238" cy="304800"/>
          </a:xfrm>
          <a:prstGeom prst="roundRect">
            <a:avLst>
              <a:gd name="adj" fmla="val 12500"/>
            </a:avLst>
          </a:prstGeom>
          <a:solidFill>
            <a:srgbClr val="F6F8F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9" name="Text 23"/>
          <p:cNvSpPr/>
          <p:nvPr/>
        </p:nvSpPr>
        <p:spPr>
          <a:xfrm>
            <a:off x="10950476" y="3790950"/>
            <a:ext cx="604838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42 deals</a:t>
            </a:r>
            <a:endParaRPr lang="en-US" sz="975" dirty="0"/>
          </a:p>
        </p:txBody>
      </p:sp>
      <p:sp>
        <p:nvSpPr>
          <p:cNvPr id="30" name="Shape 24"/>
          <p:cNvSpPr/>
          <p:nvPr/>
        </p:nvSpPr>
        <p:spPr>
          <a:xfrm>
            <a:off x="11707713" y="3733800"/>
            <a:ext cx="633115" cy="304800"/>
          </a:xfrm>
          <a:prstGeom prst="roundRect">
            <a:avLst>
              <a:gd name="adj" fmla="val 12500"/>
            </a:avLst>
          </a:prstGeom>
          <a:solidFill>
            <a:srgbClr val="F6F8F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1" name="Text 25"/>
          <p:cNvSpPr/>
          <p:nvPr/>
        </p:nvSpPr>
        <p:spPr>
          <a:xfrm>
            <a:off x="11822013" y="3790950"/>
            <a:ext cx="48071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£8.4m</a:t>
            </a:r>
            <a:endParaRPr lang="en-US" sz="975" dirty="0"/>
          </a:p>
        </p:txBody>
      </p:sp>
      <p:sp>
        <p:nvSpPr>
          <p:cNvPr id="32" name="Text 26"/>
          <p:cNvSpPr/>
          <p:nvPr/>
        </p:nvSpPr>
        <p:spPr>
          <a:xfrm>
            <a:off x="10096946" y="4267200"/>
            <a:ext cx="6857254" cy="38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400" b="1" kern="0" spc="-24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Northern Counties workspace</a:t>
            </a:r>
            <a:endParaRPr lang="en-US" sz="2400" dirty="0"/>
          </a:p>
        </p:txBody>
      </p:sp>
      <p:sp>
        <p:nvSpPr>
          <p:cNvPr id="33" name="Text 27"/>
          <p:cNvSpPr/>
          <p:nvPr/>
        </p:nvSpPr>
        <p:spPr>
          <a:xfrm>
            <a:off x="10096946" y="4770090"/>
            <a:ext cx="6857254" cy="835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35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Product UI follows the same restraint. Slate carries structure; red lands once — on the active state, the destructive action, or the brand mark. No coloured headers, no gradients, no decorative chrome.</a:t>
            </a:r>
            <a:endParaRPr lang="en-US" sz="1350" dirty="0"/>
          </a:p>
        </p:txBody>
      </p:sp>
      <p:sp>
        <p:nvSpPr>
          <p:cNvPr id="34" name="Shape 28"/>
          <p:cNvSpPr/>
          <p:nvPr/>
        </p:nvSpPr>
        <p:spPr>
          <a:xfrm>
            <a:off x="9715946" y="8353425"/>
            <a:ext cx="7419529" cy="59055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5" name="Shape 29"/>
          <p:cNvSpPr/>
          <p:nvPr/>
        </p:nvSpPr>
        <p:spPr>
          <a:xfrm>
            <a:off x="9715946" y="8353425"/>
            <a:ext cx="7419529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6" name="Text 30"/>
          <p:cNvSpPr/>
          <p:nvPr/>
        </p:nvSpPr>
        <p:spPr>
          <a:xfrm>
            <a:off x="10020746" y="8553450"/>
            <a:ext cx="15686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●</a:t>
            </a:r>
            <a:endParaRPr lang="en-US" sz="1050" dirty="0"/>
          </a:p>
        </p:txBody>
      </p:sp>
      <p:sp>
        <p:nvSpPr>
          <p:cNvPr id="37" name="Text 31"/>
          <p:cNvSpPr/>
          <p:nvPr/>
        </p:nvSpPr>
        <p:spPr>
          <a:xfrm>
            <a:off x="10215711" y="8553450"/>
            <a:ext cx="2516237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586B7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Synced 2 minutes ago · 1,204 records</a:t>
            </a:r>
            <a:endParaRPr lang="en-US" sz="1050" dirty="0"/>
          </a:p>
        </p:txBody>
      </p:sp>
      <p:sp>
        <p:nvSpPr>
          <p:cNvPr id="38" name="Text 32"/>
          <p:cNvSpPr/>
          <p:nvPr/>
        </p:nvSpPr>
        <p:spPr>
          <a:xfrm>
            <a:off x="1143000" y="9629775"/>
            <a:ext cx="6791338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Two surfaces, one system · documents and product UI share the same type, colour, and grid</a:t>
            </a:r>
            <a:endParaRPr lang="en-US" sz="1050" dirty="0"/>
          </a:p>
        </p:txBody>
      </p:sp>
      <p:sp>
        <p:nvSpPr>
          <p:cNvPr id="39" name="Text 33"/>
          <p:cNvSpPr/>
          <p:nvPr/>
        </p:nvSpPr>
        <p:spPr>
          <a:xfrm>
            <a:off x="15476041" y="9629775"/>
            <a:ext cx="1745159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Templates · /templates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ln/>
          <a:effectLst>
            <a:outerShdw blurRad="571500" dist="1905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71488"/>
            <a:ext cx="209550" cy="2095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6850" y="457200"/>
            <a:ext cx="243244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kern="0" spc="96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· BRAND FOUNDATIONS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5038487" y="457200"/>
            <a:ext cx="2182713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08 / 09 — REFERENCE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1143000" y="914400"/>
            <a:ext cx="1648206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243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QUICK REFERENCE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1143000" y="1400175"/>
            <a:ext cx="16482060" cy="7981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700" b="1" kern="0" spc="-114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card you want on your desk.</a:t>
            </a:r>
            <a:endParaRPr lang="en-US" sz="5700" dirty="0"/>
          </a:p>
        </p:txBody>
      </p:sp>
      <p:sp>
        <p:nvSpPr>
          <p:cNvPr id="8" name="Shape 5"/>
          <p:cNvSpPr/>
          <p:nvPr/>
        </p:nvSpPr>
        <p:spPr>
          <a:xfrm>
            <a:off x="1143000" y="3067050"/>
            <a:ext cx="5029200" cy="19050"/>
          </a:xfrm>
          <a:prstGeom prst="rect">
            <a:avLst/>
          </a:prstGeom>
          <a:solidFill>
            <a:srgbClr val="C2002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" name="Text 6"/>
          <p:cNvSpPr/>
          <p:nvPr/>
        </p:nvSpPr>
        <p:spPr>
          <a:xfrm>
            <a:off x="1143000" y="2667000"/>
            <a:ext cx="5180076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kern="0" spc="60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COLOUR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1143000" y="378142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" name="Text 8"/>
          <p:cNvSpPr/>
          <p:nvPr/>
        </p:nvSpPr>
        <p:spPr>
          <a:xfrm>
            <a:off x="1143000" y="3448050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Red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2628900" y="3467100"/>
            <a:ext cx="364959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21" dirty="0">
                <a:solidFill>
                  <a:srgbClr val="2B3D4C"/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#C2002D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1143000" y="425767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" name="Text 11"/>
          <p:cNvSpPr/>
          <p:nvPr/>
        </p:nvSpPr>
        <p:spPr>
          <a:xfrm>
            <a:off x="1143000" y="3924300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Ink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2628900" y="3943350"/>
            <a:ext cx="364959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21" dirty="0">
                <a:solidFill>
                  <a:srgbClr val="2B3D4C"/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#2B3D4C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1143000" y="473392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" name="Text 14"/>
          <p:cNvSpPr/>
          <p:nvPr/>
        </p:nvSpPr>
        <p:spPr>
          <a:xfrm>
            <a:off x="1143000" y="4400550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Slate 700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2628900" y="4419600"/>
            <a:ext cx="364959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21" dirty="0">
                <a:solidFill>
                  <a:srgbClr val="2B3D4C"/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#3F525F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1143000" y="521017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0" name="Text 17"/>
          <p:cNvSpPr/>
          <p:nvPr/>
        </p:nvSpPr>
        <p:spPr>
          <a:xfrm>
            <a:off x="1143000" y="4876800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Slate 500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2628900" y="4895850"/>
            <a:ext cx="364959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21" dirty="0">
                <a:solidFill>
                  <a:srgbClr val="2B3D4C"/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#768793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1143000" y="568642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3" name="Text 20"/>
          <p:cNvSpPr/>
          <p:nvPr/>
        </p:nvSpPr>
        <p:spPr>
          <a:xfrm>
            <a:off x="1143000" y="5353050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Slate 200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2628900" y="5372100"/>
            <a:ext cx="364959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21" dirty="0">
                <a:solidFill>
                  <a:srgbClr val="2B3D4C"/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#DCE2E7</a:t>
            </a:r>
            <a:endParaRPr lang="en-US" sz="1050" dirty="0"/>
          </a:p>
        </p:txBody>
      </p:sp>
      <p:sp>
        <p:nvSpPr>
          <p:cNvPr id="25" name="Shape 22"/>
          <p:cNvSpPr/>
          <p:nvPr/>
        </p:nvSpPr>
        <p:spPr>
          <a:xfrm>
            <a:off x="1143000" y="616267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3"/>
          <p:cNvSpPr/>
          <p:nvPr/>
        </p:nvSpPr>
        <p:spPr>
          <a:xfrm>
            <a:off x="1143000" y="5829300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Slate 50</a:t>
            </a:r>
            <a:endParaRPr lang="en-US" sz="1050" dirty="0"/>
          </a:p>
        </p:txBody>
      </p:sp>
      <p:sp>
        <p:nvSpPr>
          <p:cNvPr id="27" name="Text 24"/>
          <p:cNvSpPr/>
          <p:nvPr/>
        </p:nvSpPr>
        <p:spPr>
          <a:xfrm>
            <a:off x="2628900" y="5848350"/>
            <a:ext cx="364959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21" dirty="0">
                <a:solidFill>
                  <a:srgbClr val="2B3D4C"/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#F6F8FA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6629400" y="3067050"/>
            <a:ext cx="5029200" cy="19050"/>
          </a:xfrm>
          <a:prstGeom prst="rect">
            <a:avLst/>
          </a:prstGeom>
          <a:solidFill>
            <a:srgbClr val="C2002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9" name="Text 26"/>
          <p:cNvSpPr/>
          <p:nvPr/>
        </p:nvSpPr>
        <p:spPr>
          <a:xfrm>
            <a:off x="6629400" y="2667000"/>
            <a:ext cx="5180076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kern="0" spc="60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TYPE</a:t>
            </a:r>
            <a:endParaRPr lang="en-US" sz="1500" dirty="0"/>
          </a:p>
        </p:txBody>
      </p:sp>
      <p:sp>
        <p:nvSpPr>
          <p:cNvPr id="30" name="Shape 27"/>
          <p:cNvSpPr/>
          <p:nvPr/>
        </p:nvSpPr>
        <p:spPr>
          <a:xfrm>
            <a:off x="6629400" y="381952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1" name="Text 28"/>
          <p:cNvSpPr/>
          <p:nvPr/>
        </p:nvSpPr>
        <p:spPr>
          <a:xfrm>
            <a:off x="6629400" y="347662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Family</a:t>
            </a:r>
            <a:endParaRPr lang="en-US" sz="1050" dirty="0"/>
          </a:p>
        </p:txBody>
      </p:sp>
      <p:sp>
        <p:nvSpPr>
          <p:cNvPr id="32" name="Text 29"/>
          <p:cNvSpPr/>
          <p:nvPr/>
        </p:nvSpPr>
        <p:spPr>
          <a:xfrm>
            <a:off x="8115300" y="344805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Poppins</a:t>
            </a:r>
            <a:endParaRPr lang="en-US" sz="1200" dirty="0"/>
          </a:p>
        </p:txBody>
      </p:sp>
      <p:sp>
        <p:nvSpPr>
          <p:cNvPr id="33" name="Shape 30"/>
          <p:cNvSpPr/>
          <p:nvPr/>
        </p:nvSpPr>
        <p:spPr>
          <a:xfrm>
            <a:off x="6629400" y="433387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4" name="Text 31"/>
          <p:cNvSpPr/>
          <p:nvPr/>
        </p:nvSpPr>
        <p:spPr>
          <a:xfrm>
            <a:off x="6629400" y="399097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Display</a:t>
            </a:r>
            <a:endParaRPr lang="en-US" sz="1050" dirty="0"/>
          </a:p>
        </p:txBody>
      </p:sp>
      <p:sp>
        <p:nvSpPr>
          <p:cNvPr id="35" name="Text 32"/>
          <p:cNvSpPr/>
          <p:nvPr/>
        </p:nvSpPr>
        <p:spPr>
          <a:xfrm>
            <a:off x="8115300" y="396240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72 / 88 px · 600</a:t>
            </a:r>
            <a:endParaRPr lang="en-US" sz="1200" dirty="0"/>
          </a:p>
        </p:txBody>
      </p:sp>
      <p:sp>
        <p:nvSpPr>
          <p:cNvPr id="36" name="Shape 33"/>
          <p:cNvSpPr/>
          <p:nvPr/>
        </p:nvSpPr>
        <p:spPr>
          <a:xfrm>
            <a:off x="6629400" y="484822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7" name="Text 34"/>
          <p:cNvSpPr/>
          <p:nvPr/>
        </p:nvSpPr>
        <p:spPr>
          <a:xfrm>
            <a:off x="6629400" y="450532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H1</a:t>
            </a:r>
            <a:endParaRPr lang="en-US" sz="1050" dirty="0"/>
          </a:p>
        </p:txBody>
      </p:sp>
      <p:sp>
        <p:nvSpPr>
          <p:cNvPr id="38" name="Text 35"/>
          <p:cNvSpPr/>
          <p:nvPr/>
        </p:nvSpPr>
        <p:spPr>
          <a:xfrm>
            <a:off x="8115300" y="447675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48 / 56 px · 600</a:t>
            </a:r>
            <a:endParaRPr lang="en-US" sz="1200" dirty="0"/>
          </a:p>
        </p:txBody>
      </p:sp>
      <p:sp>
        <p:nvSpPr>
          <p:cNvPr id="39" name="Shape 36"/>
          <p:cNvSpPr/>
          <p:nvPr/>
        </p:nvSpPr>
        <p:spPr>
          <a:xfrm>
            <a:off x="6629400" y="536257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0" name="Text 37"/>
          <p:cNvSpPr/>
          <p:nvPr/>
        </p:nvSpPr>
        <p:spPr>
          <a:xfrm>
            <a:off x="6629400" y="501967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H2</a:t>
            </a:r>
            <a:endParaRPr lang="en-US" sz="1050" dirty="0"/>
          </a:p>
        </p:txBody>
      </p:sp>
      <p:sp>
        <p:nvSpPr>
          <p:cNvPr id="41" name="Text 38"/>
          <p:cNvSpPr/>
          <p:nvPr/>
        </p:nvSpPr>
        <p:spPr>
          <a:xfrm>
            <a:off x="8115300" y="499110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32 / 36 px · 600</a:t>
            </a:r>
            <a:endParaRPr lang="en-US" sz="1200" dirty="0"/>
          </a:p>
        </p:txBody>
      </p:sp>
      <p:sp>
        <p:nvSpPr>
          <p:cNvPr id="42" name="Shape 39"/>
          <p:cNvSpPr/>
          <p:nvPr/>
        </p:nvSpPr>
        <p:spPr>
          <a:xfrm>
            <a:off x="6629400" y="587692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3" name="Text 40"/>
          <p:cNvSpPr/>
          <p:nvPr/>
        </p:nvSpPr>
        <p:spPr>
          <a:xfrm>
            <a:off x="6629400" y="553402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Body</a:t>
            </a:r>
            <a:endParaRPr lang="en-US" sz="1050" dirty="0"/>
          </a:p>
        </p:txBody>
      </p:sp>
      <p:sp>
        <p:nvSpPr>
          <p:cNvPr id="44" name="Text 41"/>
          <p:cNvSpPr/>
          <p:nvPr/>
        </p:nvSpPr>
        <p:spPr>
          <a:xfrm>
            <a:off x="8115300" y="550545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18 / 22 px · 400</a:t>
            </a:r>
            <a:endParaRPr lang="en-US" sz="1200" dirty="0"/>
          </a:p>
        </p:txBody>
      </p:sp>
      <p:sp>
        <p:nvSpPr>
          <p:cNvPr id="45" name="Shape 42"/>
          <p:cNvSpPr/>
          <p:nvPr/>
        </p:nvSpPr>
        <p:spPr>
          <a:xfrm>
            <a:off x="6629400" y="639127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6" name="Text 43"/>
          <p:cNvSpPr/>
          <p:nvPr/>
        </p:nvSpPr>
        <p:spPr>
          <a:xfrm>
            <a:off x="6629400" y="604837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Caption</a:t>
            </a:r>
            <a:endParaRPr lang="en-US" sz="1050" dirty="0"/>
          </a:p>
        </p:txBody>
      </p:sp>
      <p:sp>
        <p:nvSpPr>
          <p:cNvPr id="47" name="Text 44"/>
          <p:cNvSpPr/>
          <p:nvPr/>
        </p:nvSpPr>
        <p:spPr>
          <a:xfrm>
            <a:off x="8115300" y="601980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13 / 14 px · 400</a:t>
            </a:r>
            <a:endParaRPr lang="en-US" sz="1200" dirty="0"/>
          </a:p>
        </p:txBody>
      </p:sp>
      <p:sp>
        <p:nvSpPr>
          <p:cNvPr id="48" name="Shape 45"/>
          <p:cNvSpPr/>
          <p:nvPr/>
        </p:nvSpPr>
        <p:spPr>
          <a:xfrm>
            <a:off x="12115800" y="3067050"/>
            <a:ext cx="5029200" cy="19050"/>
          </a:xfrm>
          <a:prstGeom prst="rect">
            <a:avLst/>
          </a:prstGeom>
          <a:solidFill>
            <a:srgbClr val="C2002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9" name="Text 46"/>
          <p:cNvSpPr/>
          <p:nvPr/>
        </p:nvSpPr>
        <p:spPr>
          <a:xfrm>
            <a:off x="12115800" y="2667000"/>
            <a:ext cx="5180076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kern="0" spc="60" dirty="0">
                <a:solidFill>
                  <a:srgbClr val="C2002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SPACING &amp; RULES</a:t>
            </a:r>
            <a:endParaRPr lang="en-US" sz="1500" dirty="0"/>
          </a:p>
        </p:txBody>
      </p:sp>
      <p:sp>
        <p:nvSpPr>
          <p:cNvPr id="50" name="Shape 47"/>
          <p:cNvSpPr/>
          <p:nvPr/>
        </p:nvSpPr>
        <p:spPr>
          <a:xfrm>
            <a:off x="12115800" y="381952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1" name="Text 48"/>
          <p:cNvSpPr/>
          <p:nvPr/>
        </p:nvSpPr>
        <p:spPr>
          <a:xfrm>
            <a:off x="12115800" y="347662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Base unit</a:t>
            </a:r>
            <a:endParaRPr lang="en-US" sz="1050" dirty="0"/>
          </a:p>
        </p:txBody>
      </p:sp>
      <p:sp>
        <p:nvSpPr>
          <p:cNvPr id="52" name="Text 49"/>
          <p:cNvSpPr/>
          <p:nvPr/>
        </p:nvSpPr>
        <p:spPr>
          <a:xfrm>
            <a:off x="13601700" y="344805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 px</a:t>
            </a:r>
            <a:endParaRPr lang="en-US" sz="1200" dirty="0"/>
          </a:p>
        </p:txBody>
      </p:sp>
      <p:sp>
        <p:nvSpPr>
          <p:cNvPr id="53" name="Shape 50"/>
          <p:cNvSpPr/>
          <p:nvPr/>
        </p:nvSpPr>
        <p:spPr>
          <a:xfrm>
            <a:off x="12115800" y="433387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4" name="Text 51"/>
          <p:cNvSpPr/>
          <p:nvPr/>
        </p:nvSpPr>
        <p:spPr>
          <a:xfrm>
            <a:off x="12115800" y="399097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Slide pad</a:t>
            </a:r>
            <a:endParaRPr lang="en-US" sz="1050" dirty="0"/>
          </a:p>
        </p:txBody>
      </p:sp>
      <p:sp>
        <p:nvSpPr>
          <p:cNvPr id="55" name="Text 52"/>
          <p:cNvSpPr/>
          <p:nvPr/>
        </p:nvSpPr>
        <p:spPr>
          <a:xfrm>
            <a:off x="13601700" y="396240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120 px</a:t>
            </a:r>
            <a:endParaRPr lang="en-US" sz="1200" dirty="0"/>
          </a:p>
        </p:txBody>
      </p:sp>
      <p:sp>
        <p:nvSpPr>
          <p:cNvPr id="56" name="Shape 53"/>
          <p:cNvSpPr/>
          <p:nvPr/>
        </p:nvSpPr>
        <p:spPr>
          <a:xfrm>
            <a:off x="12115800" y="484822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7" name="Text 54"/>
          <p:cNvSpPr/>
          <p:nvPr/>
        </p:nvSpPr>
        <p:spPr>
          <a:xfrm>
            <a:off x="12115800" y="450532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Logo min</a:t>
            </a:r>
            <a:endParaRPr lang="en-US" sz="1050" dirty="0"/>
          </a:p>
        </p:txBody>
      </p:sp>
      <p:sp>
        <p:nvSpPr>
          <p:cNvPr id="58" name="Text 55"/>
          <p:cNvSpPr/>
          <p:nvPr/>
        </p:nvSpPr>
        <p:spPr>
          <a:xfrm>
            <a:off x="13601700" y="447675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16 px digital</a:t>
            </a:r>
            <a:endParaRPr lang="en-US" sz="1200" dirty="0"/>
          </a:p>
        </p:txBody>
      </p:sp>
      <p:sp>
        <p:nvSpPr>
          <p:cNvPr id="59" name="Shape 56"/>
          <p:cNvSpPr/>
          <p:nvPr/>
        </p:nvSpPr>
        <p:spPr>
          <a:xfrm>
            <a:off x="12115800" y="536257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0" name="Text 57"/>
          <p:cNvSpPr/>
          <p:nvPr/>
        </p:nvSpPr>
        <p:spPr>
          <a:xfrm>
            <a:off x="12115800" y="501967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Clear space</a:t>
            </a:r>
            <a:endParaRPr lang="en-US" sz="1050" dirty="0"/>
          </a:p>
        </p:txBody>
      </p:sp>
      <p:sp>
        <p:nvSpPr>
          <p:cNvPr id="61" name="Text 58"/>
          <p:cNvSpPr/>
          <p:nvPr/>
        </p:nvSpPr>
        <p:spPr>
          <a:xfrm>
            <a:off x="13601700" y="499110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1× node-width</a:t>
            </a:r>
            <a:endParaRPr lang="en-US" sz="1200" dirty="0"/>
          </a:p>
        </p:txBody>
      </p:sp>
      <p:sp>
        <p:nvSpPr>
          <p:cNvPr id="62" name="Shape 59"/>
          <p:cNvSpPr/>
          <p:nvPr/>
        </p:nvSpPr>
        <p:spPr>
          <a:xfrm>
            <a:off x="12115800" y="587692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3" name="Text 60"/>
          <p:cNvSpPr/>
          <p:nvPr/>
        </p:nvSpPr>
        <p:spPr>
          <a:xfrm>
            <a:off x="12115800" y="553402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Red moments</a:t>
            </a:r>
            <a:endParaRPr lang="en-US" sz="1050" dirty="0"/>
          </a:p>
        </p:txBody>
      </p:sp>
      <p:sp>
        <p:nvSpPr>
          <p:cNvPr id="64" name="Text 61"/>
          <p:cNvSpPr/>
          <p:nvPr/>
        </p:nvSpPr>
        <p:spPr>
          <a:xfrm>
            <a:off x="13601700" y="550545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One per slide</a:t>
            </a:r>
            <a:endParaRPr lang="en-US" sz="1200" dirty="0"/>
          </a:p>
        </p:txBody>
      </p:sp>
      <p:sp>
        <p:nvSpPr>
          <p:cNvPr id="65" name="Shape 62"/>
          <p:cNvSpPr/>
          <p:nvPr/>
        </p:nvSpPr>
        <p:spPr>
          <a:xfrm>
            <a:off x="12115800" y="6391275"/>
            <a:ext cx="5029200" cy="9525"/>
          </a:xfrm>
          <a:prstGeom prst="rect">
            <a:avLst/>
          </a:prstGeom>
          <a:solidFill>
            <a:srgbClr val="DCE2E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6" name="Text 63"/>
          <p:cNvSpPr/>
          <p:nvPr/>
        </p:nvSpPr>
        <p:spPr>
          <a:xfrm>
            <a:off x="12115800" y="6048375"/>
            <a:ext cx="14097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Icon set</a:t>
            </a:r>
            <a:endParaRPr lang="en-US" sz="1050" dirty="0"/>
          </a:p>
        </p:txBody>
      </p:sp>
      <p:sp>
        <p:nvSpPr>
          <p:cNvPr id="67" name="Text 64"/>
          <p:cNvSpPr/>
          <p:nvPr/>
        </p:nvSpPr>
        <p:spPr>
          <a:xfrm>
            <a:off x="13601700" y="6019800"/>
            <a:ext cx="364959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2B3D4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Phosphor (Fill)</a:t>
            </a:r>
            <a:endParaRPr lang="en-US" sz="1200" dirty="0"/>
          </a:p>
        </p:txBody>
      </p:sp>
      <p:sp>
        <p:nvSpPr>
          <p:cNvPr id="68" name="Text 65"/>
          <p:cNvSpPr/>
          <p:nvPr/>
        </p:nvSpPr>
        <p:spPr>
          <a:xfrm>
            <a:off x="1143000" y="9629775"/>
            <a:ext cx="287363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Print this slide. Pin it up. Forget the rest.</a:t>
            </a:r>
            <a:endParaRPr lang="en-US" sz="1050" dirty="0"/>
          </a:p>
        </p:txBody>
      </p:sp>
      <p:sp>
        <p:nvSpPr>
          <p:cNvPr id="69" name="Text 66"/>
          <p:cNvSpPr/>
          <p:nvPr/>
        </p:nvSpPr>
        <p:spPr>
          <a:xfrm>
            <a:off x="14828193" y="9629775"/>
            <a:ext cx="2393007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42" dirty="0">
                <a:solidFill>
                  <a:srgbClr val="76879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Questions · brand@bsg.example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C200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ln/>
          <a:effectLst>
            <a:outerShdw blurRad="571500" dist="1905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1143000" y="2308027"/>
            <a:ext cx="1648206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243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BRAND FOUNDATIONS · V1.0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1143000" y="2793802"/>
            <a:ext cx="14716125" cy="2324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000" b="1" kern="0" spc="-225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Now go and make something </a:t>
            </a:r>
            <a:r>
              <a:rPr lang="en-US" sz="9000" b="1" kern="0" spc="-225" dirty="0">
                <a:solidFill>
                  <a:srgbClr val="FFFFFF">
                    <a:alpha val="55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worth signing.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143000" y="5460802"/>
            <a:ext cx="10791825" cy="1238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FFFFFF">
                    <a:alpha val="85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This deck is a starting kit. Copy slides into your customer presentations. Keep the type, keep the spacing, keep red for the moments that matter — and the brand will hold together wherever it shows up.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1143000" y="7232452"/>
            <a:ext cx="426430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kern="0" spc="176" dirty="0">
                <a:solidFill>
                  <a:srgbClr val="FFFFFF">
                    <a:alpha val="55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AUTHOR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7499152"/>
            <a:ext cx="4264304" cy="5179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BSG Brand Team brand@bsg.example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5740301" y="7232452"/>
            <a:ext cx="426445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kern="0" spc="176" dirty="0">
                <a:solidFill>
                  <a:srgbClr val="FFFFFF">
                    <a:alpha val="55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SOURCE FILES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5740301" y="7499152"/>
            <a:ext cx="4264457" cy="5179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Logo: /assets/bsg-icon.png Tokens: /tokens.css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0337750" y="7232452"/>
            <a:ext cx="426430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kern="0" spc="176" dirty="0">
                <a:solidFill>
                  <a:srgbClr val="FFFFFF">
                    <a:alpha val="55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VERSION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10337750" y="7499152"/>
            <a:ext cx="4264304" cy="5179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v1.0 · 2026 Last reviewed Q1 2026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0" y="0"/>
            <a:ext cx="1883664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09 / 09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1129</Words>
  <Application>Microsoft Office PowerPoint</Application>
  <PresentationFormat>Custom</PresentationFormat>
  <Paragraphs>204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Poppins</vt:lpstr>
      <vt:lpstr>SF Mono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Business Software Group</cp:lastModifiedBy>
  <cp:revision>1</cp:revision>
  <dcterms:created xsi:type="dcterms:W3CDTF">2026-04-28T08:56:51Z</dcterms:created>
  <dcterms:modified xsi:type="dcterms:W3CDTF">2026-04-28T08:57:57Z</dcterms:modified>
</cp:coreProperties>
</file>