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5" r:id="rId4"/>
    <p:sldId id="276" r:id="rId5"/>
    <p:sldId id="258" r:id="rId6"/>
    <p:sldId id="259" r:id="rId7"/>
    <p:sldId id="280" r:id="rId8"/>
    <p:sldId id="260" r:id="rId9"/>
    <p:sldId id="261" r:id="rId10"/>
    <p:sldId id="265" r:id="rId11"/>
    <p:sldId id="262" r:id="rId12"/>
    <p:sldId id="263" r:id="rId13"/>
    <p:sldId id="281" r:id="rId14"/>
    <p:sldId id="264" r:id="rId15"/>
    <p:sldId id="266" r:id="rId16"/>
    <p:sldId id="267" r:id="rId17"/>
    <p:sldId id="268" r:id="rId18"/>
    <p:sldId id="269" r:id="rId19"/>
    <p:sldId id="279" r:id="rId20"/>
    <p:sldId id="270" r:id="rId21"/>
    <p:sldId id="271" r:id="rId22"/>
    <p:sldId id="282" r:id="rId23"/>
    <p:sldId id="273" r:id="rId24"/>
    <p:sldId id="277" r:id="rId25"/>
    <p:sldId id="274" r:id="rId26"/>
    <p:sldId id="278"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31B3-5F61-90CA-EFBE-EE6F2E7687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93CEB-A1A0-A76A-67AB-B4C3218967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175B7-1394-1250-3E82-025A4D456A57}"/>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0136C019-684F-4C29-FD15-5A089965B6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63B604-52B6-956E-5480-F272C3260F12}"/>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51281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C904-0725-70AD-5EE4-AC6208F5A2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D25172-6364-D275-F2F8-ABAB659CCE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F715-B654-7FF7-258C-D8DE14DE120D}"/>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849109F5-5D4D-90A0-AEB9-BDF3F23115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F766E9-04D1-2265-BA34-E214F8F81FFF}"/>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97709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A7E3E-F63B-357B-4595-149FF4515D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60F9F-B3CE-96C2-8388-59F74B1D6B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DD0B6-5F7F-DCD0-D35C-E21AB9C9125B}"/>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05BD1FC6-73C5-40D7-B424-3403AF2449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000A40-31C4-6E23-2DF9-BD98DA7A70EA}"/>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99653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31B3-5F61-90CA-EFBE-EE6F2E7687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93CEB-A1A0-A76A-67AB-B4C3218967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8175B7-1394-1250-3E82-025A4D456A57}"/>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0136C019-684F-4C29-FD15-5A089965B6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63B604-52B6-956E-5480-F272C3260F12}"/>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93606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4F3C-065D-CE36-6562-318E7FE9CC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0FB377-37DB-8366-87DC-846F0370188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B0624-F8FF-6B91-19D4-ACDD55091AFF}"/>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32AD73C7-CA8E-2BE6-B239-3BFCA55529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F61D54-9DB9-8FC6-CFEC-686BD0799BAB}"/>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15304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844C-6F67-785F-AC83-8D2614E2C0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75ED2-4B4D-3D77-5BBE-ED3C05978C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9F379-803F-2121-9C5C-3C986A7262FD}"/>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55C334D0-AAD7-0F61-B0E8-320FC74380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8AF37-6D25-BC36-CF7B-A98A658438E1}"/>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88879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E8E2-343A-0E12-EA9F-5FE3DAA509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9BC146-6D97-7484-2DCE-C75BC52492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26B03-5FC0-EEAF-273D-C61B7BEEBAA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B1971-A0E0-08AD-FF48-DE5647CA1C50}"/>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E297C49A-5AE3-6501-69A1-43524181F7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52151-A0D0-5DFA-8456-B72CBB350F87}"/>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61467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EC5C-0660-45A3-E57E-A6F50FDEEB4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334CB8-96C0-D965-ECD6-5B04AF39898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A2EA1-AC64-A8D4-3E36-36FC1549611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97801-F956-EC02-89F3-00820FE6F2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3E413-B81F-9FB4-8EDF-283C839E5D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D6A88-7766-3569-1977-A464AFCF7E91}"/>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8" name="Footer Placeholder 7">
            <a:extLst>
              <a:ext uri="{FF2B5EF4-FFF2-40B4-BE49-F238E27FC236}">
                <a16:creationId xmlns:a16="http://schemas.microsoft.com/office/drawing/2014/main" id="{1E2D1C24-2004-CCC9-6F5F-11DE83534B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53392BF-8114-B2F7-610B-0E1096C7B255}"/>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70297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D82E-7FD9-F68E-CAD5-7C16E6C7A5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B09D07-407C-E70F-1062-04E030A952FC}"/>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4" name="Footer Placeholder 3">
            <a:extLst>
              <a:ext uri="{FF2B5EF4-FFF2-40B4-BE49-F238E27FC236}">
                <a16:creationId xmlns:a16="http://schemas.microsoft.com/office/drawing/2014/main" id="{6F531D3E-3962-56DA-40AB-037E692F62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3FA907-91E7-1B34-81A3-72E61DC4DD8F}"/>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131913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9DBE9-4828-ACD8-8135-A597C8D8EB05}"/>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3" name="Footer Placeholder 2">
            <a:extLst>
              <a:ext uri="{FF2B5EF4-FFF2-40B4-BE49-F238E27FC236}">
                <a16:creationId xmlns:a16="http://schemas.microsoft.com/office/drawing/2014/main" id="{ADA9F787-0A06-0F3A-D598-EAC8B2A990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0A0C90A-B05B-14B1-3BE9-A6B83BFE7904}"/>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1075370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6CC3-A3EB-E8C3-F4A6-F7EF705E7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A80E9-2B4D-FCD3-BB91-99B1C8EA71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A1C182-0128-3388-55C6-C74B6886A9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55676-C7A5-585C-362C-4E9EBD0837AF}"/>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24F7B1A0-0CD3-8839-8D39-B3741F8B78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FA1704-9970-E5BB-2D3D-B32003F16A83}"/>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80676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4F3C-065D-CE36-6562-318E7FE9CC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0FB377-37DB-8366-87DC-846F0370188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B0624-F8FF-6B91-19D4-ACDD55091AFF}"/>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32AD73C7-CA8E-2BE6-B239-3BFCA55529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F61D54-9DB9-8FC6-CFEC-686BD0799BAB}"/>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15529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13C4-0B04-3EDF-EAC3-A943790CAB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B6D50F-48D1-7843-BFA7-F7043E53FE2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B5011-DEC5-451F-31AE-45DB58C98F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84B9A-5DC0-8E98-FC57-1BAE8473CD11}"/>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F3BEA4E1-AA81-C514-4202-F28390B814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726DDF-206E-FB44-4F3A-D5976D6F12C2}"/>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750608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C904-0725-70AD-5EE4-AC6208F5A2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D25172-6364-D275-F2F8-ABAB659CCE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F715-B654-7FF7-258C-D8DE14DE120D}"/>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849109F5-5D4D-90A0-AEB9-BDF3F23115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F766E9-04D1-2265-BA34-E214F8F81FFF}"/>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49018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A7E3E-F63B-357B-4595-149FF4515D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60F9F-B3CE-96C2-8388-59F74B1D6B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DD0B6-5F7F-DCD0-D35C-E21AB9C9125B}"/>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05BD1FC6-73C5-40D7-B424-3403AF2449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000A40-31C4-6E23-2DF9-BD98DA7A70EA}"/>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18920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844C-6F67-785F-AC83-8D2614E2C0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75ED2-4B4D-3D77-5BBE-ED3C05978C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9F379-803F-2121-9C5C-3C986A7262FD}"/>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5" name="Footer Placeholder 4">
            <a:extLst>
              <a:ext uri="{FF2B5EF4-FFF2-40B4-BE49-F238E27FC236}">
                <a16:creationId xmlns:a16="http://schemas.microsoft.com/office/drawing/2014/main" id="{55C334D0-AAD7-0F61-B0E8-320FC74380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8AF37-6D25-BC36-CF7B-A98A658438E1}"/>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53562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E8E2-343A-0E12-EA9F-5FE3DAA509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9BC146-6D97-7484-2DCE-C75BC52492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26B03-5FC0-EEAF-273D-C61B7BEEBAA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B1971-A0E0-08AD-FF48-DE5647CA1C50}"/>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E297C49A-5AE3-6501-69A1-43524181F7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52151-A0D0-5DFA-8456-B72CBB350F87}"/>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116467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EC5C-0660-45A3-E57E-A6F50FDEEB4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334CB8-96C0-D965-ECD6-5B04AF39898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A2EA1-AC64-A8D4-3E36-36FC1549611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97801-F956-EC02-89F3-00820FE6F2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3E413-B81F-9FB4-8EDF-283C839E5D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D6A88-7766-3569-1977-A464AFCF7E91}"/>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8" name="Footer Placeholder 7">
            <a:extLst>
              <a:ext uri="{FF2B5EF4-FFF2-40B4-BE49-F238E27FC236}">
                <a16:creationId xmlns:a16="http://schemas.microsoft.com/office/drawing/2014/main" id="{1E2D1C24-2004-CCC9-6F5F-11DE83534B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53392BF-8114-B2F7-610B-0E1096C7B255}"/>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09625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D82E-7FD9-F68E-CAD5-7C16E6C7A5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B09D07-407C-E70F-1062-04E030A952FC}"/>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4" name="Footer Placeholder 3">
            <a:extLst>
              <a:ext uri="{FF2B5EF4-FFF2-40B4-BE49-F238E27FC236}">
                <a16:creationId xmlns:a16="http://schemas.microsoft.com/office/drawing/2014/main" id="{6F531D3E-3962-56DA-40AB-037E692F62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3FA907-91E7-1B34-81A3-72E61DC4DD8F}"/>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02688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55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6CC3-A3EB-E8C3-F4A6-F7EF705E7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A80E9-2B4D-FCD3-BB91-99B1C8EA710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A1C182-0128-3388-55C6-C74B6886A9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55676-C7A5-585C-362C-4E9EBD0837AF}"/>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24F7B1A0-0CD3-8839-8D39-B3741F8B78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FA1704-9970-E5BB-2D3D-B32003F16A83}"/>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215915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13C4-0B04-3EDF-EAC3-A943790CAB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B6D50F-48D1-7843-BFA7-F7043E53FE2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B5011-DEC5-451F-31AE-45DB58C98F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84B9A-5DC0-8E98-FC57-1BAE8473CD11}"/>
              </a:ext>
            </a:extLst>
          </p:cNvPr>
          <p:cNvSpPr>
            <a:spLocks noGrp="1"/>
          </p:cNvSpPr>
          <p:nvPr>
            <p:ph type="dt" sz="half" idx="10"/>
          </p:nvPr>
        </p:nvSpPr>
        <p:spPr>
          <a:xfrm>
            <a:off x="838200" y="6356350"/>
            <a:ext cx="2743200" cy="365125"/>
          </a:xfrm>
          <a:prstGeom prst="rect">
            <a:avLst/>
          </a:prstGeom>
        </p:spPr>
        <p:txBody>
          <a:bodyPr/>
          <a:lstStyle/>
          <a:p>
            <a:fld id="{3B3F93F0-996B-4C08-8607-C44BE9982DE5}" type="datetimeFigureOut">
              <a:rPr lang="en-US" smtClean="0"/>
              <a:t>3/7/2024</a:t>
            </a:fld>
            <a:endParaRPr lang="en-US"/>
          </a:p>
        </p:txBody>
      </p:sp>
      <p:sp>
        <p:nvSpPr>
          <p:cNvPr id="6" name="Footer Placeholder 5">
            <a:extLst>
              <a:ext uri="{FF2B5EF4-FFF2-40B4-BE49-F238E27FC236}">
                <a16:creationId xmlns:a16="http://schemas.microsoft.com/office/drawing/2014/main" id="{F3BEA4E1-AA81-C514-4202-F28390B814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726DDF-206E-FB44-4F3A-D5976D6F12C2}"/>
              </a:ext>
            </a:extLst>
          </p:cNvPr>
          <p:cNvSpPr>
            <a:spLocks noGrp="1"/>
          </p:cNvSpPr>
          <p:nvPr>
            <p:ph type="sldNum" sz="quarter" idx="12"/>
          </p:nvPr>
        </p:nvSpPr>
        <p:spPr>
          <a:xfrm>
            <a:off x="8610600" y="6356350"/>
            <a:ext cx="2743200" cy="365125"/>
          </a:xfrm>
          <a:prstGeom prst="rect">
            <a:avLst/>
          </a:prstGeom>
        </p:spPr>
        <p:txBody>
          <a:bodyPr/>
          <a:lstStyle/>
          <a:p>
            <a:fld id="{59B5AA98-C594-4D23-AFA5-2D73966091BE}" type="slidenum">
              <a:rPr lang="en-US" smtClean="0"/>
              <a:t>‹#›</a:t>
            </a:fld>
            <a:endParaRPr lang="en-US"/>
          </a:p>
        </p:txBody>
      </p:sp>
    </p:spTree>
    <p:extLst>
      <p:ext uri="{BB962C8B-B14F-4D97-AF65-F5344CB8AC3E}">
        <p14:creationId xmlns:p14="http://schemas.microsoft.com/office/powerpoint/2010/main" val="3530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11EBB6-AABC-CC72-C5C6-7391A1EA5ED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9235" y="383177"/>
            <a:ext cx="1156616" cy="1354182"/>
          </a:xfrm>
          <a:prstGeom prst="rect">
            <a:avLst/>
          </a:prstGeom>
        </p:spPr>
      </p:pic>
      <p:sp>
        <p:nvSpPr>
          <p:cNvPr id="12" name="TextBox 11">
            <a:extLst>
              <a:ext uri="{FF2B5EF4-FFF2-40B4-BE49-F238E27FC236}">
                <a16:creationId xmlns:a16="http://schemas.microsoft.com/office/drawing/2014/main" id="{21B9426E-F5D3-7D92-409E-48B420A3E6B2}"/>
              </a:ext>
            </a:extLst>
          </p:cNvPr>
          <p:cNvSpPr txBox="1"/>
          <p:nvPr userDrawn="1"/>
        </p:nvSpPr>
        <p:spPr>
          <a:xfrm>
            <a:off x="1545851" y="383177"/>
            <a:ext cx="3143794" cy="677108"/>
          </a:xfrm>
          <a:prstGeom prst="rect">
            <a:avLst/>
          </a:prstGeom>
          <a:noFill/>
        </p:spPr>
        <p:txBody>
          <a:bodyPr wrap="square">
            <a:spAutoFit/>
          </a:bodyPr>
          <a:lstStyle/>
          <a:p>
            <a:br>
              <a:rPr lang="en-US" dirty="0"/>
            </a:br>
            <a:r>
              <a:rPr lang="en-US" sz="2000" b="0" i="0" dirty="0">
                <a:solidFill>
                  <a:srgbClr val="11315C"/>
                </a:solidFill>
                <a:effectLst/>
                <a:latin typeface="EB Garamond" panose="00000500000000000000" pitchFamily="2" charset="0"/>
              </a:rPr>
              <a:t>Brotherhood </a:t>
            </a:r>
            <a:r>
              <a:rPr lang="en-US" sz="2000" b="0" i="1" dirty="0">
                <a:solidFill>
                  <a:srgbClr val="11315C"/>
                </a:solidFill>
                <a:effectLst/>
                <a:latin typeface="EB Garamond-Italic"/>
              </a:rPr>
              <a:t>of </a:t>
            </a:r>
            <a:r>
              <a:rPr lang="en-US" sz="2000" b="0" i="0" dirty="0">
                <a:solidFill>
                  <a:srgbClr val="11315C"/>
                </a:solidFill>
                <a:effectLst/>
                <a:latin typeface="EB Garamond" panose="00000500000000000000" pitchFamily="2" charset="0"/>
              </a:rPr>
              <a:t> St. Andrew</a:t>
            </a:r>
            <a:endParaRPr lang="en-US" dirty="0"/>
          </a:p>
        </p:txBody>
      </p:sp>
    </p:spTree>
    <p:extLst>
      <p:ext uri="{BB962C8B-B14F-4D97-AF65-F5344CB8AC3E}">
        <p14:creationId xmlns:p14="http://schemas.microsoft.com/office/powerpoint/2010/main" val="427362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11EBB6-AABC-CC72-C5C6-7391A1EA5ED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9235" y="383177"/>
            <a:ext cx="1156616" cy="1354182"/>
          </a:xfrm>
          <a:prstGeom prst="rect">
            <a:avLst/>
          </a:prstGeom>
        </p:spPr>
      </p:pic>
      <p:sp>
        <p:nvSpPr>
          <p:cNvPr id="12" name="TextBox 11">
            <a:extLst>
              <a:ext uri="{FF2B5EF4-FFF2-40B4-BE49-F238E27FC236}">
                <a16:creationId xmlns:a16="http://schemas.microsoft.com/office/drawing/2014/main" id="{21B9426E-F5D3-7D92-409E-48B420A3E6B2}"/>
              </a:ext>
            </a:extLst>
          </p:cNvPr>
          <p:cNvSpPr txBox="1"/>
          <p:nvPr userDrawn="1"/>
        </p:nvSpPr>
        <p:spPr>
          <a:xfrm>
            <a:off x="1545851" y="383177"/>
            <a:ext cx="3143794" cy="677108"/>
          </a:xfrm>
          <a:prstGeom prst="rect">
            <a:avLst/>
          </a:prstGeom>
          <a:noFill/>
        </p:spPr>
        <p:txBody>
          <a:bodyPr wrap="square">
            <a:spAutoFit/>
          </a:bodyPr>
          <a:lstStyle/>
          <a:p>
            <a:br>
              <a:rPr lang="en-US" dirty="0"/>
            </a:br>
            <a:r>
              <a:rPr lang="en-US" sz="2000" b="0" i="0" dirty="0">
                <a:solidFill>
                  <a:srgbClr val="11315C"/>
                </a:solidFill>
                <a:effectLst/>
                <a:latin typeface="EB Garamond" panose="00000500000000000000" pitchFamily="2" charset="0"/>
              </a:rPr>
              <a:t>Brotherhood </a:t>
            </a:r>
            <a:r>
              <a:rPr lang="en-US" sz="2000" b="0" i="1" dirty="0">
                <a:solidFill>
                  <a:srgbClr val="11315C"/>
                </a:solidFill>
                <a:effectLst/>
                <a:latin typeface="EB Garamond-Italic"/>
              </a:rPr>
              <a:t>of </a:t>
            </a:r>
            <a:r>
              <a:rPr lang="en-US" sz="2000" b="0" i="0" dirty="0">
                <a:solidFill>
                  <a:srgbClr val="11315C"/>
                </a:solidFill>
                <a:effectLst/>
                <a:latin typeface="EB Garamond" panose="00000500000000000000" pitchFamily="2" charset="0"/>
              </a:rPr>
              <a:t> St. Andrew</a:t>
            </a:r>
            <a:endParaRPr lang="en-US" dirty="0"/>
          </a:p>
        </p:txBody>
      </p:sp>
    </p:spTree>
    <p:extLst>
      <p:ext uri="{BB962C8B-B14F-4D97-AF65-F5344CB8AC3E}">
        <p14:creationId xmlns:p14="http://schemas.microsoft.com/office/powerpoint/2010/main" val="2887815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rothersandrew.net/service/scouti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rothersandrew.net/service/scouting/" TargetMode="External"/><Relationship Id="rId2" Type="http://schemas.openxmlformats.org/officeDocument/2006/relationships/hyperlink" Target="mailto:Scouting@BrothersAndrew.ne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E3EC4-45B1-9A08-5080-758CDD04E57E}"/>
              </a:ext>
            </a:extLst>
          </p:cNvPr>
          <p:cNvSpPr txBox="1"/>
          <p:nvPr/>
        </p:nvSpPr>
        <p:spPr>
          <a:xfrm>
            <a:off x="2491619" y="2438406"/>
            <a:ext cx="7208762" cy="2123658"/>
          </a:xfrm>
          <a:prstGeom prst="rect">
            <a:avLst/>
          </a:prstGeom>
          <a:noFill/>
        </p:spPr>
        <p:txBody>
          <a:bodyPr wrap="square" rtlCol="0">
            <a:spAutoFit/>
          </a:bodyPr>
          <a:lstStyle/>
          <a:p>
            <a:pPr algn="ctr"/>
            <a:r>
              <a:rPr lang="en-US" sz="6600" b="1" dirty="0">
                <a:solidFill>
                  <a:srgbClr val="FF0000"/>
                </a:solidFill>
              </a:rPr>
              <a:t>Scouting as a Parish Ministry</a:t>
            </a:r>
          </a:p>
        </p:txBody>
      </p:sp>
      <p:sp>
        <p:nvSpPr>
          <p:cNvPr id="5" name="TextBox 4">
            <a:extLst>
              <a:ext uri="{FF2B5EF4-FFF2-40B4-BE49-F238E27FC236}">
                <a16:creationId xmlns:a16="http://schemas.microsoft.com/office/drawing/2014/main" id="{EC94CD26-FE42-AE28-2C07-888E1A9366A7}"/>
              </a:ext>
            </a:extLst>
          </p:cNvPr>
          <p:cNvSpPr txBox="1"/>
          <p:nvPr/>
        </p:nvSpPr>
        <p:spPr>
          <a:xfrm>
            <a:off x="8041398" y="5309937"/>
            <a:ext cx="3317965" cy="1015663"/>
          </a:xfrm>
          <a:prstGeom prst="rect">
            <a:avLst/>
          </a:prstGeom>
          <a:noFill/>
        </p:spPr>
        <p:txBody>
          <a:bodyPr wrap="square" rtlCol="0">
            <a:spAutoFit/>
          </a:bodyPr>
          <a:lstStyle/>
          <a:p>
            <a:pPr algn="ctr"/>
            <a:r>
              <a:rPr lang="en-US" sz="2000" b="1" dirty="0">
                <a:solidFill>
                  <a:schemeClr val="tx2">
                    <a:lumMod val="50000"/>
                  </a:schemeClr>
                </a:solidFill>
              </a:rPr>
              <a:t>Ed Milbrada</a:t>
            </a:r>
          </a:p>
          <a:p>
            <a:pPr algn="ctr"/>
            <a:r>
              <a:rPr lang="en-US" sz="2000" b="1" dirty="0">
                <a:solidFill>
                  <a:schemeClr val="tx2">
                    <a:lumMod val="50000"/>
                  </a:schemeClr>
                </a:solidFill>
              </a:rPr>
              <a:t>Scouting Vice President</a:t>
            </a:r>
          </a:p>
          <a:p>
            <a:pPr algn="ctr"/>
            <a:r>
              <a:rPr lang="en-US" sz="2000" b="1" dirty="0">
                <a:solidFill>
                  <a:schemeClr val="tx2">
                    <a:lumMod val="50000"/>
                  </a:schemeClr>
                </a:solidFill>
              </a:rPr>
              <a:t>Brotherhood of St Andrew</a:t>
            </a:r>
          </a:p>
        </p:txBody>
      </p:sp>
    </p:spTree>
    <p:extLst>
      <p:ext uri="{BB962C8B-B14F-4D97-AF65-F5344CB8AC3E}">
        <p14:creationId xmlns:p14="http://schemas.microsoft.com/office/powerpoint/2010/main" val="168217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45F3B1-CFCF-D48F-6C0A-F278897CDAAE}"/>
              </a:ext>
            </a:extLst>
          </p:cNvPr>
          <p:cNvSpPr txBox="1"/>
          <p:nvPr/>
        </p:nvSpPr>
        <p:spPr>
          <a:xfrm>
            <a:off x="1483894" y="1556085"/>
            <a:ext cx="9224211" cy="707886"/>
          </a:xfrm>
          <a:prstGeom prst="rect">
            <a:avLst/>
          </a:prstGeom>
          <a:noFill/>
        </p:spPr>
        <p:txBody>
          <a:bodyPr wrap="square" rtlCol="0">
            <a:spAutoFit/>
          </a:bodyPr>
          <a:lstStyle/>
          <a:p>
            <a:pPr algn="ctr"/>
            <a:r>
              <a:rPr lang="en-US" sz="4000" b="1" dirty="0"/>
              <a:t>Encouraging Youth in Their Duty to God</a:t>
            </a:r>
          </a:p>
        </p:txBody>
      </p:sp>
      <p:sp>
        <p:nvSpPr>
          <p:cNvPr id="3" name="TextBox 2">
            <a:extLst>
              <a:ext uri="{FF2B5EF4-FFF2-40B4-BE49-F238E27FC236}">
                <a16:creationId xmlns:a16="http://schemas.microsoft.com/office/drawing/2014/main" id="{1872B48D-36A7-2578-AF0A-B805CAF0342B}"/>
              </a:ext>
            </a:extLst>
          </p:cNvPr>
          <p:cNvSpPr txBox="1"/>
          <p:nvPr/>
        </p:nvSpPr>
        <p:spPr>
          <a:xfrm>
            <a:off x="826168" y="2510555"/>
            <a:ext cx="10379242" cy="40780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Duty to God has always been part of Scouting: </a:t>
            </a:r>
            <a:br>
              <a:rPr lang="en-US" sz="2000" dirty="0"/>
            </a:br>
            <a:br>
              <a:rPr lang="en-US" sz="1000" dirty="0"/>
            </a:br>
            <a:r>
              <a:rPr lang="en-US" sz="1600" dirty="0">
                <a:solidFill>
                  <a:srgbClr val="FF0000"/>
                </a:solidFill>
                <a:effectLst/>
                <a:latin typeface="Times New Roman" panose="02020603050405020304" pitchFamily="18" charset="0"/>
                <a:ea typeface="Times New Roman" panose="02020603050405020304" pitchFamily="18" charset="0"/>
              </a:rPr>
              <a:t>“It does not come in at all. It is already there. It is a fundamental factor underlying Scouting and Guiding.”</a:t>
            </a:r>
            <a:br>
              <a:rPr lang="en-US" sz="1600" dirty="0">
                <a:effectLst/>
                <a:latin typeface="Times New Roman" panose="02020603050405020304" pitchFamily="18" charset="0"/>
                <a:ea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Lord Baden Powell</a:t>
            </a:r>
            <a:endParaRPr lang="en-US" sz="2000" dirty="0"/>
          </a:p>
          <a:p>
            <a:pPr marL="285750" indent="-285750">
              <a:spcAft>
                <a:spcPts val="600"/>
              </a:spcAft>
              <a:buFont typeface="Arial" panose="020B0604020202020204" pitchFamily="34" charset="0"/>
              <a:buChar char="•"/>
            </a:pPr>
            <a:r>
              <a:rPr lang="en-US" sz="2000" dirty="0"/>
              <a:t>Duty to God is an integral part of many youth serving programs including the Boy Scouts of America and the Girl Scouts of the USA</a:t>
            </a:r>
          </a:p>
          <a:p>
            <a:pPr>
              <a:spcAft>
                <a:spcPts val="600"/>
              </a:spcAft>
            </a:pPr>
            <a:r>
              <a:rPr lang="en-US" dirty="0"/>
              <a:t>     </a:t>
            </a:r>
            <a:r>
              <a:rPr lang="en-US" sz="1600" dirty="0"/>
              <a:t>- </a:t>
            </a:r>
            <a:r>
              <a:rPr lang="en-US" sz="1600" b="1" i="1" dirty="0">
                <a:solidFill>
                  <a:srgbClr val="FF0000"/>
                </a:solidFill>
                <a:effectLst/>
                <a:latin typeface="Google Sans"/>
              </a:rPr>
              <a:t>On my honor I will do my best to do my duty to God </a:t>
            </a:r>
            <a:r>
              <a:rPr lang="en-US" sz="1600" b="0" i="0" dirty="0">
                <a:effectLst/>
                <a:latin typeface="Google Sans"/>
              </a:rPr>
              <a:t>and my country and to</a:t>
            </a:r>
          </a:p>
          <a:p>
            <a:pPr>
              <a:spcAft>
                <a:spcPts val="600"/>
              </a:spcAft>
            </a:pPr>
            <a:r>
              <a:rPr lang="en-US" sz="1600" dirty="0">
                <a:latin typeface="Google Sans"/>
              </a:rPr>
              <a:t>       </a:t>
            </a:r>
            <a:r>
              <a:rPr lang="en-US" sz="1600" b="0" i="0" dirty="0">
                <a:effectLst/>
                <a:latin typeface="Google Sans"/>
              </a:rPr>
              <a:t> obey the Scout Law; to help other people at all times; to keep myself </a:t>
            </a:r>
            <a:br>
              <a:rPr lang="en-US" sz="1600" b="0" i="0" dirty="0">
                <a:effectLst/>
                <a:latin typeface="Google Sans"/>
              </a:rPr>
            </a:br>
            <a:r>
              <a:rPr lang="en-US" sz="1600" b="0" i="0" dirty="0">
                <a:effectLst/>
                <a:latin typeface="Google Sans"/>
              </a:rPr>
              <a:t>        physically strong, mentally awake, and morally straight.</a:t>
            </a:r>
            <a:br>
              <a:rPr lang="en-US" sz="1600" dirty="0"/>
            </a:br>
            <a:r>
              <a:rPr lang="en-US" sz="1600" dirty="0"/>
              <a:t>     -  </a:t>
            </a:r>
            <a:r>
              <a:rPr lang="en-US" sz="1600" b="1" i="1" dirty="0">
                <a:solidFill>
                  <a:srgbClr val="FF0000"/>
                </a:solidFill>
                <a:effectLst/>
                <a:latin typeface="Google Sans"/>
              </a:rPr>
              <a:t>On my honor, I will try: To serve God </a:t>
            </a:r>
            <a:r>
              <a:rPr lang="en-US" sz="1600" b="0" i="0" dirty="0">
                <a:effectLst/>
                <a:latin typeface="Google Sans"/>
              </a:rPr>
              <a:t>and my country, To help people at all times, And to live by the Girl Scout Law.</a:t>
            </a:r>
            <a:endParaRPr lang="en-US" sz="1600" dirty="0"/>
          </a:p>
          <a:p>
            <a:pPr marL="285750" indent="-285750">
              <a:spcAft>
                <a:spcPts val="600"/>
              </a:spcAft>
              <a:buFont typeface="Arial" panose="020B0604020202020204" pitchFamily="34" charset="0"/>
              <a:buChar char="•"/>
            </a:pPr>
            <a:r>
              <a:rPr lang="en-US" dirty="0"/>
              <a:t>The Brotherhood Scouting Committee encourages Duty to God via:</a:t>
            </a:r>
            <a:br>
              <a:rPr lang="en-US" dirty="0"/>
            </a:br>
            <a:r>
              <a:rPr lang="en-US" dirty="0"/>
              <a:t>-   Encouraging youth to earn their Youth Religious Award</a:t>
            </a:r>
            <a:br>
              <a:rPr lang="en-US" dirty="0"/>
            </a:br>
            <a:r>
              <a:rPr lang="en-US" dirty="0"/>
              <a:t>-   Encouraging celebration of Scout Sunday at congregations which sponsor Scout units</a:t>
            </a:r>
            <a:br>
              <a:rPr lang="en-US" dirty="0"/>
            </a:br>
            <a:r>
              <a:rPr lang="en-US" dirty="0"/>
              <a:t>-   Supporting adult leaders in youth serving organizations</a:t>
            </a:r>
          </a:p>
        </p:txBody>
      </p:sp>
    </p:spTree>
    <p:extLst>
      <p:ext uri="{BB962C8B-B14F-4D97-AF65-F5344CB8AC3E}">
        <p14:creationId xmlns:p14="http://schemas.microsoft.com/office/powerpoint/2010/main" val="401635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1FEF4-2CFC-164B-0C20-BCAA51A1CCAF}"/>
              </a:ext>
            </a:extLst>
          </p:cNvPr>
          <p:cNvSpPr txBox="1"/>
          <p:nvPr/>
        </p:nvSpPr>
        <p:spPr>
          <a:xfrm>
            <a:off x="3324726" y="1852863"/>
            <a:ext cx="5542547" cy="707886"/>
          </a:xfrm>
          <a:prstGeom prst="rect">
            <a:avLst/>
          </a:prstGeom>
          <a:noFill/>
        </p:spPr>
        <p:txBody>
          <a:bodyPr wrap="square" rtlCol="0">
            <a:spAutoFit/>
          </a:bodyPr>
          <a:lstStyle/>
          <a:p>
            <a:pPr algn="ctr"/>
            <a:r>
              <a:rPr lang="en-US" sz="3600" b="1" dirty="0"/>
              <a:t>Youth </a:t>
            </a:r>
            <a:r>
              <a:rPr lang="en-US" sz="4000" b="1" dirty="0"/>
              <a:t>Religious</a:t>
            </a:r>
            <a:r>
              <a:rPr lang="en-US" sz="3600" b="1" dirty="0"/>
              <a:t> Awards</a:t>
            </a:r>
          </a:p>
        </p:txBody>
      </p:sp>
      <p:sp>
        <p:nvSpPr>
          <p:cNvPr id="3" name="TextBox 2">
            <a:extLst>
              <a:ext uri="{FF2B5EF4-FFF2-40B4-BE49-F238E27FC236}">
                <a16:creationId xmlns:a16="http://schemas.microsoft.com/office/drawing/2014/main" id="{389508BA-5DCD-3BF5-46E1-D4D3ABDB19E3}"/>
              </a:ext>
            </a:extLst>
          </p:cNvPr>
          <p:cNvSpPr txBox="1"/>
          <p:nvPr/>
        </p:nvSpPr>
        <p:spPr>
          <a:xfrm>
            <a:off x="2927683" y="2775284"/>
            <a:ext cx="680987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Most denominations have a religious award so youth can learn about their faith</a:t>
            </a:r>
            <a:br>
              <a:rPr lang="en-US" sz="2000" dirty="0"/>
            </a:br>
            <a:endParaRPr lang="en-US" sz="2000" dirty="0"/>
          </a:p>
          <a:p>
            <a:pPr marL="285750" indent="-285750">
              <a:buFont typeface="Arial" panose="020B0604020202020204" pitchFamily="34" charset="0"/>
              <a:buChar char="•"/>
            </a:pPr>
            <a:r>
              <a:rPr lang="en-US" sz="2000" dirty="0"/>
              <a:t>There is a set of generic Protestant religious awards</a:t>
            </a:r>
            <a:br>
              <a:rPr lang="en-US" sz="2000" dirty="0"/>
            </a:br>
            <a:r>
              <a:rPr lang="en-US" sz="2000" dirty="0"/>
              <a:t>(God and Me, God and Family, God and Church, God and Life)</a:t>
            </a:r>
            <a:br>
              <a:rPr lang="en-US" sz="2000" dirty="0"/>
            </a:br>
            <a:endParaRPr lang="en-US" sz="2000" dirty="0"/>
          </a:p>
          <a:p>
            <a:pPr marL="285750" indent="-285750">
              <a:buFont typeface="Arial" panose="020B0604020202020204" pitchFamily="34" charset="0"/>
              <a:buChar char="•"/>
            </a:pPr>
            <a:r>
              <a:rPr lang="en-US" sz="2000" dirty="0"/>
              <a:t>The Brotherhood Scouting Committee recognized that Episcopal-specific awards could help Episcopal youth learn more about “our branch of the Jesus movement.”</a:t>
            </a:r>
          </a:p>
        </p:txBody>
      </p:sp>
    </p:spTree>
    <p:extLst>
      <p:ext uri="{BB962C8B-B14F-4D97-AF65-F5344CB8AC3E}">
        <p14:creationId xmlns:p14="http://schemas.microsoft.com/office/powerpoint/2010/main" val="176376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170ED-4201-61AA-9FD8-A14C32E84093}"/>
              </a:ext>
            </a:extLst>
          </p:cNvPr>
          <p:cNvSpPr txBox="1"/>
          <p:nvPr/>
        </p:nvSpPr>
        <p:spPr>
          <a:xfrm>
            <a:off x="3048000" y="1863878"/>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Youth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Religious</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Awards</a:t>
            </a:r>
          </a:p>
        </p:txBody>
      </p:sp>
      <p:graphicFrame>
        <p:nvGraphicFramePr>
          <p:cNvPr id="5" name="Table 4">
            <a:extLst>
              <a:ext uri="{FF2B5EF4-FFF2-40B4-BE49-F238E27FC236}">
                <a16:creationId xmlns:a16="http://schemas.microsoft.com/office/drawing/2014/main" id="{CC9F53A9-61DF-294D-9939-22E2315977CD}"/>
              </a:ext>
            </a:extLst>
          </p:cNvPr>
          <p:cNvGraphicFramePr>
            <a:graphicFrameLocks noGrp="1"/>
          </p:cNvGraphicFramePr>
          <p:nvPr>
            <p:extLst>
              <p:ext uri="{D42A27DB-BD31-4B8C-83A1-F6EECF244321}">
                <p14:modId xmlns:p14="http://schemas.microsoft.com/office/powerpoint/2010/main" val="3055705874"/>
              </p:ext>
            </p:extLst>
          </p:nvPr>
        </p:nvGraphicFramePr>
        <p:xfrm>
          <a:off x="3541294" y="2960357"/>
          <a:ext cx="5109411" cy="2651760"/>
        </p:xfrm>
        <a:graphic>
          <a:graphicData uri="http://schemas.openxmlformats.org/drawingml/2006/table">
            <a:tbl>
              <a:tblPr firstRow="1" bandRow="1">
                <a:tableStyleId>{5C22544A-7EE6-4342-B048-85BDC9FD1C3A}</a:tableStyleId>
              </a:tblPr>
              <a:tblGrid>
                <a:gridCol w="2335643">
                  <a:extLst>
                    <a:ext uri="{9D8B030D-6E8A-4147-A177-3AD203B41FA5}">
                      <a16:colId xmlns:a16="http://schemas.microsoft.com/office/drawing/2014/main" val="4141166800"/>
                    </a:ext>
                  </a:extLst>
                </a:gridCol>
                <a:gridCol w="435100">
                  <a:extLst>
                    <a:ext uri="{9D8B030D-6E8A-4147-A177-3AD203B41FA5}">
                      <a16:colId xmlns:a16="http://schemas.microsoft.com/office/drawing/2014/main" val="51115667"/>
                    </a:ext>
                  </a:extLst>
                </a:gridCol>
                <a:gridCol w="2338668">
                  <a:extLst>
                    <a:ext uri="{9D8B030D-6E8A-4147-A177-3AD203B41FA5}">
                      <a16:colId xmlns:a16="http://schemas.microsoft.com/office/drawing/2014/main" val="2157034075"/>
                    </a:ext>
                  </a:extLst>
                </a:gridCol>
              </a:tblGrid>
              <a:tr h="370840">
                <a:tc>
                  <a:txBody>
                    <a:bodyPr/>
                    <a:lstStyle/>
                    <a:p>
                      <a:pPr algn="ctr"/>
                      <a:r>
                        <a:rPr lang="en-US" sz="2400" dirty="0"/>
                        <a:t>Generic Religious Award</a:t>
                      </a:r>
                    </a:p>
                  </a:txBody>
                  <a:tcPr/>
                </a:tc>
                <a:tc>
                  <a:txBody>
                    <a:bodyPr/>
                    <a:lstStyle/>
                    <a:p>
                      <a:endParaRPr lang="en-US" sz="2400" dirty="0"/>
                    </a:p>
                  </a:txBody>
                  <a:tcPr/>
                </a:tc>
                <a:tc>
                  <a:txBody>
                    <a:bodyPr/>
                    <a:lstStyle/>
                    <a:p>
                      <a:pPr algn="ctr"/>
                      <a:r>
                        <a:rPr lang="en-US" sz="2400" dirty="0"/>
                        <a:t>Episcopal Religious Award</a:t>
                      </a:r>
                    </a:p>
                  </a:txBody>
                  <a:tcPr/>
                </a:tc>
                <a:extLst>
                  <a:ext uri="{0D108BD9-81ED-4DB2-BD59-A6C34878D82A}">
                    <a16:rowId xmlns:a16="http://schemas.microsoft.com/office/drawing/2014/main" val="2644019080"/>
                  </a:ext>
                </a:extLst>
              </a:tr>
              <a:tr h="370840">
                <a:tc>
                  <a:txBody>
                    <a:bodyPr/>
                    <a:lstStyle/>
                    <a:p>
                      <a:pPr algn="ctr"/>
                      <a:r>
                        <a:rPr lang="en-US" sz="2400" dirty="0"/>
                        <a:t>God and Me</a:t>
                      </a:r>
                    </a:p>
                  </a:txBody>
                  <a:tcPr/>
                </a:tc>
                <a:tc>
                  <a:txBody>
                    <a:bodyPr/>
                    <a:lstStyle/>
                    <a:p>
                      <a:endParaRPr lang="en-US" sz="2400" dirty="0"/>
                    </a:p>
                  </a:txBody>
                  <a:tcPr/>
                </a:tc>
                <a:tc>
                  <a:txBody>
                    <a:bodyPr/>
                    <a:lstStyle/>
                    <a:p>
                      <a:pPr algn="ctr"/>
                      <a:r>
                        <a:rPr lang="en-US" sz="2400" dirty="0"/>
                        <a:t>Baptism</a:t>
                      </a:r>
                    </a:p>
                  </a:txBody>
                  <a:tcPr/>
                </a:tc>
                <a:extLst>
                  <a:ext uri="{0D108BD9-81ED-4DB2-BD59-A6C34878D82A}">
                    <a16:rowId xmlns:a16="http://schemas.microsoft.com/office/drawing/2014/main" val="947706538"/>
                  </a:ext>
                </a:extLst>
              </a:tr>
              <a:tr h="370840">
                <a:tc>
                  <a:txBody>
                    <a:bodyPr/>
                    <a:lstStyle/>
                    <a:p>
                      <a:pPr algn="ctr"/>
                      <a:r>
                        <a:rPr lang="en-US" sz="2400" dirty="0"/>
                        <a:t>God and Family</a:t>
                      </a:r>
                    </a:p>
                  </a:txBody>
                  <a:tcPr/>
                </a:tc>
                <a:tc>
                  <a:txBody>
                    <a:bodyPr/>
                    <a:lstStyle/>
                    <a:p>
                      <a:endParaRPr lang="en-US" sz="2400" dirty="0"/>
                    </a:p>
                  </a:txBody>
                  <a:tcPr/>
                </a:tc>
                <a:tc>
                  <a:txBody>
                    <a:bodyPr/>
                    <a:lstStyle/>
                    <a:p>
                      <a:pPr algn="ctr"/>
                      <a:r>
                        <a:rPr lang="en-US" sz="2400" dirty="0"/>
                        <a:t>Holy Communion</a:t>
                      </a:r>
                    </a:p>
                  </a:txBody>
                  <a:tcPr/>
                </a:tc>
                <a:extLst>
                  <a:ext uri="{0D108BD9-81ED-4DB2-BD59-A6C34878D82A}">
                    <a16:rowId xmlns:a16="http://schemas.microsoft.com/office/drawing/2014/main" val="553788160"/>
                  </a:ext>
                </a:extLst>
              </a:tr>
              <a:tr h="370840">
                <a:tc>
                  <a:txBody>
                    <a:bodyPr/>
                    <a:lstStyle/>
                    <a:p>
                      <a:pPr algn="ctr"/>
                      <a:r>
                        <a:rPr lang="en-US" sz="2400" dirty="0"/>
                        <a:t>God and Church</a:t>
                      </a:r>
                    </a:p>
                  </a:txBody>
                  <a:tcPr/>
                </a:tc>
                <a:tc>
                  <a:txBody>
                    <a:bodyPr/>
                    <a:lstStyle/>
                    <a:p>
                      <a:endParaRPr lang="en-US" sz="2400" dirty="0"/>
                    </a:p>
                  </a:txBody>
                  <a:tcPr/>
                </a:tc>
                <a:tc>
                  <a:txBody>
                    <a:bodyPr/>
                    <a:lstStyle/>
                    <a:p>
                      <a:pPr algn="ctr"/>
                      <a:r>
                        <a:rPr lang="en-US" sz="2400" dirty="0"/>
                        <a:t>Confirmation</a:t>
                      </a:r>
                    </a:p>
                  </a:txBody>
                  <a:tcPr/>
                </a:tc>
                <a:extLst>
                  <a:ext uri="{0D108BD9-81ED-4DB2-BD59-A6C34878D82A}">
                    <a16:rowId xmlns:a16="http://schemas.microsoft.com/office/drawing/2014/main" val="1818148191"/>
                  </a:ext>
                </a:extLst>
              </a:tr>
              <a:tr h="370840">
                <a:tc>
                  <a:txBody>
                    <a:bodyPr/>
                    <a:lstStyle/>
                    <a:p>
                      <a:pPr algn="ctr"/>
                      <a:r>
                        <a:rPr lang="en-US" sz="2400" dirty="0"/>
                        <a:t>God and Life</a:t>
                      </a:r>
                    </a:p>
                  </a:txBody>
                  <a:tcPr/>
                </a:tc>
                <a:tc>
                  <a:txBody>
                    <a:bodyPr/>
                    <a:lstStyle/>
                    <a:p>
                      <a:endParaRPr lang="en-US" sz="2400" dirty="0"/>
                    </a:p>
                  </a:txBody>
                  <a:tcPr/>
                </a:tc>
                <a:tc>
                  <a:txBody>
                    <a:bodyPr/>
                    <a:lstStyle/>
                    <a:p>
                      <a:pPr algn="ctr"/>
                      <a:r>
                        <a:rPr lang="en-US" sz="2400" dirty="0"/>
                        <a:t>Relationships</a:t>
                      </a:r>
                    </a:p>
                  </a:txBody>
                  <a:tcPr/>
                </a:tc>
                <a:extLst>
                  <a:ext uri="{0D108BD9-81ED-4DB2-BD59-A6C34878D82A}">
                    <a16:rowId xmlns:a16="http://schemas.microsoft.com/office/drawing/2014/main" val="2041424487"/>
                  </a:ext>
                </a:extLst>
              </a:tr>
            </a:tbl>
          </a:graphicData>
        </a:graphic>
      </p:graphicFrame>
    </p:spTree>
    <p:extLst>
      <p:ext uri="{BB962C8B-B14F-4D97-AF65-F5344CB8AC3E}">
        <p14:creationId xmlns:p14="http://schemas.microsoft.com/office/powerpoint/2010/main" val="194585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278F2-C778-7B41-E57B-A9C36AC3495E}"/>
              </a:ext>
            </a:extLst>
          </p:cNvPr>
          <p:cNvSpPr txBox="1"/>
          <p:nvPr/>
        </p:nvSpPr>
        <p:spPr>
          <a:xfrm>
            <a:off x="1694445" y="1943503"/>
            <a:ext cx="6797843" cy="769441"/>
          </a:xfrm>
          <a:prstGeom prst="rect">
            <a:avLst/>
          </a:prstGeom>
          <a:noFill/>
        </p:spPr>
        <p:txBody>
          <a:bodyPr wrap="square" rtlCol="0">
            <a:spAutoFit/>
          </a:bodyPr>
          <a:lstStyle/>
          <a:p>
            <a:pPr algn="ctr"/>
            <a:r>
              <a:rPr lang="en-US" sz="4400" b="1" dirty="0"/>
              <a:t>Episcopal Religious Awards</a:t>
            </a:r>
          </a:p>
        </p:txBody>
      </p:sp>
      <p:sp>
        <p:nvSpPr>
          <p:cNvPr id="3" name="TextBox 2">
            <a:extLst>
              <a:ext uri="{FF2B5EF4-FFF2-40B4-BE49-F238E27FC236}">
                <a16:creationId xmlns:a16="http://schemas.microsoft.com/office/drawing/2014/main" id="{4BD069E9-A3A3-6E7D-6208-DEF87EBB23B0}"/>
              </a:ext>
            </a:extLst>
          </p:cNvPr>
          <p:cNvSpPr txBox="1"/>
          <p:nvPr/>
        </p:nvSpPr>
        <p:spPr>
          <a:xfrm>
            <a:off x="1070808" y="2970402"/>
            <a:ext cx="8045115" cy="25545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t>Written by Fr. Ed Erb, Rector St Paul’s, Wellsboro, PA</a:t>
            </a:r>
          </a:p>
          <a:p>
            <a:pPr marL="285750" indent="-285750">
              <a:spcAft>
                <a:spcPts val="1200"/>
              </a:spcAft>
              <a:buFont typeface="Arial" panose="020B0604020202020204" pitchFamily="34" charset="0"/>
              <a:buChar char="•"/>
            </a:pPr>
            <a:r>
              <a:rPr lang="en-US" sz="2800" dirty="0"/>
              <a:t>Focus on the Sacraments</a:t>
            </a:r>
          </a:p>
          <a:p>
            <a:pPr marL="285750" indent="-285750">
              <a:spcAft>
                <a:spcPts val="1200"/>
              </a:spcAft>
              <a:buFont typeface="Arial" panose="020B0604020202020204" pitchFamily="34" charset="0"/>
              <a:buChar char="•"/>
            </a:pPr>
            <a:r>
              <a:rPr lang="en-US" sz="2800" dirty="0"/>
              <a:t>Manuals can be downloaded from the Brotherhood web site</a:t>
            </a:r>
            <a:br>
              <a:rPr lang="en-US" sz="2800" dirty="0"/>
            </a:br>
            <a:r>
              <a:rPr lang="en-US" sz="2800" dirty="0"/>
              <a:t>        </a:t>
            </a:r>
            <a:r>
              <a:rPr lang="en-US" sz="2800" dirty="0">
                <a:hlinkClick r:id="rId2"/>
              </a:rPr>
              <a:t>https://brothersandrew.net/service/scouting/</a:t>
            </a:r>
            <a:endParaRPr lang="en-US" sz="2800" dirty="0"/>
          </a:p>
        </p:txBody>
      </p:sp>
      <p:pic>
        <p:nvPicPr>
          <p:cNvPr id="4" name="Picture 2" descr="God and Church Award">
            <a:extLst>
              <a:ext uri="{FF2B5EF4-FFF2-40B4-BE49-F238E27FC236}">
                <a16:creationId xmlns:a16="http://schemas.microsoft.com/office/drawing/2014/main" id="{D27F2D5B-CC82-E609-6F2F-90979A72C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136" y="2712944"/>
            <a:ext cx="1489192"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7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39620-067A-8B25-B469-287B7D7046D5}"/>
              </a:ext>
            </a:extLst>
          </p:cNvPr>
          <p:cNvSpPr txBox="1"/>
          <p:nvPr/>
        </p:nvSpPr>
        <p:spPr>
          <a:xfrm>
            <a:off x="4483769" y="1876926"/>
            <a:ext cx="4965031" cy="769441"/>
          </a:xfrm>
          <a:prstGeom prst="rect">
            <a:avLst/>
          </a:prstGeom>
          <a:noFill/>
        </p:spPr>
        <p:txBody>
          <a:bodyPr wrap="square" rtlCol="0">
            <a:spAutoFit/>
          </a:bodyPr>
          <a:lstStyle/>
          <a:p>
            <a:pPr algn="ctr"/>
            <a:r>
              <a:rPr lang="en-US" sz="4400" b="1" dirty="0"/>
              <a:t>Baptism</a:t>
            </a:r>
          </a:p>
        </p:txBody>
      </p:sp>
      <p:pic>
        <p:nvPicPr>
          <p:cNvPr id="4" name="Picture 3">
            <a:extLst>
              <a:ext uri="{FF2B5EF4-FFF2-40B4-BE49-F238E27FC236}">
                <a16:creationId xmlns:a16="http://schemas.microsoft.com/office/drawing/2014/main" id="{09417C5E-811A-228F-25BF-221820BAFF9E}"/>
              </a:ext>
            </a:extLst>
          </p:cNvPr>
          <p:cNvPicPr>
            <a:picLocks noChangeAspect="1"/>
          </p:cNvPicPr>
          <p:nvPr/>
        </p:nvPicPr>
        <p:blipFill>
          <a:blip r:embed="rId2"/>
          <a:stretch>
            <a:fillRect/>
          </a:stretch>
        </p:blipFill>
        <p:spPr>
          <a:xfrm>
            <a:off x="910456" y="3351877"/>
            <a:ext cx="2638793" cy="2448267"/>
          </a:xfrm>
          <a:prstGeom prst="rect">
            <a:avLst/>
          </a:prstGeom>
        </p:spPr>
      </p:pic>
      <p:sp>
        <p:nvSpPr>
          <p:cNvPr id="5" name="TextBox 4">
            <a:extLst>
              <a:ext uri="{FF2B5EF4-FFF2-40B4-BE49-F238E27FC236}">
                <a16:creationId xmlns:a16="http://schemas.microsoft.com/office/drawing/2014/main" id="{4DA8BC2F-9BF9-B256-1894-B31CDD4390D1}"/>
              </a:ext>
            </a:extLst>
          </p:cNvPr>
          <p:cNvSpPr txBox="1"/>
          <p:nvPr/>
        </p:nvSpPr>
        <p:spPr>
          <a:xfrm>
            <a:off x="4555957" y="2939716"/>
            <a:ext cx="510138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Targeted for youth in Grades 1-3</a:t>
            </a:r>
            <a:br>
              <a:rPr lang="en-US" sz="2400" dirty="0"/>
            </a:br>
            <a:endParaRPr lang="en-US" sz="2400" dirty="0"/>
          </a:p>
          <a:p>
            <a:pPr marL="285750" indent="-285750">
              <a:buFont typeface="Arial" panose="020B0604020202020204" pitchFamily="34" charset="0"/>
              <a:buChar char="•"/>
            </a:pPr>
            <a:r>
              <a:rPr lang="en-US" sz="2400" dirty="0"/>
              <a:t>Explains Episcopal understanding of Baptism</a:t>
            </a:r>
            <a:br>
              <a:rPr lang="en-US" sz="2400" dirty="0"/>
            </a:br>
            <a:endParaRPr lang="en-US" sz="2400" dirty="0"/>
          </a:p>
          <a:p>
            <a:pPr marL="285750" indent="-285750">
              <a:buFont typeface="Arial" panose="020B0604020202020204" pitchFamily="34" charset="0"/>
              <a:buChar char="•"/>
            </a:pPr>
            <a:r>
              <a:rPr lang="en-US" sz="2400" dirty="0"/>
              <a:t>Many youth in these grades have seen baptisms. Helps them understand what baptism is all about</a:t>
            </a:r>
          </a:p>
        </p:txBody>
      </p:sp>
    </p:spTree>
    <p:extLst>
      <p:ext uri="{BB962C8B-B14F-4D97-AF65-F5344CB8AC3E}">
        <p14:creationId xmlns:p14="http://schemas.microsoft.com/office/powerpoint/2010/main" val="26210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A5671-355C-525C-CB32-AD60DDF5F29A}"/>
              </a:ext>
            </a:extLst>
          </p:cNvPr>
          <p:cNvPicPr>
            <a:picLocks noChangeAspect="1"/>
          </p:cNvPicPr>
          <p:nvPr/>
        </p:nvPicPr>
        <p:blipFill>
          <a:blip r:embed="rId2"/>
          <a:stretch>
            <a:fillRect/>
          </a:stretch>
        </p:blipFill>
        <p:spPr>
          <a:xfrm>
            <a:off x="502838" y="3258486"/>
            <a:ext cx="3876658" cy="1767926"/>
          </a:xfrm>
          <a:prstGeom prst="rect">
            <a:avLst/>
          </a:prstGeom>
        </p:spPr>
      </p:pic>
      <p:sp>
        <p:nvSpPr>
          <p:cNvPr id="2" name="TextBox 1">
            <a:extLst>
              <a:ext uri="{FF2B5EF4-FFF2-40B4-BE49-F238E27FC236}">
                <a16:creationId xmlns:a16="http://schemas.microsoft.com/office/drawing/2014/main" id="{EA81C65C-55BF-D790-F27B-ECD5FE82B1C7}"/>
              </a:ext>
            </a:extLst>
          </p:cNvPr>
          <p:cNvSpPr txBox="1"/>
          <p:nvPr/>
        </p:nvSpPr>
        <p:spPr>
          <a:xfrm>
            <a:off x="4708358" y="1692442"/>
            <a:ext cx="4419600" cy="769441"/>
          </a:xfrm>
          <a:prstGeom prst="rect">
            <a:avLst/>
          </a:prstGeom>
          <a:noFill/>
        </p:spPr>
        <p:txBody>
          <a:bodyPr wrap="square" rtlCol="0">
            <a:spAutoFit/>
          </a:bodyPr>
          <a:lstStyle/>
          <a:p>
            <a:pPr algn="ctr"/>
            <a:r>
              <a:rPr lang="en-US" sz="4400" b="1" dirty="0"/>
              <a:t>Holy Communion</a:t>
            </a:r>
          </a:p>
        </p:txBody>
      </p:sp>
      <p:sp>
        <p:nvSpPr>
          <p:cNvPr id="4" name="TextBox 3">
            <a:extLst>
              <a:ext uri="{FF2B5EF4-FFF2-40B4-BE49-F238E27FC236}">
                <a16:creationId xmlns:a16="http://schemas.microsoft.com/office/drawing/2014/main" id="{3957AA9B-36E9-6013-409C-AF8EF6F16BA0}"/>
              </a:ext>
            </a:extLst>
          </p:cNvPr>
          <p:cNvSpPr txBox="1"/>
          <p:nvPr/>
        </p:nvSpPr>
        <p:spPr>
          <a:xfrm>
            <a:off x="4708358" y="2550115"/>
            <a:ext cx="522170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Targeted for youth in grades 4-6</a:t>
            </a:r>
            <a:br>
              <a:rPr lang="en-US" sz="2400" dirty="0"/>
            </a:br>
            <a:endParaRPr lang="en-US" sz="2400" dirty="0"/>
          </a:p>
          <a:p>
            <a:pPr marL="285750" indent="-285750">
              <a:buFont typeface="Arial" panose="020B0604020202020204" pitchFamily="34" charset="0"/>
              <a:buChar char="•"/>
            </a:pPr>
            <a:r>
              <a:rPr lang="en-US" sz="2400" dirty="0"/>
              <a:t>Can prepare youth for “First Communion”</a:t>
            </a:r>
            <a:br>
              <a:rPr lang="en-US" sz="2400" dirty="0"/>
            </a:br>
            <a:endParaRPr lang="en-US" sz="2400" dirty="0"/>
          </a:p>
          <a:p>
            <a:pPr marL="285750" indent="-285750">
              <a:buFont typeface="Arial" panose="020B0604020202020204" pitchFamily="34" charset="0"/>
              <a:buChar char="•"/>
            </a:pPr>
            <a:r>
              <a:rPr lang="en-US" sz="2400" dirty="0"/>
              <a:t>Youth prepare communion bread</a:t>
            </a:r>
            <a:br>
              <a:rPr lang="en-US" sz="2400" dirty="0"/>
            </a:br>
            <a:endParaRPr lang="en-US" sz="2400" dirty="0"/>
          </a:p>
          <a:p>
            <a:pPr marL="285750" indent="-285750">
              <a:buFont typeface="Arial" panose="020B0604020202020204" pitchFamily="34" charset="0"/>
              <a:buChar char="•"/>
            </a:pPr>
            <a:r>
              <a:rPr lang="en-US" sz="2400" dirty="0"/>
              <a:t>Talks about the relationship between a Jewish Seder and the Last Supper</a:t>
            </a:r>
          </a:p>
        </p:txBody>
      </p:sp>
    </p:spTree>
    <p:extLst>
      <p:ext uri="{BB962C8B-B14F-4D97-AF65-F5344CB8AC3E}">
        <p14:creationId xmlns:p14="http://schemas.microsoft.com/office/powerpoint/2010/main" val="247417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D3E7F-1EF2-A4CE-F1CD-080F5BA4925C}"/>
              </a:ext>
            </a:extLst>
          </p:cNvPr>
          <p:cNvPicPr>
            <a:picLocks noChangeAspect="1"/>
          </p:cNvPicPr>
          <p:nvPr/>
        </p:nvPicPr>
        <p:blipFill>
          <a:blip r:embed="rId2"/>
          <a:stretch>
            <a:fillRect/>
          </a:stretch>
        </p:blipFill>
        <p:spPr>
          <a:xfrm>
            <a:off x="378854" y="2882054"/>
            <a:ext cx="3198536" cy="2291651"/>
          </a:xfrm>
          <a:prstGeom prst="rect">
            <a:avLst/>
          </a:prstGeom>
        </p:spPr>
      </p:pic>
      <p:sp>
        <p:nvSpPr>
          <p:cNvPr id="2" name="TextBox 1">
            <a:extLst>
              <a:ext uri="{FF2B5EF4-FFF2-40B4-BE49-F238E27FC236}">
                <a16:creationId xmlns:a16="http://schemas.microsoft.com/office/drawing/2014/main" id="{6CDC6D31-9FA8-EC9A-0193-87BE88279A4C}"/>
              </a:ext>
            </a:extLst>
          </p:cNvPr>
          <p:cNvSpPr txBox="1"/>
          <p:nvPr/>
        </p:nvSpPr>
        <p:spPr>
          <a:xfrm>
            <a:off x="4776537" y="1636296"/>
            <a:ext cx="4146884" cy="769441"/>
          </a:xfrm>
          <a:prstGeom prst="rect">
            <a:avLst/>
          </a:prstGeom>
          <a:noFill/>
        </p:spPr>
        <p:txBody>
          <a:bodyPr wrap="square" rtlCol="0">
            <a:spAutoFit/>
          </a:bodyPr>
          <a:lstStyle/>
          <a:p>
            <a:pPr algn="ctr"/>
            <a:r>
              <a:rPr lang="en-US" sz="4400" b="1" dirty="0"/>
              <a:t>Confirmation</a:t>
            </a:r>
          </a:p>
        </p:txBody>
      </p:sp>
      <p:sp>
        <p:nvSpPr>
          <p:cNvPr id="4" name="TextBox 3">
            <a:extLst>
              <a:ext uri="{FF2B5EF4-FFF2-40B4-BE49-F238E27FC236}">
                <a16:creationId xmlns:a16="http://schemas.microsoft.com/office/drawing/2014/main" id="{9677AB8D-9375-1509-BCC6-860063FA7774}"/>
              </a:ext>
            </a:extLst>
          </p:cNvPr>
          <p:cNvSpPr txBox="1"/>
          <p:nvPr/>
        </p:nvSpPr>
        <p:spPr>
          <a:xfrm>
            <a:off x="3834061" y="2719830"/>
            <a:ext cx="6272465"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Targeted for youth grades 7-9</a:t>
            </a:r>
          </a:p>
          <a:p>
            <a:pPr marL="285750" indent="-285750">
              <a:spcAft>
                <a:spcPts val="1200"/>
              </a:spcAft>
              <a:buFont typeface="Arial" panose="020B0604020202020204" pitchFamily="34" charset="0"/>
              <a:buChar char="•"/>
            </a:pPr>
            <a:r>
              <a:rPr lang="en-US" sz="2400" dirty="0"/>
              <a:t>Can be used to prepare youth for confirmation</a:t>
            </a:r>
          </a:p>
          <a:p>
            <a:pPr marL="285750" indent="-285750">
              <a:buFont typeface="Arial" panose="020B0604020202020204" pitchFamily="34" charset="0"/>
              <a:buChar char="•"/>
            </a:pPr>
            <a:r>
              <a:rPr lang="en-US" sz="2400" dirty="0"/>
              <a:t>Explores:</a:t>
            </a:r>
            <a:br>
              <a:rPr lang="en-US" sz="2400" dirty="0"/>
            </a:br>
            <a:r>
              <a:rPr lang="en-US" dirty="0"/>
              <a:t>-   </a:t>
            </a:r>
            <a:r>
              <a:rPr lang="en-US" sz="1800" kern="0" dirty="0">
                <a:effectLst/>
                <a:ea typeface="Calibri" panose="020F0502020204030204" pitchFamily="34" charset="0"/>
                <a:cs typeface="Calibri" panose="020F0502020204030204" pitchFamily="34" charset="0"/>
              </a:rPr>
              <a:t>What human nature is</a:t>
            </a:r>
            <a:br>
              <a:rPr lang="en-US" sz="1800" kern="0" dirty="0">
                <a:effectLst/>
                <a:ea typeface="Calibri" panose="020F0502020204030204" pitchFamily="34" charset="0"/>
                <a:cs typeface="Calibri" panose="020F0502020204030204" pitchFamily="34" charset="0"/>
              </a:rPr>
            </a:br>
            <a:r>
              <a:rPr lang="en-US" sz="1800" kern="0" dirty="0">
                <a:effectLst/>
                <a:ea typeface="Calibri" panose="020F0502020204030204" pitchFamily="34" charset="0"/>
                <a:cs typeface="Calibri" panose="020F0502020204030204" pitchFamily="34" charset="0"/>
              </a:rPr>
              <a:t>-   The need for personal conviction</a:t>
            </a:r>
            <a:br>
              <a:rPr lang="en-US" sz="1800" kern="0" dirty="0">
                <a:effectLst/>
                <a:ea typeface="Calibri" panose="020F0502020204030204" pitchFamily="34" charset="0"/>
                <a:cs typeface="Calibri" panose="020F0502020204030204" pitchFamily="34" charset="0"/>
              </a:rPr>
            </a:br>
            <a:r>
              <a:rPr lang="en-US" sz="1800" kern="0" dirty="0">
                <a:effectLst/>
                <a:ea typeface="Calibri" panose="020F0502020204030204" pitchFamily="34" charset="0"/>
                <a:cs typeface="Calibri" panose="020F0502020204030204" pitchFamily="34" charset="0"/>
              </a:rPr>
              <a:t>-   Stewardship </a:t>
            </a:r>
            <a:br>
              <a:rPr lang="en-US" sz="1800" kern="0" dirty="0">
                <a:effectLst/>
                <a:ea typeface="Calibri" panose="020F0502020204030204" pitchFamily="34" charset="0"/>
                <a:cs typeface="Calibri" panose="020F0502020204030204" pitchFamily="34" charset="0"/>
              </a:rPr>
            </a:br>
            <a:r>
              <a:rPr lang="en-US" sz="1800" kern="0" dirty="0">
                <a:effectLst/>
                <a:ea typeface="Calibri" panose="020F0502020204030204" pitchFamily="34" charset="0"/>
                <a:cs typeface="Calibri" panose="020F0502020204030204" pitchFamily="34" charset="0"/>
              </a:rPr>
              <a:t>-   Personal prayer life</a:t>
            </a:r>
            <a:endParaRPr lang="en-US" dirty="0"/>
          </a:p>
        </p:txBody>
      </p:sp>
    </p:spTree>
    <p:extLst>
      <p:ext uri="{BB962C8B-B14F-4D97-AF65-F5344CB8AC3E}">
        <p14:creationId xmlns:p14="http://schemas.microsoft.com/office/powerpoint/2010/main" val="312151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E01AF-7624-AA60-4887-7EA8212EC38F}"/>
              </a:ext>
            </a:extLst>
          </p:cNvPr>
          <p:cNvPicPr>
            <a:picLocks noChangeAspect="1"/>
          </p:cNvPicPr>
          <p:nvPr/>
        </p:nvPicPr>
        <p:blipFill>
          <a:blip r:embed="rId2"/>
          <a:stretch>
            <a:fillRect/>
          </a:stretch>
        </p:blipFill>
        <p:spPr>
          <a:xfrm>
            <a:off x="893145" y="2407267"/>
            <a:ext cx="3571773" cy="2774077"/>
          </a:xfrm>
          <a:prstGeom prst="rect">
            <a:avLst/>
          </a:prstGeom>
        </p:spPr>
      </p:pic>
      <p:sp>
        <p:nvSpPr>
          <p:cNvPr id="2" name="TextBox 1">
            <a:extLst>
              <a:ext uri="{FF2B5EF4-FFF2-40B4-BE49-F238E27FC236}">
                <a16:creationId xmlns:a16="http://schemas.microsoft.com/office/drawing/2014/main" id="{7D6F70F8-D918-7ECA-5273-72291A42EDD6}"/>
              </a:ext>
            </a:extLst>
          </p:cNvPr>
          <p:cNvSpPr txBox="1"/>
          <p:nvPr/>
        </p:nvSpPr>
        <p:spPr>
          <a:xfrm>
            <a:off x="4948989" y="1909010"/>
            <a:ext cx="4379495" cy="769441"/>
          </a:xfrm>
          <a:prstGeom prst="rect">
            <a:avLst/>
          </a:prstGeom>
          <a:noFill/>
        </p:spPr>
        <p:txBody>
          <a:bodyPr wrap="square" rtlCol="0">
            <a:spAutoFit/>
          </a:bodyPr>
          <a:lstStyle/>
          <a:p>
            <a:pPr algn="ctr"/>
            <a:r>
              <a:rPr lang="en-US" sz="4400" b="1" dirty="0"/>
              <a:t>Relationships</a:t>
            </a:r>
          </a:p>
        </p:txBody>
      </p:sp>
      <p:sp>
        <p:nvSpPr>
          <p:cNvPr id="4" name="TextBox 3">
            <a:extLst>
              <a:ext uri="{FF2B5EF4-FFF2-40B4-BE49-F238E27FC236}">
                <a16:creationId xmlns:a16="http://schemas.microsoft.com/office/drawing/2014/main" id="{FD43564E-C60C-2E5F-8876-498B9535092A}"/>
              </a:ext>
            </a:extLst>
          </p:cNvPr>
          <p:cNvSpPr txBox="1"/>
          <p:nvPr/>
        </p:nvSpPr>
        <p:spPr>
          <a:xfrm>
            <a:off x="4860756" y="2920932"/>
            <a:ext cx="4724401"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Targeted for youth grades 10-12</a:t>
            </a:r>
          </a:p>
          <a:p>
            <a:pPr marL="285750" indent="-285750">
              <a:spcAft>
                <a:spcPts val="1200"/>
              </a:spcAft>
              <a:buFont typeface="Arial" panose="020B0604020202020204" pitchFamily="34" charset="0"/>
              <a:buChar char="•"/>
            </a:pPr>
            <a:r>
              <a:rPr lang="en-US" sz="2400" dirty="0"/>
              <a:t>Not everyone called to married life but all have relationships</a:t>
            </a:r>
          </a:p>
          <a:p>
            <a:pPr marL="285750" indent="-285750">
              <a:spcAft>
                <a:spcPts val="1200"/>
              </a:spcAft>
              <a:buFont typeface="Arial" panose="020B0604020202020204" pitchFamily="34" charset="0"/>
              <a:buChar char="•"/>
            </a:pPr>
            <a:r>
              <a:rPr lang="en-US" sz="2400" dirty="0"/>
              <a:t>Also reaches difficult topics such as abuse and bullying</a:t>
            </a:r>
          </a:p>
        </p:txBody>
      </p:sp>
    </p:spTree>
    <p:extLst>
      <p:ext uri="{BB962C8B-B14F-4D97-AF65-F5344CB8AC3E}">
        <p14:creationId xmlns:p14="http://schemas.microsoft.com/office/powerpoint/2010/main" val="242006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663B98-4C51-6AD1-46D8-3C2BF619CF71}"/>
              </a:ext>
            </a:extLst>
          </p:cNvPr>
          <p:cNvSpPr txBox="1"/>
          <p:nvPr/>
        </p:nvSpPr>
        <p:spPr>
          <a:xfrm>
            <a:off x="4451684" y="1074821"/>
            <a:ext cx="4652211" cy="769441"/>
          </a:xfrm>
          <a:prstGeom prst="rect">
            <a:avLst/>
          </a:prstGeom>
          <a:noFill/>
        </p:spPr>
        <p:txBody>
          <a:bodyPr wrap="square" rtlCol="0">
            <a:spAutoFit/>
          </a:bodyPr>
          <a:lstStyle/>
          <a:p>
            <a:pPr algn="ctr"/>
            <a:r>
              <a:rPr lang="en-US" sz="4400" b="1" dirty="0"/>
              <a:t>Scout Sunday</a:t>
            </a:r>
          </a:p>
        </p:txBody>
      </p:sp>
      <p:pic>
        <p:nvPicPr>
          <p:cNvPr id="4" name="Picture 3">
            <a:extLst>
              <a:ext uri="{FF2B5EF4-FFF2-40B4-BE49-F238E27FC236}">
                <a16:creationId xmlns:a16="http://schemas.microsoft.com/office/drawing/2014/main" id="{23D22059-9484-5917-0EE2-6F7554E49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4343" y="3126623"/>
            <a:ext cx="3129545" cy="2347159"/>
          </a:xfrm>
          <a:prstGeom prst="rect">
            <a:avLst/>
          </a:prstGeom>
        </p:spPr>
      </p:pic>
      <p:sp>
        <p:nvSpPr>
          <p:cNvPr id="5" name="TextBox 4">
            <a:extLst>
              <a:ext uri="{FF2B5EF4-FFF2-40B4-BE49-F238E27FC236}">
                <a16:creationId xmlns:a16="http://schemas.microsoft.com/office/drawing/2014/main" id="{10E8BA60-A059-9378-3274-66E350BCD2B9}"/>
              </a:ext>
            </a:extLst>
          </p:cNvPr>
          <p:cNvSpPr txBox="1"/>
          <p:nvPr/>
        </p:nvSpPr>
        <p:spPr>
          <a:xfrm>
            <a:off x="4170947" y="2099601"/>
            <a:ext cx="6336631" cy="44012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Celebrates founding of Scouting</a:t>
            </a:r>
          </a:p>
          <a:p>
            <a:pPr marL="285750" indent="-285750">
              <a:spcAft>
                <a:spcPts val="1200"/>
              </a:spcAft>
              <a:buFont typeface="Arial" panose="020B0604020202020204" pitchFamily="34" charset="0"/>
              <a:buChar char="•"/>
            </a:pPr>
            <a:r>
              <a:rPr lang="en-US" sz="2400" dirty="0"/>
              <a:t>Typically occurs in early February for BSA units</a:t>
            </a:r>
          </a:p>
          <a:p>
            <a:pPr marL="285750" indent="-285750">
              <a:spcAft>
                <a:spcPts val="1200"/>
              </a:spcAft>
              <a:buFont typeface="Arial" panose="020B0604020202020204" pitchFamily="34" charset="0"/>
              <a:buChar char="•"/>
            </a:pPr>
            <a:r>
              <a:rPr lang="en-US" sz="2400" dirty="0"/>
              <a:t>If parish has both BSA and GSUSA units, can occur February to March</a:t>
            </a:r>
          </a:p>
          <a:p>
            <a:pPr marL="285750" indent="-285750">
              <a:spcAft>
                <a:spcPts val="1200"/>
              </a:spcAft>
              <a:buFont typeface="Arial" panose="020B0604020202020204" pitchFamily="34" charset="0"/>
              <a:buChar char="•"/>
            </a:pPr>
            <a:r>
              <a:rPr lang="en-US" sz="2400" dirty="0"/>
              <a:t>Scouts participate in service</a:t>
            </a:r>
            <a:br>
              <a:rPr lang="en-US" sz="2400" dirty="0"/>
            </a:br>
            <a:r>
              <a:rPr lang="en-US" dirty="0"/>
              <a:t>- Ushers</a:t>
            </a:r>
            <a:br>
              <a:rPr lang="en-US" dirty="0"/>
            </a:br>
            <a:r>
              <a:rPr lang="en-US" dirty="0"/>
              <a:t>- Procession</a:t>
            </a:r>
            <a:br>
              <a:rPr lang="en-US" dirty="0"/>
            </a:br>
            <a:r>
              <a:rPr lang="en-US" dirty="0"/>
              <a:t>- Read Old Testament and Epistle</a:t>
            </a:r>
            <a:br>
              <a:rPr lang="en-US" dirty="0"/>
            </a:br>
            <a:r>
              <a:rPr lang="en-US" dirty="0"/>
              <a:t>- Sometimes Religious Awards presented</a:t>
            </a:r>
            <a:br>
              <a:rPr lang="en-US" dirty="0"/>
            </a:br>
            <a:r>
              <a:rPr lang="en-US" dirty="0"/>
              <a:t>- Sometimes charter is presented</a:t>
            </a:r>
            <a:endParaRPr lang="en-US" sz="2400" dirty="0"/>
          </a:p>
          <a:p>
            <a:pPr marL="285750" indent="-285750">
              <a:spcAft>
                <a:spcPts val="1200"/>
              </a:spcAft>
              <a:buFont typeface="Arial" panose="020B0604020202020204" pitchFamily="34" charset="0"/>
              <a:buChar char="•"/>
            </a:pPr>
            <a:r>
              <a:rPr lang="en-US" sz="2400" dirty="0"/>
              <a:t>Show parish what their unit(s) have done</a:t>
            </a:r>
          </a:p>
        </p:txBody>
      </p:sp>
    </p:spTree>
    <p:extLst>
      <p:ext uri="{BB962C8B-B14F-4D97-AF65-F5344CB8AC3E}">
        <p14:creationId xmlns:p14="http://schemas.microsoft.com/office/powerpoint/2010/main" val="310604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3A443-F92C-F9DC-2B22-AB87992EBD7F}"/>
              </a:ext>
            </a:extLst>
          </p:cNvPr>
          <p:cNvSpPr txBox="1"/>
          <p:nvPr/>
        </p:nvSpPr>
        <p:spPr>
          <a:xfrm>
            <a:off x="2779294" y="1291424"/>
            <a:ext cx="6505074" cy="1323439"/>
          </a:xfrm>
          <a:prstGeom prst="rect">
            <a:avLst/>
          </a:prstGeom>
          <a:noFill/>
        </p:spPr>
        <p:txBody>
          <a:bodyPr wrap="square" rtlCol="0">
            <a:spAutoFit/>
          </a:bodyPr>
          <a:lstStyle/>
          <a:p>
            <a:pPr algn="ctr"/>
            <a:r>
              <a:rPr lang="en-US" sz="4000" b="1" dirty="0"/>
              <a:t>How Does the Foregoing Relate to Parish Ministry</a:t>
            </a:r>
          </a:p>
        </p:txBody>
      </p:sp>
      <p:sp>
        <p:nvSpPr>
          <p:cNvPr id="3" name="TextBox 2">
            <a:extLst>
              <a:ext uri="{FF2B5EF4-FFF2-40B4-BE49-F238E27FC236}">
                <a16:creationId xmlns:a16="http://schemas.microsoft.com/office/drawing/2014/main" id="{BC68C130-04F0-301D-7CD1-71EF58D23ACA}"/>
              </a:ext>
            </a:extLst>
          </p:cNvPr>
          <p:cNvSpPr txBox="1"/>
          <p:nvPr/>
        </p:nvSpPr>
        <p:spPr>
          <a:xfrm>
            <a:off x="2089484" y="2614863"/>
            <a:ext cx="8013032"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Episcopal youth learn more about their faith through the Religious Awards program</a:t>
            </a:r>
          </a:p>
          <a:p>
            <a:pPr marL="285750" indent="-285750">
              <a:spcAft>
                <a:spcPts val="1200"/>
              </a:spcAft>
              <a:buFont typeface="Arial" panose="020B0604020202020204" pitchFamily="34" charset="0"/>
              <a:buChar char="•"/>
            </a:pPr>
            <a:r>
              <a:rPr lang="en-US" sz="2400" dirty="0"/>
              <a:t>Religious Awards can serve as basis for both First Communion and Confirmation programs within the parish</a:t>
            </a:r>
          </a:p>
          <a:p>
            <a:pPr marL="285750" indent="-285750">
              <a:spcAft>
                <a:spcPts val="1200"/>
              </a:spcAft>
              <a:buFont typeface="Arial" panose="020B0604020202020204" pitchFamily="34" charset="0"/>
              <a:buChar char="•"/>
            </a:pPr>
            <a:r>
              <a:rPr lang="en-US" sz="2400" dirty="0"/>
              <a:t>Scouting prepares young people to make ethical choices by instilling in them the values of the Scout Oath and Law</a:t>
            </a:r>
          </a:p>
          <a:p>
            <a:pPr marL="285750" indent="-285750">
              <a:spcAft>
                <a:spcPts val="1200"/>
              </a:spcAft>
              <a:buFont typeface="Arial" panose="020B0604020202020204" pitchFamily="34" charset="0"/>
              <a:buChar char="•"/>
            </a:pPr>
            <a:r>
              <a:rPr lang="en-US" sz="2400" dirty="0"/>
              <a:t>Trained adults can be mentors to youth helping them form these values</a:t>
            </a:r>
          </a:p>
          <a:p>
            <a:pPr marL="285750" indent="-285750">
              <a:spcAft>
                <a:spcPts val="1200"/>
              </a:spcAft>
              <a:buFont typeface="Arial" panose="020B0604020202020204" pitchFamily="34" charset="0"/>
              <a:buChar char="•"/>
            </a:pPr>
            <a:r>
              <a:rPr lang="en-US" sz="2400" dirty="0"/>
              <a:t>Scout units can give back to the parish </a:t>
            </a:r>
          </a:p>
        </p:txBody>
      </p:sp>
    </p:spTree>
    <p:extLst>
      <p:ext uri="{BB962C8B-B14F-4D97-AF65-F5344CB8AC3E}">
        <p14:creationId xmlns:p14="http://schemas.microsoft.com/office/powerpoint/2010/main" val="242965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B5D0B-1E45-27ED-ECED-229548406807}"/>
              </a:ext>
            </a:extLst>
          </p:cNvPr>
          <p:cNvSpPr txBox="1"/>
          <p:nvPr/>
        </p:nvSpPr>
        <p:spPr>
          <a:xfrm>
            <a:off x="1729224" y="1283688"/>
            <a:ext cx="8733551" cy="4955203"/>
          </a:xfrm>
          <a:prstGeom prst="rect">
            <a:avLst/>
          </a:prstGeom>
          <a:noFill/>
        </p:spPr>
        <p:txBody>
          <a:bodyPr wrap="square" rtlCol="0">
            <a:spAutoFit/>
          </a:bodyPr>
          <a:lstStyle/>
          <a:p>
            <a:pPr algn="ctr"/>
            <a:r>
              <a:rPr lang="en-US" sz="4000" b="1" dirty="0"/>
              <a:t>First a Brief Commercial</a:t>
            </a:r>
            <a:endParaRPr lang="en-US" sz="2800" dirty="0"/>
          </a:p>
          <a:p>
            <a:pPr marL="285750" indent="-285750" fontAlgn="base">
              <a:spcAft>
                <a:spcPts val="1200"/>
              </a:spcAft>
              <a:buFont typeface="Arial" panose="020B0604020202020204" pitchFamily="34" charset="0"/>
              <a:buChar char="•"/>
            </a:pPr>
            <a:r>
              <a:rPr lang="en-US" sz="2000" b="1" dirty="0"/>
              <a:t>What is the Brotherhood</a:t>
            </a:r>
            <a:r>
              <a:rPr lang="en-US" dirty="0"/>
              <a:t>: </a:t>
            </a:r>
            <a:r>
              <a:rPr lang="en-US" b="0" i="0" dirty="0">
                <a:effectLst/>
              </a:rPr>
              <a:t>We are a national men’s ministry of the Episcopal Church focusing on our mission and our discipline as we lead like the apostle Andrew.</a:t>
            </a:r>
            <a:br>
              <a:rPr lang="en-US" b="0" i="0" dirty="0">
                <a:effectLst/>
              </a:rPr>
            </a:br>
            <a:r>
              <a:rPr lang="en-US" b="0" i="0" dirty="0">
                <a:effectLst/>
              </a:rPr>
              <a:t>-   Founded at </a:t>
            </a:r>
            <a:r>
              <a:rPr lang="en-US" b="0" i="0" dirty="0">
                <a:solidFill>
                  <a:schemeClr val="tx1">
                    <a:lumMod val="95000"/>
                    <a:lumOff val="5000"/>
                  </a:schemeClr>
                </a:solidFill>
                <a:effectLst/>
              </a:rPr>
              <a:t>St. James’ Episcopal Church in downtown Chicago</a:t>
            </a:r>
            <a:br>
              <a:rPr lang="en-US" b="0" i="0" dirty="0">
                <a:solidFill>
                  <a:schemeClr val="tx1">
                    <a:lumMod val="95000"/>
                    <a:lumOff val="5000"/>
                  </a:schemeClr>
                </a:solidFill>
                <a:effectLst/>
              </a:rPr>
            </a:br>
            <a:r>
              <a:rPr lang="en-US" b="0" i="0" dirty="0">
                <a:solidFill>
                  <a:schemeClr val="tx1">
                    <a:lumMod val="95000"/>
                    <a:lumOff val="5000"/>
                  </a:schemeClr>
                </a:solidFill>
                <a:effectLst/>
              </a:rPr>
              <a:t>     in 1883</a:t>
            </a:r>
            <a:br>
              <a:rPr lang="en-US" b="0" i="0" dirty="0">
                <a:solidFill>
                  <a:schemeClr val="tx1">
                    <a:lumMod val="95000"/>
                    <a:lumOff val="5000"/>
                  </a:schemeClr>
                </a:solidFill>
                <a:effectLst/>
              </a:rPr>
            </a:br>
            <a:r>
              <a:rPr lang="en-US" b="0" i="0" dirty="0">
                <a:solidFill>
                  <a:schemeClr val="tx1">
                    <a:lumMod val="95000"/>
                    <a:lumOff val="5000"/>
                  </a:schemeClr>
                </a:solidFill>
                <a:effectLst/>
              </a:rPr>
              <a:t>-   Chartered by Congress May 30, 1908</a:t>
            </a:r>
            <a:endParaRPr lang="en-US" dirty="0"/>
          </a:p>
          <a:p>
            <a:pPr marL="285750" indent="-285750" fontAlgn="base">
              <a:spcAft>
                <a:spcPts val="1200"/>
              </a:spcAft>
              <a:buFont typeface="Arial" panose="020B0604020202020204" pitchFamily="34" charset="0"/>
              <a:buChar char="•"/>
            </a:pPr>
            <a:r>
              <a:rPr lang="en-US" sz="2000" b="1" i="0" cap="all" dirty="0">
                <a:effectLst/>
              </a:rPr>
              <a:t>VISION</a:t>
            </a:r>
            <a:r>
              <a:rPr lang="en-US" b="1" i="0" cap="all" dirty="0">
                <a:effectLst/>
              </a:rPr>
              <a:t>: </a:t>
            </a:r>
            <a:r>
              <a:rPr lang="en-US" b="0" i="0" dirty="0">
                <a:effectLst/>
              </a:rPr>
              <a:t>To inspire, empower and equip men and boys to fulfill the Great Commission.</a:t>
            </a:r>
          </a:p>
          <a:p>
            <a:pPr marL="285750" indent="-285750" fontAlgn="base">
              <a:spcAft>
                <a:spcPts val="1200"/>
              </a:spcAft>
              <a:buFont typeface="Arial" panose="020B0604020202020204" pitchFamily="34" charset="0"/>
              <a:buChar char="•"/>
            </a:pPr>
            <a:r>
              <a:rPr lang="en-US" sz="2000" b="1" i="0" cap="all" dirty="0">
                <a:effectLst/>
              </a:rPr>
              <a:t>MISSION</a:t>
            </a:r>
            <a:r>
              <a:rPr lang="en-US" b="1" cap="all" dirty="0"/>
              <a:t>: </a:t>
            </a:r>
            <a:r>
              <a:rPr lang="en-US" b="0" i="0" dirty="0">
                <a:effectLst/>
              </a:rPr>
              <a:t>To bring men and youth to Christ.</a:t>
            </a:r>
            <a:br>
              <a:rPr lang="en-US" b="0" i="0" dirty="0">
                <a:effectLst/>
              </a:rPr>
            </a:br>
            <a:endParaRPr lang="en-US" b="0" i="0" dirty="0">
              <a:effectLst/>
            </a:endParaRPr>
          </a:p>
          <a:p>
            <a:pPr fontAlgn="base"/>
            <a:r>
              <a:rPr lang="en-US" sz="3200" b="1" i="1" dirty="0">
                <a:solidFill>
                  <a:srgbClr val="FF0000"/>
                </a:solidFill>
                <a:effectLst/>
              </a:rPr>
              <a:t>The Brotherhood endeavors to accomplish this mission through the threefold disciplines of Prayer, Study, &amp; Service.</a:t>
            </a:r>
            <a:endParaRPr lang="en-US" sz="2400" b="1" dirty="0"/>
          </a:p>
        </p:txBody>
      </p:sp>
    </p:spTree>
    <p:extLst>
      <p:ext uri="{BB962C8B-B14F-4D97-AF65-F5344CB8AC3E}">
        <p14:creationId xmlns:p14="http://schemas.microsoft.com/office/powerpoint/2010/main" val="23439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7FF90-412C-6848-341A-709A8C39BD71}"/>
              </a:ext>
            </a:extLst>
          </p:cNvPr>
          <p:cNvSpPr txBox="1"/>
          <p:nvPr/>
        </p:nvSpPr>
        <p:spPr>
          <a:xfrm>
            <a:off x="3192377" y="1323473"/>
            <a:ext cx="6212306" cy="1446550"/>
          </a:xfrm>
          <a:prstGeom prst="rect">
            <a:avLst/>
          </a:prstGeom>
          <a:noFill/>
        </p:spPr>
        <p:txBody>
          <a:bodyPr wrap="square" rtlCol="0">
            <a:spAutoFit/>
          </a:bodyPr>
          <a:lstStyle/>
          <a:p>
            <a:pPr algn="ctr"/>
            <a:r>
              <a:rPr lang="en-US" sz="4400" b="1" dirty="0"/>
              <a:t>Additional Opportunities Scouting Provides</a:t>
            </a:r>
          </a:p>
        </p:txBody>
      </p:sp>
      <p:sp>
        <p:nvSpPr>
          <p:cNvPr id="3" name="TextBox 2">
            <a:extLst>
              <a:ext uri="{FF2B5EF4-FFF2-40B4-BE49-F238E27FC236}">
                <a16:creationId xmlns:a16="http://schemas.microsoft.com/office/drawing/2014/main" id="{5EC6323C-B79A-E538-EC61-9D3D8FB57A47}"/>
              </a:ext>
            </a:extLst>
          </p:cNvPr>
          <p:cNvSpPr txBox="1"/>
          <p:nvPr/>
        </p:nvSpPr>
        <p:spPr>
          <a:xfrm>
            <a:off x="946484" y="2929896"/>
            <a:ext cx="10194758" cy="289310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Can involve young families in the parish</a:t>
            </a:r>
            <a:br>
              <a:rPr lang="en-US" sz="2400" dirty="0"/>
            </a:br>
            <a:br>
              <a:rPr lang="en-US" sz="500" dirty="0"/>
            </a:br>
            <a:r>
              <a:rPr lang="en-US" dirty="0"/>
              <a:t>-   W</a:t>
            </a:r>
            <a:r>
              <a:rPr lang="en-US" sz="1800" dirty="0">
                <a:effectLst/>
                <a:latin typeface="Arial" panose="020B0604020202020204" pitchFamily="34" charset="0"/>
                <a:ea typeface="Calibri" panose="020F0502020204030204" pitchFamily="34" charset="0"/>
                <a:cs typeface="Arial" panose="020B0604020202020204" pitchFamily="34" charset="0"/>
              </a:rPr>
              <a:t>elcomes boys and girls starting in </a:t>
            </a:r>
            <a:r>
              <a:rPr lang="en-US" sz="1800" dirty="0">
                <a:effectLst/>
                <a:latin typeface="Aptos" panose="020B0004020202020204" pitchFamily="34" charset="0"/>
                <a:ea typeface="Calibri" panose="020F0502020204030204" pitchFamily="34" charset="0"/>
                <a:cs typeface="Arial" panose="020B0604020202020204" pitchFamily="34" charset="0"/>
              </a:rPr>
              <a:t>kindergarten</a:t>
            </a:r>
            <a:br>
              <a:rPr lang="en-US" sz="1800" dirty="0">
                <a:effectLst/>
                <a:latin typeface="Aptos" panose="020B0004020202020204" pitchFamily="34" charset="0"/>
                <a:ea typeface="Calibri" panose="020F0502020204030204" pitchFamily="34" charset="0"/>
                <a:cs typeface="Arial" panose="020B0604020202020204" pitchFamily="34" charset="0"/>
              </a:rPr>
            </a:br>
            <a:br>
              <a:rPr lang="en-US" sz="500" dirty="0">
                <a:effectLst/>
                <a:latin typeface="Aptos" panose="020B0004020202020204" pitchFamily="34" charset="0"/>
                <a:ea typeface="Calibri" panose="020F0502020204030204" pitchFamily="34" charset="0"/>
                <a:cs typeface="Arial" panose="020B0604020202020204" pitchFamily="34" charset="0"/>
              </a:rPr>
            </a:br>
            <a:r>
              <a:rPr lang="en-US" sz="1800" dirty="0">
                <a:effectLst/>
                <a:ea typeface="Calibri" panose="020F0502020204030204" pitchFamily="34" charset="0"/>
                <a:cs typeface="Arial" panose="020B0604020202020204" pitchFamily="34" charset="0"/>
              </a:rPr>
              <a:t>-   Features whole family activities</a:t>
            </a:r>
            <a:br>
              <a:rPr lang="en-US" sz="1800" dirty="0">
                <a:effectLst/>
                <a:ea typeface="Calibri" panose="020F0502020204030204" pitchFamily="34" charset="0"/>
                <a:cs typeface="Arial" panose="020B0604020202020204" pitchFamily="34" charset="0"/>
              </a:rPr>
            </a:br>
            <a:br>
              <a:rPr lang="en-US" sz="500" dirty="0"/>
            </a:br>
            <a:r>
              <a:rPr lang="en-US" dirty="0"/>
              <a:t>-   Forty percent of Scout families are unchurched</a:t>
            </a:r>
            <a:br>
              <a:rPr lang="en-US" dirty="0"/>
            </a:br>
            <a:br>
              <a:rPr lang="en-US" sz="500" dirty="0"/>
            </a:br>
            <a:r>
              <a:rPr lang="en-US" dirty="0"/>
              <a:t>-   If Scouting is seen as an active part of parish life, these families may get more involved with the parish</a:t>
            </a:r>
            <a:br>
              <a:rPr lang="en-US" dirty="0"/>
            </a:br>
            <a:r>
              <a:rPr lang="en-US" dirty="0"/>
              <a:t>       </a:t>
            </a:r>
            <a:r>
              <a:rPr lang="en-US" sz="1600" dirty="0"/>
              <a:t>Quote from a Rector in PA: “</a:t>
            </a:r>
            <a:r>
              <a:rPr lang="en-US" sz="1600" dirty="0">
                <a:effectLst/>
                <a:ea typeface="Calibri" panose="020F0502020204030204" pitchFamily="34" charset="0"/>
              </a:rPr>
              <a:t>Our Troops and Cubs are an extension of the </a:t>
            </a:r>
            <a:r>
              <a:rPr lang="en-US" sz="1600" dirty="0">
                <a:ea typeface="Calibri" panose="020F0502020204030204" pitchFamily="34" charset="0"/>
              </a:rPr>
              <a:t>ministry of St. Paul’s. Only one family is</a:t>
            </a:r>
            <a:br>
              <a:rPr lang="en-US" sz="1600" dirty="0">
                <a:ea typeface="Calibri" panose="020F0502020204030204" pitchFamily="34" charset="0"/>
              </a:rPr>
            </a:br>
            <a:r>
              <a:rPr lang="en-US" sz="1600" dirty="0">
                <a:ea typeface="Calibri" panose="020F0502020204030204" pitchFamily="34" charset="0"/>
              </a:rPr>
              <a:t>                                                         </a:t>
            </a:r>
            <a:r>
              <a:rPr lang="en-US" sz="1600" dirty="0">
                <a:effectLst/>
                <a:ea typeface="Calibri" panose="020F0502020204030204" pitchFamily="34" charset="0"/>
              </a:rPr>
              <a:t>involved in the parish - </a:t>
            </a:r>
            <a:r>
              <a:rPr lang="en-US" sz="1600" dirty="0">
                <a:ea typeface="Calibri" panose="020F0502020204030204" pitchFamily="34" charset="0"/>
              </a:rPr>
              <a:t>but we have children and </a:t>
            </a:r>
            <a:r>
              <a:rPr lang="en-US" sz="1600" dirty="0">
                <a:effectLst/>
                <a:ea typeface="Calibri" panose="020F0502020204030204" pitchFamily="34" charset="0"/>
              </a:rPr>
              <a:t>youth </a:t>
            </a:r>
            <a:r>
              <a:rPr lang="en-US" sz="1600" dirty="0">
                <a:ea typeface="Calibri" panose="020F0502020204030204" pitchFamily="34" charset="0"/>
              </a:rPr>
              <a:t>coming into our building, </a:t>
            </a:r>
            <a:br>
              <a:rPr lang="en-US" sz="1600" dirty="0">
                <a:ea typeface="Calibri" panose="020F0502020204030204" pitchFamily="34" charset="0"/>
              </a:rPr>
            </a:br>
            <a:r>
              <a:rPr lang="en-US" sz="1600" dirty="0">
                <a:ea typeface="Calibri" panose="020F0502020204030204" pitchFamily="34" charset="0"/>
              </a:rPr>
              <a:t>                                                         recognizing they are welcomed and </a:t>
            </a:r>
            <a:r>
              <a:rPr lang="en-US" sz="1600" dirty="0">
                <a:effectLst/>
                <a:ea typeface="Calibri" panose="020F0502020204030204" pitchFamily="34" charset="0"/>
              </a:rPr>
              <a:t>supported by </a:t>
            </a:r>
            <a:r>
              <a:rPr lang="en-US" sz="1600" dirty="0">
                <a:ea typeface="Calibri" panose="020F0502020204030204" pitchFamily="34" charset="0"/>
              </a:rPr>
              <a:t>St. Paul's.  And it may be that some</a:t>
            </a:r>
            <a:br>
              <a:rPr lang="en-US" sz="1600" dirty="0">
                <a:ea typeface="Calibri" panose="020F0502020204030204" pitchFamily="34" charset="0"/>
              </a:rPr>
            </a:br>
            <a:r>
              <a:rPr lang="en-US" sz="1600" dirty="0">
                <a:ea typeface="Calibri" panose="020F0502020204030204" pitchFamily="34" charset="0"/>
              </a:rPr>
              <a:t>                                                         family will sometime explore coming to St. Paul's.  I think that's called "Evangelism.”</a:t>
            </a:r>
            <a:endParaRPr lang="en-US" dirty="0"/>
          </a:p>
        </p:txBody>
      </p:sp>
    </p:spTree>
    <p:extLst>
      <p:ext uri="{BB962C8B-B14F-4D97-AF65-F5344CB8AC3E}">
        <p14:creationId xmlns:p14="http://schemas.microsoft.com/office/powerpoint/2010/main" val="119025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17FF90-412C-6848-341A-709A8C39BD71}"/>
              </a:ext>
            </a:extLst>
          </p:cNvPr>
          <p:cNvSpPr txBox="1"/>
          <p:nvPr/>
        </p:nvSpPr>
        <p:spPr>
          <a:xfrm>
            <a:off x="3192377" y="1323473"/>
            <a:ext cx="6212306" cy="1446550"/>
          </a:xfrm>
          <a:prstGeom prst="rect">
            <a:avLst/>
          </a:prstGeom>
          <a:noFill/>
        </p:spPr>
        <p:txBody>
          <a:bodyPr wrap="square" rtlCol="0">
            <a:spAutoFit/>
          </a:bodyPr>
          <a:lstStyle/>
          <a:p>
            <a:pPr algn="ctr"/>
            <a:r>
              <a:rPr lang="en-US" sz="4400" b="1" dirty="0"/>
              <a:t>Additional Opportunities Scouting Provides</a:t>
            </a:r>
          </a:p>
        </p:txBody>
      </p:sp>
      <p:sp>
        <p:nvSpPr>
          <p:cNvPr id="3" name="TextBox 2">
            <a:extLst>
              <a:ext uri="{FF2B5EF4-FFF2-40B4-BE49-F238E27FC236}">
                <a16:creationId xmlns:a16="http://schemas.microsoft.com/office/drawing/2014/main" id="{5EC6323C-B79A-E538-EC61-9D3D8FB57A47}"/>
              </a:ext>
            </a:extLst>
          </p:cNvPr>
          <p:cNvSpPr txBox="1"/>
          <p:nvPr/>
        </p:nvSpPr>
        <p:spPr>
          <a:xfrm>
            <a:off x="946484" y="2929896"/>
            <a:ext cx="10194758" cy="23237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Teaches youth the value of service to others</a:t>
            </a:r>
            <a:br>
              <a:rPr lang="en-US" sz="2400" dirty="0"/>
            </a:br>
            <a:br>
              <a:rPr lang="en-US" sz="500" dirty="0"/>
            </a:br>
            <a:r>
              <a:rPr lang="en-US" sz="2400" dirty="0"/>
              <a:t>- Unit service projects both at parish and in the community</a:t>
            </a:r>
            <a:br>
              <a:rPr lang="en-US" sz="2400" dirty="0"/>
            </a:br>
            <a:br>
              <a:rPr lang="en-US" sz="500" dirty="0"/>
            </a:br>
            <a:r>
              <a:rPr lang="en-US" sz="2400" dirty="0"/>
              <a:t>- Individual service projects</a:t>
            </a:r>
          </a:p>
          <a:p>
            <a:pPr marL="285750" indent="-285750">
              <a:spcAft>
                <a:spcPts val="1200"/>
              </a:spcAft>
              <a:buFont typeface="Arial" panose="020B0604020202020204" pitchFamily="34" charset="0"/>
              <a:buChar char="•"/>
            </a:pPr>
            <a:r>
              <a:rPr lang="en-US" sz="2400" dirty="0"/>
              <a:t>Can offer parish youth groups additional venues</a:t>
            </a:r>
            <a:br>
              <a:rPr lang="en-US" sz="2400" dirty="0"/>
            </a:br>
            <a:br>
              <a:rPr lang="en-US" sz="500" dirty="0"/>
            </a:br>
            <a:r>
              <a:rPr lang="en-US" sz="2400" dirty="0"/>
              <a:t>- High adventure opportunities</a:t>
            </a:r>
          </a:p>
        </p:txBody>
      </p:sp>
    </p:spTree>
    <p:extLst>
      <p:ext uri="{BB962C8B-B14F-4D97-AF65-F5344CB8AC3E}">
        <p14:creationId xmlns:p14="http://schemas.microsoft.com/office/powerpoint/2010/main" val="325066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4F56E-86E1-F605-CCEC-A044F82E53BF}"/>
              </a:ext>
            </a:extLst>
          </p:cNvPr>
          <p:cNvSpPr txBox="1"/>
          <p:nvPr/>
        </p:nvSpPr>
        <p:spPr>
          <a:xfrm>
            <a:off x="810126" y="1991073"/>
            <a:ext cx="10523621" cy="4544834"/>
          </a:xfrm>
          <a:prstGeom prst="rect">
            <a:avLst/>
          </a:prstGeom>
          <a:noFill/>
        </p:spPr>
        <p:txBody>
          <a:bodyPr wrap="square">
            <a:spAutoFit/>
          </a:bodyPr>
          <a:lstStyle/>
          <a:p>
            <a:pPr marL="288925" lvl="1" indent="-285750">
              <a:spcAft>
                <a:spcPts val="800"/>
              </a:spcAft>
              <a:buFont typeface="Arial" panose="020B0604020202020204" pitchFamily="34" charset="0"/>
              <a:buChar char="•"/>
              <a:tabLst>
                <a:tab pos="801688" algn="l"/>
              </a:tabLst>
            </a:pPr>
            <a:r>
              <a:rPr lang="en-US" sz="2000" b="1" dirty="0"/>
              <a:t>Scouting is all about Character Development</a:t>
            </a:r>
            <a:r>
              <a:rPr lang="en-US" dirty="0"/>
              <a:t>: </a:t>
            </a:r>
            <a:r>
              <a:rPr lang="en-US" b="0" i="1" dirty="0">
                <a:solidFill>
                  <a:srgbClr val="202124"/>
                </a:solidFill>
                <a:effectLst/>
                <a:latin typeface="Google Sans"/>
              </a:rPr>
              <a:t>The mission of the Boy Scouts of America is </a:t>
            </a:r>
            <a:r>
              <a:rPr lang="en-US" i="1" dirty="0">
                <a:solidFill>
                  <a:srgbClr val="040C28"/>
                </a:solidFill>
                <a:latin typeface="Google Sans"/>
              </a:rPr>
              <a:t>to</a:t>
            </a:r>
            <a:br>
              <a:rPr lang="en-US" b="0" i="1" dirty="0">
                <a:solidFill>
                  <a:srgbClr val="202124"/>
                </a:solidFill>
                <a:effectLst/>
                <a:latin typeface="Google Sans"/>
              </a:rPr>
            </a:br>
            <a:r>
              <a:rPr lang="en-US" b="0" i="1" dirty="0">
                <a:solidFill>
                  <a:srgbClr val="202124"/>
                </a:solidFill>
                <a:effectLst/>
                <a:latin typeface="Google Sans"/>
              </a:rPr>
              <a:t>                                               </a:t>
            </a:r>
            <a:r>
              <a:rPr lang="en-US" i="1" dirty="0">
                <a:solidFill>
                  <a:srgbClr val="040C28"/>
                </a:solidFill>
                <a:latin typeface="Google Sans"/>
              </a:rPr>
              <a:t>prepare young </a:t>
            </a:r>
            <a:r>
              <a:rPr lang="en-US" b="0" i="1" dirty="0">
                <a:solidFill>
                  <a:srgbClr val="040C28"/>
                </a:solidFill>
                <a:effectLst/>
                <a:latin typeface="Google Sans"/>
              </a:rPr>
              <a:t>people to make ethical and moral choices over their </a:t>
            </a:r>
            <a:r>
              <a:rPr lang="en-US" i="1" dirty="0">
                <a:solidFill>
                  <a:srgbClr val="040C28"/>
                </a:solidFill>
                <a:latin typeface="Google Sans"/>
              </a:rPr>
              <a:t>lifetimes</a:t>
            </a:r>
            <a:br>
              <a:rPr lang="en-US" i="1" dirty="0">
                <a:solidFill>
                  <a:srgbClr val="040C28"/>
                </a:solidFill>
                <a:latin typeface="Google Sans"/>
              </a:rPr>
            </a:br>
            <a:r>
              <a:rPr lang="en-US" i="1" dirty="0">
                <a:solidFill>
                  <a:srgbClr val="040C28"/>
                </a:solidFill>
                <a:latin typeface="Google Sans"/>
              </a:rPr>
              <a:t>                                               by instilling in them the values of the Scout Oath and the Scout Law</a:t>
            </a:r>
            <a:r>
              <a:rPr lang="en-US" i="1" dirty="0">
                <a:solidFill>
                  <a:srgbClr val="202124"/>
                </a:solidFill>
                <a:latin typeface="Google Sans"/>
              </a:rPr>
              <a:t>.</a:t>
            </a:r>
            <a:r>
              <a:rPr lang="en-US" i="1" dirty="0"/>
              <a:t> </a:t>
            </a:r>
          </a:p>
          <a:p>
            <a:pPr marL="288925" lvl="1" indent="-285750">
              <a:spcAft>
                <a:spcPts val="800"/>
              </a:spcAft>
              <a:buFont typeface="Arial" panose="020B0604020202020204" pitchFamily="34" charset="0"/>
              <a:buChar char="•"/>
              <a:tabLst>
                <a:tab pos="801688" algn="l"/>
              </a:tabLst>
            </a:pPr>
            <a:r>
              <a:rPr lang="en-US" sz="2000" b="1" dirty="0"/>
              <a:t>Youth safety is of upmost importance</a:t>
            </a:r>
            <a:r>
              <a:rPr lang="en-US" dirty="0"/>
              <a:t>:</a:t>
            </a:r>
            <a:br>
              <a:rPr lang="en-US" dirty="0"/>
            </a:br>
            <a:r>
              <a:rPr lang="en-US" dirty="0"/>
              <a:t>-   </a:t>
            </a:r>
            <a:r>
              <a:rPr lang="en-US" u="sng" dirty="0"/>
              <a:t>Youth Protection Training is </a:t>
            </a:r>
            <a:r>
              <a:rPr lang="en-US" b="1" u="sng" dirty="0"/>
              <a:t>required for all adults</a:t>
            </a:r>
            <a:r>
              <a:rPr lang="en-US" u="sng" dirty="0"/>
              <a:t>.</a:t>
            </a:r>
            <a:r>
              <a:rPr lang="en-US" dirty="0"/>
              <a:t> Must be renewed every two years to insure adults are</a:t>
            </a:r>
            <a:br>
              <a:rPr lang="en-US" dirty="0"/>
            </a:br>
            <a:r>
              <a:rPr lang="en-US" dirty="0"/>
              <a:t>    current with latest policies and procedures. Similar to Safe Church training. </a:t>
            </a:r>
            <a:br>
              <a:rPr lang="en-US" dirty="0"/>
            </a:br>
            <a:r>
              <a:rPr lang="en-US" dirty="0"/>
              <a:t>-   </a:t>
            </a:r>
            <a:r>
              <a:rPr lang="en-US" u="sng" dirty="0"/>
              <a:t>Two Deep Leadership</a:t>
            </a:r>
            <a:r>
              <a:rPr lang="en-US" dirty="0"/>
              <a:t>: Never meet one-on-one with the youth.</a:t>
            </a:r>
            <a:br>
              <a:rPr lang="en-US" dirty="0"/>
            </a:br>
            <a:r>
              <a:rPr lang="en-US" dirty="0"/>
              <a:t>-   </a:t>
            </a:r>
            <a:r>
              <a:rPr lang="en-US" u="sng" dirty="0"/>
              <a:t>Buddy System</a:t>
            </a:r>
            <a:r>
              <a:rPr lang="en-US" dirty="0"/>
              <a:t>: Never allow youth to go away from the group alone; always as a group of two or more.</a:t>
            </a:r>
          </a:p>
          <a:p>
            <a:pPr marL="288925" lvl="1" indent="-285750">
              <a:spcAft>
                <a:spcPts val="800"/>
              </a:spcAft>
              <a:buFont typeface="Arial" panose="020B0604020202020204" pitchFamily="34" charset="0"/>
              <a:buChar char="•"/>
              <a:tabLst>
                <a:tab pos="801688" algn="l"/>
              </a:tabLst>
            </a:pPr>
            <a:r>
              <a:rPr lang="en-US" sz="2000" b="1" dirty="0"/>
              <a:t>Scouting provides training to both adults and youth</a:t>
            </a:r>
            <a:r>
              <a:rPr lang="en-US" dirty="0"/>
              <a:t>:</a:t>
            </a:r>
            <a:br>
              <a:rPr lang="en-US" dirty="0"/>
            </a:br>
            <a:r>
              <a:rPr lang="en-US" dirty="0"/>
              <a:t>- Adults:  Both on-line training and in person basic training is available for all adults.</a:t>
            </a:r>
            <a:br>
              <a:rPr lang="en-US" dirty="0"/>
            </a:br>
            <a:r>
              <a:rPr lang="en-US" dirty="0"/>
              <a:t>                 Untrained adults are regularly reminded to keep their training current.</a:t>
            </a:r>
            <a:br>
              <a:rPr lang="en-US" dirty="0"/>
            </a:br>
            <a:r>
              <a:rPr lang="en-US" dirty="0"/>
              <a:t>                 Advanced training is available for adults who are trained at the basic level.</a:t>
            </a:r>
            <a:br>
              <a:rPr lang="en-US" dirty="0"/>
            </a:br>
            <a:r>
              <a:rPr lang="en-US" dirty="0"/>
              <a:t>- Youth:  Scouting is designed to train youth as leaders. Youth learn how to organize themselves, run</a:t>
            </a:r>
            <a:br>
              <a:rPr lang="en-US" dirty="0"/>
            </a:br>
            <a:r>
              <a:rPr lang="en-US" dirty="0"/>
              <a:t>                meetings and work together to perform tasks. Position-specific training is available</a:t>
            </a:r>
            <a:br>
              <a:rPr lang="en-US" dirty="0"/>
            </a:br>
            <a:r>
              <a:rPr lang="en-US" dirty="0"/>
              <a:t>                for key youth leaders (Patrol leaders, Sr. Patrol Leaders and the Chaplain’s Aide)</a:t>
            </a:r>
          </a:p>
        </p:txBody>
      </p:sp>
      <p:sp>
        <p:nvSpPr>
          <p:cNvPr id="6" name="TextBox 5">
            <a:extLst>
              <a:ext uri="{FF2B5EF4-FFF2-40B4-BE49-F238E27FC236}">
                <a16:creationId xmlns:a16="http://schemas.microsoft.com/office/drawing/2014/main" id="{8B4CE694-3E5A-9F2F-96D0-79114E74410F}"/>
              </a:ext>
            </a:extLst>
          </p:cNvPr>
          <p:cNvSpPr txBox="1"/>
          <p:nvPr/>
        </p:nvSpPr>
        <p:spPr>
          <a:xfrm>
            <a:off x="2205789" y="1067743"/>
            <a:ext cx="7780421" cy="923330"/>
          </a:xfrm>
          <a:prstGeom prst="rect">
            <a:avLst/>
          </a:prstGeom>
          <a:noFill/>
        </p:spPr>
        <p:txBody>
          <a:bodyPr wrap="square" rtlCol="0">
            <a:spAutoFit/>
          </a:bodyPr>
          <a:lstStyle/>
          <a:p>
            <a:pPr algn="ctr"/>
            <a:r>
              <a:rPr lang="en-US" sz="3600" b="1" dirty="0"/>
              <a:t>Some Things You Might Want to Know</a:t>
            </a:r>
            <a:br>
              <a:rPr lang="en-US" sz="2800" b="1" dirty="0"/>
            </a:br>
            <a:r>
              <a:rPr lang="en-US" dirty="0"/>
              <a:t>(Boy Scout Specific)</a:t>
            </a:r>
            <a:endParaRPr lang="en-US" sz="2000" dirty="0"/>
          </a:p>
        </p:txBody>
      </p:sp>
    </p:spTree>
    <p:extLst>
      <p:ext uri="{BB962C8B-B14F-4D97-AF65-F5344CB8AC3E}">
        <p14:creationId xmlns:p14="http://schemas.microsoft.com/office/powerpoint/2010/main" val="155854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DFF370-F285-0DB3-C502-D71F74159C2E}"/>
              </a:ext>
            </a:extLst>
          </p:cNvPr>
          <p:cNvSpPr txBox="1"/>
          <p:nvPr/>
        </p:nvSpPr>
        <p:spPr>
          <a:xfrm>
            <a:off x="3312695" y="2203512"/>
            <a:ext cx="5566610" cy="830997"/>
          </a:xfrm>
          <a:prstGeom prst="rect">
            <a:avLst/>
          </a:prstGeom>
          <a:noFill/>
        </p:spPr>
        <p:txBody>
          <a:bodyPr wrap="square" rtlCol="0">
            <a:spAutoFit/>
          </a:bodyPr>
          <a:lstStyle/>
          <a:p>
            <a:pPr algn="ctr"/>
            <a:r>
              <a:rPr lang="en-US" sz="4800" b="1" dirty="0"/>
              <a:t>Contact Us:</a:t>
            </a:r>
          </a:p>
        </p:txBody>
      </p:sp>
      <p:sp>
        <p:nvSpPr>
          <p:cNvPr id="3" name="TextBox 2">
            <a:extLst>
              <a:ext uri="{FF2B5EF4-FFF2-40B4-BE49-F238E27FC236}">
                <a16:creationId xmlns:a16="http://schemas.microsoft.com/office/drawing/2014/main" id="{8EC66FBA-57BA-5631-AD69-606C9DD2FF09}"/>
              </a:ext>
            </a:extLst>
          </p:cNvPr>
          <p:cNvSpPr txBox="1"/>
          <p:nvPr/>
        </p:nvSpPr>
        <p:spPr>
          <a:xfrm>
            <a:off x="1994848" y="3725778"/>
            <a:ext cx="8202304" cy="1384995"/>
          </a:xfrm>
          <a:prstGeom prst="rect">
            <a:avLst/>
          </a:prstGeom>
          <a:noFill/>
        </p:spPr>
        <p:txBody>
          <a:bodyPr wrap="square" rtlCol="0">
            <a:spAutoFit/>
          </a:bodyPr>
          <a:lstStyle/>
          <a:p>
            <a:pPr algn="ctr"/>
            <a:r>
              <a:rPr lang="en-US" sz="2800" dirty="0"/>
              <a:t>Email: </a:t>
            </a:r>
            <a:r>
              <a:rPr lang="en-US" sz="2800" dirty="0">
                <a:hlinkClick r:id="rId2"/>
              </a:rPr>
              <a:t>Scouting @Brothersandrew.net</a:t>
            </a:r>
            <a:br>
              <a:rPr lang="en-US" sz="2800" dirty="0"/>
            </a:br>
            <a:endParaRPr lang="en-US" sz="2800" dirty="0"/>
          </a:p>
          <a:p>
            <a:pPr algn="ctr"/>
            <a:r>
              <a:rPr lang="en-US" sz="2800" dirty="0"/>
              <a:t>Web: </a:t>
            </a:r>
            <a:r>
              <a:rPr lang="en-US" sz="2800" dirty="0">
                <a:hlinkClick r:id="rId3"/>
              </a:rPr>
              <a:t>https://brothersandrew.net/service/scouting/</a:t>
            </a:r>
            <a:endParaRPr lang="en-US" sz="2800" dirty="0"/>
          </a:p>
        </p:txBody>
      </p:sp>
    </p:spTree>
    <p:extLst>
      <p:ext uri="{BB962C8B-B14F-4D97-AF65-F5344CB8AC3E}">
        <p14:creationId xmlns:p14="http://schemas.microsoft.com/office/powerpoint/2010/main" val="119715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CD44C-FD2B-3671-A759-EDED3E09CDE9}"/>
              </a:ext>
            </a:extLst>
          </p:cNvPr>
          <p:cNvSpPr txBox="1"/>
          <p:nvPr/>
        </p:nvSpPr>
        <p:spPr>
          <a:xfrm>
            <a:off x="3312695" y="2799347"/>
            <a:ext cx="5566610" cy="1446550"/>
          </a:xfrm>
          <a:prstGeom prst="rect">
            <a:avLst/>
          </a:prstGeom>
          <a:noFill/>
        </p:spPr>
        <p:txBody>
          <a:bodyPr wrap="square" rtlCol="0">
            <a:spAutoFit/>
          </a:bodyPr>
          <a:lstStyle/>
          <a:p>
            <a:pPr algn="ctr"/>
            <a:r>
              <a:rPr lang="en-US" sz="8800" b="1" dirty="0"/>
              <a:t>Questions</a:t>
            </a:r>
          </a:p>
        </p:txBody>
      </p:sp>
    </p:spTree>
    <p:extLst>
      <p:ext uri="{BB962C8B-B14F-4D97-AF65-F5344CB8AC3E}">
        <p14:creationId xmlns:p14="http://schemas.microsoft.com/office/powerpoint/2010/main" val="581518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6B0C0-9441-4BFB-A9CD-976E0E67001D}"/>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89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34536-E9B4-0F02-C989-536A563DC7AB}"/>
              </a:ext>
            </a:extLst>
          </p:cNvPr>
          <p:cNvSpPr txBox="1"/>
          <p:nvPr/>
        </p:nvSpPr>
        <p:spPr>
          <a:xfrm>
            <a:off x="2061410" y="1203158"/>
            <a:ext cx="8069179" cy="1569660"/>
          </a:xfrm>
          <a:prstGeom prst="rect">
            <a:avLst/>
          </a:prstGeom>
          <a:noFill/>
        </p:spPr>
        <p:txBody>
          <a:bodyPr wrap="square" rtlCol="0">
            <a:spAutoFit/>
          </a:bodyPr>
          <a:lstStyle/>
          <a:p>
            <a:pPr algn="ctr"/>
            <a:r>
              <a:rPr lang="en-US" sz="3200" b="1" dirty="0"/>
              <a:t>Importantly, the Brotherhood has been recognized by General Convention as the men’s ministry of the Episcopal Church </a:t>
            </a:r>
          </a:p>
        </p:txBody>
      </p:sp>
      <p:sp>
        <p:nvSpPr>
          <p:cNvPr id="3" name="TextBox 2">
            <a:extLst>
              <a:ext uri="{FF2B5EF4-FFF2-40B4-BE49-F238E27FC236}">
                <a16:creationId xmlns:a16="http://schemas.microsoft.com/office/drawing/2014/main" id="{D2A2CDCD-E705-F109-AF9A-B8151AA8E72F}"/>
              </a:ext>
            </a:extLst>
          </p:cNvPr>
          <p:cNvSpPr txBox="1"/>
          <p:nvPr/>
        </p:nvSpPr>
        <p:spPr>
          <a:xfrm>
            <a:off x="2819400" y="2919663"/>
            <a:ext cx="6553200" cy="3539430"/>
          </a:xfrm>
          <a:prstGeom prst="rect">
            <a:avLst/>
          </a:prstGeom>
          <a:noFill/>
        </p:spPr>
        <p:txBody>
          <a:bodyPr wrap="square" rtlCol="0">
            <a:spAutoFit/>
          </a:bodyPr>
          <a:lstStyle/>
          <a:p>
            <a:pPr algn="just">
              <a:spcAft>
                <a:spcPts val="1200"/>
              </a:spcAft>
            </a:pPr>
            <a:r>
              <a:rPr lang="en-US" sz="2000" i="1" dirty="0">
                <a:solidFill>
                  <a:srgbClr val="FF0000"/>
                </a:solidFill>
              </a:rPr>
              <a:t>Resolved</a:t>
            </a:r>
            <a:r>
              <a:rPr lang="en-US" sz="2000" dirty="0">
                <a:solidFill>
                  <a:srgbClr val="FF0000"/>
                </a:solidFill>
              </a:rPr>
              <a:t> that the 78</a:t>
            </a:r>
            <a:r>
              <a:rPr lang="en-US" sz="2000" baseline="30000" dirty="0">
                <a:solidFill>
                  <a:srgbClr val="FF0000"/>
                </a:solidFill>
              </a:rPr>
              <a:t>th</a:t>
            </a:r>
            <a:r>
              <a:rPr lang="en-US" sz="2000" dirty="0">
                <a:solidFill>
                  <a:srgbClr val="FF0000"/>
                </a:solidFill>
              </a:rPr>
              <a:t> General Convention acknowledge, with thanks to God, the Brotherhood of St. Andrew and 132 years of ministry to men and boys; </a:t>
            </a:r>
          </a:p>
          <a:p>
            <a:pPr algn="just"/>
            <a:r>
              <a:rPr lang="en-US" sz="2000" i="1" dirty="0">
                <a:solidFill>
                  <a:srgbClr val="FF0000"/>
                </a:solidFill>
              </a:rPr>
              <a:t>and be it further</a:t>
            </a:r>
            <a:r>
              <a:rPr lang="en-US" sz="2000" dirty="0">
                <a:solidFill>
                  <a:srgbClr val="FF0000"/>
                </a:solidFill>
              </a:rPr>
              <a:t> </a:t>
            </a:r>
            <a:r>
              <a:rPr lang="en-US" sz="2000" i="1" dirty="0">
                <a:solidFill>
                  <a:srgbClr val="FF0000"/>
                </a:solidFill>
              </a:rPr>
              <a:t>Resolved </a:t>
            </a:r>
            <a:r>
              <a:rPr lang="en-US" sz="2000" dirty="0">
                <a:solidFill>
                  <a:srgbClr val="FF0000"/>
                </a:solidFill>
              </a:rPr>
              <a:t>that the 78</a:t>
            </a:r>
            <a:r>
              <a:rPr lang="en-US" sz="2000" baseline="30000" dirty="0">
                <a:solidFill>
                  <a:srgbClr val="FF0000"/>
                </a:solidFill>
              </a:rPr>
              <a:t>th</a:t>
            </a:r>
            <a:r>
              <a:rPr lang="en-US" sz="2000" dirty="0">
                <a:solidFill>
                  <a:srgbClr val="FF0000"/>
                </a:solidFill>
              </a:rPr>
              <a:t> General Convention encourage and support dioceses and congregations in their efforts to develop and expand ministry to men, to mentor and raise up the next generation of young men throughout the Episcopal Church.</a:t>
            </a:r>
          </a:p>
          <a:p>
            <a:pPr algn="just"/>
            <a:r>
              <a:rPr lang="en-US" dirty="0">
                <a:solidFill>
                  <a:srgbClr val="FF0000"/>
                </a:solidFill>
              </a:rPr>
              <a:t> </a:t>
            </a:r>
          </a:p>
          <a:p>
            <a:pPr algn="r"/>
            <a:r>
              <a:rPr lang="en-US" dirty="0">
                <a:solidFill>
                  <a:srgbClr val="FF0000"/>
                </a:solidFill>
              </a:rPr>
              <a:t>Journal of the General Convention 2015, page 436</a:t>
            </a:r>
          </a:p>
          <a:p>
            <a:pPr algn="r"/>
            <a:r>
              <a:rPr lang="en-US" dirty="0">
                <a:solidFill>
                  <a:srgbClr val="FF0000"/>
                </a:solidFill>
              </a:rPr>
              <a:t>Salt Lake City, Utah</a:t>
            </a:r>
          </a:p>
        </p:txBody>
      </p:sp>
    </p:spTree>
    <p:extLst>
      <p:ext uri="{BB962C8B-B14F-4D97-AF65-F5344CB8AC3E}">
        <p14:creationId xmlns:p14="http://schemas.microsoft.com/office/powerpoint/2010/main" val="73241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4B18D3-A8E4-5847-750F-4B1D97F9C496}"/>
              </a:ext>
            </a:extLst>
          </p:cNvPr>
          <p:cNvSpPr txBox="1"/>
          <p:nvPr/>
        </p:nvSpPr>
        <p:spPr>
          <a:xfrm>
            <a:off x="2164424" y="1322786"/>
            <a:ext cx="7863152" cy="4816703"/>
          </a:xfrm>
          <a:prstGeom prst="rect">
            <a:avLst/>
          </a:prstGeom>
          <a:noFill/>
        </p:spPr>
        <p:txBody>
          <a:bodyPr wrap="square" rtlCol="0">
            <a:spAutoFit/>
          </a:bodyPr>
          <a:lstStyle/>
          <a:p>
            <a:pPr algn="ctr">
              <a:spcAft>
                <a:spcPts val="1800"/>
              </a:spcAft>
            </a:pPr>
            <a:r>
              <a:rPr lang="en-US" sz="3200" b="1" dirty="0"/>
              <a:t>The Brotherhood uses seven focus ministries to accomplish the Discipline of Service </a:t>
            </a:r>
            <a:endParaRPr lang="en-US" sz="2000" dirty="0"/>
          </a:p>
          <a:p>
            <a:pPr marL="285750" indent="-285750">
              <a:spcAft>
                <a:spcPts val="1200"/>
              </a:spcAft>
              <a:buFont typeface="Arial" panose="020B0604020202020204" pitchFamily="34" charset="0"/>
              <a:buChar char="•"/>
            </a:pPr>
            <a:r>
              <a:rPr lang="en-US" sz="2400" dirty="0"/>
              <a:t>Discipleship/Mentoring</a:t>
            </a:r>
          </a:p>
          <a:p>
            <a:pPr marL="285750" indent="-285750">
              <a:spcAft>
                <a:spcPts val="1200"/>
              </a:spcAft>
              <a:buFont typeface="Arial" panose="020B0604020202020204" pitchFamily="34" charset="0"/>
              <a:buChar char="•"/>
            </a:pPr>
            <a:r>
              <a:rPr lang="en-US" sz="2400" dirty="0"/>
              <a:t>Recovery</a:t>
            </a:r>
          </a:p>
          <a:p>
            <a:pPr marL="285750" indent="-285750">
              <a:spcAft>
                <a:spcPts val="1200"/>
              </a:spcAft>
              <a:buFont typeface="Arial" panose="020B0604020202020204" pitchFamily="34" charset="0"/>
              <a:buChar char="•"/>
            </a:pPr>
            <a:r>
              <a:rPr lang="en-US" sz="2400" dirty="0"/>
              <a:t>Restorative Justice/Prison Ministry</a:t>
            </a:r>
          </a:p>
          <a:p>
            <a:pPr marL="285750" indent="-285750">
              <a:spcAft>
                <a:spcPts val="1200"/>
              </a:spcAft>
              <a:buFont typeface="Arial" panose="020B0604020202020204" pitchFamily="34" charset="0"/>
              <a:buChar char="•"/>
            </a:pPr>
            <a:r>
              <a:rPr lang="en-US" sz="2400" dirty="0"/>
              <a:t>Veterans Ministry</a:t>
            </a:r>
          </a:p>
          <a:p>
            <a:pPr marL="285750" indent="-285750">
              <a:spcAft>
                <a:spcPts val="1200"/>
              </a:spcAft>
              <a:buFont typeface="Arial" panose="020B0604020202020204" pitchFamily="34" charset="0"/>
              <a:buChar char="•"/>
            </a:pPr>
            <a:r>
              <a:rPr lang="en-US" sz="2400" dirty="0"/>
              <a:t>Racial Reconciliation</a:t>
            </a:r>
          </a:p>
          <a:p>
            <a:pPr marL="285750" indent="-285750">
              <a:spcAft>
                <a:spcPts val="1200"/>
              </a:spcAft>
              <a:buFont typeface="Arial" panose="020B0604020202020204" pitchFamily="34" charset="0"/>
              <a:buChar char="•"/>
            </a:pPr>
            <a:r>
              <a:rPr lang="en-US" sz="2400" dirty="0"/>
              <a:t>Social Justice</a:t>
            </a:r>
          </a:p>
          <a:p>
            <a:pPr marL="285750" indent="-285750">
              <a:spcAft>
                <a:spcPts val="1200"/>
              </a:spcAft>
              <a:buFont typeface="Arial" panose="020B0604020202020204" pitchFamily="34" charset="0"/>
              <a:buChar char="•"/>
            </a:pPr>
            <a:r>
              <a:rPr lang="en-US" sz="2400" dirty="0">
                <a:solidFill>
                  <a:srgbClr val="FF0000"/>
                </a:solidFill>
              </a:rPr>
              <a:t>Scouting</a:t>
            </a:r>
            <a:endParaRPr lang="en-US" dirty="0"/>
          </a:p>
        </p:txBody>
      </p:sp>
    </p:spTree>
    <p:extLst>
      <p:ext uri="{BB962C8B-B14F-4D97-AF65-F5344CB8AC3E}">
        <p14:creationId xmlns:p14="http://schemas.microsoft.com/office/powerpoint/2010/main" val="264863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89BC7-1D57-6371-AAB8-DCB1933C42F8}"/>
              </a:ext>
            </a:extLst>
          </p:cNvPr>
          <p:cNvSpPr txBox="1"/>
          <p:nvPr/>
        </p:nvSpPr>
        <p:spPr>
          <a:xfrm>
            <a:off x="1660816" y="1007675"/>
            <a:ext cx="8870367" cy="1277273"/>
          </a:xfrm>
          <a:prstGeom prst="rect">
            <a:avLst/>
          </a:prstGeom>
          <a:noFill/>
        </p:spPr>
        <p:txBody>
          <a:bodyPr wrap="square" rtlCol="0">
            <a:spAutoFit/>
          </a:bodyPr>
          <a:lstStyle/>
          <a:p>
            <a:pPr algn="ctr">
              <a:spcAft>
                <a:spcPts val="600"/>
              </a:spcAft>
            </a:pPr>
            <a:r>
              <a:rPr lang="en-US" sz="4400" b="1" dirty="0"/>
              <a:t>Scouting</a:t>
            </a:r>
            <a:endParaRPr lang="en-US" sz="4000" dirty="0"/>
          </a:p>
          <a:p>
            <a:pPr algn="ctr">
              <a:spcAft>
                <a:spcPts val="1200"/>
              </a:spcAft>
            </a:pPr>
            <a:r>
              <a:rPr lang="en-US" sz="2800" b="1" dirty="0"/>
              <a:t>Scouting is the Brotherhood’s youth ministry</a:t>
            </a:r>
            <a:r>
              <a:rPr lang="en-US" sz="2800" i="1" dirty="0"/>
              <a:t> </a:t>
            </a:r>
            <a:endParaRPr lang="en-US" sz="2000" dirty="0"/>
          </a:p>
        </p:txBody>
      </p:sp>
      <p:pic>
        <p:nvPicPr>
          <p:cNvPr id="4" name="Picture 3">
            <a:extLst>
              <a:ext uri="{FF2B5EF4-FFF2-40B4-BE49-F238E27FC236}">
                <a16:creationId xmlns:a16="http://schemas.microsoft.com/office/drawing/2014/main" id="{2833A103-E27B-D21F-C4DF-9F5780A97C6B}"/>
              </a:ext>
            </a:extLst>
          </p:cNvPr>
          <p:cNvPicPr>
            <a:picLocks noChangeAspect="1"/>
          </p:cNvPicPr>
          <p:nvPr/>
        </p:nvPicPr>
        <p:blipFill>
          <a:blip r:embed="rId2"/>
          <a:stretch>
            <a:fillRect/>
          </a:stretch>
        </p:blipFill>
        <p:spPr>
          <a:xfrm>
            <a:off x="831871" y="2284948"/>
            <a:ext cx="3311920" cy="4197722"/>
          </a:xfrm>
          <a:prstGeom prst="rect">
            <a:avLst/>
          </a:prstGeom>
        </p:spPr>
      </p:pic>
      <p:sp>
        <p:nvSpPr>
          <p:cNvPr id="6" name="TextBox 5">
            <a:extLst>
              <a:ext uri="{FF2B5EF4-FFF2-40B4-BE49-F238E27FC236}">
                <a16:creationId xmlns:a16="http://schemas.microsoft.com/office/drawing/2014/main" id="{204248AF-983E-7CAE-9E59-E1AC9CBF1528}"/>
              </a:ext>
            </a:extLst>
          </p:cNvPr>
          <p:cNvSpPr txBox="1"/>
          <p:nvPr/>
        </p:nvSpPr>
        <p:spPr>
          <a:xfrm>
            <a:off x="4596062" y="2884115"/>
            <a:ext cx="5614738" cy="2923877"/>
          </a:xfrm>
          <a:prstGeom prst="rect">
            <a:avLst/>
          </a:prstGeom>
          <a:noFill/>
        </p:spPr>
        <p:txBody>
          <a:bodyPr wrap="square" rtlCol="0">
            <a:spAutoFit/>
          </a:bodyPr>
          <a:lstStyle/>
          <a:p>
            <a:pPr>
              <a:spcAft>
                <a:spcPts val="1200"/>
              </a:spcAft>
            </a:pPr>
            <a:r>
              <a:rPr lang="en-US" dirty="0"/>
              <a:t>The Brotherhood has entered into a Memorandum of Understanding with the BSA where:</a:t>
            </a:r>
          </a:p>
          <a:p>
            <a:pPr marL="285750" indent="-285750">
              <a:spcAft>
                <a:spcPts val="1200"/>
              </a:spcAft>
              <a:buFont typeface="Arial" panose="020B0604020202020204" pitchFamily="34" charset="0"/>
              <a:buChar char="•"/>
            </a:pPr>
            <a:r>
              <a:rPr lang="en-US" sz="1600" dirty="0"/>
              <a:t>The Brotherhood agrees to support Scout units chartered to Episcopal congregations and encourage all Episcopal congregations to  charter BSA units</a:t>
            </a:r>
          </a:p>
          <a:p>
            <a:pPr marL="285750" indent="-285750">
              <a:spcAft>
                <a:spcPts val="1200"/>
              </a:spcAft>
              <a:buFont typeface="Arial" panose="020B0604020202020204" pitchFamily="34" charset="0"/>
              <a:buChar char="•"/>
            </a:pPr>
            <a:r>
              <a:rPr lang="en-US" sz="1600" dirty="0"/>
              <a:t>The BSA, as part of the charter agreement, agrees to:</a:t>
            </a:r>
            <a:br>
              <a:rPr lang="en-US" sz="1600" dirty="0"/>
            </a:br>
            <a:r>
              <a:rPr lang="en-US" sz="1600" dirty="0"/>
              <a:t>- Provide program training</a:t>
            </a:r>
            <a:br>
              <a:rPr lang="en-US" sz="1600" dirty="0"/>
            </a:br>
            <a:r>
              <a:rPr lang="en-US" sz="1600" dirty="0"/>
              <a:t>- Provide camping opportunities</a:t>
            </a:r>
            <a:br>
              <a:rPr lang="en-US" sz="1600" dirty="0"/>
            </a:br>
            <a:r>
              <a:rPr lang="en-US" sz="1600" dirty="0"/>
              <a:t>- Review leadership, including background checks of leaders</a:t>
            </a:r>
            <a:br>
              <a:rPr lang="en-US" sz="1600" dirty="0"/>
            </a:br>
            <a:r>
              <a:rPr lang="en-US" sz="1600" dirty="0"/>
              <a:t>- Provide liability insurance</a:t>
            </a:r>
          </a:p>
        </p:txBody>
      </p:sp>
    </p:spTree>
    <p:extLst>
      <p:ext uri="{BB962C8B-B14F-4D97-AF65-F5344CB8AC3E}">
        <p14:creationId xmlns:p14="http://schemas.microsoft.com/office/powerpoint/2010/main" val="27295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89BC7-1D57-6371-AAB8-DCB1933C42F8}"/>
              </a:ext>
            </a:extLst>
          </p:cNvPr>
          <p:cNvSpPr txBox="1"/>
          <p:nvPr/>
        </p:nvSpPr>
        <p:spPr>
          <a:xfrm>
            <a:off x="1660816" y="1007675"/>
            <a:ext cx="8870367" cy="5165517"/>
          </a:xfrm>
          <a:prstGeom prst="rect">
            <a:avLst/>
          </a:prstGeom>
          <a:noFill/>
        </p:spPr>
        <p:txBody>
          <a:bodyPr wrap="square" rtlCol="0">
            <a:spAutoFit/>
          </a:bodyPr>
          <a:lstStyle/>
          <a:p>
            <a:pPr algn="ctr">
              <a:spcAft>
                <a:spcPts val="600"/>
              </a:spcAft>
            </a:pPr>
            <a:r>
              <a:rPr lang="en-US" sz="4400" b="1" dirty="0"/>
              <a:t>Scouting</a:t>
            </a:r>
            <a:endParaRPr lang="en-US" sz="4000" dirty="0"/>
          </a:p>
          <a:p>
            <a:pPr>
              <a:spcAft>
                <a:spcPts val="1200"/>
              </a:spcAft>
            </a:pPr>
            <a:r>
              <a:rPr lang="en-US" sz="2800" dirty="0"/>
              <a:t>The Brotherhood Scouting Committee supports Scouting in Episcopal congregations and Episcopal youth in Scouting organizations.</a:t>
            </a:r>
          </a:p>
          <a:p>
            <a:pPr marL="342900" indent="-342900">
              <a:spcAft>
                <a:spcPts val="800"/>
              </a:spcAft>
              <a:buFont typeface="Arial" panose="020B0604020202020204" pitchFamily="34" charset="0"/>
              <a:buChar char="•"/>
            </a:pPr>
            <a:r>
              <a:rPr lang="en-US" sz="2400" dirty="0"/>
              <a:t>Episcopal presence at Boy Scout Jamborees</a:t>
            </a:r>
          </a:p>
          <a:p>
            <a:pPr marL="342900" indent="-342900">
              <a:spcAft>
                <a:spcPts val="800"/>
              </a:spcAft>
              <a:buFont typeface="Arial" panose="020B0604020202020204" pitchFamily="34" charset="0"/>
              <a:buChar char="•"/>
            </a:pPr>
            <a:r>
              <a:rPr lang="en-US" sz="2400" dirty="0"/>
              <a:t>Encouraging youth in their Duty to God</a:t>
            </a:r>
          </a:p>
          <a:p>
            <a:pPr marL="342900" indent="-342900">
              <a:spcAft>
                <a:spcPts val="800"/>
              </a:spcAft>
              <a:buFont typeface="Arial" panose="020B0604020202020204" pitchFamily="34" charset="0"/>
              <a:buChar char="•"/>
            </a:pPr>
            <a:r>
              <a:rPr lang="en-US" sz="2400" dirty="0"/>
              <a:t>Scout Sunday</a:t>
            </a:r>
          </a:p>
          <a:p>
            <a:pPr marL="342900" indent="-342900">
              <a:spcAft>
                <a:spcPts val="800"/>
              </a:spcAft>
              <a:buFont typeface="Arial" panose="020B0604020202020204" pitchFamily="34" charset="0"/>
              <a:buChar char="•"/>
            </a:pPr>
            <a:r>
              <a:rPr lang="en-US" sz="2400" dirty="0"/>
              <a:t>Recognizing adult support of Episcopal youth</a:t>
            </a:r>
          </a:p>
          <a:p>
            <a:pPr marL="342900" indent="-342900">
              <a:spcAft>
                <a:spcPts val="1200"/>
              </a:spcAft>
              <a:buFont typeface="Arial" panose="020B0604020202020204" pitchFamily="34" charset="0"/>
              <a:buChar char="•"/>
            </a:pPr>
            <a:r>
              <a:rPr lang="en-US" sz="2400" dirty="0"/>
              <a:t>Chaplains at camps:</a:t>
            </a:r>
            <a:br>
              <a:rPr lang="en-US" sz="2000" dirty="0"/>
            </a:br>
            <a:r>
              <a:rPr lang="en-US" sz="2000" dirty="0"/>
              <a:t>-  BSA National High Adventure Bases (Philmont)</a:t>
            </a:r>
            <a:br>
              <a:rPr lang="en-US" sz="2000" dirty="0"/>
            </a:br>
            <a:r>
              <a:rPr lang="en-US" sz="2000" dirty="0"/>
              <a:t>-  BSA Summer Camps</a:t>
            </a:r>
          </a:p>
        </p:txBody>
      </p:sp>
    </p:spTree>
    <p:extLst>
      <p:ext uri="{BB962C8B-B14F-4D97-AF65-F5344CB8AC3E}">
        <p14:creationId xmlns:p14="http://schemas.microsoft.com/office/powerpoint/2010/main" val="209402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03AC2-13EC-5780-8B96-E29CB17629A7}"/>
              </a:ext>
            </a:extLst>
          </p:cNvPr>
          <p:cNvSpPr txBox="1"/>
          <p:nvPr/>
        </p:nvSpPr>
        <p:spPr>
          <a:xfrm>
            <a:off x="1981196" y="1772653"/>
            <a:ext cx="8229603" cy="769441"/>
          </a:xfrm>
          <a:prstGeom prst="rect">
            <a:avLst/>
          </a:prstGeom>
          <a:noFill/>
        </p:spPr>
        <p:txBody>
          <a:bodyPr wrap="square" rtlCol="0">
            <a:spAutoFit/>
          </a:bodyPr>
          <a:lstStyle/>
          <a:p>
            <a:pPr algn="ctr"/>
            <a:r>
              <a:rPr lang="en-US" sz="4400" b="1" dirty="0"/>
              <a:t>Episcopal Presence at Jamborees</a:t>
            </a:r>
          </a:p>
        </p:txBody>
      </p:sp>
      <p:sp>
        <p:nvSpPr>
          <p:cNvPr id="4" name="TextBox 3">
            <a:extLst>
              <a:ext uri="{FF2B5EF4-FFF2-40B4-BE49-F238E27FC236}">
                <a16:creationId xmlns:a16="http://schemas.microsoft.com/office/drawing/2014/main" id="{CF83C2F5-EA33-1569-4873-B03AA27EA2B2}"/>
              </a:ext>
            </a:extLst>
          </p:cNvPr>
          <p:cNvSpPr txBox="1"/>
          <p:nvPr/>
        </p:nvSpPr>
        <p:spPr>
          <a:xfrm>
            <a:off x="2662985" y="2737282"/>
            <a:ext cx="686602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 Jamboree is a gathering of youth and adults from all over the world. Attendance is roughly 20,000</a:t>
            </a:r>
            <a:br>
              <a:rPr lang="en-US" sz="2400" dirty="0"/>
            </a:br>
            <a:endParaRPr lang="en-US" sz="2400" dirty="0"/>
          </a:p>
          <a:p>
            <a:pPr marL="285750" indent="-285750">
              <a:buFont typeface="Arial" panose="020B0604020202020204" pitchFamily="34" charset="0"/>
              <a:buChar char="•"/>
            </a:pPr>
            <a:r>
              <a:rPr lang="en-US" sz="2400" dirty="0"/>
              <a:t>Boy Scouts hold Jamborees roughly once every four years in West Virginia</a:t>
            </a:r>
            <a:br>
              <a:rPr lang="en-US" sz="2400" dirty="0"/>
            </a:br>
            <a:endParaRPr lang="en-US" sz="2400" dirty="0"/>
          </a:p>
          <a:p>
            <a:pPr marL="285750" indent="-285750">
              <a:buFont typeface="Arial" panose="020B0604020202020204" pitchFamily="34" charset="0"/>
              <a:buChar char="•"/>
            </a:pPr>
            <a:r>
              <a:rPr lang="en-US" sz="2400" dirty="0"/>
              <a:t>The Episcopal presence consists of two parts:</a:t>
            </a:r>
            <a:br>
              <a:rPr lang="en-US" sz="2400" dirty="0"/>
            </a:br>
            <a:r>
              <a:rPr lang="en-US" sz="2400" dirty="0"/>
              <a:t>-   </a:t>
            </a:r>
            <a:r>
              <a:rPr lang="en-US" sz="2000" dirty="0"/>
              <a:t>Jamboree Eucharist</a:t>
            </a:r>
            <a:br>
              <a:rPr lang="en-US" sz="2400" dirty="0"/>
            </a:br>
            <a:r>
              <a:rPr lang="en-US" sz="2400" dirty="0"/>
              <a:t>-   </a:t>
            </a:r>
            <a:r>
              <a:rPr lang="en-US" sz="2000" dirty="0"/>
              <a:t>Display in the Faith and Beliefs area</a:t>
            </a:r>
            <a:endParaRPr lang="en-US" sz="2400" dirty="0"/>
          </a:p>
        </p:txBody>
      </p:sp>
    </p:spTree>
    <p:extLst>
      <p:ext uri="{BB962C8B-B14F-4D97-AF65-F5344CB8AC3E}">
        <p14:creationId xmlns:p14="http://schemas.microsoft.com/office/powerpoint/2010/main" val="220394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589AD-0B32-4017-D8C9-AC7776D07F8D}"/>
              </a:ext>
            </a:extLst>
          </p:cNvPr>
          <p:cNvSpPr txBox="1"/>
          <p:nvPr/>
        </p:nvSpPr>
        <p:spPr>
          <a:xfrm>
            <a:off x="3316705" y="1339516"/>
            <a:ext cx="5558590" cy="769441"/>
          </a:xfrm>
          <a:prstGeom prst="rect">
            <a:avLst/>
          </a:prstGeom>
          <a:noFill/>
        </p:spPr>
        <p:txBody>
          <a:bodyPr wrap="square" rtlCol="0">
            <a:spAutoFit/>
          </a:bodyPr>
          <a:lstStyle/>
          <a:p>
            <a:pPr algn="ctr"/>
            <a:r>
              <a:rPr lang="en-US" sz="4400" b="1" dirty="0"/>
              <a:t>Jamboree Eucharist</a:t>
            </a:r>
          </a:p>
        </p:txBody>
      </p:sp>
      <p:sp>
        <p:nvSpPr>
          <p:cNvPr id="3" name="TextBox 2">
            <a:extLst>
              <a:ext uri="{FF2B5EF4-FFF2-40B4-BE49-F238E27FC236}">
                <a16:creationId xmlns:a16="http://schemas.microsoft.com/office/drawing/2014/main" id="{B1B8F9DF-D482-1A18-CC8E-A7DB7132DF1D}"/>
              </a:ext>
            </a:extLst>
          </p:cNvPr>
          <p:cNvSpPr txBox="1"/>
          <p:nvPr/>
        </p:nvSpPr>
        <p:spPr>
          <a:xfrm>
            <a:off x="4579162" y="2285182"/>
            <a:ext cx="664143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Many faith groups hold a service for the participants and staff during the Jamboree. We are one of them.</a:t>
            </a:r>
            <a:br>
              <a:rPr lang="en-US" sz="2400" dirty="0"/>
            </a:br>
            <a:endParaRPr lang="en-US" sz="2400" dirty="0"/>
          </a:p>
          <a:p>
            <a:pPr marL="285750" indent="-285750">
              <a:buFont typeface="Arial" panose="020B0604020202020204" pitchFamily="34" charset="0"/>
              <a:buChar char="•"/>
            </a:pPr>
            <a:r>
              <a:rPr lang="en-US" sz="2400" dirty="0"/>
              <a:t>The Bishop of West Virginia has been the celebrant for the last three Jamborees.</a:t>
            </a:r>
            <a:br>
              <a:rPr lang="en-US" sz="2400" dirty="0"/>
            </a:br>
            <a:endParaRPr lang="en-US" sz="2400" dirty="0"/>
          </a:p>
          <a:p>
            <a:pPr marL="285750" indent="-285750">
              <a:buFont typeface="Arial" panose="020B0604020202020204" pitchFamily="34" charset="0"/>
              <a:buChar char="•"/>
            </a:pPr>
            <a:r>
              <a:rPr lang="en-US" sz="2400" dirty="0"/>
              <a:t>The congregation (~300) last year was the largest congregation in West Virginia that Sunday.</a:t>
            </a:r>
          </a:p>
        </p:txBody>
      </p:sp>
      <p:pic>
        <p:nvPicPr>
          <p:cNvPr id="4" name="Picture 3">
            <a:extLst>
              <a:ext uri="{FF2B5EF4-FFF2-40B4-BE49-F238E27FC236}">
                <a16:creationId xmlns:a16="http://schemas.microsoft.com/office/drawing/2014/main" id="{B61DBF2F-6712-F9A6-F355-3D5E6ED74B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023" y="2692789"/>
            <a:ext cx="3756101" cy="2601106"/>
          </a:xfrm>
          <a:prstGeom prst="rect">
            <a:avLst/>
          </a:prstGeom>
          <a:noFill/>
          <a:ln>
            <a:noFill/>
          </a:ln>
        </p:spPr>
      </p:pic>
    </p:spTree>
    <p:extLst>
      <p:ext uri="{BB962C8B-B14F-4D97-AF65-F5344CB8AC3E}">
        <p14:creationId xmlns:p14="http://schemas.microsoft.com/office/powerpoint/2010/main" val="15703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141F35-1A3F-9FA6-8926-70FA74B4D317}"/>
              </a:ext>
            </a:extLst>
          </p:cNvPr>
          <p:cNvSpPr txBox="1"/>
          <p:nvPr/>
        </p:nvSpPr>
        <p:spPr>
          <a:xfrm>
            <a:off x="4628147" y="1389928"/>
            <a:ext cx="4588043" cy="769441"/>
          </a:xfrm>
          <a:prstGeom prst="rect">
            <a:avLst/>
          </a:prstGeom>
          <a:noFill/>
        </p:spPr>
        <p:txBody>
          <a:bodyPr wrap="square" rtlCol="0">
            <a:spAutoFit/>
          </a:bodyPr>
          <a:lstStyle/>
          <a:p>
            <a:pPr algn="ctr"/>
            <a:r>
              <a:rPr lang="en-US" sz="4400" b="1" dirty="0"/>
              <a:t>Episcopal Display</a:t>
            </a:r>
          </a:p>
        </p:txBody>
      </p:sp>
      <p:sp>
        <p:nvSpPr>
          <p:cNvPr id="3" name="TextBox 2">
            <a:extLst>
              <a:ext uri="{FF2B5EF4-FFF2-40B4-BE49-F238E27FC236}">
                <a16:creationId xmlns:a16="http://schemas.microsoft.com/office/drawing/2014/main" id="{784136C6-93B5-7E25-5F46-AD9198CB8342}"/>
              </a:ext>
            </a:extLst>
          </p:cNvPr>
          <p:cNvSpPr txBox="1"/>
          <p:nvPr/>
        </p:nvSpPr>
        <p:spPr>
          <a:xfrm>
            <a:off x="3962399" y="2530642"/>
            <a:ext cx="6176211" cy="363176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Jamborees provide an opportunity for Faith Groups to present information on their faith</a:t>
            </a:r>
          </a:p>
          <a:p>
            <a:pPr marL="285750" indent="-285750">
              <a:spcAft>
                <a:spcPts val="1200"/>
              </a:spcAft>
              <a:buFont typeface="Arial" panose="020B0604020202020204" pitchFamily="34" charset="0"/>
              <a:buChar char="•"/>
            </a:pPr>
            <a:r>
              <a:rPr lang="en-US" sz="2000" dirty="0"/>
              <a:t>The Episcopal display (St  </a:t>
            </a:r>
            <a:r>
              <a:rPr lang="en-US" sz="2000" dirty="0" err="1"/>
              <a:t>Swithin’s</a:t>
            </a:r>
            <a:r>
              <a:rPr lang="en-US" sz="2000" dirty="0"/>
              <a:t> at the Jamboree) was one of these</a:t>
            </a:r>
          </a:p>
          <a:p>
            <a:pPr marL="285750" indent="-285750">
              <a:spcAft>
                <a:spcPts val="1200"/>
              </a:spcAft>
              <a:buFont typeface="Arial" panose="020B0604020202020204" pitchFamily="34" charset="0"/>
              <a:buChar char="•"/>
            </a:pPr>
            <a:r>
              <a:rPr lang="en-US" sz="2000" dirty="0"/>
              <a:t>At the display we had the opportunity to discuss the Episcopal Church with about 400 youth and adults</a:t>
            </a:r>
          </a:p>
          <a:p>
            <a:pPr marL="285750" indent="-285750">
              <a:spcAft>
                <a:spcPts val="1200"/>
              </a:spcAft>
              <a:buFont typeface="Arial" panose="020B0604020202020204" pitchFamily="34" charset="0"/>
              <a:buChar char="•"/>
            </a:pPr>
            <a:r>
              <a:rPr lang="en-US" sz="2000" dirty="0"/>
              <a:t>We also had an activity where participants were encouraged to research at least one of a dozen Anglican saints. Those who completed the activity were given an Anglican prayer bead kit</a:t>
            </a:r>
          </a:p>
        </p:txBody>
      </p:sp>
      <p:pic>
        <p:nvPicPr>
          <p:cNvPr id="4" name="Picture 3">
            <a:extLst>
              <a:ext uri="{FF2B5EF4-FFF2-40B4-BE49-F238E27FC236}">
                <a16:creationId xmlns:a16="http://schemas.microsoft.com/office/drawing/2014/main" id="{73B4C0E7-3F9D-41C4-957D-1DE1F1684CC0}"/>
              </a:ext>
            </a:extLst>
          </p:cNvPr>
          <p:cNvPicPr>
            <a:picLocks noChangeAspect="1"/>
          </p:cNvPicPr>
          <p:nvPr/>
        </p:nvPicPr>
        <p:blipFill>
          <a:blip r:embed="rId2"/>
          <a:stretch>
            <a:fillRect/>
          </a:stretch>
        </p:blipFill>
        <p:spPr>
          <a:xfrm>
            <a:off x="488030" y="1881536"/>
            <a:ext cx="3264969" cy="2265842"/>
          </a:xfrm>
          <a:prstGeom prst="rect">
            <a:avLst/>
          </a:prstGeom>
        </p:spPr>
      </p:pic>
      <p:pic>
        <p:nvPicPr>
          <p:cNvPr id="5" name="Picture 4">
            <a:extLst>
              <a:ext uri="{FF2B5EF4-FFF2-40B4-BE49-F238E27FC236}">
                <a16:creationId xmlns:a16="http://schemas.microsoft.com/office/drawing/2014/main" id="{0BC4AA0A-5B22-3E26-7C96-7075911C6850}"/>
              </a:ext>
            </a:extLst>
          </p:cNvPr>
          <p:cNvPicPr>
            <a:picLocks noChangeAspect="1"/>
          </p:cNvPicPr>
          <p:nvPr/>
        </p:nvPicPr>
        <p:blipFill>
          <a:blip r:embed="rId3"/>
          <a:stretch>
            <a:fillRect/>
          </a:stretch>
        </p:blipFill>
        <p:spPr>
          <a:xfrm>
            <a:off x="337735" y="4587113"/>
            <a:ext cx="3415264" cy="2078006"/>
          </a:xfrm>
          <a:prstGeom prst="rect">
            <a:avLst/>
          </a:prstGeom>
        </p:spPr>
      </p:pic>
    </p:spTree>
    <p:extLst>
      <p:ext uri="{BB962C8B-B14F-4D97-AF65-F5344CB8AC3E}">
        <p14:creationId xmlns:p14="http://schemas.microsoft.com/office/powerpoint/2010/main" val="35281365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2582</TotalTime>
  <Words>1657</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Arial</vt:lpstr>
      <vt:lpstr>Calibri</vt:lpstr>
      <vt:lpstr>EB Garamond</vt:lpstr>
      <vt:lpstr>EB Garamond-Italic</vt:lpstr>
      <vt:lpstr>Google Sans</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Milbrada</dc:creator>
  <cp:lastModifiedBy>Edward Milbrada</cp:lastModifiedBy>
  <cp:revision>150</cp:revision>
  <dcterms:created xsi:type="dcterms:W3CDTF">2024-01-17T23:14:08Z</dcterms:created>
  <dcterms:modified xsi:type="dcterms:W3CDTF">2024-03-07T20:11:18Z</dcterms:modified>
</cp:coreProperties>
</file>

<file path=userCustomization/customUI.xml><?xml version="1.0" encoding="utf-8"?>
<mso:customUI xmlns:mso="http://schemas.microsoft.com/office/2006/01/customui">
  <mso:ribbon>
    <mso:qat>
      <mso:documentControls>
        <mso:control idQ="mso:OutlineShowTextFormatting" visible="true"/>
        <mso:control idQ="mso:ViewRulerPowerPoint" visible="true"/>
      </mso:documentControls>
    </mso:qat>
  </mso:ribbon>
</mso:customUI>
</file>