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486" r:id="rId3"/>
    <p:sldId id="487" r:id="rId4"/>
    <p:sldId id="488" r:id="rId5"/>
    <p:sldId id="48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/>
    <p:restoredTop sz="96327"/>
  </p:normalViewPr>
  <p:slideViewPr>
    <p:cSldViewPr snapToGrid="0">
      <p:cViewPr varScale="1">
        <p:scale>
          <a:sx n="117" d="100"/>
          <a:sy n="117" d="100"/>
        </p:scale>
        <p:origin x="3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8" y="4902031"/>
            <a:ext cx="12197138" cy="1955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483802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b="0" spc="-50" baseline="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5116" y="6387507"/>
            <a:ext cx="2472271" cy="365125"/>
          </a:xfrm>
        </p:spPr>
        <p:txBody>
          <a:bodyPr/>
          <a:lstStyle/>
          <a:p>
            <a:fld id="{E705CECB-38FB-428F-9D66-1A4F404DAA16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84859" y="6387506"/>
            <a:ext cx="1312025" cy="365125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20442-8B91-63D7-144A-3F10F88658E3}"/>
              </a:ext>
            </a:extLst>
          </p:cNvPr>
          <p:cNvSpPr/>
          <p:nvPr/>
        </p:nvSpPr>
        <p:spPr>
          <a:xfrm>
            <a:off x="0" y="470493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968DD6-D2F8-7149-2074-F165C066DF65}"/>
              </a:ext>
            </a:extLst>
          </p:cNvPr>
          <p:cNvSpPr/>
          <p:nvPr/>
        </p:nvSpPr>
        <p:spPr>
          <a:xfrm>
            <a:off x="-1" y="-102743"/>
            <a:ext cx="12188825" cy="573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7BBFA06A-0952-379E-8991-CCD106AF5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27" y="5251365"/>
            <a:ext cx="3657607" cy="12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3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4C01-6CB9-4BC9-BEBE-17F9F6E40A1A}" type="datetime6">
              <a:rPr lang="en-US" smtClean="0"/>
              <a:t>September 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1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42CC-9B5C-4FA4-8E17-B1970999C72D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2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B41AE-DB1D-3570-76C4-28E13D688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152F-15BD-40A3-9D5C-B52B12E6A850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912EF-3AC6-010B-3C52-31B3AC4C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</a:t>
            </a:r>
            <a:r>
              <a:rPr lang="en-US" dirty="0" err="1"/>
              <a:t>llc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BC923A-5801-35EC-B49F-BEB44EAE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4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 baseline="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2E6C-B673-4896-86CD-6A1510FD3445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0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 lang="en-US" sz="4000" b="1" kern="1200" spc="-50" baseline="0">
                <a:solidFill>
                  <a:srgbClr val="002060"/>
                </a:solidFill>
                <a:latin typeface="Amasis MT Pro Medium" panose="0204060405000502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3A51-DBE1-4A79-B240-5033CFD7DE5F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9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6AE5-34BD-4481-8003-4C0084FC478F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0243-372D-4CB3-AFE1-2127CED7170F}" type="datetime6">
              <a:rPr lang="en-US" smtClean="0"/>
              <a:t>September 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0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9099-A489-44B7-9CDD-1486DDB857C5}" type="datetime6">
              <a:rPr lang="en-US" smtClean="0"/>
              <a:t>September 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Veteran Equipment Systems and Sales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1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2AD1712-E630-4085-8FB2-8DD25054C18F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Veteran Equipment Systems and Sales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78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0714-6D1C-4CFE-80B7-2F18F1A36F3F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Veteran equipment systems and sales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2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F6C152F-15BD-40A3-9D5C-B52B12E6A850}" type="datetime6">
              <a:rPr lang="en-US" smtClean="0"/>
              <a:t>September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Veteran equipment systems and sales </a:t>
            </a:r>
            <a:r>
              <a:rPr lang="en-US" dirty="0" err="1"/>
              <a:t>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41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4000" b="1" kern="1200" spc="-50" baseline="0">
          <a:solidFill>
            <a:srgbClr val="002060"/>
          </a:solidFill>
          <a:latin typeface="Amasis MT Pro Medium" panose="02040604050005020304" pitchFamily="18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611A-D5B6-B508-A65A-7DB91B1D62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Dense Particle Separation</a:t>
            </a:r>
          </a:p>
        </p:txBody>
      </p:sp>
    </p:spTree>
    <p:extLst>
      <p:ext uri="{BB962C8B-B14F-4D97-AF65-F5344CB8AC3E}">
        <p14:creationId xmlns:p14="http://schemas.microsoft.com/office/powerpoint/2010/main" val="158366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BF447-296F-7CCD-B853-A56DE4561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E8FB80B-166A-8AE1-EC80-3ABF6ACDF3C0}"/>
              </a:ext>
            </a:extLst>
          </p:cNvPr>
          <p:cNvSpPr txBox="1"/>
          <p:nvPr/>
        </p:nvSpPr>
        <p:spPr>
          <a:xfrm>
            <a:off x="400692" y="205002"/>
            <a:ext cx="5381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VES High-Density Particle Separation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AA015-83D6-02DA-CEDD-1B8B1D65EE75}"/>
              </a:ext>
            </a:extLst>
          </p:cNvPr>
          <p:cNvSpPr txBox="1"/>
          <p:nvPr/>
        </p:nvSpPr>
        <p:spPr>
          <a:xfrm>
            <a:off x="400692" y="968667"/>
            <a:ext cx="7175765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lvl="0">
              <a:spcAft>
                <a:spcPts val="6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VES Exclusive Key Design Features:</a:t>
            </a:r>
          </a:p>
          <a:p>
            <a:pPr marL="285750" marR="318770" lvl="0" indent="-285750">
              <a:spcAft>
                <a:spcPts val="600"/>
              </a:spcAft>
              <a:buSzPts val="1200"/>
              <a:buFont typeface="Wingdings" pitchFamily="2" charset="2"/>
              <a:buChar char="ü"/>
              <a:tabLst>
                <a:tab pos="749300" algn="l"/>
                <a:tab pos="749935" algn="l"/>
              </a:tabLs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Fully encapsulated assemblies eliminating leakage of hazardous dust from system components.</a:t>
            </a:r>
          </a:p>
          <a:p>
            <a:pPr marL="285750" marR="318770" lvl="0" indent="-285750">
              <a:spcAft>
                <a:spcPts val="600"/>
              </a:spcAft>
              <a:buSzPts val="1200"/>
              <a:buFont typeface="Wingdings" pitchFamily="2" charset="2"/>
              <a:buChar char="ü"/>
              <a:tabLst>
                <a:tab pos="749300" algn="l"/>
                <a:tab pos="749935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Self-Cleaning Magnetic Separator.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318770" lvl="0" indent="-285750">
              <a:spcAft>
                <a:spcPts val="600"/>
              </a:spcAft>
              <a:buSzPts val="1200"/>
              <a:buFont typeface="Wingdings" pitchFamily="2" charset="2"/>
              <a:buChar char="ü"/>
              <a:tabLst>
                <a:tab pos="749300" algn="l"/>
                <a:tab pos="74993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Large 24” fluidized b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 for high-volume processing</a:t>
            </a:r>
          </a:p>
          <a:p>
            <a:pPr marL="742950" marR="318770" lvl="1" indent="-285750">
              <a:spcAft>
                <a:spcPts val="600"/>
              </a:spcAft>
              <a:buSzPts val="1200"/>
              <a:buFont typeface="Arial" panose="020B0604020202020204" pitchFamily="34" charset="0"/>
              <a:buChar char="•"/>
              <a:tabLst>
                <a:tab pos="749300" algn="l"/>
                <a:tab pos="749935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3,000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vs. industry standard 2,400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/hr.</a:t>
            </a:r>
          </a:p>
          <a:p>
            <a:pPr marL="285750" marR="318770" lvl="0" indent="-285750">
              <a:spcAft>
                <a:spcPts val="600"/>
              </a:spcAft>
              <a:buSzPts val="1200"/>
              <a:buFont typeface="Wingdings" pitchFamily="2" charset="2"/>
              <a:buChar char="ü"/>
              <a:tabLst>
                <a:tab pos="749300" algn="l"/>
                <a:tab pos="74993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nse particle separation maintaining Dense Particle Concentration below 0.2% by weight with no more than 10% media carryover of good media.</a:t>
            </a:r>
          </a:p>
          <a:p>
            <a:pPr marL="285750" marR="318770" lvl="0" indent="-285750">
              <a:spcAft>
                <a:spcPts val="600"/>
              </a:spcAft>
              <a:buSzPts val="1200"/>
              <a:buFont typeface="Wingdings" pitchFamily="2" charset="2"/>
              <a:buChar char="ü"/>
              <a:tabLst>
                <a:tab pos="749300" algn="l"/>
                <a:tab pos="749935" algn="l"/>
              </a:tabLst>
            </a:pPr>
            <a:r>
              <a:rPr lang="en-US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Meets all testing and performance requirements of T.O. 1-1-8 (Removal of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 Coatings, Aerospace Equipment) </a:t>
            </a:r>
            <a:r>
              <a:rPr lang="en-US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2.12.12 Contamination Testing.</a:t>
            </a:r>
          </a:p>
          <a:p>
            <a:pPr marL="285750" marR="318770" lvl="0" indent="-285750">
              <a:spcAft>
                <a:spcPts val="600"/>
              </a:spcAft>
              <a:buSzPts val="1200"/>
              <a:buFont typeface="Wingdings" pitchFamily="2" charset="2"/>
              <a:buChar char="ü"/>
              <a:tabLst>
                <a:tab pos="749300" algn="l"/>
                <a:tab pos="749935" algn="l"/>
              </a:tabLs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performance guarantee.</a:t>
            </a:r>
            <a:endParaRPr lang="en-US" sz="1800" dirty="0">
              <a:effectLst/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ue and white machine in a factory&#10;&#10;AI-generated content may be incorrect.">
            <a:extLst>
              <a:ext uri="{FF2B5EF4-FFF2-40B4-BE49-F238E27FC236}">
                <a16:creationId xmlns:a16="http://schemas.microsoft.com/office/drawing/2014/main" id="{B00047E5-266C-453D-ED6B-DBA2BD7E5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8571"/>
          <a:stretch/>
        </p:blipFill>
        <p:spPr>
          <a:xfrm rot="5400000">
            <a:off x="7088664" y="1769215"/>
            <a:ext cx="4955566" cy="3737595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3D8A7F6D-582F-8600-8850-E50E8D413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4" y="71546"/>
            <a:ext cx="1803534" cy="7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5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1492B-3DE5-7694-4901-E5CA1A7FE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E60F8D-50D8-24AC-9DAB-FDF302913D87}"/>
              </a:ext>
            </a:extLst>
          </p:cNvPr>
          <p:cNvSpPr txBox="1"/>
          <p:nvPr/>
        </p:nvSpPr>
        <p:spPr>
          <a:xfrm>
            <a:off x="400692" y="205002"/>
            <a:ext cx="5381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VES High-Density Particle Separation</a:t>
            </a:r>
          </a:p>
        </p:txBody>
      </p:sp>
      <p:pic>
        <p:nvPicPr>
          <p:cNvPr id="12" name="Picture 11" descr="A close-up of a machine&#10;&#10;AI-generated content may be incorrect.">
            <a:extLst>
              <a:ext uri="{FF2B5EF4-FFF2-40B4-BE49-F238E27FC236}">
                <a16:creationId xmlns:a16="http://schemas.microsoft.com/office/drawing/2014/main" id="{9D099C28-3F99-6759-4A10-5C144953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4" y="2000494"/>
            <a:ext cx="2533068" cy="1899801"/>
          </a:xfrm>
          <a:prstGeom prst="rect">
            <a:avLst/>
          </a:prstGeom>
        </p:spPr>
      </p:pic>
      <p:pic>
        <p:nvPicPr>
          <p:cNvPr id="18" name="Picture 17" descr="A machine with a hose&#10;&#10;AI-generated content may be incorrect.">
            <a:extLst>
              <a:ext uri="{FF2B5EF4-FFF2-40B4-BE49-F238E27FC236}">
                <a16:creationId xmlns:a16="http://schemas.microsoft.com/office/drawing/2014/main" id="{9B26046A-D780-B707-2B64-EA17EE31C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19" y="2000493"/>
            <a:ext cx="2533067" cy="1899801"/>
          </a:xfrm>
          <a:prstGeom prst="rect">
            <a:avLst/>
          </a:prstGeom>
        </p:spPr>
      </p:pic>
      <p:pic>
        <p:nvPicPr>
          <p:cNvPr id="21" name="Picture 20" descr="A close-up of a machine&#10;&#10;AI-generated content may be incorrect.">
            <a:extLst>
              <a:ext uri="{FF2B5EF4-FFF2-40B4-BE49-F238E27FC236}">
                <a16:creationId xmlns:a16="http://schemas.microsoft.com/office/drawing/2014/main" id="{A6BC2CFE-FA00-CD2A-4AD5-81B44CEB6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8"/>
          <a:stretch/>
        </p:blipFill>
        <p:spPr>
          <a:xfrm rot="5400000">
            <a:off x="570967" y="2046665"/>
            <a:ext cx="1899801" cy="1807458"/>
          </a:xfrm>
          <a:prstGeom prst="rect">
            <a:avLst/>
          </a:prstGeom>
        </p:spPr>
      </p:pic>
      <p:pic>
        <p:nvPicPr>
          <p:cNvPr id="27" name="Picture 26" descr="A machine with gauges and a red box&#10;&#10;AI-generated content may be incorrect.">
            <a:extLst>
              <a:ext uri="{FF2B5EF4-FFF2-40B4-BE49-F238E27FC236}">
                <a16:creationId xmlns:a16="http://schemas.microsoft.com/office/drawing/2014/main" id="{29DE77E0-8371-E8E6-7303-9C16708ED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12" y="2000493"/>
            <a:ext cx="2533069" cy="18998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3E15AC-91BA-BFB0-2AD4-A29096E44349}"/>
              </a:ext>
            </a:extLst>
          </p:cNvPr>
          <p:cNvSpPr txBox="1"/>
          <p:nvPr/>
        </p:nvSpPr>
        <p:spPr>
          <a:xfrm>
            <a:off x="5650712" y="4038793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Magnetic separator &amp; Ionizer Assembly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B4FEF9-412D-07B8-6ECA-3843BC51ADA3}"/>
              </a:ext>
            </a:extLst>
          </p:cNvPr>
          <p:cNvSpPr txBox="1"/>
          <p:nvPr/>
        </p:nvSpPr>
        <p:spPr>
          <a:xfrm>
            <a:off x="1600573" y="1329888"/>
            <a:ext cx="9611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VES designs are fully sealed eliminating common points of dust leakage.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7B0BD2-D7FE-749D-AD83-4C81C1485CA8}"/>
              </a:ext>
            </a:extLst>
          </p:cNvPr>
          <p:cNvSpPr txBox="1"/>
          <p:nvPr/>
        </p:nvSpPr>
        <p:spPr>
          <a:xfrm>
            <a:off x="3237158" y="4038793"/>
            <a:ext cx="1527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Magnetic separator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B48665-AF5D-5B41-D40A-09F4A96803CB}"/>
              </a:ext>
            </a:extLst>
          </p:cNvPr>
          <p:cNvSpPr txBox="1"/>
          <p:nvPr/>
        </p:nvSpPr>
        <p:spPr>
          <a:xfrm>
            <a:off x="9178353" y="4038794"/>
            <a:ext cx="1898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Dense Particle Separator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5C9C5-42DC-9A00-B98B-8652447AA6F6}"/>
              </a:ext>
            </a:extLst>
          </p:cNvPr>
          <p:cNvSpPr txBox="1"/>
          <p:nvPr/>
        </p:nvSpPr>
        <p:spPr>
          <a:xfrm>
            <a:off x="1019911" y="4038794"/>
            <a:ext cx="107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gates</a:t>
            </a: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5E5285CC-9B25-9749-A683-D1BB9433B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4" y="71546"/>
            <a:ext cx="1803534" cy="7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14696-A3FD-6E28-9318-F844546FF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different types of food&#10;&#10;Description automatically generated">
            <a:extLst>
              <a:ext uri="{FF2B5EF4-FFF2-40B4-BE49-F238E27FC236}">
                <a16:creationId xmlns:a16="http://schemas.microsoft.com/office/drawing/2014/main" id="{E99B51A1-473E-6A16-09B8-4CAED4A70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89" y="4016465"/>
            <a:ext cx="2583646" cy="852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E05273-D4A2-9043-1AB5-D20D0C94DC75}"/>
              </a:ext>
            </a:extLst>
          </p:cNvPr>
          <p:cNvSpPr txBox="1"/>
          <p:nvPr/>
        </p:nvSpPr>
        <p:spPr>
          <a:xfrm>
            <a:off x="159697" y="205002"/>
            <a:ext cx="586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Dense Particle Technology Comparison</a:t>
            </a:r>
          </a:p>
        </p:txBody>
      </p:sp>
      <p:pic>
        <p:nvPicPr>
          <p:cNvPr id="5" name="Picture 4" descr="A machine with gauges and a red box&#10;&#10;Description automatically generated">
            <a:extLst>
              <a:ext uri="{FF2B5EF4-FFF2-40B4-BE49-F238E27FC236}">
                <a16:creationId xmlns:a16="http://schemas.microsoft.com/office/drawing/2014/main" id="{12462CE8-DE2D-64A0-0E81-9081D845E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47" y="1282554"/>
            <a:ext cx="3309235" cy="2481927"/>
          </a:xfrm>
          <a:prstGeom prst="rect">
            <a:avLst/>
          </a:prstGeom>
        </p:spPr>
      </p:pic>
      <p:pic>
        <p:nvPicPr>
          <p:cNvPr id="7" name="Picture 6" descr="A machine in a factory&#10;&#10;Description automatically generated">
            <a:extLst>
              <a:ext uri="{FF2B5EF4-FFF2-40B4-BE49-F238E27FC236}">
                <a16:creationId xmlns:a16="http://schemas.microsoft.com/office/drawing/2014/main" id="{600AEB4E-5CC4-4BFD-569C-E170E722B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r="14060"/>
          <a:stretch/>
        </p:blipFill>
        <p:spPr>
          <a:xfrm>
            <a:off x="6239922" y="1282553"/>
            <a:ext cx="3103148" cy="2481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192D3-4749-C1B5-C69D-400B1CA08F70}"/>
              </a:ext>
            </a:extLst>
          </p:cNvPr>
          <p:cNvSpPr txBox="1"/>
          <p:nvPr/>
        </p:nvSpPr>
        <p:spPr>
          <a:xfrm>
            <a:off x="2006822" y="3945299"/>
            <a:ext cx="33092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Aerospace purpose design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Fully enclosed housing eliminating dust leakage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24” </a:t>
            </a:r>
            <a:r>
              <a:rPr lang="en-US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AlOx</a:t>
            </a: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 porous bed for long-life 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3,000 </a:t>
            </a:r>
            <a:r>
              <a:rPr lang="en-US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lb</a:t>
            </a: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hr</a:t>
            </a: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 rate of performance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Guaranteed performance to T.O. 1-1-8</a:t>
            </a:r>
            <a:endParaRPr lang="en-US" sz="1200" dirty="0"/>
          </a:p>
        </p:txBody>
      </p:sp>
      <p:pic>
        <p:nvPicPr>
          <p:cNvPr id="25" name="Graphic 24" descr="Checkbox Checked with solid fill">
            <a:extLst>
              <a:ext uri="{FF2B5EF4-FFF2-40B4-BE49-F238E27FC236}">
                <a16:creationId xmlns:a16="http://schemas.microsoft.com/office/drawing/2014/main" id="{E02B41EA-67D8-1874-97FF-1D7F1CF86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8003" y="3881607"/>
            <a:ext cx="457200" cy="457200"/>
          </a:xfrm>
          <a:prstGeom prst="rect">
            <a:avLst/>
          </a:prstGeom>
        </p:spPr>
      </p:pic>
      <p:pic>
        <p:nvPicPr>
          <p:cNvPr id="26" name="Graphic 25" descr="Checkbox Checked with solid fill">
            <a:extLst>
              <a:ext uri="{FF2B5EF4-FFF2-40B4-BE49-F238E27FC236}">
                <a16:creationId xmlns:a16="http://schemas.microsoft.com/office/drawing/2014/main" id="{4B0B860E-A52B-70B3-164A-78F82C9FC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8003" y="4279427"/>
            <a:ext cx="457200" cy="457200"/>
          </a:xfrm>
          <a:prstGeom prst="rect">
            <a:avLst/>
          </a:prstGeom>
        </p:spPr>
      </p:pic>
      <p:pic>
        <p:nvPicPr>
          <p:cNvPr id="28" name="Graphic 27" descr="Checkbox Checked with solid fill">
            <a:extLst>
              <a:ext uri="{FF2B5EF4-FFF2-40B4-BE49-F238E27FC236}">
                <a16:creationId xmlns:a16="http://schemas.microsoft.com/office/drawing/2014/main" id="{D4A09FB7-DE0C-CBE8-7A0F-C58649B8A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8003" y="4696685"/>
            <a:ext cx="457200" cy="457200"/>
          </a:xfrm>
          <a:prstGeom prst="rect">
            <a:avLst/>
          </a:prstGeom>
        </p:spPr>
      </p:pic>
      <p:pic>
        <p:nvPicPr>
          <p:cNvPr id="29" name="Graphic 28" descr="Checkbox Checked with solid fill">
            <a:extLst>
              <a:ext uri="{FF2B5EF4-FFF2-40B4-BE49-F238E27FC236}">
                <a16:creationId xmlns:a16="http://schemas.microsoft.com/office/drawing/2014/main" id="{539CC37F-9859-C089-26AB-D961AABCE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8003" y="5042332"/>
            <a:ext cx="457200" cy="457200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E7A59A30-E6C2-FB41-3A7C-8A893899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8003" y="5377181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0690A47-6FC7-5EFE-AF61-BBE889FDAFDB}"/>
              </a:ext>
            </a:extLst>
          </p:cNvPr>
          <p:cNvSpPr txBox="1"/>
          <p:nvPr/>
        </p:nvSpPr>
        <p:spPr>
          <a:xfrm>
            <a:off x="6676218" y="3945297"/>
            <a:ext cx="363255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Built for food, minerals, agriculture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Open housing design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Vibratory shaker design</a:t>
            </a:r>
          </a:p>
          <a:p>
            <a:pPr marR="318770" lvl="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Unspecified rate of performance</a:t>
            </a:r>
          </a:p>
          <a:p>
            <a:pPr marR="31877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NO guaranteed performance to T.O. 1-1-8</a:t>
            </a:r>
          </a:p>
          <a:p>
            <a:pPr marR="318770">
              <a:spcAft>
                <a:spcPts val="1200"/>
              </a:spcAft>
              <a:buSzPts val="1200"/>
              <a:tabLst>
                <a:tab pos="749300" algn="l"/>
                <a:tab pos="749935" algn="l"/>
              </a:tabLst>
            </a:pPr>
            <a:r>
              <a:rPr 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This design includes a by-pass feature to allow continued operation in anticipation of an equipment failure.</a:t>
            </a:r>
            <a:endParaRPr lang="en-US" sz="1200" b="1" dirty="0"/>
          </a:p>
        </p:txBody>
      </p:sp>
      <p:pic>
        <p:nvPicPr>
          <p:cNvPr id="40" name="Graphic 39" descr="No sign with solid fill">
            <a:extLst>
              <a:ext uri="{FF2B5EF4-FFF2-40B4-BE49-F238E27FC236}">
                <a16:creationId xmlns:a16="http://schemas.microsoft.com/office/drawing/2014/main" id="{B7D2ABB2-BD8C-2AC7-2B9C-CE6A90CD9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4350" y="4286998"/>
            <a:ext cx="320439" cy="320439"/>
          </a:xfrm>
          <a:prstGeom prst="rect">
            <a:avLst/>
          </a:prstGeom>
        </p:spPr>
      </p:pic>
      <p:pic>
        <p:nvPicPr>
          <p:cNvPr id="41" name="Graphic 40" descr="No sign with solid fill">
            <a:extLst>
              <a:ext uri="{FF2B5EF4-FFF2-40B4-BE49-F238E27FC236}">
                <a16:creationId xmlns:a16="http://schemas.microsoft.com/office/drawing/2014/main" id="{0539FCB0-2A28-0745-6E90-4D4053F0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4349" y="4630049"/>
            <a:ext cx="320439" cy="320439"/>
          </a:xfrm>
          <a:prstGeom prst="rect">
            <a:avLst/>
          </a:prstGeom>
        </p:spPr>
      </p:pic>
      <p:pic>
        <p:nvPicPr>
          <p:cNvPr id="42" name="Graphic 41" descr="No sign with solid fill">
            <a:extLst>
              <a:ext uri="{FF2B5EF4-FFF2-40B4-BE49-F238E27FC236}">
                <a16:creationId xmlns:a16="http://schemas.microsoft.com/office/drawing/2014/main" id="{1E21F34A-064A-4BB7-D00C-C3C2D57EC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0497" y="4960579"/>
            <a:ext cx="320439" cy="320439"/>
          </a:xfrm>
          <a:prstGeom prst="rect">
            <a:avLst/>
          </a:prstGeom>
        </p:spPr>
      </p:pic>
      <p:pic>
        <p:nvPicPr>
          <p:cNvPr id="50" name="Graphic 49" descr="No sign with solid fill">
            <a:extLst>
              <a:ext uri="{FF2B5EF4-FFF2-40B4-BE49-F238E27FC236}">
                <a16:creationId xmlns:a16="http://schemas.microsoft.com/office/drawing/2014/main" id="{290BBBE9-A27A-E25B-8E6E-6ED29662C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2502" y="3931674"/>
            <a:ext cx="320439" cy="320439"/>
          </a:xfrm>
          <a:prstGeom prst="rect">
            <a:avLst/>
          </a:prstGeom>
        </p:spPr>
      </p:pic>
      <p:pic>
        <p:nvPicPr>
          <p:cNvPr id="51" name="Graphic 50" descr="No sign with solid fill">
            <a:extLst>
              <a:ext uri="{FF2B5EF4-FFF2-40B4-BE49-F238E27FC236}">
                <a16:creationId xmlns:a16="http://schemas.microsoft.com/office/drawing/2014/main" id="{E36F91ED-D683-B0A9-B979-D886B3895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4350" y="5308275"/>
            <a:ext cx="320439" cy="320439"/>
          </a:xfrm>
          <a:prstGeom prst="rect">
            <a:avLst/>
          </a:prstGeom>
        </p:spPr>
      </p:pic>
      <p:pic>
        <p:nvPicPr>
          <p:cNvPr id="4" name="Graphic 3" descr="No sign with solid fill">
            <a:extLst>
              <a:ext uri="{FF2B5EF4-FFF2-40B4-BE49-F238E27FC236}">
                <a16:creationId xmlns:a16="http://schemas.microsoft.com/office/drawing/2014/main" id="{F2049672-07B8-166B-B175-ABD76973C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0497" y="5761181"/>
            <a:ext cx="320439" cy="320439"/>
          </a:xfrm>
          <a:prstGeom prst="rect">
            <a:avLst/>
          </a:prstGeom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B7BCD876-3FEF-059E-BB76-B02F622EA2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4" y="71546"/>
            <a:ext cx="1803534" cy="7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FC135A-749A-8F47-9DCF-6BEAB043384F}"/>
              </a:ext>
            </a:extLst>
          </p:cNvPr>
          <p:cNvSpPr txBox="1"/>
          <p:nvPr/>
        </p:nvSpPr>
        <p:spPr>
          <a:xfrm>
            <a:off x="400692" y="205002"/>
            <a:ext cx="6794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Performance Differences – VES vs. Competition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3B7111-81D0-EB76-0E9B-994E05461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03144"/>
              </p:ext>
            </p:extLst>
          </p:nvPr>
        </p:nvGraphicFramePr>
        <p:xfrm>
          <a:off x="984841" y="863600"/>
          <a:ext cx="9895492" cy="513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7746">
                  <a:extLst>
                    <a:ext uri="{9D8B030D-6E8A-4147-A177-3AD203B41FA5}">
                      <a16:colId xmlns:a16="http://schemas.microsoft.com/office/drawing/2014/main" val="3771717014"/>
                    </a:ext>
                  </a:extLst>
                </a:gridCol>
                <a:gridCol w="4947746">
                  <a:extLst>
                    <a:ext uri="{9D8B030D-6E8A-4147-A177-3AD203B41FA5}">
                      <a16:colId xmlns:a16="http://schemas.microsoft.com/office/drawing/2014/main" val="4106026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VES HDPS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Competitor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03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One moving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Many moving parts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02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Annual inspection and adjustment if necessary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Regular system tuning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39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Operates independent of contaminant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Requires retuning if significant change in contaminant concentration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003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Single point of adjustment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Multiple adjustment points requires time to achieve proper 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56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 vibrational 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Requires vibration isolation to prevent excessive component wear and/or increased adjustment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40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Fully encapsulated system containing hazardous dust within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Flexible seals and detachment from receiving chute allows hazardous dust migration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308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Made of industrial steel with welded seams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 includes use of wood, canvas, hook &amp; loop and/or zipper fasteners prone to deterioration and wear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819499"/>
                  </a:ext>
                </a:extLst>
              </a:tr>
            </a:tbl>
          </a:graphicData>
        </a:graphic>
      </p:graphicFrame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6A7746E-0723-6B75-B938-8776C2BC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4" y="71546"/>
            <a:ext cx="1803534" cy="7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57523"/>
      </p:ext>
    </p:extLst>
  </p:cSld>
  <p:clrMapOvr>
    <a:masterClrMapping/>
  </p:clrMapOvr>
</p:sld>
</file>

<file path=ppt/theme/theme1.xml><?xml version="1.0" encoding="utf-8"?>
<a:theme xmlns:a="http://schemas.openxmlformats.org/drawingml/2006/main" name="VES Powerpoint Theme (Template)">
  <a:themeElements>
    <a:clrScheme name="Custom 5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C00000"/>
      </a:accent1>
      <a:accent2>
        <a:srgbClr val="00206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VES Template">
      <a:majorFont>
        <a:latin typeface="Amasis MT Pro Medium"/>
        <a:ea typeface=""/>
        <a:cs typeface=""/>
      </a:majorFont>
      <a:minorFont>
        <a:latin typeface="Amasis MT Pro Medium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S Powerpoint Theme (Template)" id="{1E15BF6D-058C-49EA-8BA4-77684BE9FBD2}" vid="{D22253AA-3FF0-4491-8B28-FFC9A63B92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VES Powerpoint Theme (Template)</Template>
  <TotalTime>283</TotalTime>
  <Words>326</Words>
  <Application>Microsoft Macintosh PowerPoint</Application>
  <PresentationFormat>Widescreen</PresentationFormat>
  <Paragraphs>45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Amasis MT Pro Medium</vt:lpstr>
      <vt:lpstr>Arial</vt:lpstr>
      <vt:lpstr>Calibri</vt:lpstr>
      <vt:lpstr>New York</vt:lpstr>
      <vt:lpstr>Wingdings</vt:lpstr>
      <vt:lpstr>VES Powerpoint Theme (Template)</vt:lpstr>
      <vt:lpstr>Dense Particle Separation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Photos</dc:title>
  <dc:creator>Roger Wilbanks</dc:creator>
  <cp:lastModifiedBy>Michael Vernor</cp:lastModifiedBy>
  <cp:revision>11</cp:revision>
  <dcterms:created xsi:type="dcterms:W3CDTF">2024-02-14T21:17:04Z</dcterms:created>
  <dcterms:modified xsi:type="dcterms:W3CDTF">2025-09-11T22:53:02Z</dcterms:modified>
</cp:coreProperties>
</file>