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notesMasterIdLst>
    <p:notesMasterId r:id="rId3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esProps" Target="presProps.xml"/><Relationship Id="rId36" Type="http://schemas.openxmlformats.org/officeDocument/2006/relationships/viewProps" Target="viewProps.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image" Target="../media/image-21-2.png"/><Relationship Id="rId3" Type="http://schemas.openxmlformats.org/officeDocument/2006/relationships/image" Target="../media/image-21-3.png"/><Relationship Id="rId4" Type="http://schemas.openxmlformats.org/officeDocument/2006/relationships/image" Target="../media/image-21-4.png"/><Relationship Id="rId5" Type="http://schemas.openxmlformats.org/officeDocument/2006/relationships/slideLayout" Target="../slideLayouts/slideLayout1.xml"/><Relationship Id="rId6"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image" Target="../media/image-23-2.png"/><Relationship Id="rId3" Type="http://schemas.openxmlformats.org/officeDocument/2006/relationships/image" Target="../media/image-23-3.png"/><Relationship Id="rId4" Type="http://schemas.openxmlformats.org/officeDocument/2006/relationships/slideLayout" Target="../slideLayouts/slideLayout1.xml"/><Relationship Id="rId5"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image-26-1.png"/><Relationship Id="rId2" Type="http://schemas.openxmlformats.org/officeDocument/2006/relationships/image" Target="../media/image-26-2.png"/><Relationship Id="rId3" Type="http://schemas.openxmlformats.org/officeDocument/2006/relationships/image" Target="../media/image-26-3.png"/><Relationship Id="rId4" Type="http://schemas.openxmlformats.org/officeDocument/2006/relationships/image" Target="../media/image-26-4.png"/><Relationship Id="rId5" Type="http://schemas.openxmlformats.org/officeDocument/2006/relationships/slideLayout" Target="../slideLayouts/slideLayout1.xml"/><Relationship Id="rId6"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1371600" y="-1371600"/>
            <a:ext cx="4572000" cy="4572000"/>
          </a:xfrm>
          <a:prstGeom prst="ellipse">
            <a:avLst/>
          </a:prstGeom>
          <a:solidFill>
            <a:srgbClr val="2A9D8F">
              <a:alpha val="75000"/>
            </a:srgbClr>
          </a:solidFill>
          <a:ln/>
        </p:spPr>
      </p:sp>
      <p:sp>
        <p:nvSpPr>
          <p:cNvPr id="3" name="Shape 1"/>
          <p:cNvSpPr/>
          <p:nvPr/>
        </p:nvSpPr>
        <p:spPr>
          <a:xfrm>
            <a:off x="6858000" y="2286000"/>
            <a:ext cx="3657600" cy="3657600"/>
          </a:xfrm>
          <a:prstGeom prst="ellipse">
            <a:avLst/>
          </a:prstGeom>
          <a:solidFill>
            <a:srgbClr val="3DB8A9">
              <a:alpha val="80000"/>
            </a:srgbClr>
          </a:solidFill>
          <a:ln/>
        </p:spPr>
      </p:sp>
      <p:sp>
        <p:nvSpPr>
          <p:cNvPr id="4" name="Shape 2"/>
          <p:cNvSpPr/>
          <p:nvPr/>
        </p:nvSpPr>
        <p:spPr>
          <a:xfrm>
            <a:off x="0" y="4663440"/>
            <a:ext cx="9144000" cy="480060"/>
          </a:xfrm>
          <a:prstGeom prst="rect">
            <a:avLst/>
          </a:prstGeom>
          <a:solidFill>
            <a:srgbClr val="2A9D8F"/>
          </a:solidFill>
          <a:ln/>
        </p:spPr>
      </p:sp>
      <p:sp>
        <p:nvSpPr>
          <p:cNvPr id="5" name="Text 3"/>
          <p:cNvSpPr/>
          <p:nvPr/>
        </p:nvSpPr>
        <p:spPr>
          <a:xfrm>
            <a:off x="731520" y="822960"/>
            <a:ext cx="7680960" cy="822960"/>
          </a:xfrm>
          <a:prstGeom prst="rect">
            <a:avLst/>
          </a:prstGeom>
          <a:noFill/>
          <a:ln/>
        </p:spPr>
        <p:txBody>
          <a:bodyPr wrap="square" lIns="0" tIns="0" rIns="0" bIns="0" rtlCol="0" anchor="ctr"/>
          <a:lstStyle/>
          <a:p>
            <a:pPr indent="0" marL="0">
              <a:buNone/>
            </a:pPr>
            <a:r>
              <a:rPr lang="en-US" sz="4800" b="1" spc="400" kern="0" dirty="0">
                <a:solidFill>
                  <a:srgbClr val="FFFFFF"/>
                </a:solidFill>
                <a:latin typeface="Georgia" pitchFamily="34" charset="0"/>
                <a:ea typeface="Georgia" pitchFamily="34" charset="-122"/>
                <a:cs typeface="Georgia" pitchFamily="34" charset="-120"/>
              </a:rPr>
              <a:t>PROFESSIONAL</a:t>
            </a:r>
            <a:endParaRPr lang="en-US" sz="4800" dirty="0"/>
          </a:p>
        </p:txBody>
      </p:sp>
      <p:sp>
        <p:nvSpPr>
          <p:cNvPr id="6" name="Text 4"/>
          <p:cNvSpPr/>
          <p:nvPr/>
        </p:nvSpPr>
        <p:spPr>
          <a:xfrm>
            <a:off x="731520" y="1554480"/>
            <a:ext cx="7680960" cy="822960"/>
          </a:xfrm>
          <a:prstGeom prst="rect">
            <a:avLst/>
          </a:prstGeom>
          <a:noFill/>
          <a:ln/>
        </p:spPr>
        <p:txBody>
          <a:bodyPr wrap="square" lIns="0" tIns="0" rIns="0" bIns="0" rtlCol="0" anchor="ctr"/>
          <a:lstStyle/>
          <a:p>
            <a:pPr indent="0" marL="0">
              <a:buNone/>
            </a:pPr>
            <a:r>
              <a:rPr lang="en-US" sz="4800" b="1" spc="400" kern="0" dirty="0">
                <a:solidFill>
                  <a:srgbClr val="2A9D8F"/>
                </a:solidFill>
                <a:latin typeface="Georgia" pitchFamily="34" charset="0"/>
                <a:ea typeface="Georgia" pitchFamily="34" charset="-122"/>
                <a:cs typeface="Georgia" pitchFamily="34" charset="-120"/>
              </a:rPr>
              <a:t>ESSENTIALS</a:t>
            </a:r>
            <a:endParaRPr lang="en-US" sz="4800" dirty="0"/>
          </a:p>
        </p:txBody>
      </p:sp>
      <p:sp>
        <p:nvSpPr>
          <p:cNvPr id="7" name="Text 5"/>
          <p:cNvSpPr/>
          <p:nvPr/>
        </p:nvSpPr>
        <p:spPr>
          <a:xfrm>
            <a:off x="731520" y="2560320"/>
            <a:ext cx="7680960" cy="457200"/>
          </a:xfrm>
          <a:prstGeom prst="rect">
            <a:avLst/>
          </a:prstGeom>
          <a:noFill/>
          <a:ln/>
        </p:spPr>
        <p:txBody>
          <a:bodyPr wrap="square" lIns="0" tIns="0" rIns="0" bIns="0" rtlCol="0" anchor="ctr"/>
          <a:lstStyle/>
          <a:p>
            <a:pPr indent="0" marL="0">
              <a:buNone/>
            </a:pPr>
            <a:r>
              <a:rPr lang="en-US" sz="2000" dirty="0">
                <a:solidFill>
                  <a:srgbClr val="6DD3C5"/>
                </a:solidFill>
                <a:latin typeface="Calibri" pitchFamily="34" charset="0"/>
                <a:ea typeface="Calibri" pitchFamily="34" charset="-122"/>
                <a:cs typeface="Calibri" pitchFamily="34" charset="-120"/>
              </a:rPr>
              <a:t>Yoga as a Business  —  Interactive Q &amp; A</a:t>
            </a:r>
            <a:endParaRPr lang="en-US" sz="2000" dirty="0"/>
          </a:p>
        </p:txBody>
      </p:sp>
      <p:sp>
        <p:nvSpPr>
          <p:cNvPr id="8" name="Shape 6"/>
          <p:cNvSpPr/>
          <p:nvPr/>
        </p:nvSpPr>
        <p:spPr>
          <a:xfrm>
            <a:off x="731520" y="3200400"/>
            <a:ext cx="2286000" cy="36576"/>
          </a:xfrm>
          <a:prstGeom prst="rect">
            <a:avLst/>
          </a:prstGeom>
          <a:solidFill>
            <a:srgbClr val="2A9D8F"/>
          </a:solidFill>
          <a:ln/>
        </p:spPr>
      </p:sp>
      <p:sp>
        <p:nvSpPr>
          <p:cNvPr id="9" name="Text 7"/>
          <p:cNvSpPr/>
          <p:nvPr/>
        </p:nvSpPr>
        <p:spPr>
          <a:xfrm>
            <a:off x="731520" y="3474720"/>
            <a:ext cx="7680960" cy="320040"/>
          </a:xfrm>
          <a:prstGeom prst="rect">
            <a:avLst/>
          </a:prstGeom>
          <a:noFill/>
          <a:ln/>
        </p:spPr>
        <p:txBody>
          <a:bodyPr wrap="square" lIns="0" tIns="0" rIns="0" bIns="0" rtlCol="0" anchor="ctr"/>
          <a:lstStyle/>
          <a:p>
            <a:pPr indent="0" marL="0">
              <a:buNone/>
            </a:pPr>
            <a:r>
              <a:rPr lang="en-US" sz="1400" dirty="0">
                <a:solidFill>
                  <a:srgbClr val="D5E8E4"/>
                </a:solidFill>
                <a:latin typeface="Calibri" pitchFamily="34" charset="0"/>
                <a:ea typeface="Calibri" pitchFamily="34" charset="-122"/>
                <a:cs typeface="Calibri" pitchFamily="34" charset="-120"/>
              </a:rPr>
              <a:t>In Bloom Yoga Center</a:t>
            </a:r>
            <a:endParaRPr lang="en-US" sz="1400" dirty="0"/>
          </a:p>
        </p:txBody>
      </p:sp>
      <p:sp>
        <p:nvSpPr>
          <p:cNvPr id="10" name="Text 8"/>
          <p:cNvSpPr/>
          <p:nvPr/>
        </p:nvSpPr>
        <p:spPr>
          <a:xfrm>
            <a:off x="731520" y="3749040"/>
            <a:ext cx="7680960" cy="274320"/>
          </a:xfrm>
          <a:prstGeom prst="rect">
            <a:avLst/>
          </a:prstGeom>
          <a:noFill/>
          <a:ln/>
        </p:spPr>
        <p:txBody>
          <a:bodyPr wrap="square" lIns="0" tIns="0" rIns="0" bIns="0" rtlCol="0" anchor="ctr"/>
          <a:lstStyle/>
          <a:p>
            <a:pPr indent="0" marL="0">
              <a:buNone/>
            </a:pPr>
            <a:r>
              <a:rPr lang="en-US" sz="1200" dirty="0">
                <a:solidFill>
                  <a:srgbClr val="5C6B68"/>
                </a:solidFill>
                <a:latin typeface="Calibri" pitchFamily="34" charset="0"/>
                <a:ea typeface="Calibri" pitchFamily="34" charset="-122"/>
                <a:cs typeface="Calibri" pitchFamily="34" charset="-120"/>
              </a:rPr>
              <a:t>34 Genesee St, New Hartford, NY 13413  •  inbloomyogastudio.com</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1: FOUNDATIONS</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Q3</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How do you stay true to your values while navigating the business side of yoga?</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ever felt pressure to teach something outside your comfort zone or expertise?</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Where is the line between marketing your classes and being inauthentic?</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do you handle competition with other teachers or studios?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role do boundaries play in ethical yoga teaching?</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A3</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Ethical Business Conduct</a:t>
            </a:r>
            <a:endParaRPr lang="en-US" sz="2600" dirty="0"/>
          </a:p>
        </p:txBody>
      </p:sp>
      <p:sp>
        <p:nvSpPr>
          <p:cNvPr id="6" name="Shape 4"/>
          <p:cNvSpPr/>
          <p:nvPr/>
        </p:nvSpPr>
        <p:spPr>
          <a:xfrm>
            <a:off x="457200" y="868680"/>
            <a:ext cx="8229600" cy="685800"/>
          </a:xfrm>
          <a:prstGeom prst="rect">
            <a:avLst/>
          </a:prstGeom>
          <a:solidFill>
            <a:srgbClr val="D5E8E4"/>
          </a:solidFill>
          <a:ln/>
        </p:spPr>
      </p:sp>
      <p:sp>
        <p:nvSpPr>
          <p:cNvPr id="7" name="Text 5"/>
          <p:cNvSpPr/>
          <p:nvPr/>
        </p:nvSpPr>
        <p:spPr>
          <a:xfrm>
            <a:off x="731520" y="914400"/>
            <a:ext cx="7680960" cy="594360"/>
          </a:xfrm>
          <a:prstGeom prst="rect">
            <a:avLst/>
          </a:prstGeom>
          <a:noFill/>
          <a:ln/>
        </p:spPr>
        <p:txBody>
          <a:bodyPr wrap="square" lIns="0" tIns="0" rIns="0" bIns="0" rtlCol="0" anchor="ctr"/>
          <a:lstStyle/>
          <a:p>
            <a:pPr indent="0" marL="0">
              <a:buNone/>
            </a:pPr>
            <a:r>
              <a:rPr lang="en-US" sz="1300" i="1" dirty="0">
                <a:solidFill>
                  <a:srgbClr val="2A9D8F"/>
                </a:solidFill>
                <a:latin typeface="Georgia" pitchFamily="34" charset="0"/>
                <a:ea typeface="Georgia" pitchFamily="34" charset="-122"/>
                <a:cs typeface="Georgia" pitchFamily="34" charset="-120"/>
              </a:rPr>
              <a:t>"Be true to yourself. Use your own language, personality, and life experience when teaching instead of just repeating what you've heard other teachers say."</a:t>
            </a:r>
            <a:endParaRPr lang="en-US" sz="1300" dirty="0"/>
          </a:p>
        </p:txBody>
      </p:sp>
      <p:sp>
        <p:nvSpPr>
          <p:cNvPr id="8" name="Shape 6"/>
          <p:cNvSpPr/>
          <p:nvPr/>
        </p:nvSpPr>
        <p:spPr>
          <a:xfrm>
            <a:off x="1417320" y="1828800"/>
            <a:ext cx="502920" cy="502920"/>
          </a:xfrm>
          <a:prstGeom prst="ellipse">
            <a:avLst/>
          </a:prstGeom>
          <a:solidFill>
            <a:srgbClr val="2A9D8F"/>
          </a:solidFill>
          <a:ln/>
        </p:spPr>
      </p:sp>
      <p:pic>
        <p:nvPicPr>
          <p:cNvPr id="9" name="Image 0" descr="preencoded.png">    </p:cNvPr>
          <p:cNvPicPr>
            <a:picLocks noChangeAspect="1"/>
          </p:cNvPicPr>
          <p:nvPr/>
        </p:nvPicPr>
        <p:blipFill>
          <a:blip r:embed="rId1"/>
          <a:stretch>
            <a:fillRect/>
          </a:stretch>
        </p:blipFill>
        <p:spPr>
          <a:xfrm>
            <a:off x="1499616" y="1911096"/>
            <a:ext cx="338328" cy="338328"/>
          </a:xfrm>
          <a:prstGeom prst="rect">
            <a:avLst/>
          </a:prstGeom>
        </p:spPr>
      </p:pic>
      <p:sp>
        <p:nvSpPr>
          <p:cNvPr id="10" name="Text 7"/>
          <p:cNvSpPr/>
          <p:nvPr/>
        </p:nvSpPr>
        <p:spPr>
          <a:xfrm>
            <a:off x="457200" y="2468880"/>
            <a:ext cx="2606040" cy="274320"/>
          </a:xfrm>
          <a:prstGeom prst="rect">
            <a:avLst/>
          </a:prstGeom>
          <a:noFill/>
          <a:ln/>
        </p:spPr>
        <p:txBody>
          <a:bodyPr wrap="square" lIns="0" tIns="0" rIns="0" bIns="0" rtlCol="0" anchor="ctr"/>
          <a:lstStyle/>
          <a:p>
            <a:pPr algn="ctr" indent="0" marL="0">
              <a:buNone/>
            </a:pPr>
            <a:r>
              <a:rPr lang="en-US" sz="1500" b="1" dirty="0">
                <a:solidFill>
                  <a:srgbClr val="1A1A1A"/>
                </a:solidFill>
                <a:latin typeface="Georgia" pitchFamily="34" charset="0"/>
                <a:ea typeface="Georgia" pitchFamily="34" charset="-122"/>
                <a:cs typeface="Georgia" pitchFamily="34" charset="-120"/>
              </a:rPr>
              <a:t>Authenticity</a:t>
            </a:r>
            <a:endParaRPr lang="en-US" sz="1500" dirty="0"/>
          </a:p>
        </p:txBody>
      </p:sp>
      <p:sp>
        <p:nvSpPr>
          <p:cNvPr id="11" name="Text 8"/>
          <p:cNvSpPr/>
          <p:nvPr/>
        </p:nvSpPr>
        <p:spPr>
          <a:xfrm>
            <a:off x="548640" y="2834640"/>
            <a:ext cx="2423160" cy="155448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Teach what you know &amp; have embodied</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Be honest about your credentials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Stay within your scope of practice</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Let your genuine voice come through</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Don't adopt styles just because they're popular</a:t>
            </a:r>
            <a:endParaRPr lang="en-US" sz="1100" dirty="0"/>
          </a:p>
        </p:txBody>
      </p:sp>
      <p:sp>
        <p:nvSpPr>
          <p:cNvPr id="12" name="Shape 9"/>
          <p:cNvSpPr/>
          <p:nvPr/>
        </p:nvSpPr>
        <p:spPr>
          <a:xfrm>
            <a:off x="4297680" y="1828800"/>
            <a:ext cx="502920" cy="502920"/>
          </a:xfrm>
          <a:prstGeom prst="ellipse">
            <a:avLst/>
          </a:prstGeom>
          <a:solidFill>
            <a:srgbClr val="2A9D8F"/>
          </a:solidFill>
          <a:ln/>
        </p:spPr>
      </p:sp>
      <p:pic>
        <p:nvPicPr>
          <p:cNvPr id="13" name="Image 1" descr="preencoded.png">    </p:cNvPr>
          <p:cNvPicPr>
            <a:picLocks noChangeAspect="1"/>
          </p:cNvPicPr>
          <p:nvPr/>
        </p:nvPicPr>
        <p:blipFill>
          <a:blip r:embed="rId2"/>
          <a:stretch>
            <a:fillRect/>
          </a:stretch>
        </p:blipFill>
        <p:spPr>
          <a:xfrm>
            <a:off x="4379976" y="1911096"/>
            <a:ext cx="338328" cy="338328"/>
          </a:xfrm>
          <a:prstGeom prst="rect">
            <a:avLst/>
          </a:prstGeom>
        </p:spPr>
      </p:pic>
      <p:sp>
        <p:nvSpPr>
          <p:cNvPr id="14" name="Text 10"/>
          <p:cNvSpPr/>
          <p:nvPr/>
        </p:nvSpPr>
        <p:spPr>
          <a:xfrm>
            <a:off x="3337560" y="2468880"/>
            <a:ext cx="2606040" cy="274320"/>
          </a:xfrm>
          <a:prstGeom prst="rect">
            <a:avLst/>
          </a:prstGeom>
          <a:noFill/>
          <a:ln/>
        </p:spPr>
        <p:txBody>
          <a:bodyPr wrap="square" lIns="0" tIns="0" rIns="0" bIns="0" rtlCol="0" anchor="ctr"/>
          <a:lstStyle/>
          <a:p>
            <a:pPr algn="ctr" indent="0" marL="0">
              <a:buNone/>
            </a:pPr>
            <a:r>
              <a:rPr lang="en-US" sz="1500" b="1" dirty="0">
                <a:solidFill>
                  <a:srgbClr val="1A1A1A"/>
                </a:solidFill>
                <a:latin typeface="Georgia" pitchFamily="34" charset="0"/>
                <a:ea typeface="Georgia" pitchFamily="34" charset="-122"/>
                <a:cs typeface="Georgia" pitchFamily="34" charset="-120"/>
              </a:rPr>
              <a:t>Integrity</a:t>
            </a:r>
            <a:endParaRPr lang="en-US" sz="1500" dirty="0"/>
          </a:p>
        </p:txBody>
      </p:sp>
      <p:sp>
        <p:nvSpPr>
          <p:cNvPr id="15" name="Text 11"/>
          <p:cNvSpPr/>
          <p:nvPr/>
        </p:nvSpPr>
        <p:spPr>
          <a:xfrm>
            <a:off x="3429000" y="2834640"/>
            <a:ext cx="2423160" cy="155448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Transparent, fair pricing</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Honor all your commitments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Respect other teachers' time and work</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Maintain professional boundaries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Start and end class on time</a:t>
            </a:r>
            <a:endParaRPr lang="en-US" sz="1100" dirty="0"/>
          </a:p>
        </p:txBody>
      </p:sp>
      <p:sp>
        <p:nvSpPr>
          <p:cNvPr id="16" name="Shape 12"/>
          <p:cNvSpPr/>
          <p:nvPr/>
        </p:nvSpPr>
        <p:spPr>
          <a:xfrm>
            <a:off x="7178040" y="1828800"/>
            <a:ext cx="502920" cy="502920"/>
          </a:xfrm>
          <a:prstGeom prst="ellipse">
            <a:avLst/>
          </a:prstGeom>
          <a:solidFill>
            <a:srgbClr val="2A9D8F"/>
          </a:solidFill>
          <a:ln/>
        </p:spPr>
      </p:sp>
      <p:pic>
        <p:nvPicPr>
          <p:cNvPr id="17" name="Image 2" descr="preencoded.png">    </p:cNvPr>
          <p:cNvPicPr>
            <a:picLocks noChangeAspect="1"/>
          </p:cNvPicPr>
          <p:nvPr/>
        </p:nvPicPr>
        <p:blipFill>
          <a:blip r:embed="rId3"/>
          <a:stretch>
            <a:fillRect/>
          </a:stretch>
        </p:blipFill>
        <p:spPr>
          <a:xfrm>
            <a:off x="7260336" y="1911096"/>
            <a:ext cx="338328" cy="338328"/>
          </a:xfrm>
          <a:prstGeom prst="rect">
            <a:avLst/>
          </a:prstGeom>
        </p:spPr>
      </p:pic>
      <p:sp>
        <p:nvSpPr>
          <p:cNvPr id="18" name="Text 13"/>
          <p:cNvSpPr/>
          <p:nvPr/>
        </p:nvSpPr>
        <p:spPr>
          <a:xfrm>
            <a:off x="6217920" y="2468880"/>
            <a:ext cx="2606040" cy="274320"/>
          </a:xfrm>
          <a:prstGeom prst="rect">
            <a:avLst/>
          </a:prstGeom>
          <a:noFill/>
          <a:ln/>
        </p:spPr>
        <p:txBody>
          <a:bodyPr wrap="square" lIns="0" tIns="0" rIns="0" bIns="0" rtlCol="0" anchor="ctr"/>
          <a:lstStyle/>
          <a:p>
            <a:pPr algn="ctr" indent="0" marL="0">
              <a:buNone/>
            </a:pPr>
            <a:r>
              <a:rPr lang="en-US" sz="1500" b="1" dirty="0">
                <a:solidFill>
                  <a:srgbClr val="1A1A1A"/>
                </a:solidFill>
                <a:latin typeface="Georgia" pitchFamily="34" charset="0"/>
                <a:ea typeface="Georgia" pitchFamily="34" charset="-122"/>
                <a:cs typeface="Georgia" pitchFamily="34" charset="-120"/>
              </a:rPr>
              <a:t>Service</a:t>
            </a:r>
            <a:endParaRPr lang="en-US" sz="1500" dirty="0"/>
          </a:p>
        </p:txBody>
      </p:sp>
      <p:sp>
        <p:nvSpPr>
          <p:cNvPr id="19" name="Text 14"/>
          <p:cNvSpPr/>
          <p:nvPr/>
        </p:nvSpPr>
        <p:spPr>
          <a:xfrm>
            <a:off x="6309360" y="2834640"/>
            <a:ext cx="2423160" cy="155448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Student wellbeing always comes first</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Create inclusive, welcoming spaces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Refer out when it's beyond your scope</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Give back to your community</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Refrain from psychotherapy advice</a:t>
            </a:r>
            <a:endParaRPr lang="en-US" sz="1100" dirty="0"/>
          </a:p>
        </p:txBody>
      </p:sp>
      <p:sp>
        <p:nvSpPr>
          <p:cNvPr id="20" name="Shape 15"/>
          <p:cNvSpPr/>
          <p:nvPr/>
        </p:nvSpPr>
        <p:spPr>
          <a:xfrm>
            <a:off x="0" y="4663440"/>
            <a:ext cx="9144000" cy="480060"/>
          </a:xfrm>
          <a:prstGeom prst="rect">
            <a:avLst/>
          </a:prstGeom>
          <a:solidFill>
            <a:srgbClr val="2A9D8F"/>
          </a:solidFill>
          <a:ln/>
        </p:spPr>
      </p:sp>
      <p:sp>
        <p:nvSpPr>
          <p:cNvPr id="21" name="Text 16"/>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If what you're teaching is not what you're passionate about, your students will sense it — and so will you.</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A3</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Professional Boundaries &amp; Ethical Reminders</a:t>
            </a:r>
            <a:endParaRPr lang="en-US" sz="2400" dirty="0"/>
          </a:p>
        </p:txBody>
      </p:sp>
      <p:sp>
        <p:nvSpPr>
          <p:cNvPr id="6" name="Text 4"/>
          <p:cNvSpPr/>
          <p:nvPr/>
        </p:nvSpPr>
        <p:spPr>
          <a:xfrm>
            <a:off x="640080" y="868680"/>
            <a:ext cx="7863840" cy="274320"/>
          </a:xfrm>
          <a:prstGeom prst="rect">
            <a:avLst/>
          </a:prstGeom>
          <a:noFill/>
          <a:ln/>
        </p:spPr>
        <p:txBody>
          <a:bodyPr wrap="square" lIns="0" tIns="0" rIns="0" bIns="0" rtlCol="0" anchor="ctr"/>
          <a:lstStyle/>
          <a:p>
            <a:pPr indent="0" marL="0">
              <a:buNone/>
            </a:pPr>
            <a:r>
              <a:rPr lang="en-US" sz="1500" b="1" dirty="0">
                <a:solidFill>
                  <a:srgbClr val="2A9D8F"/>
                </a:solidFill>
                <a:latin typeface="Georgia" pitchFamily="34" charset="0"/>
                <a:ea typeface="Georgia" pitchFamily="34" charset="-122"/>
                <a:cs typeface="Georgia" pitchFamily="34" charset="-120"/>
              </a:rPr>
              <a:t>Ethical Reminders from Darren Main:</a:t>
            </a:r>
            <a:endParaRPr lang="en-US" sz="1500" dirty="0"/>
          </a:p>
        </p:txBody>
      </p:sp>
      <p:sp>
        <p:nvSpPr>
          <p:cNvPr id="7" name="Text 5"/>
          <p:cNvSpPr/>
          <p:nvPr/>
        </p:nvSpPr>
        <p:spPr>
          <a:xfrm>
            <a:off x="640080" y="1280160"/>
            <a:ext cx="7863840" cy="2011680"/>
          </a:xfrm>
          <a:prstGeom prst="rect">
            <a:avLst/>
          </a:prstGeom>
          <a:noFill/>
          <a:ln/>
        </p:spPr>
        <p:txBody>
          <a:bodyPr wrap="square" lIns="0" tIns="0" rIns="0" bIns="0" rtlCol="0" anchor="ctr"/>
          <a:lstStyle/>
          <a:p>
            <a:pPr marL="342900" indent="-342900">
              <a:spcAft>
                <a:spcPts val="700"/>
              </a:spcAft>
              <a:buSzPct val="100000"/>
              <a:buChar char="•"/>
            </a:pPr>
            <a:r>
              <a:rPr lang="en-US" sz="1300" dirty="0">
                <a:solidFill>
                  <a:srgbClr val="1A1A1A"/>
                </a:solidFill>
                <a:latin typeface="Calibri" pitchFamily="34" charset="0"/>
                <a:ea typeface="Calibri" pitchFamily="34" charset="-122"/>
                <a:cs typeface="Calibri" pitchFamily="34" charset="-120"/>
              </a:rPr>
              <a:t>Your class should always start and end on time</a:t>
            </a:r>
            <a:endParaRPr lang="en-US" sz="1300" dirty="0"/>
          </a:p>
          <a:p>
            <a:pPr marL="342900" indent="-342900">
              <a:spcAft>
                <a:spcPts val="700"/>
              </a:spcAft>
              <a:buSzPct val="100000"/>
              <a:buChar char="•"/>
            </a:pPr>
            <a:r>
              <a:rPr lang="en-US" sz="1300" dirty="0">
                <a:solidFill>
                  <a:srgbClr val="1A1A1A"/>
                </a:solidFill>
                <a:latin typeface="Calibri" pitchFamily="34" charset="0"/>
                <a:ea typeface="Calibri" pitchFamily="34" charset="-122"/>
                <a:cs typeface="Calibri" pitchFamily="34" charset="-120"/>
              </a:rPr>
              <a:t>Deep relaxation is part of your class — not an encore</a:t>
            </a:r>
            <a:endParaRPr lang="en-US" sz="1300" dirty="0"/>
          </a:p>
          <a:p>
            <a:pPr marL="342900" indent="-342900">
              <a:spcAft>
                <a:spcPts val="700"/>
              </a:spcAft>
              <a:buSzPct val="100000"/>
              <a:buChar char="•"/>
            </a:pPr>
            <a:r>
              <a:rPr lang="en-US" sz="1300" dirty="0">
                <a:solidFill>
                  <a:srgbClr val="1A1A1A"/>
                </a:solidFill>
                <a:latin typeface="Calibri" pitchFamily="34" charset="0"/>
                <a:ea typeface="Calibri" pitchFamily="34" charset="-122"/>
                <a:cs typeface="Calibri" pitchFamily="34" charset="-120"/>
              </a:rPr>
              <a:t>Putting away props is part of the practice — budget time for cleanup</a:t>
            </a:r>
            <a:endParaRPr lang="en-US" sz="1300" dirty="0"/>
          </a:p>
          <a:p>
            <a:pPr marL="342900" indent="-342900">
              <a:spcAft>
                <a:spcPts val="700"/>
              </a:spcAft>
              <a:buSzPct val="100000"/>
              <a:buChar char="•"/>
            </a:pPr>
            <a:r>
              <a:rPr lang="en-US" sz="1300" dirty="0">
                <a:solidFill>
                  <a:srgbClr val="1A1A1A"/>
                </a:solidFill>
                <a:latin typeface="Calibri" pitchFamily="34" charset="0"/>
                <a:ea typeface="Calibri" pitchFamily="34" charset="-122"/>
                <a:cs typeface="Calibri" pitchFamily="34" charset="-120"/>
              </a:rPr>
              <a:t>Dry mopping the floor is part of your class — not the class that follows</a:t>
            </a:r>
            <a:endParaRPr lang="en-US" sz="1300" dirty="0"/>
          </a:p>
          <a:p>
            <a:pPr marL="342900" indent="-342900">
              <a:spcAft>
                <a:spcPts val="700"/>
              </a:spcAft>
              <a:buSzPct val="100000"/>
              <a:buChar char="•"/>
            </a:pPr>
            <a:r>
              <a:rPr lang="en-US" sz="1300" dirty="0">
                <a:solidFill>
                  <a:srgbClr val="1A1A1A"/>
                </a:solidFill>
                <a:latin typeface="Calibri" pitchFamily="34" charset="0"/>
                <a:ea typeface="Calibri" pitchFamily="34" charset="-122"/>
                <a:cs typeface="Calibri" pitchFamily="34" charset="-120"/>
              </a:rPr>
              <a:t>If another class starts shortly after yours, invite students to continue conversations outside</a:t>
            </a:r>
            <a:endParaRPr lang="en-US" sz="1300" dirty="0"/>
          </a:p>
          <a:p>
            <a:pPr marL="342900" indent="-342900">
              <a:spcAft>
                <a:spcPts val="700"/>
              </a:spcAft>
              <a:buSzPct val="100000"/>
              <a:buChar char="•"/>
            </a:pPr>
            <a:r>
              <a:rPr lang="en-US" sz="1300" dirty="0">
                <a:solidFill>
                  <a:srgbClr val="1A1A1A"/>
                </a:solidFill>
                <a:latin typeface="Calibri" pitchFamily="34" charset="0"/>
                <a:ea typeface="Calibri" pitchFamily="34" charset="-122"/>
                <a:cs typeface="Calibri" pitchFamily="34" charset="-120"/>
              </a:rPr>
              <a:t>Respecting the time of other teachers is professional ethics</a:t>
            </a:r>
            <a:endParaRPr lang="en-US" sz="1300" dirty="0"/>
          </a:p>
        </p:txBody>
      </p:sp>
      <p:sp>
        <p:nvSpPr>
          <p:cNvPr id="8" name="Shape 6"/>
          <p:cNvSpPr/>
          <p:nvPr/>
        </p:nvSpPr>
        <p:spPr>
          <a:xfrm>
            <a:off x="457200" y="3520440"/>
            <a:ext cx="3931920" cy="9144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9" name="Shape 7"/>
          <p:cNvSpPr/>
          <p:nvPr/>
        </p:nvSpPr>
        <p:spPr>
          <a:xfrm>
            <a:off x="457200" y="3520440"/>
            <a:ext cx="73152" cy="914400"/>
          </a:xfrm>
          <a:prstGeom prst="rect">
            <a:avLst/>
          </a:prstGeom>
          <a:solidFill>
            <a:srgbClr val="2A9D8F"/>
          </a:solidFill>
          <a:ln/>
        </p:spPr>
      </p:sp>
      <p:sp>
        <p:nvSpPr>
          <p:cNvPr id="10" name="Text 8"/>
          <p:cNvSpPr/>
          <p:nvPr/>
        </p:nvSpPr>
        <p:spPr>
          <a:xfrm>
            <a:off x="777240" y="3566160"/>
            <a:ext cx="3383280" cy="27432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Teacher-Student Boundaries</a:t>
            </a:r>
            <a:endParaRPr lang="en-US" sz="1300" dirty="0"/>
          </a:p>
        </p:txBody>
      </p:sp>
      <p:sp>
        <p:nvSpPr>
          <p:cNvPr id="11" name="Text 9"/>
          <p:cNvSpPr/>
          <p:nvPr/>
        </p:nvSpPr>
        <p:spPr>
          <a:xfrm>
            <a:off x="777240" y="3886200"/>
            <a:ext cx="3383280" cy="4572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Create healthy boundaries while avoiding unnecessary distance. Honor students' wholeness and individuality.</a:t>
            </a:r>
            <a:endParaRPr lang="en-US" sz="1100" dirty="0"/>
          </a:p>
        </p:txBody>
      </p:sp>
      <p:sp>
        <p:nvSpPr>
          <p:cNvPr id="12" name="Shape 10"/>
          <p:cNvSpPr/>
          <p:nvPr/>
        </p:nvSpPr>
        <p:spPr>
          <a:xfrm>
            <a:off x="4754880" y="3520440"/>
            <a:ext cx="3931920" cy="9144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3" name="Shape 11"/>
          <p:cNvSpPr/>
          <p:nvPr/>
        </p:nvSpPr>
        <p:spPr>
          <a:xfrm>
            <a:off x="4754880" y="3520440"/>
            <a:ext cx="73152" cy="914400"/>
          </a:xfrm>
          <a:prstGeom prst="rect">
            <a:avLst/>
          </a:prstGeom>
          <a:solidFill>
            <a:srgbClr val="2A9D8F"/>
          </a:solidFill>
          <a:ln/>
        </p:spPr>
      </p:sp>
      <p:sp>
        <p:nvSpPr>
          <p:cNvPr id="14" name="Text 12"/>
          <p:cNvSpPr/>
          <p:nvPr/>
        </p:nvSpPr>
        <p:spPr>
          <a:xfrm>
            <a:off x="5074920" y="3566160"/>
            <a:ext cx="3383280" cy="27432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Scope of Practice</a:t>
            </a:r>
            <a:endParaRPr lang="en-US" sz="1300" dirty="0"/>
          </a:p>
        </p:txBody>
      </p:sp>
      <p:sp>
        <p:nvSpPr>
          <p:cNvPr id="15" name="Text 13"/>
          <p:cNvSpPr/>
          <p:nvPr/>
        </p:nvSpPr>
        <p:spPr>
          <a:xfrm>
            <a:off x="5074920" y="3886200"/>
            <a:ext cx="3383280" cy="4572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Refrain from giving advice in psychotherapy or other areas outside your expertise. Be prepared to refer students to experts.</a:t>
            </a:r>
            <a:endParaRPr lang="en-US" sz="1100" dirty="0"/>
          </a:p>
        </p:txBody>
      </p:sp>
      <p:sp>
        <p:nvSpPr>
          <p:cNvPr id="16" name="Shape 14"/>
          <p:cNvSpPr/>
          <p:nvPr/>
        </p:nvSpPr>
        <p:spPr>
          <a:xfrm>
            <a:off x="0" y="4663440"/>
            <a:ext cx="9144000" cy="480060"/>
          </a:xfrm>
          <a:prstGeom prst="rect">
            <a:avLst/>
          </a:prstGeom>
          <a:solidFill>
            <a:srgbClr val="2A9D8F"/>
          </a:solidFill>
          <a:ln/>
        </p:spPr>
      </p:sp>
      <p:sp>
        <p:nvSpPr>
          <p:cNvPr id="17" name="Text 15"/>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Allow students to have their own experience. When intervention is needed, act with respect, empathy, and clarity.</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1: FOUNDATIONS</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Q4</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Do yoga teachers really need insurance — and what legal protections should every teacher have in place?</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ever witnessed or experienced an injury during a yoga class?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Do you know what types of insurance are available for yoga teachers?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legal documents should you have before you teach your first class?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Does Yoga Alliance registration affect your insurance requirements?</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1A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A4</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FFFFFF"/>
                </a:solidFill>
                <a:latin typeface="Georgia" pitchFamily="34" charset="0"/>
                <a:ea typeface="Georgia" pitchFamily="34" charset="-122"/>
                <a:cs typeface="Georgia" pitchFamily="34" charset="-120"/>
              </a:rPr>
              <a:t>Insurance, Liability &amp; Legal</a:t>
            </a:r>
            <a:endParaRPr lang="en-US" sz="2600" dirty="0"/>
          </a:p>
        </p:txBody>
      </p:sp>
      <p:sp>
        <p:nvSpPr>
          <p:cNvPr id="6" name="Shape 4"/>
          <p:cNvSpPr/>
          <p:nvPr/>
        </p:nvSpPr>
        <p:spPr>
          <a:xfrm>
            <a:off x="457200" y="914400"/>
            <a:ext cx="2560320" cy="1371600"/>
          </a:xfrm>
          <a:prstGeom prst="rect">
            <a:avLst/>
          </a:prstGeom>
          <a:solidFill>
            <a:srgbClr val="2A9D8F"/>
          </a:solidFill>
          <a:ln/>
        </p:spPr>
      </p:sp>
      <p:sp>
        <p:nvSpPr>
          <p:cNvPr id="7" name="Text 5"/>
          <p:cNvSpPr/>
          <p:nvPr/>
        </p:nvSpPr>
        <p:spPr>
          <a:xfrm>
            <a:off x="457200" y="960120"/>
            <a:ext cx="2560320" cy="640080"/>
          </a:xfrm>
          <a:prstGeom prst="rect">
            <a:avLst/>
          </a:prstGeom>
          <a:noFill/>
          <a:ln/>
        </p:spPr>
        <p:txBody>
          <a:bodyPr wrap="square" lIns="0" tIns="0" rIns="0" bIns="0" rtlCol="0" anchor="ctr"/>
          <a:lstStyle/>
          <a:p>
            <a:pPr algn="ctr" indent="0" marL="0">
              <a:buNone/>
            </a:pPr>
            <a:r>
              <a:rPr lang="en-US" sz="3800" b="1" dirty="0">
                <a:solidFill>
                  <a:srgbClr val="6DD3C5"/>
                </a:solidFill>
                <a:latin typeface="Georgia" pitchFamily="34" charset="0"/>
                <a:ea typeface="Georgia" pitchFamily="34" charset="-122"/>
                <a:cs typeface="Georgia" pitchFamily="34" charset="-120"/>
              </a:rPr>
              <a:t>5,000+</a:t>
            </a:r>
            <a:endParaRPr lang="en-US" sz="3800" dirty="0"/>
          </a:p>
        </p:txBody>
      </p:sp>
      <p:sp>
        <p:nvSpPr>
          <p:cNvPr id="8" name="Text 6"/>
          <p:cNvSpPr/>
          <p:nvPr/>
        </p:nvSpPr>
        <p:spPr>
          <a:xfrm>
            <a:off x="457200" y="1554480"/>
            <a:ext cx="2560320" cy="548640"/>
          </a:xfrm>
          <a:prstGeom prst="rect">
            <a:avLst/>
          </a:prstGeom>
          <a:noFill/>
          <a:ln/>
        </p:spPr>
        <p:txBody>
          <a:bodyPr wrap="square" lIns="0" tIns="0" rIns="0" bIns="0" rtlCol="0" anchor="ctr"/>
          <a:lstStyle/>
          <a:p>
            <a:pPr algn="ctr" indent="0" marL="0">
              <a:buNone/>
            </a:pPr>
            <a:r>
              <a:rPr lang="en-US" sz="1100" dirty="0">
                <a:solidFill>
                  <a:srgbClr val="6DD3C5"/>
                </a:solidFill>
                <a:latin typeface="Calibri" pitchFamily="34" charset="0"/>
                <a:ea typeface="Calibri" pitchFamily="34" charset="-122"/>
                <a:cs typeface="Calibri" pitchFamily="34" charset="-120"/>
              </a:rPr>
              <a:t>yoga-related ER visits</a:t>
            </a:r>
            <a:endParaRPr lang="en-US" sz="1100" dirty="0"/>
          </a:p>
          <a:p>
            <a:pPr algn="ctr" indent="0" marL="0">
              <a:buNone/>
            </a:pPr>
            <a:r>
              <a:rPr lang="en-US" sz="1100" dirty="0">
                <a:solidFill>
                  <a:srgbClr val="6DD3C5"/>
                </a:solidFill>
                <a:latin typeface="Calibri" pitchFamily="34" charset="0"/>
                <a:ea typeface="Calibri" pitchFamily="34" charset="-122"/>
                <a:cs typeface="Calibri" pitchFamily="34" charset="-120"/>
              </a:rPr>
              <a:t>annually in the U.S.</a:t>
            </a:r>
            <a:endParaRPr lang="en-US" sz="1100" dirty="0"/>
          </a:p>
        </p:txBody>
      </p:sp>
      <p:sp>
        <p:nvSpPr>
          <p:cNvPr id="9" name="Shape 7"/>
          <p:cNvSpPr/>
          <p:nvPr/>
        </p:nvSpPr>
        <p:spPr>
          <a:xfrm>
            <a:off x="3291840" y="914400"/>
            <a:ext cx="5394960" cy="1371600"/>
          </a:xfrm>
          <a:prstGeom prst="rect">
            <a:avLst/>
          </a:prstGeom>
          <a:solidFill>
            <a:srgbClr val="2A9D8F"/>
          </a:solidFill>
          <a:ln/>
        </p:spPr>
      </p:sp>
      <p:pic>
        <p:nvPicPr>
          <p:cNvPr id="10" name="Image 0" descr="preencoded.png">    </p:cNvPr>
          <p:cNvPicPr>
            <a:picLocks noChangeAspect="1"/>
          </p:cNvPicPr>
          <p:nvPr/>
        </p:nvPicPr>
        <p:blipFill>
          <a:blip r:embed="rId1"/>
          <a:stretch>
            <a:fillRect/>
          </a:stretch>
        </p:blipFill>
        <p:spPr>
          <a:xfrm>
            <a:off x="3566160" y="1051560"/>
            <a:ext cx="292608" cy="292608"/>
          </a:xfrm>
          <a:prstGeom prst="rect">
            <a:avLst/>
          </a:prstGeom>
        </p:spPr>
      </p:pic>
      <p:sp>
        <p:nvSpPr>
          <p:cNvPr id="11" name="Text 8"/>
          <p:cNvSpPr/>
          <p:nvPr/>
        </p:nvSpPr>
        <p:spPr>
          <a:xfrm>
            <a:off x="3931920" y="1005840"/>
            <a:ext cx="4480560" cy="32004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The Answer Is: Absolutely Yes</a:t>
            </a:r>
            <a:endParaRPr lang="en-US" sz="1500" dirty="0"/>
          </a:p>
        </p:txBody>
      </p:sp>
      <p:sp>
        <p:nvSpPr>
          <p:cNvPr id="12" name="Text 9"/>
          <p:cNvSpPr/>
          <p:nvPr/>
        </p:nvSpPr>
        <p:spPr>
          <a:xfrm>
            <a:off x="3566160" y="1417320"/>
            <a:ext cx="4846320" cy="731520"/>
          </a:xfrm>
          <a:prstGeom prst="rect">
            <a:avLst/>
          </a:prstGeom>
          <a:noFill/>
          <a:ln/>
        </p:spPr>
        <p:txBody>
          <a:bodyPr wrap="square" lIns="0" tIns="0" rIns="0" bIns="0" rtlCol="0" anchor="ctr"/>
          <a:lstStyle/>
          <a:p>
            <a:pPr indent="0" marL="0">
              <a:buNone/>
            </a:pPr>
            <a:r>
              <a:rPr lang="en-US" sz="1200" dirty="0">
                <a:solidFill>
                  <a:srgbClr val="D5E8E4"/>
                </a:solidFill>
                <a:latin typeface="Calibri" pitchFamily="34" charset="0"/>
                <a:ea typeface="Calibri" pitchFamily="34" charset="-122"/>
                <a:cs typeface="Calibri" pitchFamily="34" charset="-120"/>
              </a:rPr>
              <a:t>"Not only do you need insurance, but you need the right kind." Despite best efforts, injuries happen. Students may push beyond limits, fail to communicate conditions, or practice postures incorrectly.</a:t>
            </a:r>
            <a:endParaRPr lang="en-US" sz="1200" dirty="0"/>
          </a:p>
        </p:txBody>
      </p:sp>
      <p:sp>
        <p:nvSpPr>
          <p:cNvPr id="13" name="Shape 10"/>
          <p:cNvSpPr/>
          <p:nvPr/>
        </p:nvSpPr>
        <p:spPr>
          <a:xfrm>
            <a:off x="457200" y="2560320"/>
            <a:ext cx="2606040" cy="1828800"/>
          </a:xfrm>
          <a:prstGeom prst="rect">
            <a:avLst/>
          </a:prstGeom>
          <a:solidFill>
            <a:srgbClr val="2A9D8F"/>
          </a:solidFill>
          <a:ln/>
        </p:spPr>
      </p:sp>
      <p:sp>
        <p:nvSpPr>
          <p:cNvPr id="14" name="Text 11"/>
          <p:cNvSpPr/>
          <p:nvPr/>
        </p:nvSpPr>
        <p:spPr>
          <a:xfrm>
            <a:off x="594360" y="2651760"/>
            <a:ext cx="2331720" cy="274320"/>
          </a:xfrm>
          <a:prstGeom prst="rect">
            <a:avLst/>
          </a:prstGeom>
          <a:noFill/>
          <a:ln/>
        </p:spPr>
        <p:txBody>
          <a:bodyPr wrap="square" lIns="0" tIns="0" rIns="0" bIns="0" rtlCol="0" anchor="ctr"/>
          <a:lstStyle/>
          <a:p>
            <a:pPr indent="0" marL="0">
              <a:buNone/>
            </a:pPr>
            <a:r>
              <a:rPr lang="en-US" sz="1300" b="1" dirty="0">
                <a:solidFill>
                  <a:srgbClr val="6DD3C5"/>
                </a:solidFill>
                <a:latin typeface="Georgia" pitchFamily="34" charset="0"/>
                <a:ea typeface="Georgia" pitchFamily="34" charset="-122"/>
                <a:cs typeface="Georgia" pitchFamily="34" charset="-120"/>
              </a:rPr>
              <a:t>Insurance Types</a:t>
            </a:r>
            <a:endParaRPr lang="en-US" sz="1300" dirty="0"/>
          </a:p>
        </p:txBody>
      </p:sp>
      <p:sp>
        <p:nvSpPr>
          <p:cNvPr id="15" name="Text 12"/>
          <p:cNvSpPr/>
          <p:nvPr/>
        </p:nvSpPr>
        <p:spPr>
          <a:xfrm>
            <a:off x="594360" y="3017520"/>
            <a:ext cx="2331720" cy="1188720"/>
          </a:xfrm>
          <a:prstGeom prst="rect">
            <a:avLst/>
          </a:prstGeom>
          <a:noFill/>
          <a:ln/>
        </p:spPr>
        <p:txBody>
          <a:bodyPr wrap="square" lIns="0" tIns="0" rIns="0" bIns="0" rtlCol="0" anchor="ctr"/>
          <a:lstStyle/>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General liability</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Professional liability</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Property &amp; equipment</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Event &amp; workshop coverage</a:t>
            </a:r>
            <a:endParaRPr lang="en-US" sz="1100" dirty="0"/>
          </a:p>
        </p:txBody>
      </p:sp>
      <p:sp>
        <p:nvSpPr>
          <p:cNvPr id="16" name="Shape 13"/>
          <p:cNvSpPr/>
          <p:nvPr/>
        </p:nvSpPr>
        <p:spPr>
          <a:xfrm>
            <a:off x="3337560" y="2560320"/>
            <a:ext cx="2606040" cy="1828800"/>
          </a:xfrm>
          <a:prstGeom prst="rect">
            <a:avLst/>
          </a:prstGeom>
          <a:solidFill>
            <a:srgbClr val="2A9D8F"/>
          </a:solidFill>
          <a:ln/>
        </p:spPr>
      </p:sp>
      <p:sp>
        <p:nvSpPr>
          <p:cNvPr id="17" name="Text 14"/>
          <p:cNvSpPr/>
          <p:nvPr/>
        </p:nvSpPr>
        <p:spPr>
          <a:xfrm>
            <a:off x="3474720" y="2651760"/>
            <a:ext cx="2331720" cy="274320"/>
          </a:xfrm>
          <a:prstGeom prst="rect">
            <a:avLst/>
          </a:prstGeom>
          <a:noFill/>
          <a:ln/>
        </p:spPr>
        <p:txBody>
          <a:bodyPr wrap="square" lIns="0" tIns="0" rIns="0" bIns="0" rtlCol="0" anchor="ctr"/>
          <a:lstStyle/>
          <a:p>
            <a:pPr indent="0" marL="0">
              <a:buNone/>
            </a:pPr>
            <a:r>
              <a:rPr lang="en-US" sz="1300" b="1" dirty="0">
                <a:solidFill>
                  <a:srgbClr val="6DD3C5"/>
                </a:solidFill>
                <a:latin typeface="Georgia" pitchFamily="34" charset="0"/>
                <a:ea typeface="Georgia" pitchFamily="34" charset="-122"/>
                <a:cs typeface="Georgia" pitchFamily="34" charset="-120"/>
              </a:rPr>
              <a:t>Legal Essentials</a:t>
            </a:r>
            <a:endParaRPr lang="en-US" sz="1300" dirty="0"/>
          </a:p>
        </p:txBody>
      </p:sp>
      <p:sp>
        <p:nvSpPr>
          <p:cNvPr id="18" name="Text 15"/>
          <p:cNvSpPr/>
          <p:nvPr/>
        </p:nvSpPr>
        <p:spPr>
          <a:xfrm>
            <a:off x="3474720" y="3017520"/>
            <a:ext cx="2331720" cy="1188720"/>
          </a:xfrm>
          <a:prstGeom prst="rect">
            <a:avLst/>
          </a:prstGeom>
          <a:noFill/>
          <a:ln/>
        </p:spPr>
        <p:txBody>
          <a:bodyPr wrap="square" lIns="0" tIns="0" rIns="0" bIns="0" rtlCol="0" anchor="ctr"/>
          <a:lstStyle/>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Liability waivers &amp; consent forms</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Business structure (LLC)</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Teaching contracts</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Scope of practice limits</a:t>
            </a:r>
            <a:endParaRPr lang="en-US" sz="1100" dirty="0"/>
          </a:p>
        </p:txBody>
      </p:sp>
      <p:sp>
        <p:nvSpPr>
          <p:cNvPr id="19" name="Shape 16"/>
          <p:cNvSpPr/>
          <p:nvPr/>
        </p:nvSpPr>
        <p:spPr>
          <a:xfrm>
            <a:off x="6217920" y="2560320"/>
            <a:ext cx="2606040" cy="1828800"/>
          </a:xfrm>
          <a:prstGeom prst="rect">
            <a:avLst/>
          </a:prstGeom>
          <a:solidFill>
            <a:srgbClr val="2A9D8F"/>
          </a:solidFill>
          <a:ln/>
        </p:spPr>
      </p:sp>
      <p:sp>
        <p:nvSpPr>
          <p:cNvPr id="20" name="Text 17"/>
          <p:cNvSpPr/>
          <p:nvPr/>
        </p:nvSpPr>
        <p:spPr>
          <a:xfrm>
            <a:off x="6355080" y="2651760"/>
            <a:ext cx="2331720" cy="274320"/>
          </a:xfrm>
          <a:prstGeom prst="rect">
            <a:avLst/>
          </a:prstGeom>
          <a:noFill/>
          <a:ln/>
        </p:spPr>
        <p:txBody>
          <a:bodyPr wrap="square" lIns="0" tIns="0" rIns="0" bIns="0" rtlCol="0" anchor="ctr"/>
          <a:lstStyle/>
          <a:p>
            <a:pPr indent="0" marL="0">
              <a:buNone/>
            </a:pPr>
            <a:r>
              <a:rPr lang="en-US" sz="1300" b="1" dirty="0">
                <a:solidFill>
                  <a:srgbClr val="6DD3C5"/>
                </a:solidFill>
                <a:latin typeface="Georgia" pitchFamily="34" charset="0"/>
                <a:ea typeface="Georgia" pitchFamily="34" charset="-122"/>
                <a:cs typeface="Georgia" pitchFamily="34" charset="-120"/>
              </a:rPr>
              <a:t>Provider Options</a:t>
            </a:r>
            <a:endParaRPr lang="en-US" sz="1300" dirty="0"/>
          </a:p>
        </p:txBody>
      </p:sp>
      <p:sp>
        <p:nvSpPr>
          <p:cNvPr id="21" name="Text 18"/>
          <p:cNvSpPr/>
          <p:nvPr/>
        </p:nvSpPr>
        <p:spPr>
          <a:xfrm>
            <a:off x="6355080" y="3017520"/>
            <a:ext cx="2331720" cy="1188720"/>
          </a:xfrm>
          <a:prstGeom prst="rect">
            <a:avLst/>
          </a:prstGeom>
          <a:noFill/>
          <a:ln/>
        </p:spPr>
        <p:txBody>
          <a:bodyPr wrap="square" lIns="0" tIns="0" rIns="0" bIns="0" rtlCol="0" anchor="ctr"/>
          <a:lstStyle/>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beYogi — Insurance for Yoga Teachers</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IDEA Health &amp; Fitness Association</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NAMASTA — Liability Insurance</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Philadelphia Insurance Companies</a:t>
            </a:r>
            <a:endParaRPr lang="en-US" sz="1100" dirty="0"/>
          </a:p>
        </p:txBody>
      </p:sp>
      <p:sp>
        <p:nvSpPr>
          <p:cNvPr id="22" name="Shape 19"/>
          <p:cNvSpPr/>
          <p:nvPr/>
        </p:nvSpPr>
        <p:spPr>
          <a:xfrm>
            <a:off x="0" y="4663440"/>
            <a:ext cx="9144000" cy="480060"/>
          </a:xfrm>
          <a:prstGeom prst="rect">
            <a:avLst/>
          </a:prstGeom>
          <a:solidFill>
            <a:srgbClr val="2A9D8F"/>
          </a:solidFill>
          <a:ln/>
        </p:spPr>
      </p:sp>
      <p:sp>
        <p:nvSpPr>
          <p:cNvPr id="23" name="Text 20"/>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KEY INSIGHT:  No insurance providers require Yoga Alliance registration. Get insured regardless of your registration status.</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1A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A4</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400" b="1" dirty="0">
                <a:solidFill>
                  <a:srgbClr val="FFFFFF"/>
                </a:solidFill>
                <a:latin typeface="Georgia" pitchFamily="34" charset="0"/>
                <a:ea typeface="Georgia" pitchFamily="34" charset="-122"/>
                <a:cs typeface="Georgia" pitchFamily="34" charset="-120"/>
              </a:rPr>
              <a:t>The Risks of Yoga &amp; Promoting Student Safety</a:t>
            </a:r>
            <a:endParaRPr lang="en-US" sz="2400" dirty="0"/>
          </a:p>
        </p:txBody>
      </p:sp>
      <p:sp>
        <p:nvSpPr>
          <p:cNvPr id="6" name="Text 4"/>
          <p:cNvSpPr/>
          <p:nvPr/>
        </p:nvSpPr>
        <p:spPr>
          <a:xfrm>
            <a:off x="640080" y="868680"/>
            <a:ext cx="7863840" cy="274320"/>
          </a:xfrm>
          <a:prstGeom prst="rect">
            <a:avLst/>
          </a:prstGeom>
          <a:noFill/>
          <a:ln/>
        </p:spPr>
        <p:txBody>
          <a:bodyPr wrap="square" lIns="0" tIns="0" rIns="0" bIns="0" rtlCol="0" anchor="ctr"/>
          <a:lstStyle/>
          <a:p>
            <a:pPr indent="0" marL="0">
              <a:buNone/>
            </a:pPr>
            <a:r>
              <a:rPr lang="en-US" sz="1500" b="1" dirty="0">
                <a:solidFill>
                  <a:srgbClr val="6DD3C5"/>
                </a:solidFill>
                <a:latin typeface="Georgia" pitchFamily="34" charset="0"/>
                <a:ea typeface="Georgia" pitchFamily="34" charset="-122"/>
                <a:cs typeface="Georgia" pitchFamily="34" charset="-120"/>
              </a:rPr>
              <a:t>Understanding the Risk Landscape</a:t>
            </a:r>
            <a:endParaRPr lang="en-US" sz="1500" dirty="0"/>
          </a:p>
        </p:txBody>
      </p:sp>
      <p:sp>
        <p:nvSpPr>
          <p:cNvPr id="7" name="Text 5"/>
          <p:cNvSpPr/>
          <p:nvPr/>
        </p:nvSpPr>
        <p:spPr>
          <a:xfrm>
            <a:off x="640080" y="1234440"/>
            <a:ext cx="7863840" cy="594360"/>
          </a:xfrm>
          <a:prstGeom prst="rect">
            <a:avLst/>
          </a:prstGeom>
          <a:noFill/>
          <a:ln/>
        </p:spPr>
        <p:txBody>
          <a:bodyPr wrap="square" lIns="0" tIns="0" rIns="0" bIns="0" rtlCol="0" anchor="ctr"/>
          <a:lstStyle/>
          <a:p>
            <a:pPr indent="0" marL="0">
              <a:buNone/>
            </a:pPr>
            <a:r>
              <a:rPr lang="en-US" sz="1200" dirty="0">
                <a:solidFill>
                  <a:srgbClr val="D5E8E4"/>
                </a:solidFill>
                <a:latin typeface="Calibri" pitchFamily="34" charset="0"/>
                <a:ea typeface="Calibri" pitchFamily="34" charset="-122"/>
                <a:cs typeface="Calibri" pitchFamily="34" charset="-120"/>
              </a:rPr>
              <a:t>A 13-year study published in 2017 found that yoga-related injuries in the U.S. had increased (10–17 per 100,000 participants), though the risk of serious injury remained very low (less than 0.02%). The majority of injuries occurred in students ages 65 and over.</a:t>
            </a:r>
            <a:endParaRPr lang="en-US" sz="1200" dirty="0"/>
          </a:p>
        </p:txBody>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500" b="1" dirty="0">
                <a:solidFill>
                  <a:srgbClr val="6DD3C5"/>
                </a:solidFill>
                <a:latin typeface="Georgia" pitchFamily="34" charset="0"/>
                <a:ea typeface="Georgia" pitchFamily="34" charset="-122"/>
                <a:cs typeface="Georgia" pitchFamily="34" charset="-120"/>
              </a:rPr>
              <a:t>Your Responsibilities for Student Safety:</a:t>
            </a:r>
            <a:endParaRPr lang="en-US" sz="1500" dirty="0"/>
          </a:p>
        </p:txBody>
      </p:sp>
      <p:sp>
        <p:nvSpPr>
          <p:cNvPr id="9" name="Text 7"/>
          <p:cNvSpPr/>
          <p:nvPr/>
        </p:nvSpPr>
        <p:spPr>
          <a:xfrm>
            <a:off x="640080" y="2377440"/>
            <a:ext cx="7863840" cy="2011680"/>
          </a:xfrm>
          <a:prstGeom prst="rect">
            <a:avLst/>
          </a:prstGeom>
          <a:noFill/>
          <a:ln/>
        </p:spPr>
        <p:txBody>
          <a:bodyPr wrap="square" lIns="0" tIns="0" rIns="0" bIns="0" rtlCol="0" anchor="ctr"/>
          <a:lstStyle/>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Undertake specialized study before teaching children, prenatal/postpartum, and students with medical conditions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Foster a safe, noncompetitive environment for every class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Provide variations, alternatives, and personalized options always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If a class is too large for individual attention, avoid risky or complex postures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Utilize safe sequencing with thorough warm-ups for all joints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Be cautious with risky asana and movement flows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Teach students to take responsibility for themselves and listen to their bodies</a:t>
            </a:r>
            <a:endParaRPr lang="en-US" sz="1200" dirty="0"/>
          </a:p>
          <a:p>
            <a:pPr marL="342900" indent="-342900">
              <a:spcAft>
                <a:spcPts val="400"/>
              </a:spcAft>
              <a:buSzPct val="100000"/>
              <a:buChar char="•"/>
            </a:pPr>
            <a:r>
              <a:rPr lang="en-US" sz="1200" dirty="0">
                <a:solidFill>
                  <a:srgbClr val="D5E8E4"/>
                </a:solidFill>
                <a:latin typeface="Calibri" pitchFamily="34" charset="0"/>
                <a:ea typeface="Calibri" pitchFamily="34" charset="-122"/>
                <a:cs typeface="Calibri" pitchFamily="34" charset="-120"/>
              </a:rPr>
              <a:t>Be cautious not to give advice beyond your scope — refer out when needed</a:t>
            </a:r>
            <a:endParaRPr lang="en-US" sz="1200" dirty="0"/>
          </a:p>
        </p:txBody>
      </p:sp>
      <p:sp>
        <p:nvSpPr>
          <p:cNvPr id="10" name="Shape 8"/>
          <p:cNvSpPr/>
          <p:nvPr/>
        </p:nvSpPr>
        <p:spPr>
          <a:xfrm>
            <a:off x="0" y="4663440"/>
            <a:ext cx="9144000" cy="480060"/>
          </a:xfrm>
          <a:prstGeom prst="rect">
            <a:avLst/>
          </a:prstGeom>
          <a:solidFill>
            <a:srgbClr val="2A9D8F"/>
          </a:solidFill>
          <a:ln/>
        </p:spPr>
      </p:sp>
      <p:sp>
        <p:nvSpPr>
          <p:cNvPr id="11" name="Text 9"/>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KEY INSIGHT:  "You are responsible for yourself in this class" — but as the teacher, you must also observe every student closely.</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1: FOUNDATIONS</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Q5</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What does Yoga Alliance actually do — and do you really need to register?</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Are you currently registered with Yoga Alliance? Why or why not?</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Do you know the difference between Contact Hours and Non-Contact Hours?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do you plan your continuing education and professional growth?</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activities can count toward your required training hours?</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A5</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Yoga Alliance &amp; Continuing Education</a:t>
            </a:r>
            <a:endParaRPr lang="en-US" sz="2600" dirty="0"/>
          </a:p>
        </p:txBody>
      </p:sp>
      <p:sp>
        <p:nvSpPr>
          <p:cNvPr id="6" name="Shape 4"/>
          <p:cNvSpPr/>
          <p:nvPr/>
        </p:nvSpPr>
        <p:spPr>
          <a:xfrm>
            <a:off x="457200" y="868680"/>
            <a:ext cx="8229600" cy="868680"/>
          </a:xfrm>
          <a:prstGeom prst="rect">
            <a:avLst/>
          </a:prstGeom>
          <a:solidFill>
            <a:srgbClr val="FFFFFF"/>
          </a:solidFill>
          <a:ln/>
          <a:effectLst>
            <a:outerShdw sx="100000" sy="100000" kx="0" ky="0" algn="bl" rotWithShape="0" blurRad="101600" dist="25400" dir="8100000">
              <a:srgbClr val="000000">
                <a:alpha val="10000"/>
              </a:srgbClr>
            </a:outerShdw>
          </a:effectLst>
        </p:spPr>
      </p:sp>
      <p:pic>
        <p:nvPicPr>
          <p:cNvPr id="7" name="Image 0" descr="preencoded.png">    </p:cNvPr>
          <p:cNvPicPr>
            <a:picLocks noChangeAspect="1"/>
          </p:cNvPicPr>
          <p:nvPr/>
        </p:nvPicPr>
        <p:blipFill>
          <a:blip r:embed="rId1"/>
          <a:stretch>
            <a:fillRect/>
          </a:stretch>
        </p:blipFill>
        <p:spPr>
          <a:xfrm>
            <a:off x="731520" y="1005840"/>
            <a:ext cx="292608" cy="292608"/>
          </a:xfrm>
          <a:prstGeom prst="rect">
            <a:avLst/>
          </a:prstGeom>
        </p:spPr>
      </p:pic>
      <p:sp>
        <p:nvSpPr>
          <p:cNvPr id="8" name="Text 5"/>
          <p:cNvSpPr/>
          <p:nvPr/>
        </p:nvSpPr>
        <p:spPr>
          <a:xfrm>
            <a:off x="1143000" y="960120"/>
            <a:ext cx="7269480" cy="320040"/>
          </a:xfrm>
          <a:prstGeom prst="rect">
            <a:avLst/>
          </a:prstGeom>
          <a:noFill/>
          <a:ln/>
        </p:spPr>
        <p:txBody>
          <a:bodyPr wrap="square" lIns="0" tIns="0" rIns="0" bIns="0" rtlCol="0" anchor="ctr"/>
          <a:lstStyle/>
          <a:p>
            <a:pPr indent="0" marL="0">
              <a:buNone/>
            </a:pPr>
            <a:r>
              <a:rPr lang="en-US" sz="1400" b="1" dirty="0">
                <a:solidFill>
                  <a:srgbClr val="1A1A1A"/>
                </a:solidFill>
                <a:latin typeface="Georgia" pitchFamily="34" charset="0"/>
                <a:ea typeface="Georgia" pitchFamily="34" charset="-122"/>
                <a:cs typeface="Georgia" pitchFamily="34" charset="-120"/>
              </a:rPr>
              <a:t>Key Fact: Registration is optional, but professional development is not.</a:t>
            </a:r>
            <a:endParaRPr lang="en-US" sz="1400" dirty="0"/>
          </a:p>
        </p:txBody>
      </p:sp>
      <p:sp>
        <p:nvSpPr>
          <p:cNvPr id="9" name="Text 6"/>
          <p:cNvSpPr/>
          <p:nvPr/>
        </p:nvSpPr>
        <p:spPr>
          <a:xfrm>
            <a:off x="1143000" y="1325880"/>
            <a:ext cx="7269480" cy="36576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Yoga Alliance provides a registry, not a certification. It does not certify teachers, assess teaching competency, or accredit schools. Neither teachers nor trainers are required to register. Studio insurance may be obtained without YA registration.</a:t>
            </a:r>
            <a:endParaRPr lang="en-US" sz="1100" dirty="0"/>
          </a:p>
        </p:txBody>
      </p:sp>
      <p:sp>
        <p:nvSpPr>
          <p:cNvPr id="10" name="Shape 7"/>
          <p:cNvSpPr/>
          <p:nvPr/>
        </p:nvSpPr>
        <p:spPr>
          <a:xfrm>
            <a:off x="457200" y="2011680"/>
            <a:ext cx="1874520" cy="11430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1" name="Text 8"/>
          <p:cNvSpPr/>
          <p:nvPr/>
        </p:nvSpPr>
        <p:spPr>
          <a:xfrm>
            <a:off x="457200" y="2084832"/>
            <a:ext cx="1874520" cy="548640"/>
          </a:xfrm>
          <a:prstGeom prst="rect">
            <a:avLst/>
          </a:prstGeom>
          <a:noFill/>
          <a:ln/>
        </p:spPr>
        <p:txBody>
          <a:bodyPr wrap="square" lIns="0" tIns="0" rIns="0" bIns="0" rtlCol="0" anchor="ctr"/>
          <a:lstStyle/>
          <a:p>
            <a:pPr algn="ctr" indent="0" marL="0">
              <a:buNone/>
            </a:pPr>
            <a:r>
              <a:rPr lang="en-US" sz="3400" b="1" dirty="0">
                <a:solidFill>
                  <a:srgbClr val="2A9D8F"/>
                </a:solidFill>
                <a:latin typeface="Georgia" pitchFamily="34" charset="0"/>
                <a:ea typeface="Georgia" pitchFamily="34" charset="-122"/>
                <a:cs typeface="Georgia" pitchFamily="34" charset="-120"/>
              </a:rPr>
              <a:t>45</a:t>
            </a:r>
            <a:endParaRPr lang="en-US" sz="3400" dirty="0"/>
          </a:p>
        </p:txBody>
      </p:sp>
      <p:sp>
        <p:nvSpPr>
          <p:cNvPr id="12" name="Text 9"/>
          <p:cNvSpPr/>
          <p:nvPr/>
        </p:nvSpPr>
        <p:spPr>
          <a:xfrm>
            <a:off x="457200" y="2633472"/>
            <a:ext cx="1874520" cy="457200"/>
          </a:xfrm>
          <a:prstGeom prst="rect">
            <a:avLst/>
          </a:prstGeom>
          <a:noFill/>
          <a:ln/>
        </p:spPr>
        <p:txBody>
          <a:bodyPr wrap="square" lIns="0" tIns="0" rIns="0" bIns="0" rtlCol="0" anchor="ctr"/>
          <a:lstStyle/>
          <a:p>
            <a:pPr algn="ctr" indent="0" marL="0">
              <a:buNone/>
            </a:pPr>
            <a:r>
              <a:rPr lang="en-US" sz="1000" dirty="0">
                <a:solidFill>
                  <a:srgbClr val="1A1A1A"/>
                </a:solidFill>
                <a:latin typeface="Calibri" pitchFamily="34" charset="0"/>
                <a:ea typeface="Calibri" pitchFamily="34" charset="-122"/>
                <a:cs typeface="Calibri" pitchFamily="34" charset="-120"/>
              </a:rPr>
              <a:t>Total Hours</a:t>
            </a:r>
            <a:endParaRPr lang="en-US" sz="1000" dirty="0"/>
          </a:p>
          <a:p>
            <a:pPr algn="ctr" indent="0" marL="0">
              <a:buNone/>
            </a:pPr>
            <a:r>
              <a:rPr lang="en-US" sz="1000" dirty="0">
                <a:solidFill>
                  <a:srgbClr val="1A1A1A"/>
                </a:solidFill>
                <a:latin typeface="Calibri" pitchFamily="34" charset="0"/>
                <a:ea typeface="Calibri" pitchFamily="34" charset="-122"/>
                <a:cs typeface="Calibri" pitchFamily="34" charset="-120"/>
              </a:rPr>
              <a:t>(every 3 years)</a:t>
            </a:r>
            <a:endParaRPr lang="en-US" sz="1000" dirty="0"/>
          </a:p>
        </p:txBody>
      </p:sp>
      <p:sp>
        <p:nvSpPr>
          <p:cNvPr id="13" name="Shape 10"/>
          <p:cNvSpPr/>
          <p:nvPr/>
        </p:nvSpPr>
        <p:spPr>
          <a:xfrm>
            <a:off x="2606040" y="2011680"/>
            <a:ext cx="1874520" cy="11430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4" name="Text 11"/>
          <p:cNvSpPr/>
          <p:nvPr/>
        </p:nvSpPr>
        <p:spPr>
          <a:xfrm>
            <a:off x="2606040" y="2084832"/>
            <a:ext cx="1874520" cy="548640"/>
          </a:xfrm>
          <a:prstGeom prst="rect">
            <a:avLst/>
          </a:prstGeom>
          <a:noFill/>
          <a:ln/>
        </p:spPr>
        <p:txBody>
          <a:bodyPr wrap="square" lIns="0" tIns="0" rIns="0" bIns="0" rtlCol="0" anchor="ctr"/>
          <a:lstStyle/>
          <a:p>
            <a:pPr algn="ctr" indent="0" marL="0">
              <a:buNone/>
            </a:pPr>
            <a:r>
              <a:rPr lang="en-US" sz="3400" b="1" dirty="0">
                <a:solidFill>
                  <a:srgbClr val="3DB8A9"/>
                </a:solidFill>
                <a:latin typeface="Georgia" pitchFamily="34" charset="0"/>
                <a:ea typeface="Georgia" pitchFamily="34" charset="-122"/>
                <a:cs typeface="Georgia" pitchFamily="34" charset="-120"/>
              </a:rPr>
              <a:t>30</a:t>
            </a:r>
            <a:endParaRPr lang="en-US" sz="3400" dirty="0"/>
          </a:p>
        </p:txBody>
      </p:sp>
      <p:sp>
        <p:nvSpPr>
          <p:cNvPr id="15" name="Text 12"/>
          <p:cNvSpPr/>
          <p:nvPr/>
        </p:nvSpPr>
        <p:spPr>
          <a:xfrm>
            <a:off x="2606040" y="2633472"/>
            <a:ext cx="1874520" cy="457200"/>
          </a:xfrm>
          <a:prstGeom prst="rect">
            <a:avLst/>
          </a:prstGeom>
          <a:noFill/>
          <a:ln/>
        </p:spPr>
        <p:txBody>
          <a:bodyPr wrap="square" lIns="0" tIns="0" rIns="0" bIns="0" rtlCol="0" anchor="ctr"/>
          <a:lstStyle/>
          <a:p>
            <a:pPr algn="ctr" indent="0" marL="0">
              <a:buNone/>
            </a:pPr>
            <a:r>
              <a:rPr lang="en-US" sz="1000" dirty="0">
                <a:solidFill>
                  <a:srgbClr val="1A1A1A"/>
                </a:solidFill>
                <a:latin typeface="Calibri" pitchFamily="34" charset="0"/>
                <a:ea typeface="Calibri" pitchFamily="34" charset="-122"/>
                <a:cs typeface="Calibri" pitchFamily="34" charset="-120"/>
              </a:rPr>
              <a:t>Teaching Hours</a:t>
            </a:r>
            <a:endParaRPr lang="en-US" sz="1000" dirty="0"/>
          </a:p>
          <a:p>
            <a:pPr algn="ctr" indent="0" marL="0">
              <a:buNone/>
            </a:pPr>
            <a:r>
              <a:rPr lang="en-US" sz="1000" dirty="0">
                <a:solidFill>
                  <a:srgbClr val="1A1A1A"/>
                </a:solidFill>
                <a:latin typeface="Calibri" pitchFamily="34" charset="0"/>
                <a:ea typeface="Calibri" pitchFamily="34" charset="-122"/>
                <a:cs typeface="Calibri" pitchFamily="34" charset="-120"/>
              </a:rPr>
              <a:t>Required</a:t>
            </a:r>
            <a:endParaRPr lang="en-US" sz="1000" dirty="0"/>
          </a:p>
        </p:txBody>
      </p:sp>
      <p:sp>
        <p:nvSpPr>
          <p:cNvPr id="16" name="Shape 13"/>
          <p:cNvSpPr/>
          <p:nvPr/>
        </p:nvSpPr>
        <p:spPr>
          <a:xfrm>
            <a:off x="4754880" y="2011680"/>
            <a:ext cx="1874520" cy="11430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7" name="Text 14"/>
          <p:cNvSpPr/>
          <p:nvPr/>
        </p:nvSpPr>
        <p:spPr>
          <a:xfrm>
            <a:off x="4754880" y="2084832"/>
            <a:ext cx="1874520" cy="548640"/>
          </a:xfrm>
          <a:prstGeom prst="rect">
            <a:avLst/>
          </a:prstGeom>
          <a:noFill/>
          <a:ln/>
        </p:spPr>
        <p:txBody>
          <a:bodyPr wrap="square" lIns="0" tIns="0" rIns="0" bIns="0" rtlCol="0" anchor="ctr"/>
          <a:lstStyle/>
          <a:p>
            <a:pPr algn="ctr" indent="0" marL="0">
              <a:buNone/>
            </a:pPr>
            <a:r>
              <a:rPr lang="en-US" sz="3400" b="1" dirty="0">
                <a:solidFill>
                  <a:srgbClr val="2A9D8F"/>
                </a:solidFill>
                <a:latin typeface="Georgia" pitchFamily="34" charset="0"/>
                <a:ea typeface="Georgia" pitchFamily="34" charset="-122"/>
                <a:cs typeface="Georgia" pitchFamily="34" charset="-120"/>
              </a:rPr>
              <a:t>10</a:t>
            </a:r>
            <a:endParaRPr lang="en-US" sz="3400" dirty="0"/>
          </a:p>
        </p:txBody>
      </p:sp>
      <p:sp>
        <p:nvSpPr>
          <p:cNvPr id="18" name="Text 15"/>
          <p:cNvSpPr/>
          <p:nvPr/>
        </p:nvSpPr>
        <p:spPr>
          <a:xfrm>
            <a:off x="4754880" y="2633472"/>
            <a:ext cx="1874520" cy="457200"/>
          </a:xfrm>
          <a:prstGeom prst="rect">
            <a:avLst/>
          </a:prstGeom>
          <a:noFill/>
          <a:ln/>
        </p:spPr>
        <p:txBody>
          <a:bodyPr wrap="square" lIns="0" tIns="0" rIns="0" bIns="0" rtlCol="0" anchor="ctr"/>
          <a:lstStyle/>
          <a:p>
            <a:pPr algn="ctr" indent="0" marL="0">
              <a:buNone/>
            </a:pPr>
            <a:r>
              <a:rPr lang="en-US" sz="1000" dirty="0">
                <a:solidFill>
                  <a:srgbClr val="1A1A1A"/>
                </a:solidFill>
                <a:latin typeface="Calibri" pitchFamily="34" charset="0"/>
                <a:ea typeface="Calibri" pitchFamily="34" charset="-122"/>
                <a:cs typeface="Calibri" pitchFamily="34" charset="-120"/>
              </a:rPr>
              <a:t>Contact Hours</a:t>
            </a:r>
            <a:endParaRPr lang="en-US" sz="1000" dirty="0"/>
          </a:p>
          <a:p>
            <a:pPr algn="ctr" indent="0" marL="0">
              <a:buNone/>
            </a:pPr>
            <a:r>
              <a:rPr lang="en-US" sz="1000" dirty="0">
                <a:solidFill>
                  <a:srgbClr val="1A1A1A"/>
                </a:solidFill>
                <a:latin typeface="Calibri" pitchFamily="34" charset="0"/>
                <a:ea typeface="Calibri" pitchFamily="34" charset="-122"/>
                <a:cs typeface="Calibri" pitchFamily="34" charset="-120"/>
              </a:rPr>
              <a:t>Minimum</a:t>
            </a:r>
            <a:endParaRPr lang="en-US" sz="1000" dirty="0"/>
          </a:p>
        </p:txBody>
      </p:sp>
      <p:sp>
        <p:nvSpPr>
          <p:cNvPr id="19" name="Shape 16"/>
          <p:cNvSpPr/>
          <p:nvPr/>
        </p:nvSpPr>
        <p:spPr>
          <a:xfrm>
            <a:off x="6903720" y="2011680"/>
            <a:ext cx="1874520" cy="11430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0" name="Text 17"/>
          <p:cNvSpPr/>
          <p:nvPr/>
        </p:nvSpPr>
        <p:spPr>
          <a:xfrm>
            <a:off x="6903720" y="2084832"/>
            <a:ext cx="1874520" cy="548640"/>
          </a:xfrm>
          <a:prstGeom prst="rect">
            <a:avLst/>
          </a:prstGeom>
          <a:noFill/>
          <a:ln/>
        </p:spPr>
        <p:txBody>
          <a:bodyPr wrap="square" lIns="0" tIns="0" rIns="0" bIns="0" rtlCol="0" anchor="ctr"/>
          <a:lstStyle/>
          <a:p>
            <a:pPr algn="ctr" indent="0" marL="0">
              <a:buNone/>
            </a:pPr>
            <a:r>
              <a:rPr lang="en-US" sz="3400" b="1" dirty="0">
                <a:solidFill>
                  <a:srgbClr val="5C6B68"/>
                </a:solidFill>
                <a:latin typeface="Georgia" pitchFamily="34" charset="0"/>
                <a:ea typeface="Georgia" pitchFamily="34" charset="-122"/>
                <a:cs typeface="Georgia" pitchFamily="34" charset="-120"/>
              </a:rPr>
              <a:t>20</a:t>
            </a:r>
            <a:endParaRPr lang="en-US" sz="3400" dirty="0"/>
          </a:p>
        </p:txBody>
      </p:sp>
      <p:sp>
        <p:nvSpPr>
          <p:cNvPr id="21" name="Text 18"/>
          <p:cNvSpPr/>
          <p:nvPr/>
        </p:nvSpPr>
        <p:spPr>
          <a:xfrm>
            <a:off x="6903720" y="2633472"/>
            <a:ext cx="1874520" cy="457200"/>
          </a:xfrm>
          <a:prstGeom prst="rect">
            <a:avLst/>
          </a:prstGeom>
          <a:noFill/>
          <a:ln/>
        </p:spPr>
        <p:txBody>
          <a:bodyPr wrap="square" lIns="0" tIns="0" rIns="0" bIns="0" rtlCol="0" anchor="ctr"/>
          <a:lstStyle/>
          <a:p>
            <a:pPr algn="ctr" indent="0" marL="0">
              <a:buNone/>
            </a:pPr>
            <a:r>
              <a:rPr lang="en-US" sz="1000" dirty="0">
                <a:solidFill>
                  <a:srgbClr val="1A1A1A"/>
                </a:solidFill>
                <a:latin typeface="Calibri" pitchFamily="34" charset="0"/>
                <a:ea typeface="Calibri" pitchFamily="34" charset="-122"/>
                <a:cs typeface="Calibri" pitchFamily="34" charset="-120"/>
              </a:rPr>
              <a:t>Max Non-Contact</a:t>
            </a:r>
            <a:endParaRPr lang="en-US" sz="1000" dirty="0"/>
          </a:p>
          <a:p>
            <a:pPr algn="ctr" indent="0" marL="0">
              <a:buNone/>
            </a:pPr>
            <a:r>
              <a:rPr lang="en-US" sz="1000" dirty="0">
                <a:solidFill>
                  <a:srgbClr val="1A1A1A"/>
                </a:solidFill>
                <a:latin typeface="Calibri" pitchFamily="34" charset="0"/>
                <a:ea typeface="Calibri" pitchFamily="34" charset="-122"/>
                <a:cs typeface="Calibri" pitchFamily="34" charset="-120"/>
              </a:rPr>
              <a:t>Hours</a:t>
            </a:r>
            <a:endParaRPr lang="en-US" sz="1000" dirty="0"/>
          </a:p>
        </p:txBody>
      </p:sp>
      <p:sp>
        <p:nvSpPr>
          <p:cNvPr id="22" name="Shape 19"/>
          <p:cNvSpPr/>
          <p:nvPr/>
        </p:nvSpPr>
        <p:spPr>
          <a:xfrm>
            <a:off x="457200" y="3383280"/>
            <a:ext cx="3931920" cy="1051560"/>
          </a:xfrm>
          <a:prstGeom prst="rect">
            <a:avLst/>
          </a:prstGeom>
          <a:solidFill>
            <a:srgbClr val="D5E8E4"/>
          </a:solidFill>
          <a:ln/>
        </p:spPr>
      </p:sp>
      <p:sp>
        <p:nvSpPr>
          <p:cNvPr id="23" name="Text 20"/>
          <p:cNvSpPr/>
          <p:nvPr/>
        </p:nvSpPr>
        <p:spPr>
          <a:xfrm>
            <a:off x="640080" y="3429000"/>
            <a:ext cx="3566160" cy="274320"/>
          </a:xfrm>
          <a:prstGeom prst="rect">
            <a:avLst/>
          </a:prstGeom>
          <a:noFill/>
          <a:ln/>
        </p:spPr>
        <p:txBody>
          <a:bodyPr wrap="square" lIns="0" tIns="0" rIns="0" bIns="0" rtlCol="0" anchor="ctr"/>
          <a:lstStyle/>
          <a:p>
            <a:pPr indent="0" marL="0">
              <a:buNone/>
            </a:pPr>
            <a:r>
              <a:rPr lang="en-US" sz="1300" b="1" dirty="0">
                <a:solidFill>
                  <a:srgbClr val="2A9D8F"/>
                </a:solidFill>
                <a:latin typeface="Georgia" pitchFamily="34" charset="0"/>
                <a:ea typeface="Georgia" pitchFamily="34" charset="-122"/>
                <a:cs typeface="Georgia" pitchFamily="34" charset="-120"/>
              </a:rPr>
              <a:t>Contact Hours</a:t>
            </a:r>
            <a:endParaRPr lang="en-US" sz="1300" dirty="0"/>
          </a:p>
        </p:txBody>
      </p:sp>
      <p:sp>
        <p:nvSpPr>
          <p:cNvPr id="24" name="Text 21"/>
          <p:cNvSpPr/>
          <p:nvPr/>
        </p:nvSpPr>
        <p:spPr>
          <a:xfrm>
            <a:off x="640080" y="3703320"/>
            <a:ext cx="3566160" cy="640080"/>
          </a:xfrm>
          <a:prstGeom prst="rect">
            <a:avLst/>
          </a:prstGeom>
          <a:noFill/>
          <a:ln/>
        </p:spPr>
        <p:txBody>
          <a:bodyPr wrap="square" lIns="0" tIns="0" rIns="0" bIns="0" rtlCol="0" anchor="ctr"/>
          <a:lstStyle/>
          <a:p>
            <a:pPr indent="0" marL="0">
              <a:buNone/>
            </a:pPr>
            <a:r>
              <a:rPr lang="en-US" sz="1100" dirty="0">
                <a:solidFill>
                  <a:srgbClr val="1A1A1A"/>
                </a:solidFill>
                <a:latin typeface="Calibri" pitchFamily="34" charset="0"/>
                <a:ea typeface="Calibri" pitchFamily="34" charset="-122"/>
                <a:cs typeface="Calibri" pitchFamily="34" charset="-120"/>
              </a:rPr>
              <a:t>In-person with a qualified CE Provider: teacher trainings, workshops, courses at a college, discussion groups</a:t>
            </a:r>
            <a:endParaRPr lang="en-US" sz="1100" dirty="0"/>
          </a:p>
        </p:txBody>
      </p:sp>
      <p:sp>
        <p:nvSpPr>
          <p:cNvPr id="25" name="Shape 22"/>
          <p:cNvSpPr/>
          <p:nvPr/>
        </p:nvSpPr>
        <p:spPr>
          <a:xfrm>
            <a:off x="4754880" y="3383280"/>
            <a:ext cx="3931920" cy="1051560"/>
          </a:xfrm>
          <a:prstGeom prst="rect">
            <a:avLst/>
          </a:prstGeom>
          <a:solidFill>
            <a:srgbClr val="D5E8E4"/>
          </a:solidFill>
          <a:ln/>
        </p:spPr>
      </p:sp>
      <p:sp>
        <p:nvSpPr>
          <p:cNvPr id="26" name="Text 23"/>
          <p:cNvSpPr/>
          <p:nvPr/>
        </p:nvSpPr>
        <p:spPr>
          <a:xfrm>
            <a:off x="4937760" y="3429000"/>
            <a:ext cx="3566160" cy="274320"/>
          </a:xfrm>
          <a:prstGeom prst="rect">
            <a:avLst/>
          </a:prstGeom>
          <a:noFill/>
          <a:ln/>
        </p:spPr>
        <p:txBody>
          <a:bodyPr wrap="square" lIns="0" tIns="0" rIns="0" bIns="0" rtlCol="0" anchor="ctr"/>
          <a:lstStyle/>
          <a:p>
            <a:pPr indent="0" marL="0">
              <a:buNone/>
            </a:pPr>
            <a:r>
              <a:rPr lang="en-US" sz="1300" b="1" dirty="0">
                <a:solidFill>
                  <a:srgbClr val="2A9D8F"/>
                </a:solidFill>
                <a:latin typeface="Georgia" pitchFamily="34" charset="0"/>
                <a:ea typeface="Georgia" pitchFamily="34" charset="-122"/>
                <a:cs typeface="Georgia" pitchFamily="34" charset="-120"/>
              </a:rPr>
              <a:t>Non-Contact Hours</a:t>
            </a:r>
            <a:endParaRPr lang="en-US" sz="1300" dirty="0"/>
          </a:p>
        </p:txBody>
      </p:sp>
      <p:sp>
        <p:nvSpPr>
          <p:cNvPr id="27" name="Text 24"/>
          <p:cNvSpPr/>
          <p:nvPr/>
        </p:nvSpPr>
        <p:spPr>
          <a:xfrm>
            <a:off x="4937760" y="3703320"/>
            <a:ext cx="3566160" cy="640080"/>
          </a:xfrm>
          <a:prstGeom prst="rect">
            <a:avLst/>
          </a:prstGeom>
          <a:noFill/>
          <a:ln/>
        </p:spPr>
        <p:txBody>
          <a:bodyPr wrap="square" lIns="0" tIns="0" rIns="0" bIns="0" rtlCol="0" anchor="ctr"/>
          <a:lstStyle/>
          <a:p>
            <a:pPr indent="0" marL="0">
              <a:buNone/>
            </a:pPr>
            <a:r>
              <a:rPr lang="en-US" sz="1100" dirty="0">
                <a:solidFill>
                  <a:srgbClr val="1A1A1A"/>
                </a:solidFill>
                <a:latin typeface="Calibri" pitchFamily="34" charset="0"/>
                <a:ea typeface="Calibri" pitchFamily="34" charset="-122"/>
                <a:cs typeface="Calibri" pitchFamily="34" charset="-120"/>
              </a:rPr>
              <a:t>Self-study: reading books/articles, watching videos, webinars, online courses, authoring yoga materials, remote mentoring</a:t>
            </a:r>
            <a:endParaRPr lang="en-US" sz="1100" dirty="0"/>
          </a:p>
        </p:txBody>
      </p:sp>
      <p:sp>
        <p:nvSpPr>
          <p:cNvPr id="28" name="Shape 25"/>
          <p:cNvSpPr/>
          <p:nvPr/>
        </p:nvSpPr>
        <p:spPr>
          <a:xfrm>
            <a:off x="0" y="4663440"/>
            <a:ext cx="9144000" cy="480060"/>
          </a:xfrm>
          <a:prstGeom prst="rect">
            <a:avLst/>
          </a:prstGeom>
          <a:solidFill>
            <a:srgbClr val="2A9D8F"/>
          </a:solidFill>
          <a:ln/>
        </p:spPr>
      </p:sp>
      <p:sp>
        <p:nvSpPr>
          <p:cNvPr id="29" name="Text 26"/>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Whether you register or not, commit to being a lifelong student of yoga — it's what separates good teachers from great ones.</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2A9D8F"/>
        </a:solidFill>
      </p:bgPr>
    </p:bg>
    <p:spTree>
      <p:nvGrpSpPr>
        <p:cNvPr id="1" name=""/>
        <p:cNvGrpSpPr/>
        <p:nvPr/>
      </p:nvGrpSpPr>
      <p:grpSpPr>
        <a:xfrm>
          <a:off x="0" y="0"/>
          <a:ext cx="0" cy="0"/>
          <a:chOff x="0" y="0"/>
          <a:chExt cx="0" cy="0"/>
        </a:xfrm>
      </p:grpSpPr>
      <p:sp>
        <p:nvSpPr>
          <p:cNvPr id="2" name="Shape 0"/>
          <p:cNvSpPr/>
          <p:nvPr/>
        </p:nvSpPr>
        <p:spPr>
          <a:xfrm>
            <a:off x="6400800" y="-914400"/>
            <a:ext cx="4572000" cy="4572000"/>
          </a:xfrm>
          <a:prstGeom prst="ellipse">
            <a:avLst/>
          </a:prstGeom>
          <a:solidFill>
            <a:srgbClr val="000000">
              <a:alpha val="85000"/>
            </a:srgbClr>
          </a:solidFill>
          <a:ln/>
        </p:spPr>
      </p:sp>
      <p:sp>
        <p:nvSpPr>
          <p:cNvPr id="3" name="Shape 1"/>
          <p:cNvSpPr/>
          <p:nvPr/>
        </p:nvSpPr>
        <p:spPr>
          <a:xfrm>
            <a:off x="-1828800" y="2743200"/>
            <a:ext cx="3657600" cy="3657600"/>
          </a:xfrm>
          <a:prstGeom prst="ellipse">
            <a:avLst/>
          </a:prstGeom>
          <a:solidFill>
            <a:srgbClr val="1E7A6E">
              <a:alpha val="85000"/>
            </a:srgbClr>
          </a:solidFill>
          <a:ln/>
        </p:spPr>
      </p:sp>
      <p:sp>
        <p:nvSpPr>
          <p:cNvPr id="4" name="Text 2"/>
          <p:cNvSpPr/>
          <p:nvPr/>
        </p:nvSpPr>
        <p:spPr>
          <a:xfrm>
            <a:off x="731520" y="1188720"/>
            <a:ext cx="7680960" cy="411480"/>
          </a:xfrm>
          <a:prstGeom prst="rect">
            <a:avLst/>
          </a:prstGeom>
          <a:noFill/>
          <a:ln/>
        </p:spPr>
        <p:txBody>
          <a:bodyPr wrap="square" lIns="0" tIns="0" rIns="0" bIns="0" rtlCol="0" anchor="ctr"/>
          <a:lstStyle/>
          <a:p>
            <a:pPr indent="0" marL="0">
              <a:buNone/>
            </a:pPr>
            <a:r>
              <a:rPr lang="en-US" sz="1500" spc="600" kern="0" dirty="0">
                <a:solidFill>
                  <a:srgbClr val="FFFFFF"/>
                </a:solidFill>
                <a:latin typeface="Calibri" pitchFamily="34" charset="0"/>
                <a:ea typeface="Calibri" pitchFamily="34" charset="-122"/>
                <a:cs typeface="Calibri" pitchFamily="34" charset="-120"/>
              </a:rPr>
              <a:t>SESSION TWO</a:t>
            </a:r>
            <a:endParaRPr lang="en-US" sz="1500" dirty="0"/>
          </a:p>
        </p:txBody>
      </p:sp>
      <p:sp>
        <p:nvSpPr>
          <p:cNvPr id="5" name="Text 3"/>
          <p:cNvSpPr/>
          <p:nvPr/>
        </p:nvSpPr>
        <p:spPr>
          <a:xfrm>
            <a:off x="731520" y="1737360"/>
            <a:ext cx="7680960" cy="1371600"/>
          </a:xfrm>
          <a:prstGeom prst="rect">
            <a:avLst/>
          </a:prstGeom>
          <a:noFill/>
          <a:ln/>
        </p:spPr>
        <p:txBody>
          <a:bodyPr wrap="square" lIns="0" tIns="0" rIns="0" bIns="0" rtlCol="0" anchor="ctr"/>
          <a:lstStyle/>
          <a:p>
            <a:pPr indent="0" marL="0">
              <a:buNone/>
            </a:pPr>
            <a:r>
              <a:rPr lang="en-US" sz="5200" b="1" dirty="0">
                <a:solidFill>
                  <a:srgbClr val="FFFFFF"/>
                </a:solidFill>
                <a:latin typeface="Georgia" pitchFamily="34" charset="0"/>
                <a:ea typeface="Georgia" pitchFamily="34" charset="-122"/>
                <a:cs typeface="Georgia" pitchFamily="34" charset="-120"/>
              </a:rPr>
              <a:t>Growing Your</a:t>
            </a:r>
            <a:endParaRPr lang="en-US" sz="5200" dirty="0"/>
          </a:p>
          <a:p>
            <a:pPr indent="0" marL="0">
              <a:buNone/>
            </a:pPr>
            <a:r>
              <a:rPr lang="en-US" sz="5200" b="1" dirty="0">
                <a:solidFill>
                  <a:srgbClr val="FFFFFF"/>
                </a:solidFill>
                <a:latin typeface="Georgia" pitchFamily="34" charset="0"/>
                <a:ea typeface="Georgia" pitchFamily="34" charset="-122"/>
                <a:cs typeface="Georgia" pitchFamily="34" charset="-120"/>
              </a:rPr>
              <a:t>Yoga Business</a:t>
            </a:r>
            <a:endParaRPr lang="en-US" sz="5200" dirty="0"/>
          </a:p>
        </p:txBody>
      </p:sp>
      <p:sp>
        <p:nvSpPr>
          <p:cNvPr id="6" name="Shape 4"/>
          <p:cNvSpPr/>
          <p:nvPr/>
        </p:nvSpPr>
        <p:spPr>
          <a:xfrm>
            <a:off x="731520" y="3291840"/>
            <a:ext cx="2286000" cy="36576"/>
          </a:xfrm>
          <a:prstGeom prst="rect">
            <a:avLst/>
          </a:prstGeom>
          <a:solidFill>
            <a:srgbClr val="000000"/>
          </a:solidFill>
          <a:ln/>
        </p:spPr>
      </p:sp>
      <p:sp>
        <p:nvSpPr>
          <p:cNvPr id="7" name="Text 5"/>
          <p:cNvSpPr/>
          <p:nvPr/>
        </p:nvSpPr>
        <p:spPr>
          <a:xfrm>
            <a:off x="731520" y="3566160"/>
            <a:ext cx="7680960" cy="640080"/>
          </a:xfrm>
          <a:prstGeom prst="rect">
            <a:avLst/>
          </a:prstGeom>
          <a:noFill/>
          <a:ln/>
        </p:spPr>
        <p:txBody>
          <a:bodyPr wrap="square" lIns="0" tIns="0" rIns="0" bIns="0" rtlCol="0" anchor="ctr"/>
          <a:lstStyle/>
          <a:p>
            <a:pPr indent="0" marL="0">
              <a:buNone/>
            </a:pPr>
            <a:r>
              <a:rPr lang="en-US" sz="1500" dirty="0">
                <a:solidFill>
                  <a:srgbClr val="1A1A1A"/>
                </a:solidFill>
                <a:latin typeface="Calibri" pitchFamily="34" charset="0"/>
                <a:ea typeface="Calibri" pitchFamily="34" charset="-122"/>
                <a:cs typeface="Calibri" pitchFamily="34" charset="-120"/>
              </a:rPr>
              <a:t>Authentic Marketing  •  Professional Presentation  •  Social Media</a:t>
            </a:r>
            <a:endParaRPr lang="en-US" sz="1500" dirty="0"/>
          </a:p>
          <a:p>
            <a:pPr indent="0" marL="0">
              <a:buNone/>
            </a:pPr>
            <a:r>
              <a:rPr lang="en-US" sz="1500" dirty="0">
                <a:solidFill>
                  <a:srgbClr val="1A1A1A"/>
                </a:solidFill>
                <a:latin typeface="Calibri" pitchFamily="34" charset="0"/>
                <a:ea typeface="Calibri" pitchFamily="34" charset="-122"/>
                <a:cs typeface="Calibri" pitchFamily="34" charset="-120"/>
              </a:rPr>
              <a:t>Healthy Online Presence  •  Building Genuine Community</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2: GROWTH</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Q6</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How do you market yourself as a yoga teacher without feeling "salesy" or inauthentic?</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feels authentic vs. inauthentic when you see yoga marketing online?</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would you describe your unique teaching philosophy in 2-3 sentences?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What's the difference between sharing your passion and "selling"?</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kind of marketing has drawn you to a teacher or studio as a student?</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6"/>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228600"/>
            <a:ext cx="7863840" cy="502920"/>
          </a:xfrm>
          <a:prstGeom prst="rect">
            <a:avLst/>
          </a:prstGeom>
          <a:noFill/>
          <a:ln/>
        </p:spPr>
        <p:txBody>
          <a:bodyPr wrap="square" lIns="0" tIns="0" rIns="0" bIns="0" rtlCol="0" anchor="ctr"/>
          <a:lstStyle/>
          <a:p>
            <a:pPr indent="0" marL="0">
              <a:buNone/>
            </a:pPr>
            <a:r>
              <a:rPr lang="en-US" sz="3400" b="1" dirty="0">
                <a:solidFill>
                  <a:srgbClr val="1A1A1A"/>
                </a:solidFill>
                <a:latin typeface="Georgia" pitchFamily="34" charset="0"/>
                <a:ea typeface="Georgia" pitchFamily="34" charset="-122"/>
                <a:cs typeface="Georgia" pitchFamily="34" charset="-120"/>
              </a:rPr>
              <a:t>How This Presentation Works</a:t>
            </a:r>
            <a:endParaRPr lang="en-US" sz="3400" dirty="0"/>
          </a:p>
        </p:txBody>
      </p:sp>
      <p:sp>
        <p:nvSpPr>
          <p:cNvPr id="4" name="Text 2"/>
          <p:cNvSpPr/>
          <p:nvPr/>
        </p:nvSpPr>
        <p:spPr>
          <a:xfrm>
            <a:off x="640080" y="731520"/>
            <a:ext cx="7863840" cy="320040"/>
          </a:xfrm>
          <a:prstGeom prst="rect">
            <a:avLst/>
          </a:prstGeom>
          <a:noFill/>
          <a:ln/>
        </p:spPr>
        <p:txBody>
          <a:bodyPr wrap="square" lIns="0" tIns="0" rIns="0" bIns="0" rtlCol="0" anchor="ctr"/>
          <a:lstStyle/>
          <a:p>
            <a:pPr indent="0" marL="0">
              <a:buNone/>
            </a:pPr>
            <a:r>
              <a:rPr lang="en-US" sz="1300" dirty="0">
                <a:solidFill>
                  <a:srgbClr val="5C6B68"/>
                </a:solidFill>
                <a:latin typeface="Calibri" pitchFamily="34" charset="0"/>
                <a:ea typeface="Calibri" pitchFamily="34" charset="-122"/>
                <a:cs typeface="Calibri" pitchFamily="34" charset="-120"/>
              </a:rPr>
              <a:t>An interactive journey through the business of yoga — learn by doing, not just listening</a:t>
            </a:r>
            <a:endParaRPr lang="en-US" sz="1300" dirty="0"/>
          </a:p>
        </p:txBody>
      </p:sp>
      <p:sp>
        <p:nvSpPr>
          <p:cNvPr id="5" name="Shape 3"/>
          <p:cNvSpPr/>
          <p:nvPr/>
        </p:nvSpPr>
        <p:spPr>
          <a:xfrm>
            <a:off x="457200" y="1371600"/>
            <a:ext cx="2606040" cy="24688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6" name="Shape 4"/>
          <p:cNvSpPr/>
          <p:nvPr/>
        </p:nvSpPr>
        <p:spPr>
          <a:xfrm>
            <a:off x="1325880" y="1600200"/>
            <a:ext cx="640080" cy="640080"/>
          </a:xfrm>
          <a:prstGeom prst="ellipse">
            <a:avLst/>
          </a:prstGeom>
          <a:solidFill>
            <a:srgbClr val="2A9D8F"/>
          </a:solidFill>
          <a:ln/>
        </p:spPr>
      </p:sp>
      <p:sp>
        <p:nvSpPr>
          <p:cNvPr id="7" name="Text 5"/>
          <p:cNvSpPr/>
          <p:nvPr/>
        </p:nvSpPr>
        <p:spPr>
          <a:xfrm>
            <a:off x="1325880" y="1627632"/>
            <a:ext cx="640080" cy="594360"/>
          </a:xfrm>
          <a:prstGeom prst="rect">
            <a:avLst/>
          </a:prstGeom>
          <a:noFill/>
          <a:ln/>
        </p:spPr>
        <p:txBody>
          <a:bodyPr wrap="square" lIns="0" tIns="0" rIns="0" bIns="0" rtlCol="0" anchor="ctr"/>
          <a:lstStyle/>
          <a:p>
            <a:pPr algn="ctr" indent="0" marL="0">
              <a:buNone/>
            </a:pPr>
            <a:r>
              <a:rPr lang="en-US" sz="2600" b="1" dirty="0">
                <a:solidFill>
                  <a:srgbClr val="FFFFFF"/>
                </a:solidFill>
                <a:latin typeface="Georgia" pitchFamily="34" charset="0"/>
                <a:ea typeface="Georgia" pitchFamily="34" charset="-122"/>
                <a:cs typeface="Georgia" pitchFamily="34" charset="-120"/>
              </a:rPr>
              <a:t>1</a:t>
            </a:r>
            <a:endParaRPr lang="en-US" sz="2600" dirty="0"/>
          </a:p>
        </p:txBody>
      </p:sp>
      <p:sp>
        <p:nvSpPr>
          <p:cNvPr id="8" name="Text 6"/>
          <p:cNvSpPr/>
          <p:nvPr/>
        </p:nvSpPr>
        <p:spPr>
          <a:xfrm>
            <a:off x="594360" y="2377440"/>
            <a:ext cx="2331720" cy="320040"/>
          </a:xfrm>
          <a:prstGeom prst="rect">
            <a:avLst/>
          </a:prstGeom>
          <a:noFill/>
          <a:ln/>
        </p:spPr>
        <p:txBody>
          <a:bodyPr wrap="square" lIns="0" tIns="0" rIns="0" bIns="0" rtlCol="0" anchor="ctr"/>
          <a:lstStyle/>
          <a:p>
            <a:pPr algn="ctr" indent="0" marL="0">
              <a:buNone/>
            </a:pPr>
            <a:r>
              <a:rPr lang="en-US" sz="1600" b="1" dirty="0">
                <a:solidFill>
                  <a:srgbClr val="1A1A1A"/>
                </a:solidFill>
                <a:latin typeface="Georgia" pitchFamily="34" charset="0"/>
                <a:ea typeface="Georgia" pitchFamily="34" charset="-122"/>
                <a:cs typeface="Georgia" pitchFamily="34" charset="-120"/>
              </a:rPr>
              <a:t>Question Posed</a:t>
            </a:r>
            <a:endParaRPr lang="en-US" sz="1600" dirty="0"/>
          </a:p>
        </p:txBody>
      </p:sp>
      <p:sp>
        <p:nvSpPr>
          <p:cNvPr id="9" name="Text 7"/>
          <p:cNvSpPr/>
          <p:nvPr/>
        </p:nvSpPr>
        <p:spPr>
          <a:xfrm>
            <a:off x="640080" y="2743200"/>
            <a:ext cx="2240280" cy="822960"/>
          </a:xfrm>
          <a:prstGeom prst="rect">
            <a:avLst/>
          </a:prstGeom>
          <a:noFill/>
          <a:ln/>
        </p:spPr>
        <p:txBody>
          <a:bodyPr wrap="square" lIns="0" tIns="0" rIns="0" bIns="0" rtlCol="0" anchor="ctr"/>
          <a:lstStyle/>
          <a:p>
            <a:pPr algn="ctr" indent="0" marL="0">
              <a:buNone/>
            </a:pPr>
            <a:r>
              <a:rPr lang="en-US" sz="1200" dirty="0">
                <a:solidFill>
                  <a:srgbClr val="5C6B68"/>
                </a:solidFill>
                <a:latin typeface="Calibri" pitchFamily="34" charset="0"/>
                <a:ea typeface="Calibri" pitchFamily="34" charset="-122"/>
                <a:cs typeface="Calibri" pitchFamily="34" charset="-120"/>
              </a:rPr>
              <a:t>Each topic begins with a thought-provoking question for you to consider</a:t>
            </a:r>
            <a:endParaRPr lang="en-US" sz="1200" dirty="0"/>
          </a:p>
        </p:txBody>
      </p:sp>
      <p:sp>
        <p:nvSpPr>
          <p:cNvPr id="10" name="Shape 8"/>
          <p:cNvSpPr/>
          <p:nvPr/>
        </p:nvSpPr>
        <p:spPr>
          <a:xfrm>
            <a:off x="3337560" y="1371600"/>
            <a:ext cx="2606040" cy="24688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11" name="Shape 9"/>
          <p:cNvSpPr/>
          <p:nvPr/>
        </p:nvSpPr>
        <p:spPr>
          <a:xfrm>
            <a:off x="4206240" y="1600200"/>
            <a:ext cx="640080" cy="640080"/>
          </a:xfrm>
          <a:prstGeom prst="ellipse">
            <a:avLst/>
          </a:prstGeom>
          <a:solidFill>
            <a:srgbClr val="3DB8A9"/>
          </a:solidFill>
          <a:ln/>
        </p:spPr>
      </p:sp>
      <p:sp>
        <p:nvSpPr>
          <p:cNvPr id="12" name="Text 10"/>
          <p:cNvSpPr/>
          <p:nvPr/>
        </p:nvSpPr>
        <p:spPr>
          <a:xfrm>
            <a:off x="4206240" y="1627632"/>
            <a:ext cx="640080" cy="594360"/>
          </a:xfrm>
          <a:prstGeom prst="rect">
            <a:avLst/>
          </a:prstGeom>
          <a:noFill/>
          <a:ln/>
        </p:spPr>
        <p:txBody>
          <a:bodyPr wrap="square" lIns="0" tIns="0" rIns="0" bIns="0" rtlCol="0" anchor="ctr"/>
          <a:lstStyle/>
          <a:p>
            <a:pPr algn="ctr" indent="0" marL="0">
              <a:buNone/>
            </a:pPr>
            <a:r>
              <a:rPr lang="en-US" sz="2600" b="1" dirty="0">
                <a:solidFill>
                  <a:srgbClr val="FFFFFF"/>
                </a:solidFill>
                <a:latin typeface="Georgia" pitchFamily="34" charset="0"/>
                <a:ea typeface="Georgia" pitchFamily="34" charset="-122"/>
                <a:cs typeface="Georgia" pitchFamily="34" charset="-120"/>
              </a:rPr>
              <a:t>2</a:t>
            </a:r>
            <a:endParaRPr lang="en-US" sz="2600" dirty="0"/>
          </a:p>
        </p:txBody>
      </p:sp>
      <p:sp>
        <p:nvSpPr>
          <p:cNvPr id="13" name="Text 11"/>
          <p:cNvSpPr/>
          <p:nvPr/>
        </p:nvSpPr>
        <p:spPr>
          <a:xfrm>
            <a:off x="3474720" y="2377440"/>
            <a:ext cx="2331720" cy="320040"/>
          </a:xfrm>
          <a:prstGeom prst="rect">
            <a:avLst/>
          </a:prstGeom>
          <a:noFill/>
          <a:ln/>
        </p:spPr>
        <p:txBody>
          <a:bodyPr wrap="square" lIns="0" tIns="0" rIns="0" bIns="0" rtlCol="0" anchor="ctr"/>
          <a:lstStyle/>
          <a:p>
            <a:pPr algn="ctr" indent="0" marL="0">
              <a:buNone/>
            </a:pPr>
            <a:r>
              <a:rPr lang="en-US" sz="1600" b="1" dirty="0">
                <a:solidFill>
                  <a:srgbClr val="1A1A1A"/>
                </a:solidFill>
                <a:latin typeface="Georgia" pitchFamily="34" charset="0"/>
                <a:ea typeface="Georgia" pitchFamily="34" charset="-122"/>
                <a:cs typeface="Georgia" pitchFamily="34" charset="-120"/>
              </a:rPr>
              <a:t>Think &amp; Discuss</a:t>
            </a:r>
            <a:endParaRPr lang="en-US" sz="1600" dirty="0"/>
          </a:p>
        </p:txBody>
      </p:sp>
      <p:sp>
        <p:nvSpPr>
          <p:cNvPr id="14" name="Text 12"/>
          <p:cNvSpPr/>
          <p:nvPr/>
        </p:nvSpPr>
        <p:spPr>
          <a:xfrm>
            <a:off x="3520440" y="2743200"/>
            <a:ext cx="2240280" cy="822960"/>
          </a:xfrm>
          <a:prstGeom prst="rect">
            <a:avLst/>
          </a:prstGeom>
          <a:noFill/>
          <a:ln/>
        </p:spPr>
        <p:txBody>
          <a:bodyPr wrap="square" lIns="0" tIns="0" rIns="0" bIns="0" rtlCol="0" anchor="ctr"/>
          <a:lstStyle/>
          <a:p>
            <a:pPr algn="ctr" indent="0" marL="0">
              <a:buNone/>
            </a:pPr>
            <a:r>
              <a:rPr lang="en-US" sz="1200" dirty="0">
                <a:solidFill>
                  <a:srgbClr val="5C6B68"/>
                </a:solidFill>
                <a:latin typeface="Calibri" pitchFamily="34" charset="0"/>
                <a:ea typeface="Calibri" pitchFamily="34" charset="-122"/>
                <a:cs typeface="Calibri" pitchFamily="34" charset="-120"/>
              </a:rPr>
              <a:t>Reflect on your own, share with a partner, or write down your thoughts</a:t>
            </a:r>
            <a:endParaRPr lang="en-US" sz="1200" dirty="0"/>
          </a:p>
        </p:txBody>
      </p:sp>
      <p:sp>
        <p:nvSpPr>
          <p:cNvPr id="15" name="Shape 13"/>
          <p:cNvSpPr/>
          <p:nvPr/>
        </p:nvSpPr>
        <p:spPr>
          <a:xfrm>
            <a:off x="6217920" y="1371600"/>
            <a:ext cx="2606040" cy="24688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16" name="Shape 14"/>
          <p:cNvSpPr/>
          <p:nvPr/>
        </p:nvSpPr>
        <p:spPr>
          <a:xfrm>
            <a:off x="7086600" y="1600200"/>
            <a:ext cx="640080" cy="640080"/>
          </a:xfrm>
          <a:prstGeom prst="ellipse">
            <a:avLst/>
          </a:prstGeom>
          <a:solidFill>
            <a:srgbClr val="2A9D8F"/>
          </a:solidFill>
          <a:ln/>
        </p:spPr>
      </p:sp>
      <p:sp>
        <p:nvSpPr>
          <p:cNvPr id="17" name="Text 15"/>
          <p:cNvSpPr/>
          <p:nvPr/>
        </p:nvSpPr>
        <p:spPr>
          <a:xfrm>
            <a:off x="7086600" y="1627632"/>
            <a:ext cx="640080" cy="594360"/>
          </a:xfrm>
          <a:prstGeom prst="rect">
            <a:avLst/>
          </a:prstGeom>
          <a:noFill/>
          <a:ln/>
        </p:spPr>
        <p:txBody>
          <a:bodyPr wrap="square" lIns="0" tIns="0" rIns="0" bIns="0" rtlCol="0" anchor="ctr"/>
          <a:lstStyle/>
          <a:p>
            <a:pPr algn="ctr" indent="0" marL="0">
              <a:buNone/>
            </a:pPr>
            <a:r>
              <a:rPr lang="en-US" sz="2600" b="1" dirty="0">
                <a:solidFill>
                  <a:srgbClr val="FFFFFF"/>
                </a:solidFill>
                <a:latin typeface="Georgia" pitchFamily="34" charset="0"/>
                <a:ea typeface="Georgia" pitchFamily="34" charset="-122"/>
                <a:cs typeface="Georgia" pitchFamily="34" charset="-120"/>
              </a:rPr>
              <a:t>3</a:t>
            </a:r>
            <a:endParaRPr lang="en-US" sz="2600" dirty="0"/>
          </a:p>
        </p:txBody>
      </p:sp>
      <p:sp>
        <p:nvSpPr>
          <p:cNvPr id="18" name="Text 16"/>
          <p:cNvSpPr/>
          <p:nvPr/>
        </p:nvSpPr>
        <p:spPr>
          <a:xfrm>
            <a:off x="6355080" y="2377440"/>
            <a:ext cx="2331720" cy="320040"/>
          </a:xfrm>
          <a:prstGeom prst="rect">
            <a:avLst/>
          </a:prstGeom>
          <a:noFill/>
          <a:ln/>
        </p:spPr>
        <p:txBody>
          <a:bodyPr wrap="square" lIns="0" tIns="0" rIns="0" bIns="0" rtlCol="0" anchor="ctr"/>
          <a:lstStyle/>
          <a:p>
            <a:pPr algn="ctr" indent="0" marL="0">
              <a:buNone/>
            </a:pPr>
            <a:r>
              <a:rPr lang="en-US" sz="1600" b="1" dirty="0">
                <a:solidFill>
                  <a:srgbClr val="1A1A1A"/>
                </a:solidFill>
                <a:latin typeface="Georgia" pitchFamily="34" charset="0"/>
                <a:ea typeface="Georgia" pitchFamily="34" charset="-122"/>
                <a:cs typeface="Georgia" pitchFamily="34" charset="-120"/>
              </a:rPr>
              <a:t>Answer Explored</a:t>
            </a:r>
            <a:endParaRPr lang="en-US" sz="1600" dirty="0"/>
          </a:p>
        </p:txBody>
      </p:sp>
      <p:sp>
        <p:nvSpPr>
          <p:cNvPr id="19" name="Text 17"/>
          <p:cNvSpPr/>
          <p:nvPr/>
        </p:nvSpPr>
        <p:spPr>
          <a:xfrm>
            <a:off x="6400800" y="2743200"/>
            <a:ext cx="2240280" cy="822960"/>
          </a:xfrm>
          <a:prstGeom prst="rect">
            <a:avLst/>
          </a:prstGeom>
          <a:noFill/>
          <a:ln/>
        </p:spPr>
        <p:txBody>
          <a:bodyPr wrap="square" lIns="0" tIns="0" rIns="0" bIns="0" rtlCol="0" anchor="ctr"/>
          <a:lstStyle/>
          <a:p>
            <a:pPr algn="ctr" indent="0" marL="0">
              <a:buNone/>
            </a:pPr>
            <a:r>
              <a:rPr lang="en-US" sz="1200" dirty="0">
                <a:solidFill>
                  <a:srgbClr val="5C6B68"/>
                </a:solidFill>
                <a:latin typeface="Calibri" pitchFamily="34" charset="0"/>
                <a:ea typeface="Calibri" pitchFamily="34" charset="-122"/>
                <a:cs typeface="Calibri" pitchFamily="34" charset="-120"/>
              </a:rPr>
              <a:t>We dive deep into the answer together with practical insights and real-world guidance</a:t>
            </a:r>
            <a:endParaRPr lang="en-US" sz="1200" dirty="0"/>
          </a:p>
        </p:txBody>
      </p:sp>
      <p:sp>
        <p:nvSpPr>
          <p:cNvPr id="20" name="Shape 18"/>
          <p:cNvSpPr/>
          <p:nvPr/>
        </p:nvSpPr>
        <p:spPr>
          <a:xfrm>
            <a:off x="457200" y="4114800"/>
            <a:ext cx="3931920" cy="777240"/>
          </a:xfrm>
          <a:prstGeom prst="rect">
            <a:avLst/>
          </a:prstGeom>
          <a:solidFill>
            <a:srgbClr val="1A1A1A"/>
          </a:solidFill>
          <a:ln/>
        </p:spPr>
      </p:sp>
      <p:sp>
        <p:nvSpPr>
          <p:cNvPr id="21" name="Text 19"/>
          <p:cNvSpPr/>
          <p:nvPr/>
        </p:nvSpPr>
        <p:spPr>
          <a:xfrm>
            <a:off x="548640" y="4114800"/>
            <a:ext cx="3749040" cy="7772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Session 1: Foundations (1.5 hrs)</a:t>
            </a:r>
            <a:endParaRPr lang="en-US" sz="1200" dirty="0"/>
          </a:p>
          <a:p>
            <a:pPr algn="ctr" indent="0" marL="0">
              <a:buNone/>
            </a:pPr>
            <a:r>
              <a:rPr lang="en-US" sz="1200" dirty="0">
                <a:solidFill>
                  <a:srgbClr val="FFFFFF"/>
                </a:solidFill>
                <a:latin typeface="Calibri" pitchFamily="34" charset="0"/>
                <a:ea typeface="Calibri" pitchFamily="34" charset="-122"/>
                <a:cs typeface="Calibri" pitchFamily="34" charset="-120"/>
              </a:rPr>
              <a:t>Venues • Pricing • Ethics • Insurance • Legal</a:t>
            </a:r>
            <a:endParaRPr lang="en-US" sz="1200" dirty="0"/>
          </a:p>
        </p:txBody>
      </p:sp>
      <p:sp>
        <p:nvSpPr>
          <p:cNvPr id="22" name="Shape 20"/>
          <p:cNvSpPr/>
          <p:nvPr/>
        </p:nvSpPr>
        <p:spPr>
          <a:xfrm>
            <a:off x="4754880" y="4114800"/>
            <a:ext cx="3931920" cy="777240"/>
          </a:xfrm>
          <a:prstGeom prst="rect">
            <a:avLst/>
          </a:prstGeom>
          <a:solidFill>
            <a:srgbClr val="2A9D8F"/>
          </a:solidFill>
          <a:ln/>
        </p:spPr>
      </p:sp>
      <p:sp>
        <p:nvSpPr>
          <p:cNvPr id="23" name="Text 21"/>
          <p:cNvSpPr/>
          <p:nvPr/>
        </p:nvSpPr>
        <p:spPr>
          <a:xfrm>
            <a:off x="4846320" y="4114800"/>
            <a:ext cx="3749040" cy="7772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Session 2: Growth (1.5 hrs)</a:t>
            </a:r>
            <a:endParaRPr lang="en-US" sz="1200" dirty="0"/>
          </a:p>
          <a:p>
            <a:pPr algn="ctr" indent="0" marL="0">
              <a:buNone/>
            </a:pPr>
            <a:r>
              <a:rPr lang="en-US" sz="1200" dirty="0">
                <a:solidFill>
                  <a:srgbClr val="FFFFFF"/>
                </a:solidFill>
                <a:latin typeface="Calibri" pitchFamily="34" charset="0"/>
                <a:ea typeface="Calibri" pitchFamily="34" charset="-122"/>
                <a:cs typeface="Calibri" pitchFamily="34" charset="-120"/>
              </a:rPr>
              <a:t>Marketing • Social Media • Community</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A6</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Authentic Marketing &amp; Professional Presentation</a:t>
            </a:r>
            <a:endParaRPr lang="en-US" sz="2600" dirty="0"/>
          </a:p>
        </p:txBody>
      </p:sp>
      <p:sp>
        <p:nvSpPr>
          <p:cNvPr id="6" name="Shape 4"/>
          <p:cNvSpPr/>
          <p:nvPr/>
        </p:nvSpPr>
        <p:spPr>
          <a:xfrm>
            <a:off x="457200" y="914400"/>
            <a:ext cx="3931920" cy="3383280"/>
          </a:xfrm>
          <a:prstGeom prst="rect">
            <a:avLst/>
          </a:prstGeom>
          <a:solidFill>
            <a:srgbClr val="FFFFFF"/>
          </a:solidFill>
          <a:ln/>
        </p:spPr>
      </p:sp>
      <p:sp>
        <p:nvSpPr>
          <p:cNvPr id="7" name="Shape 5"/>
          <p:cNvSpPr/>
          <p:nvPr/>
        </p:nvSpPr>
        <p:spPr>
          <a:xfrm>
            <a:off x="457200" y="914400"/>
            <a:ext cx="3931920" cy="457200"/>
          </a:xfrm>
          <a:prstGeom prst="rect">
            <a:avLst/>
          </a:prstGeom>
          <a:solidFill>
            <a:srgbClr val="2A9D8F"/>
          </a:solidFill>
          <a:ln/>
        </p:spPr>
      </p:sp>
      <p:sp>
        <p:nvSpPr>
          <p:cNvPr id="8" name="Text 6"/>
          <p:cNvSpPr/>
          <p:nvPr/>
        </p:nvSpPr>
        <p:spPr>
          <a:xfrm>
            <a:off x="640080" y="960120"/>
            <a:ext cx="3566160" cy="36576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DO: Stay Authentic</a:t>
            </a:r>
            <a:endParaRPr lang="en-US" sz="1500" dirty="0"/>
          </a:p>
        </p:txBody>
      </p:sp>
      <p:sp>
        <p:nvSpPr>
          <p:cNvPr id="9" name="Text 7"/>
          <p:cNvSpPr/>
          <p:nvPr/>
        </p:nvSpPr>
        <p:spPr>
          <a:xfrm>
            <a:off x="640080" y="1554480"/>
            <a:ext cx="3566160" cy="2560320"/>
          </a:xfrm>
          <a:prstGeom prst="rect">
            <a:avLst/>
          </a:prstGeom>
          <a:noFill/>
          <a:ln/>
        </p:spPr>
        <p:txBody>
          <a:bodyPr wrap="square" lIns="0" tIns="0" rIns="0" bIns="0" rtlCol="0" anchor="ctr"/>
          <a:lstStyle/>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Share your genuine teaching philosophy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Tell your personal yoga story and journey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Highlight student transformations (with consent)</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Offer free content that showcases your unique style</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Be consistent across all touchpoints</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Let your real personality and voice shine through</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Use your own language, not borrowed phrases</a:t>
            </a:r>
            <a:endParaRPr lang="en-US" sz="1200" dirty="0"/>
          </a:p>
        </p:txBody>
      </p:sp>
      <p:sp>
        <p:nvSpPr>
          <p:cNvPr id="10" name="Shape 8"/>
          <p:cNvSpPr/>
          <p:nvPr/>
        </p:nvSpPr>
        <p:spPr>
          <a:xfrm>
            <a:off x="4754880" y="914400"/>
            <a:ext cx="3931920" cy="3383280"/>
          </a:xfrm>
          <a:prstGeom prst="rect">
            <a:avLst/>
          </a:prstGeom>
          <a:solidFill>
            <a:srgbClr val="FFFFFF"/>
          </a:solidFill>
          <a:ln/>
        </p:spPr>
      </p:sp>
      <p:sp>
        <p:nvSpPr>
          <p:cNvPr id="11" name="Shape 9"/>
          <p:cNvSpPr/>
          <p:nvPr/>
        </p:nvSpPr>
        <p:spPr>
          <a:xfrm>
            <a:off x="4754880" y="914400"/>
            <a:ext cx="3931920" cy="457200"/>
          </a:xfrm>
          <a:prstGeom prst="rect">
            <a:avLst/>
          </a:prstGeom>
          <a:solidFill>
            <a:srgbClr val="2A9D8F"/>
          </a:solidFill>
          <a:ln/>
        </p:spPr>
      </p:sp>
      <p:sp>
        <p:nvSpPr>
          <p:cNvPr id="12" name="Text 10"/>
          <p:cNvSpPr/>
          <p:nvPr/>
        </p:nvSpPr>
        <p:spPr>
          <a:xfrm>
            <a:off x="4937760" y="960120"/>
            <a:ext cx="3566160" cy="36576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AVOID: Losing Yourself</a:t>
            </a:r>
            <a:endParaRPr lang="en-US" sz="1500" dirty="0"/>
          </a:p>
        </p:txBody>
      </p:sp>
      <p:sp>
        <p:nvSpPr>
          <p:cNvPr id="13" name="Text 11"/>
          <p:cNvSpPr/>
          <p:nvPr/>
        </p:nvSpPr>
        <p:spPr>
          <a:xfrm>
            <a:off x="4937760" y="1554480"/>
            <a:ext cx="3566160" cy="2560320"/>
          </a:xfrm>
          <a:prstGeom prst="rect">
            <a:avLst/>
          </a:prstGeom>
          <a:noFill/>
          <a:ln/>
        </p:spPr>
        <p:txBody>
          <a:bodyPr wrap="square" lIns="0" tIns="0" rIns="0" bIns="0" rtlCol="0" anchor="ctr"/>
          <a:lstStyle/>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Copying other teachers' styles or voice</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Making promises about healing or curing</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Overly aggressive sales tactics or pressure</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Teaching beyond your expertise for popularity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Comparing yourself to competitors publicly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Sacrificing your integrity for trends</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Adopting a style because it's "hot" right now</a:t>
            </a:r>
            <a:endParaRPr lang="en-US" sz="1200" dirty="0"/>
          </a:p>
        </p:txBody>
      </p:sp>
      <p:sp>
        <p:nvSpPr>
          <p:cNvPr id="14" name="Shape 12"/>
          <p:cNvSpPr/>
          <p:nvPr/>
        </p:nvSpPr>
        <p:spPr>
          <a:xfrm>
            <a:off x="0" y="4663440"/>
            <a:ext cx="9144000" cy="480060"/>
          </a:xfrm>
          <a:prstGeom prst="rect">
            <a:avLst/>
          </a:prstGeom>
          <a:solidFill>
            <a:srgbClr val="2A9D8F"/>
          </a:solidFill>
          <a:ln/>
        </p:spPr>
      </p:sp>
      <p:sp>
        <p:nvSpPr>
          <p:cNvPr id="15" name="Text 13"/>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"You cannot go wrong by being true to yourself." Your authenticity IS your marketing.</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A6</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Professional Presentation: The Details Matter</a:t>
            </a:r>
            <a:endParaRPr lang="en-US" sz="2400" dirty="0"/>
          </a:p>
        </p:txBody>
      </p:sp>
      <p:sp>
        <p:nvSpPr>
          <p:cNvPr id="6" name="Shape 4"/>
          <p:cNvSpPr/>
          <p:nvPr/>
        </p:nvSpPr>
        <p:spPr>
          <a:xfrm>
            <a:off x="960120" y="914400"/>
            <a:ext cx="548640" cy="548640"/>
          </a:xfrm>
          <a:prstGeom prst="ellipse">
            <a:avLst/>
          </a:prstGeom>
          <a:solidFill>
            <a:srgbClr val="2A9D8F"/>
          </a:solidFill>
          <a:ln/>
        </p:spPr>
      </p:sp>
      <p:pic>
        <p:nvPicPr>
          <p:cNvPr id="7" name="Image 0" descr="preencoded.png">    </p:cNvPr>
          <p:cNvPicPr>
            <a:picLocks noChangeAspect="1"/>
          </p:cNvPicPr>
          <p:nvPr/>
        </p:nvPicPr>
        <p:blipFill>
          <a:blip r:embed="rId1"/>
          <a:stretch>
            <a:fillRect/>
          </a:stretch>
        </p:blipFill>
        <p:spPr>
          <a:xfrm>
            <a:off x="1051560" y="1005840"/>
            <a:ext cx="365760" cy="365760"/>
          </a:xfrm>
          <a:prstGeom prst="rect">
            <a:avLst/>
          </a:prstGeom>
        </p:spPr>
      </p:pic>
      <p:sp>
        <p:nvSpPr>
          <p:cNvPr id="8" name="Text 5"/>
          <p:cNvSpPr/>
          <p:nvPr/>
        </p:nvSpPr>
        <p:spPr>
          <a:xfrm>
            <a:off x="320040" y="1600200"/>
            <a:ext cx="1920240" cy="27432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Your Brand</a:t>
            </a:r>
            <a:endParaRPr lang="en-US" sz="1400" dirty="0"/>
          </a:p>
        </p:txBody>
      </p:sp>
      <p:sp>
        <p:nvSpPr>
          <p:cNvPr id="9" name="Text 6"/>
          <p:cNvSpPr/>
          <p:nvPr/>
        </p:nvSpPr>
        <p:spPr>
          <a:xfrm>
            <a:off x="365760" y="1965960"/>
            <a:ext cx="1828800" cy="2286000"/>
          </a:xfrm>
          <a:prstGeom prst="rect">
            <a:avLst/>
          </a:prstGeom>
          <a:noFill/>
          <a:ln/>
        </p:spPr>
        <p:txBody>
          <a:bodyPr wrap="square" lIns="0" tIns="0" rIns="0" bIns="0" rtlCol="0" anchor="ctr"/>
          <a:lstStyle/>
          <a:p>
            <a:pPr algn="ctr" indent="0" marL="0">
              <a:buNone/>
            </a:pPr>
            <a:r>
              <a:rPr lang="en-US" sz="1100" dirty="0">
                <a:solidFill>
                  <a:srgbClr val="5C6B68"/>
                </a:solidFill>
                <a:latin typeface="Calibri" pitchFamily="34" charset="0"/>
                <a:ea typeface="Calibri" pitchFamily="34" charset="-122"/>
                <a:cs typeface="Calibri" pitchFamily="34" charset="-120"/>
              </a:rPr>
              <a:t>Define your unique voice and teaching philosophy. Visual consistency across business cards, website, and social media builds trust. What do students say about your classes?</a:t>
            </a:r>
            <a:endParaRPr lang="en-US" sz="1100" dirty="0"/>
          </a:p>
        </p:txBody>
      </p:sp>
      <p:sp>
        <p:nvSpPr>
          <p:cNvPr id="10" name="Shape 7"/>
          <p:cNvSpPr/>
          <p:nvPr/>
        </p:nvSpPr>
        <p:spPr>
          <a:xfrm>
            <a:off x="3154680" y="914400"/>
            <a:ext cx="548640" cy="548640"/>
          </a:xfrm>
          <a:prstGeom prst="ellipse">
            <a:avLst/>
          </a:prstGeom>
          <a:solidFill>
            <a:srgbClr val="2A9D8F"/>
          </a:solidFill>
          <a:ln/>
        </p:spPr>
      </p:sp>
      <p:pic>
        <p:nvPicPr>
          <p:cNvPr id="11" name="Image 1" descr="preencoded.png">    </p:cNvPr>
          <p:cNvPicPr>
            <a:picLocks noChangeAspect="1"/>
          </p:cNvPicPr>
          <p:nvPr/>
        </p:nvPicPr>
        <p:blipFill>
          <a:blip r:embed="rId2"/>
          <a:stretch>
            <a:fillRect/>
          </a:stretch>
        </p:blipFill>
        <p:spPr>
          <a:xfrm>
            <a:off x="3246120" y="1005840"/>
            <a:ext cx="365760" cy="365760"/>
          </a:xfrm>
          <a:prstGeom prst="rect">
            <a:avLst/>
          </a:prstGeom>
        </p:spPr>
      </p:pic>
      <p:sp>
        <p:nvSpPr>
          <p:cNvPr id="12" name="Text 8"/>
          <p:cNvSpPr/>
          <p:nvPr/>
        </p:nvSpPr>
        <p:spPr>
          <a:xfrm>
            <a:off x="2514600" y="1600200"/>
            <a:ext cx="1920240" cy="27432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Your Space</a:t>
            </a:r>
            <a:endParaRPr lang="en-US" sz="1400" dirty="0"/>
          </a:p>
        </p:txBody>
      </p:sp>
      <p:sp>
        <p:nvSpPr>
          <p:cNvPr id="13" name="Text 9"/>
          <p:cNvSpPr/>
          <p:nvPr/>
        </p:nvSpPr>
        <p:spPr>
          <a:xfrm>
            <a:off x="2560320" y="1965960"/>
            <a:ext cx="1828800" cy="2286000"/>
          </a:xfrm>
          <a:prstGeom prst="rect">
            <a:avLst/>
          </a:prstGeom>
          <a:noFill/>
          <a:ln/>
        </p:spPr>
        <p:txBody>
          <a:bodyPr wrap="square" lIns="0" tIns="0" rIns="0" bIns="0" rtlCol="0" anchor="ctr"/>
          <a:lstStyle/>
          <a:p>
            <a:pPr algn="ctr" indent="0" marL="0">
              <a:buNone/>
            </a:pPr>
            <a:r>
              <a:rPr lang="en-US" sz="1100" dirty="0">
                <a:solidFill>
                  <a:srgbClr val="5C6B68"/>
                </a:solidFill>
                <a:latin typeface="Calibri" pitchFamily="34" charset="0"/>
                <a:ea typeface="Calibri" pitchFamily="34" charset="-122"/>
                <a:cs typeface="Calibri" pitchFamily="34" charset="-120"/>
              </a:rPr>
              <a:t>Whether studio or park, create sacred space. Check lighting, sound, props, temperature, wall space, and ventilation before students arrive. The environment sets the tone.</a:t>
            </a:r>
            <a:endParaRPr lang="en-US" sz="1100" dirty="0"/>
          </a:p>
        </p:txBody>
      </p:sp>
      <p:sp>
        <p:nvSpPr>
          <p:cNvPr id="14" name="Shape 10"/>
          <p:cNvSpPr/>
          <p:nvPr/>
        </p:nvSpPr>
        <p:spPr>
          <a:xfrm>
            <a:off x="5349240" y="914400"/>
            <a:ext cx="548640" cy="548640"/>
          </a:xfrm>
          <a:prstGeom prst="ellipse">
            <a:avLst/>
          </a:prstGeom>
          <a:solidFill>
            <a:srgbClr val="2A9D8F"/>
          </a:solidFill>
          <a:ln/>
        </p:spPr>
      </p:sp>
      <p:pic>
        <p:nvPicPr>
          <p:cNvPr id="15" name="Image 2" descr="preencoded.png">    </p:cNvPr>
          <p:cNvPicPr>
            <a:picLocks noChangeAspect="1"/>
          </p:cNvPicPr>
          <p:nvPr/>
        </p:nvPicPr>
        <p:blipFill>
          <a:blip r:embed="rId3"/>
          <a:stretch>
            <a:fillRect/>
          </a:stretch>
        </p:blipFill>
        <p:spPr>
          <a:xfrm>
            <a:off x="5440680" y="1005840"/>
            <a:ext cx="365760" cy="365760"/>
          </a:xfrm>
          <a:prstGeom prst="rect">
            <a:avLst/>
          </a:prstGeom>
        </p:spPr>
      </p:pic>
      <p:sp>
        <p:nvSpPr>
          <p:cNvPr id="16" name="Text 11"/>
          <p:cNvSpPr/>
          <p:nvPr/>
        </p:nvSpPr>
        <p:spPr>
          <a:xfrm>
            <a:off x="4709160" y="1600200"/>
            <a:ext cx="1920240" cy="27432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Your Teaching</a:t>
            </a:r>
            <a:endParaRPr lang="en-US" sz="1400" dirty="0"/>
          </a:p>
        </p:txBody>
      </p:sp>
      <p:sp>
        <p:nvSpPr>
          <p:cNvPr id="17" name="Text 12"/>
          <p:cNvSpPr/>
          <p:nvPr/>
        </p:nvSpPr>
        <p:spPr>
          <a:xfrm>
            <a:off x="4754880" y="1965960"/>
            <a:ext cx="1828800" cy="2286000"/>
          </a:xfrm>
          <a:prstGeom prst="rect">
            <a:avLst/>
          </a:prstGeom>
          <a:noFill/>
          <a:ln/>
        </p:spPr>
        <p:txBody>
          <a:bodyPr wrap="square" lIns="0" tIns="0" rIns="0" bIns="0" rtlCol="0" anchor="ctr"/>
          <a:lstStyle/>
          <a:p>
            <a:pPr algn="ctr" indent="0" marL="0">
              <a:buNone/>
            </a:pPr>
            <a:r>
              <a:rPr lang="en-US" sz="1100" dirty="0">
                <a:solidFill>
                  <a:srgbClr val="5C6B68"/>
                </a:solidFill>
                <a:latin typeface="Calibri" pitchFamily="34" charset="0"/>
                <a:ea typeface="Calibri" pitchFamily="34" charset="-122"/>
                <a:cs typeface="Calibri" pitchFamily="34" charset="-120"/>
              </a:rPr>
              <a:t>Start and end on time. Be prepared — practice your sequence beforehand. Know your material in your body, not just your head. Dress and present yourself professionally.</a:t>
            </a:r>
            <a:endParaRPr lang="en-US" sz="1100" dirty="0"/>
          </a:p>
        </p:txBody>
      </p:sp>
      <p:sp>
        <p:nvSpPr>
          <p:cNvPr id="18" name="Shape 13"/>
          <p:cNvSpPr/>
          <p:nvPr/>
        </p:nvSpPr>
        <p:spPr>
          <a:xfrm>
            <a:off x="7543800" y="914400"/>
            <a:ext cx="548640" cy="548640"/>
          </a:xfrm>
          <a:prstGeom prst="ellipse">
            <a:avLst/>
          </a:prstGeom>
          <a:solidFill>
            <a:srgbClr val="2A9D8F"/>
          </a:solidFill>
          <a:ln/>
        </p:spPr>
      </p:sp>
      <p:pic>
        <p:nvPicPr>
          <p:cNvPr id="19" name="Image 3" descr="preencoded.png">    </p:cNvPr>
          <p:cNvPicPr>
            <a:picLocks noChangeAspect="1"/>
          </p:cNvPicPr>
          <p:nvPr/>
        </p:nvPicPr>
        <p:blipFill>
          <a:blip r:embed="rId4"/>
          <a:stretch>
            <a:fillRect/>
          </a:stretch>
        </p:blipFill>
        <p:spPr>
          <a:xfrm>
            <a:off x="7635240" y="1005840"/>
            <a:ext cx="365760" cy="365760"/>
          </a:xfrm>
          <a:prstGeom prst="rect">
            <a:avLst/>
          </a:prstGeom>
        </p:spPr>
      </p:pic>
      <p:sp>
        <p:nvSpPr>
          <p:cNvPr id="20" name="Text 14"/>
          <p:cNvSpPr/>
          <p:nvPr/>
        </p:nvSpPr>
        <p:spPr>
          <a:xfrm>
            <a:off x="6903720" y="1600200"/>
            <a:ext cx="1920240" cy="27432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Your Presence</a:t>
            </a:r>
            <a:endParaRPr lang="en-US" sz="1400" dirty="0"/>
          </a:p>
        </p:txBody>
      </p:sp>
      <p:sp>
        <p:nvSpPr>
          <p:cNvPr id="21" name="Text 15"/>
          <p:cNvSpPr/>
          <p:nvPr/>
        </p:nvSpPr>
        <p:spPr>
          <a:xfrm>
            <a:off x="6949440" y="1965960"/>
            <a:ext cx="1828800" cy="2286000"/>
          </a:xfrm>
          <a:prstGeom prst="rect">
            <a:avLst/>
          </a:prstGeom>
          <a:noFill/>
          <a:ln/>
        </p:spPr>
        <p:txBody>
          <a:bodyPr wrap="square" lIns="0" tIns="0" rIns="0" bIns="0" rtlCol="0" anchor="ctr"/>
          <a:lstStyle/>
          <a:p>
            <a:pPr algn="ctr" indent="0" marL="0">
              <a:buNone/>
            </a:pPr>
            <a:r>
              <a:rPr lang="en-US" sz="1100" dirty="0">
                <a:solidFill>
                  <a:srgbClr val="5C6B68"/>
                </a:solidFill>
                <a:latin typeface="Calibri" pitchFamily="34" charset="0"/>
                <a:ea typeface="Calibri" pitchFamily="34" charset="-122"/>
                <a:cs typeface="Calibri" pitchFamily="34" charset="-120"/>
              </a:rPr>
              <a:t>Ground yourself before teaching. Your energy and vibration set the entire tone. Students will feel your authenticity — or lack of it. Be a conductor of the room.</a:t>
            </a:r>
            <a:endParaRPr lang="en-US" sz="1100" dirty="0"/>
          </a:p>
        </p:txBody>
      </p:sp>
      <p:sp>
        <p:nvSpPr>
          <p:cNvPr id="22" name="Shape 16"/>
          <p:cNvSpPr/>
          <p:nvPr/>
        </p:nvSpPr>
        <p:spPr>
          <a:xfrm>
            <a:off x="0" y="4663440"/>
            <a:ext cx="9144000" cy="480060"/>
          </a:xfrm>
          <a:prstGeom prst="rect">
            <a:avLst/>
          </a:prstGeom>
          <a:solidFill>
            <a:srgbClr val="2A9D8F"/>
          </a:solidFill>
          <a:ln/>
        </p:spPr>
      </p:sp>
      <p:sp>
        <p:nvSpPr>
          <p:cNvPr id="23" name="Text 17"/>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"Step into your power. Be a conductor of that symphony of bodies. Move around the room and let students feel your presence."</a:t>
            </a:r>
            <a:endParaRPr lang="en-US"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2: GROWTH</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Q7</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How can you use social media effectively to grow your teaching — without it consuming your life or compromising your wellbeing?</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much time do you currently spend on social media for your teaching?</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type of content resonates most with you as a follower of yoga accounts?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experienced comparison, burnout, or negativity from social media?</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Which platforms feel most natural and authentic to you?</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A7</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Social Media Strategy</a:t>
            </a:r>
            <a:endParaRPr lang="en-US" sz="2600" dirty="0"/>
          </a:p>
        </p:txBody>
      </p:sp>
      <p:sp>
        <p:nvSpPr>
          <p:cNvPr id="6" name="Shape 4"/>
          <p:cNvSpPr/>
          <p:nvPr/>
        </p:nvSpPr>
        <p:spPr>
          <a:xfrm>
            <a:off x="457200" y="914400"/>
            <a:ext cx="2606040" cy="1417320"/>
          </a:xfrm>
          <a:prstGeom prst="rect">
            <a:avLst/>
          </a:prstGeom>
          <a:solidFill>
            <a:srgbClr val="2A9D8F"/>
          </a:solidFill>
          <a:ln/>
          <a:effectLst>
            <a:outerShdw sx="100000" sy="100000" kx="0" ky="0" algn="bl" rotWithShape="0" blurRad="50800" dist="12700" dir="8100000">
              <a:srgbClr val="000000">
                <a:alpha val="8000"/>
              </a:srgbClr>
            </a:outerShdw>
          </a:effectLst>
        </p:spPr>
      </p:sp>
      <p:pic>
        <p:nvPicPr>
          <p:cNvPr id="7" name="Image 0" descr="preencoded.png">    </p:cNvPr>
          <p:cNvPicPr>
            <a:picLocks noChangeAspect="1"/>
          </p:cNvPicPr>
          <p:nvPr/>
        </p:nvPicPr>
        <p:blipFill>
          <a:blip r:embed="rId1"/>
          <a:stretch>
            <a:fillRect/>
          </a:stretch>
        </p:blipFill>
        <p:spPr>
          <a:xfrm>
            <a:off x="1417320" y="1005840"/>
            <a:ext cx="384048" cy="384048"/>
          </a:xfrm>
          <a:prstGeom prst="rect">
            <a:avLst/>
          </a:prstGeom>
        </p:spPr>
      </p:pic>
      <p:sp>
        <p:nvSpPr>
          <p:cNvPr id="8" name="Text 5"/>
          <p:cNvSpPr/>
          <p:nvPr/>
        </p:nvSpPr>
        <p:spPr>
          <a:xfrm>
            <a:off x="457200" y="1463040"/>
            <a:ext cx="2606040" cy="256032"/>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Instagram</a:t>
            </a:r>
            <a:endParaRPr lang="en-US" sz="1400" dirty="0"/>
          </a:p>
        </p:txBody>
      </p:sp>
      <p:sp>
        <p:nvSpPr>
          <p:cNvPr id="9" name="Text 6"/>
          <p:cNvSpPr/>
          <p:nvPr/>
        </p:nvSpPr>
        <p:spPr>
          <a:xfrm>
            <a:off x="566928" y="1783080"/>
            <a:ext cx="2377440" cy="457200"/>
          </a:xfrm>
          <a:prstGeom prst="rect">
            <a:avLst/>
          </a:prstGeom>
          <a:noFill/>
          <a:ln/>
        </p:spPr>
        <p:txBody>
          <a:bodyPr wrap="square" lIns="0" tIns="0" rIns="0" bIns="0" rtlCol="0" anchor="ctr"/>
          <a:lstStyle/>
          <a:p>
            <a:pPr algn="ctr" indent="0" marL="0">
              <a:buNone/>
            </a:pPr>
            <a:r>
              <a:rPr lang="en-US" sz="1000" dirty="0">
                <a:solidFill>
                  <a:srgbClr val="F4F7F6"/>
                </a:solidFill>
                <a:latin typeface="Calibri" pitchFamily="34" charset="0"/>
                <a:ea typeface="Calibri" pitchFamily="34" charset="-122"/>
                <a:cs typeface="Calibri" pitchFamily="34" charset="-120"/>
              </a:rPr>
              <a:t>Visual storytelling, behind-the-scenes, short teaching clips, student spotlights</a:t>
            </a:r>
            <a:endParaRPr lang="en-US" sz="1000" dirty="0"/>
          </a:p>
        </p:txBody>
      </p:sp>
      <p:sp>
        <p:nvSpPr>
          <p:cNvPr id="10" name="Shape 7"/>
          <p:cNvSpPr/>
          <p:nvPr/>
        </p:nvSpPr>
        <p:spPr>
          <a:xfrm>
            <a:off x="3337560" y="914400"/>
            <a:ext cx="2606040" cy="1417320"/>
          </a:xfrm>
          <a:prstGeom prst="rect">
            <a:avLst/>
          </a:prstGeom>
          <a:solidFill>
            <a:srgbClr val="3DB8A9"/>
          </a:solidFill>
          <a:ln/>
          <a:effectLst>
            <a:outerShdw sx="100000" sy="100000" kx="0" ky="0" algn="bl" rotWithShape="0" blurRad="50800" dist="12700" dir="8100000">
              <a:srgbClr val="000000">
                <a:alpha val="8000"/>
              </a:srgbClr>
            </a:outerShdw>
          </a:effectLst>
        </p:spPr>
      </p:sp>
      <p:pic>
        <p:nvPicPr>
          <p:cNvPr id="11" name="Image 1" descr="preencoded.png">    </p:cNvPr>
          <p:cNvPicPr>
            <a:picLocks noChangeAspect="1"/>
          </p:cNvPicPr>
          <p:nvPr/>
        </p:nvPicPr>
        <p:blipFill>
          <a:blip r:embed="rId2"/>
          <a:stretch>
            <a:fillRect/>
          </a:stretch>
        </p:blipFill>
        <p:spPr>
          <a:xfrm>
            <a:off x="4297680" y="1005840"/>
            <a:ext cx="384048" cy="384048"/>
          </a:xfrm>
          <a:prstGeom prst="rect">
            <a:avLst/>
          </a:prstGeom>
        </p:spPr>
      </p:pic>
      <p:sp>
        <p:nvSpPr>
          <p:cNvPr id="12" name="Text 8"/>
          <p:cNvSpPr/>
          <p:nvPr/>
        </p:nvSpPr>
        <p:spPr>
          <a:xfrm>
            <a:off x="3337560" y="1463040"/>
            <a:ext cx="2606040" cy="256032"/>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Facebook</a:t>
            </a:r>
            <a:endParaRPr lang="en-US" sz="1400" dirty="0"/>
          </a:p>
        </p:txBody>
      </p:sp>
      <p:sp>
        <p:nvSpPr>
          <p:cNvPr id="13" name="Text 9"/>
          <p:cNvSpPr/>
          <p:nvPr/>
        </p:nvSpPr>
        <p:spPr>
          <a:xfrm>
            <a:off x="3447288" y="1783080"/>
            <a:ext cx="2377440" cy="457200"/>
          </a:xfrm>
          <a:prstGeom prst="rect">
            <a:avLst/>
          </a:prstGeom>
          <a:noFill/>
          <a:ln/>
        </p:spPr>
        <p:txBody>
          <a:bodyPr wrap="square" lIns="0" tIns="0" rIns="0" bIns="0" rtlCol="0" anchor="ctr"/>
          <a:lstStyle/>
          <a:p>
            <a:pPr algn="ctr" indent="0" marL="0">
              <a:buNone/>
            </a:pPr>
            <a:r>
              <a:rPr lang="en-US" sz="1000" dirty="0">
                <a:solidFill>
                  <a:srgbClr val="F4F7F6"/>
                </a:solidFill>
                <a:latin typeface="Calibri" pitchFamily="34" charset="0"/>
                <a:ea typeface="Calibri" pitchFamily="34" charset="-122"/>
                <a:cs typeface="Calibri" pitchFamily="34" charset="-120"/>
              </a:rPr>
              <a:t>Community groups, event promotion, longer-form content, local engagement</a:t>
            </a:r>
            <a:endParaRPr lang="en-US" sz="1000" dirty="0"/>
          </a:p>
        </p:txBody>
      </p:sp>
      <p:sp>
        <p:nvSpPr>
          <p:cNvPr id="14" name="Shape 10"/>
          <p:cNvSpPr/>
          <p:nvPr/>
        </p:nvSpPr>
        <p:spPr>
          <a:xfrm>
            <a:off x="6217920" y="914400"/>
            <a:ext cx="2606040" cy="1417320"/>
          </a:xfrm>
          <a:prstGeom prst="rect">
            <a:avLst/>
          </a:prstGeom>
          <a:solidFill>
            <a:srgbClr val="2A9D8F"/>
          </a:solidFill>
          <a:ln/>
          <a:effectLst>
            <a:outerShdw sx="100000" sy="100000" kx="0" ky="0" algn="bl" rotWithShape="0" blurRad="50800" dist="12700" dir="8100000">
              <a:srgbClr val="000000">
                <a:alpha val="8000"/>
              </a:srgbClr>
            </a:outerShdw>
          </a:effectLst>
        </p:spPr>
      </p:sp>
      <p:pic>
        <p:nvPicPr>
          <p:cNvPr id="15" name="Image 2" descr="preencoded.png">    </p:cNvPr>
          <p:cNvPicPr>
            <a:picLocks noChangeAspect="1"/>
          </p:cNvPicPr>
          <p:nvPr/>
        </p:nvPicPr>
        <p:blipFill>
          <a:blip r:embed="rId3"/>
          <a:stretch>
            <a:fillRect/>
          </a:stretch>
        </p:blipFill>
        <p:spPr>
          <a:xfrm>
            <a:off x="7178040" y="1005840"/>
            <a:ext cx="384048" cy="384048"/>
          </a:xfrm>
          <a:prstGeom prst="rect">
            <a:avLst/>
          </a:prstGeom>
        </p:spPr>
      </p:pic>
      <p:sp>
        <p:nvSpPr>
          <p:cNvPr id="16" name="Text 11"/>
          <p:cNvSpPr/>
          <p:nvPr/>
        </p:nvSpPr>
        <p:spPr>
          <a:xfrm>
            <a:off x="6217920" y="1463040"/>
            <a:ext cx="2606040" cy="256032"/>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YouTube</a:t>
            </a:r>
            <a:endParaRPr lang="en-US" sz="1400" dirty="0"/>
          </a:p>
        </p:txBody>
      </p:sp>
      <p:sp>
        <p:nvSpPr>
          <p:cNvPr id="17" name="Text 12"/>
          <p:cNvSpPr/>
          <p:nvPr/>
        </p:nvSpPr>
        <p:spPr>
          <a:xfrm>
            <a:off x="6327648" y="1783080"/>
            <a:ext cx="2377440" cy="457200"/>
          </a:xfrm>
          <a:prstGeom prst="rect">
            <a:avLst/>
          </a:prstGeom>
          <a:noFill/>
          <a:ln/>
        </p:spPr>
        <p:txBody>
          <a:bodyPr wrap="square" lIns="0" tIns="0" rIns="0" bIns="0" rtlCol="0" anchor="ctr"/>
          <a:lstStyle/>
          <a:p>
            <a:pPr algn="ctr" indent="0" marL="0">
              <a:buNone/>
            </a:pPr>
            <a:r>
              <a:rPr lang="en-US" sz="1000" dirty="0">
                <a:solidFill>
                  <a:srgbClr val="F4F7F6"/>
                </a:solidFill>
                <a:latin typeface="Calibri" pitchFamily="34" charset="0"/>
                <a:ea typeface="Calibri" pitchFamily="34" charset="-122"/>
                <a:cs typeface="Calibri" pitchFamily="34" charset="-120"/>
              </a:rPr>
              <a:t>Full-length classes, tutorials, teacher training content, build search presence</a:t>
            </a:r>
            <a:endParaRPr lang="en-US" sz="1000" dirty="0"/>
          </a:p>
        </p:txBody>
      </p:sp>
      <p:sp>
        <p:nvSpPr>
          <p:cNvPr id="18" name="Text 13"/>
          <p:cNvSpPr/>
          <p:nvPr/>
        </p:nvSpPr>
        <p:spPr>
          <a:xfrm>
            <a:off x="457200" y="2560320"/>
            <a:ext cx="8229600" cy="320040"/>
          </a:xfrm>
          <a:prstGeom prst="rect">
            <a:avLst/>
          </a:prstGeom>
          <a:noFill/>
          <a:ln/>
        </p:spPr>
        <p:txBody>
          <a:bodyPr wrap="square" lIns="0" tIns="0" rIns="0" bIns="0" rtlCol="0" anchor="ctr"/>
          <a:lstStyle/>
          <a:p>
            <a:pPr indent="0" marL="0">
              <a:buNone/>
            </a:pPr>
            <a:r>
              <a:rPr lang="en-US" sz="1600" b="1" dirty="0">
                <a:solidFill>
                  <a:srgbClr val="1A1A1A"/>
                </a:solidFill>
                <a:latin typeface="Georgia" pitchFamily="34" charset="0"/>
                <a:ea typeface="Georgia" pitchFamily="34" charset="-122"/>
                <a:cs typeface="Georgia" pitchFamily="34" charset="-120"/>
              </a:rPr>
              <a:t>The 4 Content Pillars for Yoga Teachers</a:t>
            </a:r>
            <a:endParaRPr lang="en-US" sz="1600" dirty="0"/>
          </a:p>
        </p:txBody>
      </p:sp>
      <p:sp>
        <p:nvSpPr>
          <p:cNvPr id="19" name="Shape 14"/>
          <p:cNvSpPr/>
          <p:nvPr/>
        </p:nvSpPr>
        <p:spPr>
          <a:xfrm>
            <a:off x="457200" y="3017520"/>
            <a:ext cx="1874520" cy="13716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0" name="Text 15"/>
          <p:cNvSpPr/>
          <p:nvPr/>
        </p:nvSpPr>
        <p:spPr>
          <a:xfrm>
            <a:off x="457200" y="3063240"/>
            <a:ext cx="1874520" cy="256032"/>
          </a:xfrm>
          <a:prstGeom prst="rect">
            <a:avLst/>
          </a:prstGeom>
          <a:noFill/>
          <a:ln/>
        </p:spPr>
        <p:txBody>
          <a:bodyPr wrap="square" lIns="0" tIns="0" rIns="0" bIns="0" rtlCol="0" anchor="ctr"/>
          <a:lstStyle/>
          <a:p>
            <a:pPr algn="ctr" indent="0" marL="0">
              <a:buNone/>
            </a:pPr>
            <a:r>
              <a:rPr lang="en-US" sz="1300" b="1" dirty="0">
                <a:solidFill>
                  <a:srgbClr val="2A9D8F"/>
                </a:solidFill>
                <a:latin typeface="Georgia" pitchFamily="34" charset="0"/>
                <a:ea typeface="Georgia" pitchFamily="34" charset="-122"/>
                <a:cs typeface="Georgia" pitchFamily="34" charset="-120"/>
              </a:rPr>
              <a:t>Educate</a:t>
            </a:r>
            <a:endParaRPr lang="en-US" sz="1300" dirty="0"/>
          </a:p>
        </p:txBody>
      </p:sp>
      <p:sp>
        <p:nvSpPr>
          <p:cNvPr id="21" name="Text 16"/>
          <p:cNvSpPr/>
          <p:nvPr/>
        </p:nvSpPr>
        <p:spPr>
          <a:xfrm>
            <a:off x="457200" y="3310128"/>
            <a:ext cx="1874520" cy="228600"/>
          </a:xfrm>
          <a:prstGeom prst="rect">
            <a:avLst/>
          </a:prstGeom>
          <a:noFill/>
          <a:ln/>
        </p:spPr>
        <p:txBody>
          <a:bodyPr wrap="square" lIns="0" tIns="0" rIns="0" bIns="0" rtlCol="0" anchor="ctr"/>
          <a:lstStyle/>
          <a:p>
            <a:pPr algn="ctr" indent="0" marL="0">
              <a:buNone/>
            </a:pPr>
            <a:r>
              <a:rPr lang="en-US" sz="1100" b="1" dirty="0">
                <a:solidFill>
                  <a:srgbClr val="2A9D8F"/>
                </a:solidFill>
                <a:latin typeface="Calibri" pitchFamily="34" charset="0"/>
                <a:ea typeface="Calibri" pitchFamily="34" charset="-122"/>
                <a:cs typeface="Calibri" pitchFamily="34" charset="-120"/>
              </a:rPr>
              <a:t>30%</a:t>
            </a:r>
            <a:endParaRPr lang="en-US" sz="1100" dirty="0"/>
          </a:p>
        </p:txBody>
      </p:sp>
      <p:sp>
        <p:nvSpPr>
          <p:cNvPr id="22" name="Text 17"/>
          <p:cNvSpPr/>
          <p:nvPr/>
        </p:nvSpPr>
        <p:spPr>
          <a:xfrm>
            <a:off x="548640" y="3566160"/>
            <a:ext cx="1691640" cy="731520"/>
          </a:xfrm>
          <a:prstGeom prst="rect">
            <a:avLst/>
          </a:prstGeom>
          <a:noFill/>
          <a:ln/>
        </p:spPr>
        <p:txBody>
          <a:bodyPr wrap="square" lIns="0" tIns="0" rIns="0" bIns="0" rtlCol="0" anchor="ctr"/>
          <a:lstStyle/>
          <a:p>
            <a:pPr algn="ctr" indent="0" marL="0">
              <a:buNone/>
            </a:pPr>
            <a:r>
              <a:rPr lang="en-US" sz="1000" dirty="0">
                <a:solidFill>
                  <a:srgbClr val="5C6B68"/>
                </a:solidFill>
                <a:latin typeface="Calibri" pitchFamily="34" charset="0"/>
                <a:ea typeface="Calibri" pitchFamily="34" charset="-122"/>
                <a:cs typeface="Calibri" pitchFamily="34" charset="-120"/>
              </a:rPr>
              <a:t>Alignment tips, philosophy, anatomy basics, pose breakdowns</a:t>
            </a:r>
            <a:endParaRPr lang="en-US" sz="1000" dirty="0"/>
          </a:p>
        </p:txBody>
      </p:sp>
      <p:sp>
        <p:nvSpPr>
          <p:cNvPr id="23" name="Shape 18"/>
          <p:cNvSpPr/>
          <p:nvPr/>
        </p:nvSpPr>
        <p:spPr>
          <a:xfrm>
            <a:off x="2606040" y="3017520"/>
            <a:ext cx="1874520" cy="13716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4" name="Text 19"/>
          <p:cNvSpPr/>
          <p:nvPr/>
        </p:nvSpPr>
        <p:spPr>
          <a:xfrm>
            <a:off x="2606040" y="3063240"/>
            <a:ext cx="1874520" cy="256032"/>
          </a:xfrm>
          <a:prstGeom prst="rect">
            <a:avLst/>
          </a:prstGeom>
          <a:noFill/>
          <a:ln/>
        </p:spPr>
        <p:txBody>
          <a:bodyPr wrap="square" lIns="0" tIns="0" rIns="0" bIns="0" rtlCol="0" anchor="ctr"/>
          <a:lstStyle/>
          <a:p>
            <a:pPr algn="ctr" indent="0" marL="0">
              <a:buNone/>
            </a:pPr>
            <a:r>
              <a:rPr lang="en-US" sz="1300" b="1" dirty="0">
                <a:solidFill>
                  <a:srgbClr val="2A9D8F"/>
                </a:solidFill>
                <a:latin typeface="Georgia" pitchFamily="34" charset="0"/>
                <a:ea typeface="Georgia" pitchFamily="34" charset="-122"/>
                <a:cs typeface="Georgia" pitchFamily="34" charset="-120"/>
              </a:rPr>
              <a:t>Inspire</a:t>
            </a:r>
            <a:endParaRPr lang="en-US" sz="1300" dirty="0"/>
          </a:p>
        </p:txBody>
      </p:sp>
      <p:sp>
        <p:nvSpPr>
          <p:cNvPr id="25" name="Text 20"/>
          <p:cNvSpPr/>
          <p:nvPr/>
        </p:nvSpPr>
        <p:spPr>
          <a:xfrm>
            <a:off x="2606040" y="3310128"/>
            <a:ext cx="1874520" cy="228600"/>
          </a:xfrm>
          <a:prstGeom prst="rect">
            <a:avLst/>
          </a:prstGeom>
          <a:noFill/>
          <a:ln/>
        </p:spPr>
        <p:txBody>
          <a:bodyPr wrap="square" lIns="0" tIns="0" rIns="0" bIns="0" rtlCol="0" anchor="ctr"/>
          <a:lstStyle/>
          <a:p>
            <a:pPr algn="ctr" indent="0" marL="0">
              <a:buNone/>
            </a:pPr>
            <a:r>
              <a:rPr lang="en-US" sz="1100" b="1" dirty="0">
                <a:solidFill>
                  <a:srgbClr val="2A9D8F"/>
                </a:solidFill>
                <a:latin typeface="Calibri" pitchFamily="34" charset="0"/>
                <a:ea typeface="Calibri" pitchFamily="34" charset="-122"/>
                <a:cs typeface="Calibri" pitchFamily="34" charset="-120"/>
              </a:rPr>
              <a:t>30%</a:t>
            </a:r>
            <a:endParaRPr lang="en-US" sz="1100" dirty="0"/>
          </a:p>
        </p:txBody>
      </p:sp>
      <p:sp>
        <p:nvSpPr>
          <p:cNvPr id="26" name="Text 21"/>
          <p:cNvSpPr/>
          <p:nvPr/>
        </p:nvSpPr>
        <p:spPr>
          <a:xfrm>
            <a:off x="2697480" y="3566160"/>
            <a:ext cx="1691640" cy="731520"/>
          </a:xfrm>
          <a:prstGeom prst="rect">
            <a:avLst/>
          </a:prstGeom>
          <a:noFill/>
          <a:ln/>
        </p:spPr>
        <p:txBody>
          <a:bodyPr wrap="square" lIns="0" tIns="0" rIns="0" bIns="0" rtlCol="0" anchor="ctr"/>
          <a:lstStyle/>
          <a:p>
            <a:pPr algn="ctr" indent="0" marL="0">
              <a:buNone/>
            </a:pPr>
            <a:r>
              <a:rPr lang="en-US" sz="1000" dirty="0">
                <a:solidFill>
                  <a:srgbClr val="5C6B68"/>
                </a:solidFill>
                <a:latin typeface="Calibri" pitchFamily="34" charset="0"/>
                <a:ea typeface="Calibri" pitchFamily="34" charset="-122"/>
                <a:cs typeface="Calibri" pitchFamily="34" charset="-120"/>
              </a:rPr>
              <a:t>Your journey, student stories, meaningful quotes, milestones</a:t>
            </a:r>
            <a:endParaRPr lang="en-US" sz="1000" dirty="0"/>
          </a:p>
        </p:txBody>
      </p:sp>
      <p:sp>
        <p:nvSpPr>
          <p:cNvPr id="27" name="Shape 22"/>
          <p:cNvSpPr/>
          <p:nvPr/>
        </p:nvSpPr>
        <p:spPr>
          <a:xfrm>
            <a:off x="4754880" y="3017520"/>
            <a:ext cx="1874520" cy="13716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8" name="Text 23"/>
          <p:cNvSpPr/>
          <p:nvPr/>
        </p:nvSpPr>
        <p:spPr>
          <a:xfrm>
            <a:off x="4754880" y="3063240"/>
            <a:ext cx="1874520" cy="256032"/>
          </a:xfrm>
          <a:prstGeom prst="rect">
            <a:avLst/>
          </a:prstGeom>
          <a:noFill/>
          <a:ln/>
        </p:spPr>
        <p:txBody>
          <a:bodyPr wrap="square" lIns="0" tIns="0" rIns="0" bIns="0" rtlCol="0" anchor="ctr"/>
          <a:lstStyle/>
          <a:p>
            <a:pPr algn="ctr" indent="0" marL="0">
              <a:buNone/>
            </a:pPr>
            <a:r>
              <a:rPr lang="en-US" sz="1300" b="1" dirty="0">
                <a:solidFill>
                  <a:srgbClr val="2A9D8F"/>
                </a:solidFill>
                <a:latin typeface="Georgia" pitchFamily="34" charset="0"/>
                <a:ea typeface="Georgia" pitchFamily="34" charset="-122"/>
                <a:cs typeface="Georgia" pitchFamily="34" charset="-120"/>
              </a:rPr>
              <a:t>Connect</a:t>
            </a:r>
            <a:endParaRPr lang="en-US" sz="1300" dirty="0"/>
          </a:p>
        </p:txBody>
      </p:sp>
      <p:sp>
        <p:nvSpPr>
          <p:cNvPr id="29" name="Text 24"/>
          <p:cNvSpPr/>
          <p:nvPr/>
        </p:nvSpPr>
        <p:spPr>
          <a:xfrm>
            <a:off x="4754880" y="3310128"/>
            <a:ext cx="1874520" cy="228600"/>
          </a:xfrm>
          <a:prstGeom prst="rect">
            <a:avLst/>
          </a:prstGeom>
          <a:noFill/>
          <a:ln/>
        </p:spPr>
        <p:txBody>
          <a:bodyPr wrap="square" lIns="0" tIns="0" rIns="0" bIns="0" rtlCol="0" anchor="ctr"/>
          <a:lstStyle/>
          <a:p>
            <a:pPr algn="ctr" indent="0" marL="0">
              <a:buNone/>
            </a:pPr>
            <a:r>
              <a:rPr lang="en-US" sz="1100" b="1" dirty="0">
                <a:solidFill>
                  <a:srgbClr val="2A9D8F"/>
                </a:solidFill>
                <a:latin typeface="Calibri" pitchFamily="34" charset="0"/>
                <a:ea typeface="Calibri" pitchFamily="34" charset="-122"/>
                <a:cs typeface="Calibri" pitchFamily="34" charset="-120"/>
              </a:rPr>
              <a:t>20%</a:t>
            </a:r>
            <a:endParaRPr lang="en-US" sz="1100" dirty="0"/>
          </a:p>
        </p:txBody>
      </p:sp>
      <p:sp>
        <p:nvSpPr>
          <p:cNvPr id="30" name="Text 25"/>
          <p:cNvSpPr/>
          <p:nvPr/>
        </p:nvSpPr>
        <p:spPr>
          <a:xfrm>
            <a:off x="4846320" y="3566160"/>
            <a:ext cx="1691640" cy="731520"/>
          </a:xfrm>
          <a:prstGeom prst="rect">
            <a:avLst/>
          </a:prstGeom>
          <a:noFill/>
          <a:ln/>
        </p:spPr>
        <p:txBody>
          <a:bodyPr wrap="square" lIns="0" tIns="0" rIns="0" bIns="0" rtlCol="0" anchor="ctr"/>
          <a:lstStyle/>
          <a:p>
            <a:pPr algn="ctr" indent="0" marL="0">
              <a:buNone/>
            </a:pPr>
            <a:r>
              <a:rPr lang="en-US" sz="1000" dirty="0">
                <a:solidFill>
                  <a:srgbClr val="5C6B68"/>
                </a:solidFill>
                <a:latin typeface="Calibri" pitchFamily="34" charset="0"/>
                <a:ea typeface="Calibri" pitchFamily="34" charset="-122"/>
                <a:cs typeface="Calibri" pitchFamily="34" charset="-120"/>
              </a:rPr>
              <a:t>Behind-the-scenes, Q&amp;A, polls, real moments, vulnerability</a:t>
            </a:r>
            <a:endParaRPr lang="en-US" sz="1000" dirty="0"/>
          </a:p>
        </p:txBody>
      </p:sp>
      <p:sp>
        <p:nvSpPr>
          <p:cNvPr id="31" name="Shape 26"/>
          <p:cNvSpPr/>
          <p:nvPr/>
        </p:nvSpPr>
        <p:spPr>
          <a:xfrm>
            <a:off x="6903720" y="3017520"/>
            <a:ext cx="1874520" cy="13716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32" name="Text 27"/>
          <p:cNvSpPr/>
          <p:nvPr/>
        </p:nvSpPr>
        <p:spPr>
          <a:xfrm>
            <a:off x="6903720" y="3063240"/>
            <a:ext cx="1874520" cy="256032"/>
          </a:xfrm>
          <a:prstGeom prst="rect">
            <a:avLst/>
          </a:prstGeom>
          <a:noFill/>
          <a:ln/>
        </p:spPr>
        <p:txBody>
          <a:bodyPr wrap="square" lIns="0" tIns="0" rIns="0" bIns="0" rtlCol="0" anchor="ctr"/>
          <a:lstStyle/>
          <a:p>
            <a:pPr algn="ctr" indent="0" marL="0">
              <a:buNone/>
            </a:pPr>
            <a:r>
              <a:rPr lang="en-US" sz="1300" b="1" dirty="0">
                <a:solidFill>
                  <a:srgbClr val="2A9D8F"/>
                </a:solidFill>
                <a:latin typeface="Georgia" pitchFamily="34" charset="0"/>
                <a:ea typeface="Georgia" pitchFamily="34" charset="-122"/>
                <a:cs typeface="Georgia" pitchFamily="34" charset="-120"/>
              </a:rPr>
              <a:t>Promote</a:t>
            </a:r>
            <a:endParaRPr lang="en-US" sz="1300" dirty="0"/>
          </a:p>
        </p:txBody>
      </p:sp>
      <p:sp>
        <p:nvSpPr>
          <p:cNvPr id="33" name="Text 28"/>
          <p:cNvSpPr/>
          <p:nvPr/>
        </p:nvSpPr>
        <p:spPr>
          <a:xfrm>
            <a:off x="6903720" y="3310128"/>
            <a:ext cx="1874520" cy="228600"/>
          </a:xfrm>
          <a:prstGeom prst="rect">
            <a:avLst/>
          </a:prstGeom>
          <a:noFill/>
          <a:ln/>
        </p:spPr>
        <p:txBody>
          <a:bodyPr wrap="square" lIns="0" tIns="0" rIns="0" bIns="0" rtlCol="0" anchor="ctr"/>
          <a:lstStyle/>
          <a:p>
            <a:pPr algn="ctr" indent="0" marL="0">
              <a:buNone/>
            </a:pPr>
            <a:r>
              <a:rPr lang="en-US" sz="1100" b="1" dirty="0">
                <a:solidFill>
                  <a:srgbClr val="2A9D8F"/>
                </a:solidFill>
                <a:latin typeface="Calibri" pitchFamily="34" charset="0"/>
                <a:ea typeface="Calibri" pitchFamily="34" charset="-122"/>
                <a:cs typeface="Calibri" pitchFamily="34" charset="-120"/>
              </a:rPr>
              <a:t>20%</a:t>
            </a:r>
            <a:endParaRPr lang="en-US" sz="1100" dirty="0"/>
          </a:p>
        </p:txBody>
      </p:sp>
      <p:sp>
        <p:nvSpPr>
          <p:cNvPr id="34" name="Text 29"/>
          <p:cNvSpPr/>
          <p:nvPr/>
        </p:nvSpPr>
        <p:spPr>
          <a:xfrm>
            <a:off x="6995160" y="3566160"/>
            <a:ext cx="1691640" cy="731520"/>
          </a:xfrm>
          <a:prstGeom prst="rect">
            <a:avLst/>
          </a:prstGeom>
          <a:noFill/>
          <a:ln/>
        </p:spPr>
        <p:txBody>
          <a:bodyPr wrap="square" lIns="0" tIns="0" rIns="0" bIns="0" rtlCol="0" anchor="ctr"/>
          <a:lstStyle/>
          <a:p>
            <a:pPr algn="ctr" indent="0" marL="0">
              <a:buNone/>
            </a:pPr>
            <a:r>
              <a:rPr lang="en-US" sz="1000" dirty="0">
                <a:solidFill>
                  <a:srgbClr val="5C6B68"/>
                </a:solidFill>
                <a:latin typeface="Calibri" pitchFamily="34" charset="0"/>
                <a:ea typeface="Calibri" pitchFamily="34" charset="-122"/>
                <a:cs typeface="Calibri" pitchFamily="34" charset="-120"/>
              </a:rPr>
              <a:t>Classes, workshops, events, offerings — keep it to 20% max!</a:t>
            </a:r>
            <a:endParaRPr lang="en-US" sz="1000" dirty="0"/>
          </a:p>
        </p:txBody>
      </p:sp>
      <p:sp>
        <p:nvSpPr>
          <p:cNvPr id="35" name="Shape 30"/>
          <p:cNvSpPr/>
          <p:nvPr/>
        </p:nvSpPr>
        <p:spPr>
          <a:xfrm>
            <a:off x="0" y="4663440"/>
            <a:ext cx="9144000" cy="480060"/>
          </a:xfrm>
          <a:prstGeom prst="rect">
            <a:avLst/>
          </a:prstGeom>
          <a:solidFill>
            <a:srgbClr val="2A9D8F"/>
          </a:solidFill>
          <a:ln/>
        </p:spPr>
      </p:sp>
      <p:sp>
        <p:nvSpPr>
          <p:cNvPr id="36" name="Text 31"/>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Quality over quantity — 3 authentic posts beat 7 mediocre ones. And your email list is your most valuable digital asset.</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A7</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Protecting Your Wellbeing Online</a:t>
            </a:r>
            <a:endParaRPr lang="en-US" sz="2400" dirty="0"/>
          </a:p>
        </p:txBody>
      </p:sp>
      <p:sp>
        <p:nvSpPr>
          <p:cNvPr id="6" name="Shape 4"/>
          <p:cNvSpPr/>
          <p:nvPr/>
        </p:nvSpPr>
        <p:spPr>
          <a:xfrm>
            <a:off x="457200" y="914400"/>
            <a:ext cx="3931920" cy="33832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7" name="Shape 5"/>
          <p:cNvSpPr/>
          <p:nvPr/>
        </p:nvSpPr>
        <p:spPr>
          <a:xfrm>
            <a:off x="457200" y="914400"/>
            <a:ext cx="73152" cy="3383280"/>
          </a:xfrm>
          <a:prstGeom prst="rect">
            <a:avLst/>
          </a:prstGeom>
          <a:solidFill>
            <a:srgbClr val="2A9D8F"/>
          </a:solidFill>
          <a:ln/>
        </p:spPr>
      </p:sp>
      <p:sp>
        <p:nvSpPr>
          <p:cNvPr id="8" name="Text 6"/>
          <p:cNvSpPr/>
          <p:nvPr/>
        </p:nvSpPr>
        <p:spPr>
          <a:xfrm>
            <a:off x="777240" y="1005840"/>
            <a:ext cx="3383280" cy="27432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Setting Digital Boundaries</a:t>
            </a:r>
            <a:endParaRPr lang="en-US" sz="1500" dirty="0"/>
          </a:p>
        </p:txBody>
      </p:sp>
      <p:sp>
        <p:nvSpPr>
          <p:cNvPr id="9" name="Text 7"/>
          <p:cNvSpPr/>
          <p:nvPr/>
        </p:nvSpPr>
        <p:spPr>
          <a:xfrm>
            <a:off x="777240" y="1417320"/>
            <a:ext cx="3383280" cy="2651760"/>
          </a:xfrm>
          <a:prstGeom prst="rect">
            <a:avLst/>
          </a:prstGeom>
          <a:noFill/>
          <a:ln/>
        </p:spPr>
        <p:txBody>
          <a:bodyPr wrap="square" lIns="0" tIns="0" rIns="0" bIns="0" rtlCol="0" anchor="ctr"/>
          <a:lstStyle/>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Schedule specific posting times — don't live on your phone</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Separate personal and professional accounts</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Take regular social media breaks and digital detoxes</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Don't compare your journey to curated highlight reels</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Respond to comments mindfully, not reactively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Remember: curated feeds are not reality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Protect Savasana — don't post during sacred quiet time</a:t>
            </a:r>
            <a:endParaRPr lang="en-US" sz="1200" dirty="0"/>
          </a:p>
        </p:txBody>
      </p:sp>
      <p:sp>
        <p:nvSpPr>
          <p:cNvPr id="10" name="Shape 8"/>
          <p:cNvSpPr/>
          <p:nvPr/>
        </p:nvSpPr>
        <p:spPr>
          <a:xfrm>
            <a:off x="4754880" y="914400"/>
            <a:ext cx="3931920" cy="33832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11" name="Shape 9"/>
          <p:cNvSpPr/>
          <p:nvPr/>
        </p:nvSpPr>
        <p:spPr>
          <a:xfrm>
            <a:off x="4754880" y="914400"/>
            <a:ext cx="73152" cy="3383280"/>
          </a:xfrm>
          <a:prstGeom prst="rect">
            <a:avLst/>
          </a:prstGeom>
          <a:solidFill>
            <a:srgbClr val="2A9D8F"/>
          </a:solidFill>
          <a:ln/>
        </p:spPr>
      </p:sp>
      <p:sp>
        <p:nvSpPr>
          <p:cNvPr id="12" name="Text 10"/>
          <p:cNvSpPr/>
          <p:nvPr/>
        </p:nvSpPr>
        <p:spPr>
          <a:xfrm>
            <a:off x="5074920" y="1005840"/>
            <a:ext cx="3383280" cy="27432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Practical Digital Strategy</a:t>
            </a:r>
            <a:endParaRPr lang="en-US" sz="1500" dirty="0"/>
          </a:p>
        </p:txBody>
      </p:sp>
      <p:sp>
        <p:nvSpPr>
          <p:cNvPr id="13" name="Text 11"/>
          <p:cNvSpPr/>
          <p:nvPr/>
        </p:nvSpPr>
        <p:spPr>
          <a:xfrm>
            <a:off x="5074920" y="1417320"/>
            <a:ext cx="3383280" cy="2651760"/>
          </a:xfrm>
          <a:prstGeom prst="rect">
            <a:avLst/>
          </a:prstGeom>
          <a:noFill/>
          <a:ln/>
        </p:spPr>
        <p:txBody>
          <a:bodyPr wrap="square" lIns="0" tIns="0" rIns="0" bIns="0" rtlCol="0" anchor="ctr"/>
          <a:lstStyle/>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Batch-create content weekly — shoot in one session</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Use scheduling tools (Later, Buffer, Planoly)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Engage authentically, not transactionally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Quality over quantity: consistency matters more than frequency</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Track what resonates and adjust your approach</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Build your email list — you own it, unlike social followers</a:t>
            </a:r>
            <a:endParaRPr lang="en-US" sz="1200" dirty="0"/>
          </a:p>
          <a:p>
            <a:pPr marL="342900" indent="-342900">
              <a:spcAft>
                <a:spcPts val="600"/>
              </a:spcAft>
              <a:buSzPct val="100000"/>
              <a:buChar char="•"/>
            </a:pPr>
            <a:r>
              <a:rPr lang="en-US" sz="1200" dirty="0">
                <a:solidFill>
                  <a:srgbClr val="1A1A1A"/>
                </a:solidFill>
                <a:latin typeface="Calibri" pitchFamily="34" charset="0"/>
                <a:ea typeface="Calibri" pitchFamily="34" charset="-122"/>
                <a:cs typeface="Calibri" pitchFamily="34" charset="-120"/>
              </a:rPr>
              <a:t>Re-read your class descriptions periodically to stay aligned</a:t>
            </a:r>
            <a:endParaRPr lang="en-US" sz="1200" dirty="0"/>
          </a:p>
        </p:txBody>
      </p:sp>
      <p:sp>
        <p:nvSpPr>
          <p:cNvPr id="14" name="Shape 12"/>
          <p:cNvSpPr/>
          <p:nvPr/>
        </p:nvSpPr>
        <p:spPr>
          <a:xfrm>
            <a:off x="0" y="4663440"/>
            <a:ext cx="9144000" cy="480060"/>
          </a:xfrm>
          <a:prstGeom prst="rect">
            <a:avLst/>
          </a:prstGeom>
          <a:solidFill>
            <a:srgbClr val="2A9D8F"/>
          </a:solidFill>
          <a:ln/>
        </p:spPr>
      </p:sp>
      <p:sp>
        <p:nvSpPr>
          <p:cNvPr id="15" name="Text 13"/>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Social media is a tool, not a lifestyle. Use it with intention and protect the peace that drew you to yoga in the first place.</a:t>
            </a:r>
            <a:endParaRPr lang="en-US"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2: GROWTH</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Q8</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What does it truly take to build a genuine, lasting yoga community — not just a client list?</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Think of a yoga community that felt truly special — what made it that way?</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do you welcome brand-new students and make them feel they belong?</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What's the difference between having customers and having community?</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can a studio owner support teachers in building connection?</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A8</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Building Genuine Community</a:t>
            </a:r>
            <a:endParaRPr lang="en-US" sz="2600" dirty="0"/>
          </a:p>
        </p:txBody>
      </p:sp>
      <p:sp>
        <p:nvSpPr>
          <p:cNvPr id="6" name="Shape 4"/>
          <p:cNvSpPr/>
          <p:nvPr/>
        </p:nvSpPr>
        <p:spPr>
          <a:xfrm>
            <a:off x="457200" y="868680"/>
            <a:ext cx="8229600" cy="685800"/>
          </a:xfrm>
          <a:prstGeom prst="rect">
            <a:avLst/>
          </a:prstGeom>
          <a:solidFill>
            <a:srgbClr val="D5E8E4"/>
          </a:solidFill>
          <a:ln/>
        </p:spPr>
      </p:sp>
      <p:sp>
        <p:nvSpPr>
          <p:cNvPr id="7" name="Text 5"/>
          <p:cNvSpPr/>
          <p:nvPr/>
        </p:nvSpPr>
        <p:spPr>
          <a:xfrm>
            <a:off x="731520" y="914400"/>
            <a:ext cx="7680960" cy="594360"/>
          </a:xfrm>
          <a:prstGeom prst="rect">
            <a:avLst/>
          </a:prstGeom>
          <a:noFill/>
          <a:ln/>
        </p:spPr>
        <p:txBody>
          <a:bodyPr wrap="square" lIns="0" tIns="0" rIns="0" bIns="0" rtlCol="0" anchor="ctr"/>
          <a:lstStyle/>
          <a:p>
            <a:pPr indent="0" marL="0">
              <a:buNone/>
            </a:pPr>
            <a:r>
              <a:rPr lang="en-US" sz="1300" i="1" dirty="0">
                <a:solidFill>
                  <a:srgbClr val="2A9D8F"/>
                </a:solidFill>
                <a:latin typeface="Georgia" pitchFamily="34" charset="0"/>
                <a:ea typeface="Georgia" pitchFamily="34" charset="-122"/>
                <a:cs typeface="Georgia" pitchFamily="34" charset="-120"/>
              </a:rPr>
              <a:t>"Make your studio a sacred space where everyone is welcome and received like a dear friend. Create an atmosphere that is warm, inviting, and inclusive to all."</a:t>
            </a:r>
            <a:endParaRPr lang="en-US" sz="1300" dirty="0"/>
          </a:p>
        </p:txBody>
      </p:sp>
      <p:sp>
        <p:nvSpPr>
          <p:cNvPr id="8" name="Shape 6"/>
          <p:cNvSpPr/>
          <p:nvPr/>
        </p:nvSpPr>
        <p:spPr>
          <a:xfrm>
            <a:off x="502920" y="1810512"/>
            <a:ext cx="438912" cy="438912"/>
          </a:xfrm>
          <a:prstGeom prst="ellipse">
            <a:avLst/>
          </a:prstGeom>
          <a:solidFill>
            <a:srgbClr val="D5E8E4"/>
          </a:solidFill>
          <a:ln/>
        </p:spPr>
      </p:sp>
      <p:pic>
        <p:nvPicPr>
          <p:cNvPr id="9" name="Image 0" descr="preencoded.png">    </p:cNvPr>
          <p:cNvPicPr>
            <a:picLocks noChangeAspect="1"/>
          </p:cNvPicPr>
          <p:nvPr/>
        </p:nvPicPr>
        <p:blipFill>
          <a:blip r:embed="rId1"/>
          <a:stretch>
            <a:fillRect/>
          </a:stretch>
        </p:blipFill>
        <p:spPr>
          <a:xfrm>
            <a:off x="585216" y="1892808"/>
            <a:ext cx="274320" cy="274320"/>
          </a:xfrm>
          <a:prstGeom prst="rect">
            <a:avLst/>
          </a:prstGeom>
        </p:spPr>
      </p:pic>
      <p:sp>
        <p:nvSpPr>
          <p:cNvPr id="10" name="Text 7"/>
          <p:cNvSpPr/>
          <p:nvPr/>
        </p:nvSpPr>
        <p:spPr>
          <a:xfrm>
            <a:off x="1097280" y="1764792"/>
            <a:ext cx="1828800" cy="256032"/>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Welcome &amp; Include</a:t>
            </a:r>
            <a:endParaRPr lang="en-US" sz="1300" dirty="0"/>
          </a:p>
        </p:txBody>
      </p:sp>
      <p:sp>
        <p:nvSpPr>
          <p:cNvPr id="11" name="Text 8"/>
          <p:cNvSpPr/>
          <p:nvPr/>
        </p:nvSpPr>
        <p:spPr>
          <a:xfrm>
            <a:off x="1097280" y="2020824"/>
            <a:ext cx="7498080" cy="384048"/>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Address students by name. Show newcomers where restrooms, water, and props are. Make everyone feel they belong from day one. Staff should guide new students to appropriate classes.</a:t>
            </a:r>
            <a:endParaRPr lang="en-US" sz="1100" dirty="0"/>
          </a:p>
        </p:txBody>
      </p:sp>
      <p:sp>
        <p:nvSpPr>
          <p:cNvPr id="12" name="Shape 9"/>
          <p:cNvSpPr/>
          <p:nvPr/>
        </p:nvSpPr>
        <p:spPr>
          <a:xfrm>
            <a:off x="502920" y="2523744"/>
            <a:ext cx="438912" cy="438912"/>
          </a:xfrm>
          <a:prstGeom prst="ellipse">
            <a:avLst/>
          </a:prstGeom>
          <a:solidFill>
            <a:srgbClr val="D5E8E4"/>
          </a:solidFill>
          <a:ln/>
        </p:spPr>
      </p:sp>
      <p:pic>
        <p:nvPicPr>
          <p:cNvPr id="13" name="Image 1" descr="preencoded.png">    </p:cNvPr>
          <p:cNvPicPr>
            <a:picLocks noChangeAspect="1"/>
          </p:cNvPicPr>
          <p:nvPr/>
        </p:nvPicPr>
        <p:blipFill>
          <a:blip r:embed="rId2"/>
          <a:stretch>
            <a:fillRect/>
          </a:stretch>
        </p:blipFill>
        <p:spPr>
          <a:xfrm>
            <a:off x="585216" y="2606040"/>
            <a:ext cx="274320" cy="274320"/>
          </a:xfrm>
          <a:prstGeom prst="rect">
            <a:avLst/>
          </a:prstGeom>
        </p:spPr>
      </p:pic>
      <p:sp>
        <p:nvSpPr>
          <p:cNvPr id="14" name="Text 10"/>
          <p:cNvSpPr/>
          <p:nvPr/>
        </p:nvSpPr>
        <p:spPr>
          <a:xfrm>
            <a:off x="1097280" y="2478024"/>
            <a:ext cx="1828800" cy="256032"/>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Cultivate Connection</a:t>
            </a:r>
            <a:endParaRPr lang="en-US" sz="1300" dirty="0"/>
          </a:p>
        </p:txBody>
      </p:sp>
      <p:sp>
        <p:nvSpPr>
          <p:cNvPr id="15" name="Text 11"/>
          <p:cNvSpPr/>
          <p:nvPr/>
        </p:nvSpPr>
        <p:spPr>
          <a:xfrm>
            <a:off x="1097280" y="2734056"/>
            <a:ext cx="7498080" cy="384048"/>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Foster friendships among students. Host community events, workshops, and social gatherings. Cultivate community beyond regular classes — this is what keeps people coming back.</a:t>
            </a:r>
            <a:endParaRPr lang="en-US" sz="1100" dirty="0"/>
          </a:p>
        </p:txBody>
      </p:sp>
      <p:sp>
        <p:nvSpPr>
          <p:cNvPr id="16" name="Shape 12"/>
          <p:cNvSpPr/>
          <p:nvPr/>
        </p:nvSpPr>
        <p:spPr>
          <a:xfrm>
            <a:off x="502920" y="3236976"/>
            <a:ext cx="438912" cy="438912"/>
          </a:xfrm>
          <a:prstGeom prst="ellipse">
            <a:avLst/>
          </a:prstGeom>
          <a:solidFill>
            <a:srgbClr val="D5E8E4"/>
          </a:solidFill>
          <a:ln/>
        </p:spPr>
      </p:sp>
      <p:pic>
        <p:nvPicPr>
          <p:cNvPr id="17" name="Image 2" descr="preencoded.png">    </p:cNvPr>
          <p:cNvPicPr>
            <a:picLocks noChangeAspect="1"/>
          </p:cNvPicPr>
          <p:nvPr/>
        </p:nvPicPr>
        <p:blipFill>
          <a:blip r:embed="rId3"/>
          <a:stretch>
            <a:fillRect/>
          </a:stretch>
        </p:blipFill>
        <p:spPr>
          <a:xfrm>
            <a:off x="585216" y="3319272"/>
            <a:ext cx="274320" cy="274320"/>
          </a:xfrm>
          <a:prstGeom prst="rect">
            <a:avLst/>
          </a:prstGeom>
        </p:spPr>
      </p:pic>
      <p:sp>
        <p:nvSpPr>
          <p:cNvPr id="18" name="Text 13"/>
          <p:cNvSpPr/>
          <p:nvPr/>
        </p:nvSpPr>
        <p:spPr>
          <a:xfrm>
            <a:off x="1097280" y="3191256"/>
            <a:ext cx="1828800" cy="256032"/>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Support Your Teachers</a:t>
            </a:r>
            <a:endParaRPr lang="en-US" sz="1300" dirty="0"/>
          </a:p>
        </p:txBody>
      </p:sp>
      <p:sp>
        <p:nvSpPr>
          <p:cNvPr id="19" name="Text 14"/>
          <p:cNvSpPr/>
          <p:nvPr/>
        </p:nvSpPr>
        <p:spPr>
          <a:xfrm>
            <a:off x="1097280" y="3447288"/>
            <a:ext cx="7498080" cy="384048"/>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Place teachers in time slots that suit them. Engage in constant communication. Recognize strengths and help them grow. They are your most important asset. Support, don't micromanage.</a:t>
            </a:r>
            <a:endParaRPr lang="en-US" sz="1100" dirty="0"/>
          </a:p>
        </p:txBody>
      </p:sp>
      <p:sp>
        <p:nvSpPr>
          <p:cNvPr id="20" name="Shape 15"/>
          <p:cNvSpPr/>
          <p:nvPr/>
        </p:nvSpPr>
        <p:spPr>
          <a:xfrm>
            <a:off x="502920" y="3950208"/>
            <a:ext cx="438912" cy="438912"/>
          </a:xfrm>
          <a:prstGeom prst="ellipse">
            <a:avLst/>
          </a:prstGeom>
          <a:solidFill>
            <a:srgbClr val="D5E8E4"/>
          </a:solidFill>
          <a:ln/>
        </p:spPr>
      </p:sp>
      <p:pic>
        <p:nvPicPr>
          <p:cNvPr id="21" name="Image 3" descr="preencoded.png">    </p:cNvPr>
          <p:cNvPicPr>
            <a:picLocks noChangeAspect="1"/>
          </p:cNvPicPr>
          <p:nvPr/>
        </p:nvPicPr>
        <p:blipFill>
          <a:blip r:embed="rId4"/>
          <a:stretch>
            <a:fillRect/>
          </a:stretch>
        </p:blipFill>
        <p:spPr>
          <a:xfrm>
            <a:off x="585216" y="4032504"/>
            <a:ext cx="274320" cy="274320"/>
          </a:xfrm>
          <a:prstGeom prst="rect">
            <a:avLst/>
          </a:prstGeom>
        </p:spPr>
      </p:pic>
      <p:sp>
        <p:nvSpPr>
          <p:cNvPr id="22" name="Text 16"/>
          <p:cNvSpPr/>
          <p:nvPr/>
        </p:nvSpPr>
        <p:spPr>
          <a:xfrm>
            <a:off x="1097280" y="3904488"/>
            <a:ext cx="1828800" cy="256032"/>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Create Sacred Space</a:t>
            </a:r>
            <a:endParaRPr lang="en-US" sz="1300" dirty="0"/>
          </a:p>
        </p:txBody>
      </p:sp>
      <p:sp>
        <p:nvSpPr>
          <p:cNvPr id="23" name="Text 17"/>
          <p:cNvSpPr/>
          <p:nvPr/>
        </p:nvSpPr>
        <p:spPr>
          <a:xfrm>
            <a:off x="1097280" y="4160520"/>
            <a:ext cx="7498080" cy="384048"/>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The right space invites mind, body, and spirit to relax and be present. Set the intention and "hold" the space for others. This calls forth deep resonance and response from participants.</a:t>
            </a:r>
            <a:endParaRPr lang="en-US" sz="1100" dirty="0"/>
          </a:p>
        </p:txBody>
      </p:sp>
      <p:sp>
        <p:nvSpPr>
          <p:cNvPr id="24" name="Shape 18"/>
          <p:cNvSpPr/>
          <p:nvPr/>
        </p:nvSpPr>
        <p:spPr>
          <a:xfrm>
            <a:off x="0" y="4663440"/>
            <a:ext cx="9144000" cy="480060"/>
          </a:xfrm>
          <a:prstGeom prst="rect">
            <a:avLst/>
          </a:prstGeom>
          <a:solidFill>
            <a:srgbClr val="2A9D8F"/>
          </a:solidFill>
          <a:ln/>
        </p:spPr>
      </p:sp>
      <p:sp>
        <p:nvSpPr>
          <p:cNvPr id="25" name="Text 19"/>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"Students come for the teachers... they will connect to your presence and authenticity, and they will come back for more."</a:t>
            </a:r>
            <a:endParaRPr lang="en-US"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2: GROWTH</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Q9</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How do you stay motivated when class numbers are low — and what strategies actually work to build attendance?</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experienced the discouragement of teaching a nearly empty class?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Do you know which months tend to be slowest (and busiest) for yoga studios?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creative ideas could bring people in during slow periods?</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do you give 100% to a class of 3 the same way you would for 30?</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1A1A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1A1A1A"/>
                </a:solidFill>
                <a:latin typeface="Georgia" pitchFamily="34" charset="0"/>
                <a:ea typeface="Georgia" pitchFamily="34" charset="-122"/>
                <a:cs typeface="Georgia" pitchFamily="34" charset="-120"/>
              </a:rPr>
              <a:t>A9</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FFFFFF"/>
                </a:solidFill>
                <a:latin typeface="Georgia" pitchFamily="34" charset="0"/>
                <a:ea typeface="Georgia" pitchFamily="34" charset="-122"/>
                <a:cs typeface="Georgia" pitchFamily="34" charset="-120"/>
              </a:rPr>
              <a:t>The Numbers Game &amp; The Two-Year Rule</a:t>
            </a:r>
            <a:endParaRPr lang="en-US" sz="2600" dirty="0"/>
          </a:p>
        </p:txBody>
      </p:sp>
      <p:sp>
        <p:nvSpPr>
          <p:cNvPr id="6" name="Shape 4"/>
          <p:cNvSpPr/>
          <p:nvPr/>
        </p:nvSpPr>
        <p:spPr>
          <a:xfrm>
            <a:off x="457200" y="914400"/>
            <a:ext cx="4114800" cy="2286000"/>
          </a:xfrm>
          <a:prstGeom prst="rect">
            <a:avLst/>
          </a:prstGeom>
          <a:solidFill>
            <a:srgbClr val="2A9D8F"/>
          </a:solidFill>
          <a:ln/>
        </p:spPr>
      </p:sp>
      <p:sp>
        <p:nvSpPr>
          <p:cNvPr id="7" name="Text 5"/>
          <p:cNvSpPr/>
          <p:nvPr/>
        </p:nvSpPr>
        <p:spPr>
          <a:xfrm>
            <a:off x="640080" y="1005840"/>
            <a:ext cx="3749040" cy="256032"/>
          </a:xfrm>
          <a:prstGeom prst="rect">
            <a:avLst/>
          </a:prstGeom>
          <a:noFill/>
          <a:ln/>
        </p:spPr>
        <p:txBody>
          <a:bodyPr wrap="square" lIns="0" tIns="0" rIns="0" bIns="0" rtlCol="0" anchor="ctr"/>
          <a:lstStyle/>
          <a:p>
            <a:pPr indent="0" marL="0">
              <a:buNone/>
            </a:pPr>
            <a:r>
              <a:rPr lang="en-US" sz="1100" b="1" spc="300" kern="0" dirty="0">
                <a:solidFill>
                  <a:srgbClr val="6DD3C5"/>
                </a:solidFill>
                <a:latin typeface="Calibri" pitchFamily="34" charset="0"/>
                <a:ea typeface="Calibri" pitchFamily="34" charset="-122"/>
                <a:cs typeface="Calibri" pitchFamily="34" charset="-120"/>
              </a:rPr>
              <a:t>THE TWO-YEAR RULE</a:t>
            </a:r>
            <a:endParaRPr lang="en-US" sz="1100" dirty="0"/>
          </a:p>
        </p:txBody>
      </p:sp>
      <p:sp>
        <p:nvSpPr>
          <p:cNvPr id="8" name="Text 6"/>
          <p:cNvSpPr/>
          <p:nvPr/>
        </p:nvSpPr>
        <p:spPr>
          <a:xfrm>
            <a:off x="640080" y="1371600"/>
            <a:ext cx="3749040" cy="1645920"/>
          </a:xfrm>
          <a:prstGeom prst="rect">
            <a:avLst/>
          </a:prstGeom>
          <a:noFill/>
          <a:ln/>
        </p:spPr>
        <p:txBody>
          <a:bodyPr wrap="square" lIns="0" tIns="0" rIns="0" bIns="0" rtlCol="0" anchor="ctr"/>
          <a:lstStyle/>
          <a:p>
            <a:pPr indent="0" marL="0">
              <a:buNone/>
            </a:pPr>
            <a:r>
              <a:rPr lang="en-US" sz="1200" dirty="0">
                <a:solidFill>
                  <a:srgbClr val="D5E8E4"/>
                </a:solidFill>
                <a:latin typeface="Calibri" pitchFamily="34" charset="0"/>
                <a:ea typeface="Calibri" pitchFamily="34" charset="-122"/>
                <a:cs typeface="Calibri" pitchFamily="34" charset="-120"/>
              </a:rPr>
              <a:t>Consistently show up and give every class your full attention and energy. Most classes take about two solid years of consistent effort before they blossom into a full, loyal community. Keep substitute teachers to a minimum so people count on you being there. The two-year period allows time for word-of-mouth to spread, students to adjust schedules, and teachers to develop a following.</a:t>
            </a:r>
            <a:endParaRPr lang="en-US" sz="1200" dirty="0"/>
          </a:p>
        </p:txBody>
      </p:sp>
      <p:sp>
        <p:nvSpPr>
          <p:cNvPr id="9" name="Shape 7"/>
          <p:cNvSpPr/>
          <p:nvPr/>
        </p:nvSpPr>
        <p:spPr>
          <a:xfrm>
            <a:off x="4846320" y="914400"/>
            <a:ext cx="3840480" cy="2286000"/>
          </a:xfrm>
          <a:prstGeom prst="rect">
            <a:avLst/>
          </a:prstGeom>
          <a:solidFill>
            <a:srgbClr val="2A9D8F"/>
          </a:solidFill>
          <a:ln/>
        </p:spPr>
      </p:sp>
      <p:sp>
        <p:nvSpPr>
          <p:cNvPr id="10" name="Text 8"/>
          <p:cNvSpPr/>
          <p:nvPr/>
        </p:nvSpPr>
        <p:spPr>
          <a:xfrm>
            <a:off x="5029200" y="1005840"/>
            <a:ext cx="3474720" cy="256032"/>
          </a:xfrm>
          <a:prstGeom prst="rect">
            <a:avLst/>
          </a:prstGeom>
          <a:noFill/>
          <a:ln/>
        </p:spPr>
        <p:txBody>
          <a:bodyPr wrap="square" lIns="0" tIns="0" rIns="0" bIns="0" rtlCol="0" anchor="ctr"/>
          <a:lstStyle/>
          <a:p>
            <a:pPr indent="0" marL="0">
              <a:buNone/>
            </a:pPr>
            <a:r>
              <a:rPr lang="en-US" sz="1500" b="1" dirty="0">
                <a:solidFill>
                  <a:srgbClr val="6DD3C5"/>
                </a:solidFill>
                <a:latin typeface="Georgia" pitchFamily="34" charset="0"/>
                <a:ea typeface="Georgia" pitchFamily="34" charset="-122"/>
                <a:cs typeface="Georgia" pitchFamily="34" charset="-120"/>
              </a:rPr>
              <a:t>Remember:</a:t>
            </a:r>
            <a:endParaRPr lang="en-US" sz="1500" dirty="0"/>
          </a:p>
        </p:txBody>
      </p:sp>
      <p:sp>
        <p:nvSpPr>
          <p:cNvPr id="11" name="Text 9"/>
          <p:cNvSpPr/>
          <p:nvPr/>
        </p:nvSpPr>
        <p:spPr>
          <a:xfrm>
            <a:off x="5029200" y="1371600"/>
            <a:ext cx="3474720" cy="1645920"/>
          </a:xfrm>
          <a:prstGeom prst="rect">
            <a:avLst/>
          </a:prstGeom>
          <a:noFill/>
          <a:ln/>
        </p:spPr>
        <p:txBody>
          <a:bodyPr wrap="square" lIns="0" tIns="0" rIns="0" bIns="0" rtlCol="0" anchor="ctr"/>
          <a:lstStyle/>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Numbers naturally fluctuate with seasons</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Summer dips are normal — January brings renewed energy</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Don't judge your worth by headcount</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Five students deserve 100% of your presence</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Word of mouth remains your best marketing tool</a:t>
            </a:r>
            <a:endParaRPr lang="en-US" sz="1100" dirty="0"/>
          </a:p>
          <a:p>
            <a:pPr marL="342900" indent="-342900">
              <a:spcAft>
                <a:spcPts val="500"/>
              </a:spcAft>
              <a:buSzPct val="100000"/>
              <a:buChar char="•"/>
            </a:pPr>
            <a:r>
              <a:rPr lang="en-US" sz="1100" dirty="0">
                <a:solidFill>
                  <a:srgbClr val="D5E8E4"/>
                </a:solidFill>
                <a:latin typeface="Calibri" pitchFamily="34" charset="0"/>
                <a:ea typeface="Calibri" pitchFamily="34" charset="-122"/>
                <a:cs typeface="Calibri" pitchFamily="34" charset="-120"/>
              </a:rPr>
              <a:t>Some classes are just better attended than others — this is normal</a:t>
            </a:r>
            <a:endParaRPr lang="en-US" sz="1100" dirty="0"/>
          </a:p>
        </p:txBody>
      </p:sp>
      <p:sp>
        <p:nvSpPr>
          <p:cNvPr id="12" name="Text 10"/>
          <p:cNvSpPr/>
          <p:nvPr/>
        </p:nvSpPr>
        <p:spPr>
          <a:xfrm>
            <a:off x="640080" y="3429000"/>
            <a:ext cx="7863840" cy="274320"/>
          </a:xfrm>
          <a:prstGeom prst="rect">
            <a:avLst/>
          </a:prstGeom>
          <a:noFill/>
          <a:ln/>
        </p:spPr>
        <p:txBody>
          <a:bodyPr wrap="square" lIns="0" tIns="0" rIns="0" bIns="0" rtlCol="0" anchor="ctr"/>
          <a:lstStyle/>
          <a:p>
            <a:pPr indent="0" marL="0">
              <a:buNone/>
            </a:pPr>
            <a:r>
              <a:rPr lang="en-US" sz="1400" b="1" dirty="0">
                <a:solidFill>
                  <a:srgbClr val="6DD3C5"/>
                </a:solidFill>
                <a:latin typeface="Georgia" pitchFamily="34" charset="0"/>
                <a:ea typeface="Georgia" pitchFamily="34" charset="-122"/>
                <a:cs typeface="Georgia" pitchFamily="34" charset="-120"/>
              </a:rPr>
              <a:t>Seasonal Strategies That Work</a:t>
            </a:r>
            <a:endParaRPr lang="en-US" sz="1400" dirty="0"/>
          </a:p>
        </p:txBody>
      </p:sp>
      <p:sp>
        <p:nvSpPr>
          <p:cNvPr id="13" name="Shape 11"/>
          <p:cNvSpPr/>
          <p:nvPr/>
        </p:nvSpPr>
        <p:spPr>
          <a:xfrm>
            <a:off x="457200" y="3840480"/>
            <a:ext cx="1874520" cy="640080"/>
          </a:xfrm>
          <a:prstGeom prst="rect">
            <a:avLst/>
          </a:prstGeom>
          <a:solidFill>
            <a:srgbClr val="2A9D8F"/>
          </a:solidFill>
          <a:ln/>
        </p:spPr>
      </p:sp>
      <p:sp>
        <p:nvSpPr>
          <p:cNvPr id="14" name="Text 12"/>
          <p:cNvSpPr/>
          <p:nvPr/>
        </p:nvSpPr>
        <p:spPr>
          <a:xfrm>
            <a:off x="457200" y="3840480"/>
            <a:ext cx="1874520" cy="228600"/>
          </a:xfrm>
          <a:prstGeom prst="rect">
            <a:avLst/>
          </a:prstGeom>
          <a:noFill/>
          <a:ln/>
        </p:spPr>
        <p:txBody>
          <a:bodyPr wrap="square" lIns="0" tIns="0" rIns="0" bIns="0" rtlCol="0" anchor="ctr"/>
          <a:lstStyle/>
          <a:p>
            <a:pPr algn="ctr" indent="0" marL="0">
              <a:buNone/>
            </a:pPr>
            <a:r>
              <a:rPr lang="en-US" sz="1100" b="1" dirty="0">
                <a:solidFill>
                  <a:srgbClr val="6DD3C5"/>
                </a:solidFill>
                <a:latin typeface="Calibri" pitchFamily="34" charset="0"/>
                <a:ea typeface="Calibri" pitchFamily="34" charset="-122"/>
                <a:cs typeface="Calibri" pitchFamily="34" charset="-120"/>
              </a:rPr>
              <a:t>January</a:t>
            </a:r>
            <a:endParaRPr lang="en-US" sz="1100" dirty="0"/>
          </a:p>
        </p:txBody>
      </p:sp>
      <p:sp>
        <p:nvSpPr>
          <p:cNvPr id="15" name="Text 13"/>
          <p:cNvSpPr/>
          <p:nvPr/>
        </p:nvSpPr>
        <p:spPr>
          <a:xfrm>
            <a:off x="457200" y="4069080"/>
            <a:ext cx="1874520" cy="365760"/>
          </a:xfrm>
          <a:prstGeom prst="rect">
            <a:avLst/>
          </a:prstGeom>
          <a:noFill/>
          <a:ln/>
        </p:spPr>
        <p:txBody>
          <a:bodyPr wrap="square" lIns="0" tIns="0" rIns="0" bIns="0" rtlCol="0" anchor="ctr"/>
          <a:lstStyle/>
          <a:p>
            <a:pPr algn="ctr" indent="0" marL="0">
              <a:buNone/>
            </a:pPr>
            <a:r>
              <a:rPr lang="en-US" sz="1000" dirty="0">
                <a:solidFill>
                  <a:srgbClr val="D5E8E4"/>
                </a:solidFill>
                <a:latin typeface="Calibri" pitchFamily="34" charset="0"/>
                <a:ea typeface="Calibri" pitchFamily="34" charset="-122"/>
                <a:cs typeface="Calibri" pitchFamily="34" charset="-120"/>
              </a:rPr>
              <a:t>Intro to Yoga series</a:t>
            </a:r>
            <a:endParaRPr lang="en-US" sz="1000" dirty="0"/>
          </a:p>
          <a:p>
            <a:pPr algn="ctr" indent="0" marL="0">
              <a:buNone/>
            </a:pPr>
            <a:r>
              <a:rPr lang="en-US" sz="1000" dirty="0">
                <a:solidFill>
                  <a:srgbClr val="D5E8E4"/>
                </a:solidFill>
                <a:latin typeface="Calibri" pitchFamily="34" charset="0"/>
                <a:ea typeface="Calibri" pitchFamily="34" charset="-122"/>
                <a:cs typeface="Calibri" pitchFamily="34" charset="-120"/>
              </a:rPr>
              <a:t>New year energy</a:t>
            </a:r>
            <a:endParaRPr lang="en-US" sz="1000" dirty="0"/>
          </a:p>
        </p:txBody>
      </p:sp>
      <p:sp>
        <p:nvSpPr>
          <p:cNvPr id="16" name="Shape 14"/>
          <p:cNvSpPr/>
          <p:nvPr/>
        </p:nvSpPr>
        <p:spPr>
          <a:xfrm>
            <a:off x="2606040" y="3840480"/>
            <a:ext cx="1874520" cy="640080"/>
          </a:xfrm>
          <a:prstGeom prst="rect">
            <a:avLst/>
          </a:prstGeom>
          <a:solidFill>
            <a:srgbClr val="2A9D8F"/>
          </a:solidFill>
          <a:ln/>
        </p:spPr>
      </p:sp>
      <p:sp>
        <p:nvSpPr>
          <p:cNvPr id="17" name="Text 15"/>
          <p:cNvSpPr/>
          <p:nvPr/>
        </p:nvSpPr>
        <p:spPr>
          <a:xfrm>
            <a:off x="2606040" y="3840480"/>
            <a:ext cx="1874520" cy="228600"/>
          </a:xfrm>
          <a:prstGeom prst="rect">
            <a:avLst/>
          </a:prstGeom>
          <a:noFill/>
          <a:ln/>
        </p:spPr>
        <p:txBody>
          <a:bodyPr wrap="square" lIns="0" tIns="0" rIns="0" bIns="0" rtlCol="0" anchor="ctr"/>
          <a:lstStyle/>
          <a:p>
            <a:pPr algn="ctr" indent="0" marL="0">
              <a:buNone/>
            </a:pPr>
            <a:r>
              <a:rPr lang="en-US" sz="1100" b="1" dirty="0">
                <a:solidFill>
                  <a:srgbClr val="6DD3C5"/>
                </a:solidFill>
                <a:latin typeface="Calibri" pitchFamily="34" charset="0"/>
                <a:ea typeface="Calibri" pitchFamily="34" charset="-122"/>
                <a:cs typeface="Calibri" pitchFamily="34" charset="-120"/>
              </a:rPr>
              <a:t>Summer Dip</a:t>
            </a:r>
            <a:endParaRPr lang="en-US" sz="1100" dirty="0"/>
          </a:p>
        </p:txBody>
      </p:sp>
      <p:sp>
        <p:nvSpPr>
          <p:cNvPr id="18" name="Text 16"/>
          <p:cNvSpPr/>
          <p:nvPr/>
        </p:nvSpPr>
        <p:spPr>
          <a:xfrm>
            <a:off x="2606040" y="4069080"/>
            <a:ext cx="1874520" cy="365760"/>
          </a:xfrm>
          <a:prstGeom prst="rect">
            <a:avLst/>
          </a:prstGeom>
          <a:noFill/>
          <a:ln/>
        </p:spPr>
        <p:txBody>
          <a:bodyPr wrap="square" lIns="0" tIns="0" rIns="0" bIns="0" rtlCol="0" anchor="ctr"/>
          <a:lstStyle/>
          <a:p>
            <a:pPr algn="ctr" indent="0" marL="0">
              <a:buNone/>
            </a:pPr>
            <a:r>
              <a:rPr lang="en-US" sz="1000" dirty="0">
                <a:solidFill>
                  <a:srgbClr val="D5E8E4"/>
                </a:solidFill>
                <a:latin typeface="Calibri" pitchFamily="34" charset="0"/>
                <a:ea typeface="Calibri" pitchFamily="34" charset="-122"/>
                <a:cs typeface="Calibri" pitchFamily="34" charset="-120"/>
              </a:rPr>
              <a:t>Outdoor classes</a:t>
            </a:r>
            <a:endParaRPr lang="en-US" sz="1000" dirty="0"/>
          </a:p>
          <a:p>
            <a:pPr algn="ctr" indent="0" marL="0">
              <a:buNone/>
            </a:pPr>
            <a:r>
              <a:rPr lang="en-US" sz="1000" dirty="0">
                <a:solidFill>
                  <a:srgbClr val="D5E8E4"/>
                </a:solidFill>
                <a:latin typeface="Calibri" pitchFamily="34" charset="0"/>
                <a:ea typeface="Calibri" pitchFamily="34" charset="-122"/>
                <a:cs typeface="Calibri" pitchFamily="34" charset="-120"/>
              </a:rPr>
              <a:t>Special workshops</a:t>
            </a:r>
            <a:endParaRPr lang="en-US" sz="1000" dirty="0"/>
          </a:p>
        </p:txBody>
      </p:sp>
      <p:sp>
        <p:nvSpPr>
          <p:cNvPr id="19" name="Shape 17"/>
          <p:cNvSpPr/>
          <p:nvPr/>
        </p:nvSpPr>
        <p:spPr>
          <a:xfrm>
            <a:off x="4754880" y="3840480"/>
            <a:ext cx="1874520" cy="640080"/>
          </a:xfrm>
          <a:prstGeom prst="rect">
            <a:avLst/>
          </a:prstGeom>
          <a:solidFill>
            <a:srgbClr val="2A9D8F"/>
          </a:solidFill>
          <a:ln/>
        </p:spPr>
      </p:sp>
      <p:sp>
        <p:nvSpPr>
          <p:cNvPr id="20" name="Text 18"/>
          <p:cNvSpPr/>
          <p:nvPr/>
        </p:nvSpPr>
        <p:spPr>
          <a:xfrm>
            <a:off x="4754880" y="3840480"/>
            <a:ext cx="1874520" cy="228600"/>
          </a:xfrm>
          <a:prstGeom prst="rect">
            <a:avLst/>
          </a:prstGeom>
          <a:noFill/>
          <a:ln/>
        </p:spPr>
        <p:txBody>
          <a:bodyPr wrap="square" lIns="0" tIns="0" rIns="0" bIns="0" rtlCol="0" anchor="ctr"/>
          <a:lstStyle/>
          <a:p>
            <a:pPr algn="ctr" indent="0" marL="0">
              <a:buNone/>
            </a:pPr>
            <a:r>
              <a:rPr lang="en-US" sz="1100" b="1" dirty="0">
                <a:solidFill>
                  <a:srgbClr val="6DD3C5"/>
                </a:solidFill>
                <a:latin typeface="Calibri" pitchFamily="34" charset="0"/>
                <a:ea typeface="Calibri" pitchFamily="34" charset="-122"/>
                <a:cs typeface="Calibri" pitchFamily="34" charset="-120"/>
              </a:rPr>
              <a:t>September</a:t>
            </a:r>
            <a:endParaRPr lang="en-US" sz="1100" dirty="0"/>
          </a:p>
        </p:txBody>
      </p:sp>
      <p:sp>
        <p:nvSpPr>
          <p:cNvPr id="21" name="Text 19"/>
          <p:cNvSpPr/>
          <p:nvPr/>
        </p:nvSpPr>
        <p:spPr>
          <a:xfrm>
            <a:off x="4754880" y="4069080"/>
            <a:ext cx="1874520" cy="365760"/>
          </a:xfrm>
          <a:prstGeom prst="rect">
            <a:avLst/>
          </a:prstGeom>
          <a:noFill/>
          <a:ln/>
        </p:spPr>
        <p:txBody>
          <a:bodyPr wrap="square" lIns="0" tIns="0" rIns="0" bIns="0" rtlCol="0" anchor="ctr"/>
          <a:lstStyle/>
          <a:p>
            <a:pPr algn="ctr" indent="0" marL="0">
              <a:buNone/>
            </a:pPr>
            <a:r>
              <a:rPr lang="en-US" sz="1000" dirty="0">
                <a:solidFill>
                  <a:srgbClr val="D5E8E4"/>
                </a:solidFill>
                <a:latin typeface="Calibri" pitchFamily="34" charset="0"/>
                <a:ea typeface="Calibri" pitchFamily="34" charset="-122"/>
                <a:cs typeface="Calibri" pitchFamily="34" charset="-120"/>
              </a:rPr>
              <a:t>Back to Yoga for parents</a:t>
            </a:r>
            <a:endParaRPr lang="en-US" sz="1000" dirty="0"/>
          </a:p>
          <a:p>
            <a:pPr algn="ctr" indent="0" marL="0">
              <a:buNone/>
            </a:pPr>
            <a:r>
              <a:rPr lang="en-US" sz="1000" dirty="0">
                <a:solidFill>
                  <a:srgbClr val="D5E8E4"/>
                </a:solidFill>
                <a:latin typeface="Calibri" pitchFamily="34" charset="0"/>
                <a:ea typeface="Calibri" pitchFamily="34" charset="-122"/>
                <a:cs typeface="Calibri" pitchFamily="34" charset="-120"/>
              </a:rPr>
              <a:t>School schedule restart</a:t>
            </a:r>
            <a:endParaRPr lang="en-US" sz="1000" dirty="0"/>
          </a:p>
        </p:txBody>
      </p:sp>
      <p:sp>
        <p:nvSpPr>
          <p:cNvPr id="22" name="Shape 20"/>
          <p:cNvSpPr/>
          <p:nvPr/>
        </p:nvSpPr>
        <p:spPr>
          <a:xfrm>
            <a:off x="6903720" y="3840480"/>
            <a:ext cx="1874520" cy="640080"/>
          </a:xfrm>
          <a:prstGeom prst="rect">
            <a:avLst/>
          </a:prstGeom>
          <a:solidFill>
            <a:srgbClr val="2A9D8F"/>
          </a:solidFill>
          <a:ln/>
        </p:spPr>
      </p:sp>
      <p:sp>
        <p:nvSpPr>
          <p:cNvPr id="23" name="Text 21"/>
          <p:cNvSpPr/>
          <p:nvPr/>
        </p:nvSpPr>
        <p:spPr>
          <a:xfrm>
            <a:off x="6903720" y="3840480"/>
            <a:ext cx="1874520" cy="228600"/>
          </a:xfrm>
          <a:prstGeom prst="rect">
            <a:avLst/>
          </a:prstGeom>
          <a:noFill/>
          <a:ln/>
        </p:spPr>
        <p:txBody>
          <a:bodyPr wrap="square" lIns="0" tIns="0" rIns="0" bIns="0" rtlCol="0" anchor="ctr"/>
          <a:lstStyle/>
          <a:p>
            <a:pPr algn="ctr" indent="0" marL="0">
              <a:buNone/>
            </a:pPr>
            <a:r>
              <a:rPr lang="en-US" sz="1100" b="1" dirty="0">
                <a:solidFill>
                  <a:srgbClr val="6DD3C5"/>
                </a:solidFill>
                <a:latin typeface="Calibri" pitchFamily="34" charset="0"/>
                <a:ea typeface="Calibri" pitchFamily="34" charset="-122"/>
                <a:cs typeface="Calibri" pitchFamily="34" charset="-120"/>
              </a:rPr>
              <a:t>Slow Months</a:t>
            </a:r>
            <a:endParaRPr lang="en-US" sz="1100" dirty="0"/>
          </a:p>
        </p:txBody>
      </p:sp>
      <p:sp>
        <p:nvSpPr>
          <p:cNvPr id="24" name="Text 22"/>
          <p:cNvSpPr/>
          <p:nvPr/>
        </p:nvSpPr>
        <p:spPr>
          <a:xfrm>
            <a:off x="6903720" y="4069080"/>
            <a:ext cx="1874520" cy="365760"/>
          </a:xfrm>
          <a:prstGeom prst="rect">
            <a:avLst/>
          </a:prstGeom>
          <a:noFill/>
          <a:ln/>
        </p:spPr>
        <p:txBody>
          <a:bodyPr wrap="square" lIns="0" tIns="0" rIns="0" bIns="0" rtlCol="0" anchor="ctr"/>
          <a:lstStyle/>
          <a:p>
            <a:pPr algn="ctr" indent="0" marL="0">
              <a:buNone/>
            </a:pPr>
            <a:r>
              <a:rPr lang="en-US" sz="1000" dirty="0">
                <a:solidFill>
                  <a:srgbClr val="D5E8E4"/>
                </a:solidFill>
                <a:latin typeface="Calibri" pitchFamily="34" charset="0"/>
                <a:ea typeface="Calibri" pitchFamily="34" charset="-122"/>
                <a:cs typeface="Calibri" pitchFamily="34" charset="-120"/>
              </a:rPr>
              <a:t>Teacher trainings</a:t>
            </a:r>
            <a:endParaRPr lang="en-US" sz="1000" dirty="0"/>
          </a:p>
          <a:p>
            <a:pPr algn="ctr" indent="0" marL="0">
              <a:buNone/>
            </a:pPr>
            <a:r>
              <a:rPr lang="en-US" sz="1000" dirty="0">
                <a:solidFill>
                  <a:srgbClr val="D5E8E4"/>
                </a:solidFill>
                <a:latin typeface="Calibri" pitchFamily="34" charset="0"/>
                <a:ea typeface="Calibri" pitchFamily="34" charset="-122"/>
                <a:cs typeface="Calibri" pitchFamily="34" charset="-120"/>
              </a:rPr>
              <a:t>Specialty events &amp; series</a:t>
            </a:r>
            <a:endParaRPr lang="en-US" sz="1000" dirty="0"/>
          </a:p>
        </p:txBody>
      </p:sp>
      <p:sp>
        <p:nvSpPr>
          <p:cNvPr id="25" name="Shape 23"/>
          <p:cNvSpPr/>
          <p:nvPr/>
        </p:nvSpPr>
        <p:spPr>
          <a:xfrm>
            <a:off x="0" y="4663440"/>
            <a:ext cx="9144000" cy="480060"/>
          </a:xfrm>
          <a:prstGeom prst="rect">
            <a:avLst/>
          </a:prstGeom>
          <a:solidFill>
            <a:srgbClr val="2A9D8F"/>
          </a:solidFill>
          <a:ln/>
        </p:spPr>
      </p:sp>
      <p:sp>
        <p:nvSpPr>
          <p:cNvPr id="26" name="Text 24"/>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KEY INSIGHT:  "Give each class your best no matter how many people show up." Consistency and authenticity always win.</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2: GROWTH</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Q10</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Why is your personal practice essential to being a great yoga teacher — and how do you maintain it?</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Do you currently have a consistent personal practice? What does it look like?</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noticed a difference in your teaching when your practice is strong vs. weak?</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obstacles prevent you from practicing regularly?</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do you balance the demands of teaching, business, and your own practice?</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5943600" y="-914400"/>
            <a:ext cx="4572000" cy="4572000"/>
          </a:xfrm>
          <a:prstGeom prst="ellipse">
            <a:avLst/>
          </a:prstGeom>
          <a:solidFill>
            <a:srgbClr val="2A9D8F">
              <a:alpha val="75000"/>
            </a:srgbClr>
          </a:solidFill>
          <a:ln/>
        </p:spPr>
      </p:sp>
      <p:sp>
        <p:nvSpPr>
          <p:cNvPr id="3" name="Shape 1"/>
          <p:cNvSpPr/>
          <p:nvPr/>
        </p:nvSpPr>
        <p:spPr>
          <a:xfrm>
            <a:off x="-1828800" y="2743200"/>
            <a:ext cx="3657600" cy="3657600"/>
          </a:xfrm>
          <a:prstGeom prst="ellipse">
            <a:avLst/>
          </a:prstGeom>
          <a:solidFill>
            <a:srgbClr val="1E7A6E">
              <a:alpha val="75000"/>
            </a:srgbClr>
          </a:solidFill>
          <a:ln/>
        </p:spPr>
      </p:sp>
      <p:sp>
        <p:nvSpPr>
          <p:cNvPr id="4" name="Text 2"/>
          <p:cNvSpPr/>
          <p:nvPr/>
        </p:nvSpPr>
        <p:spPr>
          <a:xfrm>
            <a:off x="731520" y="1188720"/>
            <a:ext cx="7680960" cy="411480"/>
          </a:xfrm>
          <a:prstGeom prst="rect">
            <a:avLst/>
          </a:prstGeom>
          <a:noFill/>
          <a:ln/>
        </p:spPr>
        <p:txBody>
          <a:bodyPr wrap="square" lIns="0" tIns="0" rIns="0" bIns="0" rtlCol="0" anchor="ctr"/>
          <a:lstStyle/>
          <a:p>
            <a:pPr indent="0" marL="0">
              <a:buNone/>
            </a:pPr>
            <a:r>
              <a:rPr lang="en-US" sz="1500" spc="600" kern="0" dirty="0">
                <a:solidFill>
                  <a:srgbClr val="6DD3C5"/>
                </a:solidFill>
                <a:latin typeface="Calibri" pitchFamily="34" charset="0"/>
                <a:ea typeface="Calibri" pitchFamily="34" charset="-122"/>
                <a:cs typeface="Calibri" pitchFamily="34" charset="-120"/>
              </a:rPr>
              <a:t>SESSION ONE</a:t>
            </a:r>
            <a:endParaRPr lang="en-US" sz="1500" dirty="0"/>
          </a:p>
        </p:txBody>
      </p:sp>
      <p:sp>
        <p:nvSpPr>
          <p:cNvPr id="5" name="Text 3"/>
          <p:cNvSpPr/>
          <p:nvPr/>
        </p:nvSpPr>
        <p:spPr>
          <a:xfrm>
            <a:off x="731520" y="1737360"/>
            <a:ext cx="7680960" cy="1005840"/>
          </a:xfrm>
          <a:prstGeom prst="rect">
            <a:avLst/>
          </a:prstGeom>
          <a:noFill/>
          <a:ln/>
        </p:spPr>
        <p:txBody>
          <a:bodyPr wrap="square" lIns="0" tIns="0" rIns="0" bIns="0" rtlCol="0" anchor="ctr"/>
          <a:lstStyle/>
          <a:p>
            <a:pPr indent="0" marL="0">
              <a:buNone/>
            </a:pPr>
            <a:r>
              <a:rPr lang="en-US" sz="5200" b="1" dirty="0">
                <a:solidFill>
                  <a:srgbClr val="FFFFFF"/>
                </a:solidFill>
                <a:latin typeface="Georgia" pitchFamily="34" charset="0"/>
                <a:ea typeface="Georgia" pitchFamily="34" charset="-122"/>
                <a:cs typeface="Georgia" pitchFamily="34" charset="-120"/>
              </a:rPr>
              <a:t>Foundations</a:t>
            </a:r>
            <a:endParaRPr lang="en-US" sz="5200" dirty="0"/>
          </a:p>
        </p:txBody>
      </p:sp>
      <p:sp>
        <p:nvSpPr>
          <p:cNvPr id="6" name="Shape 4"/>
          <p:cNvSpPr/>
          <p:nvPr/>
        </p:nvSpPr>
        <p:spPr>
          <a:xfrm>
            <a:off x="731520" y="2926080"/>
            <a:ext cx="2286000" cy="36576"/>
          </a:xfrm>
          <a:prstGeom prst="rect">
            <a:avLst/>
          </a:prstGeom>
          <a:solidFill>
            <a:srgbClr val="2A9D8F"/>
          </a:solidFill>
          <a:ln/>
        </p:spPr>
      </p:sp>
      <p:sp>
        <p:nvSpPr>
          <p:cNvPr id="7" name="Text 5"/>
          <p:cNvSpPr/>
          <p:nvPr/>
        </p:nvSpPr>
        <p:spPr>
          <a:xfrm>
            <a:off x="731520" y="3200400"/>
            <a:ext cx="7680960" cy="640080"/>
          </a:xfrm>
          <a:prstGeom prst="rect">
            <a:avLst/>
          </a:prstGeom>
          <a:noFill/>
          <a:ln/>
        </p:spPr>
        <p:txBody>
          <a:bodyPr wrap="square" lIns="0" tIns="0" rIns="0" bIns="0" rtlCol="0" anchor="ctr"/>
          <a:lstStyle/>
          <a:p>
            <a:pPr indent="0" marL="0">
              <a:buNone/>
            </a:pPr>
            <a:r>
              <a:rPr lang="en-US" sz="1500" dirty="0">
                <a:solidFill>
                  <a:srgbClr val="D5E8E4"/>
                </a:solidFill>
                <a:latin typeface="Calibri" pitchFamily="34" charset="0"/>
                <a:ea typeface="Calibri" pitchFamily="34" charset="-122"/>
                <a:cs typeface="Calibri" pitchFamily="34" charset="-120"/>
              </a:rPr>
              <a:t>Teaching Opportunities  •  Professional Pricing  •  Ethical Conduct</a:t>
            </a:r>
            <a:endParaRPr lang="en-US" sz="1500" dirty="0"/>
          </a:p>
          <a:p>
            <a:pPr indent="0" marL="0">
              <a:buNone/>
            </a:pPr>
            <a:r>
              <a:rPr lang="en-US" sz="1500" dirty="0">
                <a:solidFill>
                  <a:srgbClr val="D5E8E4"/>
                </a:solidFill>
                <a:latin typeface="Calibri" pitchFamily="34" charset="0"/>
                <a:ea typeface="Calibri" pitchFamily="34" charset="-122"/>
                <a:cs typeface="Calibri" pitchFamily="34" charset="-120"/>
              </a:rPr>
              <a:t>Insurance &amp; Liability  •  Legal Considerations  •  Continuing Education</a:t>
            </a:r>
            <a:endParaRPr lang="en-US" sz="15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A10</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Personal Practice: Your Foundation</a:t>
            </a:r>
            <a:endParaRPr lang="en-US" sz="2600" dirty="0"/>
          </a:p>
        </p:txBody>
      </p:sp>
      <p:sp>
        <p:nvSpPr>
          <p:cNvPr id="6" name="Shape 4"/>
          <p:cNvSpPr/>
          <p:nvPr/>
        </p:nvSpPr>
        <p:spPr>
          <a:xfrm>
            <a:off x="457200" y="868680"/>
            <a:ext cx="8229600" cy="685800"/>
          </a:xfrm>
          <a:prstGeom prst="rect">
            <a:avLst/>
          </a:prstGeom>
          <a:solidFill>
            <a:srgbClr val="D5E8E4"/>
          </a:solidFill>
          <a:ln/>
        </p:spPr>
      </p:sp>
      <p:sp>
        <p:nvSpPr>
          <p:cNvPr id="7" name="Text 5"/>
          <p:cNvSpPr/>
          <p:nvPr/>
        </p:nvSpPr>
        <p:spPr>
          <a:xfrm>
            <a:off x="731520" y="914400"/>
            <a:ext cx="7680960" cy="594360"/>
          </a:xfrm>
          <a:prstGeom prst="rect">
            <a:avLst/>
          </a:prstGeom>
          <a:noFill/>
          <a:ln/>
        </p:spPr>
        <p:txBody>
          <a:bodyPr wrap="square" lIns="0" tIns="0" rIns="0" bIns="0" rtlCol="0" anchor="ctr"/>
          <a:lstStyle/>
          <a:p>
            <a:pPr indent="0" marL="0">
              <a:buNone/>
            </a:pPr>
            <a:r>
              <a:rPr lang="en-US" sz="1200" i="1" dirty="0">
                <a:solidFill>
                  <a:srgbClr val="2A9D8F"/>
                </a:solidFill>
                <a:latin typeface="Georgia" pitchFamily="34" charset="0"/>
                <a:ea typeface="Georgia" pitchFamily="34" charset="-122"/>
                <a:cs typeface="Georgia" pitchFamily="34" charset="-120"/>
              </a:rPr>
              <a:t>"Without a personal practice, you are living from and teaching from only twenty-five percent of the knowledge available from yoga, and you'll never be a great teacher; you can only be good." — Shari Friedrichsen</a:t>
            </a:r>
            <a:endParaRPr lang="en-US" sz="1200" dirty="0"/>
          </a:p>
        </p:txBody>
      </p:sp>
      <p:sp>
        <p:nvSpPr>
          <p:cNvPr id="8" name="Shape 6"/>
          <p:cNvSpPr/>
          <p:nvPr/>
        </p:nvSpPr>
        <p:spPr>
          <a:xfrm>
            <a:off x="457200" y="1783080"/>
            <a:ext cx="2606040" cy="260604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9" name="Shape 7"/>
          <p:cNvSpPr/>
          <p:nvPr/>
        </p:nvSpPr>
        <p:spPr>
          <a:xfrm>
            <a:off x="457200" y="1783080"/>
            <a:ext cx="73152" cy="2606040"/>
          </a:xfrm>
          <a:prstGeom prst="rect">
            <a:avLst/>
          </a:prstGeom>
          <a:solidFill>
            <a:srgbClr val="2A9D8F"/>
          </a:solidFill>
          <a:ln/>
        </p:spPr>
      </p:sp>
      <p:sp>
        <p:nvSpPr>
          <p:cNvPr id="10" name="Text 8"/>
          <p:cNvSpPr/>
          <p:nvPr/>
        </p:nvSpPr>
        <p:spPr>
          <a:xfrm>
            <a:off x="640080" y="1874520"/>
            <a:ext cx="2240280" cy="274320"/>
          </a:xfrm>
          <a:prstGeom prst="rect">
            <a:avLst/>
          </a:prstGeom>
          <a:noFill/>
          <a:ln/>
        </p:spPr>
        <p:txBody>
          <a:bodyPr wrap="square" lIns="0" tIns="0" rIns="0" bIns="0" rtlCol="0" anchor="ctr"/>
          <a:lstStyle/>
          <a:p>
            <a:pPr indent="0" marL="0">
              <a:buNone/>
            </a:pPr>
            <a:r>
              <a:rPr lang="en-US" sz="1400" b="1" dirty="0">
                <a:solidFill>
                  <a:srgbClr val="1A1A1A"/>
                </a:solidFill>
                <a:latin typeface="Georgia" pitchFamily="34" charset="0"/>
                <a:ea typeface="Georgia" pitchFamily="34" charset="-122"/>
                <a:cs typeface="Georgia" pitchFamily="34" charset="-120"/>
              </a:rPr>
              <a:t>Why It Matters</a:t>
            </a:r>
            <a:endParaRPr lang="en-US" sz="1400" dirty="0"/>
          </a:p>
        </p:txBody>
      </p:sp>
      <p:sp>
        <p:nvSpPr>
          <p:cNvPr id="11" name="Text 9"/>
          <p:cNvSpPr/>
          <p:nvPr/>
        </p:nvSpPr>
        <p:spPr>
          <a:xfrm>
            <a:off x="640080" y="2240280"/>
            <a:ext cx="2240280" cy="201168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Practice becomes your teacher</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It prevents future suffering</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It fills your "seeking cup" daily</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It's how you learn about yourself</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Your path to the mystical and transcendent</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You cannot serve others without first serving yourself</a:t>
            </a:r>
            <a:endParaRPr lang="en-US" sz="1100" dirty="0"/>
          </a:p>
        </p:txBody>
      </p:sp>
      <p:sp>
        <p:nvSpPr>
          <p:cNvPr id="12" name="Shape 10"/>
          <p:cNvSpPr/>
          <p:nvPr/>
        </p:nvSpPr>
        <p:spPr>
          <a:xfrm>
            <a:off x="3337560" y="1783080"/>
            <a:ext cx="2606040" cy="260604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3" name="Shape 11"/>
          <p:cNvSpPr/>
          <p:nvPr/>
        </p:nvSpPr>
        <p:spPr>
          <a:xfrm>
            <a:off x="3337560" y="1783080"/>
            <a:ext cx="73152" cy="2606040"/>
          </a:xfrm>
          <a:prstGeom prst="rect">
            <a:avLst/>
          </a:prstGeom>
          <a:solidFill>
            <a:srgbClr val="2A9D8F"/>
          </a:solidFill>
          <a:ln/>
        </p:spPr>
      </p:sp>
      <p:sp>
        <p:nvSpPr>
          <p:cNvPr id="14" name="Text 12"/>
          <p:cNvSpPr/>
          <p:nvPr/>
        </p:nvSpPr>
        <p:spPr>
          <a:xfrm>
            <a:off x="3520440" y="1874520"/>
            <a:ext cx="2240280" cy="274320"/>
          </a:xfrm>
          <a:prstGeom prst="rect">
            <a:avLst/>
          </a:prstGeom>
          <a:noFill/>
          <a:ln/>
        </p:spPr>
        <p:txBody>
          <a:bodyPr wrap="square" lIns="0" tIns="0" rIns="0" bIns="0" rtlCol="0" anchor="ctr"/>
          <a:lstStyle/>
          <a:p>
            <a:pPr indent="0" marL="0">
              <a:buNone/>
            </a:pPr>
            <a:r>
              <a:rPr lang="en-US" sz="1400" b="1" dirty="0">
                <a:solidFill>
                  <a:srgbClr val="1A1A1A"/>
                </a:solidFill>
                <a:latin typeface="Georgia" pitchFamily="34" charset="0"/>
                <a:ea typeface="Georgia" pitchFamily="34" charset="-122"/>
                <a:cs typeface="Georgia" pitchFamily="34" charset="-120"/>
              </a:rPr>
              <a:t>Common Obstacles</a:t>
            </a:r>
            <a:endParaRPr lang="en-US" sz="1400" dirty="0"/>
          </a:p>
        </p:txBody>
      </p:sp>
      <p:sp>
        <p:nvSpPr>
          <p:cNvPr id="15" name="Text 13"/>
          <p:cNvSpPr/>
          <p:nvPr/>
        </p:nvSpPr>
        <p:spPr>
          <a:xfrm>
            <a:off x="3520440" y="2240280"/>
            <a:ext cx="2240280" cy="201168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Not prioritizing practice</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Assuming it must be 75-90 minutes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Not creating a satisfying practice</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Letting mood dictate commitment</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Rigid definition of what "counts"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Waiting for the perfect conditions</a:t>
            </a:r>
            <a:endParaRPr lang="en-US" sz="1100" dirty="0"/>
          </a:p>
        </p:txBody>
      </p:sp>
      <p:sp>
        <p:nvSpPr>
          <p:cNvPr id="16" name="Shape 14"/>
          <p:cNvSpPr/>
          <p:nvPr/>
        </p:nvSpPr>
        <p:spPr>
          <a:xfrm>
            <a:off x="6217920" y="1783080"/>
            <a:ext cx="2606040" cy="260604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7" name="Shape 15"/>
          <p:cNvSpPr/>
          <p:nvPr/>
        </p:nvSpPr>
        <p:spPr>
          <a:xfrm>
            <a:off x="6217920" y="1783080"/>
            <a:ext cx="73152" cy="2606040"/>
          </a:xfrm>
          <a:prstGeom prst="rect">
            <a:avLst/>
          </a:prstGeom>
          <a:solidFill>
            <a:srgbClr val="3DB8A9"/>
          </a:solidFill>
          <a:ln/>
        </p:spPr>
      </p:sp>
      <p:sp>
        <p:nvSpPr>
          <p:cNvPr id="18" name="Text 16"/>
          <p:cNvSpPr/>
          <p:nvPr/>
        </p:nvSpPr>
        <p:spPr>
          <a:xfrm>
            <a:off x="6400800" y="1874520"/>
            <a:ext cx="2240280" cy="274320"/>
          </a:xfrm>
          <a:prstGeom prst="rect">
            <a:avLst/>
          </a:prstGeom>
          <a:noFill/>
          <a:ln/>
        </p:spPr>
        <p:txBody>
          <a:bodyPr wrap="square" lIns="0" tIns="0" rIns="0" bIns="0" rtlCol="0" anchor="ctr"/>
          <a:lstStyle/>
          <a:p>
            <a:pPr indent="0" marL="0">
              <a:buNone/>
            </a:pPr>
            <a:r>
              <a:rPr lang="en-US" sz="1400" b="1" dirty="0">
                <a:solidFill>
                  <a:srgbClr val="1A1A1A"/>
                </a:solidFill>
                <a:latin typeface="Georgia" pitchFamily="34" charset="0"/>
                <a:ea typeface="Georgia" pitchFamily="34" charset="-122"/>
                <a:cs typeface="Georgia" pitchFamily="34" charset="-120"/>
              </a:rPr>
              <a:t>Overcoming Them</a:t>
            </a:r>
            <a:endParaRPr lang="en-US" sz="1400" dirty="0"/>
          </a:p>
        </p:txBody>
      </p:sp>
      <p:sp>
        <p:nvSpPr>
          <p:cNvPr id="19" name="Text 17"/>
          <p:cNvSpPr/>
          <p:nvPr/>
        </p:nvSpPr>
        <p:spPr>
          <a:xfrm>
            <a:off x="6400800" y="2240280"/>
            <a:ext cx="2240280" cy="201168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Schedule it — set your alarm</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Even 10 minutes counts</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Adapt practice to your available time</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Develop emotional stamina to show up</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Expand your definition of practice</a:t>
            </a:r>
            <a:endParaRPr lang="en-US" sz="1100" dirty="0"/>
          </a:p>
          <a:p>
            <a:pPr marL="342900" indent="-342900">
              <a:spcAft>
                <a:spcPts val="400"/>
              </a:spcAft>
              <a:buSzPct val="100000"/>
              <a:buChar char="•"/>
            </a:pPr>
            <a:r>
              <a:rPr lang="en-US" sz="1100" dirty="0">
                <a:solidFill>
                  <a:srgbClr val="1A1A1A"/>
                </a:solidFill>
                <a:latin typeface="Calibri" pitchFamily="34" charset="0"/>
                <a:ea typeface="Calibri" pitchFamily="34" charset="-122"/>
                <a:cs typeface="Calibri" pitchFamily="34" charset="-120"/>
              </a:rPr>
              <a:t>Break out of the 24"x68" rectangle!</a:t>
            </a:r>
            <a:endParaRPr lang="en-US" sz="1100" dirty="0"/>
          </a:p>
        </p:txBody>
      </p:sp>
      <p:sp>
        <p:nvSpPr>
          <p:cNvPr id="20" name="Shape 18"/>
          <p:cNvSpPr/>
          <p:nvPr/>
        </p:nvSpPr>
        <p:spPr>
          <a:xfrm>
            <a:off x="0" y="4663440"/>
            <a:ext cx="9144000" cy="480060"/>
          </a:xfrm>
          <a:prstGeom prst="rect">
            <a:avLst/>
          </a:prstGeom>
          <a:solidFill>
            <a:srgbClr val="2A9D8F"/>
          </a:solidFill>
          <a:ln/>
        </p:spPr>
      </p:sp>
      <p:sp>
        <p:nvSpPr>
          <p:cNvPr id="21" name="Text 19"/>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"The real impact comes through transmission of a high vibration — which only comes through your own deep personal practice."</a:t>
            </a:r>
            <a:endParaRPr lang="en-US" sz="1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4F7F6"/>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457200"/>
          </a:xfrm>
          <a:prstGeom prst="rect">
            <a:avLst/>
          </a:prstGeom>
          <a:noFill/>
          <a:ln/>
        </p:spPr>
        <p:txBody>
          <a:bodyPr wrap="square" lIns="0" tIns="0" rIns="0" bIns="0" rtlCol="0" anchor="ctr"/>
          <a:lstStyle/>
          <a:p>
            <a:pPr indent="0" marL="0">
              <a:buNone/>
            </a:pPr>
            <a:r>
              <a:rPr lang="en-US" sz="3000" b="1" dirty="0">
                <a:solidFill>
                  <a:srgbClr val="1A1A1A"/>
                </a:solidFill>
                <a:latin typeface="Georgia" pitchFamily="34" charset="0"/>
                <a:ea typeface="Georgia" pitchFamily="34" charset="-122"/>
                <a:cs typeface="Georgia" pitchFamily="34" charset="-120"/>
              </a:rPr>
              <a:t>Key Takeaways</a:t>
            </a:r>
            <a:endParaRPr lang="en-US" sz="3000" dirty="0"/>
          </a:p>
        </p:txBody>
      </p:sp>
      <p:sp>
        <p:nvSpPr>
          <p:cNvPr id="4" name="Shape 2"/>
          <p:cNvSpPr/>
          <p:nvPr/>
        </p:nvSpPr>
        <p:spPr>
          <a:xfrm>
            <a:off x="457200" y="86868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5" name="Shape 3"/>
          <p:cNvSpPr/>
          <p:nvPr/>
        </p:nvSpPr>
        <p:spPr>
          <a:xfrm>
            <a:off x="457200" y="868680"/>
            <a:ext cx="73152" cy="822960"/>
          </a:xfrm>
          <a:prstGeom prst="rect">
            <a:avLst/>
          </a:prstGeom>
          <a:solidFill>
            <a:srgbClr val="2A9D8F"/>
          </a:solidFill>
          <a:ln/>
        </p:spPr>
      </p:sp>
      <p:sp>
        <p:nvSpPr>
          <p:cNvPr id="6" name="Text 4"/>
          <p:cNvSpPr/>
          <p:nvPr/>
        </p:nvSpPr>
        <p:spPr>
          <a:xfrm>
            <a:off x="640080" y="91440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01</a:t>
            </a:r>
            <a:endParaRPr lang="en-US" sz="2200" dirty="0"/>
          </a:p>
        </p:txBody>
      </p:sp>
      <p:sp>
        <p:nvSpPr>
          <p:cNvPr id="7" name="Text 5"/>
          <p:cNvSpPr/>
          <p:nvPr/>
        </p:nvSpPr>
        <p:spPr>
          <a:xfrm>
            <a:off x="1097280" y="96012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Know your value and price with confidence and transparency</a:t>
            </a:r>
            <a:endParaRPr lang="en-US" sz="1200" dirty="0"/>
          </a:p>
        </p:txBody>
      </p:sp>
      <p:sp>
        <p:nvSpPr>
          <p:cNvPr id="8" name="Shape 6"/>
          <p:cNvSpPr/>
          <p:nvPr/>
        </p:nvSpPr>
        <p:spPr>
          <a:xfrm>
            <a:off x="4754880" y="86868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9" name="Shape 7"/>
          <p:cNvSpPr/>
          <p:nvPr/>
        </p:nvSpPr>
        <p:spPr>
          <a:xfrm>
            <a:off x="4754880" y="868680"/>
            <a:ext cx="73152" cy="822960"/>
          </a:xfrm>
          <a:prstGeom prst="rect">
            <a:avLst/>
          </a:prstGeom>
          <a:solidFill>
            <a:srgbClr val="2A9D8F"/>
          </a:solidFill>
          <a:ln/>
        </p:spPr>
      </p:sp>
      <p:sp>
        <p:nvSpPr>
          <p:cNvPr id="10" name="Text 8"/>
          <p:cNvSpPr/>
          <p:nvPr/>
        </p:nvSpPr>
        <p:spPr>
          <a:xfrm>
            <a:off x="4937760" y="91440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02</a:t>
            </a:r>
            <a:endParaRPr lang="en-US" sz="2200" dirty="0"/>
          </a:p>
        </p:txBody>
      </p:sp>
      <p:sp>
        <p:nvSpPr>
          <p:cNvPr id="11" name="Text 9"/>
          <p:cNvSpPr/>
          <p:nvPr/>
        </p:nvSpPr>
        <p:spPr>
          <a:xfrm>
            <a:off x="5394960" y="96012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Get proper insurance and understand your legal protections</a:t>
            </a:r>
            <a:endParaRPr lang="en-US" sz="1200" dirty="0"/>
          </a:p>
        </p:txBody>
      </p:sp>
      <p:sp>
        <p:nvSpPr>
          <p:cNvPr id="12" name="Shape 10"/>
          <p:cNvSpPr/>
          <p:nvPr/>
        </p:nvSpPr>
        <p:spPr>
          <a:xfrm>
            <a:off x="457200" y="187452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3" name="Shape 11"/>
          <p:cNvSpPr/>
          <p:nvPr/>
        </p:nvSpPr>
        <p:spPr>
          <a:xfrm>
            <a:off x="457200" y="1874520"/>
            <a:ext cx="73152" cy="822960"/>
          </a:xfrm>
          <a:prstGeom prst="rect">
            <a:avLst/>
          </a:prstGeom>
          <a:solidFill>
            <a:srgbClr val="2A9D8F"/>
          </a:solidFill>
          <a:ln/>
        </p:spPr>
      </p:sp>
      <p:sp>
        <p:nvSpPr>
          <p:cNvPr id="14" name="Text 12"/>
          <p:cNvSpPr/>
          <p:nvPr/>
        </p:nvSpPr>
        <p:spPr>
          <a:xfrm>
            <a:off x="640080" y="192024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03</a:t>
            </a:r>
            <a:endParaRPr lang="en-US" sz="2200" dirty="0"/>
          </a:p>
        </p:txBody>
      </p:sp>
      <p:sp>
        <p:nvSpPr>
          <p:cNvPr id="15" name="Text 13"/>
          <p:cNvSpPr/>
          <p:nvPr/>
        </p:nvSpPr>
        <p:spPr>
          <a:xfrm>
            <a:off x="1097280" y="196596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Stay ethical — teach what you know, respect boundaries, start on time</a:t>
            </a:r>
            <a:endParaRPr lang="en-US" sz="1200" dirty="0"/>
          </a:p>
        </p:txBody>
      </p:sp>
      <p:sp>
        <p:nvSpPr>
          <p:cNvPr id="16" name="Shape 14"/>
          <p:cNvSpPr/>
          <p:nvPr/>
        </p:nvSpPr>
        <p:spPr>
          <a:xfrm>
            <a:off x="4754880" y="187452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7" name="Shape 15"/>
          <p:cNvSpPr/>
          <p:nvPr/>
        </p:nvSpPr>
        <p:spPr>
          <a:xfrm>
            <a:off x="4754880" y="1874520"/>
            <a:ext cx="73152" cy="822960"/>
          </a:xfrm>
          <a:prstGeom prst="rect">
            <a:avLst/>
          </a:prstGeom>
          <a:solidFill>
            <a:srgbClr val="2A9D8F"/>
          </a:solidFill>
          <a:ln/>
        </p:spPr>
      </p:sp>
      <p:sp>
        <p:nvSpPr>
          <p:cNvPr id="18" name="Text 16"/>
          <p:cNvSpPr/>
          <p:nvPr/>
        </p:nvSpPr>
        <p:spPr>
          <a:xfrm>
            <a:off x="4937760" y="192024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04</a:t>
            </a:r>
            <a:endParaRPr lang="en-US" sz="2200" dirty="0"/>
          </a:p>
        </p:txBody>
      </p:sp>
      <p:sp>
        <p:nvSpPr>
          <p:cNvPr id="19" name="Text 17"/>
          <p:cNvSpPr/>
          <p:nvPr/>
        </p:nvSpPr>
        <p:spPr>
          <a:xfrm>
            <a:off x="5394960" y="196596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Market authentically — your genuine passion IS the marketing</a:t>
            </a:r>
            <a:endParaRPr lang="en-US" sz="1200" dirty="0"/>
          </a:p>
        </p:txBody>
      </p:sp>
      <p:sp>
        <p:nvSpPr>
          <p:cNvPr id="20" name="Shape 18"/>
          <p:cNvSpPr/>
          <p:nvPr/>
        </p:nvSpPr>
        <p:spPr>
          <a:xfrm>
            <a:off x="457200" y="288036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1" name="Shape 19"/>
          <p:cNvSpPr/>
          <p:nvPr/>
        </p:nvSpPr>
        <p:spPr>
          <a:xfrm>
            <a:off x="457200" y="2880360"/>
            <a:ext cx="73152" cy="822960"/>
          </a:xfrm>
          <a:prstGeom prst="rect">
            <a:avLst/>
          </a:prstGeom>
          <a:solidFill>
            <a:srgbClr val="2A9D8F"/>
          </a:solidFill>
          <a:ln/>
        </p:spPr>
      </p:sp>
      <p:sp>
        <p:nvSpPr>
          <p:cNvPr id="22" name="Text 20"/>
          <p:cNvSpPr/>
          <p:nvPr/>
        </p:nvSpPr>
        <p:spPr>
          <a:xfrm>
            <a:off x="640080" y="292608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05</a:t>
            </a:r>
            <a:endParaRPr lang="en-US" sz="2200" dirty="0"/>
          </a:p>
        </p:txBody>
      </p:sp>
      <p:sp>
        <p:nvSpPr>
          <p:cNvPr id="23" name="Text 21"/>
          <p:cNvSpPr/>
          <p:nvPr/>
        </p:nvSpPr>
        <p:spPr>
          <a:xfrm>
            <a:off x="1097280" y="297180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Use social media with intention and protect your wellbeing</a:t>
            </a:r>
            <a:endParaRPr lang="en-US" sz="1200" dirty="0"/>
          </a:p>
        </p:txBody>
      </p:sp>
      <p:sp>
        <p:nvSpPr>
          <p:cNvPr id="24" name="Shape 22"/>
          <p:cNvSpPr/>
          <p:nvPr/>
        </p:nvSpPr>
        <p:spPr>
          <a:xfrm>
            <a:off x="4754880" y="288036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5" name="Shape 23"/>
          <p:cNvSpPr/>
          <p:nvPr/>
        </p:nvSpPr>
        <p:spPr>
          <a:xfrm>
            <a:off x="4754880" y="2880360"/>
            <a:ext cx="73152" cy="822960"/>
          </a:xfrm>
          <a:prstGeom prst="rect">
            <a:avLst/>
          </a:prstGeom>
          <a:solidFill>
            <a:srgbClr val="2A9D8F"/>
          </a:solidFill>
          <a:ln/>
        </p:spPr>
      </p:sp>
      <p:sp>
        <p:nvSpPr>
          <p:cNvPr id="26" name="Text 24"/>
          <p:cNvSpPr/>
          <p:nvPr/>
        </p:nvSpPr>
        <p:spPr>
          <a:xfrm>
            <a:off x="4937760" y="292608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06</a:t>
            </a:r>
            <a:endParaRPr lang="en-US" sz="2200" dirty="0"/>
          </a:p>
        </p:txBody>
      </p:sp>
      <p:sp>
        <p:nvSpPr>
          <p:cNvPr id="27" name="Text 25"/>
          <p:cNvSpPr/>
          <p:nvPr/>
        </p:nvSpPr>
        <p:spPr>
          <a:xfrm>
            <a:off x="5394960" y="297180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Build community by creating welcoming, inclusive sacred spaces</a:t>
            </a:r>
            <a:endParaRPr lang="en-US" sz="1200" dirty="0"/>
          </a:p>
        </p:txBody>
      </p:sp>
      <p:sp>
        <p:nvSpPr>
          <p:cNvPr id="28" name="Shape 26"/>
          <p:cNvSpPr/>
          <p:nvPr/>
        </p:nvSpPr>
        <p:spPr>
          <a:xfrm>
            <a:off x="457200" y="388620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29" name="Shape 27"/>
          <p:cNvSpPr/>
          <p:nvPr/>
        </p:nvSpPr>
        <p:spPr>
          <a:xfrm>
            <a:off x="457200" y="3886200"/>
            <a:ext cx="73152" cy="822960"/>
          </a:xfrm>
          <a:prstGeom prst="rect">
            <a:avLst/>
          </a:prstGeom>
          <a:solidFill>
            <a:srgbClr val="2A9D8F"/>
          </a:solidFill>
          <a:ln/>
        </p:spPr>
      </p:sp>
      <p:sp>
        <p:nvSpPr>
          <p:cNvPr id="30" name="Text 28"/>
          <p:cNvSpPr/>
          <p:nvPr/>
        </p:nvSpPr>
        <p:spPr>
          <a:xfrm>
            <a:off x="640080" y="393192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07</a:t>
            </a:r>
            <a:endParaRPr lang="en-US" sz="2200" dirty="0"/>
          </a:p>
        </p:txBody>
      </p:sp>
      <p:sp>
        <p:nvSpPr>
          <p:cNvPr id="31" name="Text 29"/>
          <p:cNvSpPr/>
          <p:nvPr/>
        </p:nvSpPr>
        <p:spPr>
          <a:xfrm>
            <a:off x="1097280" y="397764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Trust the two-year rule — consistency and authenticity always win</a:t>
            </a:r>
            <a:endParaRPr lang="en-US" sz="1200" dirty="0"/>
          </a:p>
        </p:txBody>
      </p:sp>
      <p:sp>
        <p:nvSpPr>
          <p:cNvPr id="32" name="Shape 30"/>
          <p:cNvSpPr/>
          <p:nvPr/>
        </p:nvSpPr>
        <p:spPr>
          <a:xfrm>
            <a:off x="4754880" y="3886200"/>
            <a:ext cx="4023360" cy="82296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33" name="Shape 31"/>
          <p:cNvSpPr/>
          <p:nvPr/>
        </p:nvSpPr>
        <p:spPr>
          <a:xfrm>
            <a:off x="4754880" y="3886200"/>
            <a:ext cx="73152" cy="822960"/>
          </a:xfrm>
          <a:prstGeom prst="rect">
            <a:avLst/>
          </a:prstGeom>
          <a:solidFill>
            <a:srgbClr val="2A9D8F"/>
          </a:solidFill>
          <a:ln/>
        </p:spPr>
      </p:sp>
      <p:sp>
        <p:nvSpPr>
          <p:cNvPr id="34" name="Text 32"/>
          <p:cNvSpPr/>
          <p:nvPr/>
        </p:nvSpPr>
        <p:spPr>
          <a:xfrm>
            <a:off x="4937760" y="3931920"/>
            <a:ext cx="457200" cy="320040"/>
          </a:xfrm>
          <a:prstGeom prst="rect">
            <a:avLst/>
          </a:prstGeom>
          <a:noFill/>
          <a:ln/>
        </p:spPr>
        <p:txBody>
          <a:bodyPr wrap="square" lIns="0" tIns="0" rIns="0" bIns="0" rtlCol="0" anchor="ctr"/>
          <a:lstStyle/>
          <a:p>
            <a:pPr indent="0" marL="0">
              <a:buNone/>
            </a:pPr>
            <a:r>
              <a:rPr lang="en-US" sz="2200" b="1" dirty="0">
                <a:solidFill>
                  <a:srgbClr val="2A9D8F"/>
                </a:solidFill>
                <a:latin typeface="Georgia" pitchFamily="34" charset="0"/>
                <a:ea typeface="Georgia" pitchFamily="34" charset="-122"/>
                <a:cs typeface="Georgia" pitchFamily="34" charset="-120"/>
              </a:rPr>
              <a:t>08</a:t>
            </a:r>
            <a:endParaRPr lang="en-US" sz="2200" dirty="0"/>
          </a:p>
        </p:txBody>
      </p:sp>
      <p:sp>
        <p:nvSpPr>
          <p:cNvPr id="35" name="Text 33"/>
          <p:cNvSpPr/>
          <p:nvPr/>
        </p:nvSpPr>
        <p:spPr>
          <a:xfrm>
            <a:off x="5394960" y="3977640"/>
            <a:ext cx="3200400" cy="64008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Maintain your personal practice — it's the foundation of everything</a:t>
            </a:r>
            <a:endParaRPr lang="en-US" sz="1200" dirty="0"/>
          </a:p>
        </p:txBody>
      </p:sp>
      <p:sp>
        <p:nvSpPr>
          <p:cNvPr id="36" name="Shape 34"/>
          <p:cNvSpPr/>
          <p:nvPr/>
        </p:nvSpPr>
        <p:spPr>
          <a:xfrm>
            <a:off x="0" y="4663440"/>
            <a:ext cx="9144000" cy="480060"/>
          </a:xfrm>
          <a:prstGeom prst="rect">
            <a:avLst/>
          </a:prstGeom>
          <a:solidFill>
            <a:srgbClr val="2A9D8F"/>
          </a:solidFill>
          <a:ln/>
        </p:spPr>
      </p:sp>
      <p:sp>
        <p:nvSpPr>
          <p:cNvPr id="37" name="Text 35"/>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"It is possible to thrive while staying aligned with what matters most — sharing the gift of yoga."</a:t>
            </a:r>
            <a:endParaRPr lang="en-US" sz="1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914400" y="-914400"/>
            <a:ext cx="3657600" cy="3657600"/>
          </a:xfrm>
          <a:prstGeom prst="ellipse">
            <a:avLst/>
          </a:prstGeom>
          <a:solidFill>
            <a:srgbClr val="2A9D8F">
              <a:alpha val="75000"/>
            </a:srgbClr>
          </a:solidFill>
          <a:ln/>
        </p:spPr>
      </p:sp>
      <p:sp>
        <p:nvSpPr>
          <p:cNvPr id="3" name="Shape 1"/>
          <p:cNvSpPr/>
          <p:nvPr/>
        </p:nvSpPr>
        <p:spPr>
          <a:xfrm>
            <a:off x="6400800" y="2743200"/>
            <a:ext cx="3657600" cy="3657600"/>
          </a:xfrm>
          <a:prstGeom prst="ellipse">
            <a:avLst/>
          </a:prstGeom>
          <a:solidFill>
            <a:srgbClr val="3DB8A9">
              <a:alpha val="80000"/>
            </a:srgbClr>
          </a:solidFill>
          <a:ln/>
        </p:spPr>
      </p:sp>
      <p:sp>
        <p:nvSpPr>
          <p:cNvPr id="4" name="Shape 2"/>
          <p:cNvSpPr/>
          <p:nvPr/>
        </p:nvSpPr>
        <p:spPr>
          <a:xfrm>
            <a:off x="0" y="4663440"/>
            <a:ext cx="9144000" cy="480060"/>
          </a:xfrm>
          <a:prstGeom prst="rect">
            <a:avLst/>
          </a:prstGeom>
          <a:solidFill>
            <a:srgbClr val="2A9D8F"/>
          </a:solidFill>
          <a:ln/>
        </p:spPr>
      </p:sp>
      <p:sp>
        <p:nvSpPr>
          <p:cNvPr id="5" name="Text 3"/>
          <p:cNvSpPr/>
          <p:nvPr/>
        </p:nvSpPr>
        <p:spPr>
          <a:xfrm>
            <a:off x="731520" y="822960"/>
            <a:ext cx="7680960" cy="731520"/>
          </a:xfrm>
          <a:prstGeom prst="rect">
            <a:avLst/>
          </a:prstGeom>
          <a:noFill/>
          <a:ln/>
        </p:spPr>
        <p:txBody>
          <a:bodyPr wrap="square" lIns="0" tIns="0" rIns="0" bIns="0" rtlCol="0" anchor="ctr"/>
          <a:lstStyle/>
          <a:p>
            <a:pPr indent="0" marL="0">
              <a:buNone/>
            </a:pPr>
            <a:r>
              <a:rPr lang="en-US" sz="4800" b="1" dirty="0">
                <a:solidFill>
                  <a:srgbClr val="FFFFFF"/>
                </a:solidFill>
                <a:latin typeface="Georgia" pitchFamily="34" charset="0"/>
                <a:ea typeface="Georgia" pitchFamily="34" charset="-122"/>
                <a:cs typeface="Georgia" pitchFamily="34" charset="-120"/>
              </a:rPr>
              <a:t>Thank You</a:t>
            </a:r>
            <a:endParaRPr lang="en-US" sz="4800" dirty="0"/>
          </a:p>
        </p:txBody>
      </p:sp>
      <p:sp>
        <p:nvSpPr>
          <p:cNvPr id="6" name="Shape 4"/>
          <p:cNvSpPr/>
          <p:nvPr/>
        </p:nvSpPr>
        <p:spPr>
          <a:xfrm>
            <a:off x="731520" y="1691640"/>
            <a:ext cx="2286000" cy="36576"/>
          </a:xfrm>
          <a:prstGeom prst="rect">
            <a:avLst/>
          </a:prstGeom>
          <a:solidFill>
            <a:srgbClr val="2A9D8F"/>
          </a:solidFill>
          <a:ln/>
        </p:spPr>
      </p:sp>
      <p:sp>
        <p:nvSpPr>
          <p:cNvPr id="7" name="Text 5"/>
          <p:cNvSpPr/>
          <p:nvPr/>
        </p:nvSpPr>
        <p:spPr>
          <a:xfrm>
            <a:off x="731520" y="1965960"/>
            <a:ext cx="7680960" cy="274320"/>
          </a:xfrm>
          <a:prstGeom prst="rect">
            <a:avLst/>
          </a:prstGeom>
          <a:noFill/>
          <a:ln/>
        </p:spPr>
        <p:txBody>
          <a:bodyPr wrap="square" lIns="0" tIns="0" rIns="0" bIns="0" rtlCol="0" anchor="ctr"/>
          <a:lstStyle/>
          <a:p>
            <a:pPr indent="0" marL="0">
              <a:buNone/>
            </a:pPr>
            <a:r>
              <a:rPr lang="en-US" sz="1300" b="1" spc="300" kern="0" dirty="0">
                <a:solidFill>
                  <a:srgbClr val="2A9D8F"/>
                </a:solidFill>
                <a:latin typeface="Calibri" pitchFamily="34" charset="0"/>
                <a:ea typeface="Calibri" pitchFamily="34" charset="-122"/>
                <a:cs typeface="Calibri" pitchFamily="34" charset="-120"/>
              </a:rPr>
              <a:t>ONE FINAL QUESTION</a:t>
            </a:r>
            <a:endParaRPr lang="en-US" sz="1300" dirty="0"/>
          </a:p>
        </p:txBody>
      </p:sp>
      <p:sp>
        <p:nvSpPr>
          <p:cNvPr id="8" name="Text 6"/>
          <p:cNvSpPr/>
          <p:nvPr/>
        </p:nvSpPr>
        <p:spPr>
          <a:xfrm>
            <a:off x="731520" y="2423160"/>
            <a:ext cx="6858000" cy="640080"/>
          </a:xfrm>
          <a:prstGeom prst="rect">
            <a:avLst/>
          </a:prstGeom>
          <a:noFill/>
          <a:ln/>
        </p:spPr>
        <p:txBody>
          <a:bodyPr wrap="square" lIns="0" tIns="0" rIns="0" bIns="0" rtlCol="0" anchor="ctr"/>
          <a:lstStyle/>
          <a:p>
            <a:pPr indent="0" marL="0">
              <a:buNone/>
            </a:pPr>
            <a:r>
              <a:rPr lang="en-US" sz="1800" i="1" dirty="0">
                <a:solidFill>
                  <a:srgbClr val="6DD3C5"/>
                </a:solidFill>
                <a:latin typeface="Georgia" pitchFamily="34" charset="0"/>
                <a:ea typeface="Georgia" pitchFamily="34" charset="-122"/>
                <a:cs typeface="Georgia" pitchFamily="34" charset="-120"/>
              </a:rPr>
              <a:t>What is the one thing you will commit to doing differently</a:t>
            </a:r>
            <a:endParaRPr lang="en-US" sz="1800" dirty="0"/>
          </a:p>
          <a:p>
            <a:pPr indent="0" marL="0">
              <a:buNone/>
            </a:pPr>
            <a:r>
              <a:rPr lang="en-US" sz="1800" i="1" dirty="0">
                <a:solidFill>
                  <a:srgbClr val="6DD3C5"/>
                </a:solidFill>
                <a:latin typeface="Georgia" pitchFamily="34" charset="0"/>
                <a:ea typeface="Georgia" pitchFamily="34" charset="-122"/>
                <a:cs typeface="Georgia" pitchFamily="34" charset="-120"/>
              </a:rPr>
              <a:t>in your yoga business starting this week?</a:t>
            </a:r>
            <a:endParaRPr lang="en-US" sz="1800" dirty="0"/>
          </a:p>
        </p:txBody>
      </p:sp>
      <p:sp>
        <p:nvSpPr>
          <p:cNvPr id="9" name="Text 7"/>
          <p:cNvSpPr/>
          <p:nvPr/>
        </p:nvSpPr>
        <p:spPr>
          <a:xfrm>
            <a:off x="731520" y="3291840"/>
            <a:ext cx="6858000" cy="457200"/>
          </a:xfrm>
          <a:prstGeom prst="rect">
            <a:avLst/>
          </a:prstGeom>
          <a:noFill/>
          <a:ln/>
        </p:spPr>
        <p:txBody>
          <a:bodyPr wrap="square" lIns="0" tIns="0" rIns="0" bIns="0" rtlCol="0" anchor="ctr"/>
          <a:lstStyle/>
          <a:p>
            <a:pPr indent="0" marL="0">
              <a:buNone/>
            </a:pPr>
            <a:r>
              <a:rPr lang="en-US" sz="1300" i="1" dirty="0">
                <a:solidFill>
                  <a:srgbClr val="D5E8E4"/>
                </a:solidFill>
                <a:latin typeface="Calibri" pitchFamily="34" charset="0"/>
                <a:ea typeface="Calibri" pitchFamily="34" charset="-122"/>
                <a:cs typeface="Calibri" pitchFamily="34" charset="-120"/>
              </a:rPr>
              <a:t>"Students come for the teachers... they will connect to your presence</a:t>
            </a:r>
            <a:endParaRPr lang="en-US" sz="1300" dirty="0"/>
          </a:p>
          <a:p>
            <a:pPr indent="0" marL="0">
              <a:buNone/>
            </a:pPr>
            <a:r>
              <a:rPr lang="en-US" sz="1300" i="1" dirty="0">
                <a:solidFill>
                  <a:srgbClr val="D5E8E4"/>
                </a:solidFill>
                <a:latin typeface="Calibri" pitchFamily="34" charset="0"/>
                <a:ea typeface="Calibri" pitchFamily="34" charset="-122"/>
                <a:cs typeface="Calibri" pitchFamily="34" charset="-120"/>
              </a:rPr>
              <a:t>and authenticity, and they will come back for more."</a:t>
            </a:r>
            <a:endParaRPr lang="en-US" sz="1300" dirty="0"/>
          </a:p>
        </p:txBody>
      </p:sp>
      <p:sp>
        <p:nvSpPr>
          <p:cNvPr id="10" name="Text 8"/>
          <p:cNvSpPr/>
          <p:nvPr/>
        </p:nvSpPr>
        <p:spPr>
          <a:xfrm>
            <a:off x="731520" y="3931920"/>
            <a:ext cx="7680960" cy="274320"/>
          </a:xfrm>
          <a:prstGeom prst="rect">
            <a:avLst/>
          </a:prstGeom>
          <a:noFill/>
          <a:ln/>
        </p:spPr>
        <p:txBody>
          <a:bodyPr wrap="square" lIns="0" tIns="0" rIns="0" bIns="0" rtlCol="0" anchor="ctr"/>
          <a:lstStyle/>
          <a:p>
            <a:pPr indent="0" marL="0">
              <a:buNone/>
            </a:pPr>
            <a:r>
              <a:rPr lang="en-US" sz="1800" b="1" dirty="0">
                <a:solidFill>
                  <a:srgbClr val="FFFFFF"/>
                </a:solidFill>
                <a:latin typeface="Georgia" pitchFamily="34" charset="0"/>
                <a:ea typeface="Georgia" pitchFamily="34" charset="-122"/>
                <a:cs typeface="Georgia" pitchFamily="34" charset="-120"/>
              </a:rPr>
              <a:t>In Bloom Yoga Center</a:t>
            </a:r>
            <a:endParaRPr lang="en-US" sz="1800" dirty="0"/>
          </a:p>
        </p:txBody>
      </p:sp>
      <p:sp>
        <p:nvSpPr>
          <p:cNvPr id="11" name="Text 9"/>
          <p:cNvSpPr/>
          <p:nvPr/>
        </p:nvSpPr>
        <p:spPr>
          <a:xfrm>
            <a:off x="731520" y="4206240"/>
            <a:ext cx="7680960" cy="228600"/>
          </a:xfrm>
          <a:prstGeom prst="rect">
            <a:avLst/>
          </a:prstGeom>
          <a:noFill/>
          <a:ln/>
        </p:spPr>
        <p:txBody>
          <a:bodyPr wrap="square" lIns="0" tIns="0" rIns="0" bIns="0" rtlCol="0" anchor="ctr"/>
          <a:lstStyle/>
          <a:p>
            <a:pPr indent="0" marL="0">
              <a:buNone/>
            </a:pPr>
            <a:r>
              <a:rPr lang="en-US" sz="1200" dirty="0">
                <a:solidFill>
                  <a:srgbClr val="5C6B68"/>
                </a:solidFill>
                <a:latin typeface="Calibri" pitchFamily="34" charset="0"/>
                <a:ea typeface="Calibri" pitchFamily="34" charset="-122"/>
                <a:cs typeface="Calibri" pitchFamily="34" charset="-120"/>
              </a:rPr>
              <a:t>34 Genesee St, New Hartford, NY 13413  |  inbloomyogastudio.com</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1: FOUNDATIONS</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Q1</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Where can you teach yoga — and what should you consider when choosing a venue?</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types of venues have you considered or experienced as a student?</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matters most to you: creative freedom, steady income, or community impact?</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might different settings require you to adapt your teaching style?</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thought about opportunities beyond the traditional studio?</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A1</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Teaching Opportunities &amp; Venues</a:t>
            </a:r>
            <a:endParaRPr lang="en-US" sz="2600" dirty="0"/>
          </a:p>
        </p:txBody>
      </p:sp>
      <p:sp>
        <p:nvSpPr>
          <p:cNvPr id="6" name="Shape 4"/>
          <p:cNvSpPr/>
          <p:nvPr/>
        </p:nvSpPr>
        <p:spPr>
          <a:xfrm>
            <a:off x="457200" y="914400"/>
            <a:ext cx="2560320" cy="1600200"/>
          </a:xfrm>
          <a:prstGeom prst="rect">
            <a:avLst/>
          </a:prstGeom>
          <a:solidFill>
            <a:srgbClr val="FFFFFF"/>
          </a:solidFill>
          <a:ln/>
          <a:effectLst>
            <a:outerShdw sx="100000" sy="100000" kx="0" ky="0" algn="bl" rotWithShape="0" blurRad="50800" dist="12700" dir="8100000">
              <a:srgbClr val="000000">
                <a:alpha val="8000"/>
              </a:srgbClr>
            </a:outerShdw>
          </a:effectLst>
        </p:spPr>
      </p:sp>
      <p:pic>
        <p:nvPicPr>
          <p:cNvPr id="7" name="Image 0" descr="preencoded.png">    </p:cNvPr>
          <p:cNvPicPr>
            <a:picLocks noChangeAspect="1"/>
          </p:cNvPicPr>
          <p:nvPr/>
        </p:nvPicPr>
        <p:blipFill>
          <a:blip r:embed="rId1"/>
          <a:stretch>
            <a:fillRect/>
          </a:stretch>
        </p:blipFill>
        <p:spPr>
          <a:xfrm>
            <a:off x="594360" y="1051560"/>
            <a:ext cx="292608" cy="292608"/>
          </a:xfrm>
          <a:prstGeom prst="rect">
            <a:avLst/>
          </a:prstGeom>
        </p:spPr>
      </p:pic>
      <p:sp>
        <p:nvSpPr>
          <p:cNvPr id="8" name="Text 5"/>
          <p:cNvSpPr/>
          <p:nvPr/>
        </p:nvSpPr>
        <p:spPr>
          <a:xfrm>
            <a:off x="960120" y="1024128"/>
            <a:ext cx="1920240" cy="32004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Yoga Studios</a:t>
            </a:r>
            <a:endParaRPr lang="en-US" sz="1300" dirty="0"/>
          </a:p>
        </p:txBody>
      </p:sp>
      <p:sp>
        <p:nvSpPr>
          <p:cNvPr id="9" name="Text 6"/>
          <p:cNvSpPr/>
          <p:nvPr/>
        </p:nvSpPr>
        <p:spPr>
          <a:xfrm>
            <a:off x="594360" y="1417320"/>
            <a:ext cx="2286000" cy="9144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Traditional classes, subbing opportunities, building your own following over time</a:t>
            </a:r>
            <a:endParaRPr lang="en-US" sz="1100" dirty="0"/>
          </a:p>
        </p:txBody>
      </p:sp>
      <p:sp>
        <p:nvSpPr>
          <p:cNvPr id="10" name="Shape 7"/>
          <p:cNvSpPr/>
          <p:nvPr/>
        </p:nvSpPr>
        <p:spPr>
          <a:xfrm>
            <a:off x="3291840" y="914400"/>
            <a:ext cx="2560320" cy="1600200"/>
          </a:xfrm>
          <a:prstGeom prst="rect">
            <a:avLst/>
          </a:prstGeom>
          <a:solidFill>
            <a:srgbClr val="FFFFFF"/>
          </a:solidFill>
          <a:ln/>
          <a:effectLst>
            <a:outerShdw sx="100000" sy="100000" kx="0" ky="0" algn="bl" rotWithShape="0" blurRad="50800" dist="12700" dir="8100000">
              <a:srgbClr val="000000">
                <a:alpha val="8000"/>
              </a:srgbClr>
            </a:outerShdw>
          </a:effectLst>
        </p:spPr>
      </p:sp>
      <p:pic>
        <p:nvPicPr>
          <p:cNvPr id="11" name="Image 1" descr="preencoded.png">    </p:cNvPr>
          <p:cNvPicPr>
            <a:picLocks noChangeAspect="1"/>
          </p:cNvPicPr>
          <p:nvPr/>
        </p:nvPicPr>
        <p:blipFill>
          <a:blip r:embed="rId2"/>
          <a:stretch>
            <a:fillRect/>
          </a:stretch>
        </p:blipFill>
        <p:spPr>
          <a:xfrm>
            <a:off x="3429000" y="1051560"/>
            <a:ext cx="292608" cy="292608"/>
          </a:xfrm>
          <a:prstGeom prst="rect">
            <a:avLst/>
          </a:prstGeom>
        </p:spPr>
      </p:pic>
      <p:sp>
        <p:nvSpPr>
          <p:cNvPr id="12" name="Text 8"/>
          <p:cNvSpPr/>
          <p:nvPr/>
        </p:nvSpPr>
        <p:spPr>
          <a:xfrm>
            <a:off x="3794760" y="1024128"/>
            <a:ext cx="1920240" cy="32004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Gyms &amp; Fitness</a:t>
            </a:r>
            <a:endParaRPr lang="en-US" sz="1300" dirty="0"/>
          </a:p>
        </p:txBody>
      </p:sp>
      <p:sp>
        <p:nvSpPr>
          <p:cNvPr id="13" name="Text 9"/>
          <p:cNvSpPr/>
          <p:nvPr/>
        </p:nvSpPr>
        <p:spPr>
          <a:xfrm>
            <a:off x="3429000" y="1417320"/>
            <a:ext cx="2286000" cy="9144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Health clubs, rec centers, corporate gyms — often steadier pay, less creative freedom</a:t>
            </a:r>
            <a:endParaRPr lang="en-US" sz="1100" dirty="0"/>
          </a:p>
        </p:txBody>
      </p:sp>
      <p:sp>
        <p:nvSpPr>
          <p:cNvPr id="14" name="Shape 10"/>
          <p:cNvSpPr/>
          <p:nvPr/>
        </p:nvSpPr>
        <p:spPr>
          <a:xfrm>
            <a:off x="6126480" y="914400"/>
            <a:ext cx="2560320" cy="1600200"/>
          </a:xfrm>
          <a:prstGeom prst="rect">
            <a:avLst/>
          </a:prstGeom>
          <a:solidFill>
            <a:srgbClr val="FFFFFF"/>
          </a:solidFill>
          <a:ln/>
          <a:effectLst>
            <a:outerShdw sx="100000" sy="100000" kx="0" ky="0" algn="bl" rotWithShape="0" blurRad="50800" dist="12700" dir="8100000">
              <a:srgbClr val="000000">
                <a:alpha val="8000"/>
              </a:srgbClr>
            </a:outerShdw>
          </a:effectLst>
        </p:spPr>
      </p:sp>
      <p:pic>
        <p:nvPicPr>
          <p:cNvPr id="15" name="Image 2" descr="preencoded.png">    </p:cNvPr>
          <p:cNvPicPr>
            <a:picLocks noChangeAspect="1"/>
          </p:cNvPicPr>
          <p:nvPr/>
        </p:nvPicPr>
        <p:blipFill>
          <a:blip r:embed="rId3"/>
          <a:stretch>
            <a:fillRect/>
          </a:stretch>
        </p:blipFill>
        <p:spPr>
          <a:xfrm>
            <a:off x="6263640" y="1051560"/>
            <a:ext cx="292608" cy="292608"/>
          </a:xfrm>
          <a:prstGeom prst="rect">
            <a:avLst/>
          </a:prstGeom>
        </p:spPr>
      </p:pic>
      <p:sp>
        <p:nvSpPr>
          <p:cNvPr id="16" name="Text 11"/>
          <p:cNvSpPr/>
          <p:nvPr/>
        </p:nvSpPr>
        <p:spPr>
          <a:xfrm>
            <a:off x="6629400" y="1024128"/>
            <a:ext cx="1920240" cy="32004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Corporate Wellness</a:t>
            </a:r>
            <a:endParaRPr lang="en-US" sz="1300" dirty="0"/>
          </a:p>
        </p:txBody>
      </p:sp>
      <p:sp>
        <p:nvSpPr>
          <p:cNvPr id="17" name="Text 12"/>
          <p:cNvSpPr/>
          <p:nvPr/>
        </p:nvSpPr>
        <p:spPr>
          <a:xfrm>
            <a:off x="6263640" y="1417320"/>
            <a:ext cx="2286000" cy="9144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Office yoga, employee programs, chair yoga — growing demand, premium rates</a:t>
            </a:r>
            <a:endParaRPr lang="en-US" sz="1100" dirty="0"/>
          </a:p>
        </p:txBody>
      </p:sp>
      <p:sp>
        <p:nvSpPr>
          <p:cNvPr id="18" name="Shape 13"/>
          <p:cNvSpPr/>
          <p:nvPr/>
        </p:nvSpPr>
        <p:spPr>
          <a:xfrm>
            <a:off x="457200" y="2788920"/>
            <a:ext cx="2560320" cy="1600200"/>
          </a:xfrm>
          <a:prstGeom prst="rect">
            <a:avLst/>
          </a:prstGeom>
          <a:solidFill>
            <a:srgbClr val="FFFFFF"/>
          </a:solidFill>
          <a:ln/>
          <a:effectLst>
            <a:outerShdw sx="100000" sy="100000" kx="0" ky="0" algn="bl" rotWithShape="0" blurRad="50800" dist="12700" dir="8100000">
              <a:srgbClr val="000000">
                <a:alpha val="8000"/>
              </a:srgbClr>
            </a:outerShdw>
          </a:effectLst>
        </p:spPr>
      </p:sp>
      <p:pic>
        <p:nvPicPr>
          <p:cNvPr id="19" name="Image 3" descr="preencoded.png">    </p:cNvPr>
          <p:cNvPicPr>
            <a:picLocks noChangeAspect="1"/>
          </p:cNvPicPr>
          <p:nvPr/>
        </p:nvPicPr>
        <p:blipFill>
          <a:blip r:embed="rId4"/>
          <a:stretch>
            <a:fillRect/>
          </a:stretch>
        </p:blipFill>
        <p:spPr>
          <a:xfrm>
            <a:off x="594360" y="2926080"/>
            <a:ext cx="292608" cy="292608"/>
          </a:xfrm>
          <a:prstGeom prst="rect">
            <a:avLst/>
          </a:prstGeom>
        </p:spPr>
      </p:pic>
      <p:sp>
        <p:nvSpPr>
          <p:cNvPr id="20" name="Text 14"/>
          <p:cNvSpPr/>
          <p:nvPr/>
        </p:nvSpPr>
        <p:spPr>
          <a:xfrm>
            <a:off x="960120" y="2898648"/>
            <a:ext cx="1920240" cy="32004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Community Spaces</a:t>
            </a:r>
            <a:endParaRPr lang="en-US" sz="1300" dirty="0"/>
          </a:p>
        </p:txBody>
      </p:sp>
      <p:sp>
        <p:nvSpPr>
          <p:cNvPr id="21" name="Text 15"/>
          <p:cNvSpPr/>
          <p:nvPr/>
        </p:nvSpPr>
        <p:spPr>
          <a:xfrm>
            <a:off x="594360" y="3291840"/>
            <a:ext cx="2286000" cy="9144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Parks, libraries, community centers, donation-based — high impact, variable income</a:t>
            </a:r>
            <a:endParaRPr lang="en-US" sz="1100" dirty="0"/>
          </a:p>
        </p:txBody>
      </p:sp>
      <p:sp>
        <p:nvSpPr>
          <p:cNvPr id="22" name="Shape 16"/>
          <p:cNvSpPr/>
          <p:nvPr/>
        </p:nvSpPr>
        <p:spPr>
          <a:xfrm>
            <a:off x="3291840" y="2788920"/>
            <a:ext cx="2560320" cy="1600200"/>
          </a:xfrm>
          <a:prstGeom prst="rect">
            <a:avLst/>
          </a:prstGeom>
          <a:solidFill>
            <a:srgbClr val="FFFFFF"/>
          </a:solidFill>
          <a:ln/>
          <a:effectLst>
            <a:outerShdw sx="100000" sy="100000" kx="0" ky="0" algn="bl" rotWithShape="0" blurRad="50800" dist="12700" dir="8100000">
              <a:srgbClr val="000000">
                <a:alpha val="8000"/>
              </a:srgbClr>
            </a:outerShdw>
          </a:effectLst>
        </p:spPr>
      </p:sp>
      <p:pic>
        <p:nvPicPr>
          <p:cNvPr id="23" name="Image 4" descr="preencoded.png">    </p:cNvPr>
          <p:cNvPicPr>
            <a:picLocks noChangeAspect="1"/>
          </p:cNvPicPr>
          <p:nvPr/>
        </p:nvPicPr>
        <p:blipFill>
          <a:blip r:embed="rId5"/>
          <a:stretch>
            <a:fillRect/>
          </a:stretch>
        </p:blipFill>
        <p:spPr>
          <a:xfrm>
            <a:off x="3429000" y="2926080"/>
            <a:ext cx="292608" cy="292608"/>
          </a:xfrm>
          <a:prstGeom prst="rect">
            <a:avLst/>
          </a:prstGeom>
        </p:spPr>
      </p:pic>
      <p:sp>
        <p:nvSpPr>
          <p:cNvPr id="24" name="Text 17"/>
          <p:cNvSpPr/>
          <p:nvPr/>
        </p:nvSpPr>
        <p:spPr>
          <a:xfrm>
            <a:off x="3794760" y="2898648"/>
            <a:ext cx="1920240" cy="32004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Private &amp; Specialty</a:t>
            </a:r>
            <a:endParaRPr lang="en-US" sz="1300" dirty="0"/>
          </a:p>
        </p:txBody>
      </p:sp>
      <p:sp>
        <p:nvSpPr>
          <p:cNvPr id="25" name="Text 18"/>
          <p:cNvSpPr/>
          <p:nvPr/>
        </p:nvSpPr>
        <p:spPr>
          <a:xfrm>
            <a:off x="3429000" y="3291840"/>
            <a:ext cx="2286000" cy="9144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1-on-1 sessions, retreats, workshops, online classes — flexibility &amp; higher rates</a:t>
            </a:r>
            <a:endParaRPr lang="en-US" sz="1100" dirty="0"/>
          </a:p>
        </p:txBody>
      </p:sp>
      <p:sp>
        <p:nvSpPr>
          <p:cNvPr id="26" name="Shape 19"/>
          <p:cNvSpPr/>
          <p:nvPr/>
        </p:nvSpPr>
        <p:spPr>
          <a:xfrm>
            <a:off x="6126480" y="2788920"/>
            <a:ext cx="2560320" cy="1600200"/>
          </a:xfrm>
          <a:prstGeom prst="rect">
            <a:avLst/>
          </a:prstGeom>
          <a:solidFill>
            <a:srgbClr val="FFFFFF"/>
          </a:solidFill>
          <a:ln/>
          <a:effectLst>
            <a:outerShdw sx="100000" sy="100000" kx="0" ky="0" algn="bl" rotWithShape="0" blurRad="50800" dist="12700" dir="8100000">
              <a:srgbClr val="000000">
                <a:alpha val="8000"/>
              </a:srgbClr>
            </a:outerShdw>
          </a:effectLst>
        </p:spPr>
      </p:sp>
      <p:pic>
        <p:nvPicPr>
          <p:cNvPr id="27" name="Image 5" descr="preencoded.png">    </p:cNvPr>
          <p:cNvPicPr>
            <a:picLocks noChangeAspect="1"/>
          </p:cNvPicPr>
          <p:nvPr/>
        </p:nvPicPr>
        <p:blipFill>
          <a:blip r:embed="rId6"/>
          <a:stretch>
            <a:fillRect/>
          </a:stretch>
        </p:blipFill>
        <p:spPr>
          <a:xfrm>
            <a:off x="6263640" y="2926080"/>
            <a:ext cx="292608" cy="292608"/>
          </a:xfrm>
          <a:prstGeom prst="rect">
            <a:avLst/>
          </a:prstGeom>
        </p:spPr>
      </p:pic>
      <p:sp>
        <p:nvSpPr>
          <p:cNvPr id="28" name="Text 20"/>
          <p:cNvSpPr/>
          <p:nvPr/>
        </p:nvSpPr>
        <p:spPr>
          <a:xfrm>
            <a:off x="6629400" y="2898648"/>
            <a:ext cx="1920240" cy="320040"/>
          </a:xfrm>
          <a:prstGeom prst="rect">
            <a:avLst/>
          </a:prstGeom>
          <a:noFill/>
          <a:ln/>
        </p:spPr>
        <p:txBody>
          <a:bodyPr wrap="square" lIns="0" tIns="0" rIns="0" bIns="0" rtlCol="0" anchor="ctr"/>
          <a:lstStyle/>
          <a:p>
            <a:pPr indent="0" marL="0">
              <a:buNone/>
            </a:pPr>
            <a:r>
              <a:rPr lang="en-US" sz="1300" b="1" dirty="0">
                <a:solidFill>
                  <a:srgbClr val="1A1A1A"/>
                </a:solidFill>
                <a:latin typeface="Georgia" pitchFamily="34" charset="0"/>
                <a:ea typeface="Georgia" pitchFamily="34" charset="-122"/>
                <a:cs typeface="Georgia" pitchFamily="34" charset="-120"/>
              </a:rPr>
              <a:t>Healthcare Settings</a:t>
            </a:r>
            <a:endParaRPr lang="en-US" sz="1300" dirty="0"/>
          </a:p>
        </p:txBody>
      </p:sp>
      <p:sp>
        <p:nvSpPr>
          <p:cNvPr id="29" name="Text 21"/>
          <p:cNvSpPr/>
          <p:nvPr/>
        </p:nvSpPr>
        <p:spPr>
          <a:xfrm>
            <a:off x="6263640" y="3291840"/>
            <a:ext cx="2286000" cy="9144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Hospitals, rehab, schools, senior care — specialized training often required</a:t>
            </a:r>
            <a:endParaRPr lang="en-US" sz="1100" dirty="0"/>
          </a:p>
        </p:txBody>
      </p:sp>
      <p:sp>
        <p:nvSpPr>
          <p:cNvPr id="30" name="Shape 22"/>
          <p:cNvSpPr/>
          <p:nvPr/>
        </p:nvSpPr>
        <p:spPr>
          <a:xfrm>
            <a:off x="0" y="4663440"/>
            <a:ext cx="9144000" cy="480060"/>
          </a:xfrm>
          <a:prstGeom prst="rect">
            <a:avLst/>
          </a:prstGeom>
          <a:solidFill>
            <a:srgbClr val="2A9D8F"/>
          </a:solidFill>
          <a:ln/>
        </p:spPr>
      </p:sp>
      <p:sp>
        <p:nvSpPr>
          <p:cNvPr id="31" name="Text 23"/>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Find the right schedule and venue for YOU — teaching when your energy is at its best is essential.</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A1</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Choosing Your Path: What to Consider</a:t>
            </a:r>
            <a:endParaRPr lang="en-US" sz="2400" dirty="0"/>
          </a:p>
        </p:txBody>
      </p:sp>
      <p:sp>
        <p:nvSpPr>
          <p:cNvPr id="6" name="Shape 4"/>
          <p:cNvSpPr/>
          <p:nvPr/>
        </p:nvSpPr>
        <p:spPr>
          <a:xfrm>
            <a:off x="457200" y="914400"/>
            <a:ext cx="3931920" cy="18288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7" name="Shape 5"/>
          <p:cNvSpPr/>
          <p:nvPr/>
        </p:nvSpPr>
        <p:spPr>
          <a:xfrm>
            <a:off x="457200" y="914400"/>
            <a:ext cx="73152" cy="1828800"/>
          </a:xfrm>
          <a:prstGeom prst="rect">
            <a:avLst/>
          </a:prstGeom>
          <a:solidFill>
            <a:srgbClr val="2A9D8F"/>
          </a:solidFill>
          <a:ln/>
        </p:spPr>
      </p:sp>
      <p:sp>
        <p:nvSpPr>
          <p:cNvPr id="8" name="Text 6"/>
          <p:cNvSpPr/>
          <p:nvPr/>
        </p:nvSpPr>
        <p:spPr>
          <a:xfrm>
            <a:off x="777240" y="1005840"/>
            <a:ext cx="3383280" cy="32004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Questions to Ask Yourself</a:t>
            </a:r>
            <a:endParaRPr lang="en-US" sz="1500" dirty="0"/>
          </a:p>
        </p:txBody>
      </p:sp>
      <p:sp>
        <p:nvSpPr>
          <p:cNvPr id="9" name="Text 7"/>
          <p:cNvSpPr/>
          <p:nvPr/>
        </p:nvSpPr>
        <p:spPr>
          <a:xfrm>
            <a:off x="777240" y="1417320"/>
            <a:ext cx="3383280" cy="1188720"/>
          </a:xfrm>
          <a:prstGeom prst="rect">
            <a:avLst/>
          </a:prstGeom>
          <a:noFill/>
          <a:ln/>
        </p:spPr>
        <p:txBody>
          <a:bodyPr wrap="square" lIns="0" tIns="0" rIns="0" bIns="0" rtlCol="0" anchor="ctr"/>
          <a:lstStyle/>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Does this venue match my teaching style?</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Will I have creative freedom or a set format?</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Is the pay fair for my time and preparation?</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Can I build relationships with students here?</a:t>
            </a:r>
            <a:endParaRPr lang="en-US" sz="1200" dirty="0"/>
          </a:p>
        </p:txBody>
      </p:sp>
      <p:sp>
        <p:nvSpPr>
          <p:cNvPr id="10" name="Shape 8"/>
          <p:cNvSpPr/>
          <p:nvPr/>
        </p:nvSpPr>
        <p:spPr>
          <a:xfrm>
            <a:off x="4754880" y="914400"/>
            <a:ext cx="3931920" cy="18288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1" name="Shape 9"/>
          <p:cNvSpPr/>
          <p:nvPr/>
        </p:nvSpPr>
        <p:spPr>
          <a:xfrm>
            <a:off x="4754880" y="914400"/>
            <a:ext cx="73152" cy="1828800"/>
          </a:xfrm>
          <a:prstGeom prst="rect">
            <a:avLst/>
          </a:prstGeom>
          <a:solidFill>
            <a:srgbClr val="2A9D8F"/>
          </a:solidFill>
          <a:ln/>
        </p:spPr>
      </p:sp>
      <p:sp>
        <p:nvSpPr>
          <p:cNvPr id="12" name="Text 10"/>
          <p:cNvSpPr/>
          <p:nvPr/>
        </p:nvSpPr>
        <p:spPr>
          <a:xfrm>
            <a:off x="5074920" y="1005840"/>
            <a:ext cx="3383280" cy="32004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Before You Start Teaching</a:t>
            </a:r>
            <a:endParaRPr lang="en-US" sz="1500" dirty="0"/>
          </a:p>
        </p:txBody>
      </p:sp>
      <p:sp>
        <p:nvSpPr>
          <p:cNvPr id="13" name="Text 11"/>
          <p:cNvSpPr/>
          <p:nvPr/>
        </p:nvSpPr>
        <p:spPr>
          <a:xfrm>
            <a:off x="5074920" y="1417320"/>
            <a:ext cx="3383280" cy="1188720"/>
          </a:xfrm>
          <a:prstGeom prst="rect">
            <a:avLst/>
          </a:prstGeom>
          <a:noFill/>
          <a:ln/>
        </p:spPr>
        <p:txBody>
          <a:bodyPr wrap="square" lIns="0" tIns="0" rIns="0" bIns="0" rtlCol="0" anchor="ctr"/>
          <a:lstStyle/>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Visit the space and check the setup first</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Attend another teacher's class if possible</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Ask about wall space, props, sound, lighting</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Know the heating/cooling and ventilation</a:t>
            </a:r>
            <a:endParaRPr lang="en-US" sz="1200" dirty="0"/>
          </a:p>
        </p:txBody>
      </p:sp>
      <p:sp>
        <p:nvSpPr>
          <p:cNvPr id="14" name="Shape 12"/>
          <p:cNvSpPr/>
          <p:nvPr/>
        </p:nvSpPr>
        <p:spPr>
          <a:xfrm>
            <a:off x="457200" y="3017520"/>
            <a:ext cx="8229600" cy="731520"/>
          </a:xfrm>
          <a:prstGeom prst="rect">
            <a:avLst/>
          </a:prstGeom>
          <a:solidFill>
            <a:srgbClr val="D5E8E4"/>
          </a:solidFill>
          <a:ln/>
        </p:spPr>
      </p:sp>
      <p:sp>
        <p:nvSpPr>
          <p:cNvPr id="15" name="Text 13"/>
          <p:cNvSpPr/>
          <p:nvPr/>
        </p:nvSpPr>
        <p:spPr>
          <a:xfrm>
            <a:off x="731520" y="3063240"/>
            <a:ext cx="7680960" cy="640080"/>
          </a:xfrm>
          <a:prstGeom prst="rect">
            <a:avLst/>
          </a:prstGeom>
          <a:noFill/>
          <a:ln/>
        </p:spPr>
        <p:txBody>
          <a:bodyPr wrap="square" lIns="0" tIns="0" rIns="0" bIns="0" rtlCol="0" anchor="ctr"/>
          <a:lstStyle/>
          <a:p>
            <a:pPr indent="0" marL="0">
              <a:buNone/>
            </a:pPr>
            <a:r>
              <a:rPr lang="en-US" sz="1300" i="1" dirty="0">
                <a:solidFill>
                  <a:srgbClr val="2A9D8F"/>
                </a:solidFill>
                <a:latin typeface="Georgia" pitchFamily="34" charset="0"/>
                <a:ea typeface="Georgia" pitchFamily="34" charset="-122"/>
                <a:cs typeface="Georgia" pitchFamily="34" charset="-120"/>
              </a:rPr>
              <a:t>"It doesn't matter if 4 p.m. is not the most popular time slot. If it is the best time for you, then it can work. Teaching is all about the passion and dedication you bring to it."</a:t>
            </a:r>
            <a:endParaRPr lang="en-US" sz="1300" dirty="0"/>
          </a:p>
        </p:txBody>
      </p:sp>
      <p:sp>
        <p:nvSpPr>
          <p:cNvPr id="16" name="Text 14"/>
          <p:cNvSpPr/>
          <p:nvPr/>
        </p:nvSpPr>
        <p:spPr>
          <a:xfrm>
            <a:off x="457200" y="3931920"/>
            <a:ext cx="8229600" cy="274320"/>
          </a:xfrm>
          <a:prstGeom prst="rect">
            <a:avLst/>
          </a:prstGeom>
          <a:noFill/>
          <a:ln/>
        </p:spPr>
        <p:txBody>
          <a:bodyPr wrap="square" lIns="0" tIns="0" rIns="0" bIns="0" rtlCol="0" anchor="ctr"/>
          <a:lstStyle/>
          <a:p>
            <a:pPr indent="0" marL="0">
              <a:buNone/>
            </a:pPr>
            <a:r>
              <a:rPr lang="en-US" sz="1400" b="1" dirty="0">
                <a:solidFill>
                  <a:srgbClr val="1A1A1A"/>
                </a:solidFill>
                <a:latin typeface="Georgia" pitchFamily="34" charset="0"/>
                <a:ea typeface="Georgia" pitchFamily="34" charset="-122"/>
                <a:cs typeface="Georgia" pitchFamily="34" charset="-120"/>
              </a:rPr>
              <a:t>When Subbing at a New Venue:</a:t>
            </a:r>
            <a:endParaRPr lang="en-US" sz="1400" dirty="0"/>
          </a:p>
        </p:txBody>
      </p:sp>
      <p:sp>
        <p:nvSpPr>
          <p:cNvPr id="17" name="Text 15"/>
          <p:cNvSpPr/>
          <p:nvPr/>
        </p:nvSpPr>
        <p:spPr>
          <a:xfrm>
            <a:off x="457200" y="4251960"/>
            <a:ext cx="8229600" cy="457200"/>
          </a:xfrm>
          <a:prstGeom prst="rect">
            <a:avLst/>
          </a:prstGeom>
          <a:noFill/>
          <a:ln/>
        </p:spPr>
        <p:txBody>
          <a:bodyPr wrap="square" lIns="0" tIns="0" rIns="0" bIns="0" rtlCol="0" anchor="ctr"/>
          <a:lstStyle/>
          <a:p>
            <a:pPr indent="0" marL="0">
              <a:buNone/>
            </a:pPr>
            <a:r>
              <a:rPr lang="en-US" sz="1100" dirty="0">
                <a:solidFill>
                  <a:srgbClr val="5C6B68"/>
                </a:solidFill>
                <a:latin typeface="Calibri" pitchFamily="34" charset="0"/>
                <a:ea typeface="Calibri" pitchFamily="34" charset="-122"/>
                <a:cs typeface="Calibri" pitchFamily="34" charset="-120"/>
              </a:rPr>
              <a:t>Check out the facility ahead of time  •  Attend a regular teacher's class to understand the culture  •  Be aware of what students have been experiencing  •  No need to mimic the regular teacher — bring your own authentic voice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Text 1"/>
          <p:cNvSpPr/>
          <p:nvPr/>
        </p:nvSpPr>
        <p:spPr>
          <a:xfrm>
            <a:off x="640080" y="182880"/>
            <a:ext cx="7863840" cy="274320"/>
          </a:xfrm>
          <a:prstGeom prst="rect">
            <a:avLst/>
          </a:prstGeom>
          <a:noFill/>
          <a:ln/>
        </p:spPr>
        <p:txBody>
          <a:bodyPr wrap="square" lIns="0" tIns="0" rIns="0" bIns="0" rtlCol="0" anchor="ctr"/>
          <a:lstStyle/>
          <a:p>
            <a:pPr indent="0" marL="0">
              <a:buNone/>
            </a:pPr>
            <a:r>
              <a:rPr lang="en-US" sz="1100" b="1" spc="200" kern="0" dirty="0">
                <a:solidFill>
                  <a:srgbClr val="5C6B68"/>
                </a:solidFill>
                <a:latin typeface="Calibri" pitchFamily="34" charset="0"/>
                <a:ea typeface="Calibri" pitchFamily="34" charset="-122"/>
                <a:cs typeface="Calibri" pitchFamily="34" charset="-120"/>
              </a:rPr>
              <a:t>SESSION 1: FOUNDATIONS</a:t>
            </a:r>
            <a:endParaRPr lang="en-US" sz="1100" dirty="0"/>
          </a:p>
        </p:txBody>
      </p:sp>
      <p:sp>
        <p:nvSpPr>
          <p:cNvPr id="4" name="Shape 2"/>
          <p:cNvSpPr/>
          <p:nvPr/>
        </p:nvSpPr>
        <p:spPr>
          <a:xfrm>
            <a:off x="640080" y="685800"/>
            <a:ext cx="731520" cy="731520"/>
          </a:xfrm>
          <a:prstGeom prst="ellipse">
            <a:avLst/>
          </a:prstGeom>
          <a:solidFill>
            <a:srgbClr val="2A9D8F"/>
          </a:solidFill>
          <a:ln/>
        </p:spPr>
      </p:sp>
      <p:sp>
        <p:nvSpPr>
          <p:cNvPr id="5" name="Text 3"/>
          <p:cNvSpPr/>
          <p:nvPr/>
        </p:nvSpPr>
        <p:spPr>
          <a:xfrm>
            <a:off x="640080" y="731520"/>
            <a:ext cx="731520" cy="64008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Q2</a:t>
            </a:r>
            <a:endParaRPr lang="en-US" sz="2200" dirty="0"/>
          </a:p>
        </p:txBody>
      </p:sp>
      <p:sp>
        <p:nvSpPr>
          <p:cNvPr id="6" name="Text 4"/>
          <p:cNvSpPr/>
          <p:nvPr/>
        </p:nvSpPr>
        <p:spPr>
          <a:xfrm>
            <a:off x="1600200" y="594360"/>
            <a:ext cx="6903720" cy="9601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How do you determine what to charge — and how do you handle the tension between accessibility and fair pay?</a:t>
            </a:r>
            <a:endParaRPr lang="en-US" sz="2600" dirty="0"/>
          </a:p>
        </p:txBody>
      </p:sp>
      <p:sp>
        <p:nvSpPr>
          <p:cNvPr id="7" name="Shape 5"/>
          <p:cNvSpPr/>
          <p:nvPr/>
        </p:nvSpPr>
        <p:spPr>
          <a:xfrm>
            <a:off x="640080" y="1783080"/>
            <a:ext cx="7863840" cy="27432"/>
          </a:xfrm>
          <a:prstGeom prst="rect">
            <a:avLst/>
          </a:prstGeom>
          <a:solidFill>
            <a:srgbClr val="2A9D8F"/>
          </a:solidFill>
          <a:ln/>
        </p:spPr>
      </p:sp>
      <p:sp>
        <p:nvSpPr>
          <p:cNvPr id="8" name="Text 6"/>
          <p:cNvSpPr/>
          <p:nvPr/>
        </p:nvSpPr>
        <p:spPr>
          <a:xfrm>
            <a:off x="640080" y="2011680"/>
            <a:ext cx="7863840" cy="274320"/>
          </a:xfrm>
          <a:prstGeom prst="rect">
            <a:avLst/>
          </a:prstGeom>
          <a:noFill/>
          <a:ln/>
        </p:spPr>
        <p:txBody>
          <a:bodyPr wrap="square" lIns="0" tIns="0" rIns="0" bIns="0" rtlCol="0" anchor="ctr"/>
          <a:lstStyle/>
          <a:p>
            <a:pPr indent="0" marL="0">
              <a:buNone/>
            </a:pPr>
            <a:r>
              <a:rPr lang="en-US" sz="1100" b="1" spc="300" kern="0" dirty="0">
                <a:solidFill>
                  <a:srgbClr val="2A9D8F"/>
                </a:solidFill>
                <a:latin typeface="Calibri" pitchFamily="34" charset="0"/>
                <a:ea typeface="Calibri" pitchFamily="34" charset="-122"/>
                <a:cs typeface="Calibri" pitchFamily="34" charset="-120"/>
              </a:rPr>
              <a:t>THINK ABOUT IT</a:t>
            </a:r>
            <a:endParaRPr lang="en-US" sz="1100" dirty="0"/>
          </a:p>
        </p:txBody>
      </p:sp>
      <p:sp>
        <p:nvSpPr>
          <p:cNvPr id="9" name="Text 7"/>
          <p:cNvSpPr/>
          <p:nvPr/>
        </p:nvSpPr>
        <p:spPr>
          <a:xfrm>
            <a:off x="640080" y="2423160"/>
            <a:ext cx="7863840" cy="1920240"/>
          </a:xfrm>
          <a:prstGeom prst="rect">
            <a:avLst/>
          </a:prstGeom>
          <a:noFill/>
          <a:ln/>
        </p:spPr>
        <p:txBody>
          <a:bodyPr wrap="square" lIns="0" tIns="0" rIns="0" bIns="0" rtlCol="0" anchor="ctr"/>
          <a:lstStyle/>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Do you know what other teachers and studios in your area charge?</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How do you factor in preparation time, travel, materials, and continuing education?</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Have you ever undercharged and felt resentful, or overcharged and felt guilty?</a:t>
            </a:r>
            <a:endParaRPr lang="en-US" sz="1500" dirty="0"/>
          </a:p>
          <a:p>
            <a:pPr marL="342900" indent="-342900">
              <a:spcAft>
                <a:spcPts val="800"/>
              </a:spcAft>
              <a:buSzPct val="100000"/>
              <a:buChar char="•"/>
            </a:pPr>
            <a:r>
              <a:rPr lang="en-US" sz="1500" dirty="0">
                <a:solidFill>
                  <a:srgbClr val="1A1A1A"/>
                </a:solidFill>
                <a:latin typeface="Calibri" pitchFamily="34" charset="0"/>
                <a:ea typeface="Calibri" pitchFamily="34" charset="-122"/>
                <a:cs typeface="Calibri" pitchFamily="34" charset="-120"/>
              </a:rPr>
              <a:t>What pricing models have you seen that balance fairness with accessibility?</a:t>
            </a:r>
            <a:endParaRPr lang="en-US" sz="1500" dirty="0"/>
          </a:p>
        </p:txBody>
      </p:sp>
      <p:sp>
        <p:nvSpPr>
          <p:cNvPr id="10" name="Shape 8"/>
          <p:cNvSpPr/>
          <p:nvPr/>
        </p:nvSpPr>
        <p:spPr>
          <a:xfrm>
            <a:off x="0" y="4594860"/>
            <a:ext cx="9144000" cy="548640"/>
          </a:xfrm>
          <a:prstGeom prst="rect">
            <a:avLst/>
          </a:prstGeom>
          <a:solidFill>
            <a:srgbClr val="1A1A1A"/>
          </a:solidFill>
          <a:ln/>
        </p:spPr>
      </p:sp>
      <p:sp>
        <p:nvSpPr>
          <p:cNvPr id="11" name="Text 9"/>
          <p:cNvSpPr/>
          <p:nvPr/>
        </p:nvSpPr>
        <p:spPr>
          <a:xfrm>
            <a:off x="457200" y="4594860"/>
            <a:ext cx="8229600" cy="548640"/>
          </a:xfrm>
          <a:prstGeom prst="rect">
            <a:avLst/>
          </a:prstGeom>
          <a:noFill/>
          <a:ln/>
        </p:spPr>
        <p:txBody>
          <a:bodyPr wrap="square" lIns="0" tIns="0" rIns="0" bIns="0"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  Discuss with a partner, small group, or jot down your thoughts</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A2</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Professional Pricing Strategies</a:t>
            </a:r>
            <a:endParaRPr lang="en-US" sz="2600" dirty="0"/>
          </a:p>
        </p:txBody>
      </p:sp>
      <p:sp>
        <p:nvSpPr>
          <p:cNvPr id="6" name="Shape 4"/>
          <p:cNvSpPr/>
          <p:nvPr/>
        </p:nvSpPr>
        <p:spPr>
          <a:xfrm>
            <a:off x="457200" y="914400"/>
            <a:ext cx="3931920" cy="33832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7" name="Shape 5"/>
          <p:cNvSpPr/>
          <p:nvPr/>
        </p:nvSpPr>
        <p:spPr>
          <a:xfrm>
            <a:off x="457200" y="914400"/>
            <a:ext cx="73152" cy="3383280"/>
          </a:xfrm>
          <a:prstGeom prst="rect">
            <a:avLst/>
          </a:prstGeom>
          <a:solidFill>
            <a:srgbClr val="2A9D8F"/>
          </a:solidFill>
          <a:ln/>
        </p:spPr>
      </p:sp>
      <p:pic>
        <p:nvPicPr>
          <p:cNvPr id="8" name="Image 0" descr="preencoded.png">    </p:cNvPr>
          <p:cNvPicPr>
            <a:picLocks noChangeAspect="1"/>
          </p:cNvPicPr>
          <p:nvPr/>
        </p:nvPicPr>
        <p:blipFill>
          <a:blip r:embed="rId1"/>
          <a:stretch>
            <a:fillRect/>
          </a:stretch>
        </p:blipFill>
        <p:spPr>
          <a:xfrm>
            <a:off x="777240" y="1051560"/>
            <a:ext cx="292608" cy="292608"/>
          </a:xfrm>
          <a:prstGeom prst="rect">
            <a:avLst/>
          </a:prstGeom>
        </p:spPr>
      </p:pic>
      <p:sp>
        <p:nvSpPr>
          <p:cNvPr id="9" name="Text 6"/>
          <p:cNvSpPr/>
          <p:nvPr/>
        </p:nvSpPr>
        <p:spPr>
          <a:xfrm>
            <a:off x="1143000" y="1051560"/>
            <a:ext cx="3017520" cy="292608"/>
          </a:xfrm>
          <a:prstGeom prst="rect">
            <a:avLst/>
          </a:prstGeom>
          <a:noFill/>
          <a:ln/>
        </p:spPr>
        <p:txBody>
          <a:bodyPr wrap="square" lIns="0" tIns="0" rIns="0" bIns="0" rtlCol="0" anchor="ctr"/>
          <a:lstStyle/>
          <a:p>
            <a:pPr indent="0" marL="0">
              <a:buNone/>
            </a:pPr>
            <a:r>
              <a:rPr lang="en-US" sz="1600" b="1" dirty="0">
                <a:solidFill>
                  <a:srgbClr val="1A1A1A"/>
                </a:solidFill>
                <a:latin typeface="Georgia" pitchFamily="34" charset="0"/>
                <a:ea typeface="Georgia" pitchFamily="34" charset="-122"/>
                <a:cs typeface="Georgia" pitchFamily="34" charset="-120"/>
              </a:rPr>
              <a:t>Know Your Value</a:t>
            </a:r>
            <a:endParaRPr lang="en-US" sz="1600" dirty="0"/>
          </a:p>
        </p:txBody>
      </p:sp>
      <p:sp>
        <p:nvSpPr>
          <p:cNvPr id="10" name="Text 7"/>
          <p:cNvSpPr/>
          <p:nvPr/>
        </p:nvSpPr>
        <p:spPr>
          <a:xfrm>
            <a:off x="777240" y="1508760"/>
            <a:ext cx="3383280" cy="2560320"/>
          </a:xfrm>
          <a:prstGeom prst="rect">
            <a:avLst/>
          </a:prstGeom>
          <a:noFill/>
          <a:ln/>
        </p:spPr>
        <p:txBody>
          <a:bodyPr wrap="square" lIns="0" tIns="0" rIns="0" bIns="0" rtlCol="0" anchor="ctr"/>
          <a:lstStyle/>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Research local market rates thoroughly</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Factor in your training investment (200hr, 300hr, specializations)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Account for preparation &amp; sequencing time</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Include travel, parking, materials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Value your continuing education hours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Consider your experience level honestly</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Don't undervalue your expertise — but grow into your rates</a:t>
            </a:r>
            <a:endParaRPr lang="en-US" sz="1200" dirty="0"/>
          </a:p>
        </p:txBody>
      </p:sp>
      <p:sp>
        <p:nvSpPr>
          <p:cNvPr id="11" name="Shape 8"/>
          <p:cNvSpPr/>
          <p:nvPr/>
        </p:nvSpPr>
        <p:spPr>
          <a:xfrm>
            <a:off x="4754880" y="914400"/>
            <a:ext cx="3931920" cy="3383280"/>
          </a:xfrm>
          <a:prstGeom prst="rect">
            <a:avLst/>
          </a:prstGeom>
          <a:solidFill>
            <a:srgbClr val="FFFFFF"/>
          </a:solidFill>
          <a:ln/>
          <a:effectLst>
            <a:outerShdw sx="100000" sy="100000" kx="0" ky="0" algn="bl" rotWithShape="0" blurRad="101600" dist="25400" dir="8100000">
              <a:srgbClr val="000000">
                <a:alpha val="10000"/>
              </a:srgbClr>
            </a:outerShdw>
          </a:effectLst>
        </p:spPr>
      </p:sp>
      <p:sp>
        <p:nvSpPr>
          <p:cNvPr id="12" name="Shape 9"/>
          <p:cNvSpPr/>
          <p:nvPr/>
        </p:nvSpPr>
        <p:spPr>
          <a:xfrm>
            <a:off x="4754880" y="914400"/>
            <a:ext cx="73152" cy="3383280"/>
          </a:xfrm>
          <a:prstGeom prst="rect">
            <a:avLst/>
          </a:prstGeom>
          <a:solidFill>
            <a:srgbClr val="2A9D8F"/>
          </a:solidFill>
          <a:ln/>
        </p:spPr>
      </p:sp>
      <p:pic>
        <p:nvPicPr>
          <p:cNvPr id="13" name="Image 1" descr="preencoded.png">    </p:cNvPr>
          <p:cNvPicPr>
            <a:picLocks noChangeAspect="1"/>
          </p:cNvPicPr>
          <p:nvPr/>
        </p:nvPicPr>
        <p:blipFill>
          <a:blip r:embed="rId2"/>
          <a:stretch>
            <a:fillRect/>
          </a:stretch>
        </p:blipFill>
        <p:spPr>
          <a:xfrm>
            <a:off x="5074920" y="1051560"/>
            <a:ext cx="292608" cy="292608"/>
          </a:xfrm>
          <a:prstGeom prst="rect">
            <a:avLst/>
          </a:prstGeom>
        </p:spPr>
      </p:pic>
      <p:sp>
        <p:nvSpPr>
          <p:cNvPr id="14" name="Text 10"/>
          <p:cNvSpPr/>
          <p:nvPr/>
        </p:nvSpPr>
        <p:spPr>
          <a:xfrm>
            <a:off x="5440680" y="1051560"/>
            <a:ext cx="3017520" cy="292608"/>
          </a:xfrm>
          <a:prstGeom prst="rect">
            <a:avLst/>
          </a:prstGeom>
          <a:noFill/>
          <a:ln/>
        </p:spPr>
        <p:txBody>
          <a:bodyPr wrap="square" lIns="0" tIns="0" rIns="0" bIns="0" rtlCol="0" anchor="ctr"/>
          <a:lstStyle/>
          <a:p>
            <a:pPr indent="0" marL="0">
              <a:buNone/>
            </a:pPr>
            <a:r>
              <a:rPr lang="en-US" sz="1600" b="1" dirty="0">
                <a:solidFill>
                  <a:srgbClr val="1A1A1A"/>
                </a:solidFill>
                <a:latin typeface="Georgia" pitchFamily="34" charset="0"/>
                <a:ea typeface="Georgia" pitchFamily="34" charset="-122"/>
                <a:cs typeface="Georgia" pitchFamily="34" charset="-120"/>
              </a:rPr>
              <a:t>Common Pricing Models</a:t>
            </a:r>
            <a:endParaRPr lang="en-US" sz="1600" dirty="0"/>
          </a:p>
        </p:txBody>
      </p:sp>
      <p:sp>
        <p:nvSpPr>
          <p:cNvPr id="15" name="Text 11"/>
          <p:cNvSpPr/>
          <p:nvPr/>
        </p:nvSpPr>
        <p:spPr>
          <a:xfrm>
            <a:off x="5074920" y="1508760"/>
            <a:ext cx="3383280" cy="2560320"/>
          </a:xfrm>
          <a:prstGeom prst="rect">
            <a:avLst/>
          </a:prstGeom>
          <a:noFill/>
          <a:ln/>
        </p:spPr>
        <p:txBody>
          <a:bodyPr wrap="square" lIns="0" tIns="0" rIns="0" bIns="0" rtlCol="0" anchor="ctr"/>
          <a:lstStyle/>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Drop-in single class rates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Class passes (5, 10, 20 packs)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Monthly unlimited memberships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Workshop &amp; special event pricing</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Private session rates (premium)</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Sliding scale / community classes</a:t>
            </a:r>
            <a:endParaRPr lang="en-US" sz="1200" dirty="0"/>
          </a:p>
          <a:p>
            <a:pPr marL="342900" indent="-342900">
              <a:spcAft>
                <a:spcPts val="700"/>
              </a:spcAft>
              <a:buSzPct val="100000"/>
              <a:buChar char="•"/>
            </a:pPr>
            <a:r>
              <a:rPr lang="en-US" sz="1200" dirty="0">
                <a:solidFill>
                  <a:srgbClr val="1A1A1A"/>
                </a:solidFill>
                <a:latin typeface="Calibri" pitchFamily="34" charset="0"/>
                <a:ea typeface="Calibri" pitchFamily="34" charset="-122"/>
                <a:cs typeface="Calibri" pitchFamily="34" charset="-120"/>
              </a:rPr>
              <a:t>Teacher pay: flat rate vs. per-student vs. percentage</a:t>
            </a:r>
            <a:endParaRPr lang="en-US" sz="1200" dirty="0"/>
          </a:p>
        </p:txBody>
      </p:sp>
      <p:sp>
        <p:nvSpPr>
          <p:cNvPr id="16" name="Shape 12"/>
          <p:cNvSpPr/>
          <p:nvPr/>
        </p:nvSpPr>
        <p:spPr>
          <a:xfrm>
            <a:off x="0" y="4663440"/>
            <a:ext cx="9144000" cy="480060"/>
          </a:xfrm>
          <a:prstGeom prst="rect">
            <a:avLst/>
          </a:prstGeom>
          <a:solidFill>
            <a:srgbClr val="2A9D8F"/>
          </a:solidFill>
          <a:ln/>
        </p:spPr>
      </p:sp>
      <p:sp>
        <p:nvSpPr>
          <p:cNvPr id="17" name="Text 13"/>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"Teach only what you know" applies to pricing too — be honest about your level and grow into your rates.</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DF5F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A9D8F"/>
          </a:solidFill>
          <a:ln/>
        </p:spPr>
      </p:sp>
      <p:sp>
        <p:nvSpPr>
          <p:cNvPr id="3" name="Shape 1"/>
          <p:cNvSpPr/>
          <p:nvPr/>
        </p:nvSpPr>
        <p:spPr>
          <a:xfrm>
            <a:off x="457200" y="164592"/>
            <a:ext cx="502920" cy="502920"/>
          </a:xfrm>
          <a:prstGeom prst="ellipse">
            <a:avLst/>
          </a:prstGeom>
          <a:solidFill>
            <a:srgbClr val="2A9D8F"/>
          </a:solidFill>
          <a:ln/>
        </p:spPr>
      </p:sp>
      <p:sp>
        <p:nvSpPr>
          <p:cNvPr id="4" name="Text 2"/>
          <p:cNvSpPr/>
          <p:nvPr/>
        </p:nvSpPr>
        <p:spPr>
          <a:xfrm>
            <a:off x="457200" y="182880"/>
            <a:ext cx="50292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Georgia" pitchFamily="34" charset="0"/>
                <a:ea typeface="Georgia" pitchFamily="34" charset="-122"/>
                <a:cs typeface="Georgia" pitchFamily="34" charset="-120"/>
              </a:rPr>
              <a:t>A2</a:t>
            </a:r>
            <a:endParaRPr lang="en-US" sz="1400" dirty="0"/>
          </a:p>
        </p:txBody>
      </p:sp>
      <p:sp>
        <p:nvSpPr>
          <p:cNvPr id="5" name="Text 3"/>
          <p:cNvSpPr/>
          <p:nvPr/>
        </p:nvSpPr>
        <p:spPr>
          <a:xfrm>
            <a:off x="1097280" y="164592"/>
            <a:ext cx="758952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The Ethics of Pricing Yoga</a:t>
            </a:r>
            <a:endParaRPr lang="en-US" sz="2400" dirty="0"/>
          </a:p>
        </p:txBody>
      </p:sp>
      <p:sp>
        <p:nvSpPr>
          <p:cNvPr id="6" name="Shape 4"/>
          <p:cNvSpPr/>
          <p:nvPr/>
        </p:nvSpPr>
        <p:spPr>
          <a:xfrm>
            <a:off x="457200" y="914400"/>
            <a:ext cx="8229600" cy="914400"/>
          </a:xfrm>
          <a:prstGeom prst="rect">
            <a:avLst/>
          </a:prstGeom>
          <a:solidFill>
            <a:srgbClr val="D5E8E4"/>
          </a:solidFill>
          <a:ln/>
        </p:spPr>
      </p:sp>
      <p:sp>
        <p:nvSpPr>
          <p:cNvPr id="7" name="Text 5"/>
          <p:cNvSpPr/>
          <p:nvPr/>
        </p:nvSpPr>
        <p:spPr>
          <a:xfrm>
            <a:off x="731520" y="960120"/>
            <a:ext cx="7680960" cy="822960"/>
          </a:xfrm>
          <a:prstGeom prst="rect">
            <a:avLst/>
          </a:prstGeom>
          <a:noFill/>
          <a:ln/>
        </p:spPr>
        <p:txBody>
          <a:bodyPr wrap="square" lIns="0" tIns="0" rIns="0" bIns="0" rtlCol="0" anchor="ctr"/>
          <a:lstStyle/>
          <a:p>
            <a:pPr indent="0" marL="0">
              <a:buNone/>
            </a:pPr>
            <a:r>
              <a:rPr lang="en-US" sz="1300" i="1" dirty="0">
                <a:solidFill>
                  <a:srgbClr val="2A9D8F"/>
                </a:solidFill>
                <a:latin typeface="Calibri" pitchFamily="34" charset="0"/>
                <a:ea typeface="Calibri" pitchFamily="34" charset="-122"/>
                <a:cs typeface="Calibri" pitchFamily="34" charset="-120"/>
              </a:rPr>
              <a:t>The modern reality: if you wish to teach or provide space for yoga classes, the number of people in your class matters. Studios rely on revenue from dedicated students. Teachers must have students in their classes. Whether we like it or not, we all feel the pressure.</a:t>
            </a:r>
            <a:endParaRPr lang="en-US" sz="1300" dirty="0"/>
          </a:p>
        </p:txBody>
      </p:sp>
      <p:sp>
        <p:nvSpPr>
          <p:cNvPr id="8" name="Shape 6"/>
          <p:cNvSpPr/>
          <p:nvPr/>
        </p:nvSpPr>
        <p:spPr>
          <a:xfrm>
            <a:off x="457200" y="2103120"/>
            <a:ext cx="4023360" cy="22860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9" name="Shape 7"/>
          <p:cNvSpPr/>
          <p:nvPr/>
        </p:nvSpPr>
        <p:spPr>
          <a:xfrm>
            <a:off x="457200" y="2103120"/>
            <a:ext cx="73152" cy="2286000"/>
          </a:xfrm>
          <a:prstGeom prst="rect">
            <a:avLst/>
          </a:prstGeom>
          <a:solidFill>
            <a:srgbClr val="2A9D8F"/>
          </a:solidFill>
          <a:ln/>
        </p:spPr>
      </p:sp>
      <p:sp>
        <p:nvSpPr>
          <p:cNvPr id="10" name="Text 8"/>
          <p:cNvSpPr/>
          <p:nvPr/>
        </p:nvSpPr>
        <p:spPr>
          <a:xfrm>
            <a:off x="685800" y="2194560"/>
            <a:ext cx="3566160" cy="32004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For Teachers</a:t>
            </a:r>
            <a:endParaRPr lang="en-US" sz="1500" dirty="0"/>
          </a:p>
        </p:txBody>
      </p:sp>
      <p:sp>
        <p:nvSpPr>
          <p:cNvPr id="11" name="Text 9"/>
          <p:cNvSpPr/>
          <p:nvPr/>
        </p:nvSpPr>
        <p:spPr>
          <a:xfrm>
            <a:off x="685800" y="2606040"/>
            <a:ext cx="3566160" cy="1645920"/>
          </a:xfrm>
          <a:prstGeom prst="rect">
            <a:avLst/>
          </a:prstGeom>
          <a:noFill/>
          <a:ln/>
        </p:spPr>
        <p:txBody>
          <a:bodyPr wrap="square" lIns="0" tIns="0" rIns="0" bIns="0" rtlCol="0" anchor="ctr"/>
          <a:lstStyle/>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Be true to yourself and your style</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Teach what you know and love</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Don't adopt a style just because it's trendy</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If you love restorative, teach restorative</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Your authenticity will attract the right students</a:t>
            </a:r>
            <a:endParaRPr lang="en-US" sz="1200" dirty="0"/>
          </a:p>
        </p:txBody>
      </p:sp>
      <p:sp>
        <p:nvSpPr>
          <p:cNvPr id="12" name="Shape 10"/>
          <p:cNvSpPr/>
          <p:nvPr/>
        </p:nvSpPr>
        <p:spPr>
          <a:xfrm>
            <a:off x="4754880" y="2103120"/>
            <a:ext cx="4023360" cy="2286000"/>
          </a:xfrm>
          <a:prstGeom prst="rect">
            <a:avLst/>
          </a:prstGeom>
          <a:solidFill>
            <a:srgbClr val="FFFFFF"/>
          </a:solidFill>
          <a:ln/>
          <a:effectLst>
            <a:outerShdw sx="100000" sy="100000" kx="0" ky="0" algn="bl" rotWithShape="0" blurRad="50800" dist="12700" dir="8100000">
              <a:srgbClr val="000000">
                <a:alpha val="8000"/>
              </a:srgbClr>
            </a:outerShdw>
          </a:effectLst>
        </p:spPr>
      </p:sp>
      <p:sp>
        <p:nvSpPr>
          <p:cNvPr id="13" name="Shape 11"/>
          <p:cNvSpPr/>
          <p:nvPr/>
        </p:nvSpPr>
        <p:spPr>
          <a:xfrm>
            <a:off x="4754880" y="2103120"/>
            <a:ext cx="73152" cy="2286000"/>
          </a:xfrm>
          <a:prstGeom prst="rect">
            <a:avLst/>
          </a:prstGeom>
          <a:solidFill>
            <a:srgbClr val="2A9D8F"/>
          </a:solidFill>
          <a:ln/>
        </p:spPr>
      </p:sp>
      <p:sp>
        <p:nvSpPr>
          <p:cNvPr id="14" name="Text 12"/>
          <p:cNvSpPr/>
          <p:nvPr/>
        </p:nvSpPr>
        <p:spPr>
          <a:xfrm>
            <a:off x="4983480" y="2194560"/>
            <a:ext cx="3566160" cy="320040"/>
          </a:xfrm>
          <a:prstGeom prst="rect">
            <a:avLst/>
          </a:prstGeom>
          <a:noFill/>
          <a:ln/>
        </p:spPr>
        <p:txBody>
          <a:bodyPr wrap="square" lIns="0" tIns="0" rIns="0" bIns="0" rtlCol="0" anchor="ctr"/>
          <a:lstStyle/>
          <a:p>
            <a:pPr indent="0" marL="0">
              <a:buNone/>
            </a:pPr>
            <a:r>
              <a:rPr lang="en-US" sz="1500" b="1" dirty="0">
                <a:solidFill>
                  <a:srgbClr val="1A1A1A"/>
                </a:solidFill>
                <a:latin typeface="Georgia" pitchFamily="34" charset="0"/>
                <a:ea typeface="Georgia" pitchFamily="34" charset="-122"/>
                <a:cs typeface="Georgia" pitchFamily="34" charset="-120"/>
              </a:rPr>
              <a:t>For Studio Owners</a:t>
            </a:r>
            <a:endParaRPr lang="en-US" sz="1500" dirty="0"/>
          </a:p>
        </p:txBody>
      </p:sp>
      <p:sp>
        <p:nvSpPr>
          <p:cNvPr id="15" name="Text 13"/>
          <p:cNvSpPr/>
          <p:nvPr/>
        </p:nvSpPr>
        <p:spPr>
          <a:xfrm>
            <a:off x="4983480" y="2606040"/>
            <a:ext cx="3566160" cy="1645920"/>
          </a:xfrm>
          <a:prstGeom prst="rect">
            <a:avLst/>
          </a:prstGeom>
          <a:noFill/>
          <a:ln/>
        </p:spPr>
        <p:txBody>
          <a:bodyPr wrap="square" lIns="0" tIns="0" rIns="0" bIns="0" rtlCol="0" anchor="ctr"/>
          <a:lstStyle/>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Know what kind of studio you are</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Support and develop your teachers</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Recognize individual strengths</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Place teachers in optimal time slots</a:t>
            </a:r>
            <a:endParaRPr lang="en-US" sz="1200" dirty="0"/>
          </a:p>
          <a:p>
            <a:pPr marL="342900" indent="-342900">
              <a:spcAft>
                <a:spcPts val="500"/>
              </a:spcAft>
              <a:buSzPct val="100000"/>
              <a:buChar char="•"/>
            </a:pPr>
            <a:r>
              <a:rPr lang="en-US" sz="1200" dirty="0">
                <a:solidFill>
                  <a:srgbClr val="1A1A1A"/>
                </a:solidFill>
                <a:latin typeface="Calibri" pitchFamily="34" charset="0"/>
                <a:ea typeface="Calibri" pitchFamily="34" charset="-122"/>
                <a:cs typeface="Calibri" pitchFamily="34" charset="-120"/>
              </a:rPr>
              <a:t>Engage in open, constant communication</a:t>
            </a:r>
            <a:endParaRPr lang="en-US" sz="1200" dirty="0"/>
          </a:p>
        </p:txBody>
      </p:sp>
      <p:sp>
        <p:nvSpPr>
          <p:cNvPr id="16" name="Shape 14"/>
          <p:cNvSpPr/>
          <p:nvPr/>
        </p:nvSpPr>
        <p:spPr>
          <a:xfrm>
            <a:off x="0" y="4663440"/>
            <a:ext cx="9144000" cy="480060"/>
          </a:xfrm>
          <a:prstGeom prst="rect">
            <a:avLst/>
          </a:prstGeom>
          <a:solidFill>
            <a:srgbClr val="2A9D8F"/>
          </a:solidFill>
          <a:ln/>
        </p:spPr>
      </p:sp>
      <p:sp>
        <p:nvSpPr>
          <p:cNvPr id="17" name="Text 15"/>
          <p:cNvSpPr/>
          <p:nvPr/>
        </p:nvSpPr>
        <p:spPr>
          <a:xfrm>
            <a:off x="457200" y="4663440"/>
            <a:ext cx="8229600" cy="48006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KEY INSIGHT:  How you maintain integrity while playing the numbers game is one of the most important questions in the yoga business.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32</Slides>
  <Notes>32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Yoga as a Business - Professional Essentials (Expanded Interactive Q&amp;A)</dc:title>
  <dc:subject>PptxGenJS Presentation</dc:subject>
  <dc:creator>In Bloom Yoga Center LLC</dc:creator>
  <cp:lastModifiedBy>In Bloom Yoga Center LLC</cp:lastModifiedBy>
  <cp:revision>1</cp:revision>
  <dcterms:created xsi:type="dcterms:W3CDTF">2026-02-06T02:00:28Z</dcterms:created>
  <dcterms:modified xsi:type="dcterms:W3CDTF">2026-02-06T02:00:28Z</dcterms:modified>
</cp:coreProperties>
</file>