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sldIdLst>
    <p:sldId id="256" r:id="rId2"/>
    <p:sldId id="259" r:id="rId3"/>
    <p:sldId id="257" r:id="rId4"/>
    <p:sldId id="258"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32"/>
  </p:normalViewPr>
  <p:slideViewPr>
    <p:cSldViewPr snapToGrid="0" snapToObjects="1">
      <p:cViewPr varScale="1">
        <p:scale>
          <a:sx n="90" d="100"/>
          <a:sy n="90" d="100"/>
        </p:scale>
        <p:origin x="232" y="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980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905554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536710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206863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1705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466543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985580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31143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848455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54086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2/26/21</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57263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2/26/21</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411443396"/>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yogateachercentral.com/free-yoga-teaching-resources/2-minute-messag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8" name="Rectangle 53">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6621B8-37E1-0740-A5B0-603ED1C3BFC7}"/>
              </a:ext>
            </a:extLst>
          </p:cNvPr>
          <p:cNvSpPr>
            <a:spLocks noGrp="1"/>
          </p:cNvSpPr>
          <p:nvPr>
            <p:ph type="ctrTitle"/>
          </p:nvPr>
        </p:nvSpPr>
        <p:spPr>
          <a:xfrm>
            <a:off x="6663910" y="540033"/>
            <a:ext cx="4426782" cy="1331604"/>
          </a:xfrm>
        </p:spPr>
        <p:txBody>
          <a:bodyPr vert="horz" lIns="0" tIns="0" rIns="0" bIns="0" rtlCol="0" anchor="b" anchorCtr="0">
            <a:normAutofit/>
          </a:bodyPr>
          <a:lstStyle/>
          <a:p>
            <a:r>
              <a:rPr lang="en-US" dirty="0"/>
              <a:t>What Is Yoga?</a:t>
            </a:r>
          </a:p>
        </p:txBody>
      </p:sp>
      <p:pic>
        <p:nvPicPr>
          <p:cNvPr id="4" name="Picture 3" descr="White stones balanced in a stack">
            <a:extLst>
              <a:ext uri="{FF2B5EF4-FFF2-40B4-BE49-F238E27FC236}">
                <a16:creationId xmlns:a16="http://schemas.microsoft.com/office/drawing/2014/main" id="{0DA74742-2A38-45ED-A120-F87B9E2552A3}"/>
              </a:ext>
            </a:extLst>
          </p:cNvPr>
          <p:cNvPicPr>
            <a:picLocks noChangeAspect="1"/>
          </p:cNvPicPr>
          <p:nvPr/>
        </p:nvPicPr>
        <p:blipFill rotWithShape="1">
          <a:blip r:embed="rId2"/>
          <a:srcRect l="42255" r="-1" b="-1"/>
          <a:stretch/>
        </p:blipFill>
        <p:spPr>
          <a:xfrm>
            <a:off x="540989" y="540033"/>
            <a:ext cx="4996212" cy="5775279"/>
          </a:xfrm>
          <a:prstGeom prst="rect">
            <a:avLst/>
          </a:prstGeom>
        </p:spPr>
      </p:pic>
      <p:cxnSp>
        <p:nvCxnSpPr>
          <p:cNvPr id="59" name="Straight Connector 55">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07300" y="2310207"/>
            <a:ext cx="540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itle 1">
            <a:extLst>
              <a:ext uri="{FF2B5EF4-FFF2-40B4-BE49-F238E27FC236}">
                <a16:creationId xmlns:a16="http://schemas.microsoft.com/office/drawing/2014/main" id="{3D737593-33A1-6548-A207-B7138C7B0C43}"/>
              </a:ext>
            </a:extLst>
          </p:cNvPr>
          <p:cNvSpPr txBox="1">
            <a:spLocks/>
          </p:cNvSpPr>
          <p:nvPr/>
        </p:nvSpPr>
        <p:spPr>
          <a:xfrm>
            <a:off x="6645276" y="2759076"/>
            <a:ext cx="4460874" cy="3009899"/>
          </a:xfrm>
          <a:prstGeom prst="rect">
            <a:avLst/>
          </a:prstGeom>
        </p:spPr>
        <p:txBody>
          <a:bodyPr vert="horz" lIns="0" tIns="0" rIns="0" bIns="0" rtlCol="0" anchor="t" anchorCtr="0">
            <a:normAutofit/>
          </a:bodyPr>
          <a:lstStyle>
            <a:lvl1pPr algn="ctr"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a:lstStyle>
          <a:p>
            <a:pPr>
              <a:lnSpc>
                <a:spcPct val="125000"/>
              </a:lnSpc>
              <a:spcAft>
                <a:spcPts val="600"/>
              </a:spcAft>
              <a:buClr>
                <a:schemeClr val="accent1">
                  <a:lumMod val="60000"/>
                  <a:lumOff val="40000"/>
                </a:schemeClr>
              </a:buClr>
            </a:pPr>
            <a:r>
              <a:rPr lang="en-US" sz="2000" dirty="0">
                <a:solidFill>
                  <a:schemeClr val="tx1">
                    <a:alpha val="70000"/>
                  </a:schemeClr>
                </a:solidFill>
                <a:latin typeface="+mn-lt"/>
                <a:ea typeface="+mn-ea"/>
                <a:cs typeface="+mn-cs"/>
              </a:rPr>
              <a:t>WHY DO WE DO IT?</a:t>
            </a:r>
          </a:p>
        </p:txBody>
      </p:sp>
    </p:spTree>
    <p:extLst>
      <p:ext uri="{BB962C8B-B14F-4D97-AF65-F5344CB8AC3E}">
        <p14:creationId xmlns:p14="http://schemas.microsoft.com/office/powerpoint/2010/main" val="149567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0"/>
                                  </p:stCondLst>
                                  <p:iterate>
                                    <p:tmPct val="10000"/>
                                  </p:iterate>
                                  <p:childTnLst>
                                    <p:set>
                                      <p:cBhvr>
                                        <p:cTn id="9" dur="1" fill="hold">
                                          <p:stCondLst>
                                            <p:cond delay="0"/>
                                          </p:stCondLst>
                                        </p:cTn>
                                        <p:tgtEl>
                                          <p:spTgt spid="49"/>
                                        </p:tgtEl>
                                        <p:attrNameLst>
                                          <p:attrName>style.visibility</p:attrName>
                                        </p:attrNameLst>
                                      </p:cBhvr>
                                      <p:to>
                                        <p:strVal val="visible"/>
                                      </p:to>
                                    </p:set>
                                    <p:animEffect transition="in" filter="fade">
                                      <p:cBhvr>
                                        <p:cTn id="10" dur="7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0929628-7A8F-824D-B250-41499AF6AEA9}"/>
              </a:ext>
            </a:extLst>
          </p:cNvPr>
          <p:cNvSpPr>
            <a:spLocks noGrp="1"/>
          </p:cNvSpPr>
          <p:nvPr>
            <p:ph type="subTitle" idx="1"/>
          </p:nvPr>
        </p:nvSpPr>
        <p:spPr>
          <a:xfrm>
            <a:off x="7766051" y="4113213"/>
            <a:ext cx="3884961" cy="1655762"/>
          </a:xfrm>
        </p:spPr>
        <p:txBody>
          <a:bodyPr>
            <a:normAutofit/>
          </a:bodyPr>
          <a:lstStyle/>
          <a:p>
            <a:pPr>
              <a:lnSpc>
                <a:spcPct val="115000"/>
              </a:lnSpc>
            </a:pPr>
            <a:r>
              <a:rPr lang="en-US" dirty="0">
                <a:hlinkClick r:id="rId2"/>
              </a:rPr>
              <a:t>https://</a:t>
            </a:r>
            <a:r>
              <a:rPr lang="en-US" dirty="0" err="1">
                <a:hlinkClick r:id="rId2"/>
              </a:rPr>
              <a:t>yogateachercentral.com</a:t>
            </a:r>
            <a:r>
              <a:rPr lang="en-US" dirty="0">
                <a:hlinkClick r:id="rId2"/>
              </a:rPr>
              <a:t>/free-yoga-teaching-resources/2-minute-messages/</a:t>
            </a:r>
            <a:endParaRPr lang="en-US"/>
          </a:p>
        </p:txBody>
      </p:sp>
      <p:pic>
        <p:nvPicPr>
          <p:cNvPr id="4" name="Picture 3" descr="White stones balanced in a stack">
            <a:extLst>
              <a:ext uri="{FF2B5EF4-FFF2-40B4-BE49-F238E27FC236}">
                <a16:creationId xmlns:a16="http://schemas.microsoft.com/office/drawing/2014/main" id="{0DA74742-2A38-45ED-A120-F87B9E2552A3}"/>
              </a:ext>
            </a:extLst>
          </p:cNvPr>
          <p:cNvPicPr>
            <a:picLocks noChangeAspect="1"/>
          </p:cNvPicPr>
          <p:nvPr/>
        </p:nvPicPr>
        <p:blipFill rotWithShape="1">
          <a:blip r:embed="rId3"/>
          <a:srcRect l="22934" r="-2" b="-2"/>
          <a:stretch/>
        </p:blipFill>
        <p:spPr>
          <a:xfrm>
            <a:off x="540988" y="540000"/>
            <a:ext cx="6671025" cy="5778000"/>
          </a:xfrm>
          <a:prstGeom prst="rect">
            <a:avLst/>
          </a:prstGeom>
        </p:spPr>
      </p:pic>
      <p:cxnSp>
        <p:nvCxnSpPr>
          <p:cNvPr id="18" name="Straight Connector 17">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38531"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12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16A5661-2CFE-478C-BAC3-729F393F3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E6606932-11D2-3542-9F1C-90C4C3CB8BEC}"/>
              </a:ext>
            </a:extLst>
          </p:cNvPr>
          <p:cNvSpPr txBox="1">
            <a:spLocks/>
          </p:cNvSpPr>
          <p:nvPr/>
        </p:nvSpPr>
        <p:spPr>
          <a:xfrm>
            <a:off x="1080000" y="2252663"/>
            <a:ext cx="4457200" cy="2349500"/>
          </a:xfrm>
          <a:prstGeom prst="rect">
            <a:avLst/>
          </a:prstGeom>
        </p:spPr>
        <p:txBody>
          <a:bodyPr vert="horz" lIns="0" tIns="0" rIns="0" bIns="0" rtlCol="0" anchor="ctr" anchorCtr="0">
            <a:normAutofit/>
          </a:bodyPr>
          <a:lst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a:lstStyle>
          <a:p>
            <a:pPr algn="ctr">
              <a:spcAft>
                <a:spcPts val="600"/>
              </a:spcAft>
            </a:pPr>
            <a:r>
              <a:rPr lang="en-US" dirty="0"/>
              <a:t>What Is Yoga?</a:t>
            </a:r>
            <a:endParaRPr lang="en-US"/>
          </a:p>
        </p:txBody>
      </p:sp>
      <p:grpSp>
        <p:nvGrpSpPr>
          <p:cNvPr id="16" name="Group 15">
            <a:extLst>
              <a:ext uri="{FF2B5EF4-FFF2-40B4-BE49-F238E27FC236}">
                <a16:creationId xmlns:a16="http://schemas.microsoft.com/office/drawing/2014/main" id="{FB7BE8CD-E348-464A-82CC-7EF7AA8284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9771" y="649304"/>
            <a:ext cx="913428" cy="1315264"/>
            <a:chOff x="999771" y="649304"/>
            <a:chExt cx="913428" cy="1315264"/>
          </a:xfrm>
        </p:grpSpPr>
        <p:grpSp>
          <p:nvGrpSpPr>
            <p:cNvPr id="17" name="Group 16">
              <a:extLst>
                <a:ext uri="{FF2B5EF4-FFF2-40B4-BE49-F238E27FC236}">
                  <a16:creationId xmlns:a16="http://schemas.microsoft.com/office/drawing/2014/main" id="{B8CC82D2-4C4A-4C67-8483-5199F97B37A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70D2391D-AA33-4F5E-BD96-B42D93DED22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166DCE-539D-4C74-9C9D-AC000BA2F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eeform: Shape 28">
                  <a:extLst>
                    <a:ext uri="{FF2B5EF4-FFF2-40B4-BE49-F238E27FC236}">
                      <a16:creationId xmlns:a16="http://schemas.microsoft.com/office/drawing/2014/main" id="{DCC6BEB5-DA1F-4F9E-BA5D-8F892A0FB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C0300EB9-093C-4C32-A212-821D7AC082B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AFC97B3C-CF0E-4C93-AA39-7A677A12C5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0943F14E-6185-4A31-8318-2088A05F5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F3B56658-371E-446B-B30D-D4EA2A88A97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068979FB-2943-4091-A490-D9F8695DF0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378C39C-3FC0-4521-8336-33A8639192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8" name="Group 17">
              <a:extLst>
                <a:ext uri="{FF2B5EF4-FFF2-40B4-BE49-F238E27FC236}">
                  <a16:creationId xmlns:a16="http://schemas.microsoft.com/office/drawing/2014/main" id="{72C6951D-2EAF-4333-B8A8-F473DC3BDF4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37136" y="649304"/>
              <a:ext cx="388541" cy="388541"/>
              <a:chOff x="5752675" y="5440856"/>
              <a:chExt cx="388541" cy="388541"/>
            </a:xfrm>
          </p:grpSpPr>
          <p:sp>
            <p:nvSpPr>
              <p:cNvPr id="19" name="Oval 18">
                <a:extLst>
                  <a:ext uri="{FF2B5EF4-FFF2-40B4-BE49-F238E27FC236}">
                    <a16:creationId xmlns:a16="http://schemas.microsoft.com/office/drawing/2014/main" id="{63E77698-5758-433A-9DF3-3BE43B6FB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FF47FF7F-75A9-438D-8BA7-428BF76974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sp>
        <p:nvSpPr>
          <p:cNvPr id="8" name="Rectangle 7">
            <a:extLst>
              <a:ext uri="{FF2B5EF4-FFF2-40B4-BE49-F238E27FC236}">
                <a16:creationId xmlns:a16="http://schemas.microsoft.com/office/drawing/2014/main" id="{5FB8C75D-1AB7-EA4F-8A20-E0411E1B183C}"/>
              </a:ext>
            </a:extLst>
          </p:cNvPr>
          <p:cNvSpPr/>
          <p:nvPr/>
        </p:nvSpPr>
        <p:spPr>
          <a:xfrm>
            <a:off x="6654801" y="1079499"/>
            <a:ext cx="4457200" cy="4689476"/>
          </a:xfrm>
          <a:prstGeom prst="rect">
            <a:avLst/>
          </a:prstGeom>
        </p:spPr>
        <p:txBody>
          <a:bodyPr vert="horz" lIns="0" tIns="0" rIns="0" bIns="0" rtlCol="0" anchor="ctr" anchorCtr="0">
            <a:normAutofit/>
          </a:bodyPr>
          <a:lstStyle/>
          <a:p>
            <a:pPr>
              <a:lnSpc>
                <a:spcPct val="115000"/>
              </a:lnSpc>
              <a:spcAft>
                <a:spcPts val="600"/>
              </a:spcAft>
              <a:buClr>
                <a:schemeClr val="accent1">
                  <a:lumMod val="60000"/>
                  <a:lumOff val="40000"/>
                </a:schemeClr>
              </a:buClr>
            </a:pPr>
            <a:endParaRPr lang="en-US" sz="1700">
              <a:solidFill>
                <a:schemeClr val="tx1">
                  <a:alpha val="70000"/>
                </a:schemeClr>
              </a:solidFill>
            </a:endParaRPr>
          </a:p>
          <a:p>
            <a:pPr>
              <a:lnSpc>
                <a:spcPct val="115000"/>
              </a:lnSpc>
              <a:spcAft>
                <a:spcPts val="600"/>
              </a:spcAft>
              <a:buClr>
                <a:schemeClr val="accent1">
                  <a:lumMod val="60000"/>
                  <a:lumOff val="40000"/>
                </a:schemeClr>
              </a:buClr>
            </a:pPr>
            <a:r>
              <a:rPr lang="en-US" sz="1700" b="0" i="0">
                <a:solidFill>
                  <a:schemeClr val="tx1">
                    <a:alpha val="70000"/>
                  </a:schemeClr>
                </a:solidFill>
                <a:effectLst/>
              </a:rPr>
              <a:t>union,  yoke, connection, “to yoke”</a:t>
            </a:r>
          </a:p>
          <a:p>
            <a:pPr>
              <a:lnSpc>
                <a:spcPct val="115000"/>
              </a:lnSpc>
              <a:spcAft>
                <a:spcPts val="600"/>
              </a:spcAft>
              <a:buClr>
                <a:schemeClr val="accent1">
                  <a:lumMod val="60000"/>
                  <a:lumOff val="40000"/>
                </a:schemeClr>
              </a:buClr>
            </a:pPr>
            <a:endParaRPr lang="en-US" sz="1700">
              <a:solidFill>
                <a:schemeClr val="tx1">
                  <a:alpha val="70000"/>
                </a:schemeClr>
              </a:solidFill>
            </a:endParaRPr>
          </a:p>
          <a:p>
            <a:pPr>
              <a:lnSpc>
                <a:spcPct val="115000"/>
              </a:lnSpc>
              <a:spcAft>
                <a:spcPts val="600"/>
              </a:spcAft>
              <a:buClr>
                <a:schemeClr val="accent1">
                  <a:lumMod val="60000"/>
                  <a:lumOff val="40000"/>
                </a:schemeClr>
              </a:buClr>
            </a:pPr>
            <a:endParaRPr lang="en-US" sz="1700">
              <a:solidFill>
                <a:schemeClr val="tx1">
                  <a:alpha val="70000"/>
                </a:schemeClr>
              </a:solidFill>
            </a:endParaRPr>
          </a:p>
          <a:p>
            <a:pPr>
              <a:lnSpc>
                <a:spcPct val="115000"/>
              </a:lnSpc>
              <a:spcAft>
                <a:spcPts val="600"/>
              </a:spcAft>
              <a:buClr>
                <a:schemeClr val="accent1">
                  <a:lumMod val="60000"/>
                  <a:lumOff val="40000"/>
                </a:schemeClr>
              </a:buClr>
            </a:pPr>
            <a:endParaRPr lang="en-US" sz="1700" b="0" i="0">
              <a:solidFill>
                <a:schemeClr val="tx1">
                  <a:alpha val="70000"/>
                </a:schemeClr>
              </a:solidFill>
              <a:effectLst/>
            </a:endParaRPr>
          </a:p>
          <a:p>
            <a:pPr>
              <a:lnSpc>
                <a:spcPct val="115000"/>
              </a:lnSpc>
              <a:spcAft>
                <a:spcPts val="600"/>
              </a:spcAft>
              <a:buClr>
                <a:schemeClr val="accent1">
                  <a:lumMod val="60000"/>
                  <a:lumOff val="40000"/>
                </a:schemeClr>
              </a:buClr>
            </a:pPr>
            <a:r>
              <a:rPr lang="en-US" sz="1700" b="0" i="0">
                <a:solidFill>
                  <a:schemeClr val="tx1">
                    <a:alpha val="70000"/>
                  </a:schemeClr>
                </a:solidFill>
                <a:effectLst/>
              </a:rPr>
              <a:t>Patanjali, the Father of modern yoga and the yoga sutras, talks about yoga being mastery of the mind, or stillness of the mind. </a:t>
            </a:r>
          </a:p>
          <a:p>
            <a:pPr>
              <a:lnSpc>
                <a:spcPct val="115000"/>
              </a:lnSpc>
              <a:spcAft>
                <a:spcPts val="600"/>
              </a:spcAft>
              <a:buClr>
                <a:schemeClr val="accent1">
                  <a:lumMod val="60000"/>
                  <a:lumOff val="40000"/>
                </a:schemeClr>
              </a:buClr>
            </a:pPr>
            <a:endParaRPr lang="en-US" sz="1700">
              <a:solidFill>
                <a:schemeClr val="tx1">
                  <a:alpha val="70000"/>
                </a:schemeClr>
              </a:solidFill>
            </a:endParaRPr>
          </a:p>
          <a:p>
            <a:pPr>
              <a:lnSpc>
                <a:spcPct val="115000"/>
              </a:lnSpc>
              <a:spcAft>
                <a:spcPts val="600"/>
              </a:spcAft>
              <a:buClr>
                <a:schemeClr val="accent1">
                  <a:lumMod val="60000"/>
                  <a:lumOff val="40000"/>
                </a:schemeClr>
              </a:buClr>
            </a:pPr>
            <a:endParaRPr lang="en-US" sz="1700">
              <a:solidFill>
                <a:schemeClr val="tx1">
                  <a:alpha val="70000"/>
                </a:schemeClr>
              </a:solidFill>
            </a:endParaRPr>
          </a:p>
          <a:p>
            <a:pPr>
              <a:lnSpc>
                <a:spcPct val="115000"/>
              </a:lnSpc>
              <a:spcAft>
                <a:spcPts val="600"/>
              </a:spcAft>
              <a:buClr>
                <a:schemeClr val="accent1">
                  <a:lumMod val="60000"/>
                  <a:lumOff val="40000"/>
                </a:schemeClr>
              </a:buClr>
            </a:pPr>
            <a:endParaRPr lang="en-US" sz="1700">
              <a:solidFill>
                <a:schemeClr val="tx1">
                  <a:alpha val="70000"/>
                </a:schemeClr>
              </a:solidFill>
            </a:endParaRPr>
          </a:p>
          <a:p>
            <a:pPr>
              <a:lnSpc>
                <a:spcPct val="115000"/>
              </a:lnSpc>
              <a:spcAft>
                <a:spcPts val="600"/>
              </a:spcAft>
              <a:buClr>
                <a:schemeClr val="accent1">
                  <a:lumMod val="60000"/>
                  <a:lumOff val="40000"/>
                </a:schemeClr>
              </a:buClr>
            </a:pPr>
            <a:r>
              <a:rPr lang="en-US" sz="1700" b="0" i="0">
                <a:solidFill>
                  <a:schemeClr val="tx1">
                    <a:alpha val="70000"/>
                  </a:schemeClr>
                </a:solidFill>
                <a:effectLst/>
              </a:rPr>
              <a:t>The aim of yoga is to understand the true nature of self.</a:t>
            </a:r>
            <a:endParaRPr lang="en-US" sz="1700">
              <a:solidFill>
                <a:schemeClr val="tx1">
                  <a:alpha val="70000"/>
                </a:schemeClr>
              </a:solidFill>
            </a:endParaRPr>
          </a:p>
        </p:txBody>
      </p:sp>
    </p:spTree>
    <p:extLst>
      <p:ext uri="{BB962C8B-B14F-4D97-AF65-F5344CB8AC3E}">
        <p14:creationId xmlns:p14="http://schemas.microsoft.com/office/powerpoint/2010/main" val="296819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ADD72DC-CC5F-44D6-97D3-79407D4FF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1058433"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6" name="Freeform: Shape 25">
            <a:extLst>
              <a:ext uri="{FF2B5EF4-FFF2-40B4-BE49-F238E27FC236}">
                <a16:creationId xmlns:a16="http://schemas.microsoft.com/office/drawing/2014/main" id="{B083E179-CF1F-4694-AEAB-6931C9B3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388193"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EE6257A7-D071-42C9-8560-75A6EAE277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854399" y="71786"/>
            <a:ext cx="2287608" cy="3673900"/>
            <a:chOff x="-6080955" y="3437416"/>
            <a:chExt cx="2287608" cy="3673900"/>
          </a:xfrm>
        </p:grpSpPr>
        <p:cxnSp>
          <p:nvCxnSpPr>
            <p:cNvPr id="29" name="Straight Connector 28">
              <a:extLst>
                <a:ext uri="{FF2B5EF4-FFF2-40B4-BE49-F238E27FC236}">
                  <a16:creationId xmlns:a16="http://schemas.microsoft.com/office/drawing/2014/main" id="{52115B20-516B-48FE-ABF8-0300640B54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Freeform: Shape 29">
              <a:extLst>
                <a:ext uri="{FF2B5EF4-FFF2-40B4-BE49-F238E27FC236}">
                  <a16:creationId xmlns:a16="http://schemas.microsoft.com/office/drawing/2014/main" id="{572F2AC0-C134-4522-9F34-10107EC5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Freeform: Shape 30">
              <a:extLst>
                <a:ext uri="{FF2B5EF4-FFF2-40B4-BE49-F238E27FC236}">
                  <a16:creationId xmlns:a16="http://schemas.microsoft.com/office/drawing/2014/main" id="{0EA2E5B3-77CC-4AA0-A77A-5D95FCDD5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eeform: Shape 31">
              <a:extLst>
                <a:ext uri="{FF2B5EF4-FFF2-40B4-BE49-F238E27FC236}">
                  <a16:creationId xmlns:a16="http://schemas.microsoft.com/office/drawing/2014/main" id="{2005C810-6BE0-4E85-BA3D-785C45D9B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D4ECB930-9F06-48DB-86D3-75A7E6A2C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Freeform: Shape 33">
              <a:extLst>
                <a:ext uri="{FF2B5EF4-FFF2-40B4-BE49-F238E27FC236}">
                  <a16:creationId xmlns:a16="http://schemas.microsoft.com/office/drawing/2014/main" id="{C9116707-08B8-43A2-8DCB-845D77ABA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Freeform: Shape 34">
              <a:extLst>
                <a:ext uri="{FF2B5EF4-FFF2-40B4-BE49-F238E27FC236}">
                  <a16:creationId xmlns:a16="http://schemas.microsoft.com/office/drawing/2014/main" id="{2E7DC9CC-81EB-48D8-AC44-C99F47742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Freeform: Shape 35">
              <a:extLst>
                <a:ext uri="{FF2B5EF4-FFF2-40B4-BE49-F238E27FC236}">
                  <a16:creationId xmlns:a16="http://schemas.microsoft.com/office/drawing/2014/main" id="{23E2C41B-8946-4545-9CF1-997818234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38" name="Freeform: Shape 37">
            <a:extLst>
              <a:ext uri="{FF2B5EF4-FFF2-40B4-BE49-F238E27FC236}">
                <a16:creationId xmlns:a16="http://schemas.microsoft.com/office/drawing/2014/main" id="{8AD7D35B-560E-435E-B0FD-0F84A2E6C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V="1">
            <a:off x="8942212"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nvGrpSpPr>
          <p:cNvPr id="40" name="Group 39">
            <a:extLst>
              <a:ext uri="{FF2B5EF4-FFF2-40B4-BE49-F238E27FC236}">
                <a16:creationId xmlns:a16="http://schemas.microsoft.com/office/drawing/2014/main" id="{AC46C823-4AEE-4D15-A7B7-556599F864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521489" y="5639014"/>
            <a:ext cx="865742" cy="628383"/>
            <a:chOff x="558167" y="958515"/>
            <a:chExt cx="865742" cy="628383"/>
          </a:xfrm>
          <a:solidFill>
            <a:schemeClr val="accent3"/>
          </a:solidFill>
        </p:grpSpPr>
        <p:sp>
          <p:nvSpPr>
            <p:cNvPr id="41" name="Freeform: Shape 40">
              <a:extLst>
                <a:ext uri="{FF2B5EF4-FFF2-40B4-BE49-F238E27FC236}">
                  <a16:creationId xmlns:a16="http://schemas.microsoft.com/office/drawing/2014/main" id="{7FE368E1-8B21-487B-879D-A96309199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2" name="Freeform: Shape 41">
              <a:extLst>
                <a:ext uri="{FF2B5EF4-FFF2-40B4-BE49-F238E27FC236}">
                  <a16:creationId xmlns:a16="http://schemas.microsoft.com/office/drawing/2014/main" id="{58A31684-3F27-4828-8633-A1624B02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44" name="Group 43">
            <a:extLst>
              <a:ext uri="{FF2B5EF4-FFF2-40B4-BE49-F238E27FC236}">
                <a16:creationId xmlns:a16="http://schemas.microsoft.com/office/drawing/2014/main" id="{766CF5CA-BCE0-446B-990C-62FB772ABE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486523" y="3291143"/>
            <a:ext cx="1785983" cy="2208479"/>
            <a:chOff x="2725201" y="4453039"/>
            <a:chExt cx="1785983" cy="2208479"/>
          </a:xfrm>
        </p:grpSpPr>
        <p:cxnSp>
          <p:nvCxnSpPr>
            <p:cNvPr id="45" name="Straight Connector 44">
              <a:extLst>
                <a:ext uri="{FF2B5EF4-FFF2-40B4-BE49-F238E27FC236}">
                  <a16:creationId xmlns:a16="http://schemas.microsoft.com/office/drawing/2014/main" id="{791F38DD-D787-4EE5-931B-C8CC2ED927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F4E1D11-C91E-45F4-9A4A-EC0243DE76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Freeform: Shape 46">
              <a:extLst>
                <a:ext uri="{FF2B5EF4-FFF2-40B4-BE49-F238E27FC236}">
                  <a16:creationId xmlns:a16="http://schemas.microsoft.com/office/drawing/2014/main" id="{63D0A83C-B0AD-4E04-B3FE-48D739F6F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48" name="Rectangle 30">
              <a:extLst>
                <a:ext uri="{FF2B5EF4-FFF2-40B4-BE49-F238E27FC236}">
                  <a16:creationId xmlns:a16="http://schemas.microsoft.com/office/drawing/2014/main" id="{AF60A4C7-053A-4E00-9224-C9C9CAA542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30">
              <a:extLst>
                <a:ext uri="{FF2B5EF4-FFF2-40B4-BE49-F238E27FC236}">
                  <a16:creationId xmlns:a16="http://schemas.microsoft.com/office/drawing/2014/main" id="{C90A005E-7D6C-4543-AE86-10F5BA1C0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 name="Group 50">
            <a:extLst>
              <a:ext uri="{FF2B5EF4-FFF2-40B4-BE49-F238E27FC236}">
                <a16:creationId xmlns:a16="http://schemas.microsoft.com/office/drawing/2014/main" id="{BC174C2C-9AC5-4D2F-B12B-8AD9BE8773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flipV="1">
            <a:off x="473803" y="5280732"/>
            <a:ext cx="864005" cy="1032464"/>
            <a:chOff x="2207971" y="2384401"/>
            <a:chExt cx="864005" cy="1032464"/>
          </a:xfrm>
        </p:grpSpPr>
        <p:sp>
          <p:nvSpPr>
            <p:cNvPr id="52" name="Freeform: Shape 51">
              <a:extLst>
                <a:ext uri="{FF2B5EF4-FFF2-40B4-BE49-F238E27FC236}">
                  <a16:creationId xmlns:a16="http://schemas.microsoft.com/office/drawing/2014/main" id="{F2A1D572-4E75-4B18-83CD-369937018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Freeform: Shape 52">
              <a:extLst>
                <a:ext uri="{FF2B5EF4-FFF2-40B4-BE49-F238E27FC236}">
                  <a16:creationId xmlns:a16="http://schemas.microsoft.com/office/drawing/2014/main" id="{A4501448-AAB4-4BDF-81E5-BF4BEF2A4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54" name="Group 53">
              <a:extLst>
                <a:ext uri="{FF2B5EF4-FFF2-40B4-BE49-F238E27FC236}">
                  <a16:creationId xmlns:a16="http://schemas.microsoft.com/office/drawing/2014/main" id="{DA5CA3F8-7E28-4253-9221-2849B18913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55" name="Straight Connector 54">
                <a:extLst>
                  <a:ext uri="{FF2B5EF4-FFF2-40B4-BE49-F238E27FC236}">
                    <a16:creationId xmlns:a16="http://schemas.microsoft.com/office/drawing/2014/main" id="{ABAD8F42-57F4-4A12-8B47-E199EA174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BF509FE-DD9E-4AB3-94EE-468C868875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58" name="Freeform: Shape 57">
            <a:extLst>
              <a:ext uri="{FF2B5EF4-FFF2-40B4-BE49-F238E27FC236}">
                <a16:creationId xmlns:a16="http://schemas.microsoft.com/office/drawing/2014/main" id="{A7F45189-997F-4E6B-800E-D17FF116E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114077"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BC214B40-3523-42BE-856A-2B90472652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9049994" y="71786"/>
            <a:ext cx="2287608" cy="3673900"/>
            <a:chOff x="-6080955" y="3437416"/>
            <a:chExt cx="2287608" cy="3673900"/>
          </a:xfrm>
        </p:grpSpPr>
        <p:cxnSp>
          <p:nvCxnSpPr>
            <p:cNvPr id="61" name="Straight Connector 60">
              <a:extLst>
                <a:ext uri="{FF2B5EF4-FFF2-40B4-BE49-F238E27FC236}">
                  <a16:creationId xmlns:a16="http://schemas.microsoft.com/office/drawing/2014/main" id="{5626B876-FE3F-403F-B675-FB9415E00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Freeform: Shape 61">
              <a:extLst>
                <a:ext uri="{FF2B5EF4-FFF2-40B4-BE49-F238E27FC236}">
                  <a16:creationId xmlns:a16="http://schemas.microsoft.com/office/drawing/2014/main" id="{03F8DDE7-4258-4181-9F2B-940B587EE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Freeform: Shape 62">
              <a:extLst>
                <a:ext uri="{FF2B5EF4-FFF2-40B4-BE49-F238E27FC236}">
                  <a16:creationId xmlns:a16="http://schemas.microsoft.com/office/drawing/2014/main" id="{4EED88FA-E654-453B-92BF-21196E32B4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4" name="Freeform: Shape 63">
              <a:extLst>
                <a:ext uri="{FF2B5EF4-FFF2-40B4-BE49-F238E27FC236}">
                  <a16:creationId xmlns:a16="http://schemas.microsoft.com/office/drawing/2014/main" id="{7F3C238A-5CF1-4927-B70F-C99112299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Freeform: Shape 64">
              <a:extLst>
                <a:ext uri="{FF2B5EF4-FFF2-40B4-BE49-F238E27FC236}">
                  <a16:creationId xmlns:a16="http://schemas.microsoft.com/office/drawing/2014/main" id="{42EAC2EE-4C33-44A6-A62B-6130E320AF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6" name="Freeform: Shape 65">
              <a:extLst>
                <a:ext uri="{FF2B5EF4-FFF2-40B4-BE49-F238E27FC236}">
                  <a16:creationId xmlns:a16="http://schemas.microsoft.com/office/drawing/2014/main" id="{0F2EC395-DF39-4C41-A452-37AF723EA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7" name="Freeform: Shape 66">
              <a:extLst>
                <a:ext uri="{FF2B5EF4-FFF2-40B4-BE49-F238E27FC236}">
                  <a16:creationId xmlns:a16="http://schemas.microsoft.com/office/drawing/2014/main" id="{2425D947-0068-4059-B9BE-93A3B27CD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8" name="Freeform: Shape 67">
              <a:extLst>
                <a:ext uri="{FF2B5EF4-FFF2-40B4-BE49-F238E27FC236}">
                  <a16:creationId xmlns:a16="http://schemas.microsoft.com/office/drawing/2014/main" id="{80F2FE05-A04C-4860-B709-2FCBEAE879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70" name="Straight Connector 69">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23D58B3-DA2D-E244-8F78-7A68FE8E9344}"/>
              </a:ext>
            </a:extLst>
          </p:cNvPr>
          <p:cNvSpPr>
            <a:spLocks noGrp="1"/>
          </p:cNvSpPr>
          <p:nvPr>
            <p:ph idx="1"/>
          </p:nvPr>
        </p:nvSpPr>
        <p:spPr>
          <a:xfrm>
            <a:off x="3863976" y="2759076"/>
            <a:ext cx="4460874" cy="3009899"/>
          </a:xfrm>
        </p:spPr>
        <p:txBody>
          <a:bodyPr>
            <a:normAutofit/>
          </a:bodyPr>
          <a:lstStyle/>
          <a:p>
            <a:r>
              <a:rPr lang="en-US" b="0" i="0" dirty="0">
                <a:effectLst/>
                <a:latin typeface="+mj-lt"/>
              </a:rPr>
              <a:t>Yoga is not religion.</a:t>
            </a:r>
          </a:p>
          <a:p>
            <a:endParaRPr lang="en-US" b="0" i="0" dirty="0">
              <a:effectLst/>
              <a:latin typeface="+mj-lt"/>
            </a:endParaRPr>
          </a:p>
          <a:p>
            <a:r>
              <a:rPr lang="en-US" b="0" i="0" dirty="0">
                <a:effectLst/>
                <a:latin typeface="+mj-lt"/>
              </a:rPr>
              <a:t>Yoga is not just exercise.</a:t>
            </a:r>
          </a:p>
          <a:p>
            <a:endParaRPr lang="en-US" dirty="0">
              <a:latin typeface="+mj-lt"/>
            </a:endParaRPr>
          </a:p>
          <a:p>
            <a:r>
              <a:rPr lang="en-US" b="0" i="0" dirty="0">
                <a:effectLst/>
                <a:latin typeface="+mj-lt"/>
              </a:rPr>
              <a:t>Yoga is not about flexibility (“touching your toes”).</a:t>
            </a:r>
            <a:endParaRPr lang="en-US" dirty="0">
              <a:latin typeface="+mj-lt"/>
            </a:endParaRPr>
          </a:p>
        </p:txBody>
      </p:sp>
      <p:grpSp>
        <p:nvGrpSpPr>
          <p:cNvPr id="72" name="Group 71">
            <a:extLst>
              <a:ext uri="{FF2B5EF4-FFF2-40B4-BE49-F238E27FC236}">
                <a16:creationId xmlns:a16="http://schemas.microsoft.com/office/drawing/2014/main" id="{69D14CB3-B46C-4D52-91C7-9020767C01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10901022" y="5639014"/>
            <a:ext cx="865742" cy="628383"/>
            <a:chOff x="558167" y="958515"/>
            <a:chExt cx="865742" cy="628383"/>
          </a:xfrm>
          <a:solidFill>
            <a:schemeClr val="accent3"/>
          </a:solidFill>
        </p:grpSpPr>
        <p:sp>
          <p:nvSpPr>
            <p:cNvPr id="73" name="Freeform: Shape 72">
              <a:extLst>
                <a:ext uri="{FF2B5EF4-FFF2-40B4-BE49-F238E27FC236}">
                  <a16:creationId xmlns:a16="http://schemas.microsoft.com/office/drawing/2014/main" id="{3A77D7F4-D3A2-4801-9AC3-6626FDE157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4" name="Freeform: Shape 73">
              <a:extLst>
                <a:ext uri="{FF2B5EF4-FFF2-40B4-BE49-F238E27FC236}">
                  <a16:creationId xmlns:a16="http://schemas.microsoft.com/office/drawing/2014/main" id="{1E62BACE-7CE7-442A-BFFB-8BC57C446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76" name="Group 75">
            <a:extLst>
              <a:ext uri="{FF2B5EF4-FFF2-40B4-BE49-F238E27FC236}">
                <a16:creationId xmlns:a16="http://schemas.microsoft.com/office/drawing/2014/main" id="{695E1464-F8FF-467B-BC7A-2DB63FD734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9919495" y="3291143"/>
            <a:ext cx="1785983" cy="2208479"/>
            <a:chOff x="2725201" y="4453039"/>
            <a:chExt cx="1785983" cy="2208479"/>
          </a:xfrm>
        </p:grpSpPr>
        <p:cxnSp>
          <p:nvCxnSpPr>
            <p:cNvPr id="77" name="Straight Connector 76">
              <a:extLst>
                <a:ext uri="{FF2B5EF4-FFF2-40B4-BE49-F238E27FC236}">
                  <a16:creationId xmlns:a16="http://schemas.microsoft.com/office/drawing/2014/main" id="{1D9EF77E-636A-4F91-8AC6-2926F2512C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9F9F8CE5-DA1D-4DAF-A044-400C40169D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Freeform: Shape 78">
              <a:extLst>
                <a:ext uri="{FF2B5EF4-FFF2-40B4-BE49-F238E27FC236}">
                  <a16:creationId xmlns:a16="http://schemas.microsoft.com/office/drawing/2014/main" id="{9C47A2FE-4826-4485-B3C0-56DF9A73A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80" name="Rectangle 30">
              <a:extLst>
                <a:ext uri="{FF2B5EF4-FFF2-40B4-BE49-F238E27FC236}">
                  <a16:creationId xmlns:a16="http://schemas.microsoft.com/office/drawing/2014/main" id="{A9D0A0EF-4934-4E46-A33A-95E5D932D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30">
              <a:extLst>
                <a:ext uri="{FF2B5EF4-FFF2-40B4-BE49-F238E27FC236}">
                  <a16:creationId xmlns:a16="http://schemas.microsoft.com/office/drawing/2014/main" id="{EA389321-1892-4D9B-9F10-CA83BC15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3" name="Group 82">
            <a:extLst>
              <a:ext uri="{FF2B5EF4-FFF2-40B4-BE49-F238E27FC236}">
                <a16:creationId xmlns:a16="http://schemas.microsoft.com/office/drawing/2014/main" id="{D9F93B70-A436-473C-A7CE-540999A59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V="1">
            <a:off x="10854193" y="5280732"/>
            <a:ext cx="864005" cy="1032464"/>
            <a:chOff x="2207971" y="2384401"/>
            <a:chExt cx="864005" cy="1032464"/>
          </a:xfrm>
        </p:grpSpPr>
        <p:sp>
          <p:nvSpPr>
            <p:cNvPr id="84" name="Freeform: Shape 83">
              <a:extLst>
                <a:ext uri="{FF2B5EF4-FFF2-40B4-BE49-F238E27FC236}">
                  <a16:creationId xmlns:a16="http://schemas.microsoft.com/office/drawing/2014/main" id="{C78ABD64-1B50-4D55-BC1F-146CC4D6E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5" name="Freeform: Shape 84">
              <a:extLst>
                <a:ext uri="{FF2B5EF4-FFF2-40B4-BE49-F238E27FC236}">
                  <a16:creationId xmlns:a16="http://schemas.microsoft.com/office/drawing/2014/main" id="{57FC7EAA-9D36-4047-8A25-796E944D1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86" name="Group 85">
              <a:extLst>
                <a:ext uri="{FF2B5EF4-FFF2-40B4-BE49-F238E27FC236}">
                  <a16:creationId xmlns:a16="http://schemas.microsoft.com/office/drawing/2014/main" id="{0C72E6B1-2CDE-4B76-BB57-54923A35BC5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87" name="Straight Connector 86">
                <a:extLst>
                  <a:ext uri="{FF2B5EF4-FFF2-40B4-BE49-F238E27FC236}">
                    <a16:creationId xmlns:a16="http://schemas.microsoft.com/office/drawing/2014/main" id="{0A618DA4-FD3B-435B-9077-6643BD6C93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6579CD8F-9756-4DC0-A735-0CA77A873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7" name="TextBox 6">
            <a:extLst>
              <a:ext uri="{FF2B5EF4-FFF2-40B4-BE49-F238E27FC236}">
                <a16:creationId xmlns:a16="http://schemas.microsoft.com/office/drawing/2014/main" id="{10ED3AD4-260A-5D4F-B486-B2759345F622}"/>
              </a:ext>
            </a:extLst>
          </p:cNvPr>
          <p:cNvSpPr txBox="1"/>
          <p:nvPr/>
        </p:nvSpPr>
        <p:spPr>
          <a:xfrm>
            <a:off x="1685925" y="464343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0997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ADD72DC-CC5F-44D6-97D3-79407D4FF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1058433"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2" name="Freeform: Shape 11">
            <a:extLst>
              <a:ext uri="{FF2B5EF4-FFF2-40B4-BE49-F238E27FC236}">
                <a16:creationId xmlns:a16="http://schemas.microsoft.com/office/drawing/2014/main" id="{B083E179-CF1F-4694-AEAB-6931C9B3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388193"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EE6257A7-D071-42C9-8560-75A6EAE277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854399" y="71786"/>
            <a:ext cx="2287608" cy="3673900"/>
            <a:chOff x="-6080955" y="3437416"/>
            <a:chExt cx="2287608" cy="3673900"/>
          </a:xfrm>
        </p:grpSpPr>
        <p:cxnSp>
          <p:nvCxnSpPr>
            <p:cNvPr id="15" name="Straight Connector 14">
              <a:extLst>
                <a:ext uri="{FF2B5EF4-FFF2-40B4-BE49-F238E27FC236}">
                  <a16:creationId xmlns:a16="http://schemas.microsoft.com/office/drawing/2014/main" id="{52115B20-516B-48FE-ABF8-0300640B54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Freeform: Shape 15">
              <a:extLst>
                <a:ext uri="{FF2B5EF4-FFF2-40B4-BE49-F238E27FC236}">
                  <a16:creationId xmlns:a16="http://schemas.microsoft.com/office/drawing/2014/main" id="{572F2AC0-C134-4522-9F34-10107EC5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Freeform: Shape 16">
              <a:extLst>
                <a:ext uri="{FF2B5EF4-FFF2-40B4-BE49-F238E27FC236}">
                  <a16:creationId xmlns:a16="http://schemas.microsoft.com/office/drawing/2014/main" id="{0EA2E5B3-77CC-4AA0-A77A-5D95FCDD5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Freeform: Shape 17">
              <a:extLst>
                <a:ext uri="{FF2B5EF4-FFF2-40B4-BE49-F238E27FC236}">
                  <a16:creationId xmlns:a16="http://schemas.microsoft.com/office/drawing/2014/main" id="{2005C810-6BE0-4E85-BA3D-785C45D9B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Freeform: Shape 18">
              <a:extLst>
                <a:ext uri="{FF2B5EF4-FFF2-40B4-BE49-F238E27FC236}">
                  <a16:creationId xmlns:a16="http://schemas.microsoft.com/office/drawing/2014/main" id="{D4ECB930-9F06-48DB-86D3-75A7E6A2C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Shape 19">
              <a:extLst>
                <a:ext uri="{FF2B5EF4-FFF2-40B4-BE49-F238E27FC236}">
                  <a16:creationId xmlns:a16="http://schemas.microsoft.com/office/drawing/2014/main" id="{C9116707-08B8-43A2-8DCB-845D77ABA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Freeform: Shape 20">
              <a:extLst>
                <a:ext uri="{FF2B5EF4-FFF2-40B4-BE49-F238E27FC236}">
                  <a16:creationId xmlns:a16="http://schemas.microsoft.com/office/drawing/2014/main" id="{2E7DC9CC-81EB-48D8-AC44-C99F47742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Freeform: Shape 21">
              <a:extLst>
                <a:ext uri="{FF2B5EF4-FFF2-40B4-BE49-F238E27FC236}">
                  <a16:creationId xmlns:a16="http://schemas.microsoft.com/office/drawing/2014/main" id="{23E2C41B-8946-4545-9CF1-997818234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4" name="Freeform: Shape 23">
            <a:extLst>
              <a:ext uri="{FF2B5EF4-FFF2-40B4-BE49-F238E27FC236}">
                <a16:creationId xmlns:a16="http://schemas.microsoft.com/office/drawing/2014/main" id="{8AD7D35B-560E-435E-B0FD-0F84A2E6C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V="1">
            <a:off x="8942212"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nvGrpSpPr>
          <p:cNvPr id="26" name="Group 25">
            <a:extLst>
              <a:ext uri="{FF2B5EF4-FFF2-40B4-BE49-F238E27FC236}">
                <a16:creationId xmlns:a16="http://schemas.microsoft.com/office/drawing/2014/main" id="{AC46C823-4AEE-4D15-A7B7-556599F864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521489" y="5639014"/>
            <a:ext cx="865742" cy="628383"/>
            <a:chOff x="558167" y="958515"/>
            <a:chExt cx="865742" cy="628383"/>
          </a:xfrm>
          <a:solidFill>
            <a:schemeClr val="accent3"/>
          </a:solidFill>
        </p:grpSpPr>
        <p:sp>
          <p:nvSpPr>
            <p:cNvPr id="27" name="Freeform: Shape 26">
              <a:extLst>
                <a:ext uri="{FF2B5EF4-FFF2-40B4-BE49-F238E27FC236}">
                  <a16:creationId xmlns:a16="http://schemas.microsoft.com/office/drawing/2014/main" id="{7FE368E1-8B21-487B-879D-A96309199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Freeform: Shape 27">
              <a:extLst>
                <a:ext uri="{FF2B5EF4-FFF2-40B4-BE49-F238E27FC236}">
                  <a16:creationId xmlns:a16="http://schemas.microsoft.com/office/drawing/2014/main" id="{58A31684-3F27-4828-8633-A1624B02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0" name="Group 29">
            <a:extLst>
              <a:ext uri="{FF2B5EF4-FFF2-40B4-BE49-F238E27FC236}">
                <a16:creationId xmlns:a16="http://schemas.microsoft.com/office/drawing/2014/main" id="{766CF5CA-BCE0-446B-990C-62FB772ABE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486523" y="3291143"/>
            <a:ext cx="1785983" cy="2208479"/>
            <a:chOff x="2725201" y="4453039"/>
            <a:chExt cx="1785983" cy="2208479"/>
          </a:xfrm>
        </p:grpSpPr>
        <p:cxnSp>
          <p:nvCxnSpPr>
            <p:cNvPr id="31" name="Straight Connector 30">
              <a:extLst>
                <a:ext uri="{FF2B5EF4-FFF2-40B4-BE49-F238E27FC236}">
                  <a16:creationId xmlns:a16="http://schemas.microsoft.com/office/drawing/2014/main" id="{791F38DD-D787-4EE5-931B-C8CC2ED927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F4E1D11-C91E-45F4-9A4A-EC0243DE76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Freeform: Shape 32">
              <a:extLst>
                <a:ext uri="{FF2B5EF4-FFF2-40B4-BE49-F238E27FC236}">
                  <a16:creationId xmlns:a16="http://schemas.microsoft.com/office/drawing/2014/main" id="{63D0A83C-B0AD-4E04-B3FE-48D739F6F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34" name="Rectangle 30">
              <a:extLst>
                <a:ext uri="{FF2B5EF4-FFF2-40B4-BE49-F238E27FC236}">
                  <a16:creationId xmlns:a16="http://schemas.microsoft.com/office/drawing/2014/main" id="{AF60A4C7-053A-4E00-9224-C9C9CAA542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0">
              <a:extLst>
                <a:ext uri="{FF2B5EF4-FFF2-40B4-BE49-F238E27FC236}">
                  <a16:creationId xmlns:a16="http://schemas.microsoft.com/office/drawing/2014/main" id="{C90A005E-7D6C-4543-AE86-10F5BA1C0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BC174C2C-9AC5-4D2F-B12B-8AD9BE8773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flipV="1">
            <a:off x="473803" y="5280732"/>
            <a:ext cx="864005" cy="1032464"/>
            <a:chOff x="2207971" y="2384401"/>
            <a:chExt cx="864005" cy="1032464"/>
          </a:xfrm>
        </p:grpSpPr>
        <p:sp>
          <p:nvSpPr>
            <p:cNvPr id="38" name="Freeform: Shape 37">
              <a:extLst>
                <a:ext uri="{FF2B5EF4-FFF2-40B4-BE49-F238E27FC236}">
                  <a16:creationId xmlns:a16="http://schemas.microsoft.com/office/drawing/2014/main" id="{F2A1D572-4E75-4B18-83CD-369937018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9" name="Freeform: Shape 38">
              <a:extLst>
                <a:ext uri="{FF2B5EF4-FFF2-40B4-BE49-F238E27FC236}">
                  <a16:creationId xmlns:a16="http://schemas.microsoft.com/office/drawing/2014/main" id="{A4501448-AAB4-4BDF-81E5-BF4BEF2A4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0" name="Group 39">
              <a:extLst>
                <a:ext uri="{FF2B5EF4-FFF2-40B4-BE49-F238E27FC236}">
                  <a16:creationId xmlns:a16="http://schemas.microsoft.com/office/drawing/2014/main" id="{DA5CA3F8-7E28-4253-9221-2849B18913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41" name="Straight Connector 40">
                <a:extLst>
                  <a:ext uri="{FF2B5EF4-FFF2-40B4-BE49-F238E27FC236}">
                    <a16:creationId xmlns:a16="http://schemas.microsoft.com/office/drawing/2014/main" id="{ABAD8F42-57F4-4A12-8B47-E199EA174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BF509FE-DD9E-4AB3-94EE-468C868875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4" name="Freeform: Shape 43">
            <a:extLst>
              <a:ext uri="{FF2B5EF4-FFF2-40B4-BE49-F238E27FC236}">
                <a16:creationId xmlns:a16="http://schemas.microsoft.com/office/drawing/2014/main" id="{A7F45189-997F-4E6B-800E-D17FF116E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114077"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BC214B40-3523-42BE-856A-2B90472652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9049994" y="71786"/>
            <a:ext cx="2287608" cy="3673900"/>
            <a:chOff x="-6080955" y="3437416"/>
            <a:chExt cx="2287608" cy="3673900"/>
          </a:xfrm>
        </p:grpSpPr>
        <p:cxnSp>
          <p:nvCxnSpPr>
            <p:cNvPr id="47" name="Straight Connector 46">
              <a:extLst>
                <a:ext uri="{FF2B5EF4-FFF2-40B4-BE49-F238E27FC236}">
                  <a16:creationId xmlns:a16="http://schemas.microsoft.com/office/drawing/2014/main" id="{5626B876-FE3F-403F-B675-FB9415E00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Freeform: Shape 47">
              <a:extLst>
                <a:ext uri="{FF2B5EF4-FFF2-40B4-BE49-F238E27FC236}">
                  <a16:creationId xmlns:a16="http://schemas.microsoft.com/office/drawing/2014/main" id="{03F8DDE7-4258-4181-9F2B-940B587EE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9" name="Freeform: Shape 48">
              <a:extLst>
                <a:ext uri="{FF2B5EF4-FFF2-40B4-BE49-F238E27FC236}">
                  <a16:creationId xmlns:a16="http://schemas.microsoft.com/office/drawing/2014/main" id="{4EED88FA-E654-453B-92BF-21196E32B4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Freeform: Shape 49">
              <a:extLst>
                <a:ext uri="{FF2B5EF4-FFF2-40B4-BE49-F238E27FC236}">
                  <a16:creationId xmlns:a16="http://schemas.microsoft.com/office/drawing/2014/main" id="{7F3C238A-5CF1-4927-B70F-C99112299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Freeform: Shape 50">
              <a:extLst>
                <a:ext uri="{FF2B5EF4-FFF2-40B4-BE49-F238E27FC236}">
                  <a16:creationId xmlns:a16="http://schemas.microsoft.com/office/drawing/2014/main" id="{42EAC2EE-4C33-44A6-A62B-6130E320AF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Freeform: Shape 51">
              <a:extLst>
                <a:ext uri="{FF2B5EF4-FFF2-40B4-BE49-F238E27FC236}">
                  <a16:creationId xmlns:a16="http://schemas.microsoft.com/office/drawing/2014/main" id="{0F2EC395-DF39-4C41-A452-37AF723EA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Freeform: Shape 52">
              <a:extLst>
                <a:ext uri="{FF2B5EF4-FFF2-40B4-BE49-F238E27FC236}">
                  <a16:creationId xmlns:a16="http://schemas.microsoft.com/office/drawing/2014/main" id="{2425D947-0068-4059-B9BE-93A3B27CD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Freeform: Shape 53">
              <a:extLst>
                <a:ext uri="{FF2B5EF4-FFF2-40B4-BE49-F238E27FC236}">
                  <a16:creationId xmlns:a16="http://schemas.microsoft.com/office/drawing/2014/main" id="{80F2FE05-A04C-4860-B709-2FCBEAE879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56" name="Straight Connector 55">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B207EC2-6DBD-784E-B2DD-965DAAD5DDB8}"/>
              </a:ext>
            </a:extLst>
          </p:cNvPr>
          <p:cNvSpPr>
            <a:spLocks noGrp="1"/>
          </p:cNvSpPr>
          <p:nvPr>
            <p:ph idx="1"/>
          </p:nvPr>
        </p:nvSpPr>
        <p:spPr>
          <a:xfrm>
            <a:off x="3863976" y="2759076"/>
            <a:ext cx="4460874" cy="3009899"/>
          </a:xfrm>
        </p:spPr>
        <p:txBody>
          <a:bodyPr>
            <a:normAutofit/>
          </a:bodyPr>
          <a:lstStyle/>
          <a:p>
            <a:pPr>
              <a:lnSpc>
                <a:spcPct val="115000"/>
              </a:lnSpc>
            </a:pPr>
            <a:r>
              <a:rPr lang="en-US" sz="1400" b="0" i="0" dirty="0">
                <a:effectLst/>
                <a:latin typeface="+mj-lt"/>
              </a:rPr>
              <a:t>You can be of any faith or have no faith to practice yoga – yoga is not a religious practice, and the spiritual side of yoga is not linked to any organized form of worship. The word yoga means to join or unite, and yogis view this unison in different ways – the unison of body, mind and spirit, uniting all the aspects of yourself, or uniting with a higher power or spiritual force.</a:t>
            </a:r>
          </a:p>
          <a:p>
            <a:pPr marL="0" indent="0">
              <a:lnSpc>
                <a:spcPct val="115000"/>
              </a:lnSpc>
              <a:buNone/>
            </a:pPr>
            <a:br>
              <a:rPr lang="en-US" sz="1400" dirty="0">
                <a:latin typeface="+mj-lt"/>
              </a:rPr>
            </a:br>
            <a:endParaRPr lang="en-US" sz="1400" dirty="0">
              <a:latin typeface="+mj-lt"/>
            </a:endParaRPr>
          </a:p>
        </p:txBody>
      </p:sp>
      <p:grpSp>
        <p:nvGrpSpPr>
          <p:cNvPr id="58" name="Group 57">
            <a:extLst>
              <a:ext uri="{FF2B5EF4-FFF2-40B4-BE49-F238E27FC236}">
                <a16:creationId xmlns:a16="http://schemas.microsoft.com/office/drawing/2014/main" id="{69D14CB3-B46C-4D52-91C7-9020767C01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10901022" y="5639014"/>
            <a:ext cx="865742" cy="628383"/>
            <a:chOff x="558167" y="958515"/>
            <a:chExt cx="865742" cy="628383"/>
          </a:xfrm>
          <a:solidFill>
            <a:schemeClr val="accent3"/>
          </a:solidFill>
        </p:grpSpPr>
        <p:sp>
          <p:nvSpPr>
            <p:cNvPr id="59" name="Freeform: Shape 58">
              <a:extLst>
                <a:ext uri="{FF2B5EF4-FFF2-40B4-BE49-F238E27FC236}">
                  <a16:creationId xmlns:a16="http://schemas.microsoft.com/office/drawing/2014/main" id="{3A77D7F4-D3A2-4801-9AC3-6626FDE157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Freeform: Shape 59">
              <a:extLst>
                <a:ext uri="{FF2B5EF4-FFF2-40B4-BE49-F238E27FC236}">
                  <a16:creationId xmlns:a16="http://schemas.microsoft.com/office/drawing/2014/main" id="{1E62BACE-7CE7-442A-BFFB-8BC57C446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62" name="Group 61">
            <a:extLst>
              <a:ext uri="{FF2B5EF4-FFF2-40B4-BE49-F238E27FC236}">
                <a16:creationId xmlns:a16="http://schemas.microsoft.com/office/drawing/2014/main" id="{695E1464-F8FF-467B-BC7A-2DB63FD734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9919495" y="3291143"/>
            <a:ext cx="1785983" cy="2208479"/>
            <a:chOff x="2725201" y="4453039"/>
            <a:chExt cx="1785983" cy="2208479"/>
          </a:xfrm>
        </p:grpSpPr>
        <p:cxnSp>
          <p:nvCxnSpPr>
            <p:cNvPr id="63" name="Straight Connector 62">
              <a:extLst>
                <a:ext uri="{FF2B5EF4-FFF2-40B4-BE49-F238E27FC236}">
                  <a16:creationId xmlns:a16="http://schemas.microsoft.com/office/drawing/2014/main" id="{1D9EF77E-636A-4F91-8AC6-2926F2512C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F9F8CE5-DA1D-4DAF-A044-400C40169D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Freeform: Shape 64">
              <a:extLst>
                <a:ext uri="{FF2B5EF4-FFF2-40B4-BE49-F238E27FC236}">
                  <a16:creationId xmlns:a16="http://schemas.microsoft.com/office/drawing/2014/main" id="{9C47A2FE-4826-4485-B3C0-56DF9A73A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66" name="Rectangle 30">
              <a:extLst>
                <a:ext uri="{FF2B5EF4-FFF2-40B4-BE49-F238E27FC236}">
                  <a16:creationId xmlns:a16="http://schemas.microsoft.com/office/drawing/2014/main" id="{A9D0A0EF-4934-4E46-A33A-95E5D932D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30">
              <a:extLst>
                <a:ext uri="{FF2B5EF4-FFF2-40B4-BE49-F238E27FC236}">
                  <a16:creationId xmlns:a16="http://schemas.microsoft.com/office/drawing/2014/main" id="{EA389321-1892-4D9B-9F10-CA83BC15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D9F93B70-A436-473C-A7CE-540999A59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V="1">
            <a:off x="10854193" y="5280732"/>
            <a:ext cx="864005" cy="1032464"/>
            <a:chOff x="2207971" y="2384401"/>
            <a:chExt cx="864005" cy="1032464"/>
          </a:xfrm>
        </p:grpSpPr>
        <p:sp>
          <p:nvSpPr>
            <p:cNvPr id="70" name="Freeform: Shape 69">
              <a:extLst>
                <a:ext uri="{FF2B5EF4-FFF2-40B4-BE49-F238E27FC236}">
                  <a16:creationId xmlns:a16="http://schemas.microsoft.com/office/drawing/2014/main" id="{C78ABD64-1B50-4D55-BC1F-146CC4D6E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1" name="Freeform: Shape 70">
              <a:extLst>
                <a:ext uri="{FF2B5EF4-FFF2-40B4-BE49-F238E27FC236}">
                  <a16:creationId xmlns:a16="http://schemas.microsoft.com/office/drawing/2014/main" id="{57FC7EAA-9D36-4047-8A25-796E944D1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2" name="Group 71">
              <a:extLst>
                <a:ext uri="{FF2B5EF4-FFF2-40B4-BE49-F238E27FC236}">
                  <a16:creationId xmlns:a16="http://schemas.microsoft.com/office/drawing/2014/main" id="{0C72E6B1-2CDE-4B76-BB57-54923A35BC5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73" name="Straight Connector 72">
                <a:extLst>
                  <a:ext uri="{FF2B5EF4-FFF2-40B4-BE49-F238E27FC236}">
                    <a16:creationId xmlns:a16="http://schemas.microsoft.com/office/drawing/2014/main" id="{0A618DA4-FD3B-435B-9077-6643BD6C93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6579CD8F-9756-4DC0-A735-0CA77A873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597549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EADD72DC-CC5F-44D6-97D3-79407D4FF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1058433"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B083E179-CF1F-4694-AEAB-6931C9B3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388193"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EE6257A7-D071-42C9-8560-75A6EAE277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854399" y="71786"/>
            <a:ext cx="2287608" cy="3673900"/>
            <a:chOff x="-6080955" y="3437416"/>
            <a:chExt cx="2287608" cy="3673900"/>
          </a:xfrm>
        </p:grpSpPr>
        <p:cxnSp>
          <p:nvCxnSpPr>
            <p:cNvPr id="19" name="Straight Connector 18">
              <a:extLst>
                <a:ext uri="{FF2B5EF4-FFF2-40B4-BE49-F238E27FC236}">
                  <a16:creationId xmlns:a16="http://schemas.microsoft.com/office/drawing/2014/main" id="{52115B20-516B-48FE-ABF8-0300640B54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572F2AC0-C134-4522-9F34-10107EC5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Freeform: Shape 20">
              <a:extLst>
                <a:ext uri="{FF2B5EF4-FFF2-40B4-BE49-F238E27FC236}">
                  <a16:creationId xmlns:a16="http://schemas.microsoft.com/office/drawing/2014/main" id="{0EA2E5B3-77CC-4AA0-A77A-5D95FCDD5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Freeform: Shape 21">
              <a:extLst>
                <a:ext uri="{FF2B5EF4-FFF2-40B4-BE49-F238E27FC236}">
                  <a16:creationId xmlns:a16="http://schemas.microsoft.com/office/drawing/2014/main" id="{2005C810-6BE0-4E85-BA3D-785C45D9B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Freeform: Shape 22">
              <a:extLst>
                <a:ext uri="{FF2B5EF4-FFF2-40B4-BE49-F238E27FC236}">
                  <a16:creationId xmlns:a16="http://schemas.microsoft.com/office/drawing/2014/main" id="{D4ECB930-9F06-48DB-86D3-75A7E6A2C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C9116707-08B8-43A2-8DCB-845D77ABA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2E7DC9CC-81EB-48D8-AC44-C99F47742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Freeform: Shape 25">
              <a:extLst>
                <a:ext uri="{FF2B5EF4-FFF2-40B4-BE49-F238E27FC236}">
                  <a16:creationId xmlns:a16="http://schemas.microsoft.com/office/drawing/2014/main" id="{23E2C41B-8946-4545-9CF1-997818234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Freeform: Shape 27">
            <a:extLst>
              <a:ext uri="{FF2B5EF4-FFF2-40B4-BE49-F238E27FC236}">
                <a16:creationId xmlns:a16="http://schemas.microsoft.com/office/drawing/2014/main" id="{8AD7D35B-560E-435E-B0FD-0F84A2E6C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V="1">
            <a:off x="8942212"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nvGrpSpPr>
          <p:cNvPr id="30" name="Group 29">
            <a:extLst>
              <a:ext uri="{FF2B5EF4-FFF2-40B4-BE49-F238E27FC236}">
                <a16:creationId xmlns:a16="http://schemas.microsoft.com/office/drawing/2014/main" id="{AC46C823-4AEE-4D15-A7B7-556599F864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521489" y="5639014"/>
            <a:ext cx="865742" cy="628383"/>
            <a:chOff x="558167" y="958515"/>
            <a:chExt cx="865742" cy="628383"/>
          </a:xfrm>
          <a:solidFill>
            <a:schemeClr val="accent3"/>
          </a:solidFill>
        </p:grpSpPr>
        <p:sp>
          <p:nvSpPr>
            <p:cNvPr id="31" name="Freeform: Shape 30">
              <a:extLst>
                <a:ext uri="{FF2B5EF4-FFF2-40B4-BE49-F238E27FC236}">
                  <a16:creationId xmlns:a16="http://schemas.microsoft.com/office/drawing/2014/main" id="{7FE368E1-8B21-487B-879D-A96309199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eeform: Shape 31">
              <a:extLst>
                <a:ext uri="{FF2B5EF4-FFF2-40B4-BE49-F238E27FC236}">
                  <a16:creationId xmlns:a16="http://schemas.microsoft.com/office/drawing/2014/main" id="{58A31684-3F27-4828-8633-A1624B02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4" name="Group 33">
            <a:extLst>
              <a:ext uri="{FF2B5EF4-FFF2-40B4-BE49-F238E27FC236}">
                <a16:creationId xmlns:a16="http://schemas.microsoft.com/office/drawing/2014/main" id="{766CF5CA-BCE0-446B-990C-62FB772ABE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486523" y="3291143"/>
            <a:ext cx="1785983" cy="2208479"/>
            <a:chOff x="2725201" y="4453039"/>
            <a:chExt cx="1785983" cy="2208479"/>
          </a:xfrm>
        </p:grpSpPr>
        <p:cxnSp>
          <p:nvCxnSpPr>
            <p:cNvPr id="35" name="Straight Connector 34">
              <a:extLst>
                <a:ext uri="{FF2B5EF4-FFF2-40B4-BE49-F238E27FC236}">
                  <a16:creationId xmlns:a16="http://schemas.microsoft.com/office/drawing/2014/main" id="{791F38DD-D787-4EE5-931B-C8CC2ED927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6F4E1D11-C91E-45F4-9A4A-EC0243DE76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Freeform: Shape 36">
              <a:extLst>
                <a:ext uri="{FF2B5EF4-FFF2-40B4-BE49-F238E27FC236}">
                  <a16:creationId xmlns:a16="http://schemas.microsoft.com/office/drawing/2014/main" id="{63D0A83C-B0AD-4E04-B3FE-48D739F6F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38" name="Rectangle 30">
              <a:extLst>
                <a:ext uri="{FF2B5EF4-FFF2-40B4-BE49-F238E27FC236}">
                  <a16:creationId xmlns:a16="http://schemas.microsoft.com/office/drawing/2014/main" id="{AF60A4C7-053A-4E00-9224-C9C9CAA542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0">
              <a:extLst>
                <a:ext uri="{FF2B5EF4-FFF2-40B4-BE49-F238E27FC236}">
                  <a16:creationId xmlns:a16="http://schemas.microsoft.com/office/drawing/2014/main" id="{C90A005E-7D6C-4543-AE86-10F5BA1C0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BC174C2C-9AC5-4D2F-B12B-8AD9BE8773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flipV="1">
            <a:off x="473803" y="5280732"/>
            <a:ext cx="864005" cy="1032464"/>
            <a:chOff x="2207971" y="2384401"/>
            <a:chExt cx="864005" cy="1032464"/>
          </a:xfrm>
        </p:grpSpPr>
        <p:sp>
          <p:nvSpPr>
            <p:cNvPr id="42" name="Freeform: Shape 41">
              <a:extLst>
                <a:ext uri="{FF2B5EF4-FFF2-40B4-BE49-F238E27FC236}">
                  <a16:creationId xmlns:a16="http://schemas.microsoft.com/office/drawing/2014/main" id="{F2A1D572-4E75-4B18-83CD-369937018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3" name="Freeform: Shape 42">
              <a:extLst>
                <a:ext uri="{FF2B5EF4-FFF2-40B4-BE49-F238E27FC236}">
                  <a16:creationId xmlns:a16="http://schemas.microsoft.com/office/drawing/2014/main" id="{A4501448-AAB4-4BDF-81E5-BF4BEF2A4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4" name="Group 43">
              <a:extLst>
                <a:ext uri="{FF2B5EF4-FFF2-40B4-BE49-F238E27FC236}">
                  <a16:creationId xmlns:a16="http://schemas.microsoft.com/office/drawing/2014/main" id="{DA5CA3F8-7E28-4253-9221-2849B18913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45" name="Straight Connector 44">
                <a:extLst>
                  <a:ext uri="{FF2B5EF4-FFF2-40B4-BE49-F238E27FC236}">
                    <a16:creationId xmlns:a16="http://schemas.microsoft.com/office/drawing/2014/main" id="{ABAD8F42-57F4-4A12-8B47-E199EA174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9BF509FE-DD9E-4AB3-94EE-468C868875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8" name="Freeform: Shape 47">
            <a:extLst>
              <a:ext uri="{FF2B5EF4-FFF2-40B4-BE49-F238E27FC236}">
                <a16:creationId xmlns:a16="http://schemas.microsoft.com/office/drawing/2014/main" id="{A7F45189-997F-4E6B-800E-D17FF116E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114077"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BC214B40-3523-42BE-856A-2B90472652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9049994" y="71786"/>
            <a:ext cx="2287608" cy="3673900"/>
            <a:chOff x="-6080955" y="3437416"/>
            <a:chExt cx="2287608" cy="3673900"/>
          </a:xfrm>
        </p:grpSpPr>
        <p:cxnSp>
          <p:nvCxnSpPr>
            <p:cNvPr id="51" name="Straight Connector 50">
              <a:extLst>
                <a:ext uri="{FF2B5EF4-FFF2-40B4-BE49-F238E27FC236}">
                  <a16:creationId xmlns:a16="http://schemas.microsoft.com/office/drawing/2014/main" id="{5626B876-FE3F-403F-B675-FB9415E00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Freeform: Shape 51">
              <a:extLst>
                <a:ext uri="{FF2B5EF4-FFF2-40B4-BE49-F238E27FC236}">
                  <a16:creationId xmlns:a16="http://schemas.microsoft.com/office/drawing/2014/main" id="{03F8DDE7-4258-4181-9F2B-940B587EE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Freeform: Shape 52">
              <a:extLst>
                <a:ext uri="{FF2B5EF4-FFF2-40B4-BE49-F238E27FC236}">
                  <a16:creationId xmlns:a16="http://schemas.microsoft.com/office/drawing/2014/main" id="{4EED88FA-E654-453B-92BF-21196E32B4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Freeform: Shape 53">
              <a:extLst>
                <a:ext uri="{FF2B5EF4-FFF2-40B4-BE49-F238E27FC236}">
                  <a16:creationId xmlns:a16="http://schemas.microsoft.com/office/drawing/2014/main" id="{7F3C238A-5CF1-4927-B70F-C99112299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5" name="Freeform: Shape 54">
              <a:extLst>
                <a:ext uri="{FF2B5EF4-FFF2-40B4-BE49-F238E27FC236}">
                  <a16:creationId xmlns:a16="http://schemas.microsoft.com/office/drawing/2014/main" id="{42EAC2EE-4C33-44A6-A62B-6130E320AF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6" name="Freeform: Shape 55">
              <a:extLst>
                <a:ext uri="{FF2B5EF4-FFF2-40B4-BE49-F238E27FC236}">
                  <a16:creationId xmlns:a16="http://schemas.microsoft.com/office/drawing/2014/main" id="{0F2EC395-DF39-4C41-A452-37AF723EA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Freeform: Shape 56">
              <a:extLst>
                <a:ext uri="{FF2B5EF4-FFF2-40B4-BE49-F238E27FC236}">
                  <a16:creationId xmlns:a16="http://schemas.microsoft.com/office/drawing/2014/main" id="{2425D947-0068-4059-B9BE-93A3B27CD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8" name="Freeform: Shape 57">
              <a:extLst>
                <a:ext uri="{FF2B5EF4-FFF2-40B4-BE49-F238E27FC236}">
                  <a16:creationId xmlns:a16="http://schemas.microsoft.com/office/drawing/2014/main" id="{80F2FE05-A04C-4860-B709-2FCBEAE879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60" name="Straight Connector 59">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7BA7F970-4359-CE43-B10E-5512DF604FD3}"/>
              </a:ext>
            </a:extLst>
          </p:cNvPr>
          <p:cNvSpPr txBox="1"/>
          <p:nvPr/>
        </p:nvSpPr>
        <p:spPr>
          <a:xfrm>
            <a:off x="3863976" y="2759076"/>
            <a:ext cx="4460874" cy="3009899"/>
          </a:xfrm>
          <a:prstGeom prst="rect">
            <a:avLst/>
          </a:prstGeom>
        </p:spPr>
        <p:txBody>
          <a:bodyPr vert="horz" lIns="0" tIns="0" rIns="0" bIns="0" rtlCol="0" anchor="t" anchorCtr="0">
            <a:normAutofit/>
          </a:bodyPr>
          <a:lstStyle/>
          <a:p>
            <a:pPr>
              <a:lnSpc>
                <a:spcPct val="115000"/>
              </a:lnSpc>
              <a:spcAft>
                <a:spcPts val="600"/>
              </a:spcAft>
              <a:buClr>
                <a:schemeClr val="accent1">
                  <a:lumMod val="60000"/>
                  <a:lumOff val="40000"/>
                </a:schemeClr>
              </a:buClr>
            </a:pPr>
            <a:r>
              <a:rPr lang="en-US" sz="1400" b="0" i="0" dirty="0">
                <a:solidFill>
                  <a:schemeClr val="tx1">
                    <a:alpha val="70000"/>
                  </a:schemeClr>
                </a:solidFill>
                <a:effectLst/>
              </a:rPr>
              <a:t>We touched on this a little already, but yoga is not a religion.  It is not Hinduism.  It is not demonic.  It does not exclude any religions or lean towards any specific religions.  We oftentimes talk about "spiritual" benefits of yoga, and what we mean by that is yoga is a mental practice during which there is opportunity to work through stress, emotional issues, anxiety or psychological challenges.  Yoga practice encourages mindfulness,  or creating awareness.  </a:t>
            </a:r>
          </a:p>
          <a:p>
            <a:pPr>
              <a:lnSpc>
                <a:spcPct val="115000"/>
              </a:lnSpc>
              <a:spcAft>
                <a:spcPts val="600"/>
              </a:spcAft>
              <a:buClr>
                <a:schemeClr val="accent1">
                  <a:lumMod val="60000"/>
                  <a:lumOff val="40000"/>
                </a:schemeClr>
              </a:buClr>
            </a:pPr>
            <a:br>
              <a:rPr lang="en-US" sz="1400" dirty="0">
                <a:solidFill>
                  <a:schemeClr val="tx1">
                    <a:alpha val="70000"/>
                  </a:schemeClr>
                </a:solidFill>
              </a:rPr>
            </a:br>
            <a:endParaRPr lang="en-US" sz="1400" dirty="0">
              <a:solidFill>
                <a:schemeClr val="tx1">
                  <a:alpha val="70000"/>
                </a:schemeClr>
              </a:solidFill>
            </a:endParaRPr>
          </a:p>
        </p:txBody>
      </p:sp>
      <p:grpSp>
        <p:nvGrpSpPr>
          <p:cNvPr id="62" name="Group 61">
            <a:extLst>
              <a:ext uri="{FF2B5EF4-FFF2-40B4-BE49-F238E27FC236}">
                <a16:creationId xmlns:a16="http://schemas.microsoft.com/office/drawing/2014/main" id="{69D14CB3-B46C-4D52-91C7-9020767C01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10901022" y="5639014"/>
            <a:ext cx="865742" cy="628383"/>
            <a:chOff x="558167" y="958515"/>
            <a:chExt cx="865742" cy="628383"/>
          </a:xfrm>
          <a:solidFill>
            <a:schemeClr val="accent3"/>
          </a:solidFill>
        </p:grpSpPr>
        <p:sp>
          <p:nvSpPr>
            <p:cNvPr id="63" name="Freeform: Shape 62">
              <a:extLst>
                <a:ext uri="{FF2B5EF4-FFF2-40B4-BE49-F238E27FC236}">
                  <a16:creationId xmlns:a16="http://schemas.microsoft.com/office/drawing/2014/main" id="{3A77D7F4-D3A2-4801-9AC3-6626FDE157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4" name="Freeform: Shape 63">
              <a:extLst>
                <a:ext uri="{FF2B5EF4-FFF2-40B4-BE49-F238E27FC236}">
                  <a16:creationId xmlns:a16="http://schemas.microsoft.com/office/drawing/2014/main" id="{1E62BACE-7CE7-442A-BFFB-8BC57C446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66" name="Group 65">
            <a:extLst>
              <a:ext uri="{FF2B5EF4-FFF2-40B4-BE49-F238E27FC236}">
                <a16:creationId xmlns:a16="http://schemas.microsoft.com/office/drawing/2014/main" id="{695E1464-F8FF-467B-BC7A-2DB63FD734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9919495" y="3291143"/>
            <a:ext cx="1785983" cy="2208479"/>
            <a:chOff x="2725201" y="4453039"/>
            <a:chExt cx="1785983" cy="2208479"/>
          </a:xfrm>
        </p:grpSpPr>
        <p:cxnSp>
          <p:nvCxnSpPr>
            <p:cNvPr id="67" name="Straight Connector 66">
              <a:extLst>
                <a:ext uri="{FF2B5EF4-FFF2-40B4-BE49-F238E27FC236}">
                  <a16:creationId xmlns:a16="http://schemas.microsoft.com/office/drawing/2014/main" id="{1D9EF77E-636A-4F91-8AC6-2926F2512C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9F9F8CE5-DA1D-4DAF-A044-400C40169D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Freeform: Shape 68">
              <a:extLst>
                <a:ext uri="{FF2B5EF4-FFF2-40B4-BE49-F238E27FC236}">
                  <a16:creationId xmlns:a16="http://schemas.microsoft.com/office/drawing/2014/main" id="{9C47A2FE-4826-4485-B3C0-56DF9A73A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70" name="Rectangle 30">
              <a:extLst>
                <a:ext uri="{FF2B5EF4-FFF2-40B4-BE49-F238E27FC236}">
                  <a16:creationId xmlns:a16="http://schemas.microsoft.com/office/drawing/2014/main" id="{A9D0A0EF-4934-4E46-A33A-95E5D932D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30">
              <a:extLst>
                <a:ext uri="{FF2B5EF4-FFF2-40B4-BE49-F238E27FC236}">
                  <a16:creationId xmlns:a16="http://schemas.microsoft.com/office/drawing/2014/main" id="{EA389321-1892-4D9B-9F10-CA83BC15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D9F93B70-A436-473C-A7CE-540999A59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V="1">
            <a:off x="10854193" y="5280732"/>
            <a:ext cx="864005" cy="1032464"/>
            <a:chOff x="2207971" y="2384401"/>
            <a:chExt cx="864005" cy="1032464"/>
          </a:xfrm>
        </p:grpSpPr>
        <p:sp>
          <p:nvSpPr>
            <p:cNvPr id="74" name="Freeform: Shape 73">
              <a:extLst>
                <a:ext uri="{FF2B5EF4-FFF2-40B4-BE49-F238E27FC236}">
                  <a16:creationId xmlns:a16="http://schemas.microsoft.com/office/drawing/2014/main" id="{C78ABD64-1B50-4D55-BC1F-146CC4D6E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5" name="Freeform: Shape 74">
              <a:extLst>
                <a:ext uri="{FF2B5EF4-FFF2-40B4-BE49-F238E27FC236}">
                  <a16:creationId xmlns:a16="http://schemas.microsoft.com/office/drawing/2014/main" id="{57FC7EAA-9D36-4047-8A25-796E944D1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0C72E6B1-2CDE-4B76-BB57-54923A35BC5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77" name="Straight Connector 76">
                <a:extLst>
                  <a:ext uri="{FF2B5EF4-FFF2-40B4-BE49-F238E27FC236}">
                    <a16:creationId xmlns:a16="http://schemas.microsoft.com/office/drawing/2014/main" id="{0A618DA4-FD3B-435B-9077-6643BD6C93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6579CD8F-9756-4DC0-A735-0CA77A873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196499860"/>
      </p:ext>
    </p:extLst>
  </p:cSld>
  <p:clrMapOvr>
    <a:masterClrMapping/>
  </p:clrMapOvr>
</p:sld>
</file>

<file path=ppt/theme/theme1.xml><?xml version="1.0" encoding="utf-8"?>
<a:theme xmlns:a="http://schemas.openxmlformats.org/drawingml/2006/main" name="LeafVTI">
  <a:themeElements>
    <a:clrScheme name="AnalogousFromLightSeedRightStep">
      <a:dk1>
        <a:srgbClr val="000000"/>
      </a:dk1>
      <a:lt1>
        <a:srgbClr val="FFFFFF"/>
      </a:lt1>
      <a:dk2>
        <a:srgbClr val="3D3522"/>
      </a:dk2>
      <a:lt2>
        <a:srgbClr val="E2E8E7"/>
      </a:lt2>
      <a:accent1>
        <a:srgbClr val="D08C99"/>
      </a:accent1>
      <a:accent2>
        <a:srgbClr val="C68673"/>
      </a:accent2>
      <a:accent3>
        <a:srgbClr val="BCA06E"/>
      </a:accent3>
      <a:accent4>
        <a:srgbClr val="A4A962"/>
      </a:accent4>
      <a:accent5>
        <a:srgbClr val="92AD74"/>
      </a:accent5>
      <a:accent6>
        <a:srgbClr val="70B468"/>
      </a:accent6>
      <a:hlink>
        <a:srgbClr val="568E84"/>
      </a:hlink>
      <a:folHlink>
        <a:srgbClr val="7F7F7F"/>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docProps/app.xml><?xml version="1.0" encoding="utf-8"?>
<Properties xmlns="http://schemas.openxmlformats.org/officeDocument/2006/extended-properties" xmlns:vt="http://schemas.openxmlformats.org/officeDocument/2006/docPropsVTypes">
  <TotalTime>0</TotalTime>
  <Words>266</Words>
  <Application>Microsoft Macintosh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Avenir Next LT Pro Light</vt:lpstr>
      <vt:lpstr>Bell MT</vt:lpstr>
      <vt:lpstr>Rockwell Nova Light</vt:lpstr>
      <vt:lpstr>Wingdings</vt:lpstr>
      <vt:lpstr>LeafVTI</vt:lpstr>
      <vt:lpstr>What Is Yoga?</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Yoga?</dc:title>
  <dc:creator>Olivia Kodsy</dc:creator>
  <cp:lastModifiedBy>Olivia Kodsy</cp:lastModifiedBy>
  <cp:revision>1</cp:revision>
  <dcterms:created xsi:type="dcterms:W3CDTF">2021-02-27T02:54:49Z</dcterms:created>
  <dcterms:modified xsi:type="dcterms:W3CDTF">2021-02-27T02:55:13Z</dcterms:modified>
</cp:coreProperties>
</file>