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7772400" cx="10058400"/>
  <p:notesSz cx="6858000" cy="9144000"/>
  <p:embeddedFontLst>
    <p:embeddedFont>
      <p:font typeface="Raleway"/>
      <p:regular r:id="rId13"/>
      <p:bold r:id="rId14"/>
      <p:italic r:id="rId15"/>
      <p:boldItalic r:id="rId16"/>
    </p:embeddedFont>
    <p:embeddedFont>
      <p:font typeface="Raleway SemiBold"/>
      <p:regular r:id="rId17"/>
      <p:bold r:id="rId18"/>
      <p:italic r:id="rId19"/>
      <p:boldItalic r:id="rId20"/>
    </p:embeddedFont>
    <p:embeddedFont>
      <p:font typeface="Playfair Display"/>
      <p:regular r:id="rId21"/>
      <p:bold r:id="rId22"/>
      <p:italic r:id="rId23"/>
      <p:boldItalic r:id="rId24"/>
    </p:embeddedFont>
    <p:embeddedFont>
      <p:font typeface="Lato"/>
      <p:regular r:id="rId25"/>
      <p:bold r:id="rId26"/>
      <p:italic r:id="rId27"/>
      <p:boldItalic r:id="rId28"/>
    </p:embeddedFont>
    <p:embeddedFont>
      <p:font typeface="Lato Light"/>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000000"/>
          </p15:clr>
        </p15:guide>
        <p15:guide id="2" pos="3168">
          <p15:clr>
            <a:srgbClr val="000000"/>
          </p15:clr>
        </p15:guide>
      </p15:sldGuideLst>
    </p:ext>
    <p:ext uri="GoogleSlidesCustomDataVersion2">
      <go:slidesCustomData xmlns:go="http://customooxmlschemas.google.com/" r:id="rId37" roundtripDataSignature="AMtx7mhiXM4alOmBgqvA6tUux0rd0kTF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SemiBold-boldItalic.fntdata"/><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Light-italic.fntdata"/><Relationship Id="rId30" Type="http://schemas.openxmlformats.org/officeDocument/2006/relationships/font" Target="fonts/LatoLight-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LatoLight-boldItalic.fntdata"/><Relationship Id="rId13" Type="http://schemas.openxmlformats.org/officeDocument/2006/relationships/font" Target="fonts/Raleway-regular.fntdata"/><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font" Target="fonts/Raleway-italic.fntdata"/><Relationship Id="rId37" Type="http://customschemas.google.com/relationships/presentationmetadata" Target="metadata"/><Relationship Id="rId14" Type="http://schemas.openxmlformats.org/officeDocument/2006/relationships/font" Target="fonts/Raleway-bold.fntdata"/><Relationship Id="rId36" Type="http://schemas.openxmlformats.org/officeDocument/2006/relationships/font" Target="fonts/HelveticaNeue-boldItalic.fntdata"/><Relationship Id="rId17" Type="http://schemas.openxmlformats.org/officeDocument/2006/relationships/font" Target="fonts/RalewaySemiBold-regular.fntdata"/><Relationship Id="rId16" Type="http://schemas.openxmlformats.org/officeDocument/2006/relationships/font" Target="fonts/Raleway-boldItalic.fntdata"/><Relationship Id="rId19" Type="http://schemas.openxmlformats.org/officeDocument/2006/relationships/font" Target="fonts/RalewaySemiBold-italic.fntdata"/><Relationship Id="rId18" Type="http://schemas.openxmlformats.org/officeDocument/2006/relationships/font" Target="fonts/Raleway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 name="Shape 14"/>
        <p:cNvGrpSpPr/>
        <p:nvPr/>
      </p:nvGrpSpPr>
      <p:grpSpPr>
        <a:xfrm>
          <a:off x="0" y="0"/>
          <a:ext cx="0" cy="0"/>
          <a:chOff x="0" y="0"/>
          <a:chExt cx="0" cy="0"/>
        </a:xfrm>
      </p:grpSpPr>
      <p:sp>
        <p:nvSpPr>
          <p:cNvPr id="15" name="Google Shape;15;p1: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 name="Google Shape;1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 name="Google Shape;3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 name="Google Shape;4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ype="title">
  <p:cSld name="TITLE">
    <p:spTree>
      <p:nvGrpSpPr>
        <p:cNvPr id="9" name="Shape 9"/>
        <p:cNvGrpSpPr/>
        <p:nvPr/>
      </p:nvGrpSpPr>
      <p:grpSpPr>
        <a:xfrm>
          <a:off x="0" y="0"/>
          <a:ext cx="0" cy="0"/>
          <a:chOff x="0" y="0"/>
          <a:chExt cx="0" cy="0"/>
        </a:xfrm>
      </p:grpSpPr>
      <p:sp>
        <p:nvSpPr>
          <p:cNvPr id="10" name="Google Shape;10;p9"/>
          <p:cNvSpPr txBox="1"/>
          <p:nvPr>
            <p:ph idx="12" type="sldNum"/>
          </p:nvPr>
        </p:nvSpPr>
        <p:spPr>
          <a:xfrm>
            <a:off x="4861559" y="6994313"/>
            <a:ext cx="2346900" cy="419100"/>
          </a:xfrm>
          <a:prstGeom prst="rect">
            <a:avLst/>
          </a:prstGeom>
          <a:noFill/>
          <a:ln>
            <a:noFill/>
          </a:ln>
        </p:spPr>
        <p:txBody>
          <a:bodyPr anchorCtr="0" anchor="ctr" bIns="45700" lIns="45700" spcFirstLastPara="1" rIns="45700" wrap="square" tIns="45700">
            <a:spAutoFit/>
          </a:bodyPr>
          <a:lstStyle>
            <a:lvl1pPr indent="0" lvl="0"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1pPr>
            <a:lvl2pPr indent="0" lvl="1"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2pPr>
            <a:lvl3pPr indent="0" lvl="2"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3pPr>
            <a:lvl4pPr indent="0" lvl="3"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4pPr>
            <a:lvl5pPr indent="0" lvl="4"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5pPr>
            <a:lvl6pPr indent="0" lvl="5"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6pPr>
            <a:lvl7pPr indent="0" lvl="6"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7pPr>
            <a:lvl8pPr indent="0" lvl="7"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8pPr>
            <a:lvl9pPr indent="0" lvl="8"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type="tx">
  <p:cSld name="TITLE_AND_BODY">
    <p:spTree>
      <p:nvGrpSpPr>
        <p:cNvPr id="11" name="Shape 11"/>
        <p:cNvGrpSpPr/>
        <p:nvPr/>
      </p:nvGrpSpPr>
      <p:grpSpPr>
        <a:xfrm>
          <a:off x="0" y="0"/>
          <a:ext cx="0" cy="0"/>
          <a:chOff x="0" y="0"/>
          <a:chExt cx="0" cy="0"/>
        </a:xfrm>
      </p:grpSpPr>
      <p:sp>
        <p:nvSpPr>
          <p:cNvPr id="12" name="Google Shape;12;p10"/>
          <p:cNvSpPr txBox="1"/>
          <p:nvPr>
            <p:ph type="title"/>
          </p:nvPr>
        </p:nvSpPr>
        <p:spPr>
          <a:xfrm>
            <a:off x="4747473" y="2097186"/>
            <a:ext cx="4556100" cy="2212800"/>
          </a:xfrm>
          <a:prstGeom prst="rect">
            <a:avLst/>
          </a:prstGeom>
          <a:noFill/>
          <a:ln>
            <a:noFill/>
          </a:ln>
        </p:spPr>
        <p:txBody>
          <a:bodyPr anchorCtr="0" anchor="b" bIns="20950" lIns="20950" spcFirstLastPara="1" rIns="20950" wrap="square" tIns="20950">
            <a:normAutofit/>
          </a:bodyPr>
          <a:lstStyle>
            <a:lvl1pPr lvl="0" algn="l">
              <a:lnSpc>
                <a:spcPct val="70000"/>
              </a:lnSpc>
              <a:spcBef>
                <a:spcPts val="0"/>
              </a:spcBef>
              <a:spcAft>
                <a:spcPts val="0"/>
              </a:spcAft>
              <a:buClr>
                <a:srgbClr val="FFFFFF"/>
              </a:buClr>
              <a:buSzPts val="1800"/>
              <a:buNone/>
              <a:defRPr/>
            </a:lvl1pPr>
            <a:lvl2pPr lvl="1" algn="l">
              <a:lnSpc>
                <a:spcPct val="70000"/>
              </a:lnSpc>
              <a:spcBef>
                <a:spcPts val="0"/>
              </a:spcBef>
              <a:spcAft>
                <a:spcPts val="0"/>
              </a:spcAft>
              <a:buClr>
                <a:srgbClr val="FFFFFF"/>
              </a:buClr>
              <a:buSzPts val="1800"/>
              <a:buNone/>
              <a:defRPr/>
            </a:lvl2pPr>
            <a:lvl3pPr lvl="2" algn="l">
              <a:lnSpc>
                <a:spcPct val="70000"/>
              </a:lnSpc>
              <a:spcBef>
                <a:spcPts val="0"/>
              </a:spcBef>
              <a:spcAft>
                <a:spcPts val="0"/>
              </a:spcAft>
              <a:buClr>
                <a:srgbClr val="FFFFFF"/>
              </a:buClr>
              <a:buSzPts val="1800"/>
              <a:buNone/>
              <a:defRPr/>
            </a:lvl3pPr>
            <a:lvl4pPr lvl="3" algn="l">
              <a:lnSpc>
                <a:spcPct val="70000"/>
              </a:lnSpc>
              <a:spcBef>
                <a:spcPts val="0"/>
              </a:spcBef>
              <a:spcAft>
                <a:spcPts val="0"/>
              </a:spcAft>
              <a:buClr>
                <a:srgbClr val="FFFFFF"/>
              </a:buClr>
              <a:buSzPts val="1800"/>
              <a:buNone/>
              <a:defRPr/>
            </a:lvl4pPr>
            <a:lvl5pPr lvl="4" algn="l">
              <a:lnSpc>
                <a:spcPct val="70000"/>
              </a:lnSpc>
              <a:spcBef>
                <a:spcPts val="0"/>
              </a:spcBef>
              <a:spcAft>
                <a:spcPts val="0"/>
              </a:spcAft>
              <a:buClr>
                <a:srgbClr val="FFFFFF"/>
              </a:buClr>
              <a:buSzPts val="1800"/>
              <a:buNone/>
              <a:defRPr/>
            </a:lvl5pPr>
            <a:lvl6pPr lvl="5" algn="l">
              <a:lnSpc>
                <a:spcPct val="70000"/>
              </a:lnSpc>
              <a:spcBef>
                <a:spcPts val="0"/>
              </a:spcBef>
              <a:spcAft>
                <a:spcPts val="0"/>
              </a:spcAft>
              <a:buClr>
                <a:srgbClr val="FFFFFF"/>
              </a:buClr>
              <a:buSzPts val="1800"/>
              <a:buNone/>
              <a:defRPr/>
            </a:lvl6pPr>
            <a:lvl7pPr lvl="6" algn="l">
              <a:lnSpc>
                <a:spcPct val="70000"/>
              </a:lnSpc>
              <a:spcBef>
                <a:spcPts val="0"/>
              </a:spcBef>
              <a:spcAft>
                <a:spcPts val="0"/>
              </a:spcAft>
              <a:buClr>
                <a:srgbClr val="FFFFFF"/>
              </a:buClr>
              <a:buSzPts val="1800"/>
              <a:buNone/>
              <a:defRPr/>
            </a:lvl7pPr>
            <a:lvl8pPr lvl="7" algn="l">
              <a:lnSpc>
                <a:spcPct val="70000"/>
              </a:lnSpc>
              <a:spcBef>
                <a:spcPts val="0"/>
              </a:spcBef>
              <a:spcAft>
                <a:spcPts val="0"/>
              </a:spcAft>
              <a:buClr>
                <a:srgbClr val="FFFFFF"/>
              </a:buClr>
              <a:buSzPts val="1800"/>
              <a:buNone/>
              <a:defRPr/>
            </a:lvl8pPr>
            <a:lvl9pPr lvl="8" algn="l">
              <a:lnSpc>
                <a:spcPct val="70000"/>
              </a:lnSpc>
              <a:spcBef>
                <a:spcPts val="0"/>
              </a:spcBef>
              <a:spcAft>
                <a:spcPts val="0"/>
              </a:spcAft>
              <a:buClr>
                <a:srgbClr val="FFFFFF"/>
              </a:buClr>
              <a:buSzPts val="1800"/>
              <a:buNone/>
              <a:defRPr/>
            </a:lvl9pPr>
          </a:lstStyle>
          <a:p/>
        </p:txBody>
      </p:sp>
      <p:sp>
        <p:nvSpPr>
          <p:cNvPr id="13" name="Google Shape;13;p10"/>
          <p:cNvSpPr txBox="1"/>
          <p:nvPr>
            <p:ph idx="12" type="sldNum"/>
          </p:nvPr>
        </p:nvSpPr>
        <p:spPr>
          <a:xfrm>
            <a:off x="4861559" y="6994313"/>
            <a:ext cx="2346900" cy="419100"/>
          </a:xfrm>
          <a:prstGeom prst="rect">
            <a:avLst/>
          </a:prstGeom>
          <a:noFill/>
          <a:ln>
            <a:noFill/>
          </a:ln>
        </p:spPr>
        <p:txBody>
          <a:bodyPr anchorCtr="0" anchor="ctr" bIns="45700" lIns="45700" spcFirstLastPara="1" rIns="45700" wrap="square" tIns="45700">
            <a:spAutoFit/>
          </a:bodyPr>
          <a:lstStyle>
            <a:lvl1pPr indent="0" lvl="0"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1pPr>
            <a:lvl2pPr indent="0" lvl="1"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2pPr>
            <a:lvl3pPr indent="0" lvl="2"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3pPr>
            <a:lvl4pPr indent="0" lvl="3"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4pPr>
            <a:lvl5pPr indent="0" lvl="4"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5pPr>
            <a:lvl6pPr indent="0" lvl="5"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6pPr>
            <a:lvl7pPr indent="0" lvl="6"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7pPr>
            <a:lvl8pPr indent="0" lvl="7"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8pPr>
            <a:lvl9pPr indent="0" lvl="8" marL="0" algn="r">
              <a:lnSpc>
                <a:spcPct val="80000"/>
              </a:lnSpc>
              <a:spcBef>
                <a:spcPts val="0"/>
              </a:spcBef>
              <a:spcAft>
                <a:spcPts val="0"/>
              </a:spcAft>
              <a:buClr>
                <a:srgbClr val="AFAFAF"/>
              </a:buClr>
              <a:buSzPts val="1200"/>
              <a:buFont typeface="Lato Light"/>
              <a:buNone/>
              <a:defRPr i="1" sz="1200">
                <a:solidFill>
                  <a:srgbClr val="AFAFA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4747473" y="2097186"/>
            <a:ext cx="4556100" cy="2212800"/>
          </a:xfrm>
          <a:prstGeom prst="rect">
            <a:avLst/>
          </a:prstGeom>
          <a:noFill/>
          <a:ln>
            <a:noFill/>
          </a:ln>
        </p:spPr>
        <p:txBody>
          <a:bodyPr anchorCtr="0" anchor="b" bIns="20950" lIns="20950" spcFirstLastPara="1" rIns="20950" wrap="square" tIns="20950">
            <a:normAutofit/>
          </a:bodyPr>
          <a:lstStyle>
            <a:lvl1pPr lvl="0"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1pPr>
            <a:lvl2pPr lvl="1"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2pPr>
            <a:lvl3pPr lvl="2"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3pPr>
            <a:lvl4pPr lvl="3"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4pPr>
            <a:lvl5pPr lvl="4"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5pPr>
            <a:lvl6pPr lvl="5"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6pPr>
            <a:lvl7pPr lvl="6"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7pPr>
            <a:lvl8pPr lvl="7"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8pPr>
            <a:lvl9pPr lvl="8" marR="0" algn="l">
              <a:lnSpc>
                <a:spcPct val="70000"/>
              </a:lnSpc>
              <a:spcBef>
                <a:spcPts val="0"/>
              </a:spcBef>
              <a:spcAft>
                <a:spcPts val="0"/>
              </a:spcAft>
              <a:buClr>
                <a:srgbClr val="FFFFFF"/>
              </a:buClr>
              <a:buSzPts val="11200"/>
              <a:buFont typeface="Raleway"/>
              <a:buNone/>
              <a:defRPr b="0" i="0" sz="11200" u="none" cap="none" strike="noStrike">
                <a:solidFill>
                  <a:srgbClr val="FFFFFF"/>
                </a:solidFill>
                <a:latin typeface="Raleway"/>
                <a:ea typeface="Raleway"/>
                <a:cs typeface="Raleway"/>
                <a:sym typeface="Raleway"/>
              </a:defRPr>
            </a:lvl9pPr>
          </a:lstStyle>
          <a:p/>
        </p:txBody>
      </p:sp>
      <p:sp>
        <p:nvSpPr>
          <p:cNvPr id="7" name="Google Shape;7;p8"/>
          <p:cNvSpPr txBox="1"/>
          <p:nvPr>
            <p:ph idx="1" type="body"/>
          </p:nvPr>
        </p:nvSpPr>
        <p:spPr>
          <a:xfrm>
            <a:off x="502919" y="1813560"/>
            <a:ext cx="9052500" cy="5129400"/>
          </a:xfrm>
          <a:prstGeom prst="rect">
            <a:avLst/>
          </a:prstGeom>
          <a:solidFill>
            <a:srgbClr val="1C1D21"/>
          </a:solidFill>
          <a:ln>
            <a:noFill/>
          </a:ln>
        </p:spPr>
        <p:txBody>
          <a:bodyPr anchorCtr="0" anchor="ctr" bIns="392900" lIns="392900" spcFirstLastPara="1" rIns="392900" wrap="square" tIns="392900">
            <a:noAutofit/>
          </a:bodyPr>
          <a:lstStyle>
            <a:lvl1pPr indent="-228600" lvl="0" marL="4572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1pPr>
            <a:lvl2pPr indent="-228600" lvl="1" marL="9144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2pPr>
            <a:lvl3pPr indent="-228600" lvl="2" marL="13716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3pPr>
            <a:lvl4pPr indent="-228600" lvl="3" marL="18288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4pPr>
            <a:lvl5pPr indent="-228600" lvl="4" marL="22860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5pPr>
            <a:lvl6pPr indent="-228600" lvl="5" marL="27432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6pPr>
            <a:lvl7pPr indent="-228600" lvl="6" marL="32004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7pPr>
            <a:lvl8pPr indent="-228600" lvl="7" marL="36576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8pPr>
            <a:lvl9pPr indent="-228600" lvl="8" marL="4114800" marR="0" algn="ctr">
              <a:lnSpc>
                <a:spcPct val="120000"/>
              </a:lnSpc>
              <a:spcBef>
                <a:spcPts val="0"/>
              </a:spcBef>
              <a:spcAft>
                <a:spcPts val="0"/>
              </a:spcAft>
              <a:buClr>
                <a:srgbClr val="FFFFFF"/>
              </a:buClr>
              <a:buSzPts val="1400"/>
              <a:buFont typeface="Playfair Display"/>
              <a:buNone/>
              <a:defRPr b="0" i="1" sz="1400" u="none" cap="none" strike="noStrike">
                <a:solidFill>
                  <a:srgbClr val="FFFFFF"/>
                </a:solidFill>
                <a:latin typeface="Playfair Display"/>
                <a:ea typeface="Playfair Display"/>
                <a:cs typeface="Playfair Display"/>
                <a:sym typeface="Playfair Display"/>
              </a:defRPr>
            </a:lvl9pPr>
          </a:lstStyle>
          <a:p/>
        </p:txBody>
      </p:sp>
      <p:sp>
        <p:nvSpPr>
          <p:cNvPr id="8" name="Google Shape;8;p8"/>
          <p:cNvSpPr txBox="1"/>
          <p:nvPr>
            <p:ph idx="12" type="sldNum"/>
          </p:nvPr>
        </p:nvSpPr>
        <p:spPr>
          <a:xfrm>
            <a:off x="4861559" y="6994313"/>
            <a:ext cx="2346900" cy="419100"/>
          </a:xfrm>
          <a:prstGeom prst="rect">
            <a:avLst/>
          </a:prstGeom>
          <a:noFill/>
          <a:ln>
            <a:noFill/>
          </a:ln>
        </p:spPr>
        <p:txBody>
          <a:bodyPr anchorCtr="0" anchor="ctr" bIns="45700" lIns="45700" spcFirstLastPara="1" rIns="45700" wrap="square" tIns="45700">
            <a:spAutoFit/>
          </a:bodyPr>
          <a:lstStyle>
            <a:lvl1pPr indent="0" lvl="0"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1pPr>
            <a:lvl2pPr indent="0" lvl="1"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2pPr>
            <a:lvl3pPr indent="0" lvl="2"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3pPr>
            <a:lvl4pPr indent="0" lvl="3"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4pPr>
            <a:lvl5pPr indent="0" lvl="4"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5pPr>
            <a:lvl6pPr indent="0" lvl="5"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6pPr>
            <a:lvl7pPr indent="0" lvl="6"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7pPr>
            <a:lvl8pPr indent="0" lvl="7"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8pPr>
            <a:lvl9pPr indent="0" lvl="8" marL="0" marR="0" algn="r">
              <a:lnSpc>
                <a:spcPct val="80000"/>
              </a:lnSpc>
              <a:spcBef>
                <a:spcPts val="0"/>
              </a:spcBef>
              <a:spcAft>
                <a:spcPts val="0"/>
              </a:spcAft>
              <a:buClr>
                <a:srgbClr val="AFAFAF"/>
              </a:buClr>
              <a:buSzPts val="1200"/>
              <a:buFont typeface="Lato Light"/>
              <a:buNone/>
              <a:defRPr b="0" i="1" sz="1200" u="none" cap="none" strike="noStrike">
                <a:solidFill>
                  <a:srgbClr val="AFAFA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17" name="Shape 17"/>
        <p:cNvGrpSpPr/>
        <p:nvPr/>
      </p:nvGrpSpPr>
      <p:grpSpPr>
        <a:xfrm>
          <a:off x="0" y="0"/>
          <a:ext cx="0" cy="0"/>
          <a:chOff x="0" y="0"/>
          <a:chExt cx="0" cy="0"/>
        </a:xfrm>
      </p:grpSpPr>
      <p:pic>
        <p:nvPicPr>
          <p:cNvPr id="18" name="Google Shape;18;p1"/>
          <p:cNvPicPr preferRelativeResize="0"/>
          <p:nvPr/>
        </p:nvPicPr>
        <p:blipFill rotWithShape="1">
          <a:blip r:embed="rId3">
            <a:alphaModFix/>
          </a:blip>
          <a:srcRect b="0" l="0" r="0" t="0"/>
          <a:stretch/>
        </p:blipFill>
        <p:spPr>
          <a:xfrm>
            <a:off x="0" y="0"/>
            <a:ext cx="7234687" cy="4811066"/>
          </a:xfrm>
          <a:prstGeom prst="rect">
            <a:avLst/>
          </a:prstGeom>
          <a:noFill/>
          <a:ln>
            <a:noFill/>
          </a:ln>
        </p:spPr>
      </p:pic>
      <p:sp>
        <p:nvSpPr>
          <p:cNvPr id="19" name="Google Shape;19;p1"/>
          <p:cNvSpPr txBox="1"/>
          <p:nvPr>
            <p:ph idx="4294967295" type="ctrTitle"/>
          </p:nvPr>
        </p:nvSpPr>
        <p:spPr>
          <a:xfrm>
            <a:off x="516424" y="5542150"/>
            <a:ext cx="2221500" cy="1372800"/>
          </a:xfrm>
          <a:prstGeom prst="rect">
            <a:avLst/>
          </a:prstGeom>
          <a:noFill/>
          <a:ln>
            <a:noFill/>
          </a:ln>
        </p:spPr>
        <p:txBody>
          <a:bodyPr anchorCtr="0" anchor="t" bIns="0" lIns="0" spcFirstLastPara="1" rIns="0" wrap="square" tIns="0">
            <a:normAutofit/>
          </a:bodyPr>
          <a:lstStyle/>
          <a:p>
            <a:pPr indent="0" lvl="0" marL="0" marR="0" rtl="0" algn="l">
              <a:lnSpc>
                <a:spcPct val="80000"/>
              </a:lnSpc>
              <a:spcBef>
                <a:spcPts val="0"/>
              </a:spcBef>
              <a:spcAft>
                <a:spcPts val="0"/>
              </a:spcAft>
              <a:buClr>
                <a:srgbClr val="53585F"/>
              </a:buClr>
              <a:buSzPts val="3348"/>
              <a:buFont typeface="Raleway Light"/>
              <a:buNone/>
            </a:pPr>
            <a:r>
              <a:rPr b="1" i="0" lang="en-US" sz="3348" u="none" cap="none" strike="noStrike">
                <a:solidFill>
                  <a:srgbClr val="53585F"/>
                </a:solidFill>
              </a:rPr>
              <a:t>NIYAMAS</a:t>
            </a:r>
            <a:endParaRPr b="1" i="0" sz="11200" u="none" cap="none" strike="noStrike">
              <a:solidFill>
                <a:srgbClr val="53585F"/>
              </a:solidFill>
            </a:endParaRPr>
          </a:p>
        </p:txBody>
      </p:sp>
      <p:sp>
        <p:nvSpPr>
          <p:cNvPr id="20" name="Google Shape;20;p1"/>
          <p:cNvSpPr/>
          <p:nvPr/>
        </p:nvSpPr>
        <p:spPr>
          <a:xfrm>
            <a:off x="7234687" y="-23549"/>
            <a:ext cx="2837252" cy="7812356"/>
          </a:xfrm>
          <a:prstGeom prst="rect">
            <a:avLst/>
          </a:prstGeom>
          <a:solidFill>
            <a:srgbClr val="00FFFF"/>
          </a:solidFill>
          <a:ln>
            <a:noFill/>
          </a:ln>
        </p:spPr>
        <p:txBody>
          <a:bodyPr anchorCtr="0" anchor="ctr" bIns="15700" lIns="15700" spcFirstLastPara="1" rIns="15700" wrap="square" tIns="15700">
            <a:noAutofit/>
          </a:bodyPr>
          <a:lstStyle/>
          <a:p>
            <a:pPr indent="0" lvl="0" marL="0" marR="0" rtl="0" algn="l">
              <a:lnSpc>
                <a:spcPct val="150000"/>
              </a:lnSpc>
              <a:spcBef>
                <a:spcPts val="0"/>
              </a:spcBef>
              <a:spcAft>
                <a:spcPts val="0"/>
              </a:spcAft>
              <a:buClr>
                <a:srgbClr val="504E4E"/>
              </a:buClr>
              <a:buSzPts val="2000"/>
              <a:buFont typeface="Lato"/>
              <a:buNone/>
            </a:pPr>
            <a:r>
              <a:t/>
            </a:r>
            <a:endParaRPr b="0" i="0" sz="2000" u="none" cap="none" strike="noStrike">
              <a:solidFill>
                <a:srgbClr val="FFFFFF"/>
              </a:solidFill>
              <a:latin typeface="Raleway"/>
              <a:ea typeface="Raleway"/>
              <a:cs typeface="Raleway"/>
              <a:sym typeface="Raleway"/>
            </a:endParaRPr>
          </a:p>
        </p:txBody>
      </p:sp>
      <p:sp>
        <p:nvSpPr>
          <p:cNvPr id="21" name="Google Shape;21;p1"/>
          <p:cNvSpPr/>
          <p:nvPr/>
        </p:nvSpPr>
        <p:spPr>
          <a:xfrm>
            <a:off x="7474167" y="2213526"/>
            <a:ext cx="2221547"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1C1D21"/>
                </a:solidFill>
                <a:latin typeface="Raleway SemiBold"/>
                <a:ea typeface="Raleway SemiBold"/>
                <a:cs typeface="Raleway SemiBold"/>
                <a:sym typeface="Raleway SemiBold"/>
              </a:rPr>
              <a:t>LEARNING OBJECTIVES</a:t>
            </a:r>
            <a:endParaRPr b="0" i="0" sz="1100" u="none" cap="none" strike="noStrike">
              <a:solidFill>
                <a:srgbClr val="1C1D21"/>
              </a:solidFill>
              <a:latin typeface="Raleway SemiBold"/>
              <a:ea typeface="Raleway SemiBold"/>
              <a:cs typeface="Raleway SemiBold"/>
              <a:sym typeface="Raleway SemiBold"/>
            </a:endParaRPr>
          </a:p>
        </p:txBody>
      </p:sp>
      <p:sp>
        <p:nvSpPr>
          <p:cNvPr id="22" name="Google Shape;22;p1"/>
          <p:cNvSpPr/>
          <p:nvPr/>
        </p:nvSpPr>
        <p:spPr>
          <a:xfrm>
            <a:off x="7582854" y="3008205"/>
            <a:ext cx="18861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1C1D21"/>
                </a:solidFill>
                <a:latin typeface="Raleway SemiBold"/>
                <a:ea typeface="Raleway SemiBold"/>
                <a:cs typeface="Raleway SemiBold"/>
                <a:sym typeface="Raleway SemiBold"/>
              </a:rPr>
              <a:t>SAUCHA</a:t>
            </a:r>
            <a:endParaRPr b="0" i="0" sz="1100" u="none" cap="none" strike="noStrike">
              <a:solidFill>
                <a:srgbClr val="1C1D21"/>
              </a:solidFill>
              <a:latin typeface="Raleway SemiBold"/>
              <a:ea typeface="Raleway SemiBold"/>
              <a:cs typeface="Raleway SemiBold"/>
              <a:sym typeface="Raleway SemiBold"/>
            </a:endParaRPr>
          </a:p>
        </p:txBody>
      </p:sp>
      <p:sp>
        <p:nvSpPr>
          <p:cNvPr id="23" name="Google Shape;23;p1"/>
          <p:cNvSpPr/>
          <p:nvPr/>
        </p:nvSpPr>
        <p:spPr>
          <a:xfrm>
            <a:off x="7270154" y="1151745"/>
            <a:ext cx="2557142" cy="3048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EFDFD"/>
              </a:buClr>
              <a:buSzPts val="2000"/>
              <a:buFont typeface="Raleway"/>
              <a:buNone/>
            </a:pPr>
            <a:r>
              <a:rPr b="0" i="0" lang="en-US" sz="2000" u="none" cap="none" strike="noStrike">
                <a:solidFill>
                  <a:srgbClr val="1C1D21"/>
                </a:solidFill>
                <a:latin typeface="Raleway"/>
                <a:ea typeface="Raleway"/>
                <a:cs typeface="Raleway"/>
                <a:sym typeface="Raleway"/>
              </a:rPr>
              <a:t>Contents</a:t>
            </a:r>
            <a:endParaRPr b="0" i="0" sz="2000" u="none" cap="none" strike="noStrike">
              <a:solidFill>
                <a:srgbClr val="1C1D21"/>
              </a:solidFill>
              <a:latin typeface="Raleway"/>
              <a:ea typeface="Raleway"/>
              <a:cs typeface="Raleway"/>
              <a:sym typeface="Raleway"/>
            </a:endParaRPr>
          </a:p>
        </p:txBody>
      </p:sp>
      <p:sp>
        <p:nvSpPr>
          <p:cNvPr id="24" name="Google Shape;24;p1"/>
          <p:cNvSpPr/>
          <p:nvPr/>
        </p:nvSpPr>
        <p:spPr>
          <a:xfrm>
            <a:off x="8413625" y="2630016"/>
            <a:ext cx="229405" cy="229405"/>
          </a:xfrm>
          <a:prstGeom prst="ellipse">
            <a:avLst/>
          </a:prstGeom>
          <a:solidFill>
            <a:srgbClr val="FFFFFF"/>
          </a:solidFill>
          <a:ln>
            <a:noFill/>
          </a:ln>
        </p:spPr>
        <p:txBody>
          <a:bodyPr anchorCtr="0" anchor="ctr" bIns="15700" lIns="15700" spcFirstLastPara="1" rIns="15700" wrap="square" tIns="15700">
            <a:noAutofit/>
          </a:bodyPr>
          <a:lstStyle/>
          <a:p>
            <a:pPr indent="0" lvl="0" marL="0" marR="0" rtl="0" algn="l">
              <a:lnSpc>
                <a:spcPct val="150000"/>
              </a:lnSpc>
              <a:spcBef>
                <a:spcPts val="0"/>
              </a:spcBef>
              <a:spcAft>
                <a:spcPts val="0"/>
              </a:spcAft>
              <a:buClr>
                <a:srgbClr val="504E4E"/>
              </a:buClr>
              <a:buSzPts val="2000"/>
              <a:buFont typeface="Lato"/>
              <a:buNone/>
            </a:pPr>
            <a:r>
              <a:t/>
            </a:r>
            <a:endParaRPr b="0" i="0" sz="2000" u="none" cap="none" strike="noStrike">
              <a:solidFill>
                <a:srgbClr val="FFFFFF"/>
              </a:solidFill>
              <a:latin typeface="Raleway"/>
              <a:ea typeface="Raleway"/>
              <a:cs typeface="Raleway"/>
              <a:sym typeface="Raleway"/>
            </a:endParaRPr>
          </a:p>
        </p:txBody>
      </p:sp>
      <p:sp>
        <p:nvSpPr>
          <p:cNvPr id="25" name="Google Shape;25;p1"/>
          <p:cNvSpPr/>
          <p:nvPr/>
        </p:nvSpPr>
        <p:spPr>
          <a:xfrm>
            <a:off x="8411203" y="1795942"/>
            <a:ext cx="229405" cy="229405"/>
          </a:xfrm>
          <a:prstGeom prst="ellipse">
            <a:avLst/>
          </a:prstGeom>
          <a:solidFill>
            <a:srgbClr val="FFFFFF"/>
          </a:solidFill>
          <a:ln>
            <a:noFill/>
          </a:ln>
        </p:spPr>
        <p:txBody>
          <a:bodyPr anchorCtr="0" anchor="ctr" bIns="15700" lIns="15700" spcFirstLastPara="1" rIns="15700" wrap="square" tIns="15700">
            <a:noAutofit/>
          </a:bodyPr>
          <a:lstStyle/>
          <a:p>
            <a:pPr indent="0" lvl="0" marL="0" marR="0" rtl="0" algn="l">
              <a:lnSpc>
                <a:spcPct val="150000"/>
              </a:lnSpc>
              <a:spcBef>
                <a:spcPts val="0"/>
              </a:spcBef>
              <a:spcAft>
                <a:spcPts val="0"/>
              </a:spcAft>
              <a:buClr>
                <a:srgbClr val="504E4E"/>
              </a:buClr>
              <a:buSzPts val="2000"/>
              <a:buFont typeface="Lato"/>
              <a:buNone/>
            </a:pPr>
            <a:r>
              <a:t/>
            </a:r>
            <a:endParaRPr b="0" i="0" sz="2000" u="none" cap="none" strike="noStrike">
              <a:solidFill>
                <a:srgbClr val="1C1D21"/>
              </a:solidFill>
              <a:latin typeface="Raleway"/>
              <a:ea typeface="Raleway"/>
              <a:cs typeface="Raleway"/>
              <a:sym typeface="Raleway"/>
            </a:endParaRPr>
          </a:p>
        </p:txBody>
      </p:sp>
      <p:sp>
        <p:nvSpPr>
          <p:cNvPr id="26" name="Google Shape;26;p1"/>
          <p:cNvSpPr/>
          <p:nvPr/>
        </p:nvSpPr>
        <p:spPr>
          <a:xfrm>
            <a:off x="7604944" y="3841935"/>
            <a:ext cx="19587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1C1D21"/>
                </a:solidFill>
                <a:latin typeface="Raleway SemiBold"/>
                <a:ea typeface="Raleway SemiBold"/>
                <a:cs typeface="Raleway SemiBold"/>
                <a:sym typeface="Raleway SemiBold"/>
              </a:rPr>
              <a:t>SANTOSHA</a:t>
            </a:r>
            <a:endParaRPr b="0" i="0" sz="1100" u="none" cap="none" strike="noStrike">
              <a:solidFill>
                <a:srgbClr val="1C1D21"/>
              </a:solidFill>
              <a:latin typeface="Raleway SemiBold"/>
              <a:ea typeface="Raleway SemiBold"/>
              <a:cs typeface="Raleway SemiBold"/>
              <a:sym typeface="Raleway SemiBold"/>
            </a:endParaRPr>
          </a:p>
        </p:txBody>
      </p:sp>
      <p:pic>
        <p:nvPicPr>
          <p:cNvPr id="27" name="Google Shape;27;p1"/>
          <p:cNvPicPr preferRelativeResize="0"/>
          <p:nvPr/>
        </p:nvPicPr>
        <p:blipFill rotWithShape="1">
          <a:blip r:embed="rId4">
            <a:alphaModFix/>
          </a:blip>
          <a:srcRect b="0" l="0" r="0" t="0"/>
          <a:stretch/>
        </p:blipFill>
        <p:spPr>
          <a:xfrm>
            <a:off x="8426321" y="3445672"/>
            <a:ext cx="231669" cy="231669"/>
          </a:xfrm>
          <a:prstGeom prst="rect">
            <a:avLst/>
          </a:prstGeom>
          <a:noFill/>
          <a:ln>
            <a:noFill/>
          </a:ln>
        </p:spPr>
      </p:pic>
      <p:sp>
        <p:nvSpPr>
          <p:cNvPr id="28" name="Google Shape;28;p1"/>
          <p:cNvSpPr/>
          <p:nvPr/>
        </p:nvSpPr>
        <p:spPr>
          <a:xfrm>
            <a:off x="7569406" y="6330069"/>
            <a:ext cx="19494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1C1D21"/>
                </a:solidFill>
                <a:latin typeface="Raleway SemiBold"/>
                <a:ea typeface="Raleway SemiBold"/>
                <a:cs typeface="Raleway SemiBold"/>
                <a:sym typeface="Raleway SemiBold"/>
              </a:rPr>
              <a:t>ISHVARA PRANIDHANA</a:t>
            </a:r>
            <a:endParaRPr b="0" i="0" sz="1100" u="none" cap="none" strike="noStrike">
              <a:solidFill>
                <a:srgbClr val="1C1D21"/>
              </a:solidFill>
              <a:latin typeface="Raleway SemiBold"/>
              <a:ea typeface="Raleway SemiBold"/>
              <a:cs typeface="Raleway SemiBold"/>
              <a:sym typeface="Raleway SemiBold"/>
            </a:endParaRPr>
          </a:p>
        </p:txBody>
      </p:sp>
      <p:pic>
        <p:nvPicPr>
          <p:cNvPr id="29" name="Google Shape;29;p1"/>
          <p:cNvPicPr preferRelativeResize="0"/>
          <p:nvPr/>
        </p:nvPicPr>
        <p:blipFill rotWithShape="1">
          <a:blip r:embed="rId4">
            <a:alphaModFix/>
          </a:blip>
          <a:srcRect b="0" l="0" r="0" t="0"/>
          <a:stretch/>
        </p:blipFill>
        <p:spPr>
          <a:xfrm>
            <a:off x="8421644" y="5913417"/>
            <a:ext cx="231669" cy="231669"/>
          </a:xfrm>
          <a:prstGeom prst="rect">
            <a:avLst/>
          </a:prstGeom>
          <a:noFill/>
          <a:ln>
            <a:noFill/>
          </a:ln>
        </p:spPr>
      </p:pic>
      <p:sp>
        <p:nvSpPr>
          <p:cNvPr id="30" name="Google Shape;30;p1"/>
          <p:cNvSpPr/>
          <p:nvPr/>
        </p:nvSpPr>
        <p:spPr>
          <a:xfrm>
            <a:off x="7582929" y="5523792"/>
            <a:ext cx="1949281"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latin typeface="Raleway SemiBold"/>
                <a:ea typeface="Raleway SemiBold"/>
                <a:cs typeface="Raleway SemiBold"/>
                <a:sym typeface="Raleway SemiBold"/>
              </a:rPr>
              <a:t>SVADHYAYA</a:t>
            </a:r>
            <a:endParaRPr b="0" i="0" sz="1100" u="none" cap="none" strike="noStrike">
              <a:latin typeface="Raleway SemiBold"/>
              <a:ea typeface="Raleway SemiBold"/>
              <a:cs typeface="Raleway SemiBold"/>
              <a:sym typeface="Raleway SemiBold"/>
            </a:endParaRPr>
          </a:p>
        </p:txBody>
      </p:sp>
      <p:pic>
        <p:nvPicPr>
          <p:cNvPr id="31" name="Google Shape;31;p1"/>
          <p:cNvPicPr preferRelativeResize="0"/>
          <p:nvPr/>
        </p:nvPicPr>
        <p:blipFill rotWithShape="1">
          <a:blip r:embed="rId4">
            <a:alphaModFix/>
          </a:blip>
          <a:srcRect b="0" l="0" r="0" t="0"/>
          <a:stretch/>
        </p:blipFill>
        <p:spPr>
          <a:xfrm>
            <a:off x="8435167" y="5095697"/>
            <a:ext cx="231669" cy="231669"/>
          </a:xfrm>
          <a:prstGeom prst="rect">
            <a:avLst/>
          </a:prstGeom>
          <a:noFill/>
          <a:ln>
            <a:noFill/>
          </a:ln>
        </p:spPr>
      </p:pic>
      <p:sp>
        <p:nvSpPr>
          <p:cNvPr id="32" name="Google Shape;32;p1"/>
          <p:cNvSpPr/>
          <p:nvPr/>
        </p:nvSpPr>
        <p:spPr>
          <a:xfrm>
            <a:off x="7569406" y="4675643"/>
            <a:ext cx="19494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00"/>
              <a:buFont typeface="Raleway SemiBold"/>
              <a:buNone/>
            </a:pPr>
            <a:r>
              <a:rPr b="0" i="0" lang="en-US" sz="1100" u="none" cap="none" strike="noStrike">
                <a:solidFill>
                  <a:srgbClr val="1C1D21"/>
                </a:solidFill>
                <a:latin typeface="Raleway SemiBold"/>
                <a:ea typeface="Raleway SemiBold"/>
                <a:cs typeface="Raleway SemiBold"/>
                <a:sym typeface="Raleway SemiBold"/>
              </a:rPr>
              <a:t>TAPAS</a:t>
            </a:r>
            <a:endParaRPr>
              <a:solidFill>
                <a:srgbClr val="1C1D21"/>
              </a:solidFill>
            </a:endParaRPr>
          </a:p>
        </p:txBody>
      </p:sp>
      <p:pic>
        <p:nvPicPr>
          <p:cNvPr id="33" name="Google Shape;33;p1"/>
          <p:cNvPicPr preferRelativeResize="0"/>
          <p:nvPr/>
        </p:nvPicPr>
        <p:blipFill rotWithShape="1">
          <a:blip r:embed="rId4">
            <a:alphaModFix/>
          </a:blip>
          <a:srcRect b="0" l="0" r="0" t="0"/>
          <a:stretch/>
        </p:blipFill>
        <p:spPr>
          <a:xfrm>
            <a:off x="8421644" y="4258991"/>
            <a:ext cx="231669" cy="231669"/>
          </a:xfrm>
          <a:prstGeom prst="rect">
            <a:avLst/>
          </a:prstGeom>
          <a:noFill/>
          <a:ln>
            <a:noFill/>
          </a:ln>
        </p:spPr>
      </p:pic>
      <p:sp>
        <p:nvSpPr>
          <p:cNvPr id="34" name="Google Shape;34;p1"/>
          <p:cNvSpPr/>
          <p:nvPr/>
        </p:nvSpPr>
        <p:spPr>
          <a:xfrm>
            <a:off x="2669128" y="5429086"/>
            <a:ext cx="4012307" cy="2031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Light"/>
              <a:buNone/>
            </a:pPr>
            <a:r>
              <a:rPr b="1" i="1" lang="en-US" sz="1200" u="none" cap="none" strike="noStrike">
                <a:solidFill>
                  <a:srgbClr val="504E4E"/>
                </a:solidFill>
                <a:latin typeface="Lato"/>
                <a:ea typeface="Lato"/>
                <a:cs typeface="Lato"/>
                <a:sym typeface="Lato"/>
              </a:rPr>
              <a:t>The Yamas &amp; Niyamas are… like a detailed map, telling you where you are and how to look for the next landmark. They free you to take ownership of your life and direct it towards the fulfillment you seek. Gaining the skills to choose attitude, thought and action may be the grandest adventure you can choose.</a:t>
            </a:r>
            <a:endParaRPr b="1"/>
          </a:p>
          <a:p>
            <a:pPr indent="0" lvl="0" marL="0" marR="0" rtl="0" algn="r">
              <a:lnSpc>
                <a:spcPct val="150000"/>
              </a:lnSpc>
              <a:spcBef>
                <a:spcPts val="0"/>
              </a:spcBef>
              <a:spcAft>
                <a:spcPts val="0"/>
              </a:spcAft>
              <a:buClr>
                <a:srgbClr val="504E4E"/>
              </a:buClr>
              <a:buSzPts val="1200"/>
              <a:buFont typeface="Lato Light"/>
              <a:buNone/>
            </a:pPr>
            <a:r>
              <a:rPr b="0" i="1" lang="en-US" sz="1200" u="none" cap="none" strike="noStrike">
                <a:solidFill>
                  <a:srgbClr val="504E4E"/>
                </a:solidFill>
                <a:latin typeface="Lato Light"/>
                <a:ea typeface="Lato Light"/>
                <a:cs typeface="Lato Light"/>
                <a:sym typeface="Lato Light"/>
              </a:rPr>
              <a:t>– Deborah Adele</a:t>
            </a:r>
            <a:endParaRPr/>
          </a:p>
        </p:txBody>
      </p:sp>
      <p:sp>
        <p:nvSpPr>
          <p:cNvPr id="35" name="Google Shape;35;p1"/>
          <p:cNvSpPr/>
          <p:nvPr/>
        </p:nvSpPr>
        <p:spPr>
          <a:xfrm>
            <a:off x="699544" y="7475240"/>
            <a:ext cx="5600825"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B9B9B9"/>
              </a:buClr>
              <a:buSzPts val="1100"/>
              <a:buFont typeface="Raleway SemiBold"/>
              <a:buNone/>
            </a:pPr>
            <a:r>
              <a:rPr b="0" i="0" lang="en-US" sz="1100" u="none" cap="none" strike="noStrike">
                <a:solidFill>
                  <a:srgbClr val="1C1D21"/>
                </a:solidFill>
                <a:latin typeface="Raleway SemiBold"/>
                <a:ea typeface="Raleway SemiBold"/>
                <a:cs typeface="Raleway SemiBold"/>
                <a:sym typeface="Raleway SemiBold"/>
              </a:rPr>
              <a:t>REPRINTED WITH PERMISSION FROM YOGA TEACHER CENTRAL</a:t>
            </a:r>
            <a:endParaRPr b="0" i="0" sz="1100" u="none" cap="none" strike="noStrike">
              <a:solidFill>
                <a:srgbClr val="1C1D21"/>
              </a:solidFill>
              <a:latin typeface="Raleway SemiBold"/>
              <a:ea typeface="Raleway SemiBold"/>
              <a:cs typeface="Raleway SemiBold"/>
              <a:sym typeface="Raleway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p:nvPr/>
        </p:nvSpPr>
        <p:spPr>
          <a:xfrm>
            <a:off x="665272" y="1245742"/>
            <a:ext cx="6812486" cy="584004"/>
          </a:xfrm>
          <a:prstGeom prst="rect">
            <a:avLst/>
          </a:prstGeom>
          <a:noFill/>
          <a:ln>
            <a:noFill/>
          </a:ln>
        </p:spPr>
        <p:txBody>
          <a:bodyPr anchorCtr="0" anchor="ctr" bIns="20950" lIns="20950" spcFirstLastPara="1" rIns="20950" wrap="square" tIns="20950">
            <a:spAutoFit/>
          </a:bodyPr>
          <a:lstStyle/>
          <a:p>
            <a:pPr indent="0" lvl="0" marL="0" marR="0" rtl="0" algn="l">
              <a:lnSpc>
                <a:spcPct val="80000"/>
              </a:lnSpc>
              <a:spcBef>
                <a:spcPts val="0"/>
              </a:spcBef>
              <a:spcAft>
                <a:spcPts val="0"/>
              </a:spcAft>
              <a:buClr>
                <a:srgbClr val="53585F"/>
              </a:buClr>
              <a:buSzPts val="4400"/>
              <a:buFont typeface="Raleway"/>
              <a:buNone/>
            </a:pPr>
            <a:r>
              <a:rPr b="1" i="0" lang="en-US" sz="4400" u="none" cap="none" strike="noStrike">
                <a:solidFill>
                  <a:srgbClr val="53585F"/>
                </a:solidFill>
                <a:latin typeface="Raleway"/>
                <a:ea typeface="Raleway"/>
                <a:cs typeface="Raleway"/>
                <a:sym typeface="Raleway"/>
              </a:rPr>
              <a:t>LEARNING OBJECTIVES</a:t>
            </a:r>
            <a:endParaRPr b="1" i="0" sz="4400" u="none" cap="none" strike="noStrike">
              <a:solidFill>
                <a:srgbClr val="53585F"/>
              </a:solidFill>
              <a:latin typeface="Raleway"/>
              <a:ea typeface="Raleway"/>
              <a:cs typeface="Raleway"/>
              <a:sym typeface="Raleway"/>
            </a:endParaRPr>
          </a:p>
        </p:txBody>
      </p:sp>
      <p:sp>
        <p:nvSpPr>
          <p:cNvPr id="41" name="Google Shape;41;p2"/>
          <p:cNvSpPr/>
          <p:nvPr/>
        </p:nvSpPr>
        <p:spPr>
          <a:xfrm>
            <a:off x="6888484" y="0"/>
            <a:ext cx="7676109" cy="7676109"/>
          </a:xfrm>
          <a:prstGeom prst="ellipse">
            <a:avLst/>
          </a:prstGeom>
          <a:solidFill>
            <a:srgbClr val="00FFFF"/>
          </a:solidFill>
          <a:ln>
            <a:noFill/>
          </a:ln>
        </p:spPr>
        <p:txBody>
          <a:bodyPr anchorCtr="0" anchor="ctr" bIns="15700" lIns="15700" spcFirstLastPara="1" rIns="15700" wrap="square" tIns="15700">
            <a:noAutofit/>
          </a:bodyPr>
          <a:lstStyle/>
          <a:p>
            <a:pPr indent="0" lvl="0" marL="0" marR="0" rtl="0" algn="l">
              <a:lnSpc>
                <a:spcPct val="80000"/>
              </a:lnSpc>
              <a:spcBef>
                <a:spcPts val="0"/>
              </a:spcBef>
              <a:spcAft>
                <a:spcPts val="0"/>
              </a:spcAft>
              <a:buClr>
                <a:srgbClr val="AFAFAF"/>
              </a:buClr>
              <a:buSzPts val="2000"/>
              <a:buFont typeface="Raleway"/>
              <a:buNone/>
            </a:pPr>
            <a:r>
              <a:t/>
            </a:r>
            <a:endParaRPr b="0" i="0" sz="2000" u="none" cap="none" strike="noStrike">
              <a:solidFill>
                <a:srgbClr val="FFFFFF"/>
              </a:solidFill>
              <a:latin typeface="Raleway"/>
              <a:ea typeface="Raleway"/>
              <a:cs typeface="Raleway"/>
              <a:sym typeface="Raleway"/>
            </a:endParaRPr>
          </a:p>
        </p:txBody>
      </p:sp>
      <p:sp>
        <p:nvSpPr>
          <p:cNvPr id="42" name="Google Shape;42;p2"/>
          <p:cNvSpPr/>
          <p:nvPr/>
        </p:nvSpPr>
        <p:spPr>
          <a:xfrm>
            <a:off x="654525" y="2105450"/>
            <a:ext cx="6234000" cy="4391700"/>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50000"/>
              </a:lnSpc>
              <a:spcBef>
                <a:spcPts val="0"/>
              </a:spcBef>
              <a:spcAft>
                <a:spcPts val="0"/>
              </a:spcAft>
              <a:buClr>
                <a:srgbClr val="504E4E"/>
              </a:buClr>
              <a:buSzPts val="1400"/>
              <a:buChar char="•"/>
            </a:pPr>
            <a:r>
              <a:rPr b="1" i="0" lang="en-US" sz="1400" u="none" cap="none" strike="noStrike">
                <a:solidFill>
                  <a:srgbClr val="504E4E"/>
                </a:solidFill>
                <a:latin typeface="Lato"/>
                <a:ea typeface="Lato"/>
                <a:cs typeface="Lato"/>
                <a:sym typeface="Lato"/>
              </a:rPr>
              <a:t>What are the </a:t>
            </a:r>
            <a:r>
              <a:rPr b="1" i="1" lang="en-US" sz="1400" u="none" cap="none" strike="noStrike">
                <a:solidFill>
                  <a:srgbClr val="504E4E"/>
                </a:solidFill>
                <a:latin typeface="Lato"/>
                <a:ea typeface="Lato"/>
                <a:cs typeface="Lato"/>
                <a:sym typeface="Lato"/>
              </a:rPr>
              <a:t>niyamas</a:t>
            </a:r>
            <a:r>
              <a:rPr b="1" i="0" lang="en-US" sz="1400" u="none" cap="none" strike="noStrike">
                <a:solidFill>
                  <a:srgbClr val="504E4E"/>
                </a:solidFill>
                <a:latin typeface="Lato"/>
                <a:ea typeface="Lato"/>
                <a:cs typeface="Lato"/>
                <a:sym typeface="Lato"/>
              </a:rPr>
              <a:t>? </a:t>
            </a:r>
            <a:endParaRPr b="1"/>
          </a:p>
          <a:p>
            <a:pPr indent="-285750" lvl="0" marL="285750" marR="0" rtl="0" algn="l">
              <a:lnSpc>
                <a:spcPct val="150000"/>
              </a:lnSpc>
              <a:spcBef>
                <a:spcPts val="600"/>
              </a:spcBef>
              <a:spcAft>
                <a:spcPts val="0"/>
              </a:spcAft>
              <a:buClr>
                <a:srgbClr val="504E4E"/>
              </a:buClr>
              <a:buSzPts val="1400"/>
              <a:buChar char="•"/>
            </a:pPr>
            <a:r>
              <a:rPr b="1" i="0" lang="en-US" sz="1400" u="none" cap="none" strike="noStrike">
                <a:solidFill>
                  <a:srgbClr val="504E4E"/>
                </a:solidFill>
                <a:latin typeface="Lato"/>
                <a:ea typeface="Lato"/>
                <a:cs typeface="Lato"/>
                <a:sym typeface="Lato"/>
              </a:rPr>
              <a:t>What is </a:t>
            </a:r>
            <a:r>
              <a:rPr b="1" i="1" lang="en-US" sz="1400" u="none" cap="none" strike="noStrike">
                <a:solidFill>
                  <a:srgbClr val="504E4E"/>
                </a:solidFill>
                <a:latin typeface="Lato"/>
                <a:ea typeface="Lato"/>
                <a:cs typeface="Lato"/>
                <a:sym typeface="Lato"/>
              </a:rPr>
              <a:t>saucha</a:t>
            </a:r>
            <a:r>
              <a:rPr b="1" i="0" lang="en-US" sz="1400" u="none" cap="none" strike="noStrike">
                <a:solidFill>
                  <a:srgbClr val="504E4E"/>
                </a:solidFill>
                <a:latin typeface="Lato"/>
                <a:ea typeface="Lato"/>
                <a:cs typeface="Lato"/>
                <a:sym typeface="Lato"/>
              </a:rPr>
              <a:t>? Which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discusses it? Translate the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What is the heart of the teaching?</a:t>
            </a:r>
            <a:endParaRPr b="1"/>
          </a:p>
          <a:p>
            <a:pPr indent="-285750" lvl="0" marL="285750" marR="0" rtl="0" algn="l">
              <a:lnSpc>
                <a:spcPct val="150000"/>
              </a:lnSpc>
              <a:spcBef>
                <a:spcPts val="600"/>
              </a:spcBef>
              <a:spcAft>
                <a:spcPts val="0"/>
              </a:spcAft>
              <a:buClr>
                <a:srgbClr val="504E4E"/>
              </a:buClr>
              <a:buSzPts val="1400"/>
              <a:buChar char="•"/>
            </a:pPr>
            <a:r>
              <a:rPr b="1" i="0" lang="en-US" sz="1400" u="none" cap="none" strike="noStrike">
                <a:solidFill>
                  <a:srgbClr val="504E4E"/>
                </a:solidFill>
                <a:latin typeface="Lato"/>
                <a:ea typeface="Lato"/>
                <a:cs typeface="Lato"/>
                <a:sym typeface="Lato"/>
              </a:rPr>
              <a:t>What is </a:t>
            </a:r>
            <a:r>
              <a:rPr b="1" i="1" lang="en-US" sz="1400" u="none" cap="none" strike="noStrike">
                <a:solidFill>
                  <a:srgbClr val="504E4E"/>
                </a:solidFill>
                <a:latin typeface="Lato"/>
                <a:ea typeface="Lato"/>
                <a:cs typeface="Lato"/>
                <a:sym typeface="Lato"/>
              </a:rPr>
              <a:t>santosha</a:t>
            </a:r>
            <a:r>
              <a:rPr b="1" i="0" lang="en-US" sz="1400" u="none" cap="none" strike="noStrike">
                <a:solidFill>
                  <a:srgbClr val="504E4E"/>
                </a:solidFill>
                <a:latin typeface="Lato"/>
                <a:ea typeface="Lato"/>
                <a:cs typeface="Lato"/>
                <a:sym typeface="Lato"/>
              </a:rPr>
              <a:t>? Which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discusses it? Translate the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What is the heart of the teaching?</a:t>
            </a:r>
            <a:endParaRPr b="1"/>
          </a:p>
          <a:p>
            <a:pPr indent="-285750" lvl="0" marL="285750" marR="0" rtl="0" algn="l">
              <a:lnSpc>
                <a:spcPct val="150000"/>
              </a:lnSpc>
              <a:spcBef>
                <a:spcPts val="600"/>
              </a:spcBef>
              <a:spcAft>
                <a:spcPts val="0"/>
              </a:spcAft>
              <a:buClr>
                <a:srgbClr val="504E4E"/>
              </a:buClr>
              <a:buSzPts val="1400"/>
              <a:buChar char="•"/>
            </a:pPr>
            <a:r>
              <a:rPr b="1" i="0" lang="en-US" sz="1400" u="none" cap="none" strike="noStrike">
                <a:solidFill>
                  <a:srgbClr val="504E4E"/>
                </a:solidFill>
                <a:latin typeface="Lato"/>
                <a:ea typeface="Lato"/>
                <a:cs typeface="Lato"/>
                <a:sym typeface="Lato"/>
              </a:rPr>
              <a:t>What is </a:t>
            </a:r>
            <a:r>
              <a:rPr b="1" i="1" lang="en-US" sz="1400" u="none" cap="none" strike="noStrike">
                <a:solidFill>
                  <a:srgbClr val="504E4E"/>
                </a:solidFill>
                <a:latin typeface="Lato"/>
                <a:ea typeface="Lato"/>
                <a:cs typeface="Lato"/>
                <a:sym typeface="Lato"/>
              </a:rPr>
              <a:t>tapas</a:t>
            </a:r>
            <a:r>
              <a:rPr b="1" i="0" lang="en-US" sz="1400" u="none" cap="none" strike="noStrike">
                <a:solidFill>
                  <a:srgbClr val="504E4E"/>
                </a:solidFill>
                <a:latin typeface="Lato"/>
                <a:ea typeface="Lato"/>
                <a:cs typeface="Lato"/>
                <a:sym typeface="Lato"/>
              </a:rPr>
              <a:t>? Which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discusses it? Translate the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What is the heart of the teaching?</a:t>
            </a:r>
            <a:endParaRPr b="1"/>
          </a:p>
          <a:p>
            <a:pPr indent="-285750" lvl="0" marL="285750" marR="0" rtl="0" algn="l">
              <a:lnSpc>
                <a:spcPct val="150000"/>
              </a:lnSpc>
              <a:spcBef>
                <a:spcPts val="600"/>
              </a:spcBef>
              <a:spcAft>
                <a:spcPts val="0"/>
              </a:spcAft>
              <a:buClr>
                <a:srgbClr val="504E4E"/>
              </a:buClr>
              <a:buSzPts val="1400"/>
              <a:buChar char="•"/>
            </a:pPr>
            <a:r>
              <a:rPr b="1" i="0" lang="en-US" sz="1400" u="none" cap="none" strike="noStrike">
                <a:solidFill>
                  <a:srgbClr val="504E4E"/>
                </a:solidFill>
                <a:latin typeface="Lato"/>
                <a:ea typeface="Lato"/>
                <a:cs typeface="Lato"/>
                <a:sym typeface="Lato"/>
              </a:rPr>
              <a:t>What is </a:t>
            </a:r>
            <a:r>
              <a:rPr b="1" i="1" lang="en-US" sz="1400" u="none" cap="none" strike="noStrike">
                <a:solidFill>
                  <a:srgbClr val="504E4E"/>
                </a:solidFill>
                <a:latin typeface="Lato"/>
                <a:ea typeface="Lato"/>
                <a:cs typeface="Lato"/>
                <a:sym typeface="Lato"/>
              </a:rPr>
              <a:t>svadhyaya</a:t>
            </a:r>
            <a:r>
              <a:rPr b="1" i="0" lang="en-US" sz="1400" u="none" cap="none" strike="noStrike">
                <a:solidFill>
                  <a:srgbClr val="504E4E"/>
                </a:solidFill>
                <a:latin typeface="Lato"/>
                <a:ea typeface="Lato"/>
                <a:cs typeface="Lato"/>
                <a:sym typeface="Lato"/>
              </a:rPr>
              <a:t>? Which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discusses it? Translate the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What is the heart of the teaching?</a:t>
            </a:r>
            <a:endParaRPr b="1"/>
          </a:p>
          <a:p>
            <a:pPr indent="-285750" lvl="0" marL="285750" marR="0" rtl="0" algn="l">
              <a:lnSpc>
                <a:spcPct val="150000"/>
              </a:lnSpc>
              <a:spcBef>
                <a:spcPts val="600"/>
              </a:spcBef>
              <a:spcAft>
                <a:spcPts val="0"/>
              </a:spcAft>
              <a:buClr>
                <a:srgbClr val="504E4E"/>
              </a:buClr>
              <a:buSzPts val="1400"/>
              <a:buChar char="•"/>
            </a:pPr>
            <a:r>
              <a:rPr b="1" i="0" lang="en-US" sz="1400" u="none" cap="none" strike="noStrike">
                <a:solidFill>
                  <a:srgbClr val="504E4E"/>
                </a:solidFill>
                <a:latin typeface="Lato"/>
                <a:ea typeface="Lato"/>
                <a:cs typeface="Lato"/>
                <a:sym typeface="Lato"/>
              </a:rPr>
              <a:t>What is </a:t>
            </a:r>
            <a:r>
              <a:rPr b="1" i="1" lang="en-US" sz="1400" u="none" cap="none" strike="noStrike">
                <a:solidFill>
                  <a:srgbClr val="504E4E"/>
                </a:solidFill>
                <a:latin typeface="Lato"/>
                <a:ea typeface="Lato"/>
                <a:cs typeface="Lato"/>
                <a:sym typeface="Lato"/>
              </a:rPr>
              <a:t>ishvara pranidhana</a:t>
            </a:r>
            <a:r>
              <a:rPr b="1" i="0" lang="en-US" sz="1400" u="none" cap="none" strike="noStrike">
                <a:solidFill>
                  <a:srgbClr val="504E4E"/>
                </a:solidFill>
                <a:latin typeface="Lato"/>
                <a:ea typeface="Lato"/>
                <a:cs typeface="Lato"/>
                <a:sym typeface="Lato"/>
              </a:rPr>
              <a:t>? Which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discusses it? Translate the </a:t>
            </a:r>
            <a:r>
              <a:rPr b="1" i="1" lang="en-US" sz="1400" u="none" cap="none" strike="noStrike">
                <a:solidFill>
                  <a:srgbClr val="504E4E"/>
                </a:solidFill>
                <a:latin typeface="Lato"/>
                <a:ea typeface="Lato"/>
                <a:cs typeface="Lato"/>
                <a:sym typeface="Lato"/>
              </a:rPr>
              <a:t>sutra</a:t>
            </a:r>
            <a:r>
              <a:rPr b="1" i="0" lang="en-US" sz="1400" u="none" cap="none" strike="noStrike">
                <a:solidFill>
                  <a:srgbClr val="504E4E"/>
                </a:solidFill>
                <a:latin typeface="Lato"/>
                <a:ea typeface="Lato"/>
                <a:cs typeface="Lato"/>
                <a:sym typeface="Lato"/>
              </a:rPr>
              <a:t>. What is the heart of the teaching?</a:t>
            </a:r>
            <a:endParaRPr b="1"/>
          </a:p>
          <a:p>
            <a:pPr indent="-196850" lvl="0" marL="285750" marR="0" rtl="0" algn="l">
              <a:lnSpc>
                <a:spcPct val="150000"/>
              </a:lnSpc>
              <a:spcBef>
                <a:spcPts val="600"/>
              </a:spcBef>
              <a:spcAft>
                <a:spcPts val="0"/>
              </a:spcAft>
              <a:buClr>
                <a:srgbClr val="FFFFFF"/>
              </a:buClr>
              <a:buSzPts val="1400"/>
              <a:buFont typeface="Arial"/>
              <a:buNone/>
            </a:pPr>
            <a:r>
              <a:t/>
            </a:r>
            <a:endParaRPr b="1" i="0" sz="1400" u="none" cap="none" strike="noStrike">
              <a:solidFill>
                <a:srgbClr val="504E4E"/>
              </a:solidFill>
              <a:latin typeface="Lato"/>
              <a:ea typeface="Lato"/>
              <a:cs typeface="Lato"/>
              <a:sym typeface="Lato"/>
            </a:endParaRPr>
          </a:p>
        </p:txBody>
      </p:sp>
    </p:spTree>
  </p:cSld>
  <p:clrMapOvr>
    <a:masterClrMapping/>
  </p:clrMapOvr>
  <mc:AlternateContent>
    <mc:Choice Requires="p14">
      <p:transition spd="slow" p14:dur="1200">
        <p14:warp dir="in"/>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3"/>
          <p:cNvSpPr/>
          <p:nvPr/>
        </p:nvSpPr>
        <p:spPr>
          <a:xfrm>
            <a:off x="5159687" y="3267442"/>
            <a:ext cx="4898713" cy="4504958"/>
          </a:xfrm>
          <a:prstGeom prst="rect">
            <a:avLst/>
          </a:prstGeom>
          <a:solidFill>
            <a:srgbClr val="00FFFF"/>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48" name="Google Shape;48;p3"/>
          <p:cNvPicPr preferRelativeResize="0"/>
          <p:nvPr/>
        </p:nvPicPr>
        <p:blipFill rotWithShape="1">
          <a:blip r:embed="rId3">
            <a:alphaModFix/>
          </a:blip>
          <a:srcRect b="0" l="0" r="0" t="0"/>
          <a:stretch/>
        </p:blipFill>
        <p:spPr>
          <a:xfrm>
            <a:off x="5159687" y="12247"/>
            <a:ext cx="4898713" cy="3242948"/>
          </a:xfrm>
          <a:prstGeom prst="rect">
            <a:avLst/>
          </a:prstGeom>
          <a:noFill/>
          <a:ln>
            <a:noFill/>
          </a:ln>
        </p:spPr>
      </p:pic>
      <p:sp>
        <p:nvSpPr>
          <p:cNvPr id="49" name="Google Shape;49;p3"/>
          <p:cNvSpPr/>
          <p:nvPr/>
        </p:nvSpPr>
        <p:spPr>
          <a:xfrm>
            <a:off x="5725142" y="4035547"/>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rgbClr val="1C1D21"/>
                </a:solidFill>
                <a:latin typeface="Raleway SemiBold"/>
                <a:ea typeface="Raleway SemiBold"/>
                <a:cs typeface="Raleway SemiBold"/>
                <a:sym typeface="Raleway SemiBold"/>
              </a:rPr>
              <a:t>EXTERNAL &amp; INTERNAL PRACTICES</a:t>
            </a:r>
            <a:endParaRPr b="1" i="0" sz="1200" u="none" cap="none" strike="noStrike">
              <a:solidFill>
                <a:srgbClr val="1C1D21"/>
              </a:solidFill>
              <a:latin typeface="Raleway SemiBold"/>
              <a:ea typeface="Raleway SemiBold"/>
              <a:cs typeface="Raleway SemiBold"/>
              <a:sym typeface="Raleway SemiBold"/>
            </a:endParaRPr>
          </a:p>
        </p:txBody>
      </p:sp>
      <p:sp>
        <p:nvSpPr>
          <p:cNvPr id="50" name="Google Shape;50;p3"/>
          <p:cNvSpPr/>
          <p:nvPr/>
        </p:nvSpPr>
        <p:spPr>
          <a:xfrm>
            <a:off x="5725153" y="4382787"/>
            <a:ext cx="3992700" cy="2274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FFFFFF"/>
                </a:solidFill>
                <a:highlight>
                  <a:srgbClr val="1C1D21"/>
                </a:highlight>
                <a:latin typeface="Lato"/>
                <a:ea typeface="Lato"/>
                <a:cs typeface="Lato"/>
                <a:sym typeface="Lato"/>
              </a:rPr>
              <a:t>I think of saucha as the feng shui aspect of the Yoga Sutras, acknowledging the effect of our environment – both mental and physical – on the state of our minds… If we are to find lasting happiness, we must not only clean up our rooms but clean up our thoughts as well. Fortunately, that is precisely what the practice of yoga is all about. </a:t>
            </a:r>
            <a:endParaRPr>
              <a:highlight>
                <a:srgbClr val="1C1D21"/>
              </a:highlight>
            </a:endParaRPr>
          </a:p>
          <a:p>
            <a:pPr indent="0" lvl="0" marL="0" marR="0" rtl="0" algn="r">
              <a:lnSpc>
                <a:spcPct val="150000"/>
              </a:lnSpc>
              <a:spcBef>
                <a:spcPts val="0"/>
              </a:spcBef>
              <a:spcAft>
                <a:spcPts val="0"/>
              </a:spcAft>
              <a:buClr>
                <a:srgbClr val="FFFFFF"/>
              </a:buClr>
              <a:buSzPts val="1200"/>
              <a:buFont typeface="Lato"/>
              <a:buNone/>
            </a:pPr>
            <a:r>
              <a:rPr b="0" i="1" lang="en-US" sz="1200" u="none" cap="none" strike="noStrike">
                <a:solidFill>
                  <a:srgbClr val="FFFFFF"/>
                </a:solidFill>
                <a:highlight>
                  <a:srgbClr val="1C1D21"/>
                </a:highlight>
                <a:latin typeface="Lato"/>
                <a:ea typeface="Lato"/>
                <a:cs typeface="Lato"/>
                <a:sym typeface="Lato"/>
              </a:rPr>
              <a:t>– Rolf Gates</a:t>
            </a:r>
            <a:endParaRPr b="0" i="1" sz="1200" u="none" cap="none" strike="noStrike">
              <a:solidFill>
                <a:schemeClr val="lt1"/>
              </a:solidFill>
              <a:highlight>
                <a:srgbClr val="1C1D21"/>
              </a:highlight>
              <a:latin typeface="Lato"/>
              <a:ea typeface="Lato"/>
              <a:cs typeface="Lato"/>
              <a:sym typeface="Lato"/>
            </a:endParaRPr>
          </a:p>
        </p:txBody>
      </p:sp>
      <p:sp>
        <p:nvSpPr>
          <p:cNvPr id="51" name="Google Shape;51;p3"/>
          <p:cNvSpPr/>
          <p:nvPr/>
        </p:nvSpPr>
        <p:spPr>
          <a:xfrm>
            <a:off x="514902" y="2497385"/>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SUTRAS 2.40 &amp; 2.41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52" name="Google Shape;52;p3"/>
          <p:cNvSpPr txBox="1"/>
          <p:nvPr/>
        </p:nvSpPr>
        <p:spPr>
          <a:xfrm>
            <a:off x="514906" y="618523"/>
            <a:ext cx="2980200" cy="4149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SAUCHA</a:t>
            </a:r>
            <a:endParaRPr b="0" i="0" sz="3600" u="none" cap="none" strike="noStrike">
              <a:solidFill>
                <a:srgbClr val="504E4E"/>
              </a:solidFill>
              <a:latin typeface="Raleway"/>
              <a:ea typeface="Raleway"/>
              <a:cs typeface="Raleway"/>
              <a:sym typeface="Raleway"/>
            </a:endParaRPr>
          </a:p>
        </p:txBody>
      </p:sp>
      <p:sp>
        <p:nvSpPr>
          <p:cNvPr id="53" name="Google Shape;53;p3"/>
          <p:cNvSpPr/>
          <p:nvPr/>
        </p:nvSpPr>
        <p:spPr>
          <a:xfrm>
            <a:off x="524960" y="5288139"/>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54" name="Google Shape;54;p3"/>
          <p:cNvSpPr/>
          <p:nvPr/>
        </p:nvSpPr>
        <p:spPr>
          <a:xfrm>
            <a:off x="532138" y="2774384"/>
            <a:ext cx="4344900" cy="23082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1" i="0" lang="en-US" sz="1200" u="none" cap="none" strike="noStrike">
                <a:solidFill>
                  <a:srgbClr val="504E4E"/>
                </a:solidFill>
                <a:latin typeface="Lato"/>
                <a:ea typeface="Lato"/>
                <a:cs typeface="Lato"/>
                <a:sym typeface="Lato"/>
              </a:rPr>
              <a:t>When cleanliness is developed it reveals what needs to be constantly maintained and what is eternally clean. What decays is the external. What does not is deep within us. In addition, one becomes able to reflect on the very deep nature of our individual selves, including the source of perception, without being distracted by the senses and with freedom from misapprehension accumulated from the past. ( T.K.V. Desikachar)</a:t>
            </a:r>
            <a:endParaRPr b="1" i="0" sz="1200" u="none" cap="none" strike="noStrike">
              <a:solidFill>
                <a:srgbClr val="504E4E"/>
              </a:solidFill>
              <a:latin typeface="Lato"/>
              <a:ea typeface="Lato"/>
              <a:cs typeface="Lato"/>
              <a:sym typeface="Lato"/>
            </a:endParaRPr>
          </a:p>
        </p:txBody>
      </p:sp>
      <p:sp>
        <p:nvSpPr>
          <p:cNvPr id="55" name="Google Shape;55;p3"/>
          <p:cNvSpPr/>
          <p:nvPr/>
        </p:nvSpPr>
        <p:spPr>
          <a:xfrm>
            <a:off x="532131" y="1033556"/>
            <a:ext cx="4344908" cy="1200329"/>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1" i="1" lang="en-US" sz="1200" u="none" cap="none" strike="noStrike">
                <a:solidFill>
                  <a:srgbClr val="504E4E"/>
                </a:solidFill>
                <a:latin typeface="Lato"/>
                <a:ea typeface="Lato"/>
                <a:cs typeface="Lato"/>
                <a:sym typeface="Lato"/>
              </a:rPr>
              <a:t>The cultivation of purity in the mind comes through positive thinking, including healthy choices about what we mentally consume, like the television shows we watch, the music we listen to and the company we keep.  – Robert Butera</a:t>
            </a:r>
            <a:endParaRPr b="1" i="1" sz="1200" u="none" cap="none" strike="noStrike">
              <a:solidFill>
                <a:srgbClr val="504E4E"/>
              </a:solidFill>
              <a:latin typeface="Lato"/>
              <a:ea typeface="Lato"/>
              <a:cs typeface="Lato"/>
              <a:sym typeface="Lato"/>
            </a:endParaRPr>
          </a:p>
        </p:txBody>
      </p:sp>
      <p:sp>
        <p:nvSpPr>
          <p:cNvPr id="56" name="Google Shape;56;p3"/>
          <p:cNvSpPr/>
          <p:nvPr/>
        </p:nvSpPr>
        <p:spPr>
          <a:xfrm>
            <a:off x="517617" y="5623209"/>
            <a:ext cx="4265542"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1" i="0" lang="en-US" sz="1200" u="none" cap="none" strike="noStrike">
                <a:solidFill>
                  <a:srgbClr val="504E4E"/>
                </a:solidFill>
                <a:latin typeface="Lato"/>
                <a:ea typeface="Lato"/>
                <a:cs typeface="Lato"/>
                <a:sym typeface="Lato"/>
              </a:rPr>
              <a:t>This teaching is focused on cleanliness/purity of body and mind to allow Self-Realization. It has both external and internal practices. External </a:t>
            </a:r>
            <a:r>
              <a:rPr b="1" i="1" lang="en-US" sz="1200" u="none" cap="none" strike="noStrike">
                <a:solidFill>
                  <a:srgbClr val="504E4E"/>
                </a:solidFill>
                <a:latin typeface="Lato"/>
                <a:ea typeface="Lato"/>
                <a:cs typeface="Lato"/>
                <a:sym typeface="Lato"/>
              </a:rPr>
              <a:t>saucha</a:t>
            </a:r>
            <a:r>
              <a:rPr b="1" i="0" lang="en-US" sz="1200" u="none" cap="none" strike="noStrike">
                <a:solidFill>
                  <a:srgbClr val="504E4E"/>
                </a:solidFill>
                <a:latin typeface="Lato"/>
                <a:ea typeface="Lato"/>
                <a:cs typeface="Lato"/>
                <a:sym typeface="Lato"/>
              </a:rPr>
              <a:t> refers to keeping the body clean and healthy. Internal cleanliness refers to healthy organs and a clear mind.</a:t>
            </a:r>
            <a:endParaRPr b="1"/>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4"/>
          <p:cNvSpPr/>
          <p:nvPr/>
        </p:nvSpPr>
        <p:spPr>
          <a:xfrm>
            <a:off x="0" y="3267442"/>
            <a:ext cx="4898713" cy="4504958"/>
          </a:xfrm>
          <a:prstGeom prst="rect">
            <a:avLst/>
          </a:prstGeom>
          <a:solidFill>
            <a:srgbClr val="00FFFF"/>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62" name="Google Shape;62;p4"/>
          <p:cNvPicPr preferRelativeResize="0"/>
          <p:nvPr/>
        </p:nvPicPr>
        <p:blipFill rotWithShape="1">
          <a:blip r:embed="rId3">
            <a:alphaModFix/>
          </a:blip>
          <a:srcRect b="0" l="0" r="0" t="0"/>
          <a:stretch/>
        </p:blipFill>
        <p:spPr>
          <a:xfrm>
            <a:off x="0" y="2449"/>
            <a:ext cx="4898713" cy="3262542"/>
          </a:xfrm>
          <a:prstGeom prst="rect">
            <a:avLst/>
          </a:prstGeom>
          <a:noFill/>
          <a:ln>
            <a:noFill/>
          </a:ln>
        </p:spPr>
      </p:pic>
      <p:sp>
        <p:nvSpPr>
          <p:cNvPr id="63" name="Google Shape;63;p4"/>
          <p:cNvSpPr/>
          <p:nvPr/>
        </p:nvSpPr>
        <p:spPr>
          <a:xfrm>
            <a:off x="247451" y="3593215"/>
            <a:ext cx="4651261" cy="553998"/>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SemiBold"/>
                <a:ea typeface="Raleway SemiBold"/>
                <a:cs typeface="Raleway SemiBold"/>
                <a:sym typeface="Raleway SemiBold"/>
              </a:rPr>
              <a:t>DISSATISFACTION WON’T LEAD TO HIGHER CONSCIOUSNESS</a:t>
            </a:r>
            <a:endParaRPr b="1" i="0" sz="1200" u="none" cap="none" strike="noStrike">
              <a:solidFill>
                <a:schemeClr val="lt1"/>
              </a:solidFill>
              <a:latin typeface="Raleway SemiBold"/>
              <a:ea typeface="Raleway SemiBold"/>
              <a:cs typeface="Raleway SemiBold"/>
              <a:sym typeface="Raleway SemiBold"/>
            </a:endParaRPr>
          </a:p>
        </p:txBody>
      </p:sp>
      <p:sp>
        <p:nvSpPr>
          <p:cNvPr id="64" name="Google Shape;64;p4"/>
          <p:cNvSpPr/>
          <p:nvPr/>
        </p:nvSpPr>
        <p:spPr>
          <a:xfrm>
            <a:off x="247452" y="4094836"/>
            <a:ext cx="4302246" cy="29392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Raleway"/>
              <a:buNone/>
            </a:pPr>
            <a:r>
              <a:rPr b="1" i="1" lang="en-US" sz="1200" u="none" cap="none" strike="noStrike">
                <a:solidFill>
                  <a:srgbClr val="FFFFFF"/>
                </a:solidFill>
                <a:latin typeface="Raleway"/>
                <a:ea typeface="Raleway"/>
                <a:cs typeface="Raleway"/>
                <a:sym typeface="Raleway"/>
              </a:rPr>
              <a:t>Contentment is one of the fixed rules for a spiritual aspirant who is very serious about the higher aspect of yoga and realization. It is impossible for one who is dissatisfied with oneself or with anything else in life to realize the higher consciousness. Dissatisfaction is one of the great veils of avidya and therefore it is to be removed, because it causes many undesirable complexes and brings about a state of psychic illness, and if the mind is ill, no sadhana is possible… The happiness that comes from [santosha] is unparalleled. </a:t>
            </a:r>
            <a:endParaRPr b="1"/>
          </a:p>
          <a:p>
            <a:pPr indent="0" lvl="0" marL="0" marR="0" rtl="0" algn="r">
              <a:lnSpc>
                <a:spcPct val="150000"/>
              </a:lnSpc>
              <a:spcBef>
                <a:spcPts val="600"/>
              </a:spcBef>
              <a:spcAft>
                <a:spcPts val="0"/>
              </a:spcAft>
              <a:buClr>
                <a:srgbClr val="FFFFFF"/>
              </a:buClr>
              <a:buSzPts val="1200"/>
              <a:buFont typeface="Raleway"/>
              <a:buNone/>
            </a:pPr>
            <a:r>
              <a:rPr b="1" i="1" lang="en-US" sz="1200" u="none" cap="none" strike="noStrike">
                <a:solidFill>
                  <a:srgbClr val="FFFFFF"/>
                </a:solidFill>
                <a:latin typeface="Raleway"/>
                <a:ea typeface="Raleway"/>
                <a:cs typeface="Raleway"/>
                <a:sym typeface="Raleway"/>
              </a:rPr>
              <a:t>– Swami Satyananda Saraswati</a:t>
            </a:r>
            <a:endParaRPr b="1" i="1" sz="1200" u="none" cap="none" strike="noStrike">
              <a:solidFill>
                <a:schemeClr val="lt1"/>
              </a:solidFill>
              <a:latin typeface="Lato"/>
              <a:ea typeface="Lato"/>
              <a:cs typeface="Lato"/>
              <a:sym typeface="Lato"/>
            </a:endParaRPr>
          </a:p>
        </p:txBody>
      </p:sp>
      <p:sp>
        <p:nvSpPr>
          <p:cNvPr id="65" name="Google Shape;65;p4"/>
          <p:cNvSpPr/>
          <p:nvPr/>
        </p:nvSpPr>
        <p:spPr>
          <a:xfrm>
            <a:off x="5304423" y="4841499"/>
            <a:ext cx="4344908" cy="2585323"/>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Being at peace in the moment; having an attitude of contentment</a:t>
            </a:r>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Accepting reality</a:t>
            </a:r>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While </a:t>
            </a:r>
            <a:r>
              <a:rPr b="0" i="1" lang="en-US" sz="1200" u="none" cap="none" strike="noStrike">
                <a:solidFill>
                  <a:srgbClr val="504E4E"/>
                </a:solidFill>
                <a:latin typeface="Lato"/>
                <a:ea typeface="Lato"/>
                <a:cs typeface="Lato"/>
                <a:sym typeface="Lato"/>
              </a:rPr>
              <a:t>santosha</a:t>
            </a:r>
            <a:r>
              <a:rPr b="0" i="0" lang="en-US" sz="1200" u="none" cap="none" strike="noStrike">
                <a:solidFill>
                  <a:srgbClr val="504E4E"/>
                </a:solidFill>
                <a:latin typeface="Lato"/>
                <a:ea typeface="Lato"/>
                <a:cs typeface="Lato"/>
                <a:sym typeface="Lato"/>
              </a:rPr>
              <a:t>  is said to </a:t>
            </a:r>
            <a:r>
              <a:rPr b="1" i="0" lang="en-US" sz="1200" u="none" cap="none" strike="noStrike">
                <a:solidFill>
                  <a:srgbClr val="504E4E"/>
                </a:solidFill>
                <a:latin typeface="Lato"/>
                <a:ea typeface="Lato"/>
                <a:cs typeface="Lato"/>
                <a:sym typeface="Lato"/>
              </a:rPr>
              <a:t>lead </a:t>
            </a:r>
            <a:r>
              <a:rPr b="0" i="0" lang="en-US" sz="1200" u="none" cap="none" strike="noStrike">
                <a:solidFill>
                  <a:srgbClr val="504E4E"/>
                </a:solidFill>
                <a:latin typeface="Lato"/>
                <a:ea typeface="Lato"/>
                <a:cs typeface="Lato"/>
                <a:sym typeface="Lato"/>
              </a:rPr>
              <a:t>to happiness, the contentment being described is not the same as being happy or liking what is happening</a:t>
            </a:r>
            <a:endParaRPr/>
          </a:p>
          <a:p>
            <a:pPr indent="-171450" lvl="0" marL="171450" marR="0" rtl="0" algn="l">
              <a:lnSpc>
                <a:spcPct val="150000"/>
              </a:lnSpc>
              <a:spcBef>
                <a:spcPts val="0"/>
              </a:spcBef>
              <a:spcAft>
                <a:spcPts val="0"/>
              </a:spcAft>
              <a:buClr>
                <a:srgbClr val="504E4E"/>
              </a:buClr>
              <a:buSzPts val="1200"/>
              <a:buFont typeface="Arial"/>
              <a:buChar char="•"/>
            </a:pPr>
            <a:r>
              <a:rPr b="0" i="1" lang="en-US" sz="1200" u="none" cap="none" strike="noStrike">
                <a:solidFill>
                  <a:srgbClr val="504E4E"/>
                </a:solidFill>
                <a:latin typeface="Lato"/>
                <a:ea typeface="Lato"/>
                <a:cs typeface="Lato"/>
                <a:sym typeface="Lato"/>
              </a:rPr>
              <a:t>Santosha</a:t>
            </a:r>
            <a:r>
              <a:rPr b="0" i="0" lang="en-US" sz="1200" u="none" cap="none" strike="noStrike">
                <a:solidFill>
                  <a:srgbClr val="504E4E"/>
                </a:solidFill>
                <a:latin typeface="Lato"/>
                <a:ea typeface="Lato"/>
                <a:cs typeface="Lato"/>
                <a:sym typeface="Lato"/>
              </a:rPr>
              <a:t> does not advocate submissiveness or apathy; rather, it suggests choosing calmness and clarity of mind (from which right action stems)</a:t>
            </a:r>
            <a:endParaRPr/>
          </a:p>
        </p:txBody>
      </p:sp>
      <p:sp>
        <p:nvSpPr>
          <p:cNvPr id="66" name="Google Shape;66;p4"/>
          <p:cNvSpPr/>
          <p:nvPr/>
        </p:nvSpPr>
        <p:spPr>
          <a:xfrm>
            <a:off x="5262855" y="2984750"/>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2.42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67" name="Google Shape;67;p4"/>
          <p:cNvSpPr txBox="1"/>
          <p:nvPr/>
        </p:nvSpPr>
        <p:spPr>
          <a:xfrm>
            <a:off x="6518495" y="603504"/>
            <a:ext cx="2980077" cy="415033"/>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SANTOSHA</a:t>
            </a:r>
            <a:endParaRPr b="0" i="0" sz="3600" u="none" cap="none" strike="noStrike">
              <a:solidFill>
                <a:srgbClr val="504E4E"/>
              </a:solidFill>
              <a:latin typeface="Raleway"/>
              <a:ea typeface="Raleway"/>
              <a:cs typeface="Raleway"/>
              <a:sym typeface="Raleway"/>
            </a:endParaRPr>
          </a:p>
        </p:txBody>
      </p:sp>
      <p:sp>
        <p:nvSpPr>
          <p:cNvPr id="68" name="Google Shape;68;p4"/>
          <p:cNvSpPr/>
          <p:nvPr/>
        </p:nvSpPr>
        <p:spPr>
          <a:xfrm>
            <a:off x="5304423" y="4598419"/>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69" name="Google Shape;69;p4"/>
          <p:cNvSpPr/>
          <p:nvPr/>
        </p:nvSpPr>
        <p:spPr>
          <a:xfrm>
            <a:off x="5291883" y="1078469"/>
            <a:ext cx="4206689" cy="1754326"/>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0" i="1" lang="en-US" sz="1200" u="none" cap="none" strike="noStrike">
                <a:solidFill>
                  <a:srgbClr val="504E4E"/>
                </a:solidFill>
                <a:latin typeface="Lato"/>
                <a:ea typeface="Lato"/>
                <a:cs typeface="Lato"/>
                <a:sym typeface="Lato"/>
              </a:rPr>
              <a:t>This feeling of contentment is not the same as what we feel when we have everything we ever wanted in life in terms of possessions, a partner, and an ideal job. Those things can all change. True santosha comes from the understanding that who we really are at the core is none other than that light of awareness that all beings share. – Nicolai Bachman</a:t>
            </a:r>
            <a:endParaRPr b="0" i="1" sz="1200" u="none" cap="none" strike="noStrike">
              <a:solidFill>
                <a:srgbClr val="504E4E"/>
              </a:solidFill>
              <a:latin typeface="Lato"/>
              <a:ea typeface="Lato"/>
              <a:cs typeface="Lato"/>
              <a:sym typeface="Lato"/>
            </a:endParaRPr>
          </a:p>
        </p:txBody>
      </p:sp>
      <p:sp>
        <p:nvSpPr>
          <p:cNvPr id="70" name="Google Shape;70;p4"/>
          <p:cNvSpPr/>
          <p:nvPr/>
        </p:nvSpPr>
        <p:spPr>
          <a:xfrm>
            <a:off x="5304423" y="3286251"/>
            <a:ext cx="4167034" cy="1200329"/>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Unexcelled happiness comes from the practice of contentment. (Swami Satyananda Saraswati)</a:t>
            </a:r>
            <a:endParaRPr b="0" i="0" sz="1200" u="none" cap="none" strike="noStrike">
              <a:solidFill>
                <a:srgbClr val="504E4E"/>
              </a:solidFill>
              <a:latin typeface="Lato"/>
              <a:ea typeface="Lato"/>
              <a:cs typeface="Lato"/>
              <a:sym typeface="Lato"/>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When at peace and content with oneself and others, supreme joy is celebrated. (Nischala Joy Devi) </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p:nvPr/>
        </p:nvSpPr>
        <p:spPr>
          <a:xfrm>
            <a:off x="5159687" y="3267442"/>
            <a:ext cx="4898713" cy="4504958"/>
          </a:xfrm>
          <a:prstGeom prst="rect">
            <a:avLst/>
          </a:prstGeom>
          <a:solidFill>
            <a:srgbClr val="00FFFF"/>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76" name="Google Shape;76;p5"/>
          <p:cNvPicPr preferRelativeResize="0"/>
          <p:nvPr/>
        </p:nvPicPr>
        <p:blipFill rotWithShape="1">
          <a:blip r:embed="rId3">
            <a:alphaModFix/>
          </a:blip>
          <a:srcRect b="0" l="0" r="0" t="0"/>
          <a:stretch/>
        </p:blipFill>
        <p:spPr>
          <a:xfrm>
            <a:off x="5159687" y="0"/>
            <a:ext cx="4898712" cy="3267441"/>
          </a:xfrm>
          <a:prstGeom prst="rect">
            <a:avLst/>
          </a:prstGeom>
          <a:noFill/>
          <a:ln>
            <a:noFill/>
          </a:ln>
        </p:spPr>
      </p:pic>
      <p:sp>
        <p:nvSpPr>
          <p:cNvPr id="77" name="Google Shape;77;p5"/>
          <p:cNvSpPr/>
          <p:nvPr/>
        </p:nvSpPr>
        <p:spPr>
          <a:xfrm>
            <a:off x="5643890" y="3926348"/>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rgbClr val="1C1D21"/>
                </a:solidFill>
                <a:latin typeface="Raleway SemiBold"/>
                <a:ea typeface="Raleway SemiBold"/>
                <a:cs typeface="Raleway SemiBold"/>
                <a:sym typeface="Raleway SemiBold"/>
              </a:rPr>
              <a:t>CONSCIOUS EFFORT</a:t>
            </a:r>
            <a:endParaRPr b="1" i="0" sz="1200" u="none" cap="none" strike="noStrike">
              <a:solidFill>
                <a:srgbClr val="1C1D21"/>
              </a:solidFill>
              <a:latin typeface="Raleway SemiBold"/>
              <a:ea typeface="Raleway SemiBold"/>
              <a:cs typeface="Raleway SemiBold"/>
              <a:sym typeface="Raleway SemiBold"/>
            </a:endParaRPr>
          </a:p>
        </p:txBody>
      </p:sp>
      <p:sp>
        <p:nvSpPr>
          <p:cNvPr id="78" name="Google Shape;78;p5"/>
          <p:cNvSpPr/>
          <p:nvPr/>
        </p:nvSpPr>
        <p:spPr>
          <a:xfrm>
            <a:off x="5643890" y="4290968"/>
            <a:ext cx="3801324" cy="286232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1C1D21"/>
                </a:solidFill>
                <a:latin typeface="Lato"/>
                <a:ea typeface="Lato"/>
                <a:cs typeface="Lato"/>
                <a:sym typeface="Lato"/>
              </a:rPr>
              <a:t>Tapas is derived from the root 'tap' meaning to blaze, burn, shine, suffer pain or consume by heat. It therefore means a burning effort under all circumstances to achieve a definite goal in life. It involves purification, self-discipline and austerity. The whole science of character-building may be regarded as a practice of tapas. Tapas is the conscious effort to achieve ultimate union with the Divine and to burn up all desires which stand in the way of this goal.</a:t>
            </a:r>
            <a:endParaRPr>
              <a:solidFill>
                <a:srgbClr val="1C1D21"/>
              </a:solidFill>
            </a:endParaRPr>
          </a:p>
          <a:p>
            <a:pPr indent="0" lvl="0" marL="0" marR="0" rtl="0" algn="r">
              <a:lnSpc>
                <a:spcPct val="150000"/>
              </a:lnSpc>
              <a:spcBef>
                <a:spcPts val="0"/>
              </a:spcBef>
              <a:spcAft>
                <a:spcPts val="0"/>
              </a:spcAft>
              <a:buClr>
                <a:srgbClr val="FFFFFF"/>
              </a:buClr>
              <a:buSzPts val="1200"/>
              <a:buFont typeface="Lato"/>
              <a:buNone/>
            </a:pPr>
            <a:r>
              <a:rPr b="0" i="1" lang="en-US" sz="1200" u="none" cap="none" strike="noStrike">
                <a:solidFill>
                  <a:srgbClr val="1C1D21"/>
                </a:solidFill>
                <a:latin typeface="Lato"/>
                <a:ea typeface="Lato"/>
                <a:cs typeface="Lato"/>
                <a:sym typeface="Lato"/>
              </a:rPr>
              <a:t>– B K S Iyengar</a:t>
            </a:r>
            <a:endParaRPr b="0" i="1" sz="1200" u="none" cap="none" strike="noStrike">
              <a:solidFill>
                <a:srgbClr val="1C1D21"/>
              </a:solidFill>
              <a:latin typeface="Lato"/>
              <a:ea typeface="Lato"/>
              <a:cs typeface="Lato"/>
              <a:sym typeface="Lato"/>
            </a:endParaRPr>
          </a:p>
        </p:txBody>
      </p:sp>
      <p:sp>
        <p:nvSpPr>
          <p:cNvPr id="79" name="Google Shape;79;p5"/>
          <p:cNvSpPr/>
          <p:nvPr/>
        </p:nvSpPr>
        <p:spPr>
          <a:xfrm>
            <a:off x="644415" y="5025022"/>
            <a:ext cx="4113807"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0" i="0" lang="en-US" sz="1200" u="none" cap="none" strike="noStrike">
                <a:solidFill>
                  <a:srgbClr val="504E4E"/>
                </a:solidFill>
                <a:latin typeface="Lato"/>
                <a:ea typeface="Lato"/>
                <a:cs typeface="Lato"/>
                <a:sym typeface="Lato"/>
              </a:rPr>
              <a:t>By employing enthusiasm, zeal, effort and self-discipline, we burn off impurities and gain courage, wisdom and integrity.</a:t>
            </a:r>
            <a:endParaRPr b="0" i="1" sz="1200" u="none" cap="none" strike="noStrike">
              <a:solidFill>
                <a:srgbClr val="504E4E"/>
              </a:solidFill>
              <a:latin typeface="Lato"/>
              <a:ea typeface="Lato"/>
              <a:cs typeface="Lato"/>
              <a:sym typeface="Lato"/>
            </a:endParaRPr>
          </a:p>
        </p:txBody>
      </p:sp>
      <p:sp>
        <p:nvSpPr>
          <p:cNvPr id="80" name="Google Shape;80;p5"/>
          <p:cNvSpPr/>
          <p:nvPr/>
        </p:nvSpPr>
        <p:spPr>
          <a:xfrm>
            <a:off x="600873" y="2435337"/>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2.43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81" name="Google Shape;81;p5"/>
          <p:cNvSpPr txBox="1"/>
          <p:nvPr/>
        </p:nvSpPr>
        <p:spPr>
          <a:xfrm>
            <a:off x="581275" y="603504"/>
            <a:ext cx="2980077" cy="415033"/>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TAPAS</a:t>
            </a:r>
            <a:endParaRPr/>
          </a:p>
        </p:txBody>
      </p:sp>
      <p:sp>
        <p:nvSpPr>
          <p:cNvPr id="82" name="Google Shape;82;p5"/>
          <p:cNvSpPr/>
          <p:nvPr/>
        </p:nvSpPr>
        <p:spPr>
          <a:xfrm>
            <a:off x="650610" y="4758612"/>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83" name="Google Shape;83;p5"/>
          <p:cNvSpPr/>
          <p:nvPr/>
        </p:nvSpPr>
        <p:spPr>
          <a:xfrm>
            <a:off x="628639" y="1361989"/>
            <a:ext cx="4344908"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0" i="1" lang="en-US" sz="1200" u="none" cap="none" strike="noStrike">
                <a:solidFill>
                  <a:srgbClr val="504E4E"/>
                </a:solidFill>
                <a:latin typeface="Lato"/>
                <a:ea typeface="Lato"/>
                <a:cs typeface="Lato"/>
                <a:sym typeface="Lato"/>
              </a:rPr>
              <a:t>Tapas is the practice of actually implementing our plan for self-improvement. – Nicolai Bachman</a:t>
            </a:r>
            <a:endParaRPr b="0" i="1" sz="1200" u="none" cap="none" strike="noStrike">
              <a:solidFill>
                <a:srgbClr val="504E4E"/>
              </a:solidFill>
              <a:latin typeface="Lato"/>
              <a:ea typeface="Lato"/>
              <a:cs typeface="Lato"/>
              <a:sym typeface="Lato"/>
            </a:endParaRPr>
          </a:p>
        </p:txBody>
      </p:sp>
      <p:sp>
        <p:nvSpPr>
          <p:cNvPr id="84" name="Google Shape;84;p5"/>
          <p:cNvSpPr/>
          <p:nvPr/>
        </p:nvSpPr>
        <p:spPr>
          <a:xfrm>
            <a:off x="527041" y="2813640"/>
            <a:ext cx="4187639" cy="1477328"/>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By practicing austerities, impurities are destroyed and there comes perfection in the body and sense organs. (Swami Satyananda Saraswati)</a:t>
            </a:r>
            <a:endParaRPr b="0" i="0" sz="1200" u="none" cap="none" strike="noStrike">
              <a:solidFill>
                <a:srgbClr val="504E4E"/>
              </a:solidFill>
              <a:latin typeface="Lato"/>
              <a:ea typeface="Lato"/>
              <a:cs typeface="Lato"/>
              <a:sym typeface="Lato"/>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Living life with zeal and sincerity, the purifying flame is ignited, revealing the inner light. (Nischala Joy Devi)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p:nvPr/>
        </p:nvSpPr>
        <p:spPr>
          <a:xfrm>
            <a:off x="0" y="3267442"/>
            <a:ext cx="4898713" cy="4504958"/>
          </a:xfrm>
          <a:prstGeom prst="rect">
            <a:avLst/>
          </a:prstGeom>
          <a:solidFill>
            <a:srgbClr val="00FFFF"/>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90" name="Google Shape;90;p6"/>
          <p:cNvPicPr preferRelativeResize="0"/>
          <p:nvPr/>
        </p:nvPicPr>
        <p:blipFill rotWithShape="1">
          <a:blip r:embed="rId3">
            <a:alphaModFix/>
          </a:blip>
          <a:srcRect b="0" l="0" r="0" t="0"/>
          <a:stretch/>
        </p:blipFill>
        <p:spPr>
          <a:xfrm>
            <a:off x="1" y="-269428"/>
            <a:ext cx="4898712" cy="3536870"/>
          </a:xfrm>
          <a:prstGeom prst="rect">
            <a:avLst/>
          </a:prstGeom>
          <a:noFill/>
          <a:ln>
            <a:noFill/>
          </a:ln>
        </p:spPr>
      </p:pic>
      <p:sp>
        <p:nvSpPr>
          <p:cNvPr id="91" name="Google Shape;91;p6"/>
          <p:cNvSpPr/>
          <p:nvPr/>
        </p:nvSpPr>
        <p:spPr>
          <a:xfrm>
            <a:off x="388329" y="3589748"/>
            <a:ext cx="3992554"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rgbClr val="1C1D21"/>
                </a:solidFill>
                <a:latin typeface="Raleway SemiBold"/>
                <a:ea typeface="Raleway SemiBold"/>
                <a:cs typeface="Raleway SemiBold"/>
                <a:sym typeface="Raleway SemiBold"/>
              </a:rPr>
              <a:t>SELF-STUDY &amp; STUDY OF SPIRITUAL LITERATURE</a:t>
            </a:r>
            <a:endParaRPr b="1" i="0" sz="1200" u="none" cap="none" strike="noStrike">
              <a:solidFill>
                <a:srgbClr val="1C1D21"/>
              </a:solidFill>
              <a:latin typeface="Raleway SemiBold"/>
              <a:ea typeface="Raleway SemiBold"/>
              <a:cs typeface="Raleway SemiBold"/>
              <a:sym typeface="Raleway SemiBold"/>
            </a:endParaRPr>
          </a:p>
        </p:txBody>
      </p:sp>
      <p:sp>
        <p:nvSpPr>
          <p:cNvPr id="92" name="Google Shape;92;p6"/>
          <p:cNvSpPr/>
          <p:nvPr/>
        </p:nvSpPr>
        <p:spPr>
          <a:xfrm>
            <a:off x="388329" y="3864599"/>
            <a:ext cx="4127915" cy="37358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1C1D21"/>
                </a:solidFill>
                <a:latin typeface="Lato"/>
                <a:ea typeface="Lato"/>
                <a:cs typeface="Lato"/>
                <a:sym typeface="Lato"/>
              </a:rPr>
              <a:t>Svadhyaya, is commonly translated as either "self-study" or "study of spiritual texts." In my experience, self-study and the study of spiritual literature are interwoven. Without self-study, yogic and Buddhist philosophy (or that of any other spiritual system), while certainly comprehensible at the level of intellect, is not particularly relatable to one's life experience. Self-study, without taking advantage of the wisdom of those who have passed before, can be confusing and can sometimes get bogged down in self-obsession. Texts such as the Yoga Sutras point to the universality of our experience and connect us with a wider understanding of it. </a:t>
            </a:r>
            <a:endParaRPr>
              <a:solidFill>
                <a:srgbClr val="1C1D21"/>
              </a:solidFill>
            </a:endParaRPr>
          </a:p>
          <a:p>
            <a:pPr indent="0" lvl="0" marL="0" marR="0" rtl="0" algn="r">
              <a:lnSpc>
                <a:spcPct val="150000"/>
              </a:lnSpc>
              <a:spcBef>
                <a:spcPts val="600"/>
              </a:spcBef>
              <a:spcAft>
                <a:spcPts val="0"/>
              </a:spcAft>
              <a:buClr>
                <a:srgbClr val="FFFFFF"/>
              </a:buClr>
              <a:buSzPts val="1200"/>
              <a:buFont typeface="Lato"/>
              <a:buNone/>
            </a:pPr>
            <a:r>
              <a:rPr b="0" i="1" lang="en-US" sz="1200" u="none" cap="none" strike="noStrike">
                <a:solidFill>
                  <a:srgbClr val="1C1D21"/>
                </a:solidFill>
                <a:latin typeface="Lato"/>
                <a:ea typeface="Lato"/>
                <a:cs typeface="Lato"/>
                <a:sym typeface="Lato"/>
              </a:rPr>
              <a:t>– Charlotte Bell</a:t>
            </a:r>
            <a:endParaRPr b="0" i="1" sz="1200" u="none" cap="none" strike="noStrike">
              <a:solidFill>
                <a:srgbClr val="1C1D21"/>
              </a:solidFill>
              <a:latin typeface="Lato Light"/>
              <a:ea typeface="Lato Light"/>
              <a:cs typeface="Lato Light"/>
              <a:sym typeface="Lato Light"/>
            </a:endParaRPr>
          </a:p>
        </p:txBody>
      </p:sp>
      <p:sp>
        <p:nvSpPr>
          <p:cNvPr id="93" name="Google Shape;93;p6"/>
          <p:cNvSpPr/>
          <p:nvPr/>
        </p:nvSpPr>
        <p:spPr>
          <a:xfrm>
            <a:off x="5403154" y="5239270"/>
            <a:ext cx="4344908" cy="1200329"/>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Self-reflection through study of self and spiritual texts</a:t>
            </a:r>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"An incessant examination of our inner weaknesses; a joy in exposing them and routing them out" (Geshe Michael Roach)</a:t>
            </a:r>
            <a:endParaRPr/>
          </a:p>
        </p:txBody>
      </p:sp>
      <p:sp>
        <p:nvSpPr>
          <p:cNvPr id="94" name="Google Shape;94;p6"/>
          <p:cNvSpPr/>
          <p:nvPr/>
        </p:nvSpPr>
        <p:spPr>
          <a:xfrm>
            <a:off x="5401952" y="2842203"/>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2.44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95" name="Google Shape;95;p6"/>
          <p:cNvSpPr txBox="1"/>
          <p:nvPr/>
        </p:nvSpPr>
        <p:spPr>
          <a:xfrm>
            <a:off x="6142617" y="603504"/>
            <a:ext cx="3297900" cy="415033"/>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SVADHYAYA</a:t>
            </a:r>
            <a:endParaRPr b="0" i="0" sz="3600" u="none" cap="none" strike="noStrike">
              <a:solidFill>
                <a:srgbClr val="504E4E"/>
              </a:solidFill>
              <a:latin typeface="Raleway"/>
              <a:ea typeface="Raleway"/>
              <a:cs typeface="Raleway"/>
              <a:sym typeface="Raleway"/>
            </a:endParaRPr>
          </a:p>
        </p:txBody>
      </p:sp>
      <p:sp>
        <p:nvSpPr>
          <p:cNvPr id="96" name="Google Shape;96;p6"/>
          <p:cNvSpPr/>
          <p:nvPr/>
        </p:nvSpPr>
        <p:spPr>
          <a:xfrm>
            <a:off x="5394610" y="4930236"/>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97" name="Google Shape;97;p6"/>
          <p:cNvSpPr/>
          <p:nvPr/>
        </p:nvSpPr>
        <p:spPr>
          <a:xfrm>
            <a:off x="5401952" y="1260005"/>
            <a:ext cx="4344908" cy="1200329"/>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0" i="1" lang="en-US" sz="1200" u="none" cap="none" strike="noStrike">
                <a:solidFill>
                  <a:srgbClr val="504E4E"/>
                </a:solidFill>
                <a:latin typeface="Lato"/>
                <a:ea typeface="Lato"/>
                <a:cs typeface="Lato"/>
                <a:sym typeface="Lato"/>
              </a:rPr>
              <a:t>Despite the fact that our yoga practice has many levels that must be understood before we can grasp its full beauty, the term “self-study” basically says it all. Yoga is the practice of self-awareness. </a:t>
            </a:r>
            <a:r>
              <a:rPr b="0" i="1" lang="en-US" sz="1200" u="none" cap="none" strike="noStrike">
                <a:solidFill>
                  <a:srgbClr val="504E4E"/>
                </a:solidFill>
                <a:latin typeface="Lato Light"/>
                <a:ea typeface="Lato Light"/>
                <a:cs typeface="Lato Light"/>
                <a:sym typeface="Lato Light"/>
              </a:rPr>
              <a:t>– Rolf Gates</a:t>
            </a:r>
            <a:endParaRPr b="0" i="1" sz="1200" u="none" cap="none" strike="noStrike">
              <a:solidFill>
                <a:srgbClr val="504E4E"/>
              </a:solidFill>
              <a:latin typeface="Lato Light"/>
              <a:ea typeface="Lato Light"/>
              <a:cs typeface="Lato Light"/>
              <a:sym typeface="Lato Light"/>
            </a:endParaRPr>
          </a:p>
        </p:txBody>
      </p:sp>
      <p:sp>
        <p:nvSpPr>
          <p:cNvPr id="98" name="Google Shape;98;p6"/>
          <p:cNvSpPr/>
          <p:nvPr/>
        </p:nvSpPr>
        <p:spPr>
          <a:xfrm>
            <a:off x="5394610" y="3230550"/>
            <a:ext cx="4129772" cy="1477328"/>
          </a:xfrm>
          <a:prstGeom prst="rect">
            <a:avLst/>
          </a:prstGeom>
          <a:noFill/>
          <a:ln>
            <a:noFill/>
          </a:ln>
        </p:spPr>
        <p:txBody>
          <a:bodyPr anchorCtr="0" anchor="ctr"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Study, when it is developed to the highest degree, brings one close to higher forces that promote understanding of the most complex. (T.K.V. Desikachar)</a:t>
            </a:r>
            <a:endParaRPr b="0" i="0" sz="1200" u="none" cap="none" strike="noStrike">
              <a:solidFill>
                <a:srgbClr val="504E4E"/>
              </a:solidFill>
              <a:latin typeface="Lato"/>
              <a:ea typeface="Lato"/>
              <a:cs typeface="Lato"/>
              <a:sym typeface="Lato"/>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By self-observation, union with the desired deity is brought about. (Swami Satyananda Saraswati)</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p:nvPr/>
        </p:nvSpPr>
        <p:spPr>
          <a:xfrm>
            <a:off x="5159687" y="3267442"/>
            <a:ext cx="4898713" cy="4504958"/>
          </a:xfrm>
          <a:prstGeom prst="rect">
            <a:avLst/>
          </a:prstGeom>
          <a:solidFill>
            <a:srgbClr val="00FFFF"/>
          </a:solidFill>
          <a:ln>
            <a:noFill/>
          </a:ln>
        </p:spPr>
        <p:txBody>
          <a:bodyPr anchorCtr="0" anchor="ctr" bIns="15700" lIns="15700" spcFirstLastPara="1" rIns="15700" wrap="square" tIns="15700">
            <a:spAutoFit/>
          </a:bodyPr>
          <a:lstStyle/>
          <a:p>
            <a:pPr indent="0" lvl="0" marL="0" marR="0" rtl="0" algn="l">
              <a:lnSpc>
                <a:spcPct val="80000"/>
              </a:lnSpc>
              <a:spcBef>
                <a:spcPts val="0"/>
              </a:spcBef>
              <a:spcAft>
                <a:spcPts val="0"/>
              </a:spcAft>
              <a:buClr>
                <a:srgbClr val="FFFFFF"/>
              </a:buClr>
              <a:buSzPts val="2000"/>
              <a:buFont typeface="Raleway"/>
              <a:buNone/>
            </a:pPr>
            <a:r>
              <a:t/>
            </a:r>
            <a:endParaRPr b="0" i="0" sz="2000" u="none" cap="none" strike="noStrike">
              <a:solidFill>
                <a:srgbClr val="FFFFFF"/>
              </a:solidFill>
              <a:latin typeface="Raleway"/>
              <a:ea typeface="Raleway"/>
              <a:cs typeface="Raleway"/>
              <a:sym typeface="Raleway"/>
            </a:endParaRPr>
          </a:p>
        </p:txBody>
      </p:sp>
      <p:pic>
        <p:nvPicPr>
          <p:cNvPr id="104" name="Google Shape;104;p7"/>
          <p:cNvPicPr preferRelativeResize="0"/>
          <p:nvPr/>
        </p:nvPicPr>
        <p:blipFill rotWithShape="1">
          <a:blip r:embed="rId3">
            <a:alphaModFix/>
          </a:blip>
          <a:srcRect b="0" l="0" r="0" t="0"/>
          <a:stretch/>
        </p:blipFill>
        <p:spPr>
          <a:xfrm>
            <a:off x="5159687" y="980"/>
            <a:ext cx="4898712" cy="3265481"/>
          </a:xfrm>
          <a:prstGeom prst="rect">
            <a:avLst/>
          </a:prstGeom>
          <a:noFill/>
          <a:ln>
            <a:noFill/>
          </a:ln>
        </p:spPr>
      </p:pic>
      <p:sp>
        <p:nvSpPr>
          <p:cNvPr id="105" name="Google Shape;105;p7"/>
          <p:cNvSpPr/>
          <p:nvPr/>
        </p:nvSpPr>
        <p:spPr>
          <a:xfrm>
            <a:off x="5612752" y="4100798"/>
            <a:ext cx="3992700" cy="24300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chemeClr val="lt1"/>
              </a:buClr>
              <a:buSzPts val="1200"/>
              <a:buFont typeface="Raleway SemiBold"/>
              <a:buNone/>
            </a:pPr>
            <a:r>
              <a:rPr b="1" i="0" lang="en-US" sz="1200" u="none" cap="none" strike="noStrike">
                <a:solidFill>
                  <a:schemeClr val="lt1"/>
                </a:solidFill>
                <a:latin typeface="Raleway"/>
                <a:ea typeface="Raleway"/>
                <a:cs typeface="Raleway"/>
                <a:sym typeface="Raleway"/>
              </a:rPr>
              <a:t>THIS TYPE OF SURRENDER IS NOT LOSING A BATTLE</a:t>
            </a:r>
            <a:endParaRPr b="1" i="0" sz="1200" u="none" cap="none" strike="noStrike">
              <a:solidFill>
                <a:schemeClr val="lt1"/>
              </a:solidFill>
              <a:latin typeface="Raleway"/>
              <a:ea typeface="Raleway"/>
              <a:cs typeface="Raleway"/>
              <a:sym typeface="Raleway"/>
            </a:endParaRPr>
          </a:p>
        </p:txBody>
      </p:sp>
      <p:sp>
        <p:nvSpPr>
          <p:cNvPr id="106" name="Google Shape;106;p7"/>
          <p:cNvSpPr/>
          <p:nvPr/>
        </p:nvSpPr>
        <p:spPr>
          <a:xfrm>
            <a:off x="5615789" y="4504258"/>
            <a:ext cx="3858453" cy="20313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1C1D21"/>
                </a:solidFill>
                <a:latin typeface="Lato"/>
                <a:ea typeface="Lato"/>
                <a:cs typeface="Lato"/>
                <a:sym typeface="Lato"/>
              </a:rPr>
              <a:t>This type of surrender does not mean losing a battle or giving up in a negative sense... To surrender is to let go of our expectations, habits, judgments, prejudices and criticisms. Surrendering s</a:t>
            </a:r>
            <a:endParaRPr i="1" sz="1200">
              <a:solidFill>
                <a:srgbClr val="1C1D21"/>
              </a:solidFill>
              <a:latin typeface="Lato"/>
              <a:ea typeface="Lato"/>
              <a:cs typeface="Lato"/>
              <a:sym typeface="Lato"/>
            </a:endParaRPr>
          </a:p>
          <a:p>
            <a:pPr indent="0" lvl="0" marL="0" marR="0" rtl="0" algn="l">
              <a:lnSpc>
                <a:spcPct val="150000"/>
              </a:lnSpc>
              <a:spcBef>
                <a:spcPts val="0"/>
              </a:spcBef>
              <a:spcAft>
                <a:spcPts val="0"/>
              </a:spcAft>
              <a:buClr>
                <a:srgbClr val="FFFFFF"/>
              </a:buClr>
              <a:buSzPts val="1200"/>
              <a:buFont typeface="Lato"/>
              <a:buNone/>
            </a:pPr>
            <a:r>
              <a:rPr b="0" i="1" lang="en-US" sz="1200" u="none" cap="none" strike="noStrike">
                <a:solidFill>
                  <a:srgbClr val="1C1D21"/>
                </a:solidFill>
                <a:latin typeface="Lato"/>
                <a:ea typeface="Lato"/>
                <a:cs typeface="Lato"/>
                <a:sym typeface="Lato"/>
              </a:rPr>
              <a:t>ays, “Thy will be done”, letting life unfold with gratitude. As we let go of our limiting perceptions, life flows with freshness and freedom. </a:t>
            </a:r>
            <a:endParaRPr>
              <a:solidFill>
                <a:srgbClr val="1C1D21"/>
              </a:solidFill>
            </a:endParaRPr>
          </a:p>
          <a:p>
            <a:pPr indent="0" lvl="0" marL="0" marR="0" rtl="0" algn="r">
              <a:lnSpc>
                <a:spcPct val="150000"/>
              </a:lnSpc>
              <a:spcBef>
                <a:spcPts val="0"/>
              </a:spcBef>
              <a:spcAft>
                <a:spcPts val="0"/>
              </a:spcAft>
              <a:buClr>
                <a:srgbClr val="FFFFFF"/>
              </a:buClr>
              <a:buSzPts val="1200"/>
              <a:buFont typeface="Lato"/>
              <a:buNone/>
            </a:pPr>
            <a:r>
              <a:rPr b="0" i="1" lang="en-US" sz="1200" u="none" cap="none" strike="noStrike">
                <a:solidFill>
                  <a:srgbClr val="FFFFFF"/>
                </a:solidFill>
                <a:latin typeface="Lato"/>
                <a:ea typeface="Lato"/>
                <a:cs typeface="Lato"/>
                <a:sym typeface="Lato"/>
              </a:rPr>
              <a:t>– Elizabeth Beard</a:t>
            </a:r>
            <a:endParaRPr b="0" i="1" sz="1200" u="none" cap="none" strike="noStrike">
              <a:solidFill>
                <a:schemeClr val="lt1"/>
              </a:solidFill>
              <a:latin typeface="Lato"/>
              <a:ea typeface="Lato"/>
              <a:cs typeface="Lato"/>
              <a:sym typeface="Lato"/>
            </a:endParaRPr>
          </a:p>
        </p:txBody>
      </p:sp>
      <p:sp>
        <p:nvSpPr>
          <p:cNvPr id="107" name="Google Shape;107;p7"/>
          <p:cNvSpPr/>
          <p:nvPr/>
        </p:nvSpPr>
        <p:spPr>
          <a:xfrm>
            <a:off x="573932" y="2444837"/>
            <a:ext cx="3154828" cy="276999"/>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SUTRA 2.45 TRANSLATIONS</a:t>
            </a:r>
            <a:endParaRPr b="1" i="0" sz="1200" u="none" cap="none" strike="noStrike">
              <a:solidFill>
                <a:srgbClr val="504E4E"/>
              </a:solidFill>
              <a:latin typeface="Raleway SemiBold"/>
              <a:ea typeface="Raleway SemiBold"/>
              <a:cs typeface="Raleway SemiBold"/>
              <a:sym typeface="Raleway SemiBold"/>
            </a:endParaRPr>
          </a:p>
        </p:txBody>
      </p:sp>
      <p:sp>
        <p:nvSpPr>
          <p:cNvPr id="108" name="Google Shape;108;p7"/>
          <p:cNvSpPr txBox="1"/>
          <p:nvPr/>
        </p:nvSpPr>
        <p:spPr>
          <a:xfrm>
            <a:off x="450649" y="501906"/>
            <a:ext cx="4199410" cy="804382"/>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ISHVARA  </a:t>
            </a:r>
            <a:endParaRPr/>
          </a:p>
          <a:p>
            <a:pPr indent="0" lvl="0" marL="0" marR="0" rtl="0" algn="l">
              <a:lnSpc>
                <a:spcPct val="80000"/>
              </a:lnSpc>
              <a:spcBef>
                <a:spcPts val="0"/>
              </a:spcBef>
              <a:spcAft>
                <a:spcPts val="0"/>
              </a:spcAft>
              <a:buClr>
                <a:srgbClr val="504E4E"/>
              </a:buClr>
              <a:buSzPts val="3600"/>
              <a:buFont typeface="Raleway"/>
              <a:buNone/>
            </a:pPr>
            <a:r>
              <a:rPr b="0" i="0" lang="en-US" sz="3600" u="none" cap="none" strike="noStrike">
                <a:solidFill>
                  <a:srgbClr val="504E4E"/>
                </a:solidFill>
                <a:latin typeface="Raleway"/>
                <a:ea typeface="Raleway"/>
                <a:cs typeface="Raleway"/>
                <a:sym typeface="Raleway"/>
              </a:rPr>
              <a:t>PRANIDHANA</a:t>
            </a:r>
            <a:endParaRPr b="0" i="0" sz="3600" u="none" cap="none" strike="noStrike">
              <a:solidFill>
                <a:srgbClr val="504E4E"/>
              </a:solidFill>
              <a:latin typeface="Raleway"/>
              <a:ea typeface="Raleway"/>
              <a:cs typeface="Raleway"/>
              <a:sym typeface="Raleway"/>
            </a:endParaRPr>
          </a:p>
        </p:txBody>
      </p:sp>
      <p:sp>
        <p:nvSpPr>
          <p:cNvPr id="109" name="Google Shape;109;p7"/>
          <p:cNvSpPr/>
          <p:nvPr/>
        </p:nvSpPr>
        <p:spPr>
          <a:xfrm>
            <a:off x="581275" y="4100804"/>
            <a:ext cx="3154828" cy="24308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504E4E"/>
              </a:buClr>
              <a:buSzPts val="1200"/>
              <a:buFont typeface="Raleway SemiBold"/>
              <a:buNone/>
            </a:pPr>
            <a:r>
              <a:rPr b="1" i="0" lang="en-US" sz="1200" u="none" cap="none" strike="noStrike">
                <a:solidFill>
                  <a:srgbClr val="504E4E"/>
                </a:solidFill>
                <a:latin typeface="Raleway SemiBold"/>
                <a:ea typeface="Raleway SemiBold"/>
                <a:cs typeface="Raleway SemiBold"/>
                <a:sym typeface="Raleway SemiBold"/>
              </a:rPr>
              <a:t>HEART OF THE TEACHING</a:t>
            </a:r>
            <a:endParaRPr b="1" i="0" sz="1200" u="none" cap="none" strike="noStrike">
              <a:solidFill>
                <a:srgbClr val="504E4E"/>
              </a:solidFill>
              <a:latin typeface="Raleway SemiBold"/>
              <a:ea typeface="Raleway SemiBold"/>
              <a:cs typeface="Raleway SemiBold"/>
              <a:sym typeface="Raleway SemiBold"/>
            </a:endParaRPr>
          </a:p>
        </p:txBody>
      </p:sp>
      <p:sp>
        <p:nvSpPr>
          <p:cNvPr id="110" name="Google Shape;110;p7"/>
          <p:cNvSpPr/>
          <p:nvPr/>
        </p:nvSpPr>
        <p:spPr>
          <a:xfrm>
            <a:off x="573932" y="1409482"/>
            <a:ext cx="4076127"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504E4E"/>
              </a:buClr>
              <a:buSzPts val="1200"/>
              <a:buFont typeface="Lato"/>
              <a:buNone/>
            </a:pPr>
            <a:r>
              <a:rPr b="0" i="1" lang="en-US" sz="1200" u="none" cap="none" strike="noStrike">
                <a:solidFill>
                  <a:srgbClr val="504E4E"/>
                </a:solidFill>
                <a:latin typeface="Lato"/>
                <a:ea typeface="Lato"/>
                <a:cs typeface="Lato"/>
                <a:sym typeface="Lato"/>
              </a:rPr>
              <a:t>Ishvara pranidhana is the personal practice of deep respect for, admiration of, and faith in a higher, inner knowledge. – Nicolai Bachman</a:t>
            </a:r>
            <a:endParaRPr b="0" i="1" sz="1200" u="none" cap="none" strike="noStrike">
              <a:solidFill>
                <a:srgbClr val="504E4E"/>
              </a:solidFill>
              <a:latin typeface="Lato"/>
              <a:ea typeface="Lato"/>
              <a:cs typeface="Lato"/>
              <a:sym typeface="Lato"/>
            </a:endParaRPr>
          </a:p>
        </p:txBody>
      </p:sp>
      <p:sp>
        <p:nvSpPr>
          <p:cNvPr id="111" name="Google Shape;111;p7"/>
          <p:cNvSpPr/>
          <p:nvPr/>
        </p:nvSpPr>
        <p:spPr>
          <a:xfrm>
            <a:off x="598510" y="2756209"/>
            <a:ext cx="4087748" cy="1200329"/>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By total surrender to God, </a:t>
            </a:r>
            <a:r>
              <a:rPr b="0" i="1" lang="en-US" sz="1200" u="none" cap="none" strike="noStrike">
                <a:solidFill>
                  <a:srgbClr val="504E4E"/>
                </a:solidFill>
                <a:latin typeface="Lato"/>
                <a:ea typeface="Lato"/>
                <a:cs typeface="Lato"/>
                <a:sym typeface="Lato"/>
              </a:rPr>
              <a:t>samadhi</a:t>
            </a:r>
            <a:r>
              <a:rPr b="0" i="0" lang="en-US" sz="1200" u="none" cap="none" strike="noStrike">
                <a:solidFill>
                  <a:srgbClr val="504E4E"/>
                </a:solidFill>
                <a:latin typeface="Lato"/>
                <a:ea typeface="Lato"/>
                <a:cs typeface="Lato"/>
                <a:sym typeface="Lato"/>
              </a:rPr>
              <a:t> is attained. (Sri Swami Satchidananda)</a:t>
            </a:r>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Reverence to God promotes the ability to completely understand any object of choice. (T.K.V. Desikachar)</a:t>
            </a:r>
            <a:endParaRPr/>
          </a:p>
        </p:txBody>
      </p:sp>
      <p:sp>
        <p:nvSpPr>
          <p:cNvPr id="112" name="Google Shape;112;p7"/>
          <p:cNvSpPr/>
          <p:nvPr/>
        </p:nvSpPr>
        <p:spPr>
          <a:xfrm>
            <a:off x="610303" y="4390154"/>
            <a:ext cx="4061441" cy="286232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504E4E"/>
              </a:buClr>
              <a:buSzPts val="1200"/>
              <a:buFont typeface="Arial"/>
              <a:buChar char="•"/>
            </a:pPr>
            <a:r>
              <a:rPr b="0" i="1" lang="en-US" sz="1200" u="none" cap="none" strike="noStrike">
                <a:solidFill>
                  <a:srgbClr val="504E4E"/>
                </a:solidFill>
                <a:latin typeface="Lato"/>
                <a:ea typeface="Lato"/>
                <a:cs typeface="Lato"/>
                <a:sym typeface="Lato"/>
              </a:rPr>
              <a:t>Pranidhana</a:t>
            </a:r>
            <a:r>
              <a:rPr b="0" i="0" lang="en-US" sz="1200" u="none" cap="none" strike="noStrike">
                <a:solidFill>
                  <a:srgbClr val="504E4E"/>
                </a:solidFill>
                <a:latin typeface="Lato"/>
                <a:ea typeface="Lato"/>
                <a:cs typeface="Lato"/>
                <a:sym typeface="Lato"/>
              </a:rPr>
              <a:t> means devotion or surrender. This </a:t>
            </a:r>
            <a:r>
              <a:rPr b="0" i="1" lang="en-US" sz="1200" u="none" cap="none" strike="noStrike">
                <a:solidFill>
                  <a:srgbClr val="504E4E"/>
                </a:solidFill>
                <a:latin typeface="Lato"/>
                <a:ea typeface="Lato"/>
                <a:cs typeface="Lato"/>
                <a:sym typeface="Lato"/>
              </a:rPr>
              <a:t>sutra</a:t>
            </a:r>
            <a:r>
              <a:rPr b="0" i="0" lang="en-US" sz="1200" u="none" cap="none" strike="noStrike">
                <a:solidFill>
                  <a:srgbClr val="504E4E"/>
                </a:solidFill>
                <a:latin typeface="Lato"/>
                <a:ea typeface="Lato"/>
                <a:cs typeface="Lato"/>
                <a:sym typeface="Lato"/>
              </a:rPr>
              <a:t> gives us the opportunity to explore surrender in relationship to whatever higher power or source we relate to. </a:t>
            </a:r>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While </a:t>
            </a:r>
            <a:r>
              <a:rPr b="0" i="1" lang="en-US" sz="1200" u="none" cap="none" strike="noStrike">
                <a:solidFill>
                  <a:srgbClr val="504E4E"/>
                </a:solidFill>
                <a:latin typeface="Lato"/>
                <a:ea typeface="Lato"/>
                <a:cs typeface="Lato"/>
                <a:sym typeface="Lato"/>
              </a:rPr>
              <a:t>Ishvara</a:t>
            </a:r>
            <a:r>
              <a:rPr b="0" i="0" lang="en-US" sz="1200" u="none" cap="none" strike="noStrike">
                <a:solidFill>
                  <a:srgbClr val="504E4E"/>
                </a:solidFill>
                <a:latin typeface="Lato"/>
                <a:ea typeface="Lato"/>
                <a:cs typeface="Lato"/>
                <a:sym typeface="Lato"/>
              </a:rPr>
              <a:t> translates as "Supreme God," the concept is based on respect for each person's right to access the Divine in his or her own way. It does not imply a particular type of worship. </a:t>
            </a:r>
            <a:endParaRPr/>
          </a:p>
          <a:p>
            <a:pPr indent="-171450" lvl="0" marL="171450" marR="0" rtl="0" algn="l">
              <a:lnSpc>
                <a:spcPct val="150000"/>
              </a:lnSpc>
              <a:spcBef>
                <a:spcPts val="0"/>
              </a:spcBef>
              <a:spcAft>
                <a:spcPts val="0"/>
              </a:spcAft>
              <a:buClr>
                <a:srgbClr val="504E4E"/>
              </a:buClr>
              <a:buSzPts val="1200"/>
              <a:buFont typeface="Arial"/>
              <a:buChar char="•"/>
            </a:pPr>
            <a:r>
              <a:rPr b="0" i="0" lang="en-US" sz="1200" u="none" cap="none" strike="noStrike">
                <a:solidFill>
                  <a:srgbClr val="504E4E"/>
                </a:solidFill>
                <a:latin typeface="Lato"/>
                <a:ea typeface="Lato"/>
                <a:cs typeface="Lato"/>
                <a:sym typeface="Lato"/>
              </a:rPr>
              <a:t>People of any spiritual orientation can practice surrender.</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Shelly</dc:creator>
</cp:coreProperties>
</file>