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7772400" cx="10058400"/>
  <p:notesSz cx="6858000" cy="9144000"/>
  <p:embeddedFontLst>
    <p:embeddedFont>
      <p:font typeface="Raleway"/>
      <p:regular r:id="rId13"/>
      <p:bold r:id="rId14"/>
      <p:italic r:id="rId15"/>
      <p:boldItalic r:id="rId16"/>
    </p:embeddedFont>
    <p:embeddedFont>
      <p:font typeface="Raleway SemiBold"/>
      <p:regular r:id="rId17"/>
      <p:bold r:id="rId18"/>
      <p:italic r:id="rId19"/>
      <p:boldItalic r:id="rId20"/>
    </p:embeddedFont>
    <p:embeddedFont>
      <p:font typeface="Lato"/>
      <p:regular r:id="rId21"/>
      <p:bold r:id="rId22"/>
      <p:italic r:id="rId23"/>
      <p:boldItalic r:id="rId24"/>
    </p:embeddedFont>
    <p:embeddedFont>
      <p:font typeface="Lato Light"/>
      <p:regular r:id="rId25"/>
      <p:bold r:id="rId26"/>
      <p:italic r:id="rId27"/>
      <p:boldItalic r:id="rId28"/>
    </p:embeddedFont>
    <p:embeddedFont>
      <p:font typeface="Raleway Light"/>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000000"/>
          </p15:clr>
        </p15:guide>
        <p15:guide id="2" pos="3168">
          <p15:clr>
            <a:srgbClr val="000000"/>
          </p15:clr>
        </p15:guide>
      </p15:sldGuideLst>
    </p:ext>
    <p:ext uri="GoogleSlidesCustomDataVersion2">
      <go:slidesCustomData xmlns:go="http://customooxmlschemas.google.com/" r:id="rId37" roundtripDataSignature="AMtx7mgy7al/j1ZRhhKoYwJKXWf3GOzd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SemiBold-boldItalic.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Light-bold.fntdata"/><Relationship Id="rId25" Type="http://schemas.openxmlformats.org/officeDocument/2006/relationships/font" Target="fonts/LatoLight-regular.fntdata"/><Relationship Id="rId28" Type="http://schemas.openxmlformats.org/officeDocument/2006/relationships/font" Target="fonts/LatoLight-boldItalic.fntdata"/><Relationship Id="rId27" Type="http://schemas.openxmlformats.org/officeDocument/2006/relationships/font" Target="fonts/Lato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Light-italic.fntdata"/><Relationship Id="rId30" Type="http://schemas.openxmlformats.org/officeDocument/2006/relationships/font" Target="fonts/RalewayLight-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RalewayLight-boldItalic.fntdata"/><Relationship Id="rId13" Type="http://schemas.openxmlformats.org/officeDocument/2006/relationships/font" Target="fonts/Raleway-regular.fntdata"/><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font" Target="fonts/Raleway-italic.fntdata"/><Relationship Id="rId37" Type="http://customschemas.google.com/relationships/presentationmetadata" Target="metadata"/><Relationship Id="rId14" Type="http://schemas.openxmlformats.org/officeDocument/2006/relationships/font" Target="fonts/Raleway-bold.fntdata"/><Relationship Id="rId36" Type="http://schemas.openxmlformats.org/officeDocument/2006/relationships/font" Target="fonts/HelveticaNeue-boldItalic.fntdata"/><Relationship Id="rId17" Type="http://schemas.openxmlformats.org/officeDocument/2006/relationships/font" Target="fonts/RalewaySemiBold-regular.fntdata"/><Relationship Id="rId16" Type="http://schemas.openxmlformats.org/officeDocument/2006/relationships/font" Target="fonts/Raleway-boldItalic.fntdata"/><Relationship Id="rId19" Type="http://schemas.openxmlformats.org/officeDocument/2006/relationships/font" Target="fonts/RalewaySemiBold-italic.fntdata"/><Relationship Id="rId18" Type="http://schemas.openxmlformats.org/officeDocument/2006/relationships/font" Target="fonts/Raleway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 name="Google Shape;5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 name="Google Shape;78;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 name="Google Shape;9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364f8438b28_0_35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g364f8438b28_0_35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g364f8438b28_0_35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364f8438b28_0_387"/>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g364f8438b28_0_387"/>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g364f8438b28_0_38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364f8438b28_0_39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TITLE_1">
    <p:spTree>
      <p:nvGrpSpPr>
        <p:cNvPr id="50" name="Shape 50"/>
        <p:cNvGrpSpPr/>
        <p:nvPr/>
      </p:nvGrpSpPr>
      <p:grpSpPr>
        <a:xfrm>
          <a:off x="0" y="0"/>
          <a:ext cx="0" cy="0"/>
          <a:chOff x="0" y="0"/>
          <a:chExt cx="0" cy="0"/>
        </a:xfrm>
      </p:grpSpPr>
      <p:sp>
        <p:nvSpPr>
          <p:cNvPr id="51" name="Google Shape;51;g364f8438b28_0_393"/>
          <p:cNvSpPr txBox="1"/>
          <p:nvPr>
            <p:ph idx="12" type="sldNum"/>
          </p:nvPr>
        </p:nvSpPr>
        <p:spPr>
          <a:xfrm>
            <a:off x="4861559" y="6994313"/>
            <a:ext cx="2346900" cy="240000"/>
          </a:xfrm>
          <a:prstGeom prst="rect">
            <a:avLst/>
          </a:prstGeom>
          <a:noFill/>
          <a:ln>
            <a:noFill/>
          </a:ln>
        </p:spPr>
        <p:txBody>
          <a:bodyPr anchorCtr="0" anchor="ctr" bIns="45700" lIns="45700" spcFirstLastPara="1" rIns="45700" wrap="square" tIns="45700">
            <a:spAutoFit/>
          </a:bodyPr>
          <a:lstStyle>
            <a:lvl1pPr indent="0" lvl="0"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1pPr>
            <a:lvl2pPr indent="0" lvl="1"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2pPr>
            <a:lvl3pPr indent="0" lvl="2"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3pPr>
            <a:lvl4pPr indent="0" lvl="3"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4pPr>
            <a:lvl5pPr indent="0" lvl="4"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5pPr>
            <a:lvl6pPr indent="0" lvl="5"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6pPr>
            <a:lvl7pPr indent="0" lvl="6"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7pPr>
            <a:lvl8pPr indent="0" lvl="7"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8pPr>
            <a:lvl9pPr indent="0" lvl="8"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i="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364f8438b28_0_356"/>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g364f8438b28_0_35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364f8438b28_0_35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g364f8438b28_0_359"/>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g364f8438b28_0_35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364f8438b28_0_36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g364f8438b28_0_363"/>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g364f8438b28_0_363"/>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g364f8438b28_0_36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364f8438b28_0_36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g364f8438b28_0_36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364f8438b28_0_371"/>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g364f8438b28_0_371"/>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g364f8438b28_0_37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364f8438b28_0_375"/>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g364f8438b28_0_37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364f8438b28_0_378"/>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g364f8438b28_0_378"/>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g364f8438b28_0_378"/>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g364f8438b28_0_378"/>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g364f8438b28_0_37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364f8438b28_0_384"/>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g364f8438b28_0_38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FFFF"/>
        </a:solidFill>
      </p:bgPr>
    </p:bg>
    <p:spTree>
      <p:nvGrpSpPr>
        <p:cNvPr id="5" name="Shape 5"/>
        <p:cNvGrpSpPr/>
        <p:nvPr/>
      </p:nvGrpSpPr>
      <p:grpSpPr>
        <a:xfrm>
          <a:off x="0" y="0"/>
          <a:ext cx="0" cy="0"/>
          <a:chOff x="0" y="0"/>
          <a:chExt cx="0" cy="0"/>
        </a:xfrm>
      </p:grpSpPr>
      <p:sp>
        <p:nvSpPr>
          <p:cNvPr id="6" name="Google Shape;6;g364f8438b28_0_348"/>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g364f8438b28_0_348"/>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g364f8438b28_0_348"/>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
          <p:cNvPicPr preferRelativeResize="0"/>
          <p:nvPr/>
        </p:nvPicPr>
        <p:blipFill rotWithShape="1">
          <a:blip r:embed="rId3">
            <a:alphaModFix/>
          </a:blip>
          <a:srcRect b="0" l="0" r="0" t="0"/>
          <a:stretch/>
        </p:blipFill>
        <p:spPr>
          <a:xfrm>
            <a:off x="0" y="2387"/>
            <a:ext cx="7234687" cy="4883414"/>
          </a:xfrm>
          <a:prstGeom prst="rect">
            <a:avLst/>
          </a:prstGeom>
          <a:noFill/>
          <a:ln>
            <a:noFill/>
          </a:ln>
        </p:spPr>
      </p:pic>
      <p:sp>
        <p:nvSpPr>
          <p:cNvPr id="57" name="Google Shape;57;p1"/>
          <p:cNvSpPr/>
          <p:nvPr/>
        </p:nvSpPr>
        <p:spPr>
          <a:xfrm>
            <a:off x="3332162" y="7422673"/>
            <a:ext cx="3394076" cy="281941"/>
          </a:xfrm>
          <a:prstGeom prst="rect">
            <a:avLst/>
          </a:prstGeom>
          <a:noFill/>
          <a:ln>
            <a:noFill/>
          </a:ln>
        </p:spPr>
        <p:txBody>
          <a:bodyPr anchorCtr="0" anchor="ctr" bIns="45700" lIns="45700" spcFirstLastPara="1" rIns="45700" wrap="square" tIns="45700">
            <a:spAutoFit/>
          </a:bodyPr>
          <a:lstStyle/>
          <a:p>
            <a:pPr indent="0" lvl="0" marL="0" marR="0" rtl="0" algn="ctr">
              <a:lnSpc>
                <a:spcPct val="80000"/>
              </a:lnSpc>
              <a:spcBef>
                <a:spcPts val="0"/>
              </a:spcBef>
              <a:spcAft>
                <a:spcPts val="0"/>
              </a:spcAft>
              <a:buClr>
                <a:srgbClr val="FFFFFF"/>
              </a:buClr>
              <a:buSzPts val="1200"/>
              <a:buFont typeface="Lato Light"/>
              <a:buNone/>
            </a:pPr>
            <a:r>
              <a:rPr b="0" i="0" lang="en-US" sz="1200" u="none" cap="none" strike="noStrike">
                <a:solidFill>
                  <a:srgbClr val="FFFFFF"/>
                </a:solidFill>
                <a:latin typeface="Lato Light"/>
                <a:ea typeface="Lato Light"/>
                <a:cs typeface="Lato Light"/>
                <a:sym typeface="Lato Light"/>
              </a:rPr>
              <a:t>1</a:t>
            </a:r>
            <a:endParaRPr/>
          </a:p>
        </p:txBody>
      </p:sp>
      <p:sp>
        <p:nvSpPr>
          <p:cNvPr id="58" name="Google Shape;58;p1"/>
          <p:cNvSpPr txBox="1"/>
          <p:nvPr>
            <p:ph idx="4294967295" type="ctrTitle"/>
          </p:nvPr>
        </p:nvSpPr>
        <p:spPr>
          <a:xfrm>
            <a:off x="516431" y="5571180"/>
            <a:ext cx="2219712" cy="1372851"/>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Clr>
                <a:srgbClr val="53585F"/>
              </a:buClr>
              <a:buSzPts val="3348"/>
              <a:buFont typeface="Raleway Light"/>
              <a:buNone/>
            </a:pPr>
            <a:r>
              <a:rPr b="0" i="0" lang="en-US" sz="3348" u="none" cap="none" strike="noStrike">
                <a:solidFill>
                  <a:srgbClr val="53585F"/>
                </a:solidFill>
                <a:latin typeface="Raleway Light"/>
                <a:ea typeface="Raleway Light"/>
                <a:cs typeface="Raleway Light"/>
                <a:sym typeface="Raleway Light"/>
              </a:rPr>
              <a:t>YAMAS</a:t>
            </a:r>
            <a:endParaRPr b="0" i="0" sz="11200" u="none" cap="none" strike="noStrike">
              <a:solidFill>
                <a:srgbClr val="53585F"/>
              </a:solidFill>
              <a:latin typeface="Raleway Light"/>
              <a:ea typeface="Raleway Light"/>
              <a:cs typeface="Raleway Light"/>
              <a:sym typeface="Raleway Light"/>
            </a:endParaRPr>
          </a:p>
        </p:txBody>
      </p:sp>
      <p:sp>
        <p:nvSpPr>
          <p:cNvPr id="59" name="Google Shape;59;p1"/>
          <p:cNvSpPr/>
          <p:nvPr/>
        </p:nvSpPr>
        <p:spPr>
          <a:xfrm>
            <a:off x="7234687" y="-23549"/>
            <a:ext cx="2837252" cy="7812356"/>
          </a:xfrm>
          <a:prstGeom prst="rect">
            <a:avLst/>
          </a:prstGeom>
          <a:solidFill>
            <a:srgbClr val="A7A7A7"/>
          </a:solidFill>
          <a:ln>
            <a:noFill/>
          </a:ln>
        </p:spPr>
        <p:txBody>
          <a:bodyPr anchorCtr="0" anchor="ctr" bIns="15700" lIns="15700" spcFirstLastPara="1" rIns="15700" wrap="square" tIns="15700">
            <a:noAutofit/>
          </a:bodyPr>
          <a:lstStyle/>
          <a:p>
            <a:pPr indent="0" lvl="0" marL="0" marR="0" rtl="0" algn="l">
              <a:lnSpc>
                <a:spcPct val="150000"/>
              </a:lnSpc>
              <a:spcBef>
                <a:spcPts val="0"/>
              </a:spcBef>
              <a:spcAft>
                <a:spcPts val="0"/>
              </a:spcAft>
              <a:buClr>
                <a:srgbClr val="504E4E"/>
              </a:buClr>
              <a:buSzPts val="2000"/>
              <a:buFont typeface="Lato"/>
              <a:buNone/>
            </a:pPr>
            <a:r>
              <a:t/>
            </a:r>
            <a:endParaRPr b="0" i="0" sz="2000" u="none" cap="none" strike="noStrike">
              <a:solidFill>
                <a:srgbClr val="FFFFFF"/>
              </a:solidFill>
              <a:latin typeface="Raleway"/>
              <a:ea typeface="Raleway"/>
              <a:cs typeface="Raleway"/>
              <a:sym typeface="Raleway"/>
            </a:endParaRPr>
          </a:p>
        </p:txBody>
      </p:sp>
      <p:sp>
        <p:nvSpPr>
          <p:cNvPr id="60" name="Google Shape;60;p1"/>
          <p:cNvSpPr/>
          <p:nvPr/>
        </p:nvSpPr>
        <p:spPr>
          <a:xfrm>
            <a:off x="7474167" y="2213526"/>
            <a:ext cx="2221547"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FFFFFF"/>
                </a:solidFill>
                <a:latin typeface="Raleway SemiBold"/>
                <a:ea typeface="Raleway SemiBold"/>
                <a:cs typeface="Raleway SemiBold"/>
                <a:sym typeface="Raleway SemiBold"/>
              </a:rPr>
              <a:t>LEARNING OBJECTIVES</a:t>
            </a:r>
            <a:endParaRPr b="0" i="0" sz="1100" u="none" cap="none" strike="noStrike">
              <a:solidFill>
                <a:srgbClr val="FFFFFF"/>
              </a:solidFill>
              <a:latin typeface="Raleway SemiBold"/>
              <a:ea typeface="Raleway SemiBold"/>
              <a:cs typeface="Raleway SemiBold"/>
              <a:sym typeface="Raleway SemiBold"/>
            </a:endParaRPr>
          </a:p>
        </p:txBody>
      </p:sp>
      <p:sp>
        <p:nvSpPr>
          <p:cNvPr id="61" name="Google Shape;61;p1"/>
          <p:cNvSpPr/>
          <p:nvPr/>
        </p:nvSpPr>
        <p:spPr>
          <a:xfrm>
            <a:off x="7582929" y="3027718"/>
            <a:ext cx="1885951"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FFFFFF"/>
                </a:solidFill>
                <a:latin typeface="Raleway SemiBold"/>
                <a:ea typeface="Raleway SemiBold"/>
                <a:cs typeface="Raleway SemiBold"/>
                <a:sym typeface="Raleway SemiBold"/>
              </a:rPr>
              <a:t>AHIMSA</a:t>
            </a:r>
            <a:endParaRPr b="0" i="0" sz="1100" u="none" cap="none" strike="noStrike">
              <a:solidFill>
                <a:srgbClr val="FFFFFF"/>
              </a:solidFill>
              <a:latin typeface="Raleway SemiBold"/>
              <a:ea typeface="Raleway SemiBold"/>
              <a:cs typeface="Raleway SemiBold"/>
              <a:sym typeface="Raleway SemiBold"/>
            </a:endParaRPr>
          </a:p>
        </p:txBody>
      </p:sp>
      <p:sp>
        <p:nvSpPr>
          <p:cNvPr id="62" name="Google Shape;62;p1"/>
          <p:cNvSpPr/>
          <p:nvPr/>
        </p:nvSpPr>
        <p:spPr>
          <a:xfrm>
            <a:off x="7270154" y="1151745"/>
            <a:ext cx="2557142" cy="30480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EFDFD"/>
              </a:buClr>
              <a:buSzPts val="2000"/>
              <a:buFont typeface="Raleway"/>
              <a:buNone/>
            </a:pPr>
            <a:r>
              <a:rPr b="0" i="0" lang="en-US" sz="2000" u="none" cap="none" strike="noStrike">
                <a:solidFill>
                  <a:srgbClr val="FEFDFD"/>
                </a:solidFill>
                <a:latin typeface="Raleway"/>
                <a:ea typeface="Raleway"/>
                <a:cs typeface="Raleway"/>
                <a:sym typeface="Raleway"/>
              </a:rPr>
              <a:t>Contents</a:t>
            </a:r>
            <a:endParaRPr b="0" i="0" sz="2000" u="none" cap="none" strike="noStrike">
              <a:solidFill>
                <a:srgbClr val="FEFDFD"/>
              </a:solidFill>
              <a:latin typeface="Raleway"/>
              <a:ea typeface="Raleway"/>
              <a:cs typeface="Raleway"/>
              <a:sym typeface="Raleway"/>
            </a:endParaRPr>
          </a:p>
        </p:txBody>
      </p:sp>
      <p:sp>
        <p:nvSpPr>
          <p:cNvPr id="63" name="Google Shape;63;p1"/>
          <p:cNvSpPr/>
          <p:nvPr/>
        </p:nvSpPr>
        <p:spPr>
          <a:xfrm>
            <a:off x="8413625" y="2630016"/>
            <a:ext cx="229405" cy="229405"/>
          </a:xfrm>
          <a:prstGeom prst="ellipse">
            <a:avLst/>
          </a:prstGeom>
          <a:solidFill>
            <a:srgbClr val="FFFFFF"/>
          </a:solidFill>
          <a:ln>
            <a:noFill/>
          </a:ln>
        </p:spPr>
        <p:txBody>
          <a:bodyPr anchorCtr="0" anchor="ctr" bIns="15700" lIns="15700" spcFirstLastPara="1" rIns="15700" wrap="square" tIns="15700">
            <a:noAutofit/>
          </a:bodyPr>
          <a:lstStyle/>
          <a:p>
            <a:pPr indent="0" lvl="0" marL="0" marR="0" rtl="0" algn="l">
              <a:lnSpc>
                <a:spcPct val="150000"/>
              </a:lnSpc>
              <a:spcBef>
                <a:spcPts val="0"/>
              </a:spcBef>
              <a:spcAft>
                <a:spcPts val="0"/>
              </a:spcAft>
              <a:buClr>
                <a:srgbClr val="504E4E"/>
              </a:buClr>
              <a:buSzPts val="2000"/>
              <a:buFont typeface="Lato"/>
              <a:buNone/>
            </a:pPr>
            <a:r>
              <a:t/>
            </a:r>
            <a:endParaRPr b="0" i="0" sz="2000" u="none" cap="none" strike="noStrike">
              <a:solidFill>
                <a:srgbClr val="FFFFFF"/>
              </a:solidFill>
              <a:latin typeface="Raleway"/>
              <a:ea typeface="Raleway"/>
              <a:cs typeface="Raleway"/>
              <a:sym typeface="Raleway"/>
            </a:endParaRPr>
          </a:p>
        </p:txBody>
      </p:sp>
      <p:sp>
        <p:nvSpPr>
          <p:cNvPr id="64" name="Google Shape;64;p1"/>
          <p:cNvSpPr/>
          <p:nvPr/>
        </p:nvSpPr>
        <p:spPr>
          <a:xfrm>
            <a:off x="8411203" y="1795942"/>
            <a:ext cx="229405" cy="229405"/>
          </a:xfrm>
          <a:prstGeom prst="ellipse">
            <a:avLst/>
          </a:prstGeom>
          <a:solidFill>
            <a:srgbClr val="FFFFFF"/>
          </a:solidFill>
          <a:ln>
            <a:noFill/>
          </a:ln>
        </p:spPr>
        <p:txBody>
          <a:bodyPr anchorCtr="0" anchor="ctr" bIns="15700" lIns="15700" spcFirstLastPara="1" rIns="15700" wrap="square" tIns="15700">
            <a:noAutofit/>
          </a:bodyPr>
          <a:lstStyle/>
          <a:p>
            <a:pPr indent="0" lvl="0" marL="0" marR="0" rtl="0" algn="l">
              <a:lnSpc>
                <a:spcPct val="150000"/>
              </a:lnSpc>
              <a:spcBef>
                <a:spcPts val="0"/>
              </a:spcBef>
              <a:spcAft>
                <a:spcPts val="0"/>
              </a:spcAft>
              <a:buClr>
                <a:srgbClr val="504E4E"/>
              </a:buClr>
              <a:buSzPts val="2000"/>
              <a:buFont typeface="Lato"/>
              <a:buNone/>
            </a:pPr>
            <a:r>
              <a:t/>
            </a:r>
            <a:endParaRPr b="0" i="0" sz="2000" u="none" cap="none" strike="noStrike">
              <a:solidFill>
                <a:srgbClr val="FFFFFF"/>
              </a:solidFill>
              <a:latin typeface="Raleway"/>
              <a:ea typeface="Raleway"/>
              <a:cs typeface="Raleway"/>
              <a:sym typeface="Raleway"/>
            </a:endParaRPr>
          </a:p>
        </p:txBody>
      </p:sp>
      <p:sp>
        <p:nvSpPr>
          <p:cNvPr id="65" name="Google Shape;65;p1"/>
          <p:cNvSpPr/>
          <p:nvPr/>
        </p:nvSpPr>
        <p:spPr>
          <a:xfrm>
            <a:off x="7569406" y="3802835"/>
            <a:ext cx="1958637"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FFFFFF"/>
                </a:solidFill>
                <a:latin typeface="Raleway SemiBold"/>
                <a:ea typeface="Raleway SemiBold"/>
                <a:cs typeface="Raleway SemiBold"/>
                <a:sym typeface="Raleway SemiBold"/>
              </a:rPr>
              <a:t>SATYA</a:t>
            </a:r>
            <a:endParaRPr b="0" i="0" sz="1100" u="none" cap="none" strike="noStrike">
              <a:solidFill>
                <a:srgbClr val="FFFFFF"/>
              </a:solidFill>
              <a:latin typeface="Raleway SemiBold"/>
              <a:ea typeface="Raleway SemiBold"/>
              <a:cs typeface="Raleway SemiBold"/>
              <a:sym typeface="Raleway SemiBold"/>
            </a:endParaRPr>
          </a:p>
        </p:txBody>
      </p:sp>
      <p:pic>
        <p:nvPicPr>
          <p:cNvPr id="66" name="Google Shape;66;p1"/>
          <p:cNvPicPr preferRelativeResize="0"/>
          <p:nvPr/>
        </p:nvPicPr>
        <p:blipFill rotWithShape="1">
          <a:blip r:embed="rId4">
            <a:alphaModFix/>
          </a:blip>
          <a:srcRect b="0" l="0" r="0" t="0"/>
          <a:stretch/>
        </p:blipFill>
        <p:spPr>
          <a:xfrm>
            <a:off x="8426321" y="3445672"/>
            <a:ext cx="231669" cy="231669"/>
          </a:xfrm>
          <a:prstGeom prst="rect">
            <a:avLst/>
          </a:prstGeom>
          <a:noFill/>
          <a:ln>
            <a:noFill/>
          </a:ln>
        </p:spPr>
      </p:pic>
      <p:sp>
        <p:nvSpPr>
          <p:cNvPr id="67" name="Google Shape;67;p1"/>
          <p:cNvSpPr/>
          <p:nvPr/>
        </p:nvSpPr>
        <p:spPr>
          <a:xfrm>
            <a:off x="8242247" y="7483800"/>
            <a:ext cx="684097" cy="207363"/>
          </a:xfrm>
          <a:prstGeom prst="rect">
            <a:avLst/>
          </a:prstGeom>
          <a:noFill/>
          <a:ln>
            <a:noFill/>
          </a:ln>
        </p:spPr>
        <p:txBody>
          <a:bodyPr anchorCtr="0" anchor="t" bIns="18850" lIns="18850" spcFirstLastPara="1" rIns="18850" wrap="square" tIns="18850">
            <a:spAutoFit/>
          </a:bodyPr>
          <a:lstStyle/>
          <a:p>
            <a:pPr indent="0" lvl="0" marL="0" marR="0" rtl="0" algn="l">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Version 2.0</a:t>
            </a:r>
            <a:endParaRPr b="0" i="0" sz="1100" u="none" cap="none" strike="noStrike">
              <a:solidFill>
                <a:srgbClr val="FFFFFF"/>
              </a:solidFill>
              <a:latin typeface="Arial"/>
              <a:ea typeface="Arial"/>
              <a:cs typeface="Arial"/>
              <a:sym typeface="Arial"/>
            </a:endParaRPr>
          </a:p>
        </p:txBody>
      </p:sp>
      <p:sp>
        <p:nvSpPr>
          <p:cNvPr id="68" name="Google Shape;68;p1"/>
          <p:cNvSpPr/>
          <p:nvPr/>
        </p:nvSpPr>
        <p:spPr>
          <a:xfrm>
            <a:off x="7569406" y="6330069"/>
            <a:ext cx="1949281"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FFFFFF"/>
                </a:solidFill>
                <a:latin typeface="Raleway SemiBold"/>
                <a:ea typeface="Raleway SemiBold"/>
                <a:cs typeface="Raleway SemiBold"/>
                <a:sym typeface="Raleway SemiBold"/>
              </a:rPr>
              <a:t>APARIGRAHA</a:t>
            </a:r>
            <a:endParaRPr b="0" i="0" sz="1100" u="none" cap="none" strike="noStrike">
              <a:solidFill>
                <a:srgbClr val="FFFFFF"/>
              </a:solidFill>
              <a:latin typeface="Raleway SemiBold"/>
              <a:ea typeface="Raleway SemiBold"/>
              <a:cs typeface="Raleway SemiBold"/>
              <a:sym typeface="Raleway SemiBold"/>
            </a:endParaRPr>
          </a:p>
        </p:txBody>
      </p:sp>
      <p:pic>
        <p:nvPicPr>
          <p:cNvPr id="69" name="Google Shape;69;p1"/>
          <p:cNvPicPr preferRelativeResize="0"/>
          <p:nvPr/>
        </p:nvPicPr>
        <p:blipFill rotWithShape="1">
          <a:blip r:embed="rId4">
            <a:alphaModFix/>
          </a:blip>
          <a:srcRect b="0" l="0" r="0" t="0"/>
          <a:stretch/>
        </p:blipFill>
        <p:spPr>
          <a:xfrm>
            <a:off x="8421644" y="5913417"/>
            <a:ext cx="231669" cy="231669"/>
          </a:xfrm>
          <a:prstGeom prst="rect">
            <a:avLst/>
          </a:prstGeom>
          <a:noFill/>
          <a:ln>
            <a:noFill/>
          </a:ln>
        </p:spPr>
      </p:pic>
      <p:sp>
        <p:nvSpPr>
          <p:cNvPr id="70" name="Google Shape;70;p1"/>
          <p:cNvSpPr/>
          <p:nvPr/>
        </p:nvSpPr>
        <p:spPr>
          <a:xfrm>
            <a:off x="7582929" y="5523792"/>
            <a:ext cx="1949281"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FFFFFF"/>
                </a:solidFill>
                <a:latin typeface="Raleway SemiBold"/>
                <a:ea typeface="Raleway SemiBold"/>
                <a:cs typeface="Raleway SemiBold"/>
                <a:sym typeface="Raleway SemiBold"/>
              </a:rPr>
              <a:t>BRAHMACHARYA</a:t>
            </a:r>
            <a:endParaRPr b="0" i="0" sz="1100" u="none" cap="none" strike="noStrike">
              <a:solidFill>
                <a:srgbClr val="FFFFFF"/>
              </a:solidFill>
              <a:latin typeface="Raleway SemiBold"/>
              <a:ea typeface="Raleway SemiBold"/>
              <a:cs typeface="Raleway SemiBold"/>
              <a:sym typeface="Raleway SemiBold"/>
            </a:endParaRPr>
          </a:p>
        </p:txBody>
      </p:sp>
      <p:pic>
        <p:nvPicPr>
          <p:cNvPr id="71" name="Google Shape;71;p1"/>
          <p:cNvPicPr preferRelativeResize="0"/>
          <p:nvPr/>
        </p:nvPicPr>
        <p:blipFill rotWithShape="1">
          <a:blip r:embed="rId4">
            <a:alphaModFix/>
          </a:blip>
          <a:srcRect b="0" l="0" r="0" t="0"/>
          <a:stretch/>
        </p:blipFill>
        <p:spPr>
          <a:xfrm>
            <a:off x="8435167" y="5095697"/>
            <a:ext cx="231669" cy="231669"/>
          </a:xfrm>
          <a:prstGeom prst="rect">
            <a:avLst/>
          </a:prstGeom>
          <a:noFill/>
          <a:ln>
            <a:noFill/>
          </a:ln>
        </p:spPr>
      </p:pic>
      <p:sp>
        <p:nvSpPr>
          <p:cNvPr id="72" name="Google Shape;72;p1"/>
          <p:cNvSpPr/>
          <p:nvPr/>
        </p:nvSpPr>
        <p:spPr>
          <a:xfrm>
            <a:off x="7569406" y="4675643"/>
            <a:ext cx="1949281"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FFFFFF"/>
                </a:solidFill>
                <a:latin typeface="Raleway SemiBold"/>
                <a:ea typeface="Raleway SemiBold"/>
                <a:cs typeface="Raleway SemiBold"/>
                <a:sym typeface="Raleway SemiBold"/>
              </a:rPr>
              <a:t>ASTEYA</a:t>
            </a:r>
            <a:endParaRPr b="0" i="0" sz="1100" u="none" cap="none" strike="noStrike">
              <a:solidFill>
                <a:srgbClr val="FFFFFF"/>
              </a:solidFill>
              <a:latin typeface="Raleway SemiBold"/>
              <a:ea typeface="Raleway SemiBold"/>
              <a:cs typeface="Raleway SemiBold"/>
              <a:sym typeface="Raleway SemiBold"/>
            </a:endParaRPr>
          </a:p>
        </p:txBody>
      </p:sp>
      <p:pic>
        <p:nvPicPr>
          <p:cNvPr id="73" name="Google Shape;73;p1"/>
          <p:cNvPicPr preferRelativeResize="0"/>
          <p:nvPr/>
        </p:nvPicPr>
        <p:blipFill rotWithShape="1">
          <a:blip r:embed="rId4">
            <a:alphaModFix/>
          </a:blip>
          <a:srcRect b="0" l="0" r="0" t="0"/>
          <a:stretch/>
        </p:blipFill>
        <p:spPr>
          <a:xfrm>
            <a:off x="8421644" y="4258991"/>
            <a:ext cx="231669" cy="231669"/>
          </a:xfrm>
          <a:prstGeom prst="rect">
            <a:avLst/>
          </a:prstGeom>
          <a:noFill/>
          <a:ln>
            <a:noFill/>
          </a:ln>
        </p:spPr>
      </p:pic>
      <p:sp>
        <p:nvSpPr>
          <p:cNvPr id="74" name="Google Shape;74;p1"/>
          <p:cNvSpPr/>
          <p:nvPr/>
        </p:nvSpPr>
        <p:spPr>
          <a:xfrm>
            <a:off x="2334409" y="5321641"/>
            <a:ext cx="4347026" cy="2031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Light"/>
              <a:buNone/>
            </a:pPr>
            <a:r>
              <a:rPr b="0" i="1" lang="en-US" sz="1200" u="none" cap="none" strike="noStrike">
                <a:solidFill>
                  <a:srgbClr val="504E4E"/>
                </a:solidFill>
                <a:latin typeface="Lato Light"/>
                <a:ea typeface="Lato Light"/>
                <a:cs typeface="Lato Light"/>
                <a:sym typeface="Lato Light"/>
              </a:rPr>
              <a:t>The Yoga Sutra is not presented in an attempt to control behavior based on moral imperatives. The sutras don't imply that we are "bad" or "good" based upon our behavior, but rather that if we choose certain behavior we get certain results. If you steal, for example, not only will you harm others, but you will suffer as well.</a:t>
            </a:r>
            <a:endParaRPr/>
          </a:p>
          <a:p>
            <a:pPr indent="0" lvl="0" marL="0" marR="0" rtl="0" algn="r">
              <a:lnSpc>
                <a:spcPct val="150000"/>
              </a:lnSpc>
              <a:spcBef>
                <a:spcPts val="0"/>
              </a:spcBef>
              <a:spcAft>
                <a:spcPts val="0"/>
              </a:spcAft>
              <a:buClr>
                <a:srgbClr val="504E4E"/>
              </a:buClr>
              <a:buSzPts val="1200"/>
              <a:buFont typeface="Lato Light"/>
              <a:buNone/>
            </a:pPr>
            <a:r>
              <a:rPr b="0" i="1" lang="en-US" sz="1200" u="none" cap="none" strike="noStrike">
                <a:solidFill>
                  <a:srgbClr val="504E4E"/>
                </a:solidFill>
                <a:latin typeface="Lato Light"/>
                <a:ea typeface="Lato Light"/>
                <a:cs typeface="Lato Light"/>
                <a:sym typeface="Lato Light"/>
              </a:rPr>
              <a:t>– Judith Lasater</a:t>
            </a:r>
            <a:endParaRPr/>
          </a:p>
        </p:txBody>
      </p:sp>
      <p:sp>
        <p:nvSpPr>
          <p:cNvPr id="75" name="Google Shape;75;p1"/>
          <p:cNvSpPr/>
          <p:nvPr/>
        </p:nvSpPr>
        <p:spPr>
          <a:xfrm>
            <a:off x="699544" y="7475240"/>
            <a:ext cx="5600825"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B9B9B9"/>
              </a:buClr>
              <a:buSzPts val="1100"/>
              <a:buFont typeface="Raleway SemiBold"/>
              <a:buNone/>
            </a:pPr>
            <a:r>
              <a:rPr b="0" i="0" lang="en-US" sz="1100" u="none" cap="none" strike="noStrike">
                <a:solidFill>
                  <a:srgbClr val="B9B9B9"/>
                </a:solidFill>
                <a:latin typeface="Raleway SemiBold"/>
                <a:ea typeface="Raleway SemiBold"/>
                <a:cs typeface="Raleway SemiBold"/>
                <a:sym typeface="Raleway SemiBold"/>
              </a:rPr>
              <a:t>REPRINTED WITH PERMISSION FROM YOGA TEACHER CENTRAL</a:t>
            </a:r>
            <a:endParaRPr b="0" i="0" sz="1100" u="none" cap="none" strike="noStrike">
              <a:solidFill>
                <a:srgbClr val="B9B9B9"/>
              </a:solidFill>
              <a:latin typeface="Raleway SemiBold"/>
              <a:ea typeface="Raleway SemiBold"/>
              <a:cs typeface="Raleway SemiBold"/>
              <a:sym typeface="Raleway SemiBold"/>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p:nvPr/>
        </p:nvSpPr>
        <p:spPr>
          <a:xfrm>
            <a:off x="654515" y="1085933"/>
            <a:ext cx="6812486" cy="584004"/>
          </a:xfrm>
          <a:prstGeom prst="rect">
            <a:avLst/>
          </a:prstGeom>
          <a:noFill/>
          <a:ln>
            <a:noFill/>
          </a:ln>
        </p:spPr>
        <p:txBody>
          <a:bodyPr anchorCtr="0" anchor="ctr" bIns="20950" lIns="20950" spcFirstLastPara="1" rIns="20950" wrap="square" tIns="20950">
            <a:spAutoFit/>
          </a:bodyPr>
          <a:lstStyle/>
          <a:p>
            <a:pPr indent="0" lvl="0" marL="0" marR="0" rtl="0" algn="l">
              <a:lnSpc>
                <a:spcPct val="80000"/>
              </a:lnSpc>
              <a:spcBef>
                <a:spcPts val="0"/>
              </a:spcBef>
              <a:spcAft>
                <a:spcPts val="0"/>
              </a:spcAft>
              <a:buClr>
                <a:srgbClr val="53585F"/>
              </a:buClr>
              <a:buSzPts val="4400"/>
              <a:buFont typeface="Raleway"/>
              <a:buNone/>
            </a:pPr>
            <a:r>
              <a:rPr b="0" i="0" lang="en-US" sz="4400" u="none" cap="none" strike="noStrike">
                <a:solidFill>
                  <a:srgbClr val="53585F"/>
                </a:solidFill>
                <a:latin typeface="Raleway"/>
                <a:ea typeface="Raleway"/>
                <a:cs typeface="Raleway"/>
                <a:sym typeface="Raleway"/>
              </a:rPr>
              <a:t>LEARNING OBJECTIVES</a:t>
            </a:r>
            <a:endParaRPr b="0" i="0" sz="4400" u="none" cap="none" strike="noStrike">
              <a:solidFill>
                <a:srgbClr val="53585F"/>
              </a:solidFill>
              <a:latin typeface="Raleway"/>
              <a:ea typeface="Raleway"/>
              <a:cs typeface="Raleway"/>
              <a:sym typeface="Raleway"/>
            </a:endParaRPr>
          </a:p>
        </p:txBody>
      </p:sp>
      <p:sp>
        <p:nvSpPr>
          <p:cNvPr id="81" name="Google Shape;81;p2"/>
          <p:cNvSpPr/>
          <p:nvPr/>
        </p:nvSpPr>
        <p:spPr>
          <a:xfrm>
            <a:off x="6888484" y="0"/>
            <a:ext cx="7676109" cy="7676109"/>
          </a:xfrm>
          <a:prstGeom prst="ellipse">
            <a:avLst/>
          </a:prstGeom>
          <a:solidFill>
            <a:srgbClr val="DDDDDD"/>
          </a:solidFill>
          <a:ln>
            <a:noFill/>
          </a:ln>
        </p:spPr>
        <p:txBody>
          <a:bodyPr anchorCtr="0" anchor="ctr" bIns="15700" lIns="15700" spcFirstLastPara="1" rIns="15700" wrap="square" tIns="15700">
            <a:noAutofit/>
          </a:bodyPr>
          <a:lstStyle/>
          <a:p>
            <a:pPr indent="0" lvl="0" marL="0" marR="0" rtl="0" algn="l">
              <a:lnSpc>
                <a:spcPct val="80000"/>
              </a:lnSpc>
              <a:spcBef>
                <a:spcPts val="0"/>
              </a:spcBef>
              <a:spcAft>
                <a:spcPts val="0"/>
              </a:spcAft>
              <a:buClr>
                <a:srgbClr val="AFAFAF"/>
              </a:buClr>
              <a:buSzPts val="2000"/>
              <a:buFont typeface="Raleway"/>
              <a:buNone/>
            </a:pPr>
            <a:r>
              <a:t/>
            </a:r>
            <a:endParaRPr b="0" i="0" sz="2000" u="none" cap="none" strike="noStrike">
              <a:solidFill>
                <a:srgbClr val="FFFFFF"/>
              </a:solidFill>
              <a:latin typeface="Raleway"/>
              <a:ea typeface="Raleway"/>
              <a:cs typeface="Raleway"/>
              <a:sym typeface="Raleway"/>
            </a:endParaRPr>
          </a:p>
        </p:txBody>
      </p:sp>
      <p:sp>
        <p:nvSpPr>
          <p:cNvPr id="82" name="Google Shape;82;p2"/>
          <p:cNvSpPr/>
          <p:nvPr/>
        </p:nvSpPr>
        <p:spPr>
          <a:xfrm>
            <a:off x="654515" y="1966101"/>
            <a:ext cx="6233969" cy="4715009"/>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150000"/>
              </a:lnSpc>
              <a:spcBef>
                <a:spcPts val="0"/>
              </a:spcBef>
              <a:spcAft>
                <a:spcPts val="0"/>
              </a:spcAft>
              <a:buClr>
                <a:srgbClr val="504E4E"/>
              </a:buClr>
              <a:buSzPts val="1400"/>
              <a:buFont typeface="Arial"/>
              <a:buChar char="•"/>
            </a:pPr>
            <a:r>
              <a:rPr b="0" i="0" lang="en-US" sz="1400" u="none" cap="none" strike="noStrike">
                <a:solidFill>
                  <a:srgbClr val="504E4E"/>
                </a:solidFill>
                <a:latin typeface="Lato"/>
                <a:ea typeface="Lato"/>
                <a:cs typeface="Lato"/>
                <a:sym typeface="Lato"/>
              </a:rPr>
              <a:t>What are the </a:t>
            </a:r>
            <a:r>
              <a:rPr b="0" i="1" lang="en-US" sz="1400" u="none" cap="none" strike="noStrike">
                <a:solidFill>
                  <a:srgbClr val="504E4E"/>
                </a:solidFill>
                <a:latin typeface="Lato"/>
                <a:ea typeface="Lato"/>
                <a:cs typeface="Lato"/>
                <a:sym typeface="Lato"/>
              </a:rPr>
              <a:t>yamas</a:t>
            </a:r>
            <a:r>
              <a:rPr b="0" i="0" lang="en-US" sz="1400" u="none" cap="none" strike="noStrike">
                <a:solidFill>
                  <a:srgbClr val="504E4E"/>
                </a:solidFill>
                <a:latin typeface="Lato"/>
                <a:ea typeface="Lato"/>
                <a:cs typeface="Lato"/>
                <a:sym typeface="Lato"/>
              </a:rPr>
              <a:t>? </a:t>
            </a:r>
            <a:endParaRPr/>
          </a:p>
          <a:p>
            <a:pPr indent="-285750" lvl="0" marL="285750" marR="0" rtl="0" algn="l">
              <a:lnSpc>
                <a:spcPct val="150000"/>
              </a:lnSpc>
              <a:spcBef>
                <a:spcPts val="600"/>
              </a:spcBef>
              <a:spcAft>
                <a:spcPts val="0"/>
              </a:spcAft>
              <a:buClr>
                <a:srgbClr val="504E4E"/>
              </a:buClr>
              <a:buSzPts val="1400"/>
              <a:buFont typeface="Arial"/>
              <a:buChar char="•"/>
            </a:pPr>
            <a:r>
              <a:rPr b="0" i="0" lang="en-US" sz="1400" u="none" cap="none" strike="noStrike">
                <a:solidFill>
                  <a:srgbClr val="504E4E"/>
                </a:solidFill>
                <a:latin typeface="Lato"/>
                <a:ea typeface="Lato"/>
                <a:cs typeface="Lato"/>
                <a:sym typeface="Lato"/>
              </a:rPr>
              <a:t>Describe the reasoning behind the position that the </a:t>
            </a:r>
            <a:r>
              <a:rPr b="0" i="1" lang="en-US" sz="1400" u="none" cap="none" strike="noStrike">
                <a:solidFill>
                  <a:srgbClr val="504E4E"/>
                </a:solidFill>
                <a:latin typeface="Lato"/>
                <a:ea typeface="Lato"/>
                <a:cs typeface="Lato"/>
                <a:sym typeface="Lato"/>
              </a:rPr>
              <a:t>yamas</a:t>
            </a:r>
            <a:r>
              <a:rPr b="0" i="0" lang="en-US" sz="1400" u="none" cap="none" strike="noStrike">
                <a:solidFill>
                  <a:srgbClr val="504E4E"/>
                </a:solidFill>
                <a:latin typeface="Lato"/>
                <a:ea typeface="Lato"/>
                <a:cs typeface="Lato"/>
                <a:sym typeface="Lato"/>
              </a:rPr>
              <a:t> are the most important limb.</a:t>
            </a:r>
            <a:endParaRPr/>
          </a:p>
          <a:p>
            <a:pPr indent="-285750" lvl="0" marL="285750" marR="0" rtl="0" algn="l">
              <a:lnSpc>
                <a:spcPct val="150000"/>
              </a:lnSpc>
              <a:spcBef>
                <a:spcPts val="600"/>
              </a:spcBef>
              <a:spcAft>
                <a:spcPts val="0"/>
              </a:spcAft>
              <a:buClr>
                <a:srgbClr val="504E4E"/>
              </a:buClr>
              <a:buSzPts val="1400"/>
              <a:buFont typeface="Arial"/>
              <a:buChar char="•"/>
            </a:pPr>
            <a:r>
              <a:rPr b="0" i="0" lang="en-US" sz="1400" u="none" cap="none" strike="noStrike">
                <a:solidFill>
                  <a:srgbClr val="504E4E"/>
                </a:solidFill>
                <a:latin typeface="Lato"/>
                <a:ea typeface="Lato"/>
                <a:cs typeface="Lato"/>
                <a:sym typeface="Lato"/>
              </a:rPr>
              <a:t>What is </a:t>
            </a:r>
            <a:r>
              <a:rPr b="0" i="1" lang="en-US" sz="1400" u="none" cap="none" strike="noStrike">
                <a:solidFill>
                  <a:srgbClr val="504E4E"/>
                </a:solidFill>
                <a:latin typeface="Lato"/>
                <a:ea typeface="Lato"/>
                <a:cs typeface="Lato"/>
                <a:sym typeface="Lato"/>
              </a:rPr>
              <a:t>ahimsa</a:t>
            </a:r>
            <a:r>
              <a:rPr b="0" i="0" lang="en-US" sz="1400" u="none" cap="none" strike="noStrike">
                <a:solidFill>
                  <a:srgbClr val="504E4E"/>
                </a:solidFill>
                <a:latin typeface="Lato"/>
                <a:ea typeface="Lato"/>
                <a:cs typeface="Lato"/>
                <a:sym typeface="Lato"/>
              </a:rPr>
              <a:t>? Which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discusses it? Translate the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What is the heart of the teaching?</a:t>
            </a:r>
            <a:endParaRPr/>
          </a:p>
          <a:p>
            <a:pPr indent="-285750" lvl="0" marL="285750" marR="0" rtl="0" algn="l">
              <a:lnSpc>
                <a:spcPct val="150000"/>
              </a:lnSpc>
              <a:spcBef>
                <a:spcPts val="600"/>
              </a:spcBef>
              <a:spcAft>
                <a:spcPts val="0"/>
              </a:spcAft>
              <a:buClr>
                <a:srgbClr val="504E4E"/>
              </a:buClr>
              <a:buSzPts val="1400"/>
              <a:buFont typeface="Arial"/>
              <a:buChar char="•"/>
            </a:pPr>
            <a:r>
              <a:rPr b="0" i="0" lang="en-US" sz="1400" u="none" cap="none" strike="noStrike">
                <a:solidFill>
                  <a:srgbClr val="504E4E"/>
                </a:solidFill>
                <a:latin typeface="Lato"/>
                <a:ea typeface="Lato"/>
                <a:cs typeface="Lato"/>
                <a:sym typeface="Lato"/>
              </a:rPr>
              <a:t>What is </a:t>
            </a:r>
            <a:r>
              <a:rPr b="0" i="1" lang="en-US" sz="1400" u="none" cap="none" strike="noStrike">
                <a:solidFill>
                  <a:srgbClr val="504E4E"/>
                </a:solidFill>
                <a:latin typeface="Lato"/>
                <a:ea typeface="Lato"/>
                <a:cs typeface="Lato"/>
                <a:sym typeface="Lato"/>
              </a:rPr>
              <a:t>satya</a:t>
            </a:r>
            <a:r>
              <a:rPr b="0" i="0" lang="en-US" sz="1400" u="none" cap="none" strike="noStrike">
                <a:solidFill>
                  <a:srgbClr val="504E4E"/>
                </a:solidFill>
                <a:latin typeface="Lato"/>
                <a:ea typeface="Lato"/>
                <a:cs typeface="Lato"/>
                <a:sym typeface="Lato"/>
              </a:rPr>
              <a:t>? Which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discusses it? Translate the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What is the heart of the teaching?</a:t>
            </a:r>
            <a:endParaRPr/>
          </a:p>
          <a:p>
            <a:pPr indent="-285750" lvl="0" marL="285750" marR="0" rtl="0" algn="l">
              <a:lnSpc>
                <a:spcPct val="150000"/>
              </a:lnSpc>
              <a:spcBef>
                <a:spcPts val="600"/>
              </a:spcBef>
              <a:spcAft>
                <a:spcPts val="0"/>
              </a:spcAft>
              <a:buClr>
                <a:srgbClr val="504E4E"/>
              </a:buClr>
              <a:buSzPts val="1400"/>
              <a:buFont typeface="Arial"/>
              <a:buChar char="•"/>
            </a:pPr>
            <a:r>
              <a:rPr b="0" i="0" lang="en-US" sz="1400" u="none" cap="none" strike="noStrike">
                <a:solidFill>
                  <a:srgbClr val="504E4E"/>
                </a:solidFill>
                <a:latin typeface="Lato"/>
                <a:ea typeface="Lato"/>
                <a:cs typeface="Lato"/>
                <a:sym typeface="Lato"/>
              </a:rPr>
              <a:t>What is </a:t>
            </a:r>
            <a:r>
              <a:rPr b="0" i="1" lang="en-US" sz="1400" u="none" cap="none" strike="noStrike">
                <a:solidFill>
                  <a:srgbClr val="504E4E"/>
                </a:solidFill>
                <a:latin typeface="Lato"/>
                <a:ea typeface="Lato"/>
                <a:cs typeface="Lato"/>
                <a:sym typeface="Lato"/>
              </a:rPr>
              <a:t>asteya</a:t>
            </a:r>
            <a:r>
              <a:rPr b="0" i="0" lang="en-US" sz="1400" u="none" cap="none" strike="noStrike">
                <a:solidFill>
                  <a:srgbClr val="504E4E"/>
                </a:solidFill>
                <a:latin typeface="Lato"/>
                <a:ea typeface="Lato"/>
                <a:cs typeface="Lato"/>
                <a:sym typeface="Lato"/>
              </a:rPr>
              <a:t>? Which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discusses it? Translate the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What is the heart of the teaching?</a:t>
            </a:r>
            <a:endParaRPr/>
          </a:p>
          <a:p>
            <a:pPr indent="-285750" lvl="0" marL="285750" marR="0" rtl="0" algn="l">
              <a:lnSpc>
                <a:spcPct val="150000"/>
              </a:lnSpc>
              <a:spcBef>
                <a:spcPts val="600"/>
              </a:spcBef>
              <a:spcAft>
                <a:spcPts val="0"/>
              </a:spcAft>
              <a:buClr>
                <a:srgbClr val="504E4E"/>
              </a:buClr>
              <a:buSzPts val="1400"/>
              <a:buFont typeface="Arial"/>
              <a:buChar char="•"/>
            </a:pPr>
            <a:r>
              <a:rPr b="0" i="0" lang="en-US" sz="1400" u="none" cap="none" strike="noStrike">
                <a:solidFill>
                  <a:srgbClr val="504E4E"/>
                </a:solidFill>
                <a:latin typeface="Lato"/>
                <a:ea typeface="Lato"/>
                <a:cs typeface="Lato"/>
                <a:sym typeface="Lato"/>
              </a:rPr>
              <a:t>What is </a:t>
            </a:r>
            <a:r>
              <a:rPr b="0" i="1" lang="en-US" sz="1400" u="none" cap="none" strike="noStrike">
                <a:solidFill>
                  <a:srgbClr val="504E4E"/>
                </a:solidFill>
                <a:latin typeface="Lato"/>
                <a:ea typeface="Lato"/>
                <a:cs typeface="Lato"/>
                <a:sym typeface="Lato"/>
              </a:rPr>
              <a:t>brahmacharya</a:t>
            </a:r>
            <a:r>
              <a:rPr b="0" i="0" lang="en-US" sz="1400" u="none" cap="none" strike="noStrike">
                <a:solidFill>
                  <a:srgbClr val="504E4E"/>
                </a:solidFill>
                <a:latin typeface="Lato"/>
                <a:ea typeface="Lato"/>
                <a:cs typeface="Lato"/>
                <a:sym typeface="Lato"/>
              </a:rPr>
              <a:t>? Which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discusses it? Translate the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What is the heart of the teaching?</a:t>
            </a:r>
            <a:endParaRPr/>
          </a:p>
          <a:p>
            <a:pPr indent="-285750" lvl="0" marL="285750" marR="0" rtl="0" algn="l">
              <a:lnSpc>
                <a:spcPct val="150000"/>
              </a:lnSpc>
              <a:spcBef>
                <a:spcPts val="600"/>
              </a:spcBef>
              <a:spcAft>
                <a:spcPts val="0"/>
              </a:spcAft>
              <a:buClr>
                <a:srgbClr val="504E4E"/>
              </a:buClr>
              <a:buSzPts val="1400"/>
              <a:buFont typeface="Arial"/>
              <a:buChar char="•"/>
            </a:pPr>
            <a:r>
              <a:rPr b="0" i="0" lang="en-US" sz="1400" u="none" cap="none" strike="noStrike">
                <a:solidFill>
                  <a:srgbClr val="504E4E"/>
                </a:solidFill>
                <a:latin typeface="Lato"/>
                <a:ea typeface="Lato"/>
                <a:cs typeface="Lato"/>
                <a:sym typeface="Lato"/>
              </a:rPr>
              <a:t>What is </a:t>
            </a:r>
            <a:r>
              <a:rPr b="0" i="1" lang="en-US" sz="1400" u="none" cap="none" strike="noStrike">
                <a:solidFill>
                  <a:srgbClr val="504E4E"/>
                </a:solidFill>
                <a:latin typeface="Lato"/>
                <a:ea typeface="Lato"/>
                <a:cs typeface="Lato"/>
                <a:sym typeface="Lato"/>
              </a:rPr>
              <a:t>aparigraha</a:t>
            </a:r>
            <a:r>
              <a:rPr b="0" i="0" lang="en-US" sz="1400" u="none" cap="none" strike="noStrike">
                <a:solidFill>
                  <a:srgbClr val="504E4E"/>
                </a:solidFill>
                <a:latin typeface="Lato"/>
                <a:ea typeface="Lato"/>
                <a:cs typeface="Lato"/>
                <a:sym typeface="Lato"/>
              </a:rPr>
              <a:t>? Which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discusses it? Translate the </a:t>
            </a:r>
            <a:r>
              <a:rPr b="0" i="1" lang="en-US" sz="1400" u="none" cap="none" strike="noStrike">
                <a:solidFill>
                  <a:srgbClr val="504E4E"/>
                </a:solidFill>
                <a:latin typeface="Lato"/>
                <a:ea typeface="Lato"/>
                <a:cs typeface="Lato"/>
                <a:sym typeface="Lato"/>
              </a:rPr>
              <a:t>sutra</a:t>
            </a:r>
            <a:r>
              <a:rPr b="0" i="0" lang="en-US" sz="1400" u="none" cap="none" strike="noStrike">
                <a:solidFill>
                  <a:srgbClr val="504E4E"/>
                </a:solidFill>
                <a:latin typeface="Lato"/>
                <a:ea typeface="Lato"/>
                <a:cs typeface="Lato"/>
                <a:sym typeface="Lato"/>
              </a:rPr>
              <a:t>. What is the heart of the teaching?</a:t>
            </a:r>
            <a:endParaRPr/>
          </a:p>
        </p:txBody>
      </p:sp>
    </p:spTree>
  </p:cSld>
  <p:clrMapOvr>
    <a:masterClrMapping/>
  </p:clrMapOvr>
  <mc:AlternateContent>
    <mc:Choice Requires="p14">
      <p:transition spd="slow" p14:dur="1200">
        <p14:warp dir="in"/>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p:nvPr/>
        </p:nvSpPr>
        <p:spPr>
          <a:xfrm>
            <a:off x="5159687" y="3267442"/>
            <a:ext cx="4898713" cy="4504958"/>
          </a:xfrm>
          <a:prstGeom prst="rect">
            <a:avLst/>
          </a:prstGeom>
          <a:solidFill>
            <a:srgbClr val="B9B9B9"/>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88" name="Google Shape;88;p3"/>
          <p:cNvPicPr preferRelativeResize="0"/>
          <p:nvPr/>
        </p:nvPicPr>
        <p:blipFill rotWithShape="1">
          <a:blip r:embed="rId3">
            <a:alphaModFix/>
          </a:blip>
          <a:srcRect b="0" l="0" r="0" t="0"/>
          <a:stretch/>
        </p:blipFill>
        <p:spPr>
          <a:xfrm>
            <a:off x="5159687" y="0"/>
            <a:ext cx="4898713" cy="3267442"/>
          </a:xfrm>
          <a:prstGeom prst="rect">
            <a:avLst/>
          </a:prstGeom>
          <a:noFill/>
          <a:ln>
            <a:noFill/>
          </a:ln>
        </p:spPr>
      </p:pic>
      <p:sp>
        <p:nvSpPr>
          <p:cNvPr id="89" name="Google Shape;89;p3"/>
          <p:cNvSpPr/>
          <p:nvPr/>
        </p:nvSpPr>
        <p:spPr>
          <a:xfrm>
            <a:off x="5577840" y="3716082"/>
            <a:ext cx="3992554"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chemeClr val="lt1"/>
                </a:solidFill>
                <a:latin typeface="Raleway SemiBold"/>
                <a:ea typeface="Raleway SemiBold"/>
                <a:cs typeface="Raleway SemiBold"/>
                <a:sym typeface="Raleway SemiBold"/>
              </a:rPr>
              <a:t>FOR THOSE WHO PROTEST, “I AM NOT VIOLENT”</a:t>
            </a:r>
            <a:endParaRPr b="1" i="0" sz="1200" u="none" cap="none" strike="noStrike">
              <a:solidFill>
                <a:schemeClr val="lt1"/>
              </a:solidFill>
              <a:latin typeface="Raleway SemiBold"/>
              <a:ea typeface="Raleway SemiBold"/>
              <a:cs typeface="Raleway SemiBold"/>
              <a:sym typeface="Raleway SemiBold"/>
            </a:endParaRPr>
          </a:p>
        </p:txBody>
      </p:sp>
      <p:sp>
        <p:nvSpPr>
          <p:cNvPr id="90" name="Google Shape;90;p3"/>
          <p:cNvSpPr/>
          <p:nvPr/>
        </p:nvSpPr>
        <p:spPr>
          <a:xfrm>
            <a:off x="5577840" y="4112281"/>
            <a:ext cx="3992554" cy="313932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200"/>
              <a:buFont typeface="Lato"/>
              <a:buNone/>
            </a:pPr>
            <a:r>
              <a:rPr b="0" i="1" lang="en-US" sz="1200" u="none" cap="none" strike="noStrike">
                <a:solidFill>
                  <a:schemeClr val="lt1"/>
                </a:solidFill>
                <a:latin typeface="Lato"/>
                <a:ea typeface="Lato"/>
                <a:cs typeface="Lato"/>
                <a:sym typeface="Lato"/>
              </a:rPr>
              <a:t>Y</a:t>
            </a:r>
            <a:r>
              <a:rPr b="0" i="1" lang="en-US" sz="1200" u="none" cap="none" strike="noStrike">
                <a:solidFill>
                  <a:srgbClr val="FFFFFF"/>
                </a:solidFill>
                <a:latin typeface="Lato"/>
                <a:ea typeface="Lato"/>
                <a:cs typeface="Lato"/>
                <a:sym typeface="Lato"/>
              </a:rPr>
              <a:t>ou may even be insulted by the accusation, protesting, “I do not harm anyone, I am not violent. This sutra is not meant for me!” … This is where we discover the vast cavern between not killing or doing harm and embracing reverence and love. Ahimsa in the latter implies that our nature is to be compassionate, and when we practice ahimsa fully, all living things that come into our presence experience it. “My religion is kindness,” humbly says His Holiness the Dalai Lama, a distinguished living example of ahimsa. </a:t>
            </a:r>
            <a:endParaRPr/>
          </a:p>
          <a:p>
            <a:pPr indent="0" lvl="0" marL="0" marR="0" rtl="0" algn="r">
              <a:lnSpc>
                <a:spcPct val="150000"/>
              </a:lnSpc>
              <a:spcBef>
                <a:spcPts val="0"/>
              </a:spcBef>
              <a:spcAft>
                <a:spcPts val="0"/>
              </a:spcAft>
              <a:buClr>
                <a:schemeClr val="lt1"/>
              </a:buClr>
              <a:buSzPts val="1200"/>
              <a:buFont typeface="Lato"/>
              <a:buNone/>
            </a:pPr>
            <a:r>
              <a:rPr b="0" i="1" lang="en-US" sz="1200" u="none" cap="none" strike="noStrike">
                <a:solidFill>
                  <a:schemeClr val="lt1"/>
                </a:solidFill>
                <a:latin typeface="Lato"/>
                <a:ea typeface="Lato"/>
                <a:cs typeface="Lato"/>
                <a:sym typeface="Lato"/>
              </a:rPr>
              <a:t>–</a:t>
            </a:r>
            <a:r>
              <a:rPr b="0" i="1" lang="en-US" sz="1200" u="none" cap="none" strike="noStrike">
                <a:solidFill>
                  <a:srgbClr val="FFFFFF"/>
                </a:solidFill>
                <a:latin typeface="Lato"/>
                <a:ea typeface="Lato"/>
                <a:cs typeface="Lato"/>
                <a:sym typeface="Lato"/>
              </a:rPr>
              <a:t> Nischala Joy Devi</a:t>
            </a:r>
            <a:endParaRPr b="0" i="1" sz="1200" u="none" cap="none" strike="noStrike">
              <a:solidFill>
                <a:schemeClr val="lt1"/>
              </a:solidFill>
              <a:latin typeface="Lato"/>
              <a:ea typeface="Lato"/>
              <a:cs typeface="Lato"/>
              <a:sym typeface="Lato"/>
            </a:endParaRPr>
          </a:p>
        </p:txBody>
      </p:sp>
      <p:sp>
        <p:nvSpPr>
          <p:cNvPr id="91" name="Google Shape;91;p3"/>
          <p:cNvSpPr/>
          <p:nvPr/>
        </p:nvSpPr>
        <p:spPr>
          <a:xfrm>
            <a:off x="573932" y="4553446"/>
            <a:ext cx="4344908" cy="2462213"/>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1" lang="en-US" sz="1200" u="none" cap="none" strike="noStrike">
                <a:solidFill>
                  <a:srgbClr val="504E4E"/>
                </a:solidFill>
                <a:latin typeface="Lato"/>
                <a:ea typeface="Lato"/>
                <a:cs typeface="Lato"/>
                <a:sym typeface="Lato"/>
              </a:rPr>
              <a:t>Ahimsa</a:t>
            </a:r>
            <a:r>
              <a:rPr b="0" i="0" lang="en-US" sz="1200" u="none" cap="none" strike="noStrike">
                <a:solidFill>
                  <a:srgbClr val="504E4E"/>
                </a:solidFill>
                <a:latin typeface="Lato"/>
                <a:ea typeface="Lato"/>
                <a:cs typeface="Lato"/>
                <a:sym typeface="Lato"/>
              </a:rPr>
              <a:t> is the social restraint or </a:t>
            </a:r>
            <a:r>
              <a:rPr b="0" i="1" lang="en-US" sz="1200" u="none" cap="none" strike="noStrike">
                <a:solidFill>
                  <a:srgbClr val="504E4E"/>
                </a:solidFill>
                <a:latin typeface="Lato"/>
                <a:ea typeface="Lato"/>
                <a:cs typeface="Lato"/>
                <a:sym typeface="Lato"/>
              </a:rPr>
              <a:t>yama</a:t>
            </a:r>
            <a:r>
              <a:rPr b="0" i="0" lang="en-US" sz="1200" u="none" cap="none" strike="noStrike">
                <a:solidFill>
                  <a:srgbClr val="504E4E"/>
                </a:solidFill>
                <a:latin typeface="Lato"/>
                <a:ea typeface="Lato"/>
                <a:cs typeface="Lato"/>
                <a:sym typeface="Lato"/>
              </a:rPr>
              <a:t> that teaches non-harming, non-violence, non- killing, compassion, reverence, love.</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It is often taught as refraining from causing harm to any beings, including oneself.</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Nearly every source cites </a:t>
            </a:r>
            <a:r>
              <a:rPr b="0" i="1" lang="en-US" sz="1200" u="none" cap="none" strike="noStrike">
                <a:solidFill>
                  <a:srgbClr val="504E4E"/>
                </a:solidFill>
                <a:latin typeface="Lato"/>
                <a:ea typeface="Lato"/>
                <a:cs typeface="Lato"/>
                <a:sym typeface="Lato"/>
              </a:rPr>
              <a:t>ahimsa</a:t>
            </a:r>
            <a:r>
              <a:rPr b="0" i="0" lang="en-US" sz="1200" u="none" cap="none" strike="noStrike">
                <a:solidFill>
                  <a:srgbClr val="504E4E"/>
                </a:solidFill>
                <a:latin typeface="Lato"/>
                <a:ea typeface="Lato"/>
                <a:cs typeface="Lato"/>
                <a:sym typeface="Lato"/>
              </a:rPr>
              <a:t> as the most important or fundamental </a:t>
            </a:r>
            <a:r>
              <a:rPr b="0" i="1" lang="en-US" sz="1200" u="none" cap="none" strike="noStrike">
                <a:solidFill>
                  <a:srgbClr val="504E4E"/>
                </a:solidFill>
                <a:latin typeface="Lato"/>
                <a:ea typeface="Lato"/>
                <a:cs typeface="Lato"/>
                <a:sym typeface="Lato"/>
              </a:rPr>
              <a:t>yama</a:t>
            </a:r>
            <a:r>
              <a:rPr b="0" i="0" lang="en-US" sz="1200" u="none" cap="none" strike="noStrike">
                <a:solidFill>
                  <a:srgbClr val="504E4E"/>
                </a:solidFill>
                <a:latin typeface="Lato"/>
                <a:ea typeface="Lato"/>
                <a:cs typeface="Lato"/>
                <a:sym typeface="Lato"/>
              </a:rPr>
              <a:t>, the basis from which all decisions should be considered.</a:t>
            </a:r>
            <a:endParaRPr b="0" i="1" sz="1100" u="none" cap="none" strike="noStrike">
              <a:solidFill>
                <a:srgbClr val="504E4E"/>
              </a:solidFill>
              <a:latin typeface="Lato Light"/>
              <a:ea typeface="Lato Light"/>
              <a:cs typeface="Lato Light"/>
              <a:sym typeface="Lato Light"/>
            </a:endParaRPr>
          </a:p>
        </p:txBody>
      </p:sp>
      <p:sp>
        <p:nvSpPr>
          <p:cNvPr id="92" name="Google Shape;92;p3"/>
          <p:cNvSpPr/>
          <p:nvPr/>
        </p:nvSpPr>
        <p:spPr>
          <a:xfrm>
            <a:off x="581275" y="2189957"/>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2.35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93" name="Google Shape;93;p3"/>
          <p:cNvSpPr txBox="1"/>
          <p:nvPr/>
        </p:nvSpPr>
        <p:spPr>
          <a:xfrm>
            <a:off x="581275" y="603504"/>
            <a:ext cx="2980077" cy="415033"/>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AHIMSA</a:t>
            </a:r>
            <a:endParaRPr/>
          </a:p>
        </p:txBody>
      </p:sp>
      <p:sp>
        <p:nvSpPr>
          <p:cNvPr id="94" name="Google Shape;94;p3"/>
          <p:cNvSpPr/>
          <p:nvPr/>
        </p:nvSpPr>
        <p:spPr>
          <a:xfrm>
            <a:off x="581275" y="4292277"/>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95" name="Google Shape;95;p3"/>
          <p:cNvSpPr/>
          <p:nvPr/>
        </p:nvSpPr>
        <p:spPr>
          <a:xfrm>
            <a:off x="573932" y="2518020"/>
            <a:ext cx="4344908" cy="1554272"/>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In the presence of one firmly established in non-violence, all hostilities cease. (Sri Swami Satchidananda)</a:t>
            </a:r>
            <a:endParaRPr b="0" i="0" sz="1200" u="none" cap="none" strike="noStrike">
              <a:solidFill>
                <a:srgbClr val="504E4E"/>
              </a:solidFill>
              <a:latin typeface="Lato"/>
              <a:ea typeface="Lato"/>
              <a:cs typeface="Lato"/>
              <a:sym typeface="Lato"/>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If you make it a way of life never to hurt others, then in your presence all conflict comes to an end. (Geshe Michael Roach)</a:t>
            </a:r>
            <a:endParaRPr/>
          </a:p>
        </p:txBody>
      </p:sp>
      <p:sp>
        <p:nvSpPr>
          <p:cNvPr id="96" name="Google Shape;96;p3"/>
          <p:cNvSpPr/>
          <p:nvPr/>
        </p:nvSpPr>
        <p:spPr>
          <a:xfrm>
            <a:off x="573932" y="1134266"/>
            <a:ext cx="4344908" cy="611899"/>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Light"/>
              <a:buNone/>
            </a:pPr>
            <a:r>
              <a:rPr b="0" i="1" lang="en-US" sz="1200" u="none" cap="none" strike="noStrike">
                <a:solidFill>
                  <a:srgbClr val="504E4E"/>
                </a:solidFill>
                <a:latin typeface="Lato Light"/>
                <a:ea typeface="Lato Light"/>
                <a:cs typeface="Lato Light"/>
                <a:sym typeface="Lato Light"/>
              </a:rPr>
              <a:t>All other aspects of yama are there so that the yogi will be a harmless person. – Srivatsa Ramaswami</a:t>
            </a:r>
            <a:endParaRPr b="0" i="1" sz="1200" u="none" cap="none" strike="noStrike">
              <a:solidFill>
                <a:srgbClr val="504E4E"/>
              </a:solidFill>
              <a:latin typeface="Lato Light"/>
              <a:ea typeface="Lato Light"/>
              <a:cs typeface="Lato Light"/>
              <a:sym typeface="Lato Light"/>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p:nvPr/>
        </p:nvSpPr>
        <p:spPr>
          <a:xfrm>
            <a:off x="0" y="3267442"/>
            <a:ext cx="4898713" cy="4504958"/>
          </a:xfrm>
          <a:prstGeom prst="rect">
            <a:avLst/>
          </a:prstGeom>
          <a:solidFill>
            <a:srgbClr val="B9B9B9"/>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102" name="Google Shape;102;p4"/>
          <p:cNvPicPr preferRelativeResize="0"/>
          <p:nvPr/>
        </p:nvPicPr>
        <p:blipFill rotWithShape="1">
          <a:blip r:embed="rId3">
            <a:alphaModFix/>
          </a:blip>
          <a:srcRect b="0" l="0" r="0" t="0"/>
          <a:stretch/>
        </p:blipFill>
        <p:spPr>
          <a:xfrm>
            <a:off x="0" y="0"/>
            <a:ext cx="4898713" cy="3267441"/>
          </a:xfrm>
          <a:prstGeom prst="rect">
            <a:avLst/>
          </a:prstGeom>
          <a:noFill/>
          <a:ln>
            <a:noFill/>
          </a:ln>
        </p:spPr>
      </p:pic>
      <p:sp>
        <p:nvSpPr>
          <p:cNvPr id="103" name="Google Shape;103;p4"/>
          <p:cNvSpPr/>
          <p:nvPr/>
        </p:nvSpPr>
        <p:spPr>
          <a:xfrm>
            <a:off x="442321" y="3708651"/>
            <a:ext cx="3992554"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chemeClr val="lt1"/>
                </a:solidFill>
                <a:latin typeface="Raleway SemiBold"/>
                <a:ea typeface="Raleway SemiBold"/>
                <a:cs typeface="Raleway SemiBold"/>
                <a:sym typeface="Raleway SemiBold"/>
              </a:rPr>
              <a:t>THE ETERNAL LAW</a:t>
            </a:r>
            <a:endParaRPr b="1" i="0" sz="1200" u="none" cap="none" strike="noStrike">
              <a:solidFill>
                <a:schemeClr val="lt1"/>
              </a:solidFill>
              <a:latin typeface="Raleway SemiBold"/>
              <a:ea typeface="Raleway SemiBold"/>
              <a:cs typeface="Raleway SemiBold"/>
              <a:sym typeface="Raleway SemiBold"/>
            </a:endParaRPr>
          </a:p>
        </p:txBody>
      </p:sp>
      <p:sp>
        <p:nvSpPr>
          <p:cNvPr id="104" name="Google Shape;104;p4"/>
          <p:cNvSpPr/>
          <p:nvPr/>
        </p:nvSpPr>
        <p:spPr>
          <a:xfrm>
            <a:off x="377571" y="4071773"/>
            <a:ext cx="3992554" cy="34932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200"/>
              <a:buFont typeface="Lato"/>
              <a:buNone/>
            </a:pPr>
            <a:r>
              <a:rPr b="0" i="1" lang="en-US" sz="1200" u="none" cap="none" strike="noStrike">
                <a:solidFill>
                  <a:schemeClr val="lt1"/>
                </a:solidFill>
                <a:latin typeface="Lato"/>
                <a:ea typeface="Lato"/>
                <a:cs typeface="Lato"/>
                <a:sym typeface="Lato"/>
              </a:rPr>
              <a:t>Satya is the teaching of truthfulness in thought, word and action. Many teachings point out that ahimsa (nonviolence) must be also considered to determine whether a truth need be spoken. If someone may be needlessly harmed, silence can be a more skillful choice. We have to consider what we say, how we say it, and in what way it could affect others. The Mahabharata, the great Indian epic says, "Speak the truth which is pleasant. Do not speak unpleasant truths. Do not lie, even if the lies are pleasing to the ear. That is the eternal law, the dharma." </a:t>
            </a:r>
            <a:endParaRPr/>
          </a:p>
          <a:p>
            <a:pPr indent="0" lvl="0" marL="0" marR="0" rtl="0" algn="r">
              <a:lnSpc>
                <a:spcPct val="150000"/>
              </a:lnSpc>
              <a:spcBef>
                <a:spcPts val="600"/>
              </a:spcBef>
              <a:spcAft>
                <a:spcPts val="0"/>
              </a:spcAft>
              <a:buClr>
                <a:schemeClr val="lt1"/>
              </a:buClr>
              <a:buSzPts val="1200"/>
              <a:buFont typeface="Lato"/>
              <a:buNone/>
            </a:pPr>
            <a:r>
              <a:rPr b="0" i="1" lang="en-US" sz="1200" u="none" cap="none" strike="noStrike">
                <a:solidFill>
                  <a:schemeClr val="lt1"/>
                </a:solidFill>
                <a:latin typeface="Lato"/>
                <a:ea typeface="Lato"/>
                <a:cs typeface="Lato"/>
                <a:sym typeface="Lato"/>
              </a:rPr>
              <a:t>– T.K.V. Desikachar</a:t>
            </a:r>
            <a:endParaRPr b="0" i="1" sz="1200" u="none" cap="none" strike="noStrike">
              <a:solidFill>
                <a:schemeClr val="lt1"/>
              </a:solidFill>
              <a:latin typeface="Lato"/>
              <a:ea typeface="Lato"/>
              <a:cs typeface="Lato"/>
              <a:sym typeface="Lato"/>
            </a:endParaRPr>
          </a:p>
        </p:txBody>
      </p:sp>
      <p:sp>
        <p:nvSpPr>
          <p:cNvPr id="105" name="Google Shape;105;p4"/>
          <p:cNvSpPr/>
          <p:nvPr/>
        </p:nvSpPr>
        <p:spPr>
          <a:xfrm>
            <a:off x="5374716" y="4916534"/>
            <a:ext cx="4344908" cy="1631216"/>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1" lang="en-US" sz="1200" u="none" cap="none" strike="noStrike">
                <a:solidFill>
                  <a:srgbClr val="504E4E"/>
                </a:solidFill>
                <a:latin typeface="Lato Light"/>
                <a:ea typeface="Lato Light"/>
                <a:cs typeface="Lato Light"/>
                <a:sym typeface="Lato Light"/>
              </a:rPr>
              <a:t>Satya</a:t>
            </a:r>
            <a:r>
              <a:rPr b="0" i="0" lang="en-US" sz="1200" u="none" cap="none" strike="noStrike">
                <a:solidFill>
                  <a:srgbClr val="504E4E"/>
                </a:solidFill>
                <a:latin typeface="Lato Light"/>
                <a:ea typeface="Lato Light"/>
                <a:cs typeface="Lato Light"/>
                <a:sym typeface="Lato Light"/>
              </a:rPr>
              <a:t> teaches truthfulness in thought, word and action.</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Light"/>
                <a:ea typeface="Lato Light"/>
                <a:cs typeface="Lato Light"/>
                <a:sym typeface="Lato Light"/>
              </a:rPr>
              <a:t>It requires one to turn inward and to distinguish observations from beliefs and interpretations. </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Light"/>
                <a:ea typeface="Lato Light"/>
                <a:cs typeface="Lato Light"/>
                <a:sym typeface="Lato Light"/>
              </a:rPr>
              <a:t>A part of </a:t>
            </a:r>
            <a:r>
              <a:rPr b="0" i="1" lang="en-US" sz="1200" u="none" cap="none" strike="noStrike">
                <a:solidFill>
                  <a:srgbClr val="504E4E"/>
                </a:solidFill>
                <a:latin typeface="Lato Light"/>
                <a:ea typeface="Lato Light"/>
                <a:cs typeface="Lato Light"/>
                <a:sym typeface="Lato Light"/>
              </a:rPr>
              <a:t>satya</a:t>
            </a:r>
            <a:r>
              <a:rPr b="0" i="0" lang="en-US" sz="1200" u="none" cap="none" strike="noStrike">
                <a:solidFill>
                  <a:srgbClr val="504E4E"/>
                </a:solidFill>
                <a:latin typeface="Lato Light"/>
                <a:ea typeface="Lato Light"/>
                <a:cs typeface="Lato Light"/>
                <a:sym typeface="Lato Light"/>
              </a:rPr>
              <a:t> is weighing each word before speaking, choosing silence over needless harm.</a:t>
            </a:r>
            <a:endParaRPr b="0" i="0" sz="1200" u="none" cap="none" strike="noStrike">
              <a:solidFill>
                <a:srgbClr val="504E4E"/>
              </a:solidFill>
              <a:latin typeface="Lato Light"/>
              <a:ea typeface="Lato Light"/>
              <a:cs typeface="Lato Light"/>
              <a:sym typeface="Lato Light"/>
            </a:endParaRPr>
          </a:p>
        </p:txBody>
      </p:sp>
      <p:sp>
        <p:nvSpPr>
          <p:cNvPr id="106" name="Google Shape;106;p4"/>
          <p:cNvSpPr/>
          <p:nvPr/>
        </p:nvSpPr>
        <p:spPr>
          <a:xfrm>
            <a:off x="5445317" y="2675410"/>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2.36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107" name="Google Shape;107;p4"/>
          <p:cNvSpPr txBox="1"/>
          <p:nvPr/>
        </p:nvSpPr>
        <p:spPr>
          <a:xfrm>
            <a:off x="6460439" y="603504"/>
            <a:ext cx="2980077" cy="415033"/>
          </a:xfrm>
          <a:prstGeom prst="rect">
            <a:avLst/>
          </a:prstGeom>
          <a:noFill/>
          <a:ln>
            <a:noFill/>
          </a:ln>
        </p:spPr>
        <p:txBody>
          <a:bodyPr anchorCtr="0" anchor="t" bIns="0" lIns="0" spcFirstLastPara="1" rIns="0" wrap="square" tIns="0">
            <a:noAutofit/>
          </a:bodyPr>
          <a:lstStyle/>
          <a:p>
            <a:pPr indent="0" lvl="0" marL="0" marR="0" rtl="0" algn="r">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SATYA</a:t>
            </a:r>
            <a:endParaRPr b="0" i="0" sz="3600" u="none" cap="none" strike="noStrike">
              <a:solidFill>
                <a:srgbClr val="504E4E"/>
              </a:solidFill>
              <a:latin typeface="Raleway"/>
              <a:ea typeface="Raleway"/>
              <a:cs typeface="Raleway"/>
              <a:sym typeface="Raleway"/>
            </a:endParaRPr>
          </a:p>
        </p:txBody>
      </p:sp>
      <p:sp>
        <p:nvSpPr>
          <p:cNvPr id="108" name="Google Shape;108;p4"/>
          <p:cNvSpPr/>
          <p:nvPr/>
        </p:nvSpPr>
        <p:spPr>
          <a:xfrm>
            <a:off x="5445317" y="4603919"/>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109" name="Google Shape;109;p4"/>
          <p:cNvSpPr/>
          <p:nvPr/>
        </p:nvSpPr>
        <p:spPr>
          <a:xfrm>
            <a:off x="5445317" y="1113803"/>
            <a:ext cx="4344908" cy="1166281"/>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Light"/>
              <a:buNone/>
            </a:pPr>
            <a:r>
              <a:rPr b="0" i="1" lang="en-US" sz="1200" u="none" cap="none" strike="noStrike">
                <a:solidFill>
                  <a:srgbClr val="504E4E"/>
                </a:solidFill>
                <a:latin typeface="Lato Light"/>
                <a:ea typeface="Lato Light"/>
                <a:cs typeface="Lato Light"/>
                <a:sym typeface="Lato Light"/>
              </a:rPr>
              <a:t>As the layers of falsehood fall away, an intimacy develops with our own truth. Ultimately our truth becomes all there is. Truth becomes our essence and our realty, our deepest desire, and the air that we breathe. – Rolf Gates</a:t>
            </a:r>
            <a:endParaRPr b="0" i="1" sz="1200" u="none" cap="none" strike="noStrike">
              <a:solidFill>
                <a:srgbClr val="504E4E"/>
              </a:solidFill>
              <a:latin typeface="Lato Light"/>
              <a:ea typeface="Lato Light"/>
              <a:cs typeface="Lato Light"/>
              <a:sym typeface="Lato Light"/>
            </a:endParaRPr>
          </a:p>
        </p:txBody>
      </p:sp>
      <p:sp>
        <p:nvSpPr>
          <p:cNvPr id="110" name="Google Shape;110;p4"/>
          <p:cNvSpPr/>
          <p:nvPr/>
        </p:nvSpPr>
        <p:spPr>
          <a:xfrm>
            <a:off x="5437974" y="2874014"/>
            <a:ext cx="4343400" cy="1554480"/>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To one established in truthfulness, actions and their results become subservient. (Sri Swami Satchidananda)</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Dedicated to truth and integrity, our thoughts, words and actions gain the power to manifest. (Nischala Joy Devi)</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p:nvPr/>
        </p:nvSpPr>
        <p:spPr>
          <a:xfrm>
            <a:off x="5159687" y="3267442"/>
            <a:ext cx="4898713" cy="4504958"/>
          </a:xfrm>
          <a:prstGeom prst="rect">
            <a:avLst/>
          </a:prstGeom>
          <a:solidFill>
            <a:srgbClr val="B9B9B9"/>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116" name="Google Shape;116;p5"/>
          <p:cNvPicPr preferRelativeResize="0"/>
          <p:nvPr/>
        </p:nvPicPr>
        <p:blipFill rotWithShape="1">
          <a:blip r:embed="rId3">
            <a:alphaModFix/>
          </a:blip>
          <a:srcRect b="0" l="0" r="0" t="0"/>
          <a:stretch/>
        </p:blipFill>
        <p:spPr>
          <a:xfrm>
            <a:off x="5159687" y="0"/>
            <a:ext cx="4898713" cy="3267441"/>
          </a:xfrm>
          <a:prstGeom prst="rect">
            <a:avLst/>
          </a:prstGeom>
          <a:noFill/>
          <a:ln>
            <a:noFill/>
          </a:ln>
        </p:spPr>
      </p:pic>
      <p:sp>
        <p:nvSpPr>
          <p:cNvPr id="117" name="Google Shape;117;p5"/>
          <p:cNvSpPr/>
          <p:nvPr/>
        </p:nvSpPr>
        <p:spPr>
          <a:xfrm>
            <a:off x="841830" y="7509243"/>
            <a:ext cx="3556000" cy="207363"/>
          </a:xfrm>
          <a:prstGeom prst="rect">
            <a:avLst/>
          </a:prstGeom>
          <a:noFill/>
          <a:ln>
            <a:noFill/>
          </a:ln>
        </p:spPr>
        <p:txBody>
          <a:bodyPr anchorCtr="0" anchor="t" bIns="18850" lIns="18850" spcFirstLastPara="1" rIns="18850" wrap="square" tIns="18850">
            <a:spAutoFit/>
          </a:bodyPr>
          <a:lstStyle/>
          <a:p>
            <a:pPr indent="0" lvl="0" marL="0" marR="0" rtl="0" algn="ctr">
              <a:lnSpc>
                <a:spcPct val="100000"/>
              </a:lnSpc>
              <a:spcBef>
                <a:spcPts val="0"/>
              </a:spcBef>
              <a:spcAft>
                <a:spcPts val="0"/>
              </a:spcAft>
              <a:buClr>
                <a:srgbClr val="B9B9B9"/>
              </a:buClr>
              <a:buSzPts val="1100"/>
              <a:buFont typeface="Arial"/>
              <a:buNone/>
            </a:pPr>
            <a:r>
              <a:rPr b="0" i="0" lang="en-US" sz="1100" u="none" cap="none" strike="noStrike">
                <a:solidFill>
                  <a:srgbClr val="B9B9B9"/>
                </a:solidFill>
                <a:latin typeface="Arial"/>
                <a:ea typeface="Arial"/>
                <a:cs typeface="Arial"/>
                <a:sym typeface="Arial"/>
              </a:rPr>
              <a:t>© Yoga Teacher Central 2016. All rights reserved.</a:t>
            </a:r>
            <a:endParaRPr/>
          </a:p>
        </p:txBody>
      </p:sp>
      <p:sp>
        <p:nvSpPr>
          <p:cNvPr id="118" name="Google Shape;118;p5"/>
          <p:cNvSpPr/>
          <p:nvPr/>
        </p:nvSpPr>
        <p:spPr>
          <a:xfrm>
            <a:off x="5577840" y="3982466"/>
            <a:ext cx="3992554"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chemeClr val="lt1"/>
                </a:solidFill>
                <a:latin typeface="Raleway SemiBold"/>
                <a:ea typeface="Raleway SemiBold"/>
                <a:cs typeface="Raleway SemiBold"/>
                <a:sym typeface="Raleway SemiBold"/>
              </a:rPr>
              <a:t>EXAMINING LACK BELIEFS</a:t>
            </a:r>
            <a:endParaRPr b="1" i="0" sz="1200" u="none" cap="none" strike="noStrike">
              <a:solidFill>
                <a:schemeClr val="lt1"/>
              </a:solidFill>
              <a:latin typeface="Raleway SemiBold"/>
              <a:ea typeface="Raleway SemiBold"/>
              <a:cs typeface="Raleway SemiBold"/>
              <a:sym typeface="Raleway SemiBold"/>
            </a:endParaRPr>
          </a:p>
        </p:txBody>
      </p:sp>
      <p:sp>
        <p:nvSpPr>
          <p:cNvPr id="119" name="Google Shape;119;p5"/>
          <p:cNvSpPr/>
          <p:nvPr/>
        </p:nvSpPr>
        <p:spPr>
          <a:xfrm>
            <a:off x="5577840" y="4262888"/>
            <a:ext cx="3992554" cy="28623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200"/>
              <a:buFont typeface="Lato"/>
              <a:buNone/>
            </a:pPr>
            <a:r>
              <a:rPr b="0" i="1" lang="en-US" sz="1200" u="none" cap="none" strike="noStrike">
                <a:solidFill>
                  <a:srgbClr val="FFFFFF"/>
                </a:solidFill>
                <a:latin typeface="Lato"/>
                <a:ea typeface="Lato"/>
                <a:cs typeface="Lato"/>
                <a:sym typeface="Lato"/>
              </a:rPr>
              <a:t>Asteya, or “not stealing,” refers to the stealing that grows from believing we cannot create what we need. We steal because we misperceive the universe as lacking abundance or we think that there is not enough for everyone and that we will not receive in proportion to our giving. Because of this, asteya does not only consist of “not stealing,” but also of rooting out the subconscious beliefs of lack and scarcity that cause greed and hoarding in all their various manifestations. </a:t>
            </a:r>
            <a:endParaRPr/>
          </a:p>
          <a:p>
            <a:pPr indent="0" lvl="0" marL="0" marR="0" rtl="0" algn="r">
              <a:lnSpc>
                <a:spcPct val="150000"/>
              </a:lnSpc>
              <a:spcBef>
                <a:spcPts val="0"/>
              </a:spcBef>
              <a:spcAft>
                <a:spcPts val="0"/>
              </a:spcAft>
              <a:buClr>
                <a:schemeClr val="lt1"/>
              </a:buClr>
              <a:buSzPts val="1200"/>
              <a:buFont typeface="Lato"/>
              <a:buNone/>
            </a:pPr>
            <a:r>
              <a:rPr b="0" i="1" lang="en-US" sz="1200" u="none" cap="none" strike="noStrike">
                <a:solidFill>
                  <a:schemeClr val="lt1"/>
                </a:solidFill>
                <a:latin typeface="Lato"/>
                <a:ea typeface="Lato"/>
                <a:cs typeface="Lato"/>
                <a:sym typeface="Lato"/>
              </a:rPr>
              <a:t>–</a:t>
            </a:r>
            <a:r>
              <a:rPr b="0" i="1" lang="en-US" sz="1200" u="none" cap="none" strike="noStrike">
                <a:solidFill>
                  <a:srgbClr val="FFFFFF"/>
                </a:solidFill>
                <a:latin typeface="Lato"/>
                <a:ea typeface="Lato"/>
                <a:cs typeface="Lato"/>
                <a:sym typeface="Lato"/>
              </a:rPr>
              <a:t> Aadil Palkhivala</a:t>
            </a:r>
            <a:endParaRPr b="0" i="1" sz="1200" u="none" cap="none" strike="noStrike">
              <a:solidFill>
                <a:schemeClr val="lt1"/>
              </a:solidFill>
              <a:latin typeface="Lato"/>
              <a:ea typeface="Lato"/>
              <a:cs typeface="Lato"/>
              <a:sym typeface="Lato"/>
            </a:endParaRPr>
          </a:p>
        </p:txBody>
      </p:sp>
      <p:sp>
        <p:nvSpPr>
          <p:cNvPr id="120" name="Google Shape;120;p5"/>
          <p:cNvSpPr/>
          <p:nvPr/>
        </p:nvSpPr>
        <p:spPr>
          <a:xfrm>
            <a:off x="573932" y="4726669"/>
            <a:ext cx="4344908" cy="1769715"/>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100"/>
              <a:buFont typeface="Arial"/>
              <a:buChar char="•"/>
            </a:pPr>
            <a:r>
              <a:rPr b="0" i="0" lang="en-US" sz="1100" u="none" cap="none" strike="noStrike">
                <a:solidFill>
                  <a:srgbClr val="504E4E"/>
                </a:solidFill>
                <a:latin typeface="Lato"/>
                <a:ea typeface="Lato"/>
                <a:cs typeface="Lato"/>
                <a:sym typeface="Lato"/>
              </a:rPr>
              <a:t>To not steal or misappropriate that which belongs to another, whether possessions, ideas, shared confidences, or credit for accomplishments </a:t>
            </a:r>
            <a:endParaRPr/>
          </a:p>
          <a:p>
            <a:pPr indent="-171450" lvl="0" marL="171450" marR="0" rtl="0" algn="l">
              <a:lnSpc>
                <a:spcPct val="150000"/>
              </a:lnSpc>
              <a:spcBef>
                <a:spcPts val="600"/>
              </a:spcBef>
              <a:spcAft>
                <a:spcPts val="0"/>
              </a:spcAft>
              <a:buClr>
                <a:srgbClr val="504E4E"/>
              </a:buClr>
              <a:buSzPts val="1100"/>
              <a:buFont typeface="Arial"/>
              <a:buChar char="•"/>
            </a:pPr>
            <a:r>
              <a:rPr b="0" i="0" lang="en-US" sz="1100" u="none" cap="none" strike="noStrike">
                <a:solidFill>
                  <a:srgbClr val="504E4E"/>
                </a:solidFill>
                <a:latin typeface="Lato"/>
                <a:ea typeface="Lato"/>
                <a:cs typeface="Lato"/>
                <a:sym typeface="Lato"/>
              </a:rPr>
              <a:t>To not take more than is needed </a:t>
            </a:r>
            <a:endParaRPr/>
          </a:p>
          <a:p>
            <a:pPr indent="-171450" lvl="0" marL="171450" marR="0" rtl="0" algn="l">
              <a:lnSpc>
                <a:spcPct val="150000"/>
              </a:lnSpc>
              <a:spcBef>
                <a:spcPts val="600"/>
              </a:spcBef>
              <a:spcAft>
                <a:spcPts val="0"/>
              </a:spcAft>
              <a:buClr>
                <a:srgbClr val="504E4E"/>
              </a:buClr>
              <a:buSzPts val="1100"/>
              <a:buFont typeface="Arial"/>
              <a:buChar char="•"/>
            </a:pPr>
            <a:r>
              <a:rPr b="0" i="0" lang="en-US" sz="1100" u="none" cap="none" strike="noStrike">
                <a:solidFill>
                  <a:srgbClr val="504E4E"/>
                </a:solidFill>
                <a:latin typeface="Lato"/>
                <a:ea typeface="Lato"/>
                <a:cs typeface="Lato"/>
                <a:sym typeface="Lato"/>
              </a:rPr>
              <a:t>A feeling of lack causes a craving to possess or enjoy what others have; thus, </a:t>
            </a:r>
            <a:r>
              <a:rPr b="0" i="1" lang="en-US" sz="1100" u="none" cap="none" strike="noStrike">
                <a:solidFill>
                  <a:srgbClr val="504E4E"/>
                </a:solidFill>
                <a:latin typeface="Lato"/>
                <a:ea typeface="Lato"/>
                <a:cs typeface="Lato"/>
                <a:sym typeface="Lato"/>
              </a:rPr>
              <a:t>asteya</a:t>
            </a:r>
            <a:r>
              <a:rPr b="0" i="0" lang="en-US" sz="1100" u="none" cap="none" strike="noStrike">
                <a:solidFill>
                  <a:srgbClr val="504E4E"/>
                </a:solidFill>
                <a:latin typeface="Lato"/>
                <a:ea typeface="Lato"/>
                <a:cs typeface="Lato"/>
                <a:sym typeface="Lato"/>
              </a:rPr>
              <a:t> also invites us to examine lack beliefs</a:t>
            </a:r>
            <a:endParaRPr b="0" i="1" sz="1100" u="none" cap="none" strike="noStrike">
              <a:solidFill>
                <a:srgbClr val="504E4E"/>
              </a:solidFill>
              <a:latin typeface="Lato Light"/>
              <a:ea typeface="Lato Light"/>
              <a:cs typeface="Lato Light"/>
              <a:sym typeface="Lato Light"/>
            </a:endParaRPr>
          </a:p>
        </p:txBody>
      </p:sp>
      <p:sp>
        <p:nvSpPr>
          <p:cNvPr id="121" name="Google Shape;121;p5"/>
          <p:cNvSpPr/>
          <p:nvPr/>
        </p:nvSpPr>
        <p:spPr>
          <a:xfrm>
            <a:off x="581275" y="2402987"/>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2.37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122" name="Google Shape;122;p5"/>
          <p:cNvSpPr txBox="1"/>
          <p:nvPr/>
        </p:nvSpPr>
        <p:spPr>
          <a:xfrm>
            <a:off x="581275" y="603504"/>
            <a:ext cx="2980077" cy="415033"/>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ASTEYA</a:t>
            </a:r>
            <a:endParaRPr b="0" i="0" sz="3600" u="none" cap="none" strike="noStrike">
              <a:solidFill>
                <a:srgbClr val="504E4E"/>
              </a:solidFill>
              <a:latin typeface="Raleway"/>
              <a:ea typeface="Raleway"/>
              <a:cs typeface="Raleway"/>
              <a:sym typeface="Raleway"/>
            </a:endParaRPr>
          </a:p>
        </p:txBody>
      </p:sp>
      <p:sp>
        <p:nvSpPr>
          <p:cNvPr id="123" name="Google Shape;123;p5"/>
          <p:cNvSpPr/>
          <p:nvPr/>
        </p:nvSpPr>
        <p:spPr>
          <a:xfrm>
            <a:off x="581275" y="4397528"/>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124" name="Google Shape;124;p5"/>
          <p:cNvSpPr/>
          <p:nvPr/>
        </p:nvSpPr>
        <p:spPr>
          <a:xfrm>
            <a:off x="573932" y="2739625"/>
            <a:ext cx="4344908" cy="1242841"/>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To one established in non-stealing, all wealth comes. (Sri Swami Satchidananda)</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Abiding in generosity and honesty, material and spiritual prosperity is bestowed. (Nischala Joy Devi)</a:t>
            </a:r>
            <a:endParaRPr b="0" i="0" sz="1200" u="none" cap="none" strike="noStrike">
              <a:solidFill>
                <a:srgbClr val="504E4E"/>
              </a:solidFill>
              <a:latin typeface="Lato Light"/>
              <a:ea typeface="Lato Light"/>
              <a:cs typeface="Lato Light"/>
              <a:sym typeface="Lato Light"/>
            </a:endParaRPr>
          </a:p>
        </p:txBody>
      </p:sp>
      <p:sp>
        <p:nvSpPr>
          <p:cNvPr id="125" name="Google Shape;125;p5"/>
          <p:cNvSpPr/>
          <p:nvPr/>
        </p:nvSpPr>
        <p:spPr>
          <a:xfrm>
            <a:off x="573932" y="1330233"/>
            <a:ext cx="4344908" cy="611899"/>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Light"/>
              <a:buNone/>
            </a:pPr>
            <a:r>
              <a:rPr b="0" i="1" lang="en-US" sz="1200" u="none" cap="none" strike="noStrike">
                <a:solidFill>
                  <a:srgbClr val="504E4E"/>
                </a:solidFill>
                <a:latin typeface="Lato Light"/>
                <a:ea typeface="Lato Light"/>
                <a:cs typeface="Lato Light"/>
                <a:sym typeface="Lato Light"/>
              </a:rPr>
              <a:t>Not taking anything that is not the result of one’s own honest work is asteya. </a:t>
            </a:r>
            <a:r>
              <a:rPr b="0" i="1" lang="en-US" sz="1100" u="none" cap="none" strike="noStrike">
                <a:solidFill>
                  <a:srgbClr val="504E4E"/>
                </a:solidFill>
                <a:latin typeface="Lato Light"/>
                <a:ea typeface="Lato Light"/>
                <a:cs typeface="Lato Light"/>
                <a:sym typeface="Lato Light"/>
              </a:rPr>
              <a:t>– Srivatsa Ramaswami</a:t>
            </a:r>
            <a:endParaRPr b="0" i="1" sz="1100" u="none" cap="none" strike="noStrike">
              <a:solidFill>
                <a:srgbClr val="504E4E"/>
              </a:solidFill>
              <a:latin typeface="Lato Light"/>
              <a:ea typeface="Lato Light"/>
              <a:cs typeface="Lato Light"/>
              <a:sym typeface="Lato Light"/>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p:nvPr/>
        </p:nvSpPr>
        <p:spPr>
          <a:xfrm>
            <a:off x="0" y="3267442"/>
            <a:ext cx="4898713" cy="4504958"/>
          </a:xfrm>
          <a:prstGeom prst="rect">
            <a:avLst/>
          </a:prstGeom>
          <a:solidFill>
            <a:srgbClr val="B9B9B9"/>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131" name="Google Shape;131;p6"/>
          <p:cNvPicPr preferRelativeResize="0"/>
          <p:nvPr/>
        </p:nvPicPr>
        <p:blipFill rotWithShape="1">
          <a:blip r:embed="rId3">
            <a:alphaModFix/>
          </a:blip>
          <a:srcRect b="0" l="0" r="0" t="0"/>
          <a:stretch/>
        </p:blipFill>
        <p:spPr>
          <a:xfrm>
            <a:off x="0" y="0"/>
            <a:ext cx="4898712" cy="3267441"/>
          </a:xfrm>
          <a:prstGeom prst="rect">
            <a:avLst/>
          </a:prstGeom>
          <a:noFill/>
          <a:ln>
            <a:noFill/>
          </a:ln>
        </p:spPr>
      </p:pic>
      <p:sp>
        <p:nvSpPr>
          <p:cNvPr id="132" name="Google Shape;132;p6"/>
          <p:cNvSpPr/>
          <p:nvPr/>
        </p:nvSpPr>
        <p:spPr>
          <a:xfrm>
            <a:off x="453079" y="3792013"/>
            <a:ext cx="3992554"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chemeClr val="lt1"/>
                </a:solidFill>
                <a:latin typeface="Raleway SemiBold"/>
                <a:ea typeface="Raleway SemiBold"/>
                <a:cs typeface="Raleway SemiBold"/>
                <a:sym typeface="Raleway SemiBold"/>
              </a:rPr>
              <a:t>CONSERVING &amp; CHANNELING VITAL ENERGY</a:t>
            </a:r>
            <a:endParaRPr b="1" i="0" sz="1200" u="none" cap="none" strike="noStrike">
              <a:solidFill>
                <a:schemeClr val="lt1"/>
              </a:solidFill>
              <a:latin typeface="Raleway SemiBold"/>
              <a:ea typeface="Raleway SemiBold"/>
              <a:cs typeface="Raleway SemiBold"/>
              <a:sym typeface="Raleway SemiBold"/>
            </a:endParaRPr>
          </a:p>
        </p:txBody>
      </p:sp>
      <p:sp>
        <p:nvSpPr>
          <p:cNvPr id="133" name="Google Shape;133;p6"/>
          <p:cNvSpPr/>
          <p:nvPr/>
        </p:nvSpPr>
        <p:spPr>
          <a:xfrm>
            <a:off x="388329" y="4155135"/>
            <a:ext cx="3992554" cy="29048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200"/>
              <a:buFont typeface="Lato"/>
              <a:buNone/>
            </a:pPr>
            <a:r>
              <a:rPr b="0" i="1" lang="en-US" sz="1200" u="none" cap="none" strike="noStrike">
                <a:solidFill>
                  <a:srgbClr val="FFFFFF"/>
                </a:solidFill>
                <a:latin typeface="Lato"/>
                <a:ea typeface="Lato"/>
                <a:cs typeface="Lato"/>
                <a:sym typeface="Lato"/>
              </a:rPr>
              <a:t>Yoga is concerned with controlling our sensory organs in order to keep us in balance and harmony. Sensual and sexual impulses are powerful forces that are important for us to moderate. We need our sensory organs to live in this world, but when we are attached to these impulses, they become distracting, hijack our attention and use up our life force (prana). Brahmacharya is conserving vital energy, especially sexual energy, in order to channel it in more productive directions. </a:t>
            </a:r>
            <a:endParaRPr/>
          </a:p>
          <a:p>
            <a:pPr indent="0" lvl="0" marL="0" marR="0" rtl="0" algn="r">
              <a:lnSpc>
                <a:spcPct val="150000"/>
              </a:lnSpc>
              <a:spcBef>
                <a:spcPts val="600"/>
              </a:spcBef>
              <a:spcAft>
                <a:spcPts val="0"/>
              </a:spcAft>
              <a:buClr>
                <a:schemeClr val="lt1"/>
              </a:buClr>
              <a:buSzPts val="1200"/>
              <a:buFont typeface="Lato"/>
              <a:buNone/>
            </a:pPr>
            <a:r>
              <a:rPr b="0" i="1" lang="en-US" sz="1200" u="none" cap="none" strike="noStrike">
                <a:solidFill>
                  <a:schemeClr val="lt1"/>
                </a:solidFill>
                <a:latin typeface="Lato"/>
                <a:ea typeface="Lato"/>
                <a:cs typeface="Lato"/>
                <a:sym typeface="Lato"/>
              </a:rPr>
              <a:t>–</a:t>
            </a:r>
            <a:r>
              <a:rPr b="0" i="1" lang="en-US" sz="1200" u="none" cap="none" strike="noStrike">
                <a:solidFill>
                  <a:srgbClr val="FFFFFF"/>
                </a:solidFill>
                <a:latin typeface="Lato"/>
                <a:ea typeface="Lato"/>
                <a:cs typeface="Lato"/>
                <a:sym typeface="Lato"/>
              </a:rPr>
              <a:t> Nicolai Bachman</a:t>
            </a:r>
            <a:endParaRPr b="0" i="1" sz="1200" u="none" cap="none" strike="noStrike">
              <a:solidFill>
                <a:schemeClr val="lt1"/>
              </a:solidFill>
              <a:latin typeface="Lato"/>
              <a:ea typeface="Lato"/>
              <a:cs typeface="Lato"/>
              <a:sym typeface="Lato"/>
            </a:endParaRPr>
          </a:p>
        </p:txBody>
      </p:sp>
      <p:sp>
        <p:nvSpPr>
          <p:cNvPr id="134" name="Google Shape;134;p6"/>
          <p:cNvSpPr/>
          <p:nvPr/>
        </p:nvSpPr>
        <p:spPr>
          <a:xfrm>
            <a:off x="5374716" y="4745513"/>
            <a:ext cx="4344908" cy="2704779"/>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The teaching of </a:t>
            </a:r>
            <a:r>
              <a:rPr b="0" i="1" lang="en-US" sz="1200" u="none" cap="none" strike="noStrike">
                <a:solidFill>
                  <a:srgbClr val="504E4E"/>
                </a:solidFill>
                <a:latin typeface="Lato"/>
                <a:ea typeface="Lato"/>
                <a:cs typeface="Lato"/>
                <a:sym typeface="Lato"/>
              </a:rPr>
              <a:t>brahmacharya</a:t>
            </a:r>
            <a:r>
              <a:rPr b="0" i="0" lang="en-US" sz="1200" u="none" cap="none" strike="noStrike">
                <a:solidFill>
                  <a:srgbClr val="504E4E"/>
                </a:solidFill>
                <a:latin typeface="Lato"/>
                <a:ea typeface="Lato"/>
                <a:cs typeface="Lato"/>
                <a:sym typeface="Lato"/>
              </a:rPr>
              <a:t> is self-restraint, moderation and mindfulness in expending energy.</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The teaching advocates wisdom and avoidance of indulging in sexual excess that drains energy from one’s spiritual devotion. </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Master teacher T.K.V. Desikachar writes, “</a:t>
            </a:r>
            <a:r>
              <a:rPr b="0" i="1" lang="en-US" sz="1200" u="none" cap="none" strike="noStrike">
                <a:solidFill>
                  <a:srgbClr val="504E4E"/>
                </a:solidFill>
                <a:latin typeface="Lato"/>
                <a:ea typeface="Lato"/>
                <a:cs typeface="Lato"/>
                <a:sym typeface="Lato"/>
              </a:rPr>
              <a:t>Brahmacharya</a:t>
            </a:r>
            <a:r>
              <a:rPr b="0" i="0" lang="en-US" sz="1200" u="none" cap="none" strike="noStrike">
                <a:solidFill>
                  <a:srgbClr val="504E4E"/>
                </a:solidFill>
                <a:latin typeface="Lato"/>
                <a:ea typeface="Lato"/>
                <a:cs typeface="Lato"/>
                <a:sym typeface="Lato"/>
              </a:rPr>
              <a:t> does not necessarily imply celibacy. Rather, it means responsible behavior with respect to our goal of moving toward the truth.”</a:t>
            </a:r>
            <a:endParaRPr/>
          </a:p>
        </p:txBody>
      </p:sp>
      <p:sp>
        <p:nvSpPr>
          <p:cNvPr id="135" name="Google Shape;135;p6"/>
          <p:cNvSpPr/>
          <p:nvPr/>
        </p:nvSpPr>
        <p:spPr>
          <a:xfrm>
            <a:off x="5445317" y="2675410"/>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2.38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136" name="Google Shape;136;p6"/>
          <p:cNvSpPr txBox="1"/>
          <p:nvPr/>
        </p:nvSpPr>
        <p:spPr>
          <a:xfrm>
            <a:off x="6110512" y="603504"/>
            <a:ext cx="3460631" cy="415033"/>
          </a:xfrm>
          <a:prstGeom prst="rect">
            <a:avLst/>
          </a:prstGeom>
          <a:noFill/>
          <a:ln>
            <a:noFill/>
          </a:ln>
        </p:spPr>
        <p:txBody>
          <a:bodyPr anchorCtr="0" anchor="t" bIns="0" lIns="0" spcFirstLastPara="1" rIns="0" wrap="square" tIns="0">
            <a:noAutofit/>
          </a:bodyPr>
          <a:lstStyle/>
          <a:p>
            <a:pPr indent="0" lvl="0" marL="0" marR="0" rtl="0" algn="r">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BRAHMACHARYA</a:t>
            </a:r>
            <a:endParaRPr b="0" i="0" sz="3600" u="none" cap="none" strike="noStrike">
              <a:solidFill>
                <a:srgbClr val="504E4E"/>
              </a:solidFill>
              <a:latin typeface="Raleway"/>
              <a:ea typeface="Raleway"/>
              <a:cs typeface="Raleway"/>
              <a:sym typeface="Raleway"/>
            </a:endParaRPr>
          </a:p>
        </p:txBody>
      </p:sp>
      <p:sp>
        <p:nvSpPr>
          <p:cNvPr id="137" name="Google Shape;137;p6"/>
          <p:cNvSpPr/>
          <p:nvPr/>
        </p:nvSpPr>
        <p:spPr>
          <a:xfrm>
            <a:off x="5437974" y="4404636"/>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138" name="Google Shape;138;p6"/>
          <p:cNvSpPr/>
          <p:nvPr/>
        </p:nvSpPr>
        <p:spPr>
          <a:xfrm>
            <a:off x="5445317" y="1078746"/>
            <a:ext cx="4344908" cy="144328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Light"/>
              <a:buNone/>
            </a:pPr>
            <a:r>
              <a:rPr b="0" i="1" lang="en-US" sz="1200" u="none" cap="none" strike="noStrike">
                <a:solidFill>
                  <a:srgbClr val="504E4E"/>
                </a:solidFill>
                <a:latin typeface="Lato Light"/>
                <a:ea typeface="Lato Light"/>
                <a:cs typeface="Lato Light"/>
                <a:sym typeface="Lato Light"/>
              </a:rPr>
              <a:t>Brahmacharya is the feeling of freedom that comes when we have let an addictive craving go – when we can eat to live, not live to eat; when we can work to live, not live to work; when we stand firmly and with ease of heart in the postures of life. – Rolf Gates</a:t>
            </a:r>
            <a:endParaRPr b="0" i="1" sz="1200" u="none" cap="none" strike="noStrike">
              <a:solidFill>
                <a:srgbClr val="504E4E"/>
              </a:solidFill>
              <a:latin typeface="Lato Light"/>
              <a:ea typeface="Lato Light"/>
              <a:cs typeface="Lato Light"/>
              <a:sym typeface="Lato Light"/>
            </a:endParaRPr>
          </a:p>
        </p:txBody>
      </p:sp>
      <p:sp>
        <p:nvSpPr>
          <p:cNvPr id="139" name="Google Shape;139;p6"/>
          <p:cNvSpPr/>
          <p:nvPr/>
        </p:nvSpPr>
        <p:spPr>
          <a:xfrm>
            <a:off x="5437974" y="3012618"/>
            <a:ext cx="4343400" cy="1277273"/>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By one established in continence, vigor is gained. (Sri Swami Satchidananda)</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Devoted to living a balanced and moderate life, the scope of one’s life force becomes boundless .(Nischala Joy Devi)</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p:nvPr/>
        </p:nvSpPr>
        <p:spPr>
          <a:xfrm>
            <a:off x="5159687" y="3267442"/>
            <a:ext cx="4898713" cy="4504958"/>
          </a:xfrm>
          <a:prstGeom prst="rect">
            <a:avLst/>
          </a:prstGeom>
          <a:solidFill>
            <a:srgbClr val="B9B9B9"/>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145" name="Google Shape;145;p7"/>
          <p:cNvPicPr preferRelativeResize="0"/>
          <p:nvPr/>
        </p:nvPicPr>
        <p:blipFill rotWithShape="1">
          <a:blip r:embed="rId3">
            <a:alphaModFix/>
          </a:blip>
          <a:srcRect b="0" l="0" r="0" t="0"/>
          <a:stretch/>
        </p:blipFill>
        <p:spPr>
          <a:xfrm>
            <a:off x="5159687" y="0"/>
            <a:ext cx="4898712" cy="3267441"/>
          </a:xfrm>
          <a:prstGeom prst="rect">
            <a:avLst/>
          </a:prstGeom>
          <a:noFill/>
          <a:ln>
            <a:noFill/>
          </a:ln>
        </p:spPr>
      </p:pic>
      <p:sp>
        <p:nvSpPr>
          <p:cNvPr id="146" name="Google Shape;146;p7"/>
          <p:cNvSpPr/>
          <p:nvPr/>
        </p:nvSpPr>
        <p:spPr>
          <a:xfrm>
            <a:off x="5577840" y="3733041"/>
            <a:ext cx="3992554"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chemeClr val="lt1"/>
                </a:solidFill>
                <a:latin typeface="Raleway SemiBold"/>
                <a:ea typeface="Raleway SemiBold"/>
                <a:cs typeface="Raleway SemiBold"/>
                <a:sym typeface="Raleway SemiBold"/>
              </a:rPr>
              <a:t>TRUST IN EXISTENCE</a:t>
            </a:r>
            <a:endParaRPr b="1" i="0" sz="1200" u="none" cap="none" strike="noStrike">
              <a:solidFill>
                <a:schemeClr val="lt1"/>
              </a:solidFill>
              <a:latin typeface="Raleway SemiBold"/>
              <a:ea typeface="Raleway SemiBold"/>
              <a:cs typeface="Raleway SemiBold"/>
              <a:sym typeface="Raleway SemiBold"/>
            </a:endParaRPr>
          </a:p>
        </p:txBody>
      </p:sp>
      <p:sp>
        <p:nvSpPr>
          <p:cNvPr id="147" name="Google Shape;147;p7"/>
          <p:cNvSpPr/>
          <p:nvPr/>
        </p:nvSpPr>
        <p:spPr>
          <a:xfrm>
            <a:off x="5577840" y="4112281"/>
            <a:ext cx="3992554" cy="282789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200"/>
              <a:buFont typeface="Lato"/>
              <a:buNone/>
            </a:pPr>
            <a:r>
              <a:rPr b="0" i="1" lang="en-US" sz="1200" u="none" cap="none" strike="noStrike">
                <a:solidFill>
                  <a:srgbClr val="FFFFFF"/>
                </a:solidFill>
                <a:latin typeface="Lato"/>
                <a:ea typeface="Lato"/>
                <a:cs typeface="Lato"/>
                <a:sym typeface="Lato"/>
              </a:rPr>
              <a:t>If the whole existence is one, and if the existence goes on taking care of trees, of animals, of mountains, of oceans - from the smallest blade of grass to the biggest star - then it will take care of you too. Why be possessive? The possessiveness shows simply one thing - that you cannot trust existence. You have to arrange separate security for yourself; you cannot trust existence. Non-possessiveness is basically trust in existence. There is no need to possess, because the whole is already ours. </a:t>
            </a:r>
            <a:endParaRPr/>
          </a:p>
          <a:p>
            <a:pPr indent="0" lvl="0" marL="0" marR="0" rtl="0" algn="r">
              <a:lnSpc>
                <a:spcPct val="150000"/>
              </a:lnSpc>
              <a:spcBef>
                <a:spcPts val="0"/>
              </a:spcBef>
              <a:spcAft>
                <a:spcPts val="0"/>
              </a:spcAft>
              <a:buClr>
                <a:schemeClr val="lt1"/>
              </a:buClr>
              <a:buSzPts val="1200"/>
              <a:buFont typeface="Lato"/>
              <a:buNone/>
            </a:pPr>
            <a:r>
              <a:rPr b="0" i="1" lang="en-US" sz="1200" u="none" cap="none" strike="noStrike">
                <a:solidFill>
                  <a:schemeClr val="lt1"/>
                </a:solidFill>
                <a:latin typeface="Lato"/>
                <a:ea typeface="Lato"/>
                <a:cs typeface="Lato"/>
                <a:sym typeface="Lato"/>
              </a:rPr>
              <a:t>–</a:t>
            </a:r>
            <a:r>
              <a:rPr b="0" i="1" lang="en-US" sz="1200" u="none" cap="none" strike="noStrike">
                <a:solidFill>
                  <a:srgbClr val="FFFFFF"/>
                </a:solidFill>
                <a:latin typeface="Lato"/>
                <a:ea typeface="Lato"/>
                <a:cs typeface="Lato"/>
                <a:sym typeface="Lato"/>
              </a:rPr>
              <a:t> Osho</a:t>
            </a:r>
            <a:endParaRPr b="0" i="1" sz="1200" u="none" cap="none" strike="noStrike">
              <a:solidFill>
                <a:schemeClr val="lt1"/>
              </a:solidFill>
              <a:latin typeface="Lato"/>
              <a:ea typeface="Lato"/>
              <a:cs typeface="Lato"/>
              <a:sym typeface="Lato"/>
            </a:endParaRPr>
          </a:p>
        </p:txBody>
      </p:sp>
      <p:sp>
        <p:nvSpPr>
          <p:cNvPr id="148" name="Google Shape;148;p7"/>
          <p:cNvSpPr/>
          <p:nvPr/>
        </p:nvSpPr>
        <p:spPr>
          <a:xfrm>
            <a:off x="562311" y="4790265"/>
            <a:ext cx="4344908" cy="2739211"/>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1" lang="en-US" sz="1200" u="none" cap="none" strike="noStrike">
                <a:solidFill>
                  <a:srgbClr val="504E4E"/>
                </a:solidFill>
                <a:latin typeface="Lato"/>
                <a:ea typeface="Lato"/>
                <a:cs typeface="Lato"/>
                <a:sym typeface="Lato"/>
              </a:rPr>
              <a:t>Aparigraha</a:t>
            </a:r>
            <a:r>
              <a:rPr b="0" i="0" lang="en-US" sz="1200" u="none" cap="none" strike="noStrike">
                <a:solidFill>
                  <a:srgbClr val="504E4E"/>
                </a:solidFill>
                <a:latin typeface="Lato"/>
                <a:ea typeface="Lato"/>
                <a:cs typeface="Lato"/>
                <a:sym typeface="Lato"/>
              </a:rPr>
              <a:t> is the social restraint or </a:t>
            </a:r>
            <a:r>
              <a:rPr b="0" i="1" lang="en-US" sz="1200" u="none" cap="none" strike="noStrike">
                <a:solidFill>
                  <a:srgbClr val="504E4E"/>
                </a:solidFill>
                <a:latin typeface="Lato"/>
                <a:ea typeface="Lato"/>
                <a:cs typeface="Lato"/>
                <a:sym typeface="Lato"/>
              </a:rPr>
              <a:t>yama</a:t>
            </a:r>
            <a:r>
              <a:rPr b="0" i="0" lang="en-US" sz="1200" u="none" cap="none" strike="noStrike">
                <a:solidFill>
                  <a:srgbClr val="504E4E"/>
                </a:solidFill>
                <a:latin typeface="Lato"/>
                <a:ea typeface="Lato"/>
                <a:cs typeface="Lato"/>
                <a:sym typeface="Lato"/>
              </a:rPr>
              <a:t> that teaches non-attachment, non-grasping and non-possessiveness.</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It involves releasing clinging and greediness. Most teachings express that having things is not a problem; rather, it's our relationship to things that can be a problem.</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We learn that </a:t>
            </a:r>
            <a:r>
              <a:rPr b="0" i="1" lang="en-US" sz="1200" u="none" cap="none" strike="noStrike">
                <a:solidFill>
                  <a:srgbClr val="504E4E"/>
                </a:solidFill>
                <a:latin typeface="Lato"/>
                <a:ea typeface="Lato"/>
                <a:cs typeface="Lato"/>
                <a:sym typeface="Lato"/>
              </a:rPr>
              <a:t>aparigraha</a:t>
            </a:r>
            <a:r>
              <a:rPr b="0" i="0" lang="en-US" sz="1200" u="none" cap="none" strike="noStrike">
                <a:solidFill>
                  <a:srgbClr val="504E4E"/>
                </a:solidFill>
                <a:latin typeface="Lato"/>
                <a:ea typeface="Lato"/>
                <a:cs typeface="Lato"/>
                <a:sym typeface="Lato"/>
              </a:rPr>
              <a:t> is the result of trusting that we will have what we need and of our ability to enjoy possessions without being defined by them, and the ability to let them go.</a:t>
            </a:r>
            <a:endParaRPr b="0" i="1" sz="1100" u="none" cap="none" strike="noStrike">
              <a:solidFill>
                <a:srgbClr val="504E4E"/>
              </a:solidFill>
              <a:latin typeface="Lato Light"/>
              <a:ea typeface="Lato Light"/>
              <a:cs typeface="Lato Light"/>
              <a:sym typeface="Lato Light"/>
            </a:endParaRPr>
          </a:p>
        </p:txBody>
      </p:sp>
      <p:sp>
        <p:nvSpPr>
          <p:cNvPr id="149" name="Google Shape;149;p7"/>
          <p:cNvSpPr/>
          <p:nvPr/>
        </p:nvSpPr>
        <p:spPr>
          <a:xfrm>
            <a:off x="581275" y="2220849"/>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2.39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150" name="Google Shape;150;p7"/>
          <p:cNvSpPr txBox="1"/>
          <p:nvPr/>
        </p:nvSpPr>
        <p:spPr>
          <a:xfrm>
            <a:off x="581275" y="603504"/>
            <a:ext cx="2980077" cy="415033"/>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APARIGRAHA</a:t>
            </a:r>
            <a:endParaRPr b="0" i="0" sz="3600" u="none" cap="none" strike="noStrike">
              <a:solidFill>
                <a:srgbClr val="504E4E"/>
              </a:solidFill>
              <a:latin typeface="Raleway"/>
              <a:ea typeface="Raleway"/>
              <a:cs typeface="Raleway"/>
              <a:sym typeface="Raleway"/>
            </a:endParaRPr>
          </a:p>
        </p:txBody>
      </p:sp>
      <p:sp>
        <p:nvSpPr>
          <p:cNvPr id="151" name="Google Shape;151;p7"/>
          <p:cNvSpPr/>
          <p:nvPr/>
        </p:nvSpPr>
        <p:spPr>
          <a:xfrm>
            <a:off x="581275" y="4501242"/>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152" name="Google Shape;152;p7"/>
          <p:cNvSpPr/>
          <p:nvPr/>
        </p:nvSpPr>
        <p:spPr>
          <a:xfrm>
            <a:off x="573932" y="2445410"/>
            <a:ext cx="4344908" cy="1831271"/>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When non-greed is confirmed, a thorough illumination of the how and why of one's birth comes. (Sri Swami Satchidananda)</a:t>
            </a:r>
            <a:endParaRPr/>
          </a:p>
          <a:p>
            <a:pPr indent="-171450" lvl="0" marL="171450" marR="0" rtl="0" algn="l">
              <a:lnSpc>
                <a:spcPct val="150000"/>
              </a:lnSpc>
              <a:spcBef>
                <a:spcPts val="60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Acknowledging abundance, we recognize the blessings in everything and gain insights into the purpose for our worldly existence. (Nischala Joy Devi)</a:t>
            </a:r>
            <a:endParaRPr b="0" i="0" sz="1200" u="none" cap="none" strike="noStrike">
              <a:solidFill>
                <a:srgbClr val="504E4E"/>
              </a:solidFill>
              <a:latin typeface="Lato"/>
              <a:ea typeface="Lato"/>
              <a:cs typeface="Lato"/>
              <a:sym typeface="Lato"/>
            </a:endParaRPr>
          </a:p>
        </p:txBody>
      </p:sp>
      <p:sp>
        <p:nvSpPr>
          <p:cNvPr id="153" name="Google Shape;153;p7"/>
          <p:cNvSpPr/>
          <p:nvPr/>
        </p:nvSpPr>
        <p:spPr>
          <a:xfrm>
            <a:off x="573932" y="1107390"/>
            <a:ext cx="4344908" cy="888898"/>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Light"/>
              <a:buNone/>
            </a:pPr>
            <a:r>
              <a:rPr b="0" i="1" lang="en-US" sz="1200" u="none" cap="none" strike="noStrike">
                <a:solidFill>
                  <a:srgbClr val="504E4E"/>
                </a:solidFill>
                <a:latin typeface="Lato Light"/>
                <a:ea typeface="Lato Light"/>
                <a:cs typeface="Lato Light"/>
                <a:sym typeface="Lato Light"/>
              </a:rPr>
              <a:t>The resistance to change, and tenaciously holding onto things, causes great suffering and prevents us from growing and living life in a more pleasurable way. – Donna Farhi</a:t>
            </a:r>
            <a:endParaRPr b="0" i="1" sz="1200" u="none" cap="none" strike="noStrike">
              <a:solidFill>
                <a:srgbClr val="504E4E"/>
              </a:solidFill>
              <a:latin typeface="Lato Light"/>
              <a:ea typeface="Lato Light"/>
              <a:cs typeface="Lato Light"/>
              <a:sym typeface="Lato Light"/>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Shelly</dc:creator>
</cp:coreProperties>
</file>