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mfortaa-bold.fntdata"/><Relationship Id="rId16" Type="http://schemas.openxmlformats.org/officeDocument/2006/relationships/slide" Target="slides/slide11.xml"/><Relationship Id="rId38" Type="http://schemas.openxmlformats.org/officeDocument/2006/relationships/font" Target="fonts/Comforta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cc4e9c4b1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cc4e9c4b1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c43e5e84e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c43e5e84e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c43e5e84e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c43e5e84e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cb331a6a2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cb331a6a2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d1900776b0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d1900776b0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28453cf6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d28453cf6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d28453cf6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d28453cf6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d28453cf6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d28453cf6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28453cf6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28453cf6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d2b5e60da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d2b5e60da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ba00fb15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ba00fb15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d2b5e60da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d2b5e60da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c43e5e84e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c43e5e84e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c43e5e84e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c43e5e84e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2b5e60da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2b5e60da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c43e5e84e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c43e5e84e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d2ed8009c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d2ed8009c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d2ed8009c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d2ed8009c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cb331a6a2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cb331a6a2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c43e5e84e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c43e5e84e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d2ed8009c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d2ed8009c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d1900776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d1900776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d2ed8009c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d2ed8009c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cb331a6a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cb331a6a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d2b5e60d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d2b5e60d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c43e5e84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c43e5e84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d226dd62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d226dd62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d28453cf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d28453cf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c43e5e84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c43e5e84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28453cf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d28453cf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c43e5e84e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c43e5e84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1.jpg"/><Relationship Id="rId5"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1.jpg"/><Relationship Id="rId5" Type="http://schemas.openxmlformats.org/officeDocument/2006/relationships/image" Target="../media/image26.jpg"/><Relationship Id="rId6"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04250" y="2001450"/>
            <a:ext cx="9144000" cy="1611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Georgia"/>
                <a:ea typeface="Georgia"/>
                <a:cs typeface="Georgia"/>
                <a:sym typeface="Georgia"/>
              </a:rPr>
              <a:t>Generations at Lough Garadice: History, Heritage, and Family</a:t>
            </a:r>
            <a:endParaRPr>
              <a:latin typeface="Georgia"/>
              <a:ea typeface="Georgia"/>
              <a:cs typeface="Georgia"/>
              <a:sym typeface="Georgia"/>
            </a:endParaRPr>
          </a:p>
        </p:txBody>
      </p:sp>
      <p:sp>
        <p:nvSpPr>
          <p:cNvPr id="55" name="Google Shape;55;p13"/>
          <p:cNvSpPr txBox="1"/>
          <p:nvPr>
            <p:ph idx="1" type="subTitle"/>
          </p:nvPr>
        </p:nvSpPr>
        <p:spPr>
          <a:xfrm>
            <a:off x="415950" y="37343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Georgia"/>
                <a:ea typeface="Georgia"/>
                <a:cs typeface="Georgia"/>
                <a:sym typeface="Georgia"/>
              </a:rPr>
              <a:t>Stephen Kellett</a:t>
            </a:r>
            <a:endParaRPr>
              <a:solidFill>
                <a:schemeClr val="dk1"/>
              </a:solidFill>
              <a:latin typeface="Georgia"/>
              <a:ea typeface="Georgia"/>
              <a:cs typeface="Georgia"/>
              <a:sym typeface="Georgia"/>
            </a:endParaRPr>
          </a:p>
        </p:txBody>
      </p:sp>
      <p:sp>
        <p:nvSpPr>
          <p:cNvPr id="56" name="Google Shape;56;p13"/>
          <p:cNvSpPr txBox="1"/>
          <p:nvPr/>
        </p:nvSpPr>
        <p:spPr>
          <a:xfrm>
            <a:off x="415950" y="906450"/>
            <a:ext cx="8312100" cy="109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chemeClr val="dk1"/>
                </a:solidFill>
                <a:latin typeface="Georgia"/>
                <a:ea typeface="Georgia"/>
                <a:cs typeface="Georgia"/>
                <a:sym typeface="Georgia"/>
              </a:rPr>
              <a:t>Young Historian Project</a:t>
            </a:r>
            <a:endParaRPr sz="6000">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latin typeface="Georgia"/>
                <a:ea typeface="Georgia"/>
                <a:cs typeface="Georgia"/>
                <a:sym typeface="Georgia"/>
              </a:rPr>
              <a:t>The history of Garadices islands: Cherry Island</a:t>
            </a:r>
            <a:endParaRPr>
              <a:latin typeface="Georgia"/>
              <a:ea typeface="Georgia"/>
              <a:cs typeface="Georgia"/>
              <a:sym typeface="Georgia"/>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Georgia"/>
                <a:ea typeface="Georgia"/>
                <a:cs typeface="Georgia"/>
                <a:sym typeface="Georgia"/>
              </a:rPr>
              <a:t>A fortress on Cherry Island was supposedly burned down and garrisoned by the son of Tighearnan O’Rourke in 13th century. </a:t>
            </a:r>
            <a:endParaRPr>
              <a:solidFill>
                <a:schemeClr val="dk1"/>
              </a:solidFill>
              <a:latin typeface="Georgia"/>
              <a:ea typeface="Georgia"/>
              <a:cs typeface="Georgia"/>
              <a:sym typeface="Georgia"/>
            </a:endParaRPr>
          </a:p>
          <a:p>
            <a:pPr indent="0" lvl="0" marL="0" rtl="0" algn="l">
              <a:spcBef>
                <a:spcPts val="1200"/>
              </a:spcBef>
              <a:spcAft>
                <a:spcPts val="0"/>
              </a:spcAft>
              <a:buNone/>
            </a:pPr>
            <a:r>
              <a:rPr lang="en">
                <a:solidFill>
                  <a:schemeClr val="dk1"/>
                </a:solidFill>
                <a:latin typeface="Georgia"/>
                <a:ea typeface="Georgia"/>
                <a:cs typeface="Georgia"/>
                <a:sym typeface="Georgia"/>
              </a:rPr>
              <a:t>In 1418 Tighearnan Mor O’Rourke was on his deathbed on cherry island where his whole family including Owen O’Rourke his son was there. On Owens way back from the island on his boat he drowned </a:t>
            </a:r>
            <a:endParaRPr>
              <a:solidFill>
                <a:schemeClr val="dk1"/>
              </a:solidFill>
              <a:latin typeface="Georgia"/>
              <a:ea typeface="Georgia"/>
              <a:cs typeface="Georgia"/>
              <a:sym typeface="Georgia"/>
            </a:endParaRPr>
          </a:p>
          <a:p>
            <a:pPr indent="0" lvl="0" marL="0" rtl="0" algn="l">
              <a:spcBef>
                <a:spcPts val="1200"/>
              </a:spcBef>
              <a:spcAft>
                <a:spcPts val="1200"/>
              </a:spcAft>
              <a:buNone/>
            </a:pPr>
            <a:r>
              <a:rPr lang="en">
                <a:solidFill>
                  <a:schemeClr val="dk1"/>
                </a:solidFill>
                <a:latin typeface="Georgia"/>
                <a:ea typeface="Georgia"/>
                <a:cs typeface="Georgia"/>
                <a:sym typeface="Georgia"/>
              </a:rPr>
              <a:t>Woodford Castle situated beside the Woodford river is supposedly built on top of an old O’Rourke lordly residence. It is recorded that Aine MacDonagh the wife of Tighearnan Mor O’Rourke passed away </a:t>
            </a:r>
            <a:endParaRPr>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The history of Garadices islands: </a:t>
            </a:r>
            <a:r>
              <a:rPr lang="en">
                <a:latin typeface="Georgia"/>
                <a:ea typeface="Georgia"/>
                <a:cs typeface="Georgia"/>
                <a:sym typeface="Georgia"/>
              </a:rPr>
              <a:t>Slashers/Crane Island </a:t>
            </a:r>
            <a:endParaRPr>
              <a:latin typeface="Georgia"/>
              <a:ea typeface="Georgia"/>
              <a:cs typeface="Georgia"/>
              <a:sym typeface="Georgia"/>
            </a:endParaRPr>
          </a:p>
        </p:txBody>
      </p:sp>
      <p:sp>
        <p:nvSpPr>
          <p:cNvPr id="125" name="Google Shape;125;p23"/>
          <p:cNvSpPr txBox="1"/>
          <p:nvPr>
            <p:ph idx="1" type="body"/>
          </p:nvPr>
        </p:nvSpPr>
        <p:spPr>
          <a:xfrm>
            <a:off x="311700" y="1152475"/>
            <a:ext cx="8520600" cy="4397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Georgia"/>
                <a:ea typeface="Georgia"/>
                <a:cs typeface="Georgia"/>
                <a:sym typeface="Georgia"/>
              </a:rPr>
              <a:t>Crane Island also known as Slashers Island is the smallest of the 3 islands. The remains of a large rectangular wall structure remains and a circular tower. There is also several gun loops in the walls. In 2013 an outer facing stone from a gun loop in the tower was stolen.</a:t>
            </a:r>
            <a:endParaRPr>
              <a:solidFill>
                <a:schemeClr val="dk1"/>
              </a:solidFill>
              <a:latin typeface="Georgia"/>
              <a:ea typeface="Georgia"/>
              <a:cs typeface="Georgia"/>
              <a:sym typeface="Georgia"/>
            </a:endParaRPr>
          </a:p>
          <a:p>
            <a:pPr indent="0" lvl="0" marL="0" rtl="0" algn="l">
              <a:spcBef>
                <a:spcPts val="1200"/>
              </a:spcBef>
              <a:spcAft>
                <a:spcPts val="0"/>
              </a:spcAft>
              <a:buNone/>
            </a:pPr>
            <a:r>
              <a:rPr lang="en">
                <a:solidFill>
                  <a:schemeClr val="dk1"/>
                </a:solidFill>
                <a:latin typeface="Georgia"/>
                <a:ea typeface="Georgia"/>
                <a:cs typeface="Georgia"/>
                <a:sym typeface="Georgia"/>
              </a:rPr>
              <a:t>The Islands name is Crane Island but l know it as Slashers Island as Miles the Slasher O’Reilly lived there in the 17th century. Supposedly he commuted between the island and the mainland through hidden tunnels under the lakebed but there is no proven </a:t>
            </a:r>
            <a:r>
              <a:rPr lang="en">
                <a:solidFill>
                  <a:schemeClr val="dk1"/>
                </a:solidFill>
                <a:latin typeface="Georgia"/>
                <a:ea typeface="Georgia"/>
                <a:cs typeface="Georgia"/>
                <a:sym typeface="Georgia"/>
              </a:rPr>
              <a:t>evidence</a:t>
            </a:r>
            <a:r>
              <a:rPr lang="en">
                <a:solidFill>
                  <a:schemeClr val="dk1"/>
                </a:solidFill>
                <a:latin typeface="Georgia"/>
                <a:ea typeface="Georgia"/>
                <a:cs typeface="Georgia"/>
                <a:sym typeface="Georgia"/>
              </a:rPr>
              <a:t> of this.</a:t>
            </a:r>
            <a:endParaRPr>
              <a:solidFill>
                <a:schemeClr val="dk1"/>
              </a:solidFill>
              <a:latin typeface="Georgia"/>
              <a:ea typeface="Georgia"/>
              <a:cs typeface="Georgia"/>
              <a:sym typeface="Georgia"/>
            </a:endParaRPr>
          </a:p>
          <a:p>
            <a:pPr indent="0" lvl="0" marL="0" rtl="0" algn="l">
              <a:spcBef>
                <a:spcPts val="1200"/>
              </a:spcBef>
              <a:spcAft>
                <a:spcPts val="0"/>
              </a:spcAft>
              <a:buNone/>
            </a:pPr>
            <a:r>
              <a:rPr lang="en">
                <a:solidFill>
                  <a:schemeClr val="dk1"/>
                </a:solidFill>
                <a:latin typeface="Georgia"/>
                <a:ea typeface="Georgia"/>
                <a:cs typeface="Georgia"/>
                <a:sym typeface="Georgia"/>
              </a:rPr>
              <a:t>The only evidence related to Miles the Slasher is that of a knife found in the lake that dates from this period. Again from my interview my grandfather beleives this is one of Miles the Slashers from folklore stories</a:t>
            </a:r>
            <a:endParaRPr>
              <a:solidFill>
                <a:schemeClr val="dk1"/>
              </a:solidFill>
              <a:latin typeface="Georgia"/>
              <a:ea typeface="Georgia"/>
              <a:cs typeface="Georgia"/>
              <a:sym typeface="Georgia"/>
            </a:endParaRPr>
          </a:p>
          <a:p>
            <a:pPr indent="0" lvl="0" marL="0" rtl="0" algn="l">
              <a:spcBef>
                <a:spcPts val="1200"/>
              </a:spcBef>
              <a:spcAft>
                <a:spcPts val="1200"/>
              </a:spcAft>
              <a:buNone/>
            </a:pPr>
            <a:r>
              <a:t/>
            </a:r>
            <a:endParaRPr sz="16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The history of Garadices islands: </a:t>
            </a:r>
            <a:r>
              <a:rPr lang="en">
                <a:latin typeface="Georgia"/>
                <a:ea typeface="Georgia"/>
                <a:cs typeface="Georgia"/>
                <a:sym typeface="Georgia"/>
              </a:rPr>
              <a:t>Church Island </a:t>
            </a:r>
            <a:endParaRPr>
              <a:latin typeface="Georgia"/>
              <a:ea typeface="Georgia"/>
              <a:cs typeface="Georgia"/>
              <a:sym typeface="Georgia"/>
            </a:endParaRPr>
          </a:p>
        </p:txBody>
      </p:sp>
      <p:sp>
        <p:nvSpPr>
          <p:cNvPr id="131" name="Google Shape;131;p24"/>
          <p:cNvSpPr txBox="1"/>
          <p:nvPr>
            <p:ph idx="1" type="body"/>
          </p:nvPr>
        </p:nvSpPr>
        <p:spPr>
          <a:xfrm rot="-121">
            <a:off x="311677" y="1152441"/>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latin typeface="Georgia"/>
                <a:ea typeface="Georgia"/>
                <a:cs typeface="Georgia"/>
                <a:sym typeface="Georgia"/>
              </a:rPr>
              <a:t>Church island is the largest of the 3 islands and is the island I can see from my house. It has ruins of an old church that was built by the O’Rourke family with one of them being buried there.</a:t>
            </a:r>
            <a:endParaRPr>
              <a:solidFill>
                <a:schemeClr val="dk1"/>
              </a:solidFill>
              <a:latin typeface="Georgia"/>
              <a:ea typeface="Georgia"/>
              <a:cs typeface="Georgia"/>
              <a:sym typeface="Georgia"/>
            </a:endParaRPr>
          </a:p>
          <a:p>
            <a:pPr indent="0" lvl="0" marL="0" rtl="0" algn="l">
              <a:spcBef>
                <a:spcPts val="1200"/>
              </a:spcBef>
              <a:spcAft>
                <a:spcPts val="0"/>
              </a:spcAft>
              <a:buNone/>
            </a:pPr>
            <a:r>
              <a:rPr lang="en">
                <a:solidFill>
                  <a:schemeClr val="dk1"/>
                </a:solidFill>
                <a:latin typeface="Georgia"/>
                <a:ea typeface="Georgia"/>
                <a:cs typeface="Georgia"/>
                <a:sym typeface="Georgia"/>
              </a:rPr>
              <a:t>Saint Patrick crossed Lough Garadice on his way to destroy </a:t>
            </a:r>
            <a:r>
              <a:rPr lang="en">
                <a:solidFill>
                  <a:schemeClr val="dk1"/>
                </a:solidFill>
                <a:latin typeface="Georgia"/>
                <a:ea typeface="Georgia"/>
                <a:cs typeface="Georgia"/>
                <a:sym typeface="Georgia"/>
              </a:rPr>
              <a:t>crom</a:t>
            </a:r>
            <a:r>
              <a:rPr lang="en">
                <a:solidFill>
                  <a:schemeClr val="dk1"/>
                </a:solidFill>
                <a:latin typeface="Georgia"/>
                <a:ea typeface="Georgia"/>
                <a:cs typeface="Georgia"/>
                <a:sym typeface="Georgia"/>
              </a:rPr>
              <a:t> cruadh and he is supposed to have stopped on church island. Also in 2012 there was a window from the church stolen and still not returned to this day.                                      (mentioned in The Tripartite life of Patrick)</a:t>
            </a:r>
            <a:endParaRPr>
              <a:solidFill>
                <a:schemeClr val="dk1"/>
              </a:solidFill>
              <a:latin typeface="Georgia"/>
              <a:ea typeface="Georgia"/>
              <a:cs typeface="Georgia"/>
              <a:sym typeface="Georgia"/>
            </a:endParaRPr>
          </a:p>
          <a:p>
            <a:pPr indent="0" lvl="0" marL="0" rtl="0" algn="l">
              <a:spcBef>
                <a:spcPts val="1200"/>
              </a:spcBef>
              <a:spcAft>
                <a:spcPts val="1200"/>
              </a:spcAft>
              <a:buNone/>
            </a:pPr>
            <a:r>
              <a:rPr lang="en">
                <a:solidFill>
                  <a:schemeClr val="dk1"/>
                </a:solidFill>
                <a:latin typeface="Georgia"/>
                <a:ea typeface="Georgia"/>
                <a:cs typeface="Georgia"/>
                <a:sym typeface="Georgia"/>
              </a:rPr>
              <a:t>Church island is also important in our family history as it was a source of timber for generations gone by when the more severe winters caused the lake to freeze over and the horse and cart was used by my great grandfather John James Maxwell and his forefathers also.</a:t>
            </a:r>
            <a:endParaRPr>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37" name="Google Shape;137;p25"/>
          <p:cNvSpPr txBox="1"/>
          <p:nvPr>
            <p:ph idx="1" type="body"/>
          </p:nvPr>
        </p:nvSpPr>
        <p:spPr>
          <a:xfrm>
            <a:off x="311700" y="1152475"/>
            <a:ext cx="8520600" cy="203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latin typeface="Georgia"/>
                <a:ea typeface="Georgia"/>
                <a:cs typeface="Georgia"/>
                <a:sym typeface="Georgia"/>
              </a:rPr>
              <a:t>My Family has been living beside garadice lake for hundreds of years, since around the 14th or 15th </a:t>
            </a:r>
            <a:r>
              <a:rPr lang="en">
                <a:solidFill>
                  <a:schemeClr val="dk1"/>
                </a:solidFill>
                <a:latin typeface="Georgia"/>
                <a:ea typeface="Georgia"/>
                <a:cs typeface="Georgia"/>
                <a:sym typeface="Georgia"/>
              </a:rPr>
              <a:t>century</a:t>
            </a:r>
            <a:r>
              <a:rPr lang="en">
                <a:solidFill>
                  <a:schemeClr val="dk1"/>
                </a:solidFill>
                <a:latin typeface="Georgia"/>
                <a:ea typeface="Georgia"/>
                <a:cs typeface="Georgia"/>
                <a:sym typeface="Georgia"/>
              </a:rPr>
              <a:t> we presume as the Maxwell clan came to Ireland from Scotland when King Robert the Bruce of Scotland invaded. The furthest back relative I can find proof of is Patt or Patrick Maxwell who was born here in 1796 and died in 1886</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138" name="Google Shape;138;p25"/>
          <p:cNvPicPr preferRelativeResize="0"/>
          <p:nvPr/>
        </p:nvPicPr>
        <p:blipFill>
          <a:blip r:embed="rId3">
            <a:alphaModFix/>
          </a:blip>
          <a:stretch>
            <a:fillRect/>
          </a:stretch>
        </p:blipFill>
        <p:spPr>
          <a:xfrm>
            <a:off x="3613750" y="3325125"/>
            <a:ext cx="5385477" cy="1648325"/>
          </a:xfrm>
          <a:prstGeom prst="rect">
            <a:avLst/>
          </a:prstGeom>
          <a:noFill/>
          <a:ln>
            <a:noFill/>
          </a:ln>
        </p:spPr>
      </p:pic>
      <p:pic>
        <p:nvPicPr>
          <p:cNvPr id="139" name="Google Shape;139;p25"/>
          <p:cNvPicPr preferRelativeResize="0"/>
          <p:nvPr/>
        </p:nvPicPr>
        <p:blipFill>
          <a:blip r:embed="rId4">
            <a:alphaModFix/>
          </a:blip>
          <a:stretch>
            <a:fillRect/>
          </a:stretch>
        </p:blipFill>
        <p:spPr>
          <a:xfrm>
            <a:off x="108900" y="3325125"/>
            <a:ext cx="3504849" cy="164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45" name="Google Shape;145;p26"/>
          <p:cNvSpPr txBox="1"/>
          <p:nvPr/>
        </p:nvSpPr>
        <p:spPr>
          <a:xfrm>
            <a:off x="311700" y="1167900"/>
            <a:ext cx="8422500" cy="3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Georgia"/>
                <a:ea typeface="Georgia"/>
                <a:cs typeface="Georgia"/>
                <a:sym typeface="Georgia"/>
              </a:rPr>
              <a:t>Census returns;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1901; Patrick Maxwell (70) Head of house, John Maxwell (24) farmers son and heir, Rose (19) farmers daughter and emigrated to the USA, Mary(22) farmers daughter who also emigrated to the USA</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1911;John Maxwell (52) his wife Mary Gill (35) and children Mary Anne (3) Patrick (2) and Rose (0)</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p:txBody>
      </p:sp>
      <p:pic>
        <p:nvPicPr>
          <p:cNvPr id="146" name="Google Shape;146;p26"/>
          <p:cNvPicPr preferRelativeResize="0"/>
          <p:nvPr/>
        </p:nvPicPr>
        <p:blipFill>
          <a:blip r:embed="rId3">
            <a:alphaModFix/>
          </a:blip>
          <a:stretch>
            <a:fillRect/>
          </a:stretch>
        </p:blipFill>
        <p:spPr>
          <a:xfrm>
            <a:off x="0" y="3606375"/>
            <a:ext cx="4532929" cy="1537125"/>
          </a:xfrm>
          <a:prstGeom prst="rect">
            <a:avLst/>
          </a:prstGeom>
          <a:noFill/>
          <a:ln>
            <a:noFill/>
          </a:ln>
        </p:spPr>
      </p:pic>
      <p:pic>
        <p:nvPicPr>
          <p:cNvPr id="147" name="Google Shape;147;p26"/>
          <p:cNvPicPr preferRelativeResize="0"/>
          <p:nvPr/>
        </p:nvPicPr>
        <p:blipFill>
          <a:blip r:embed="rId4">
            <a:alphaModFix/>
          </a:blip>
          <a:stretch>
            <a:fillRect/>
          </a:stretch>
        </p:blipFill>
        <p:spPr>
          <a:xfrm>
            <a:off x="4532925" y="3351457"/>
            <a:ext cx="4611074" cy="17920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53" name="Google Shape;153;p27"/>
          <p:cNvSpPr txBox="1"/>
          <p:nvPr/>
        </p:nvSpPr>
        <p:spPr>
          <a:xfrm>
            <a:off x="311700" y="1167900"/>
            <a:ext cx="8422500" cy="3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Georgia"/>
                <a:ea typeface="Georgia"/>
                <a:cs typeface="Georgia"/>
                <a:sym typeface="Georgia"/>
              </a:rPr>
              <a:t>Griffiths Valuation; The returns for Carrickmakeegan shows Patt/Patrick Maxwell holding a tenancy from William Gore-Ormsby, on lands that today form part of my grandad Noel Maxwells farm.</a:t>
            </a:r>
            <a:endParaRPr sz="1800">
              <a:solidFill>
                <a:schemeClr val="dk2"/>
              </a:solidFill>
            </a:endParaRPr>
          </a:p>
        </p:txBody>
      </p:sp>
      <p:pic>
        <p:nvPicPr>
          <p:cNvPr id="154" name="Google Shape;154;p27"/>
          <p:cNvPicPr preferRelativeResize="0"/>
          <p:nvPr/>
        </p:nvPicPr>
        <p:blipFill>
          <a:blip r:embed="rId3">
            <a:alphaModFix/>
          </a:blip>
          <a:stretch>
            <a:fillRect/>
          </a:stretch>
        </p:blipFill>
        <p:spPr>
          <a:xfrm>
            <a:off x="311700" y="2313825"/>
            <a:ext cx="7625100" cy="2333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60" name="Google Shape;160;p28"/>
          <p:cNvSpPr txBox="1"/>
          <p:nvPr/>
        </p:nvSpPr>
        <p:spPr>
          <a:xfrm>
            <a:off x="311700" y="1167900"/>
            <a:ext cx="8422500" cy="3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Georgia"/>
                <a:ea typeface="Georgia"/>
                <a:cs typeface="Georgia"/>
                <a:sym typeface="Georgia"/>
              </a:rPr>
              <a:t>Tithe Applotment Books. The date of returns for carrickmakeegan is 1834 and includes two Maxwells, John and Pat. On the balance of probabilities, and as a further pointer, since the death of Patrick Maxwell on 29th October is reported by a Patrick Maxwell of Carrickmakeegan, he seems to be the best candidate.</a:t>
            </a:r>
            <a:endParaRPr sz="1800">
              <a:solidFill>
                <a:schemeClr val="dk1"/>
              </a:solidFill>
              <a:latin typeface="Georgia"/>
              <a:ea typeface="Georgia"/>
              <a:cs typeface="Georgia"/>
              <a:sym typeface="Georgia"/>
            </a:endParaRPr>
          </a:p>
        </p:txBody>
      </p:sp>
      <p:pic>
        <p:nvPicPr>
          <p:cNvPr id="161" name="Google Shape;161;p28"/>
          <p:cNvPicPr preferRelativeResize="0"/>
          <p:nvPr/>
        </p:nvPicPr>
        <p:blipFill>
          <a:blip r:embed="rId3">
            <a:alphaModFix/>
          </a:blip>
          <a:stretch>
            <a:fillRect/>
          </a:stretch>
        </p:blipFill>
        <p:spPr>
          <a:xfrm>
            <a:off x="2412600" y="2494550"/>
            <a:ext cx="4318799" cy="26489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67" name="Google Shape;167;p29"/>
          <p:cNvSpPr txBox="1"/>
          <p:nvPr/>
        </p:nvSpPr>
        <p:spPr>
          <a:xfrm>
            <a:off x="311700" y="1167900"/>
            <a:ext cx="8422500" cy="3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I used the Census and my Grandad to tell me all my relatives from Patt, Patrick and John all the way down to me and made a family tree from it.</a:t>
            </a:r>
            <a:endParaRPr sz="1800">
              <a:solidFill>
                <a:schemeClr val="dk1"/>
              </a:solidFill>
            </a:endParaRPr>
          </a:p>
        </p:txBody>
      </p:sp>
      <p:pic>
        <p:nvPicPr>
          <p:cNvPr id="168" name="Google Shape;168;p29"/>
          <p:cNvPicPr preferRelativeResize="0"/>
          <p:nvPr/>
        </p:nvPicPr>
        <p:blipFill>
          <a:blip r:embed="rId3">
            <a:alphaModFix/>
          </a:blip>
          <a:stretch>
            <a:fillRect/>
          </a:stretch>
        </p:blipFill>
        <p:spPr>
          <a:xfrm>
            <a:off x="1575975" y="1953725"/>
            <a:ext cx="5992051" cy="3189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74" name="Google Shape;174;p30"/>
          <p:cNvSpPr txBox="1"/>
          <p:nvPr/>
        </p:nvSpPr>
        <p:spPr>
          <a:xfrm>
            <a:off x="311700" y="1167900"/>
            <a:ext cx="8422500" cy="3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75" name="Google Shape;175;p30"/>
          <p:cNvPicPr preferRelativeResize="0"/>
          <p:nvPr/>
        </p:nvPicPr>
        <p:blipFill>
          <a:blip r:embed="rId3">
            <a:alphaModFix/>
          </a:blip>
          <a:stretch>
            <a:fillRect/>
          </a:stretch>
        </p:blipFill>
        <p:spPr>
          <a:xfrm>
            <a:off x="1029274" y="1167900"/>
            <a:ext cx="7085451" cy="397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pic>
        <p:nvPicPr>
          <p:cNvPr id="181" name="Google Shape;181;p31" title="dc3446bf-0e79-45ed-b06c-4c11870e29a6.png"/>
          <p:cNvPicPr preferRelativeResize="0"/>
          <p:nvPr/>
        </p:nvPicPr>
        <p:blipFill>
          <a:blip r:embed="rId3">
            <a:alphaModFix/>
          </a:blip>
          <a:stretch>
            <a:fillRect/>
          </a:stretch>
        </p:blipFill>
        <p:spPr>
          <a:xfrm>
            <a:off x="1706263" y="1143100"/>
            <a:ext cx="5731465" cy="3820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Introduction</a:t>
            </a:r>
            <a:endParaRPr>
              <a:latin typeface="Georgia"/>
              <a:ea typeface="Georgia"/>
              <a:cs typeface="Georgia"/>
              <a:sym typeface="Georgia"/>
            </a:endParaRPr>
          </a:p>
        </p:txBody>
      </p:sp>
      <p:sp>
        <p:nvSpPr>
          <p:cNvPr id="62" name="Google Shape;62;p14"/>
          <p:cNvSpPr txBox="1"/>
          <p:nvPr>
            <p:ph idx="1" type="body"/>
          </p:nvPr>
        </p:nvSpPr>
        <p:spPr>
          <a:xfrm>
            <a:off x="311700" y="1152475"/>
            <a:ext cx="8520600" cy="365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Georgia"/>
                <a:ea typeface="Georgia"/>
                <a:cs typeface="Georgia"/>
                <a:sym typeface="Georgia"/>
              </a:rPr>
              <a:t>The main objective of my project titled Lough Garadice aims to look at the historical timeline based on this lake and the background to my family links of settlements here. My home overlooks the lake, my grandparents and mum have grown up here and I want to establish my family tree and any links to the historical events or references at this Lough. I will obtain information from a number of sources and use many formats such as written text, oral interviews and digital references on this project. I hope to draw up my family tree using the Census, Griffiths valuation and Tithe applotments and I hope to find a reason as to why we’re settled here on the shores of Lough Garadice. There is a number of folklore and stories with references to Lough Garadice and I will investiaget if these have any historical basis.</a:t>
            </a:r>
            <a:endParaRPr>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Maxwell Family history beside garadice</a:t>
            </a:r>
            <a:endParaRPr>
              <a:latin typeface="Georgia"/>
              <a:ea typeface="Georgia"/>
              <a:cs typeface="Georgia"/>
              <a:sym typeface="Georgia"/>
            </a:endParaRPr>
          </a:p>
        </p:txBody>
      </p:sp>
      <p:sp>
        <p:nvSpPr>
          <p:cNvPr id="187" name="Google Shape;187;p32"/>
          <p:cNvSpPr txBox="1"/>
          <p:nvPr/>
        </p:nvSpPr>
        <p:spPr>
          <a:xfrm>
            <a:off x="311700" y="1167900"/>
            <a:ext cx="8422500" cy="3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88" name="Google Shape;188;p32"/>
          <p:cNvPicPr preferRelativeResize="0"/>
          <p:nvPr/>
        </p:nvPicPr>
        <p:blipFill>
          <a:blip r:embed="rId3">
            <a:alphaModFix/>
          </a:blip>
          <a:stretch>
            <a:fillRect/>
          </a:stretch>
        </p:blipFill>
        <p:spPr>
          <a:xfrm>
            <a:off x="1477611" y="1098475"/>
            <a:ext cx="6090676" cy="3872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Carrickmakeegan boating tragedy </a:t>
            </a:r>
            <a:endParaRPr>
              <a:latin typeface="Georgia"/>
              <a:ea typeface="Georgia"/>
              <a:cs typeface="Georgia"/>
              <a:sym typeface="Georgia"/>
            </a:endParaRPr>
          </a:p>
          <a:p>
            <a:pPr indent="0" lvl="0" marL="0" rtl="0" algn="l">
              <a:spcBef>
                <a:spcPts val="0"/>
              </a:spcBef>
              <a:spcAft>
                <a:spcPts val="0"/>
              </a:spcAft>
              <a:buNone/>
            </a:pPr>
            <a:r>
              <a:t/>
            </a:r>
            <a:endParaRPr/>
          </a:p>
        </p:txBody>
      </p:sp>
      <p:sp>
        <p:nvSpPr>
          <p:cNvPr id="194" name="Google Shape;194;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Georgia"/>
                <a:ea typeface="Georgia"/>
                <a:cs typeface="Georgia"/>
                <a:sym typeface="Georgia"/>
              </a:rPr>
              <a:t>On August 23, 1942, a tragic boating accident occurred at Carrickmakeegan on the Ballinamore–Ballyconnell Canal near Garadice Lake when a group of teenagers overcrowded a small boat that capsized, throwing them into deep water. Six young people aged 15 to 19 drowned, while others survived thanks to the bravery of a few in the group who helped rescue their friends. My Grandad John James Maxwell helped transport the bodies to the catholic hall in Ballinamore.</a:t>
            </a:r>
            <a:endParaRPr>
              <a:solidFill>
                <a:schemeClr val="dk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How i link to garadice</a:t>
            </a:r>
            <a:endParaRPr>
              <a:latin typeface="Georgia"/>
              <a:ea typeface="Georgia"/>
              <a:cs typeface="Georgia"/>
              <a:sym typeface="Georgia"/>
            </a:endParaRPr>
          </a:p>
        </p:txBody>
      </p:sp>
      <p:sp>
        <p:nvSpPr>
          <p:cNvPr id="200" name="Google Shape;200;p34"/>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latin typeface="Georgia"/>
                <a:ea typeface="Georgia"/>
                <a:cs typeface="Georgia"/>
                <a:sym typeface="Georgia"/>
              </a:rPr>
              <a:t>I feel a strong connection to Garadice because I live beside it, and my family has lived in this area for hundreds of years. Throughout many generations, the lake has been part of my family’s daily life as they farmed the land and built their lives here. It has witnessed the history of my family and the changes that have taken place over time, making it an important and meaningful place to me. </a:t>
            </a:r>
            <a:endParaRPr>
              <a:solidFill>
                <a:schemeClr val="dk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1200"/>
              </a:spcBef>
              <a:spcAft>
                <a:spcPts val="1200"/>
              </a:spcAft>
              <a:buNone/>
            </a:pPr>
            <a:r>
              <a:t/>
            </a:r>
            <a:endParaRPr>
              <a:solidFill>
                <a:schemeClr val="dk1"/>
              </a:solidFill>
              <a:latin typeface="Georgia"/>
              <a:ea typeface="Georgia"/>
              <a:cs typeface="Georgia"/>
              <a:sym typeface="Georgia"/>
            </a:endParaRPr>
          </a:p>
        </p:txBody>
      </p:sp>
      <p:pic>
        <p:nvPicPr>
          <p:cNvPr id="201" name="Google Shape;201;p34"/>
          <p:cNvPicPr preferRelativeResize="0"/>
          <p:nvPr/>
        </p:nvPicPr>
        <p:blipFill>
          <a:blip r:embed="rId3">
            <a:alphaModFix/>
          </a:blip>
          <a:stretch>
            <a:fillRect/>
          </a:stretch>
        </p:blipFill>
        <p:spPr>
          <a:xfrm>
            <a:off x="4572000" y="1017725"/>
            <a:ext cx="4533025" cy="37454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Garadice from my house</a:t>
            </a:r>
            <a:endParaRPr>
              <a:latin typeface="Georgia"/>
              <a:ea typeface="Georgia"/>
              <a:cs typeface="Georgia"/>
              <a:sym typeface="Georgia"/>
            </a:endParaRPr>
          </a:p>
        </p:txBody>
      </p:sp>
      <p:sp>
        <p:nvSpPr>
          <p:cNvPr id="207" name="Google Shape;207;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endParaRPr>
          </a:p>
        </p:txBody>
      </p:sp>
      <p:pic>
        <p:nvPicPr>
          <p:cNvPr id="208" name="Google Shape;208;p35" title="IMG-20260326-WA0007.jpg"/>
          <p:cNvPicPr preferRelativeResize="0"/>
          <p:nvPr/>
        </p:nvPicPr>
        <p:blipFill>
          <a:blip r:embed="rId3">
            <a:alphaModFix/>
          </a:blip>
          <a:stretch>
            <a:fillRect/>
          </a:stretch>
        </p:blipFill>
        <p:spPr>
          <a:xfrm>
            <a:off x="-3" y="1076525"/>
            <a:ext cx="3050226" cy="4066973"/>
          </a:xfrm>
          <a:prstGeom prst="rect">
            <a:avLst/>
          </a:prstGeom>
          <a:noFill/>
          <a:ln>
            <a:noFill/>
          </a:ln>
        </p:spPr>
      </p:pic>
      <p:pic>
        <p:nvPicPr>
          <p:cNvPr id="209" name="Google Shape;209;p35" title="IMG-20260326-WA0001.jpg"/>
          <p:cNvPicPr preferRelativeResize="0"/>
          <p:nvPr/>
        </p:nvPicPr>
        <p:blipFill>
          <a:blip r:embed="rId4">
            <a:alphaModFix/>
          </a:blip>
          <a:stretch>
            <a:fillRect/>
          </a:stretch>
        </p:blipFill>
        <p:spPr>
          <a:xfrm>
            <a:off x="3050225" y="1076542"/>
            <a:ext cx="3050226" cy="4066957"/>
          </a:xfrm>
          <a:prstGeom prst="rect">
            <a:avLst/>
          </a:prstGeom>
          <a:noFill/>
          <a:ln>
            <a:noFill/>
          </a:ln>
        </p:spPr>
      </p:pic>
      <p:pic>
        <p:nvPicPr>
          <p:cNvPr id="210" name="Google Shape;210;p35" title="IMG-20260326-WA0000.jpg"/>
          <p:cNvPicPr preferRelativeResize="0"/>
          <p:nvPr/>
        </p:nvPicPr>
        <p:blipFill>
          <a:blip r:embed="rId5">
            <a:alphaModFix/>
          </a:blip>
          <a:stretch>
            <a:fillRect/>
          </a:stretch>
        </p:blipFill>
        <p:spPr>
          <a:xfrm>
            <a:off x="6100450" y="1076534"/>
            <a:ext cx="3050223" cy="40669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268200" y="238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Garadice from my house</a:t>
            </a:r>
            <a:endParaRPr>
              <a:latin typeface="Georgia"/>
              <a:ea typeface="Georgia"/>
              <a:cs typeface="Georgia"/>
              <a:sym typeface="Georgia"/>
            </a:endParaRPr>
          </a:p>
        </p:txBody>
      </p:sp>
      <p:sp>
        <p:nvSpPr>
          <p:cNvPr id="216" name="Google Shape;216;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endParaRPr>
          </a:p>
        </p:txBody>
      </p:sp>
      <p:pic>
        <p:nvPicPr>
          <p:cNvPr id="217" name="Google Shape;217;p36"/>
          <p:cNvPicPr preferRelativeResize="0"/>
          <p:nvPr/>
        </p:nvPicPr>
        <p:blipFill>
          <a:blip r:embed="rId3">
            <a:alphaModFix/>
          </a:blip>
          <a:stretch>
            <a:fillRect/>
          </a:stretch>
        </p:blipFill>
        <p:spPr>
          <a:xfrm rot="5400000">
            <a:off x="5741438" y="1694813"/>
            <a:ext cx="2197850" cy="4607275"/>
          </a:xfrm>
          <a:prstGeom prst="rect">
            <a:avLst/>
          </a:prstGeom>
          <a:noFill/>
          <a:ln>
            <a:noFill/>
          </a:ln>
        </p:spPr>
      </p:pic>
      <p:pic>
        <p:nvPicPr>
          <p:cNvPr id="218" name="Google Shape;218;p36" title="IMG-20260317-WA0001.jpg"/>
          <p:cNvPicPr preferRelativeResize="0"/>
          <p:nvPr/>
        </p:nvPicPr>
        <p:blipFill>
          <a:blip r:embed="rId4">
            <a:alphaModFix/>
          </a:blip>
          <a:stretch>
            <a:fillRect/>
          </a:stretch>
        </p:blipFill>
        <p:spPr>
          <a:xfrm>
            <a:off x="4532450" y="0"/>
            <a:ext cx="4611544" cy="2899526"/>
          </a:xfrm>
          <a:prstGeom prst="rect">
            <a:avLst/>
          </a:prstGeom>
          <a:noFill/>
          <a:ln>
            <a:noFill/>
          </a:ln>
        </p:spPr>
      </p:pic>
      <p:pic>
        <p:nvPicPr>
          <p:cNvPr id="219" name="Google Shape;219;p36" title="IMG-20260317-WA0000.jpg"/>
          <p:cNvPicPr preferRelativeResize="0"/>
          <p:nvPr/>
        </p:nvPicPr>
        <p:blipFill>
          <a:blip r:embed="rId5">
            <a:alphaModFix/>
          </a:blip>
          <a:stretch>
            <a:fillRect/>
          </a:stretch>
        </p:blipFill>
        <p:spPr>
          <a:xfrm>
            <a:off x="-2" y="2361275"/>
            <a:ext cx="4532450" cy="2832701"/>
          </a:xfrm>
          <a:prstGeom prst="rect">
            <a:avLst/>
          </a:prstGeom>
          <a:noFill/>
          <a:ln>
            <a:noFill/>
          </a:ln>
        </p:spPr>
      </p:pic>
      <p:pic>
        <p:nvPicPr>
          <p:cNvPr id="220" name="Google Shape;220;p36" title="20260326_175351.jpg"/>
          <p:cNvPicPr preferRelativeResize="0"/>
          <p:nvPr/>
        </p:nvPicPr>
        <p:blipFill rotWithShape="1">
          <a:blip r:embed="rId6">
            <a:alphaModFix/>
          </a:blip>
          <a:srcRect b="25026" l="0" r="0" t="0"/>
          <a:stretch/>
        </p:blipFill>
        <p:spPr>
          <a:xfrm>
            <a:off x="0" y="-33108"/>
            <a:ext cx="4532449" cy="23943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24" name="Shape 224"/>
        <p:cNvGrpSpPr/>
        <p:nvPr/>
      </p:nvGrpSpPr>
      <p:grpSpPr>
        <a:xfrm>
          <a:off x="0" y="0"/>
          <a:ext cx="0" cy="0"/>
          <a:chOff x="0" y="0"/>
          <a:chExt cx="0" cy="0"/>
        </a:xfrm>
      </p:grpSpPr>
      <p:sp>
        <p:nvSpPr>
          <p:cNvPr id="225" name="Google Shape;22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Garadice from my house</a:t>
            </a:r>
            <a:endParaRPr>
              <a:latin typeface="Georgia"/>
              <a:ea typeface="Georgia"/>
              <a:cs typeface="Georgia"/>
              <a:sym typeface="Georgia"/>
            </a:endParaRPr>
          </a:p>
        </p:txBody>
      </p:sp>
      <p:pic>
        <p:nvPicPr>
          <p:cNvPr id="226" name="Google Shape;226;p37" title="IMG-20260326-WA0020.jpg"/>
          <p:cNvPicPr preferRelativeResize="0"/>
          <p:nvPr/>
        </p:nvPicPr>
        <p:blipFill rotWithShape="1">
          <a:blip r:embed="rId3">
            <a:alphaModFix/>
          </a:blip>
          <a:srcRect b="0" l="0" r="0" t="0"/>
          <a:stretch/>
        </p:blipFill>
        <p:spPr>
          <a:xfrm>
            <a:off x="0" y="1553825"/>
            <a:ext cx="5450851" cy="3633901"/>
          </a:xfrm>
          <a:prstGeom prst="rect">
            <a:avLst/>
          </a:prstGeom>
          <a:noFill/>
          <a:ln>
            <a:noFill/>
          </a:ln>
        </p:spPr>
      </p:pic>
      <p:pic>
        <p:nvPicPr>
          <p:cNvPr id="227" name="Google Shape;227;p37" title="IMG-20260326-WA0003.jpg"/>
          <p:cNvPicPr preferRelativeResize="0"/>
          <p:nvPr/>
        </p:nvPicPr>
        <p:blipFill>
          <a:blip r:embed="rId4">
            <a:alphaModFix/>
          </a:blip>
          <a:stretch>
            <a:fillRect/>
          </a:stretch>
        </p:blipFill>
        <p:spPr>
          <a:xfrm>
            <a:off x="5450850" y="-12"/>
            <a:ext cx="3693152" cy="2769861"/>
          </a:xfrm>
          <a:prstGeom prst="rect">
            <a:avLst/>
          </a:prstGeom>
          <a:noFill/>
          <a:ln>
            <a:noFill/>
          </a:ln>
        </p:spPr>
      </p:pic>
      <p:pic>
        <p:nvPicPr>
          <p:cNvPr id="228" name="Google Shape;228;p37" title="IMG-20260326-WA0019.jpg"/>
          <p:cNvPicPr preferRelativeResize="0"/>
          <p:nvPr/>
        </p:nvPicPr>
        <p:blipFill>
          <a:blip r:embed="rId5">
            <a:alphaModFix/>
          </a:blip>
          <a:stretch>
            <a:fillRect/>
          </a:stretch>
        </p:blipFill>
        <p:spPr>
          <a:xfrm>
            <a:off x="5450850" y="2769850"/>
            <a:ext cx="3693151" cy="23736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32" name="Shape 232"/>
        <p:cNvGrpSpPr/>
        <p:nvPr/>
      </p:nvGrpSpPr>
      <p:grpSpPr>
        <a:xfrm>
          <a:off x="0" y="0"/>
          <a:ext cx="0" cy="0"/>
          <a:chOff x="0" y="0"/>
          <a:chExt cx="0" cy="0"/>
        </a:xfrm>
      </p:grpSpPr>
      <p:sp>
        <p:nvSpPr>
          <p:cNvPr id="233" name="Google Shape;23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Garadice from my house</a:t>
            </a:r>
            <a:endParaRPr>
              <a:latin typeface="Georgia"/>
              <a:ea typeface="Georgia"/>
              <a:cs typeface="Georgia"/>
              <a:sym typeface="Georgia"/>
            </a:endParaRPr>
          </a:p>
        </p:txBody>
      </p:sp>
      <p:pic>
        <p:nvPicPr>
          <p:cNvPr id="234" name="Google Shape;234;p38" title="IMG-20260326-WA0010.jpg"/>
          <p:cNvPicPr preferRelativeResize="0"/>
          <p:nvPr/>
        </p:nvPicPr>
        <p:blipFill>
          <a:blip r:embed="rId3">
            <a:alphaModFix/>
          </a:blip>
          <a:stretch>
            <a:fillRect/>
          </a:stretch>
        </p:blipFill>
        <p:spPr>
          <a:xfrm>
            <a:off x="6120375" y="1295851"/>
            <a:ext cx="3023627" cy="3847651"/>
          </a:xfrm>
          <a:prstGeom prst="rect">
            <a:avLst/>
          </a:prstGeom>
          <a:noFill/>
          <a:ln>
            <a:noFill/>
          </a:ln>
        </p:spPr>
      </p:pic>
      <p:pic>
        <p:nvPicPr>
          <p:cNvPr id="235" name="Google Shape;235;p38" title="IMG-20260326-WA0018.jpg"/>
          <p:cNvPicPr preferRelativeResize="0"/>
          <p:nvPr/>
        </p:nvPicPr>
        <p:blipFill>
          <a:blip r:embed="rId4">
            <a:alphaModFix/>
          </a:blip>
          <a:stretch>
            <a:fillRect/>
          </a:stretch>
        </p:blipFill>
        <p:spPr>
          <a:xfrm>
            <a:off x="1" y="956925"/>
            <a:ext cx="2870800" cy="4226448"/>
          </a:xfrm>
          <a:prstGeom prst="rect">
            <a:avLst/>
          </a:prstGeom>
          <a:noFill/>
          <a:ln>
            <a:noFill/>
          </a:ln>
        </p:spPr>
      </p:pic>
      <p:pic>
        <p:nvPicPr>
          <p:cNvPr id="236" name="Google Shape;236;p38" title="IMG-20260326-WA0006.jpg"/>
          <p:cNvPicPr preferRelativeResize="0"/>
          <p:nvPr/>
        </p:nvPicPr>
        <p:blipFill>
          <a:blip r:embed="rId5">
            <a:alphaModFix/>
          </a:blip>
          <a:stretch>
            <a:fillRect/>
          </a:stretch>
        </p:blipFill>
        <p:spPr>
          <a:xfrm>
            <a:off x="2870800" y="1295851"/>
            <a:ext cx="3249577" cy="384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Why I picked this for my project</a:t>
            </a:r>
            <a:endParaRPr>
              <a:latin typeface="Georgia"/>
              <a:ea typeface="Georgia"/>
              <a:cs typeface="Georgia"/>
              <a:sym typeface="Georgia"/>
            </a:endParaRPr>
          </a:p>
        </p:txBody>
      </p:sp>
      <p:sp>
        <p:nvSpPr>
          <p:cNvPr id="242" name="Google Shape;24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a:solidFill>
                  <a:schemeClr val="dk1"/>
                </a:solidFill>
                <a:latin typeface="Georgia"/>
                <a:ea typeface="Georgia"/>
                <a:cs typeface="Georgia"/>
                <a:sym typeface="Georgia"/>
              </a:rPr>
              <a:t>I chose this as my project because Garadice Lake is right outside my door and has always been part of my life. It is a place full of history and stories, and it has been important to the people living around it for generations. My family has lived and farmed beside the lake for hundreds of years, so it means a lot to me. I wanted to do my project on something close to home, and Garadice felt like the perfect choice.</a:t>
            </a:r>
            <a:endParaRPr>
              <a:solidFill>
                <a:schemeClr val="dk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1200"/>
              </a:spcBef>
              <a:spcAft>
                <a:spcPts val="1200"/>
              </a:spcAft>
              <a:buNone/>
            </a:pPr>
            <a:r>
              <a:t/>
            </a:r>
            <a:endParaRPr>
              <a:solidFill>
                <a:schemeClr val="dk1"/>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46" name="Shape 246"/>
        <p:cNvGrpSpPr/>
        <p:nvPr/>
      </p:nvGrpSpPr>
      <p:grpSpPr>
        <a:xfrm>
          <a:off x="0" y="0"/>
          <a:ext cx="0" cy="0"/>
          <a:chOff x="0" y="0"/>
          <a:chExt cx="0" cy="0"/>
        </a:xfrm>
      </p:grpSpPr>
      <p:sp>
        <p:nvSpPr>
          <p:cNvPr id="247" name="Google Shape;24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All my sources</a:t>
            </a:r>
            <a:endParaRPr>
              <a:latin typeface="Georgia"/>
              <a:ea typeface="Georgia"/>
              <a:cs typeface="Georgia"/>
              <a:sym typeface="Georgia"/>
            </a:endParaRPr>
          </a:p>
        </p:txBody>
      </p:sp>
      <p:sp>
        <p:nvSpPr>
          <p:cNvPr id="248" name="Google Shape;248;p40"/>
          <p:cNvSpPr txBox="1"/>
          <p:nvPr>
            <p:ph idx="1" type="body"/>
          </p:nvPr>
        </p:nvSpPr>
        <p:spPr>
          <a:xfrm>
            <a:off x="311700" y="1152475"/>
            <a:ext cx="86994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latin typeface="Georgia"/>
                <a:ea typeface="Georgia"/>
                <a:cs typeface="Georgia"/>
                <a:sym typeface="Georgia"/>
              </a:rPr>
              <a:t>I used a wide range of both primary and secondary sources throughout this project to ensure accuracy and depth. My primary sources included oral interviews with my grandad, Noel Maxwell, as well as conversations with neighbours who have long-standing knowledge of the area. These firsthand accounts were especially valuable in providing personal insights, local traditions, and details that are not recorded in written sources.</a:t>
            </a:r>
            <a:endParaRPr>
              <a:solidFill>
                <a:schemeClr val="dk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t/>
            </a:r>
            <a:endParaRPr sz="1400">
              <a:solidFill>
                <a:schemeClr val="dk1"/>
              </a:solidFill>
              <a:latin typeface="Georgia"/>
              <a:ea typeface="Georgia"/>
              <a:cs typeface="Georgia"/>
              <a:sym typeface="Georgia"/>
            </a:endParaRPr>
          </a:p>
          <a:p>
            <a:pPr indent="0" lvl="0" marL="0" rtl="0" algn="l">
              <a:spcBef>
                <a:spcPts val="1200"/>
              </a:spcBef>
              <a:spcAft>
                <a:spcPts val="1200"/>
              </a:spcAft>
              <a:buNone/>
            </a:pPr>
            <a:r>
              <a:t/>
            </a:r>
            <a:endParaRPr sz="1400">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All my sources</a:t>
            </a:r>
            <a:endParaRPr>
              <a:latin typeface="Georgia"/>
              <a:ea typeface="Georgia"/>
              <a:cs typeface="Georgia"/>
              <a:sym typeface="Georgia"/>
            </a:endParaRPr>
          </a:p>
        </p:txBody>
      </p:sp>
      <p:sp>
        <p:nvSpPr>
          <p:cNvPr id="254" name="Google Shape;254;p41"/>
          <p:cNvSpPr txBox="1"/>
          <p:nvPr/>
        </p:nvSpPr>
        <p:spPr>
          <a:xfrm>
            <a:off x="311700" y="1076550"/>
            <a:ext cx="8520600" cy="204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solidFill>
                  <a:schemeClr val="dk1"/>
                </a:solidFill>
                <a:latin typeface="Georgia"/>
                <a:ea typeface="Georgia"/>
                <a:cs typeface="Georgia"/>
                <a:sym typeface="Georgia"/>
              </a:rPr>
              <a:t>In addition, I consulted several secondary sources to support and verify this information. These included Leitrim: History and Society by Father Liam Kelly, along with official records such as Census returns, Griffith’s Valuation, and documents from the National Archives. These sources provided reliable historical data and helped me confirm dates, land ownership, and changes in the area over time.</a:t>
            </a:r>
            <a:endParaRPr sz="1800">
              <a:solidFill>
                <a:schemeClr val="dk1"/>
              </a:solidFill>
              <a:latin typeface="Georgia"/>
              <a:ea typeface="Georgia"/>
              <a:cs typeface="Georgia"/>
              <a:sym typeface="Georgia"/>
            </a:endParaRPr>
          </a:p>
          <a:p>
            <a:pPr indent="0" lvl="0" marL="0" rtl="0" algn="l">
              <a:lnSpc>
                <a:spcPct val="115000"/>
              </a:lnSpc>
              <a:spcBef>
                <a:spcPts val="1200"/>
              </a:spcBef>
              <a:spcAft>
                <a:spcPts val="1200"/>
              </a:spcAft>
              <a:buNone/>
            </a:pPr>
            <a:r>
              <a:rPr lang="en" sz="1800">
                <a:solidFill>
                  <a:schemeClr val="dk1"/>
                </a:solidFill>
                <a:latin typeface="Georgia"/>
                <a:ea typeface="Georgia"/>
                <a:cs typeface="Georgia"/>
                <a:sym typeface="Georgia"/>
              </a:rPr>
              <a:t>I also used reputable online resources, including duchas.ie and articles from the Leitrim Observer, which gave further context, folklore, and more recent local developments.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Origin of the name of Lough Garadice</a:t>
            </a:r>
            <a:endParaRPr>
              <a:latin typeface="Georgia"/>
              <a:ea typeface="Georgia"/>
              <a:cs typeface="Georgia"/>
              <a:sym typeface="Georgia"/>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Georgia"/>
                <a:ea typeface="Georgia"/>
                <a:cs typeface="Georgia"/>
                <a:sym typeface="Georgia"/>
              </a:rPr>
              <a:t>Lough Fionnmhai is the old irish name of the lough. It means the fair plain. The Irish name is completely different to its Anglicised form which was based on the townland of Garadice/Garbhros which lies on the north western shore of the lake. The earliest </a:t>
            </a:r>
            <a:r>
              <a:rPr lang="en">
                <a:solidFill>
                  <a:schemeClr val="dk1"/>
                </a:solidFill>
                <a:latin typeface="Georgia"/>
                <a:ea typeface="Georgia"/>
                <a:cs typeface="Georgia"/>
                <a:sym typeface="Georgia"/>
              </a:rPr>
              <a:t>occurrence</a:t>
            </a:r>
            <a:r>
              <a:rPr lang="en">
                <a:solidFill>
                  <a:schemeClr val="dk1"/>
                </a:solidFill>
                <a:latin typeface="Georgia"/>
                <a:ea typeface="Georgia"/>
                <a:cs typeface="Georgia"/>
                <a:sym typeface="Georgia"/>
              </a:rPr>
              <a:t> of the lake name is in a </a:t>
            </a:r>
            <a:r>
              <a:rPr lang="en">
                <a:solidFill>
                  <a:schemeClr val="dk1"/>
                </a:solidFill>
                <a:latin typeface="Georgia"/>
                <a:ea typeface="Georgia"/>
                <a:cs typeface="Georgia"/>
                <a:sym typeface="Georgia"/>
              </a:rPr>
              <a:t>medieval</a:t>
            </a:r>
            <a:r>
              <a:rPr lang="en">
                <a:solidFill>
                  <a:schemeClr val="dk1"/>
                </a:solidFill>
                <a:latin typeface="Georgia"/>
                <a:ea typeface="Georgia"/>
                <a:cs typeface="Georgia"/>
                <a:sym typeface="Georgia"/>
              </a:rPr>
              <a:t> text called De Fhlathiusaib hErend which is about the Kingships of Ireland. (Leitrim History and society Liam Kelly)</a:t>
            </a:r>
            <a:endParaRPr>
              <a:solidFill>
                <a:schemeClr val="dk1"/>
              </a:solidFill>
              <a:latin typeface="Georgia"/>
              <a:ea typeface="Georgia"/>
              <a:cs typeface="Georgia"/>
              <a:sym typeface="Georgia"/>
            </a:endParaRPr>
          </a:p>
        </p:txBody>
      </p:sp>
      <p:pic>
        <p:nvPicPr>
          <p:cNvPr id="69" name="Google Shape;69;p15"/>
          <p:cNvPicPr preferRelativeResize="0"/>
          <p:nvPr/>
        </p:nvPicPr>
        <p:blipFill>
          <a:blip r:embed="rId3">
            <a:alphaModFix/>
          </a:blip>
          <a:stretch>
            <a:fillRect/>
          </a:stretch>
        </p:blipFill>
        <p:spPr>
          <a:xfrm>
            <a:off x="6146925" y="2870775"/>
            <a:ext cx="2685375" cy="2109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58" name="Shape 258"/>
        <p:cNvGrpSpPr/>
        <p:nvPr/>
      </p:nvGrpSpPr>
      <p:grpSpPr>
        <a:xfrm>
          <a:off x="0" y="0"/>
          <a:ext cx="0" cy="0"/>
          <a:chOff x="0" y="0"/>
          <a:chExt cx="0" cy="0"/>
        </a:xfrm>
      </p:grpSpPr>
      <p:sp>
        <p:nvSpPr>
          <p:cNvPr id="259" name="Google Shape;25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Use of AI</a:t>
            </a:r>
            <a:endParaRPr>
              <a:latin typeface="Georgia"/>
              <a:ea typeface="Georgia"/>
              <a:cs typeface="Georgia"/>
              <a:sym typeface="Georgia"/>
            </a:endParaRPr>
          </a:p>
        </p:txBody>
      </p:sp>
      <p:sp>
        <p:nvSpPr>
          <p:cNvPr id="260" name="Google Shape;260;p42"/>
          <p:cNvSpPr txBox="1"/>
          <p:nvPr/>
        </p:nvSpPr>
        <p:spPr>
          <a:xfrm>
            <a:off x="311700" y="1126375"/>
            <a:ext cx="8520600" cy="36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800">
                <a:latin typeface="Georgia"/>
                <a:ea typeface="Georgia"/>
                <a:cs typeface="Georgia"/>
                <a:sym typeface="Georgia"/>
              </a:rPr>
              <a:t>I used AI, ChatGPT and Gemeni to give me ideas on how to present my information, create infographics and create a family tree. I found AI hard to use as you </a:t>
            </a:r>
            <a:r>
              <a:rPr lang="en" sz="1800">
                <a:latin typeface="Georgia"/>
                <a:ea typeface="Georgia"/>
                <a:cs typeface="Georgia"/>
                <a:sym typeface="Georgia"/>
              </a:rPr>
              <a:t>have</a:t>
            </a:r>
            <a:r>
              <a:rPr lang="en" sz="1800">
                <a:latin typeface="Georgia"/>
                <a:ea typeface="Georgia"/>
                <a:cs typeface="Georgia"/>
                <a:sym typeface="Georgia"/>
              </a:rPr>
              <a:t> to tell it every little detail because it doesn’t know anything. For my family tree the AI could not understand different generations and it was hard creating the family tree that was right. I </a:t>
            </a:r>
            <a:r>
              <a:rPr lang="en" sz="1800">
                <a:latin typeface="Georgia"/>
                <a:ea typeface="Georgia"/>
                <a:cs typeface="Georgia"/>
                <a:sym typeface="Georgia"/>
              </a:rPr>
              <a:t>found</a:t>
            </a:r>
            <a:r>
              <a:rPr lang="en" sz="1800">
                <a:latin typeface="Georgia"/>
                <a:ea typeface="Georgia"/>
                <a:cs typeface="Georgia"/>
                <a:sym typeface="Georgia"/>
              </a:rPr>
              <a:t> that ChatGPT was far better at giving ideas but Gemeni was better at creating images. I also used AI to help me come up with suitable headings and </a:t>
            </a:r>
            <a:r>
              <a:rPr lang="en" sz="1800">
                <a:latin typeface="Georgia"/>
                <a:ea typeface="Georgia"/>
                <a:cs typeface="Georgia"/>
                <a:sym typeface="Georgia"/>
              </a:rPr>
              <a:t>titles. </a:t>
            </a:r>
            <a:endParaRPr sz="1800">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64" name="Shape 264"/>
        <p:cNvGrpSpPr/>
        <p:nvPr/>
      </p:nvGrpSpPr>
      <p:grpSpPr>
        <a:xfrm>
          <a:off x="0" y="0"/>
          <a:ext cx="0" cy="0"/>
          <a:chOff x="0" y="0"/>
          <a:chExt cx="0" cy="0"/>
        </a:xfrm>
      </p:grpSpPr>
      <p:sp>
        <p:nvSpPr>
          <p:cNvPr id="265" name="Google Shape;26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Reflection</a:t>
            </a:r>
            <a:endParaRPr>
              <a:latin typeface="Georgia"/>
              <a:ea typeface="Georgia"/>
              <a:cs typeface="Georgia"/>
              <a:sym typeface="Georgia"/>
            </a:endParaRPr>
          </a:p>
        </p:txBody>
      </p:sp>
      <p:sp>
        <p:nvSpPr>
          <p:cNvPr id="266" name="Google Shape;266;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Georgia"/>
                <a:ea typeface="Georgia"/>
                <a:cs typeface="Georgia"/>
                <a:sym typeface="Georgia"/>
              </a:rPr>
              <a:t>In this project, I learned a lot about Garadice and my family history, including tracing relatives back to the 1700s. A challenge I faced was organising lots of small pieces of information, which I overcame by structuring my work clearly. The most satisfying part was seeing everything come together, especially my infographics and family tree. I found using AI tools like ChatGPT and Gemini frustrating at times. I used books, people, and online sources, which were useful but not always fully reliable. Overall, I felt a strong personal connection as I have lived beside the lake all my life.</a:t>
            </a:r>
            <a:endParaRPr>
              <a:solidFill>
                <a:schemeClr val="dk1"/>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70" name="Shape 270"/>
        <p:cNvGrpSpPr/>
        <p:nvPr/>
      </p:nvGrpSpPr>
      <p:grpSpPr>
        <a:xfrm>
          <a:off x="0" y="0"/>
          <a:ext cx="0" cy="0"/>
          <a:chOff x="0" y="0"/>
          <a:chExt cx="0" cy="0"/>
        </a:xfrm>
      </p:grpSpPr>
      <p:sp>
        <p:nvSpPr>
          <p:cNvPr id="271" name="Google Shape;271;p44"/>
          <p:cNvSpPr txBox="1"/>
          <p:nvPr/>
        </p:nvSpPr>
        <p:spPr>
          <a:xfrm>
            <a:off x="458525" y="438600"/>
            <a:ext cx="8233500" cy="413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48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4800">
              <a:solidFill>
                <a:schemeClr val="dk1"/>
              </a:solidFill>
              <a:latin typeface="Comfortaa"/>
              <a:ea typeface="Comfortaa"/>
              <a:cs typeface="Comfortaa"/>
              <a:sym typeface="Comfortaa"/>
            </a:endParaRPr>
          </a:p>
          <a:p>
            <a:pPr indent="0" lvl="0" marL="0" rtl="0" algn="ctr">
              <a:spcBef>
                <a:spcPts val="0"/>
              </a:spcBef>
              <a:spcAft>
                <a:spcPts val="0"/>
              </a:spcAft>
              <a:buNone/>
            </a:pPr>
            <a:r>
              <a:rPr lang="en" sz="4800">
                <a:solidFill>
                  <a:schemeClr val="dk1"/>
                </a:solidFill>
                <a:latin typeface="Comfortaa"/>
                <a:ea typeface="Comfortaa"/>
                <a:cs typeface="Comfortaa"/>
                <a:sym typeface="Comfortaa"/>
              </a:rPr>
              <a:t>Thank You </a:t>
            </a:r>
            <a:endParaRPr sz="4800">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Geography of Garadice</a:t>
            </a:r>
            <a:endParaRPr>
              <a:latin typeface="Georgia"/>
              <a:ea typeface="Georgia"/>
              <a:cs typeface="Georgia"/>
              <a:sym typeface="Georgia"/>
            </a:endParaRPr>
          </a:p>
        </p:txBody>
      </p:sp>
      <p:sp>
        <p:nvSpPr>
          <p:cNvPr id="75" name="Google Shape;75;p16"/>
          <p:cNvSpPr txBox="1"/>
          <p:nvPr>
            <p:ph idx="1" type="body"/>
          </p:nvPr>
        </p:nvSpPr>
        <p:spPr>
          <a:xfrm>
            <a:off x="246475" y="1017725"/>
            <a:ext cx="6685800" cy="16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Georgia"/>
                <a:ea typeface="Georgia"/>
                <a:cs typeface="Georgia"/>
                <a:sym typeface="Georgia"/>
              </a:rPr>
              <a:t>Lough Garadice is a freshwater lake located about 8 kilometres east of Ballinamore in south County Leitrim. It is part of the Shannon–Erne Waterway, which connects the River Shannon and the River Erne.</a:t>
            </a:r>
            <a:r>
              <a:rPr lang="en" sz="1600">
                <a:solidFill>
                  <a:schemeClr val="dk1"/>
                </a:solidFill>
                <a:latin typeface="Georgia"/>
                <a:ea typeface="Georgia"/>
                <a:cs typeface="Georgia"/>
                <a:sym typeface="Georgia"/>
              </a:rPr>
              <a:t> </a:t>
            </a:r>
            <a:r>
              <a:rPr lang="en">
                <a:solidFill>
                  <a:schemeClr val="dk1"/>
                </a:solidFill>
                <a:latin typeface="Georgia"/>
                <a:ea typeface="Georgia"/>
                <a:cs typeface="Georgia"/>
                <a:sym typeface="Georgia"/>
              </a:rPr>
              <a:t>The lough is around 3 kilometres wide and has three islands: Church Island, Cherry Island, and Slashers Island. </a:t>
            </a:r>
            <a:endParaRPr sz="1600">
              <a:solidFill>
                <a:schemeClr val="dk1"/>
              </a:solidFill>
              <a:latin typeface="Georgia"/>
              <a:ea typeface="Georgia"/>
              <a:cs typeface="Georgia"/>
              <a:sym typeface="Georgia"/>
            </a:endParaRPr>
          </a:p>
          <a:p>
            <a:pPr indent="0" lvl="0" marL="0" rtl="0" algn="l">
              <a:spcBef>
                <a:spcPts val="1200"/>
              </a:spcBef>
              <a:spcAft>
                <a:spcPts val="1200"/>
              </a:spcAft>
              <a:buNone/>
            </a:pPr>
            <a:r>
              <a:t/>
            </a:r>
            <a:endParaRPr>
              <a:solidFill>
                <a:schemeClr val="dk1"/>
              </a:solidFill>
            </a:endParaRPr>
          </a:p>
        </p:txBody>
      </p:sp>
      <p:pic>
        <p:nvPicPr>
          <p:cNvPr id="76" name="Google Shape;76;p16"/>
          <p:cNvPicPr preferRelativeResize="0"/>
          <p:nvPr/>
        </p:nvPicPr>
        <p:blipFill rotWithShape="1">
          <a:blip r:embed="rId3">
            <a:alphaModFix/>
          </a:blip>
          <a:srcRect b="50608" l="12102" r="11927" t="11837"/>
          <a:stretch/>
        </p:blipFill>
        <p:spPr>
          <a:xfrm>
            <a:off x="6932250" y="1152475"/>
            <a:ext cx="2030250" cy="1250525"/>
          </a:xfrm>
          <a:prstGeom prst="rect">
            <a:avLst/>
          </a:prstGeom>
          <a:noFill/>
          <a:ln>
            <a:noFill/>
          </a:ln>
        </p:spPr>
      </p:pic>
      <p:sp>
        <p:nvSpPr>
          <p:cNvPr id="77" name="Google Shape;77;p16"/>
          <p:cNvSpPr/>
          <p:nvPr/>
        </p:nvSpPr>
        <p:spPr>
          <a:xfrm>
            <a:off x="8005600" y="1907325"/>
            <a:ext cx="97800" cy="762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8" name="Google Shape;78;p16"/>
          <p:cNvCxnSpPr/>
          <p:nvPr/>
        </p:nvCxnSpPr>
        <p:spPr>
          <a:xfrm flipH="1" rot="10800000">
            <a:off x="8040850" y="874125"/>
            <a:ext cx="27300" cy="1033200"/>
          </a:xfrm>
          <a:prstGeom prst="straightConnector1">
            <a:avLst/>
          </a:prstGeom>
          <a:noFill/>
          <a:ln cap="flat" cmpd="sng" w="19050">
            <a:solidFill>
              <a:schemeClr val="dk2"/>
            </a:solidFill>
            <a:prstDash val="solid"/>
            <a:round/>
            <a:headEnd len="med" w="med" type="none"/>
            <a:tailEnd len="med" w="med" type="none"/>
          </a:ln>
        </p:spPr>
      </p:cxnSp>
      <p:sp>
        <p:nvSpPr>
          <p:cNvPr id="79" name="Google Shape;79;p16"/>
          <p:cNvSpPr txBox="1"/>
          <p:nvPr/>
        </p:nvSpPr>
        <p:spPr>
          <a:xfrm>
            <a:off x="7331350" y="519275"/>
            <a:ext cx="1446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Georgia"/>
                <a:ea typeface="Georgia"/>
                <a:cs typeface="Georgia"/>
                <a:sym typeface="Georgia"/>
              </a:rPr>
              <a:t>Garadice Lough</a:t>
            </a:r>
            <a:endParaRPr sz="1300">
              <a:solidFill>
                <a:schemeClr val="dk1"/>
              </a:solidFill>
              <a:latin typeface="Georgia"/>
              <a:ea typeface="Georgia"/>
              <a:cs typeface="Georgia"/>
              <a:sym typeface="Georgia"/>
            </a:endParaRPr>
          </a:p>
        </p:txBody>
      </p:sp>
      <p:pic>
        <p:nvPicPr>
          <p:cNvPr id="80" name="Google Shape;80;p16"/>
          <p:cNvPicPr preferRelativeResize="0"/>
          <p:nvPr/>
        </p:nvPicPr>
        <p:blipFill>
          <a:blip r:embed="rId4">
            <a:alphaModFix/>
          </a:blip>
          <a:stretch>
            <a:fillRect/>
          </a:stretch>
        </p:blipFill>
        <p:spPr>
          <a:xfrm>
            <a:off x="152400" y="3125300"/>
            <a:ext cx="2911323" cy="1865800"/>
          </a:xfrm>
          <a:prstGeom prst="rect">
            <a:avLst/>
          </a:prstGeom>
          <a:noFill/>
          <a:ln>
            <a:noFill/>
          </a:ln>
        </p:spPr>
      </p:pic>
      <p:sp>
        <p:nvSpPr>
          <p:cNvPr id="81" name="Google Shape;81;p16"/>
          <p:cNvSpPr txBox="1"/>
          <p:nvPr/>
        </p:nvSpPr>
        <p:spPr>
          <a:xfrm>
            <a:off x="3146300" y="2796250"/>
            <a:ext cx="5816100" cy="141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800">
                <a:solidFill>
                  <a:schemeClr val="dk1"/>
                </a:solidFill>
                <a:latin typeface="Georgia"/>
                <a:ea typeface="Georgia"/>
                <a:cs typeface="Georgia"/>
                <a:sym typeface="Georgia"/>
              </a:rPr>
              <a:t>The Yellow River flows into Lough Garadice and the Woodford River flows out of it. The lake is also known for fishing, with species such as tench, roach, bream, and pike living in its waters. Since 1994 the lake forms part of the Shannon Erne waterway restored in the 90s having first been a famine work releif scheme in the area.</a:t>
            </a:r>
            <a:endParaRPr sz="1800">
              <a:solidFill>
                <a:schemeClr val="dk1"/>
              </a:solidFill>
              <a:latin typeface="Georgia"/>
              <a:ea typeface="Georgia"/>
              <a:cs typeface="Georgia"/>
              <a:sym typeface="Georgia"/>
            </a:endParaRPr>
          </a:p>
          <a:p>
            <a:pPr indent="0" lvl="0" marL="0" rtl="0" algn="l">
              <a:spcBef>
                <a:spcPts val="1200"/>
              </a:spcBef>
              <a:spcAft>
                <a:spcPts val="0"/>
              </a:spcAft>
              <a:buNone/>
            </a:pPr>
            <a:r>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Geography of Garadice</a:t>
            </a:r>
            <a:endParaRPr>
              <a:latin typeface="Georgia"/>
              <a:ea typeface="Georgia"/>
              <a:cs typeface="Georgia"/>
              <a:sym typeface="Georgia"/>
            </a:endParaRPr>
          </a:p>
        </p:txBody>
      </p:sp>
      <p:sp>
        <p:nvSpPr>
          <p:cNvPr id="87" name="Google Shape;87;p17"/>
          <p:cNvSpPr txBox="1"/>
          <p:nvPr/>
        </p:nvSpPr>
        <p:spPr>
          <a:xfrm>
            <a:off x="311700" y="1091775"/>
            <a:ext cx="8520600" cy="34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Georgia"/>
                <a:ea typeface="Georgia"/>
                <a:cs typeface="Georgia"/>
                <a:sym typeface="Georgia"/>
              </a:rPr>
              <a:t>This waterway contributes to tourism through boating activity and walkway on its shores. My home is located on the western shores in the townland of Carrickmakeegan on a farmland belonging to the Maxwells. From here we can see Church Island, the old yellow river entry point and the canal link from the nearby town of Ballinamore. The lake is the last navigable point on the border of Ulster and Connaught where Leitrim meets Cavan. This links with its strategic importance in history </a:t>
            </a:r>
            <a:endParaRPr sz="1800">
              <a:solidFill>
                <a:schemeClr val="dk1"/>
              </a:solidFill>
              <a:latin typeface="Georgia"/>
              <a:ea typeface="Georgia"/>
              <a:cs typeface="Georgia"/>
              <a:sym typeface="Georgia"/>
            </a:endParaRPr>
          </a:p>
        </p:txBody>
      </p:sp>
      <p:pic>
        <p:nvPicPr>
          <p:cNvPr id="88" name="Google Shape;88;p17"/>
          <p:cNvPicPr preferRelativeResize="0"/>
          <p:nvPr/>
        </p:nvPicPr>
        <p:blipFill rotWithShape="1">
          <a:blip r:embed="rId3">
            <a:alphaModFix/>
          </a:blip>
          <a:srcRect b="4473" l="0" r="59077" t="52927"/>
          <a:stretch/>
        </p:blipFill>
        <p:spPr>
          <a:xfrm>
            <a:off x="3408050" y="3214675"/>
            <a:ext cx="2706700" cy="1805700"/>
          </a:xfrm>
          <a:prstGeom prst="rect">
            <a:avLst/>
          </a:prstGeom>
          <a:noFill/>
          <a:ln>
            <a:noFill/>
          </a:ln>
        </p:spPr>
      </p:pic>
      <p:cxnSp>
        <p:nvCxnSpPr>
          <p:cNvPr id="89" name="Google Shape;89;p17"/>
          <p:cNvCxnSpPr/>
          <p:nvPr/>
        </p:nvCxnSpPr>
        <p:spPr>
          <a:xfrm flipH="1" rot="10800000">
            <a:off x="4322725" y="3816450"/>
            <a:ext cx="2612700" cy="424200"/>
          </a:xfrm>
          <a:prstGeom prst="straightConnector1">
            <a:avLst/>
          </a:prstGeom>
          <a:noFill/>
          <a:ln cap="flat" cmpd="sng" w="9525">
            <a:solidFill>
              <a:schemeClr val="dk2"/>
            </a:solidFill>
            <a:prstDash val="solid"/>
            <a:round/>
            <a:headEnd len="med" w="med" type="none"/>
            <a:tailEnd len="med" w="med" type="none"/>
          </a:ln>
        </p:spPr>
      </p:cxnSp>
      <p:sp>
        <p:nvSpPr>
          <p:cNvPr id="90" name="Google Shape;90;p17"/>
          <p:cNvSpPr txBox="1"/>
          <p:nvPr/>
        </p:nvSpPr>
        <p:spPr>
          <a:xfrm>
            <a:off x="6935425" y="3556700"/>
            <a:ext cx="19377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Georgia"/>
                <a:ea typeface="Georgia"/>
                <a:cs typeface="Georgia"/>
                <a:sym typeface="Georgia"/>
              </a:rPr>
              <a:t>My house</a:t>
            </a:r>
            <a:endParaRPr sz="1800">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94"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1839925" y="0"/>
            <a:ext cx="545885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66075" y="347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Brief</a:t>
            </a:r>
            <a:r>
              <a:rPr lang="en">
                <a:latin typeface="Georgia"/>
                <a:ea typeface="Georgia"/>
                <a:cs typeface="Georgia"/>
                <a:sym typeface="Georgia"/>
              </a:rPr>
              <a:t> History of Garadice Lake: A Boundary Between O’Rourke and O’Reilly Clans </a:t>
            </a:r>
            <a:endParaRPr>
              <a:latin typeface="Georgia"/>
              <a:ea typeface="Georgia"/>
              <a:cs typeface="Georgia"/>
              <a:sym typeface="Georgia"/>
            </a:endParaRPr>
          </a:p>
        </p:txBody>
      </p:sp>
      <p:sp>
        <p:nvSpPr>
          <p:cNvPr id="101" name="Google Shape;101;p19"/>
          <p:cNvSpPr txBox="1"/>
          <p:nvPr>
            <p:ph idx="1" type="body"/>
          </p:nvPr>
        </p:nvSpPr>
        <p:spPr>
          <a:xfrm>
            <a:off x="311700" y="1374500"/>
            <a:ext cx="8520600" cy="3551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A0A0A"/>
                </a:solidFill>
                <a:latin typeface="Georgia"/>
                <a:ea typeface="Georgia"/>
                <a:cs typeface="Georgia"/>
                <a:sym typeface="Georgia"/>
              </a:rPr>
              <a:t>Historically, Garadice Lake was a strategic boundary between the O’Rourke kings of West Breifne and the O’Reilly lords of East Breifne. Garadice becme a very important strategic point from the 12th century to the arrival of the plantations in the 16th century. The O’Rourkes maintained a fortified island stronghold on the lake, which remained a focal point of conflict as both clans fought for regional control until the collapse of the Gaelic order. Garadice Lough also had </a:t>
            </a:r>
            <a:r>
              <a:rPr lang="en">
                <a:solidFill>
                  <a:srgbClr val="0A0A0A"/>
                </a:solidFill>
                <a:latin typeface="Georgia"/>
                <a:ea typeface="Georgia"/>
                <a:cs typeface="Georgia"/>
                <a:sym typeface="Georgia"/>
              </a:rPr>
              <a:t>relevance</a:t>
            </a:r>
            <a:r>
              <a:rPr lang="en">
                <a:solidFill>
                  <a:srgbClr val="0A0A0A"/>
                </a:solidFill>
                <a:latin typeface="Georgia"/>
                <a:ea typeface="Georgia"/>
                <a:cs typeface="Georgia"/>
                <a:sym typeface="Georgia"/>
              </a:rPr>
              <a:t> to Saint Patrick where he passed the lake on his way to defeat C</a:t>
            </a:r>
            <a:r>
              <a:rPr lang="en">
                <a:solidFill>
                  <a:srgbClr val="0A0A0A"/>
                </a:solidFill>
                <a:latin typeface="Georgia"/>
                <a:ea typeface="Georgia"/>
                <a:cs typeface="Georgia"/>
                <a:sym typeface="Georgia"/>
              </a:rPr>
              <a:t>rom Cruadh.</a:t>
            </a:r>
            <a:endParaRPr sz="1100">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87800" y="347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Brief History of Garadice Lake: A Boundary Between O’Rourke and O’Reilly Clans </a:t>
            </a:r>
            <a:endParaRPr>
              <a:latin typeface="Georgia"/>
              <a:ea typeface="Georgia"/>
              <a:cs typeface="Georgia"/>
              <a:sym typeface="Georgia"/>
            </a:endParaRPr>
          </a:p>
        </p:txBody>
      </p:sp>
      <p:sp>
        <p:nvSpPr>
          <p:cNvPr id="107" name="Google Shape;107;p20"/>
          <p:cNvSpPr txBox="1"/>
          <p:nvPr>
            <p:ph idx="1" type="body"/>
          </p:nvPr>
        </p:nvSpPr>
        <p:spPr>
          <a:xfrm>
            <a:off x="311700" y="1363625"/>
            <a:ext cx="8520600" cy="356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A0A0A"/>
                </a:solidFill>
                <a:latin typeface="Georgia"/>
                <a:ea typeface="Georgia"/>
                <a:cs typeface="Georgia"/>
                <a:sym typeface="Georgia"/>
              </a:rPr>
              <a:t>From reference to the Annals of Ulster and through an interview with my grandfather it is beleived that the Maxwell Clan arrived into Ireland fighting on the side of Robert the Bruce during the Bruce invasion of the 14th century. As we have maintained a catholic ethnicity, my grandfather has been told by his forefathers that we settled here as a consequence of fighting off the Anglican invasions. This may be heresay as the first hhistorical reference I have in my research dates only from the 18th century.  </a:t>
            </a:r>
            <a:endParaRPr>
              <a:solidFill>
                <a:srgbClr val="0A0A0A"/>
              </a:solidFill>
              <a:latin typeface="Georgia"/>
              <a:ea typeface="Georgia"/>
              <a:cs typeface="Georgia"/>
              <a:sym typeface="Georgia"/>
            </a:endParaRPr>
          </a:p>
          <a:p>
            <a:pPr indent="0" lvl="0" marL="0" rtl="0" algn="l">
              <a:lnSpc>
                <a:spcPct val="115000"/>
              </a:lnSpc>
              <a:spcBef>
                <a:spcPts val="1200"/>
              </a:spcBef>
              <a:spcAft>
                <a:spcPts val="0"/>
              </a:spcAft>
              <a:buNone/>
            </a:pPr>
            <a:r>
              <a:t/>
            </a:r>
            <a:endParaRPr>
              <a:solidFill>
                <a:srgbClr val="0A0A0A"/>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35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The history of Garadices islands: Cherry Island</a:t>
            </a:r>
            <a:r>
              <a:rPr lang="en"/>
              <a:t> </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a:solidFill>
                  <a:schemeClr val="dk1"/>
                </a:solidFill>
                <a:latin typeface="Georgia"/>
                <a:ea typeface="Georgia"/>
                <a:cs typeface="Georgia"/>
                <a:sym typeface="Georgia"/>
              </a:rPr>
              <a:t>Cherry Island is the second largest island in garadice lake. The Irish name is Cloch inse na dtorc which means stone of the island of the boars. This name Indicates that there was a castle or monument on this Island.</a:t>
            </a:r>
            <a:endParaRPr>
              <a:solidFill>
                <a:schemeClr val="dk1"/>
              </a:solidFill>
              <a:latin typeface="Georgia"/>
              <a:ea typeface="Georgia"/>
              <a:cs typeface="Georgia"/>
              <a:sym typeface="Georgia"/>
            </a:endParaRPr>
          </a:p>
          <a:p>
            <a:pPr indent="0" lvl="0" marL="0" rtl="0" algn="l">
              <a:lnSpc>
                <a:spcPct val="105000"/>
              </a:lnSpc>
              <a:spcBef>
                <a:spcPts val="1200"/>
              </a:spcBef>
              <a:spcAft>
                <a:spcPts val="0"/>
              </a:spcAft>
              <a:buNone/>
            </a:pPr>
            <a:r>
              <a:rPr lang="en">
                <a:solidFill>
                  <a:schemeClr val="dk1"/>
                </a:solidFill>
                <a:latin typeface="Georgia"/>
                <a:ea typeface="Georgia"/>
                <a:cs typeface="Georgia"/>
                <a:sym typeface="Georgia"/>
              </a:rPr>
              <a:t>Cherry Island was the location of an O’Rourke stronghold and residence from the twelfth century ending in the </a:t>
            </a:r>
            <a:r>
              <a:rPr lang="en">
                <a:solidFill>
                  <a:schemeClr val="dk1"/>
                </a:solidFill>
                <a:latin typeface="Georgia"/>
                <a:ea typeface="Georgia"/>
                <a:cs typeface="Georgia"/>
                <a:sym typeface="Georgia"/>
              </a:rPr>
              <a:t>fifteenth</a:t>
            </a:r>
            <a:r>
              <a:rPr lang="en">
                <a:solidFill>
                  <a:schemeClr val="dk1"/>
                </a:solidFill>
                <a:latin typeface="Georgia"/>
                <a:ea typeface="Georgia"/>
                <a:cs typeface="Georgia"/>
                <a:sym typeface="Georgia"/>
              </a:rPr>
              <a:t> and </a:t>
            </a:r>
            <a:r>
              <a:rPr lang="en">
                <a:solidFill>
                  <a:schemeClr val="dk1"/>
                </a:solidFill>
                <a:latin typeface="Georgia"/>
                <a:ea typeface="Georgia"/>
                <a:cs typeface="Georgia"/>
                <a:sym typeface="Georgia"/>
              </a:rPr>
              <a:t>sixteenth</a:t>
            </a:r>
            <a:r>
              <a:rPr lang="en">
                <a:solidFill>
                  <a:schemeClr val="dk1"/>
                </a:solidFill>
                <a:latin typeface="Georgia"/>
                <a:ea typeface="Georgia"/>
                <a:cs typeface="Georgia"/>
                <a:sym typeface="Georgia"/>
              </a:rPr>
              <a:t> </a:t>
            </a:r>
            <a:r>
              <a:rPr lang="en">
                <a:solidFill>
                  <a:schemeClr val="dk1"/>
                </a:solidFill>
                <a:latin typeface="Georgia"/>
                <a:ea typeface="Georgia"/>
                <a:cs typeface="Georgia"/>
                <a:sym typeface="Georgia"/>
              </a:rPr>
              <a:t>century</a:t>
            </a:r>
            <a:r>
              <a:rPr lang="en">
                <a:solidFill>
                  <a:schemeClr val="dk1"/>
                </a:solidFill>
                <a:latin typeface="Georgia"/>
                <a:ea typeface="Georgia"/>
                <a:cs typeface="Georgia"/>
                <a:sym typeface="Georgia"/>
              </a:rPr>
              <a:t> when the O’Rourkes power shifted to Dromahair.</a:t>
            </a:r>
            <a:endParaRPr>
              <a:solidFill>
                <a:schemeClr val="dk1"/>
              </a:solidFill>
              <a:latin typeface="Georgia"/>
              <a:ea typeface="Georgia"/>
              <a:cs typeface="Georgia"/>
              <a:sym typeface="Georgia"/>
            </a:endParaRPr>
          </a:p>
          <a:p>
            <a:pPr indent="0" lvl="0" marL="0" rtl="0" algn="l">
              <a:lnSpc>
                <a:spcPct val="105000"/>
              </a:lnSpc>
              <a:spcBef>
                <a:spcPts val="1200"/>
              </a:spcBef>
              <a:spcAft>
                <a:spcPts val="1200"/>
              </a:spcAft>
              <a:buNone/>
            </a:pPr>
            <a:r>
              <a:rPr lang="en">
                <a:solidFill>
                  <a:schemeClr val="dk1"/>
                </a:solidFill>
                <a:latin typeface="Georgia"/>
                <a:ea typeface="Georgia"/>
                <a:cs typeface="Georgia"/>
                <a:sym typeface="Georgia"/>
              </a:rPr>
              <a:t>On </a:t>
            </a:r>
            <a:r>
              <a:rPr lang="en">
                <a:solidFill>
                  <a:schemeClr val="dk1"/>
                </a:solidFill>
                <a:latin typeface="Georgia"/>
                <a:ea typeface="Georgia"/>
                <a:cs typeface="Georgia"/>
                <a:sym typeface="Georgia"/>
              </a:rPr>
              <a:t>Cherry</a:t>
            </a:r>
            <a:r>
              <a:rPr lang="en">
                <a:solidFill>
                  <a:schemeClr val="dk1"/>
                </a:solidFill>
                <a:latin typeface="Georgia"/>
                <a:ea typeface="Georgia"/>
                <a:cs typeface="Georgia"/>
                <a:sym typeface="Georgia"/>
              </a:rPr>
              <a:t> Island there are remains of a possible </a:t>
            </a:r>
            <a:r>
              <a:rPr lang="en">
                <a:solidFill>
                  <a:schemeClr val="dk1"/>
                </a:solidFill>
                <a:latin typeface="Georgia"/>
                <a:ea typeface="Georgia"/>
                <a:cs typeface="Georgia"/>
                <a:sym typeface="Georgia"/>
              </a:rPr>
              <a:t>medieval</a:t>
            </a:r>
            <a:r>
              <a:rPr lang="en">
                <a:solidFill>
                  <a:schemeClr val="dk1"/>
                </a:solidFill>
                <a:latin typeface="Georgia"/>
                <a:ea typeface="Georgia"/>
                <a:cs typeface="Georgia"/>
                <a:sym typeface="Georgia"/>
              </a:rPr>
              <a:t> castle. There is a rectangular walled structure reduced to rubble along with a single gable wall still standing. The O’Rourkes must have strategically placed their stronghold on Cherry Island as it was very close to the O’Reillys of East Breifne.</a:t>
            </a:r>
            <a:endParaRPr sz="2400">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