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0" r:id="rId4"/>
    <p:sldId id="281" r:id="rId5"/>
    <p:sldId id="257" r:id="rId6"/>
    <p:sldId id="258" r:id="rId7"/>
    <p:sldId id="274" r:id="rId8"/>
    <p:sldId id="260" r:id="rId9"/>
    <p:sldId id="261" r:id="rId10"/>
    <p:sldId id="272" r:id="rId11"/>
    <p:sldId id="273" r:id="rId12"/>
    <p:sldId id="262" r:id="rId13"/>
    <p:sldId id="264" r:id="rId14"/>
    <p:sldId id="275" r:id="rId15"/>
    <p:sldId id="276" r:id="rId16"/>
    <p:sldId id="277" r:id="rId17"/>
    <p:sldId id="278" r:id="rId18"/>
    <p:sldId id="279" r:id="rId19"/>
    <p:sldId id="271"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hyperlink" Target="https://heritage.baesystems.com/page/bristol-aeroplane-company" TargetMode="External" /><Relationship Id="rId2" Type="http://schemas.openxmlformats.org/officeDocument/2006/relationships/hyperlink" Target="https://historicengland.org.uk/whats-new/features/blitz-stories/the-bristol-blitz/" TargetMode="External" /><Relationship Id="rId1" Type="http://schemas.openxmlformats.org/officeDocument/2006/relationships/slideLayout" Target="../slideLayouts/slideLayout2.xml" /><Relationship Id="rId6" Type="http://schemas.openxmlformats.org/officeDocument/2006/relationships/hyperlink" Target="https://en.wikipedia.org/wiki/Park_Street_riot" TargetMode="External" /><Relationship Id="rId5" Type="http://schemas.openxmlformats.org/officeDocument/2006/relationships/hyperlink" Target="https://yanksinbristol.co.uk/" TargetMode="External" /><Relationship Id="rId4" Type="http://schemas.openxmlformats.org/officeDocument/2006/relationships/hyperlink" Target="https://museums.bristol.gov.uk/narratives.php?irn=12108"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hyperlink" Target="https://www.derelictplaces.co.uk/threads/purdown-percy-haa-battery-bristol-may-11.18812/" TargetMode="External" /><Relationship Id="rId2" Type="http://schemas.openxmlformats.org/officeDocument/2006/relationships/hyperlink" Target="https://en.wikipedia.org/wiki/Bristol_Blitz" TargetMode="External" /><Relationship Id="rId1" Type="http://schemas.openxmlformats.org/officeDocument/2006/relationships/slideLayout" Target="../slideLayouts/slideLayout2.xml" /><Relationship Id="rId5" Type="http://schemas.openxmlformats.org/officeDocument/2006/relationships/hyperlink" Target="https://www.bristolpost.co.uk/news/bristol-news/bristols-d-day-role-80-9325564" TargetMode="External" /><Relationship Id="rId4" Type="http://schemas.openxmlformats.org/officeDocument/2006/relationships/hyperlink" Target="https://www.st-nickstours.com/"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1824" y="1367673"/>
            <a:ext cx="4375151" cy="2665509"/>
          </a:xfrm>
        </p:spPr>
        <p:txBody>
          <a:bodyPr>
            <a:normAutofit/>
          </a:bodyPr>
          <a:lstStyle/>
          <a:p>
            <a:pPr algn="r"/>
            <a:r>
              <a:rPr lang="en-US" sz="6100">
                <a:solidFill>
                  <a:schemeClr val="bg1"/>
                </a:solidFill>
              </a:rPr>
              <a:t>Young Historian 2026</a:t>
            </a:r>
          </a:p>
        </p:txBody>
      </p:sp>
      <p:sp>
        <p:nvSpPr>
          <p:cNvPr id="3" name="Subtitle 2"/>
          <p:cNvSpPr>
            <a:spLocks noGrp="1"/>
          </p:cNvSpPr>
          <p:nvPr>
            <p:ph type="subTitle" idx="1"/>
          </p:nvPr>
        </p:nvSpPr>
        <p:spPr>
          <a:xfrm>
            <a:off x="6979182" y="4414180"/>
            <a:ext cx="4377793" cy="884538"/>
          </a:xfrm>
        </p:spPr>
        <p:txBody>
          <a:bodyPr vert="horz" lIns="91440" tIns="45720" rIns="91440" bIns="45720" rtlCol="0" anchor="t">
            <a:normAutofit/>
          </a:bodyPr>
          <a:lstStyle/>
          <a:p>
            <a:pPr algn="r"/>
            <a:r>
              <a:rPr lang="en-US">
                <a:solidFill>
                  <a:schemeClr val="bg1"/>
                </a:solidFill>
              </a:rPr>
              <a:t>Bristol  during ww2 by Sean Kavanagh</a:t>
            </a:r>
          </a:p>
        </p:txBody>
      </p:sp>
      <p:pic>
        <p:nvPicPr>
          <p:cNvPr id="4" name="Picture 3" descr="A building with a tower&#10;&#10;AI-generated content may be incorrect.">
            <a:extLst>
              <a:ext uri="{FF2B5EF4-FFF2-40B4-BE49-F238E27FC236}">
                <a16:creationId xmlns:a16="http://schemas.microsoft.com/office/drawing/2014/main" id="{8C0BAF17-B303-A10D-80CA-E3F2C75CD3B2}"/>
              </a:ext>
            </a:extLst>
          </p:cNvPr>
          <p:cNvPicPr>
            <a:picLocks noChangeAspect="1"/>
          </p:cNvPicPr>
          <p:nvPr/>
        </p:nvPicPr>
        <p:blipFill>
          <a:blip r:embed="rId2"/>
          <a:srcRect t="15552" r="-1" b="-1"/>
          <a:stretch>
            <a:fill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military uniforms&#10;&#10;AI-generated content may be incorrect.">
            <a:extLst>
              <a:ext uri="{FF2B5EF4-FFF2-40B4-BE49-F238E27FC236}">
                <a16:creationId xmlns:a16="http://schemas.microsoft.com/office/drawing/2014/main" id="{01FBFEB3-6895-D6ED-2762-DF9CBA237FAC}"/>
              </a:ext>
            </a:extLst>
          </p:cNvPr>
          <p:cNvPicPr>
            <a:picLocks noChangeAspect="1"/>
          </p:cNvPicPr>
          <p:nvPr/>
        </p:nvPicPr>
        <p:blipFill>
          <a:blip r:embed="rId2"/>
          <a:srcRect l="16136" r="24960"/>
          <a:stretch>
            <a:fillRect/>
          </a:stretch>
        </p:blipFill>
        <p:spPr>
          <a:xfrm>
            <a:off x="6781799" y="1714500"/>
            <a:ext cx="5410201" cy="5143500"/>
          </a:xfrm>
          <a:prstGeom prst="rect">
            <a:avLst/>
          </a:prstGeom>
        </p:spPr>
      </p:pic>
      <p:sp useBgFill="1">
        <p:nvSpPr>
          <p:cNvPr id="11" name="Rectangle 10">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B9B66-D9B7-DE88-1613-AFC518BCE9C0}"/>
              </a:ext>
            </a:extLst>
          </p:cNvPr>
          <p:cNvSpPr>
            <a:spLocks noGrp="1"/>
          </p:cNvSpPr>
          <p:nvPr>
            <p:ph type="title"/>
          </p:nvPr>
        </p:nvSpPr>
        <p:spPr>
          <a:xfrm>
            <a:off x="761801" y="250409"/>
            <a:ext cx="10222952" cy="1228299"/>
          </a:xfrm>
        </p:spPr>
        <p:txBody>
          <a:bodyPr>
            <a:normAutofit/>
          </a:bodyPr>
          <a:lstStyle/>
          <a:p>
            <a:r>
              <a:rPr lang="en-US" sz="4000"/>
              <a:t>African-American Soldiers in Bristol</a:t>
            </a:r>
          </a:p>
        </p:txBody>
      </p:sp>
      <p:sp>
        <p:nvSpPr>
          <p:cNvPr id="3" name="Content Placeholder 2">
            <a:extLst>
              <a:ext uri="{FF2B5EF4-FFF2-40B4-BE49-F238E27FC236}">
                <a16:creationId xmlns:a16="http://schemas.microsoft.com/office/drawing/2014/main" id="{FAC7E33E-231F-DAFB-D634-A171C42F939A}"/>
              </a:ext>
            </a:extLst>
          </p:cNvPr>
          <p:cNvSpPr>
            <a:spLocks noGrp="1"/>
          </p:cNvSpPr>
          <p:nvPr>
            <p:ph idx="1"/>
          </p:nvPr>
        </p:nvSpPr>
        <p:spPr>
          <a:xfrm>
            <a:off x="761801" y="2183642"/>
            <a:ext cx="5334199" cy="4115018"/>
          </a:xfrm>
        </p:spPr>
        <p:txBody>
          <a:bodyPr vert="horz" lIns="91440" tIns="45720" rIns="91440" bIns="45720" rtlCol="0" anchor="ctr">
            <a:normAutofit lnSpcReduction="10000"/>
          </a:bodyPr>
          <a:lstStyle/>
          <a:p>
            <a:r>
              <a:rPr lang="en-US" sz="2000"/>
              <a:t>During ww2 African Americans made up roughly 10 percent of the Us military, around 150,000 in 1944. Most were in Labor companies, engineers and transport units. A lot of them were placed in Bristol due to the docks there</a:t>
            </a:r>
          </a:p>
          <a:p>
            <a:r>
              <a:rPr lang="en-US" sz="2000"/>
              <a:t>They were segregated from White US soldiers and had their barracks at:  Bedminster, Brislington, Henleaze, Shire Hampton and the Muller Orphanage</a:t>
            </a:r>
          </a:p>
          <a:p>
            <a:r>
              <a:rPr lang="en-US" sz="2000"/>
              <a:t>Soldiers in Labor companies were almost entirely black, while most officers and MPs were black, leadership in the barracks was poor and soldiers were harshly treated</a:t>
            </a:r>
          </a:p>
        </p:txBody>
      </p:sp>
    </p:spTree>
    <p:extLst>
      <p:ext uri="{BB962C8B-B14F-4D97-AF65-F5344CB8AC3E}">
        <p14:creationId xmlns:p14="http://schemas.microsoft.com/office/powerpoint/2010/main" val="25044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96BA6-4BD4-D3CF-867E-44F707FD0810}"/>
              </a:ext>
            </a:extLst>
          </p:cNvPr>
          <p:cNvSpPr>
            <a:spLocks noGrp="1"/>
          </p:cNvSpPr>
          <p:nvPr>
            <p:ph type="title"/>
          </p:nvPr>
        </p:nvSpPr>
        <p:spPr>
          <a:xfrm>
            <a:off x="761800" y="762001"/>
            <a:ext cx="5334197" cy="1708242"/>
          </a:xfrm>
        </p:spPr>
        <p:txBody>
          <a:bodyPr anchor="ctr">
            <a:normAutofit/>
          </a:bodyPr>
          <a:lstStyle/>
          <a:p>
            <a:r>
              <a:rPr lang="en-US" sz="4000"/>
              <a:t>Park Street Riot</a:t>
            </a:r>
          </a:p>
        </p:txBody>
      </p:sp>
      <p:sp>
        <p:nvSpPr>
          <p:cNvPr id="3" name="Content Placeholder 2">
            <a:extLst>
              <a:ext uri="{FF2B5EF4-FFF2-40B4-BE49-F238E27FC236}">
                <a16:creationId xmlns:a16="http://schemas.microsoft.com/office/drawing/2014/main" id="{6380AEE8-F660-BD3E-751A-53CF215F4763}"/>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t>The Park street riot occurred n Park street and George street Bristol England on 15th of July 1944 when many Black GIs refused to return to their camps after US military policemen (MPs) arrived to end a minor fracas. More MPs were sent (120 in total) and Park street was closed with buses. During the riot, a MP was stabbed, a black GI shot dead and several others injured</a:t>
            </a:r>
          </a:p>
          <a:p>
            <a:endParaRPr lang="en-US" sz="2000"/>
          </a:p>
        </p:txBody>
      </p:sp>
      <p:pic>
        <p:nvPicPr>
          <p:cNvPr id="4" name="Picture 3" descr="A street with cars parked on it&#10;&#10;AI-generated content may be incorrect.">
            <a:extLst>
              <a:ext uri="{FF2B5EF4-FFF2-40B4-BE49-F238E27FC236}">
                <a16:creationId xmlns:a16="http://schemas.microsoft.com/office/drawing/2014/main" id="{A1FDF997-9119-0807-3734-67BF2E368F9E}"/>
              </a:ext>
            </a:extLst>
          </p:cNvPr>
          <p:cNvPicPr>
            <a:picLocks noChangeAspect="1"/>
          </p:cNvPicPr>
          <p:nvPr/>
        </p:nvPicPr>
        <p:blipFill>
          <a:blip r:embed="rId2"/>
          <a:srcRect l="4715" r="-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2957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C76E-A7C8-F982-3AA4-FA0B46D086B4}"/>
              </a:ext>
            </a:extLst>
          </p:cNvPr>
          <p:cNvSpPr>
            <a:spLocks noGrp="1"/>
          </p:cNvSpPr>
          <p:nvPr>
            <p:ph type="title"/>
          </p:nvPr>
        </p:nvSpPr>
        <p:spPr>
          <a:xfrm>
            <a:off x="876693" y="741391"/>
            <a:ext cx="4597747" cy="1616203"/>
          </a:xfrm>
        </p:spPr>
        <p:txBody>
          <a:bodyPr anchor="b">
            <a:normAutofit/>
          </a:bodyPr>
          <a:lstStyle/>
          <a:p>
            <a:r>
              <a:rPr lang="en-US" sz="3200"/>
              <a:t>Bristol Blitz</a:t>
            </a:r>
          </a:p>
        </p:txBody>
      </p:sp>
      <p:sp>
        <p:nvSpPr>
          <p:cNvPr id="3" name="Content Placeholder 2">
            <a:extLst>
              <a:ext uri="{FF2B5EF4-FFF2-40B4-BE49-F238E27FC236}">
                <a16:creationId xmlns:a16="http://schemas.microsoft.com/office/drawing/2014/main" id="{598F04A6-3631-AF43-90D8-B5AF195F53D1}"/>
              </a:ext>
            </a:extLst>
          </p:cNvPr>
          <p:cNvSpPr>
            <a:spLocks noGrp="1"/>
          </p:cNvSpPr>
          <p:nvPr>
            <p:ph idx="1"/>
          </p:nvPr>
        </p:nvSpPr>
        <p:spPr>
          <a:xfrm>
            <a:off x="876693" y="2533476"/>
            <a:ext cx="4597746" cy="3447832"/>
          </a:xfrm>
        </p:spPr>
        <p:txBody>
          <a:bodyPr vert="horz" lIns="91440" tIns="45720" rIns="91440" bIns="45720" rtlCol="0" anchor="t">
            <a:normAutofit/>
          </a:bodyPr>
          <a:lstStyle/>
          <a:p>
            <a:r>
              <a:rPr lang="en-US" sz="1600"/>
              <a:t>The Bristol Blitz took place between November 1940 and April 1941 mainly due to the harbor and Bristol Airforce company </a:t>
            </a:r>
          </a:p>
          <a:p>
            <a:r>
              <a:rPr lang="en-US" sz="1600"/>
              <a:t>On the 2nd of November 1940, the Luftwaffe (The Nazi German Airforce) dropped 5,000 incendiary and 10,000 high explosive bomb on the city at night</a:t>
            </a:r>
          </a:p>
          <a:p>
            <a:r>
              <a:rPr lang="en-US" sz="1600"/>
              <a:t>1299 people were killed,1303 seriously injured and 697 rescued  from the debris of bombed buildings</a:t>
            </a:r>
          </a:p>
          <a:p>
            <a:r>
              <a:rPr lang="en-US" sz="1600"/>
              <a:t>89,080 buildings damaged including 81,830 buildings destroyed and over 3,000 deemed useless and later demolished</a:t>
            </a:r>
          </a:p>
          <a:p>
            <a:endParaRPr lang="en-US" sz="1600"/>
          </a:p>
        </p:txBody>
      </p:sp>
      <p:pic>
        <p:nvPicPr>
          <p:cNvPr id="4" name="Picture 3" descr="A group of people in a destroyed area&#10;&#10;AI-generated content may be incorrect.">
            <a:extLst>
              <a:ext uri="{FF2B5EF4-FFF2-40B4-BE49-F238E27FC236}">
                <a16:creationId xmlns:a16="http://schemas.microsoft.com/office/drawing/2014/main" id="{B24E771F-A49E-B8FA-8DAD-9260F896F313}"/>
              </a:ext>
            </a:extLst>
          </p:cNvPr>
          <p:cNvPicPr>
            <a:picLocks noChangeAspect="1"/>
          </p:cNvPicPr>
          <p:nvPr/>
        </p:nvPicPr>
        <p:blipFill>
          <a:blip r:embed="rId2"/>
          <a:stretch>
            <a:fillRect/>
          </a:stretch>
        </p:blipFill>
        <p:spPr>
          <a:xfrm>
            <a:off x="6096001" y="1754825"/>
            <a:ext cx="5319062" cy="3273268"/>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767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men in military uniforms&#10;&#10;AI-generated content may be incorrect.">
            <a:extLst>
              <a:ext uri="{FF2B5EF4-FFF2-40B4-BE49-F238E27FC236}">
                <a16:creationId xmlns:a16="http://schemas.microsoft.com/office/drawing/2014/main" id="{6B39600D-CD24-6175-2EFC-BCC59EAF3C6D}"/>
              </a:ext>
            </a:extLst>
          </p:cNvPr>
          <p:cNvPicPr>
            <a:picLocks noChangeAspect="1"/>
          </p:cNvPicPr>
          <p:nvPr/>
        </p:nvPicPr>
        <p:blipFill>
          <a:blip r:embed="rId2"/>
          <a:srcRect l="9400" r="324" b="1"/>
          <a:stretch>
            <a:fillRect/>
          </a:stretch>
        </p:blipFill>
        <p:spPr>
          <a:xfrm>
            <a:off x="4747307" y="653615"/>
            <a:ext cx="6702822" cy="5540004"/>
          </a:xfrm>
          <a:prstGeom prst="rect">
            <a:avLst/>
          </a:prstGeom>
        </p:spPr>
      </p:pic>
      <p:grpSp>
        <p:nvGrpSpPr>
          <p:cNvPr id="17" name="Group 16">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732B1F0-2C8A-AF71-5743-A20246DA3713}"/>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sz="4800" err="1">
                <a:solidFill>
                  <a:schemeClr val="tx2"/>
                </a:solidFill>
              </a:rPr>
              <a:t>Purdown</a:t>
            </a:r>
            <a:r>
              <a:rPr lang="en-US" sz="4800">
                <a:solidFill>
                  <a:schemeClr val="tx2"/>
                </a:solidFill>
              </a:rPr>
              <a:t> Percy</a:t>
            </a:r>
          </a:p>
        </p:txBody>
      </p:sp>
      <p:sp>
        <p:nvSpPr>
          <p:cNvPr id="3" name="Content Placeholder 2">
            <a:extLst>
              <a:ext uri="{FF2B5EF4-FFF2-40B4-BE49-F238E27FC236}">
                <a16:creationId xmlns:a16="http://schemas.microsoft.com/office/drawing/2014/main" id="{D8315802-775C-8798-331A-A2EDE952CC21}"/>
              </a:ext>
            </a:extLst>
          </p:cNvPr>
          <p:cNvSpPr>
            <a:spLocks noGrp="1"/>
          </p:cNvSpPr>
          <p:nvPr>
            <p:ph idx="1"/>
          </p:nvPr>
        </p:nvSpPr>
        <p:spPr>
          <a:xfrm>
            <a:off x="1012643" y="3764655"/>
            <a:ext cx="3573793" cy="2374078"/>
          </a:xfrm>
        </p:spPr>
        <p:txBody>
          <a:bodyPr vert="horz" lIns="91440" tIns="45720" rIns="91440" bIns="45720" rtlCol="0" anchor="t">
            <a:normAutofit/>
          </a:bodyPr>
          <a:lstStyle/>
          <a:p>
            <a:pPr marL="0" indent="0">
              <a:buNone/>
            </a:pPr>
            <a:r>
              <a:rPr lang="en-US" sz="1600" err="1">
                <a:solidFill>
                  <a:schemeClr val="tx2"/>
                </a:solidFill>
              </a:rPr>
              <a:t>Purdown</a:t>
            </a:r>
            <a:r>
              <a:rPr lang="en-US" sz="1600">
                <a:solidFill>
                  <a:schemeClr val="tx2"/>
                </a:solidFill>
              </a:rPr>
              <a:t> Percy was a renowned World War 2  Heavy anti-Aircraft</a:t>
            </a:r>
            <a:r>
              <a:rPr lang="en-US" sz="2400">
                <a:solidFill>
                  <a:schemeClr val="tx2"/>
                </a:solidFill>
              </a:rPr>
              <a:t> </a:t>
            </a:r>
            <a:r>
              <a:rPr lang="en-US" sz="1600">
                <a:solidFill>
                  <a:schemeClr val="tx2"/>
                </a:solidFill>
              </a:rPr>
              <a:t>(HAA) gun battery located on </a:t>
            </a:r>
            <a:r>
              <a:rPr lang="en-US" sz="1600" err="1">
                <a:solidFill>
                  <a:schemeClr val="tx2"/>
                </a:solidFill>
              </a:rPr>
              <a:t>Purdown</a:t>
            </a:r>
            <a:r>
              <a:rPr lang="en-US" sz="1600">
                <a:solidFill>
                  <a:schemeClr val="tx2"/>
                </a:solidFill>
              </a:rPr>
              <a:t> in the Stoke Park Estate  during WW", it defended the cities critical aircraft manufacturing during the war against enemy bombers. It was known locally as a supergun</a:t>
            </a:r>
          </a:p>
        </p:txBody>
      </p:sp>
    </p:spTree>
    <p:extLst>
      <p:ext uri="{BB962C8B-B14F-4D97-AF65-F5344CB8AC3E}">
        <p14:creationId xmlns:p14="http://schemas.microsoft.com/office/powerpoint/2010/main" val="422312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10960-7B44-0EEC-F1C3-AC2DAEA46242}"/>
              </a:ext>
            </a:extLst>
          </p:cNvPr>
          <p:cNvSpPr>
            <a:spLocks noGrp="1"/>
          </p:cNvSpPr>
          <p:nvPr>
            <p:ph type="title"/>
          </p:nvPr>
        </p:nvSpPr>
        <p:spPr>
          <a:xfrm>
            <a:off x="572493" y="238539"/>
            <a:ext cx="11018520" cy="1434415"/>
          </a:xfrm>
        </p:spPr>
        <p:txBody>
          <a:bodyPr anchor="b">
            <a:normAutofit/>
          </a:bodyPr>
          <a:lstStyle/>
          <a:p>
            <a:r>
              <a:rPr lang="en-US" sz="5400"/>
              <a:t>Spy Networks in Bristol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9E546F-621C-EB26-374C-A37F863CA2AB}"/>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During WW2 Bristol for a hub for ally intelligence, with the grand hotel acting as a base for agents awaiting, decoding, and managing secret, unmarked trains at temple meads</a:t>
            </a:r>
          </a:p>
          <a:p>
            <a:r>
              <a:rPr lang="en-US" sz="2200"/>
              <a:t>The cities industrial significance made it a target for Germany with intelligence operations focusing on protecting infrastructure and managing escape routes</a:t>
            </a:r>
          </a:p>
          <a:p>
            <a:r>
              <a:rPr lang="en-US" sz="2200"/>
              <a:t>Various MI departments were active to manage these risks</a:t>
            </a:r>
          </a:p>
          <a:p>
            <a:endParaRPr lang="en-US" sz="2200"/>
          </a:p>
        </p:txBody>
      </p:sp>
      <p:pic>
        <p:nvPicPr>
          <p:cNvPr id="4" name="Picture 3" descr="A person holding an object&#10;&#10;AI-generated content may be incorrect.">
            <a:extLst>
              <a:ext uri="{FF2B5EF4-FFF2-40B4-BE49-F238E27FC236}">
                <a16:creationId xmlns:a16="http://schemas.microsoft.com/office/drawing/2014/main" id="{54634FA6-E2A4-7EC3-922F-1F6163C3A8BC}"/>
              </a:ext>
            </a:extLst>
          </p:cNvPr>
          <p:cNvPicPr>
            <a:picLocks noChangeAspect="1"/>
          </p:cNvPicPr>
          <p:nvPr/>
        </p:nvPicPr>
        <p:blipFill>
          <a:blip r:embed="rId2"/>
          <a:srcRect l="35395" r="10730"/>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77089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9C8BB-9AD6-9FE6-EF44-4196B7FEC3EC}"/>
              </a:ext>
            </a:extLst>
          </p:cNvPr>
          <p:cNvSpPr>
            <a:spLocks noGrp="1"/>
          </p:cNvSpPr>
          <p:nvPr>
            <p:ph type="title"/>
          </p:nvPr>
        </p:nvSpPr>
        <p:spPr>
          <a:xfrm>
            <a:off x="572493" y="238539"/>
            <a:ext cx="11018520" cy="1434415"/>
          </a:xfrm>
        </p:spPr>
        <p:txBody>
          <a:bodyPr anchor="b">
            <a:normAutofit/>
          </a:bodyPr>
          <a:lstStyle/>
          <a:p>
            <a:r>
              <a:rPr lang="en-US" sz="5400"/>
              <a:t>St Nicholas Market And Air Raid Shelter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274C15-D79F-11CB-0DB3-D017072BC285}"/>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St Nicholas Market, set up in 1743, at the corn exchange, features a preserved WW2 Air Raid shelter in its basement. Built in the late 1930s, this shelter protected traders and locals during the blitz. It features wartime graffiti, signage and according to local legend a ghost named Maragret</a:t>
            </a:r>
          </a:p>
          <a:p>
            <a:r>
              <a:rPr lang="en-US" sz="2200"/>
              <a:t>It served as refuge for hours at a time, with evidence of life like a homemade dartboard, original drawings and stars on the wall</a:t>
            </a:r>
          </a:p>
        </p:txBody>
      </p:sp>
      <p:pic>
        <p:nvPicPr>
          <p:cNvPr id="4" name="Picture 3" descr="Two people standing in a room&#10;&#10;AI-generated content may be incorrect.">
            <a:extLst>
              <a:ext uri="{FF2B5EF4-FFF2-40B4-BE49-F238E27FC236}">
                <a16:creationId xmlns:a16="http://schemas.microsoft.com/office/drawing/2014/main" id="{63349F12-0D1E-8AE9-22B3-6EB3A5278AA0}"/>
              </a:ext>
            </a:extLst>
          </p:cNvPr>
          <p:cNvPicPr>
            <a:picLocks noChangeAspect="1"/>
          </p:cNvPicPr>
          <p:nvPr/>
        </p:nvPicPr>
        <p:blipFill>
          <a:blip r:embed="rId2"/>
          <a:srcRect l="22187" r="22560"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16946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5AB7D-9612-A13D-2833-44F915E8D338}"/>
              </a:ext>
            </a:extLst>
          </p:cNvPr>
          <p:cNvSpPr>
            <a:spLocks noGrp="1"/>
          </p:cNvSpPr>
          <p:nvPr>
            <p:ph type="title"/>
          </p:nvPr>
        </p:nvSpPr>
        <p:spPr>
          <a:xfrm>
            <a:off x="640080" y="329184"/>
            <a:ext cx="6894576" cy="1783080"/>
          </a:xfrm>
        </p:spPr>
        <p:txBody>
          <a:bodyPr anchor="b">
            <a:normAutofit/>
          </a:bodyPr>
          <a:lstStyle/>
          <a:p>
            <a:r>
              <a:rPr lang="en-US" sz="6100"/>
              <a:t>D-Day planning in Bristol</a:t>
            </a:r>
          </a:p>
        </p:txBody>
      </p:sp>
      <p:sp>
        <p:nvSpPr>
          <p:cNvPr id="2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F2348B-5844-1F0A-ACC7-9DFA616DA8EE}"/>
              </a:ext>
            </a:extLst>
          </p:cNvPr>
          <p:cNvSpPr>
            <a:spLocks noGrp="1"/>
          </p:cNvSpPr>
          <p:nvPr>
            <p:ph idx="1"/>
          </p:nvPr>
        </p:nvSpPr>
        <p:spPr>
          <a:xfrm>
            <a:off x="640080" y="2706624"/>
            <a:ext cx="6894576" cy="3483864"/>
          </a:xfrm>
        </p:spPr>
        <p:txBody>
          <a:bodyPr vert="horz" lIns="91440" tIns="45720" rIns="91440" bIns="45720" rtlCol="0">
            <a:normAutofit/>
          </a:bodyPr>
          <a:lstStyle/>
          <a:p>
            <a:r>
              <a:rPr lang="en-US" sz="2200"/>
              <a:t>During WW2, Bristol served as a critical nerve center for D-Day, with Clifton College acting as a base of operations for Us General officer Omar Bradley and his first army staff from 1943-1944. Plans such as the Omaha and Utah beach operations were made in the college library and council room</a:t>
            </a:r>
          </a:p>
          <a:p>
            <a:r>
              <a:rPr lang="en-US" sz="2200"/>
              <a:t>The table Omar Bradley and his men used to plan D-Day is still visible in the college today</a:t>
            </a:r>
          </a:p>
          <a:p>
            <a:endParaRPr lang="en-US" sz="2200"/>
          </a:p>
        </p:txBody>
      </p:sp>
      <p:pic>
        <p:nvPicPr>
          <p:cNvPr id="4" name="Picture 3" descr="A large brick building with a lawn&#10;&#10;AI-generated content may be incorrect.">
            <a:extLst>
              <a:ext uri="{FF2B5EF4-FFF2-40B4-BE49-F238E27FC236}">
                <a16:creationId xmlns:a16="http://schemas.microsoft.com/office/drawing/2014/main" id="{9E491352-5A0D-9104-BF5C-D46EFE882839}"/>
              </a:ext>
            </a:extLst>
          </p:cNvPr>
          <p:cNvPicPr>
            <a:picLocks noChangeAspect="1"/>
          </p:cNvPicPr>
          <p:nvPr/>
        </p:nvPicPr>
        <p:blipFill>
          <a:blip r:embed="rId2"/>
          <a:srcRect l="9871" r="10055"/>
          <a:stretch>
            <a:fillRect/>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descr="A group of men in military uniforms sitting at a table&#10;&#10;AI-generated content may be incorrect.">
            <a:extLst>
              <a:ext uri="{FF2B5EF4-FFF2-40B4-BE49-F238E27FC236}">
                <a16:creationId xmlns:a16="http://schemas.microsoft.com/office/drawing/2014/main" id="{62A57267-9ED7-2EBD-0CB1-407928A2B5E1}"/>
              </a:ext>
            </a:extLst>
          </p:cNvPr>
          <p:cNvPicPr>
            <a:picLocks noChangeAspect="1"/>
          </p:cNvPicPr>
          <p:nvPr/>
        </p:nvPicPr>
        <p:blipFill>
          <a:blip r:embed="rId3"/>
          <a:srcRect l="2827" r="4295" b="2"/>
          <a:stretch>
            <a:fillRect/>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182153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one building with a path leading to the entrance&#10;&#10;AI-generated content may be incorrect.">
            <a:extLst>
              <a:ext uri="{FF2B5EF4-FFF2-40B4-BE49-F238E27FC236}">
                <a16:creationId xmlns:a16="http://schemas.microsoft.com/office/drawing/2014/main" id="{DAD3CBB7-43B8-6078-492D-0C363F2CC5B9}"/>
              </a:ext>
            </a:extLst>
          </p:cNvPr>
          <p:cNvPicPr>
            <a:picLocks noChangeAspect="1"/>
          </p:cNvPicPr>
          <p:nvPr/>
        </p:nvPicPr>
        <p:blipFill>
          <a:blip r:embed="rId2"/>
          <a:srcRect l="14297" r="15708" b="2"/>
          <a:stretch>
            <a:fillRect/>
          </a:stretch>
        </p:blipFill>
        <p:spPr>
          <a:xfrm>
            <a:off x="6781799" y="1714500"/>
            <a:ext cx="5410201" cy="5143500"/>
          </a:xfrm>
          <a:prstGeom prst="rect">
            <a:avLst/>
          </a:prstGeom>
        </p:spPr>
      </p:pic>
      <p:sp useBgFill="1">
        <p:nvSpPr>
          <p:cNvPr id="14" name="Rectangle 13">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A8EA9-E424-3EF1-C28B-974A04298A77}"/>
              </a:ext>
            </a:extLst>
          </p:cNvPr>
          <p:cNvSpPr>
            <a:spLocks noGrp="1"/>
          </p:cNvSpPr>
          <p:nvPr>
            <p:ph type="title"/>
          </p:nvPr>
        </p:nvSpPr>
        <p:spPr>
          <a:xfrm>
            <a:off x="761801" y="250409"/>
            <a:ext cx="10222952" cy="1228299"/>
          </a:xfrm>
        </p:spPr>
        <p:txBody>
          <a:bodyPr>
            <a:normAutofit/>
          </a:bodyPr>
          <a:lstStyle/>
          <a:p>
            <a:r>
              <a:rPr lang="en-US" sz="4000"/>
              <a:t>Other Key planning locations in Bristol</a:t>
            </a:r>
          </a:p>
        </p:txBody>
      </p:sp>
      <p:sp>
        <p:nvSpPr>
          <p:cNvPr id="3" name="Content Placeholder 2">
            <a:extLst>
              <a:ext uri="{FF2B5EF4-FFF2-40B4-BE49-F238E27FC236}">
                <a16:creationId xmlns:a16="http://schemas.microsoft.com/office/drawing/2014/main" id="{31C7B9FE-92B1-FD6A-BEE2-02168BE142B5}"/>
              </a:ext>
            </a:extLst>
          </p:cNvPr>
          <p:cNvSpPr>
            <a:spLocks noGrp="1"/>
          </p:cNvSpPr>
          <p:nvPr>
            <p:ph idx="1"/>
          </p:nvPr>
        </p:nvSpPr>
        <p:spPr>
          <a:xfrm>
            <a:off x="761801" y="2183642"/>
            <a:ext cx="5334199" cy="4115018"/>
          </a:xfrm>
        </p:spPr>
        <p:txBody>
          <a:bodyPr vert="horz" lIns="91440" tIns="45720" rIns="91440" bIns="45720" rtlCol="0" anchor="ctr">
            <a:normAutofit/>
          </a:bodyPr>
          <a:lstStyle/>
          <a:p>
            <a:r>
              <a:rPr lang="en-US" sz="2000"/>
              <a:t>The Holmes (Stoke Bishop) accommodation for General Omar Bradley  commander of the first army</a:t>
            </a:r>
          </a:p>
          <a:p>
            <a:r>
              <a:rPr lang="en-US" sz="2000"/>
              <a:t>Clifton and Durdham downs: transformed into an American tank base and vehicle storage</a:t>
            </a:r>
          </a:p>
          <a:p>
            <a:r>
              <a:rPr lang="en-US" sz="2000"/>
              <a:t>Beggars bush sports ground: used as a temporary airstrip</a:t>
            </a:r>
          </a:p>
          <a:p>
            <a:r>
              <a:rPr lang="en-US" sz="2000"/>
              <a:t>Brislington: the Bristol Co-operative society building was used for secret logistics</a:t>
            </a:r>
          </a:p>
        </p:txBody>
      </p:sp>
    </p:spTree>
    <p:extLst>
      <p:ext uri="{BB962C8B-B14F-4D97-AF65-F5344CB8AC3E}">
        <p14:creationId xmlns:p14="http://schemas.microsoft.com/office/powerpoint/2010/main" val="310360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3BA68A-9AE3-73FF-CFCE-A022E2E44764}"/>
              </a:ext>
            </a:extLst>
          </p:cNvPr>
          <p:cNvSpPr>
            <a:spLocks noGrp="1"/>
          </p:cNvSpPr>
          <p:nvPr>
            <p:ph type="title"/>
          </p:nvPr>
        </p:nvSpPr>
        <p:spPr>
          <a:xfrm>
            <a:off x="1137034" y="609597"/>
            <a:ext cx="9392421" cy="1330841"/>
          </a:xfrm>
        </p:spPr>
        <p:txBody>
          <a:bodyPr>
            <a:normAutofit/>
          </a:bodyPr>
          <a:lstStyle/>
          <a:p>
            <a:r>
              <a:rPr lang="en-US"/>
              <a:t>How was Bristol affected after the War?</a:t>
            </a:r>
          </a:p>
        </p:txBody>
      </p:sp>
      <p:sp>
        <p:nvSpPr>
          <p:cNvPr id="3" name="Content Placeholder 2">
            <a:extLst>
              <a:ext uri="{FF2B5EF4-FFF2-40B4-BE49-F238E27FC236}">
                <a16:creationId xmlns:a16="http://schemas.microsoft.com/office/drawing/2014/main" id="{7E4B5C41-E636-3986-88E0-14F9E783CE1B}"/>
              </a:ext>
            </a:extLst>
          </p:cNvPr>
          <p:cNvSpPr>
            <a:spLocks noGrp="1"/>
          </p:cNvSpPr>
          <p:nvPr>
            <p:ph idx="1"/>
          </p:nvPr>
        </p:nvSpPr>
        <p:spPr>
          <a:xfrm>
            <a:off x="1137034" y="2198362"/>
            <a:ext cx="4958966" cy="3917773"/>
          </a:xfrm>
        </p:spPr>
        <p:txBody>
          <a:bodyPr vert="horz" lIns="91440" tIns="45720" rIns="91440" bIns="45720" rtlCol="0">
            <a:normAutofit/>
          </a:bodyPr>
          <a:lstStyle/>
          <a:p>
            <a:r>
              <a:rPr lang="en-US" sz="2000"/>
              <a:t>Bristol infrastructure was destroyed after WW2 taking decades for reconstruction to finish following the severe blitz damage that destroyed homes, government buildings, hospitals, schools, and the city center </a:t>
            </a:r>
          </a:p>
          <a:p>
            <a:r>
              <a:rPr lang="en-US" sz="2000"/>
              <a:t>Rationing lasted until the 4th of July 1954 in Bristol, after rations started being lifted on other items throughout the end of WW2, the final rations were meat and bacon</a:t>
            </a:r>
          </a:p>
        </p:txBody>
      </p:sp>
      <p:pic>
        <p:nvPicPr>
          <p:cNvPr id="4" name="Picture 3" descr="A group of people standing on a train platform&#10;&#10;AI-generated content may be incorrect.">
            <a:extLst>
              <a:ext uri="{FF2B5EF4-FFF2-40B4-BE49-F238E27FC236}">
                <a16:creationId xmlns:a16="http://schemas.microsoft.com/office/drawing/2014/main" id="{156B9968-8B23-A29C-2681-081E264C12DD}"/>
              </a:ext>
            </a:extLst>
          </p:cNvPr>
          <p:cNvPicPr>
            <a:picLocks noChangeAspect="1"/>
          </p:cNvPicPr>
          <p:nvPr/>
        </p:nvPicPr>
        <p:blipFill>
          <a:blip r:embed="rId2"/>
          <a:stretch>
            <a:fillRect/>
          </a:stretch>
        </p:blipFill>
        <p:spPr>
          <a:xfrm>
            <a:off x="6719367" y="2276391"/>
            <a:ext cx="4788505" cy="3572961"/>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9122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C394-21E3-B16D-5DB4-C4D5440D68E1}"/>
              </a:ext>
            </a:extLst>
          </p:cNvPr>
          <p:cNvSpPr>
            <a:spLocks noGrp="1"/>
          </p:cNvSpPr>
          <p:nvPr>
            <p:ph type="title"/>
          </p:nvPr>
        </p:nvSpPr>
        <p:spPr/>
        <p:txBody>
          <a:bodyPr/>
          <a:lstStyle/>
          <a:p>
            <a:r>
              <a:rPr lang="en-US"/>
              <a:t>Websites used:</a:t>
            </a:r>
            <a:br>
              <a:rPr lang="en-US"/>
            </a:br>
            <a:endParaRPr lang="en-US"/>
          </a:p>
        </p:txBody>
      </p:sp>
      <p:sp>
        <p:nvSpPr>
          <p:cNvPr id="3" name="Content Placeholder 2">
            <a:extLst>
              <a:ext uri="{FF2B5EF4-FFF2-40B4-BE49-F238E27FC236}">
                <a16:creationId xmlns:a16="http://schemas.microsoft.com/office/drawing/2014/main" id="{35276722-35C6-4F1E-0851-4C6F8905AE30}"/>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https://historicengland.org.uk/whats-new/features/blitz-stories/the-bristol-blitz/</a:t>
            </a:r>
            <a:endParaRPr lang="en-US">
              <a:ea typeface="+mn-lt"/>
              <a:cs typeface="+mn-lt"/>
            </a:endParaRPr>
          </a:p>
          <a:p>
            <a:r>
              <a:rPr lang="en-US">
                <a:ea typeface="+mn-lt"/>
                <a:cs typeface="+mn-lt"/>
                <a:hlinkClick r:id="rId3"/>
              </a:rPr>
              <a:t>https://heritage.baesystems.com/page/bristol-aeroplane-company</a:t>
            </a:r>
            <a:endParaRPr lang="en-US"/>
          </a:p>
          <a:p>
            <a:r>
              <a:rPr lang="en-US">
                <a:ea typeface="+mn-lt"/>
                <a:cs typeface="+mn-lt"/>
                <a:hlinkClick r:id="rId4"/>
              </a:rPr>
              <a:t>https://museums.bristol.gov.uk/narratives.php?irn=12108</a:t>
            </a:r>
            <a:endParaRPr lang="en-US">
              <a:ea typeface="+mn-lt"/>
              <a:cs typeface="+mn-lt"/>
            </a:endParaRPr>
          </a:p>
          <a:p>
            <a:r>
              <a:rPr lang="en-US">
                <a:ea typeface="+mn-lt"/>
                <a:cs typeface="+mn-lt"/>
                <a:hlinkClick r:id="rId5"/>
              </a:rPr>
              <a:t>https://yanksinbristol.co.uk/</a:t>
            </a:r>
            <a:endParaRPr lang="en-US">
              <a:ea typeface="+mn-lt"/>
              <a:cs typeface="+mn-lt"/>
            </a:endParaRPr>
          </a:p>
          <a:p>
            <a:r>
              <a:rPr lang="en-US">
                <a:ea typeface="+mn-lt"/>
                <a:cs typeface="+mn-lt"/>
                <a:hlinkClick r:id="rId6"/>
              </a:rPr>
              <a:t>https://en.wikipedia.org/wiki/Park_Street_riot</a:t>
            </a:r>
            <a:endParaRPr lang="en-US"/>
          </a:p>
          <a:p>
            <a:endParaRPr lang="en-US">
              <a:ea typeface="+mn-lt"/>
              <a:cs typeface="+mn-lt"/>
            </a:endParaRPr>
          </a:p>
          <a:p>
            <a:endParaRPr lang="en-US"/>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175427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59B9-B685-D111-3F66-7F2DA018B0C7}"/>
              </a:ext>
            </a:extLst>
          </p:cNvPr>
          <p:cNvSpPr>
            <a:spLocks noGrp="1"/>
          </p:cNvSpPr>
          <p:nvPr>
            <p:ph type="title"/>
          </p:nvPr>
        </p:nvSpPr>
        <p:spPr/>
        <p:txBody>
          <a:bodyPr/>
          <a:lstStyle/>
          <a:p>
            <a:r>
              <a:rPr lang="en-US"/>
              <a:t>Index</a:t>
            </a:r>
          </a:p>
        </p:txBody>
      </p:sp>
      <p:sp>
        <p:nvSpPr>
          <p:cNvPr id="3" name="Content Placeholder 2">
            <a:extLst>
              <a:ext uri="{FF2B5EF4-FFF2-40B4-BE49-F238E27FC236}">
                <a16:creationId xmlns:a16="http://schemas.microsoft.com/office/drawing/2014/main" id="{E33171D6-D60B-C7DE-F8F1-E62090754E80}"/>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en-US" sz="1200" dirty="0"/>
              <a:t>Why I ch</a:t>
            </a:r>
            <a:r>
              <a:rPr lang="en-US" sz="1200"/>
              <a:t>ose this project</a:t>
            </a:r>
            <a:endParaRPr lang="en-US" sz="1200" dirty="0"/>
          </a:p>
          <a:p>
            <a:pPr marL="514350" indent="-514350">
              <a:buAutoNum type="arabicPeriod"/>
            </a:pPr>
            <a:r>
              <a:rPr lang="en-US" sz="1200"/>
              <a:t>Aims of the project</a:t>
            </a:r>
            <a:endParaRPr lang="en-US" sz="1200" dirty="0"/>
          </a:p>
          <a:p>
            <a:pPr marL="514350" indent="-514350">
              <a:buAutoNum type="arabicPeriod"/>
            </a:pPr>
            <a:r>
              <a:rPr lang="en-US" sz="1200" dirty="0"/>
              <a:t>Why was </a:t>
            </a:r>
            <a:r>
              <a:rPr lang="en-US" sz="1200"/>
              <a:t>Bristol</a:t>
            </a:r>
            <a:r>
              <a:rPr lang="en-US" sz="1200" dirty="0"/>
              <a:t> an </a:t>
            </a:r>
            <a:r>
              <a:rPr lang="en-US" sz="1200"/>
              <a:t>important city during WW2</a:t>
            </a:r>
            <a:endParaRPr lang="en-US" sz="1200" dirty="0"/>
          </a:p>
          <a:p>
            <a:pPr marL="514350" indent="-514350">
              <a:buAutoNum type="arabicPeriod"/>
            </a:pPr>
            <a:r>
              <a:rPr lang="en-US" sz="1200"/>
              <a:t>The Bristol aero plane company</a:t>
            </a:r>
            <a:endParaRPr lang="en-US" sz="1200" dirty="0"/>
          </a:p>
          <a:p>
            <a:pPr marL="514350" indent="-514350">
              <a:buAutoNum type="arabicPeriod"/>
            </a:pPr>
            <a:r>
              <a:rPr lang="en-US" sz="1200"/>
              <a:t>Bristol shipyards</a:t>
            </a:r>
            <a:endParaRPr lang="en-US" sz="1200" dirty="0"/>
          </a:p>
          <a:p>
            <a:pPr marL="514350" indent="-514350">
              <a:buAutoNum type="arabicPeriod"/>
            </a:pPr>
            <a:r>
              <a:rPr lang="en-US" sz="1200" dirty="0"/>
              <a:t>The </a:t>
            </a:r>
            <a:r>
              <a:rPr lang="en-US" sz="1200"/>
              <a:t>conscription</a:t>
            </a:r>
            <a:endParaRPr lang="en-US" sz="1200" dirty="0"/>
          </a:p>
          <a:p>
            <a:pPr marL="514350" indent="-514350">
              <a:buAutoNum type="arabicPeriod"/>
            </a:pPr>
            <a:r>
              <a:rPr lang="en-US" sz="1200"/>
              <a:t>American soldiers in Bristol</a:t>
            </a:r>
            <a:endParaRPr lang="en-US" sz="1200" dirty="0"/>
          </a:p>
          <a:p>
            <a:pPr marL="514350" indent="-514350">
              <a:buAutoNum type="arabicPeriod"/>
            </a:pPr>
            <a:r>
              <a:rPr lang="en-US" sz="1200"/>
              <a:t>African American soldiers in Bristol</a:t>
            </a:r>
            <a:endParaRPr lang="en-US" sz="1200" dirty="0"/>
          </a:p>
          <a:p>
            <a:pPr marL="514350" indent="-514350">
              <a:buAutoNum type="arabicPeriod"/>
            </a:pPr>
            <a:r>
              <a:rPr lang="en-US" sz="1200"/>
              <a:t>Park street riot</a:t>
            </a:r>
            <a:endParaRPr lang="en-US" sz="1200" dirty="0"/>
          </a:p>
          <a:p>
            <a:pPr marL="514350" indent="-514350">
              <a:buAutoNum type="arabicPeriod"/>
            </a:pPr>
            <a:r>
              <a:rPr lang="en-US" sz="1200"/>
              <a:t>Bristol Blitz</a:t>
            </a:r>
            <a:endParaRPr lang="en-US" sz="1200" dirty="0"/>
          </a:p>
          <a:p>
            <a:pPr marL="514350" indent="-514350">
              <a:buAutoNum type="arabicPeriod"/>
            </a:pPr>
            <a:r>
              <a:rPr lang="en-US" sz="1200" dirty="0" err="1"/>
              <a:t>Perdown</a:t>
            </a:r>
            <a:r>
              <a:rPr lang="en-US" sz="1200" dirty="0"/>
              <a:t> Percy</a:t>
            </a:r>
          </a:p>
          <a:p>
            <a:pPr marL="514350" indent="-514350">
              <a:buAutoNum type="arabicPeriod"/>
            </a:pPr>
            <a:r>
              <a:rPr lang="en-US" sz="1200"/>
              <a:t>Spy Networks in Bristol</a:t>
            </a:r>
            <a:endParaRPr lang="en-US" sz="1200" dirty="0"/>
          </a:p>
          <a:p>
            <a:pPr marL="514350" indent="-514350">
              <a:buAutoNum type="arabicPeriod"/>
            </a:pPr>
            <a:r>
              <a:rPr lang="en-US" sz="1200"/>
              <a:t>St Nicholas market and air raid shelter</a:t>
            </a:r>
            <a:endParaRPr lang="en-US" sz="1200" dirty="0"/>
          </a:p>
          <a:p>
            <a:pPr marL="514350" indent="-514350">
              <a:buAutoNum type="arabicPeriod"/>
            </a:pPr>
            <a:r>
              <a:rPr lang="en-US" sz="1200"/>
              <a:t>D-day planning</a:t>
            </a:r>
            <a:endParaRPr lang="en-US" sz="1200" dirty="0"/>
          </a:p>
          <a:p>
            <a:pPr marL="514350" indent="-514350">
              <a:buAutoNum type="arabicPeriod"/>
            </a:pPr>
            <a:r>
              <a:rPr lang="en-US" sz="1200" dirty="0"/>
              <a:t>Other ke</a:t>
            </a:r>
            <a:r>
              <a:rPr lang="en-US" sz="1200"/>
              <a:t>y planning locations in Bristol</a:t>
            </a:r>
            <a:endParaRPr lang="en-US" sz="1200" dirty="0"/>
          </a:p>
          <a:p>
            <a:pPr marL="514350" indent="-514350">
              <a:buAutoNum type="arabicPeriod"/>
            </a:pPr>
            <a:r>
              <a:rPr lang="en-US" sz="1200"/>
              <a:t>Bristol after the war</a:t>
            </a:r>
            <a:endParaRPr lang="en-US" sz="1200" dirty="0"/>
          </a:p>
          <a:p>
            <a:pPr marL="514350" indent="-514350">
              <a:buAutoNum type="arabicPeriod"/>
            </a:pPr>
            <a:endParaRPr lang="en-US" sz="1200" dirty="0"/>
          </a:p>
          <a:p>
            <a:pPr marL="0" indent="0">
              <a:buNone/>
            </a:pPr>
            <a:endParaRPr lang="en-US" sz="1200" dirty="0"/>
          </a:p>
        </p:txBody>
      </p:sp>
    </p:spTree>
    <p:extLst>
      <p:ext uri="{BB962C8B-B14F-4D97-AF65-F5344CB8AC3E}">
        <p14:creationId xmlns:p14="http://schemas.microsoft.com/office/powerpoint/2010/main" val="238284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FE99-324C-4BEF-065E-799E0C0B18B0}"/>
              </a:ext>
            </a:extLst>
          </p:cNvPr>
          <p:cNvSpPr>
            <a:spLocks noGrp="1"/>
          </p:cNvSpPr>
          <p:nvPr>
            <p:ph type="title"/>
          </p:nvPr>
        </p:nvSpPr>
        <p:spPr/>
        <p:txBody>
          <a:bodyPr/>
          <a:lstStyle/>
          <a:p>
            <a:r>
              <a:rPr lang="en-US"/>
              <a:t>Websites used</a:t>
            </a:r>
          </a:p>
        </p:txBody>
      </p:sp>
      <p:sp>
        <p:nvSpPr>
          <p:cNvPr id="3" name="Content Placeholder 2">
            <a:extLst>
              <a:ext uri="{FF2B5EF4-FFF2-40B4-BE49-F238E27FC236}">
                <a16:creationId xmlns:a16="http://schemas.microsoft.com/office/drawing/2014/main" id="{8AFDA883-9EBF-A9D8-D5C5-1D2B5F93E3A3}"/>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https://en.wikipedia.org/wiki/Bristol_Blitz</a:t>
            </a:r>
            <a:endParaRPr lang="en-US">
              <a:ea typeface="+mn-lt"/>
              <a:cs typeface="+mn-lt"/>
            </a:endParaRPr>
          </a:p>
          <a:p>
            <a:r>
              <a:rPr lang="en-US">
                <a:ea typeface="+mn-lt"/>
                <a:cs typeface="+mn-lt"/>
                <a:hlinkClick r:id="rId3"/>
              </a:rPr>
              <a:t>https://www.derelictplaces.co.uk/threads/purdown-percy-haa-battery-bristol-may-11.18812/</a:t>
            </a:r>
            <a:endParaRPr lang="en-US"/>
          </a:p>
          <a:p>
            <a:r>
              <a:rPr lang="en-US">
                <a:ea typeface="+mn-lt"/>
                <a:cs typeface="+mn-lt"/>
                <a:hlinkClick r:id="rId4"/>
              </a:rPr>
              <a:t>https://www.st-nickstours.com/</a:t>
            </a:r>
          </a:p>
          <a:p>
            <a:r>
              <a:rPr lang="en-US">
                <a:ea typeface="+mn-lt"/>
                <a:cs typeface="+mn-lt"/>
                <a:hlinkClick r:id="rId5"/>
              </a:rPr>
              <a:t>https://www.bristolpost.co.uk/news/bristol-news/bristols-d-day-role-80-9325564</a:t>
            </a:r>
          </a:p>
          <a:p>
            <a:endParaRPr lang="en-US"/>
          </a:p>
          <a:p>
            <a:endParaRPr lang="en-US"/>
          </a:p>
          <a:p>
            <a:endParaRPr lang="en-US"/>
          </a:p>
          <a:p>
            <a:endParaRPr lang="en-US"/>
          </a:p>
        </p:txBody>
      </p:sp>
    </p:spTree>
    <p:extLst>
      <p:ext uri="{BB962C8B-B14F-4D97-AF65-F5344CB8AC3E}">
        <p14:creationId xmlns:p14="http://schemas.microsoft.com/office/powerpoint/2010/main" val="213900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4D2C-11A1-3E9E-687C-41A7A2728370}"/>
              </a:ext>
            </a:extLst>
          </p:cNvPr>
          <p:cNvSpPr>
            <a:spLocks noGrp="1"/>
          </p:cNvSpPr>
          <p:nvPr>
            <p:ph type="title"/>
          </p:nvPr>
        </p:nvSpPr>
        <p:spPr/>
        <p:txBody>
          <a:bodyPr/>
          <a:lstStyle/>
          <a:p>
            <a:r>
              <a:rPr lang="en-GB"/>
              <a:t>Why I chose this project</a:t>
            </a:r>
          </a:p>
        </p:txBody>
      </p:sp>
      <p:sp>
        <p:nvSpPr>
          <p:cNvPr id="3" name="Content Placeholder 2">
            <a:extLst>
              <a:ext uri="{FF2B5EF4-FFF2-40B4-BE49-F238E27FC236}">
                <a16:creationId xmlns:a16="http://schemas.microsoft.com/office/drawing/2014/main" id="{0CB0E11C-995E-AE16-8971-D04ADE904D1C}"/>
              </a:ext>
            </a:extLst>
          </p:cNvPr>
          <p:cNvSpPr>
            <a:spLocks noGrp="1"/>
          </p:cNvSpPr>
          <p:nvPr>
            <p:ph idx="1"/>
          </p:nvPr>
        </p:nvSpPr>
        <p:spPr/>
        <p:txBody>
          <a:bodyPr vert="horz" lIns="91440" tIns="45720" rIns="91440" bIns="45720" rtlCol="0" anchor="t">
            <a:normAutofit/>
          </a:bodyPr>
          <a:lstStyle/>
          <a:p>
            <a:r>
              <a:rPr lang="en-GB"/>
              <a:t>I chose this project as my Great-Grandfather are Grandfather are  from Bristol and I have a big interest in WW2 history, Bristol was one of the most important cities to Britain in the war, however it is rarely talked about </a:t>
            </a:r>
          </a:p>
          <a:p>
            <a:r>
              <a:rPr lang="en-GB"/>
              <a:t>Some questions to be addressed include</a:t>
            </a:r>
          </a:p>
          <a:p>
            <a:r>
              <a:rPr lang="en-GB"/>
              <a:t> life for locals during and after the war?</a:t>
            </a:r>
          </a:p>
          <a:p>
            <a:r>
              <a:rPr lang="en-GB"/>
              <a:t>Life for soldiers stationed in Bristol?</a:t>
            </a:r>
          </a:p>
          <a:p>
            <a:endParaRPr lang="en-GB"/>
          </a:p>
          <a:p>
            <a:endParaRPr lang="en-GB"/>
          </a:p>
          <a:p>
            <a:endParaRPr lang="en-GB"/>
          </a:p>
        </p:txBody>
      </p:sp>
    </p:spTree>
    <p:extLst>
      <p:ext uri="{BB962C8B-B14F-4D97-AF65-F5344CB8AC3E}">
        <p14:creationId xmlns:p14="http://schemas.microsoft.com/office/powerpoint/2010/main" val="37143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C918-548D-7567-C3CC-7F5217C3A5A0}"/>
              </a:ext>
            </a:extLst>
          </p:cNvPr>
          <p:cNvSpPr>
            <a:spLocks noGrp="1"/>
          </p:cNvSpPr>
          <p:nvPr>
            <p:ph type="title"/>
          </p:nvPr>
        </p:nvSpPr>
        <p:spPr/>
        <p:txBody>
          <a:bodyPr/>
          <a:lstStyle/>
          <a:p>
            <a:r>
              <a:rPr lang="en-GB"/>
              <a:t>Aims of the project</a:t>
            </a:r>
          </a:p>
        </p:txBody>
      </p:sp>
      <p:sp>
        <p:nvSpPr>
          <p:cNvPr id="3" name="Content Placeholder 2">
            <a:extLst>
              <a:ext uri="{FF2B5EF4-FFF2-40B4-BE49-F238E27FC236}">
                <a16:creationId xmlns:a16="http://schemas.microsoft.com/office/drawing/2014/main" id="{1A6BC43E-2826-E19E-2D70-5F1B1133A1FB}"/>
              </a:ext>
            </a:extLst>
          </p:cNvPr>
          <p:cNvSpPr>
            <a:spLocks noGrp="1"/>
          </p:cNvSpPr>
          <p:nvPr>
            <p:ph idx="1"/>
          </p:nvPr>
        </p:nvSpPr>
        <p:spPr/>
        <p:txBody>
          <a:bodyPr vert="horz" lIns="91440" tIns="45720" rIns="91440" bIns="45720" rtlCol="0" anchor="t">
            <a:normAutofit/>
          </a:bodyPr>
          <a:lstStyle/>
          <a:p>
            <a:r>
              <a:rPr lang="en-GB"/>
              <a:t>My aims for this project are to find out more about Bristolians during WW2, their lives, how the war affected them during and after</a:t>
            </a:r>
          </a:p>
          <a:p>
            <a:r>
              <a:rPr lang="en-GB"/>
              <a:t>My grandad and his father are both from Bristol and both felt the effects of the war, one during and one after</a:t>
            </a:r>
          </a:p>
          <a:p>
            <a:endParaRPr lang="en-GB"/>
          </a:p>
        </p:txBody>
      </p:sp>
    </p:spTree>
    <p:extLst>
      <p:ext uri="{BB962C8B-B14F-4D97-AF65-F5344CB8AC3E}">
        <p14:creationId xmlns:p14="http://schemas.microsoft.com/office/powerpoint/2010/main" val="134493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8458F-791E-30DD-9B19-A6FDDBDCE0C8}"/>
              </a:ext>
            </a:extLst>
          </p:cNvPr>
          <p:cNvSpPr>
            <a:spLocks noGrp="1"/>
          </p:cNvSpPr>
          <p:nvPr>
            <p:ph type="title"/>
          </p:nvPr>
        </p:nvSpPr>
        <p:spPr>
          <a:xfrm>
            <a:off x="793662" y="386930"/>
            <a:ext cx="10066122" cy="1298448"/>
          </a:xfrm>
        </p:spPr>
        <p:txBody>
          <a:bodyPr anchor="b">
            <a:normAutofit/>
          </a:bodyPr>
          <a:lstStyle/>
          <a:p>
            <a:r>
              <a:rPr lang="en-US" sz="4100"/>
              <a:t>Why was Bristol an important city during WW2?</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B0C062-5A11-0206-BF98-C495D291BD2C}"/>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1300"/>
              <a:t>Bristol was a very important city for the allies as it had a massive harbor and plenty of shipyards</a:t>
            </a:r>
          </a:p>
          <a:p>
            <a:r>
              <a:rPr lang="en-US" sz="1300"/>
              <a:t>the Bristol Aero Plane Company (BAC) was also located there, making it an obvious target for German bombers</a:t>
            </a:r>
          </a:p>
          <a:p>
            <a:r>
              <a:rPr lang="en-US" sz="1300"/>
              <a:t>The City was bombed heavily between June 1940 and May 1944</a:t>
            </a:r>
          </a:p>
          <a:p>
            <a:r>
              <a:rPr lang="en-US" sz="1300">
                <a:highlight>
                  <a:srgbClr val="FFFFFF"/>
                </a:highlight>
                <a:ea typeface="+mn-lt"/>
                <a:cs typeface="+mn-lt"/>
              </a:rPr>
              <a:t>[The road was] covered with glass and stones and steel and hosepipes. … I carried my cycle down through an avenue of flame which seemed to be straining to join its hungry hands across the cringing thoroughfare. The heat was considerable and I veered from one side to the other, according to the intensity of the flanking fires. … When I got to the bottom of Park Street and looked back at this mighty torch flaming to the skies, I estimated that every third shop was ablaze.-Western Daily Press, 28th of June 1946 (wartime Censorship meant that could only be posted after the war)</a:t>
            </a:r>
            <a:endParaRPr lang="en-US" sz="1300" b="1">
              <a:highlight>
                <a:srgbClr val="FFFFFF"/>
              </a:highlight>
            </a:endParaRPr>
          </a:p>
          <a:p>
            <a:endParaRPr lang="en-US" sz="1300"/>
          </a:p>
        </p:txBody>
      </p:sp>
      <p:pic>
        <p:nvPicPr>
          <p:cNvPr id="4" name="Picture 3" descr="A street with a tower in the background&#10;&#10;AI-generated content may be incorrect.">
            <a:extLst>
              <a:ext uri="{FF2B5EF4-FFF2-40B4-BE49-F238E27FC236}">
                <a16:creationId xmlns:a16="http://schemas.microsoft.com/office/drawing/2014/main" id="{7C53428C-6AEC-4159-F85A-F5D0D93C1D1F}"/>
              </a:ext>
            </a:extLst>
          </p:cNvPr>
          <p:cNvPicPr>
            <a:picLocks noChangeAspect="1"/>
          </p:cNvPicPr>
          <p:nvPr/>
        </p:nvPicPr>
        <p:blipFill>
          <a:blip r:embed="rId2"/>
          <a:stretch>
            <a:fillRect/>
          </a:stretch>
        </p:blipFill>
        <p:spPr>
          <a:xfrm>
            <a:off x="6007317" y="2484255"/>
            <a:ext cx="495870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46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FA29D-CFC3-A5CA-C9D3-AA1C553D2491}"/>
              </a:ext>
            </a:extLst>
          </p:cNvPr>
          <p:cNvSpPr>
            <a:spLocks noGrp="1"/>
          </p:cNvSpPr>
          <p:nvPr>
            <p:ph type="title"/>
          </p:nvPr>
        </p:nvSpPr>
        <p:spPr>
          <a:xfrm>
            <a:off x="572493" y="238539"/>
            <a:ext cx="11018520" cy="1434415"/>
          </a:xfrm>
        </p:spPr>
        <p:txBody>
          <a:bodyPr anchor="b">
            <a:normAutofit/>
          </a:bodyPr>
          <a:lstStyle/>
          <a:p>
            <a:r>
              <a:rPr lang="en-US" sz="5000"/>
              <a:t> More On The Bristol Aero Plane Company</a:t>
            </a:r>
          </a:p>
        </p:txBody>
      </p:sp>
      <p:sp>
        <p:nvSpPr>
          <p:cNvPr id="4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3C8B66-4F86-39F1-BA28-3EF16A7123C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The Bristol Aero Plane company was Established on the 19th of February 1910</a:t>
            </a:r>
          </a:p>
          <a:p>
            <a:r>
              <a:rPr lang="en-US" sz="2200"/>
              <a:t>It played a small role in WW1, supplying the British army mainly with scout planes</a:t>
            </a:r>
          </a:p>
          <a:p>
            <a:r>
              <a:rPr lang="en-US" sz="2200"/>
              <a:t>In WW2 it played a much larger roll,  being one of the larger plane manufacturers and selling planes to the RAF during the war, such as The Bristol Blenheim (over 4400 built), the Bristol Beau fighter (5928 built) and the Beaufort (1180 built)</a:t>
            </a:r>
          </a:p>
          <a:p>
            <a:endParaRPr lang="en-US" sz="2200"/>
          </a:p>
        </p:txBody>
      </p:sp>
      <p:pic>
        <p:nvPicPr>
          <p:cNvPr id="4" name="Picture 3" descr="A plane on the ground&#10;&#10;AI-generated content may be incorrect.">
            <a:extLst>
              <a:ext uri="{FF2B5EF4-FFF2-40B4-BE49-F238E27FC236}">
                <a16:creationId xmlns:a16="http://schemas.microsoft.com/office/drawing/2014/main" id="{95750891-0530-3C09-7158-B1812B3080F9}"/>
              </a:ext>
            </a:extLst>
          </p:cNvPr>
          <p:cNvPicPr>
            <a:picLocks noChangeAspect="1"/>
          </p:cNvPicPr>
          <p:nvPr/>
        </p:nvPicPr>
        <p:blipFill>
          <a:blip r:embed="rId2"/>
          <a:srcRect l="27432" r="35051"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6749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01FD1-5FFB-77F0-C182-99F3B81BCF2C}"/>
              </a:ext>
            </a:extLst>
          </p:cNvPr>
          <p:cNvSpPr>
            <a:spLocks noGrp="1"/>
          </p:cNvSpPr>
          <p:nvPr>
            <p:ph type="title"/>
          </p:nvPr>
        </p:nvSpPr>
        <p:spPr>
          <a:xfrm>
            <a:off x="630936" y="640080"/>
            <a:ext cx="4818888" cy="1481328"/>
          </a:xfrm>
        </p:spPr>
        <p:txBody>
          <a:bodyPr anchor="b">
            <a:normAutofit/>
          </a:bodyPr>
          <a:lstStyle/>
          <a:p>
            <a:r>
              <a:rPr lang="en-US" sz="5000"/>
              <a:t>Bristol Shipyards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70CA17-16A3-EF64-4F90-E9043316C40F}"/>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1700"/>
              <a:t>As a major port, Bristol was essential for receiving supplies from Great Britains allies, mainly the USA with tanks, aero planes, fuel and men being transported there</a:t>
            </a:r>
          </a:p>
          <a:p>
            <a:r>
              <a:rPr lang="en-US" sz="1700"/>
              <a:t>It was used as a D-Day preparations base due to these reasons, plans were stored in a secret warehouse in Brislington</a:t>
            </a:r>
          </a:p>
          <a:p>
            <a:r>
              <a:rPr lang="en-US" sz="1700"/>
              <a:t>It was a main target from the Axis during the Blitz due to these reasons, which is why the city was given a powerful Anti-Aircraft gun, known as the "Purdown Percy"</a:t>
            </a:r>
          </a:p>
          <a:p>
            <a:endParaRPr lang="en-US" sz="1700"/>
          </a:p>
        </p:txBody>
      </p:sp>
      <p:pic>
        <p:nvPicPr>
          <p:cNvPr id="4" name="Picture 3">
            <a:extLst>
              <a:ext uri="{FF2B5EF4-FFF2-40B4-BE49-F238E27FC236}">
                <a16:creationId xmlns:a16="http://schemas.microsoft.com/office/drawing/2014/main" id="{14F2575A-8ECD-B9DD-A28F-B647AD708EA0}"/>
              </a:ext>
            </a:extLst>
          </p:cNvPr>
          <p:cNvPicPr>
            <a:picLocks noChangeAspect="1"/>
          </p:cNvPicPr>
          <p:nvPr/>
        </p:nvPicPr>
        <p:blipFill>
          <a:blip r:embed="rId2"/>
          <a:stretch>
            <a:fillRect/>
          </a:stretch>
        </p:blipFill>
        <p:spPr>
          <a:xfrm>
            <a:off x="6099048" y="1144913"/>
            <a:ext cx="5458968" cy="4568174"/>
          </a:xfrm>
          <a:prstGeom prst="rect">
            <a:avLst/>
          </a:prstGeom>
        </p:spPr>
      </p:pic>
    </p:spTree>
    <p:extLst>
      <p:ext uri="{BB962C8B-B14F-4D97-AF65-F5344CB8AC3E}">
        <p14:creationId xmlns:p14="http://schemas.microsoft.com/office/powerpoint/2010/main" val="330611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FA91-A530-0350-86C2-6503D5905B27}"/>
              </a:ext>
            </a:extLst>
          </p:cNvPr>
          <p:cNvSpPr>
            <a:spLocks noGrp="1"/>
          </p:cNvSpPr>
          <p:nvPr>
            <p:ph type="title"/>
          </p:nvPr>
        </p:nvSpPr>
        <p:spPr>
          <a:xfrm>
            <a:off x="876693" y="741391"/>
            <a:ext cx="5219307" cy="1616203"/>
          </a:xfrm>
        </p:spPr>
        <p:txBody>
          <a:bodyPr anchor="b">
            <a:normAutofit/>
          </a:bodyPr>
          <a:lstStyle/>
          <a:p>
            <a:r>
              <a:rPr lang="en-US" sz="3200"/>
              <a:t>The Conscription</a:t>
            </a:r>
          </a:p>
        </p:txBody>
      </p:sp>
      <p:sp>
        <p:nvSpPr>
          <p:cNvPr id="6" name="Content Placeholder 5">
            <a:extLst>
              <a:ext uri="{FF2B5EF4-FFF2-40B4-BE49-F238E27FC236}">
                <a16:creationId xmlns:a16="http://schemas.microsoft.com/office/drawing/2014/main" id="{819E8BDC-5379-E16B-2793-E93A5DFB67B4}"/>
              </a:ext>
            </a:extLst>
          </p:cNvPr>
          <p:cNvSpPr>
            <a:spLocks noGrp="1"/>
          </p:cNvSpPr>
          <p:nvPr>
            <p:ph idx="1"/>
          </p:nvPr>
        </p:nvSpPr>
        <p:spPr>
          <a:xfrm>
            <a:off x="876692" y="2533476"/>
            <a:ext cx="5219307" cy="3447832"/>
          </a:xfrm>
        </p:spPr>
        <p:txBody>
          <a:bodyPr vert="horz" lIns="91440" tIns="45720" rIns="91440" bIns="45720" rtlCol="0" anchor="t">
            <a:normAutofit/>
          </a:bodyPr>
          <a:lstStyle/>
          <a:p>
            <a:r>
              <a:rPr lang="en-US" sz="1900"/>
              <a:t>The Conscription took effect on September 3rd 1939</a:t>
            </a:r>
          </a:p>
          <a:p>
            <a:r>
              <a:rPr lang="en-US" sz="1900"/>
              <a:t>It affected Healthy Men aged 18-41 in Britain under the National Service Act</a:t>
            </a:r>
          </a:p>
          <a:p>
            <a:r>
              <a:rPr lang="en-US" sz="1900"/>
              <a:t>Over 55,000 men from Bristol joined the war, many joining even before the draft took place </a:t>
            </a:r>
          </a:p>
          <a:p>
            <a:r>
              <a:rPr lang="en-US" sz="1900"/>
              <a:t>Roughly 6,000 did not return</a:t>
            </a:r>
          </a:p>
          <a:p>
            <a:r>
              <a:rPr lang="en-US" sz="1900"/>
              <a:t>Men who could not join instead were put into the Home guard or Conscientious Objectors</a:t>
            </a:r>
          </a:p>
          <a:p>
            <a:endParaRPr lang="en-US" sz="1900"/>
          </a:p>
          <a:p>
            <a:endParaRPr lang="en-US" sz="1900"/>
          </a:p>
        </p:txBody>
      </p:sp>
      <p:pic>
        <p:nvPicPr>
          <p:cNvPr id="7" name="Picture 6" descr="A group of people in military uniforms&#10;&#10;AI-generated content may be incorrect.">
            <a:extLst>
              <a:ext uri="{FF2B5EF4-FFF2-40B4-BE49-F238E27FC236}">
                <a16:creationId xmlns:a16="http://schemas.microsoft.com/office/drawing/2014/main" id="{299A9C76-7ADC-ADCE-D7EE-2D463FA4E1B5}"/>
              </a:ext>
            </a:extLst>
          </p:cNvPr>
          <p:cNvPicPr>
            <a:picLocks noChangeAspect="1"/>
          </p:cNvPicPr>
          <p:nvPr/>
        </p:nvPicPr>
        <p:blipFill>
          <a:blip r:embed="rId2"/>
          <a:srcRect l="17594" r="18531" b="-1"/>
          <a:stretch>
            <a:fillRect/>
          </a:stretch>
        </p:blipFill>
        <p:spPr>
          <a:xfrm>
            <a:off x="7015163" y="877413"/>
            <a:ext cx="4300543" cy="5043096"/>
          </a:xfrm>
          <a:prstGeom prst="rect">
            <a:avLst/>
          </a:prstGeom>
        </p:spPr>
      </p:pic>
      <p:grpSp>
        <p:nvGrpSpPr>
          <p:cNvPr id="12" name="Group 11">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3" name="Rectangle 12">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35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3F7B0-535F-EA8E-4924-0380EEF00FDA}"/>
              </a:ext>
            </a:extLst>
          </p:cNvPr>
          <p:cNvSpPr>
            <a:spLocks noGrp="1"/>
          </p:cNvSpPr>
          <p:nvPr>
            <p:ph type="title"/>
          </p:nvPr>
        </p:nvSpPr>
        <p:spPr>
          <a:xfrm>
            <a:off x="640080" y="329184"/>
            <a:ext cx="6894576" cy="1783080"/>
          </a:xfrm>
        </p:spPr>
        <p:txBody>
          <a:bodyPr anchor="b">
            <a:normAutofit/>
          </a:bodyPr>
          <a:lstStyle/>
          <a:p>
            <a:r>
              <a:rPr lang="en-US" sz="5400"/>
              <a:t>American Soldiers in Bristol</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7946B-DB2A-C765-DB8D-B3D1A3F97EB0}"/>
              </a:ext>
            </a:extLst>
          </p:cNvPr>
          <p:cNvSpPr>
            <a:spLocks noGrp="1"/>
          </p:cNvSpPr>
          <p:nvPr>
            <p:ph idx="1"/>
          </p:nvPr>
        </p:nvSpPr>
        <p:spPr>
          <a:xfrm>
            <a:off x="640080" y="2706624"/>
            <a:ext cx="6894576" cy="3483864"/>
          </a:xfrm>
        </p:spPr>
        <p:txBody>
          <a:bodyPr vert="horz" lIns="91440" tIns="45720" rIns="91440" bIns="45720" rtlCol="0" anchor="t">
            <a:normAutofit/>
          </a:bodyPr>
          <a:lstStyle/>
          <a:p>
            <a:r>
              <a:rPr lang="en-US" sz="2200"/>
              <a:t>Thousands of American GIs were stationed in Bristol during WW2, Particularly leading up to D-Day</a:t>
            </a:r>
          </a:p>
          <a:p>
            <a:r>
              <a:rPr lang="en-US" sz="2200"/>
              <a:t>Many US soldiers (Also known as Yanks) were social in the Bristol area, known for sharing rare rations like sweets with children and talking to locals</a:t>
            </a:r>
          </a:p>
          <a:p>
            <a:r>
              <a:rPr lang="en-US" sz="2200"/>
              <a:t>Some U.S soldiers married local women with "Bride Training" taking place for women moving to the USA</a:t>
            </a:r>
          </a:p>
          <a:p>
            <a:endParaRPr lang="en-US" sz="2200"/>
          </a:p>
        </p:txBody>
      </p:sp>
      <p:pic>
        <p:nvPicPr>
          <p:cNvPr id="5" name="Picture 4" descr="A newspaper page with text&#10;&#10;AI-generated content may be incorrect.">
            <a:extLst>
              <a:ext uri="{FF2B5EF4-FFF2-40B4-BE49-F238E27FC236}">
                <a16:creationId xmlns:a16="http://schemas.microsoft.com/office/drawing/2014/main" id="{22E4E49D-3BF7-3B3E-4FB4-FE57D1817649}"/>
              </a:ext>
            </a:extLst>
          </p:cNvPr>
          <p:cNvPicPr>
            <a:picLocks noChangeAspect="1"/>
          </p:cNvPicPr>
          <p:nvPr/>
        </p:nvPicPr>
        <p:blipFill>
          <a:blip r:embed="rId2"/>
          <a:stretch>
            <a:fillRect/>
          </a:stretch>
        </p:blipFill>
        <p:spPr>
          <a:xfrm>
            <a:off x="8574138" y="329183"/>
            <a:ext cx="2593620" cy="3429969"/>
          </a:xfrm>
          <a:prstGeom prst="rect">
            <a:avLst/>
          </a:prstGeom>
        </p:spPr>
      </p:pic>
      <p:pic>
        <p:nvPicPr>
          <p:cNvPr id="4" name="Picture 3" descr="A person kneeling down and looking at a child&#10;&#10;AI-generated content may be incorrect.">
            <a:extLst>
              <a:ext uri="{FF2B5EF4-FFF2-40B4-BE49-F238E27FC236}">
                <a16:creationId xmlns:a16="http://schemas.microsoft.com/office/drawing/2014/main" id="{5BD8F604-429C-56F4-C8F4-48B08C4DA7E6}"/>
              </a:ext>
            </a:extLst>
          </p:cNvPr>
          <p:cNvPicPr>
            <a:picLocks noChangeAspect="1"/>
          </p:cNvPicPr>
          <p:nvPr/>
        </p:nvPicPr>
        <p:blipFill>
          <a:blip r:embed="rId3"/>
          <a:stretch>
            <a:fillRect/>
          </a:stretch>
        </p:blipFill>
        <p:spPr>
          <a:xfrm>
            <a:off x="8912405" y="4079193"/>
            <a:ext cx="1898797" cy="2176272"/>
          </a:xfrm>
          <a:prstGeom prst="rect">
            <a:avLst/>
          </a:prstGeom>
        </p:spPr>
      </p:pic>
    </p:spTree>
    <p:extLst>
      <p:ext uri="{BB962C8B-B14F-4D97-AF65-F5344CB8AC3E}">
        <p14:creationId xmlns:p14="http://schemas.microsoft.com/office/powerpoint/2010/main" val="3426382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Young Historian 2026</vt:lpstr>
      <vt:lpstr>Index</vt:lpstr>
      <vt:lpstr>Why I chose this project</vt:lpstr>
      <vt:lpstr>Aims of the project</vt:lpstr>
      <vt:lpstr>Why was Bristol an important city during WW2?</vt:lpstr>
      <vt:lpstr> More On The Bristol Aero Plane Company</vt:lpstr>
      <vt:lpstr>Bristol Shipyards</vt:lpstr>
      <vt:lpstr>The Conscription</vt:lpstr>
      <vt:lpstr>American Soldiers in Bristol</vt:lpstr>
      <vt:lpstr>African-American Soldiers in Bristol</vt:lpstr>
      <vt:lpstr>Park Street Riot</vt:lpstr>
      <vt:lpstr>Bristol Blitz</vt:lpstr>
      <vt:lpstr>Purdown Percy</vt:lpstr>
      <vt:lpstr>Spy Networks in Bristol</vt:lpstr>
      <vt:lpstr>St Nicholas Market And Air Raid Shelter</vt:lpstr>
      <vt:lpstr>D-Day planning in Bristol</vt:lpstr>
      <vt:lpstr>Other Key planning locations in Bristol</vt:lpstr>
      <vt:lpstr>How was Bristol affected after the War?</vt:lpstr>
      <vt:lpstr>Websites used: </vt:lpstr>
      <vt:lpstr>Websites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Historian 2026</dc:title>
  <dc:creator/>
  <cp:lastModifiedBy>mairead.kav@gmail.com</cp:lastModifiedBy>
  <cp:revision>54</cp:revision>
  <dcterms:created xsi:type="dcterms:W3CDTF">2026-01-29T14:18:32Z</dcterms:created>
  <dcterms:modified xsi:type="dcterms:W3CDTF">2026-03-27T14:04:56Z</dcterms:modified>
</cp:coreProperties>
</file>