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Montserrat"/>
      <p:regular r:id="rId25"/>
      <p:bold r:id="rId26"/>
      <p:italic r:id="rId27"/>
      <p:boldItalic r:id="rId28"/>
    </p:embeddedFont>
    <p:embeddedFont>
      <p:font typeface="Lato"/>
      <p:regular r:id="rId29"/>
      <p:bold r:id="rId30"/>
      <p:italic r:id="rId31"/>
      <p:boldItalic r:id="rId32"/>
    </p:embeddedFont>
    <p:embeddedFont>
      <p:font typeface="Montserrat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MontserratBlack-bold.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MontserratBlack-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b7e472a74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b7e472a74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ce4f24966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ce4f24966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ce4f24966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ce4f24966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ce4f24966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ce4f24966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e4f24966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e4f24966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ce4f24966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ce4f24966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d16ea7d8d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d16ea7d8d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d16ea7d8d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d16ea7d8d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d2882b40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d2882b40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d2882b406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d2882b406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2882b406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d2882b406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b7e472a74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b7e472a74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7e472a74c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7e472a74c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ce4f2496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ce4f2496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d2c45c84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d2c45c84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ce4f24966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ce4f2496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cff1c01b2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cff1c01b2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ce4f24966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ce4f24966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ce4f24966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ce4f24966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4.jpg"/><Relationship Id="rId5"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titheapplotmentbooks.nationalarchives.ie/search/tab/results.jsp?county=Leitrim&amp;parish=Fenagh&amp;townland=Drumlaheen&amp;search=Search" TargetMode="External"/><Relationship Id="rId4" Type="http://schemas.openxmlformats.org/officeDocument/2006/relationships/hyperlink" Target="https://www.askaboutireland.ie/griffith-valuation/index.xml?action=doNameSearch&amp;PlaceID=776496&amp;county=Leitrim&amp;barony=Leitrim&amp;parish=Fenagh&amp;townland=%3Cb%3EDrumlaheen%3C/b%3E" TargetMode="External"/><Relationship Id="rId5" Type="http://schemas.openxmlformats.org/officeDocument/2006/relationships/hyperlink" Target="https://www.census.nationalarchives.ie/pages/1901/Leitrim/Fenagh/Drumlahe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ontserrat Black"/>
                <a:ea typeface="Montserrat Black"/>
                <a:cs typeface="Montserrat Black"/>
                <a:sym typeface="Montserrat Black"/>
              </a:rPr>
              <a:t>Drumlaheen: Where My Family Calls Home</a:t>
            </a:r>
            <a:endParaRPr>
              <a:latin typeface="Montserrat Black"/>
              <a:ea typeface="Montserrat Black"/>
              <a:cs typeface="Montserrat Black"/>
              <a:sym typeface="Montserrat Black"/>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By Luke Mullins</a:t>
            </a:r>
            <a:endParaRPr sz="1800"/>
          </a:p>
        </p:txBody>
      </p:sp>
      <p:pic>
        <p:nvPicPr>
          <p:cNvPr id="136" name="Google Shape;136;p13" title="20260114_194631.jpg"/>
          <p:cNvPicPr preferRelativeResize="0"/>
          <p:nvPr/>
        </p:nvPicPr>
        <p:blipFill>
          <a:blip r:embed="rId3">
            <a:alphaModFix/>
          </a:blip>
          <a:stretch>
            <a:fillRect/>
          </a:stretch>
        </p:blipFill>
        <p:spPr>
          <a:xfrm>
            <a:off x="152400" y="452325"/>
            <a:ext cx="3232351" cy="4309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2"/>
          <p:cNvSpPr txBox="1"/>
          <p:nvPr>
            <p:ph type="title"/>
          </p:nvPr>
        </p:nvSpPr>
        <p:spPr>
          <a:xfrm>
            <a:off x="1017050" y="65425"/>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The 1833 Applotments: My Family in the Parish</a:t>
            </a:r>
            <a:endParaRPr b="1"/>
          </a:p>
        </p:txBody>
      </p:sp>
      <p:sp>
        <p:nvSpPr>
          <p:cNvPr id="193" name="Google Shape;193;p22"/>
          <p:cNvSpPr txBox="1"/>
          <p:nvPr>
            <p:ph idx="1" type="body"/>
          </p:nvPr>
        </p:nvSpPr>
        <p:spPr>
          <a:xfrm>
            <a:off x="213800" y="3030000"/>
            <a:ext cx="8645400" cy="2304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Applotments of 1833 is the first record that I could find or that my family knows of there being a presence of the Beirne surname in Drumlaheen. A man named Owen O’ Beirne  ( O’Beirne became Beirne at some point in the future) was featured in the applotments of 1833, and my granny thinks that this is my great great great great grandfather, as my family has a history of people being called Owen. Owen O’ Beirne had meadows, arable land and a word that I make out as bad tillage, when describing the quality of his land. This would make sense for the land around my Grannys. He had paid all his rent at the time.  There was 9 houses in the Parish in 1833, </a:t>
            </a:r>
            <a:r>
              <a:rPr lang="en"/>
              <a:t>including</a:t>
            </a:r>
            <a:r>
              <a:rPr lang="en"/>
              <a:t> Muldoons, Mcgreals, Mcdermotts, Sullivans, Byrnes, Mcneal’s, </a:t>
            </a:r>
            <a:r>
              <a:rPr lang="en"/>
              <a:t>Mullany's</a:t>
            </a:r>
            <a:r>
              <a:rPr lang="en"/>
              <a:t> and Reagans. There are still Muldoons in Drumlaheen today, but I have no idea if they are related to these Muldoons. </a:t>
            </a:r>
            <a:endParaRPr/>
          </a:p>
        </p:txBody>
      </p:sp>
      <p:pic>
        <p:nvPicPr>
          <p:cNvPr id="194" name="Google Shape;194;p22" title="Screenshot 2026-03-16 154251.png"/>
          <p:cNvPicPr preferRelativeResize="0"/>
          <p:nvPr/>
        </p:nvPicPr>
        <p:blipFill>
          <a:blip r:embed="rId3">
            <a:alphaModFix/>
          </a:blip>
          <a:stretch>
            <a:fillRect/>
          </a:stretch>
        </p:blipFill>
        <p:spPr>
          <a:xfrm>
            <a:off x="1080700" y="809650"/>
            <a:ext cx="7919674" cy="22584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3"/>
          <p:cNvSpPr txBox="1"/>
          <p:nvPr>
            <p:ph type="title"/>
          </p:nvPr>
        </p:nvSpPr>
        <p:spPr>
          <a:xfrm>
            <a:off x="1210225" y="312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My Family in the Griffith’s Valuation of 1857: </a:t>
            </a:r>
            <a:endParaRPr b="1"/>
          </a:p>
        </p:txBody>
      </p:sp>
      <p:sp>
        <p:nvSpPr>
          <p:cNvPr id="200" name="Google Shape;200;p23"/>
          <p:cNvSpPr txBox="1"/>
          <p:nvPr>
            <p:ph idx="1" type="body"/>
          </p:nvPr>
        </p:nvSpPr>
        <p:spPr>
          <a:xfrm>
            <a:off x="2913750" y="2081525"/>
            <a:ext cx="5957400" cy="2720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t>In 1857, the O’Beirne family had expanded significantly, and the family name had changed to Byrne at some point between 1833 and 1857. The main house was occupied by Charles Byrne, who was the son of Owen in the Applotments. Charles is my Great Great Great Grandfather. He paid rent to Robert C. Barbor, and because he was in chancery it is likely that either the house was under legal dispute or in control of the courts at the time. Charles had a house, offices and land at the site of his house, with more land around Drumlaheen as well, which included bog and a herd’s house. Charles’ brother Alexander lived in a house just down from Charles’ and that house is still standing today. Alexander owned a corn-mill,kiln, offices and land, none of which are standing today. He also paid rent to Robert C. </a:t>
            </a:r>
            <a:r>
              <a:rPr lang="en"/>
              <a:t>Barbor. According to the valuation, Peter Mcgrale paid rent to both Owen and Alexander, and this would make sense to me, as his house in the map on the left is on land that my family still has today, and my granny told me that there used to be a small forge there, which checks out when you look at the valuation above. Owen Byrne in the valuation was not a relation. </a:t>
            </a:r>
            <a:endParaRPr/>
          </a:p>
        </p:txBody>
      </p:sp>
      <p:pic>
        <p:nvPicPr>
          <p:cNvPr id="201" name="Google Shape;201;p23" title="Screenshot 2026-03-20 153154.png"/>
          <p:cNvPicPr preferRelativeResize="0"/>
          <p:nvPr/>
        </p:nvPicPr>
        <p:blipFill>
          <a:blip r:embed="rId3">
            <a:alphaModFix/>
          </a:blip>
          <a:stretch>
            <a:fillRect/>
          </a:stretch>
        </p:blipFill>
        <p:spPr>
          <a:xfrm>
            <a:off x="1087100" y="447950"/>
            <a:ext cx="7845625" cy="1528750"/>
          </a:xfrm>
          <a:prstGeom prst="rect">
            <a:avLst/>
          </a:prstGeom>
          <a:noFill/>
          <a:ln>
            <a:noFill/>
          </a:ln>
        </p:spPr>
      </p:pic>
      <p:pic>
        <p:nvPicPr>
          <p:cNvPr id="202" name="Google Shape;202;p23" title="Screenshot 2026-03-22 083829.png"/>
          <p:cNvPicPr preferRelativeResize="0"/>
          <p:nvPr/>
        </p:nvPicPr>
        <p:blipFill>
          <a:blip r:embed="rId4">
            <a:alphaModFix/>
          </a:blip>
          <a:stretch>
            <a:fillRect/>
          </a:stretch>
        </p:blipFill>
        <p:spPr>
          <a:xfrm>
            <a:off x="47875" y="2081525"/>
            <a:ext cx="2829775" cy="2720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4"/>
          <p:cNvSpPr txBox="1"/>
          <p:nvPr>
            <p:ph type="title"/>
          </p:nvPr>
        </p:nvSpPr>
        <p:spPr>
          <a:xfrm>
            <a:off x="1092300" y="654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My Family Between the Valuation and the Census</a:t>
            </a:r>
            <a:endParaRPr b="1"/>
          </a:p>
        </p:txBody>
      </p:sp>
      <p:sp>
        <p:nvSpPr>
          <p:cNvPr id="208" name="Google Shape;208;p24"/>
          <p:cNvSpPr txBox="1"/>
          <p:nvPr>
            <p:ph idx="1" type="body"/>
          </p:nvPr>
        </p:nvSpPr>
        <p:spPr>
          <a:xfrm>
            <a:off x="1126525" y="869900"/>
            <a:ext cx="7038900" cy="4136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700"/>
              <a:t>Between 1857 and 1901, my great great great grandfather Charles died on the 16th of October 1863, at the age of 63. Charles’ headstone was erected by his son Owen Beirne, who was only 17 when he died. This makes Owen Beirne my great great grandfather. Owen was married twice between 1857 and 1901. He married a woman named Jane Kelly and she was from Keadue, Co. </a:t>
            </a:r>
            <a:r>
              <a:rPr lang="en" sz="1700"/>
              <a:t>Roscommon</a:t>
            </a:r>
            <a:r>
              <a:rPr lang="en" sz="1700"/>
              <a:t>. They had 2 daughters that I don’t know the name of. Sadly, Jane died young and then Owen went on to marry Margaret Maguire from Cloone. They had 3 sons, Eugene, Patrick and Charles, who were born in 1892, 1895 and 1896 respectively. </a:t>
            </a:r>
            <a:endParaRPr sz="1700"/>
          </a:p>
          <a:p>
            <a:pPr indent="0" lvl="0" marL="0" rtl="0" algn="l">
              <a:spcBef>
                <a:spcPts val="1200"/>
              </a:spcBef>
              <a:spcAft>
                <a:spcPts val="1200"/>
              </a:spcAft>
              <a:buNone/>
            </a:pPr>
            <a:r>
              <a:rPr lang="en" sz="1700"/>
              <a:t>Charles brother Alexander died on the 7th of July 1874, at the age of 64. His headstone was erected by his wife Elizabeth Beirne. They had a son, Michael, who was born in 1861. He was </a:t>
            </a:r>
            <a:r>
              <a:rPr lang="en" sz="1700"/>
              <a:t>just</a:t>
            </a:r>
            <a:r>
              <a:rPr lang="en" sz="1700"/>
              <a:t> 13 years old at the time of Alexander’s death. Michael married a woman named Alice, and they had 6 children, Charles, Mary Anne, Kate, Lizzie, Alice and James, who were born in 1891, 1892, 1895, 1897, 1898 and 1900 respectively. </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572475" y="51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My Family at the Time of the 1901 Census</a:t>
            </a:r>
            <a:endParaRPr b="1"/>
          </a:p>
        </p:txBody>
      </p:sp>
      <p:sp>
        <p:nvSpPr>
          <p:cNvPr id="214" name="Google Shape;214;p25"/>
          <p:cNvSpPr txBox="1"/>
          <p:nvPr>
            <p:ph idx="1" type="body"/>
          </p:nvPr>
        </p:nvSpPr>
        <p:spPr>
          <a:xfrm>
            <a:off x="123125" y="3289925"/>
            <a:ext cx="8871300" cy="17769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a:t>In 1901, my great great grandfather Owen Beirne was the head of the family in the old house. At the time of the census, Owen was 55, his wife Margaret, my great great grandmother, was 40, their oldest son Eugene was 9, middle son Patrick was 6 and Charles, My great grandfather, was 5. They were all Roman Catholics, Owen, Margaret and Eugene could read and write, while Patrick and Charles couldn’t read. Owen was a farmer at the time, and the 3 lads were scholars. In the house and buildings return, it shows that the </a:t>
            </a:r>
            <a:r>
              <a:rPr lang="en"/>
              <a:t>walls of the house were made of either stone brick or concrete, that there were 5 out-offices and farm steadings. It also shows that the roof of the house was made of thatch, that there were either 2, 3 or 4 rooms in the house, that there were 3 windows at the front of the house and the house was 2nd class. It also says that the Mcgrale family was still living on the land of Owen, and they were paying him rent. In the out-offices and farm steading returns, it showed that the family owned a stable, a cow house, a calf house, a piggery and a fowl house. The cow house and the stable is still standing today and my granny uses it to store turf and old tools, as the stable and cow house were joined together. Alexander wife Elizabeth, son Michael and his children were all living in the same house as in the 1857 Griffiths valuation</a:t>
            </a:r>
            <a:endParaRPr/>
          </a:p>
        </p:txBody>
      </p:sp>
      <p:pic>
        <p:nvPicPr>
          <p:cNvPr id="215" name="Google Shape;215;p25" title="Screenshot 2026-03-20 153651.png"/>
          <p:cNvPicPr preferRelativeResize="0"/>
          <p:nvPr/>
        </p:nvPicPr>
        <p:blipFill rotWithShape="1">
          <a:blip r:embed="rId3">
            <a:alphaModFix/>
          </a:blip>
          <a:srcRect b="0" l="0" r="10064" t="0"/>
          <a:stretch/>
        </p:blipFill>
        <p:spPr>
          <a:xfrm>
            <a:off x="0" y="1360623"/>
            <a:ext cx="3733751" cy="1941175"/>
          </a:xfrm>
          <a:prstGeom prst="rect">
            <a:avLst/>
          </a:prstGeom>
          <a:noFill/>
          <a:ln>
            <a:noFill/>
          </a:ln>
        </p:spPr>
      </p:pic>
      <p:pic>
        <p:nvPicPr>
          <p:cNvPr id="216" name="Google Shape;216;p25" title="20260322_154639.jpg"/>
          <p:cNvPicPr preferRelativeResize="0"/>
          <p:nvPr/>
        </p:nvPicPr>
        <p:blipFill>
          <a:blip r:embed="rId4">
            <a:alphaModFix/>
          </a:blip>
          <a:stretch>
            <a:fillRect/>
          </a:stretch>
        </p:blipFill>
        <p:spPr>
          <a:xfrm>
            <a:off x="6488225" y="601900"/>
            <a:ext cx="2550001" cy="2699900"/>
          </a:xfrm>
          <a:prstGeom prst="rect">
            <a:avLst/>
          </a:prstGeom>
          <a:noFill/>
          <a:ln>
            <a:noFill/>
          </a:ln>
        </p:spPr>
      </p:pic>
      <p:pic>
        <p:nvPicPr>
          <p:cNvPr id="217" name="Google Shape;217;p25" title="20260322_154710.jpg"/>
          <p:cNvPicPr preferRelativeResize="0"/>
          <p:nvPr/>
        </p:nvPicPr>
        <p:blipFill>
          <a:blip r:embed="rId5">
            <a:alphaModFix/>
          </a:blip>
          <a:stretch>
            <a:fillRect/>
          </a:stretch>
        </p:blipFill>
        <p:spPr>
          <a:xfrm>
            <a:off x="3764825" y="782725"/>
            <a:ext cx="2550001" cy="2507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txBox="1"/>
          <p:nvPr>
            <p:ph type="title"/>
          </p:nvPr>
        </p:nvSpPr>
        <p:spPr>
          <a:xfrm>
            <a:off x="716100" y="-44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My Family at the Time of the 1911 Census</a:t>
            </a:r>
            <a:endParaRPr b="1"/>
          </a:p>
        </p:txBody>
      </p:sp>
      <p:sp>
        <p:nvSpPr>
          <p:cNvPr id="223" name="Google Shape;223;p26"/>
          <p:cNvSpPr txBox="1"/>
          <p:nvPr>
            <p:ph idx="1" type="body"/>
          </p:nvPr>
        </p:nvSpPr>
        <p:spPr>
          <a:xfrm>
            <a:off x="203100" y="2838500"/>
            <a:ext cx="8791200" cy="2181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In 1911, not much changed at the house. Owen O’ Beirne was still the head of family at the age of 65, even though his age on the census says 68, his wife Margaret was 54, Eugene was 20, Patrick was 17 and Charles was 15, along with Bridget Maguire, who was Margaret’s mother and Owen’s mother in law, and she was 87 years old. They were still Roman Catholics and they could all read and write. Owen was still a farmer but Eugene, Patrick and Charles were now farmers labourers. Owen and Margaret were 22 years married at this time. In the </a:t>
            </a:r>
            <a:r>
              <a:rPr lang="en"/>
              <a:t>house</a:t>
            </a:r>
            <a:r>
              <a:rPr lang="en"/>
              <a:t> and buildings return, the house was the same as it was 10 years ago, with Bridget being an extra </a:t>
            </a:r>
            <a:r>
              <a:rPr lang="en"/>
              <a:t>person in the house. In the out-offices and farm-steadings report, there was still the stable, cow house and the piggery, but there was no calf house or fowl house anymore, but they now had a barn. Alexander’s family remained the same in 1911, only that his wife Elizabeth died sometime between 1901 and 1911. </a:t>
            </a:r>
            <a:endParaRPr/>
          </a:p>
        </p:txBody>
      </p:sp>
      <p:pic>
        <p:nvPicPr>
          <p:cNvPr id="224" name="Google Shape;224;p26" title="20260322_155700.jpg"/>
          <p:cNvPicPr preferRelativeResize="0"/>
          <p:nvPr/>
        </p:nvPicPr>
        <p:blipFill>
          <a:blip r:embed="rId3">
            <a:alphaModFix/>
          </a:blip>
          <a:stretch>
            <a:fillRect/>
          </a:stretch>
        </p:blipFill>
        <p:spPr>
          <a:xfrm>
            <a:off x="168250" y="415338"/>
            <a:ext cx="3175700" cy="2381775"/>
          </a:xfrm>
          <a:prstGeom prst="rect">
            <a:avLst/>
          </a:prstGeom>
          <a:noFill/>
          <a:ln>
            <a:noFill/>
          </a:ln>
        </p:spPr>
      </p:pic>
      <p:pic>
        <p:nvPicPr>
          <p:cNvPr id="225" name="Google Shape;225;p26" title="20260322_155506.jpg"/>
          <p:cNvPicPr preferRelativeResize="0"/>
          <p:nvPr/>
        </p:nvPicPr>
        <p:blipFill>
          <a:blip r:embed="rId4">
            <a:alphaModFix/>
          </a:blip>
          <a:stretch>
            <a:fillRect/>
          </a:stretch>
        </p:blipFill>
        <p:spPr>
          <a:xfrm>
            <a:off x="3359188" y="371450"/>
            <a:ext cx="3175700" cy="2381775"/>
          </a:xfrm>
          <a:prstGeom prst="rect">
            <a:avLst/>
          </a:prstGeom>
          <a:noFill/>
          <a:ln>
            <a:noFill/>
          </a:ln>
        </p:spPr>
      </p:pic>
      <p:pic>
        <p:nvPicPr>
          <p:cNvPr id="226" name="Google Shape;226;p26" title="20260322_155550.jpg"/>
          <p:cNvPicPr preferRelativeResize="0"/>
          <p:nvPr/>
        </p:nvPicPr>
        <p:blipFill>
          <a:blip r:embed="rId5">
            <a:alphaModFix/>
          </a:blip>
          <a:stretch>
            <a:fillRect/>
          </a:stretch>
        </p:blipFill>
        <p:spPr>
          <a:xfrm>
            <a:off x="6534900" y="371438"/>
            <a:ext cx="2593848" cy="2240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txBox="1"/>
          <p:nvPr>
            <p:ph type="title"/>
          </p:nvPr>
        </p:nvSpPr>
        <p:spPr>
          <a:xfrm>
            <a:off x="969175" y="654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My Family’s Story After 1911</a:t>
            </a:r>
            <a:endParaRPr b="1"/>
          </a:p>
        </p:txBody>
      </p:sp>
      <p:sp>
        <p:nvSpPr>
          <p:cNvPr id="232" name="Google Shape;232;p27"/>
          <p:cNvSpPr txBox="1"/>
          <p:nvPr>
            <p:ph idx="1" type="body"/>
          </p:nvPr>
        </p:nvSpPr>
        <p:spPr>
          <a:xfrm>
            <a:off x="1010250" y="582625"/>
            <a:ext cx="6677700" cy="4061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Since the 1911 Census, my </a:t>
            </a:r>
            <a:r>
              <a:rPr lang="en"/>
              <a:t>great</a:t>
            </a:r>
            <a:r>
              <a:rPr lang="en"/>
              <a:t> great grandfather Owen O’ Beirne died in March 1929, and my great great grandmother Margaret died in March 1933. My great grandfather Charles married a woman named Rose Anne Greenan, who lived in the townland of Corlough </a:t>
            </a:r>
            <a:r>
              <a:rPr lang="en"/>
              <a:t>just</a:t>
            </a:r>
            <a:r>
              <a:rPr lang="en"/>
              <a:t> beside Drumlaheen, on the 26th of February 1935. Charles and Rose Ann had 2 children. My great uncle Brendan Beirne was born on the 12th of May 1944 and my granny Gretta Beirne was born on the 21st of November 1946. The house that Owen O’Beirne had first built was knocked soon after my Granny was born, and a new two story house took its place. My granny faintly remembers the old house, telling me that they lived in two rooms of the old house while the new one was being built.  My great granny Rose Anne died on the 11th of August 1968, and Charles died on the 19th of July 1971. My granny married J.P Fanning from Kiltubrid in 1970. They had 6 children, with my Mam Carol being one of them.I was born in 2009. My great uncle, my granny and my grandad all lived in the house </a:t>
            </a:r>
            <a:r>
              <a:rPr lang="en"/>
              <a:t>until Brendan passed away on the 16th of November 2023 and my grandad J.P died on the 27th January 2024. Today, it is only my granny who lives in the house on the site of where Owen O’ Beirne built the original house back in the early 1800’s. </a:t>
            </a:r>
            <a:endParaRPr/>
          </a:p>
          <a:p>
            <a:pPr indent="0" lvl="0" marL="0" rtl="0" algn="l">
              <a:spcBef>
                <a:spcPts val="1200"/>
              </a:spcBef>
              <a:spcAft>
                <a:spcPts val="1200"/>
              </a:spcAft>
              <a:buNone/>
            </a:pPr>
            <a:r>
              <a:rPr lang="en"/>
              <a:t>Alexander’s house was last lived in by his granddaughter Alice, who died in 1988.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8"/>
          <p:cNvSpPr txBox="1"/>
          <p:nvPr>
            <p:ph type="title"/>
          </p:nvPr>
        </p:nvSpPr>
        <p:spPr>
          <a:xfrm>
            <a:off x="1140200" y="1612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Faces from My Family Past</a:t>
            </a:r>
            <a:endParaRPr b="1"/>
          </a:p>
        </p:txBody>
      </p:sp>
      <p:sp>
        <p:nvSpPr>
          <p:cNvPr id="238" name="Google Shape;238;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9" name="Google Shape;239;p28" title="20260315_133325.jpg"/>
          <p:cNvPicPr preferRelativeResize="0"/>
          <p:nvPr/>
        </p:nvPicPr>
        <p:blipFill>
          <a:blip r:embed="rId3">
            <a:alphaModFix/>
          </a:blip>
          <a:stretch>
            <a:fillRect/>
          </a:stretch>
        </p:blipFill>
        <p:spPr>
          <a:xfrm rot="-5400000">
            <a:off x="5195925" y="63775"/>
            <a:ext cx="3360599" cy="4480799"/>
          </a:xfrm>
          <a:prstGeom prst="rect">
            <a:avLst/>
          </a:prstGeom>
          <a:noFill/>
          <a:ln>
            <a:noFill/>
          </a:ln>
        </p:spPr>
      </p:pic>
      <p:pic>
        <p:nvPicPr>
          <p:cNvPr id="240" name="Google Shape;240;p28" title="20260315_133321.jpg"/>
          <p:cNvPicPr preferRelativeResize="0"/>
          <p:nvPr/>
        </p:nvPicPr>
        <p:blipFill>
          <a:blip r:embed="rId4">
            <a:alphaModFix/>
          </a:blip>
          <a:stretch>
            <a:fillRect/>
          </a:stretch>
        </p:blipFill>
        <p:spPr>
          <a:xfrm rot="10800000">
            <a:off x="1063200" y="623873"/>
            <a:ext cx="3508800" cy="2986752"/>
          </a:xfrm>
          <a:prstGeom prst="rect">
            <a:avLst/>
          </a:prstGeom>
          <a:noFill/>
          <a:ln>
            <a:noFill/>
          </a:ln>
        </p:spPr>
      </p:pic>
      <p:sp>
        <p:nvSpPr>
          <p:cNvPr id="241" name="Google Shape;241;p28"/>
          <p:cNvSpPr txBox="1"/>
          <p:nvPr/>
        </p:nvSpPr>
        <p:spPr>
          <a:xfrm>
            <a:off x="4705750" y="4028625"/>
            <a:ext cx="33378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Here is a picture of my granny Gretta on the far left, my great granny Rose Anne second from left, my great uncle Brendan in the middle and my great grandad Charles on the right. </a:t>
            </a:r>
            <a:endParaRPr sz="1300">
              <a:solidFill>
                <a:schemeClr val="lt1"/>
              </a:solidFill>
              <a:latin typeface="Lato"/>
              <a:ea typeface="Lato"/>
              <a:cs typeface="Lato"/>
              <a:sym typeface="Lato"/>
            </a:endParaRPr>
          </a:p>
        </p:txBody>
      </p:sp>
      <p:sp>
        <p:nvSpPr>
          <p:cNvPr id="242" name="Google Shape;242;p28"/>
          <p:cNvSpPr txBox="1"/>
          <p:nvPr/>
        </p:nvSpPr>
        <p:spPr>
          <a:xfrm>
            <a:off x="663475" y="3734500"/>
            <a:ext cx="39396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In this picture, you are able to see my great great grandad Owen O’ Beirne who is seated second from the right.</a:t>
            </a:r>
            <a:endParaRPr sz="1300">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9"/>
          <p:cNvSpPr txBox="1"/>
          <p:nvPr>
            <p:ph type="title"/>
          </p:nvPr>
        </p:nvSpPr>
        <p:spPr>
          <a:xfrm>
            <a:off x="1052550" y="5082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Photos of the houses in my family: </a:t>
            </a:r>
            <a:endParaRPr b="1"/>
          </a:p>
        </p:txBody>
      </p:sp>
      <p:pic>
        <p:nvPicPr>
          <p:cNvPr id="248" name="Google Shape;248;p29" title="20260325_173010.jpg"/>
          <p:cNvPicPr preferRelativeResize="0"/>
          <p:nvPr/>
        </p:nvPicPr>
        <p:blipFill>
          <a:blip r:embed="rId3">
            <a:alphaModFix/>
          </a:blip>
          <a:stretch>
            <a:fillRect/>
          </a:stretch>
        </p:blipFill>
        <p:spPr>
          <a:xfrm>
            <a:off x="314550" y="1307850"/>
            <a:ext cx="4052598" cy="2714400"/>
          </a:xfrm>
          <a:prstGeom prst="rect">
            <a:avLst/>
          </a:prstGeom>
          <a:noFill/>
          <a:ln>
            <a:noFill/>
          </a:ln>
        </p:spPr>
      </p:pic>
      <p:pic>
        <p:nvPicPr>
          <p:cNvPr id="249" name="Google Shape;249;p29" title="20260325_173220.jpg"/>
          <p:cNvPicPr preferRelativeResize="0"/>
          <p:nvPr/>
        </p:nvPicPr>
        <p:blipFill>
          <a:blip r:embed="rId4">
            <a:alphaModFix/>
          </a:blip>
          <a:stretch>
            <a:fillRect/>
          </a:stretch>
        </p:blipFill>
        <p:spPr>
          <a:xfrm>
            <a:off x="4486025" y="1093875"/>
            <a:ext cx="4145900" cy="2928376"/>
          </a:xfrm>
          <a:prstGeom prst="rect">
            <a:avLst/>
          </a:prstGeom>
          <a:noFill/>
          <a:ln>
            <a:noFill/>
          </a:ln>
        </p:spPr>
      </p:pic>
      <p:sp>
        <p:nvSpPr>
          <p:cNvPr id="250" name="Google Shape;250;p29"/>
          <p:cNvSpPr txBox="1"/>
          <p:nvPr/>
        </p:nvSpPr>
        <p:spPr>
          <a:xfrm>
            <a:off x="4630525" y="4151200"/>
            <a:ext cx="3782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Here is my </a:t>
            </a:r>
            <a:r>
              <a:rPr lang="en" sz="1300">
                <a:solidFill>
                  <a:schemeClr val="lt1"/>
                </a:solidFill>
                <a:latin typeface="Lato"/>
                <a:ea typeface="Lato"/>
                <a:cs typeface="Lato"/>
                <a:sym typeface="Lato"/>
              </a:rPr>
              <a:t>granny's</a:t>
            </a:r>
            <a:r>
              <a:rPr lang="en" sz="1300">
                <a:solidFill>
                  <a:schemeClr val="lt1"/>
                </a:solidFill>
                <a:latin typeface="Lato"/>
                <a:ea typeface="Lato"/>
                <a:cs typeface="Lato"/>
                <a:sym typeface="Lato"/>
              </a:rPr>
              <a:t> house and the land behind it today. </a:t>
            </a:r>
            <a:endParaRPr sz="1300">
              <a:solidFill>
                <a:schemeClr val="lt1"/>
              </a:solidFill>
              <a:latin typeface="Lato"/>
              <a:ea typeface="Lato"/>
              <a:cs typeface="Lato"/>
              <a:sym typeface="Lato"/>
            </a:endParaRPr>
          </a:p>
        </p:txBody>
      </p:sp>
      <p:sp>
        <p:nvSpPr>
          <p:cNvPr id="251" name="Google Shape;251;p29"/>
          <p:cNvSpPr txBox="1"/>
          <p:nvPr/>
        </p:nvSpPr>
        <p:spPr>
          <a:xfrm>
            <a:off x="204825" y="4151200"/>
            <a:ext cx="4213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Here is a picture of Alexander Beirne’s house built sometime in the mid 1850’s. His granddaughter Alice Beirne was the last to live in this house.</a:t>
            </a:r>
            <a:endParaRPr sz="13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0"/>
          <p:cNvSpPr txBox="1"/>
          <p:nvPr>
            <p:ph type="title"/>
          </p:nvPr>
        </p:nvSpPr>
        <p:spPr>
          <a:xfrm>
            <a:off x="1112850" y="11332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Reflection: </a:t>
            </a:r>
            <a:endParaRPr b="1"/>
          </a:p>
        </p:txBody>
      </p:sp>
      <p:sp>
        <p:nvSpPr>
          <p:cNvPr id="257" name="Google Shape;257;p30"/>
          <p:cNvSpPr txBox="1"/>
          <p:nvPr>
            <p:ph idx="1" type="body"/>
          </p:nvPr>
        </p:nvSpPr>
        <p:spPr>
          <a:xfrm>
            <a:off x="1112850" y="653050"/>
            <a:ext cx="7038900" cy="3922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800"/>
              <a:t>I enjoyed doing this project as it was something I was really interested in. I enjoyed researching about my family throughout the different sources I could find, such as the Applotments and Griffith’s valuation. I was really pleased that I was able to ask my Granny about most of the information I got in the project to make sure the people I was </a:t>
            </a:r>
            <a:r>
              <a:rPr lang="en" sz="1800"/>
              <a:t>including</a:t>
            </a:r>
            <a:r>
              <a:rPr lang="en" sz="1800"/>
              <a:t> in my project were people who were actually related to me, so she was a big help and I’m very grateful to be able to talk to her about her own family and her stories about her father and grandfather.  I found this project very satisfying and worthwhile as it finally gave me a good motivation to learn more about my ancestors and </a:t>
            </a:r>
            <a:r>
              <a:rPr lang="en" sz="1800"/>
              <a:t>where they lived, what they owned etc. </a:t>
            </a:r>
            <a:endParaRPr sz="1800"/>
          </a:p>
          <a:p>
            <a:pPr indent="0" lvl="0" marL="0" rtl="0" algn="l">
              <a:spcBef>
                <a:spcPts val="1200"/>
              </a:spcBef>
              <a:spcAft>
                <a:spcPts val="0"/>
              </a:spcAft>
              <a:buNone/>
            </a:pPr>
            <a:r>
              <a:rPr lang="en" sz="1800"/>
              <a:t>If I was to do this project again, I would have tried to have look at more primary sources from my local area such as the Book of Fenagh to try find out more about the townland, as I struggled to find much information online. </a:t>
            </a:r>
            <a:endParaRPr sz="1800"/>
          </a:p>
          <a:p>
            <a:pPr indent="0" lvl="0" marL="0" rtl="0" algn="l">
              <a:spcBef>
                <a:spcPts val="1200"/>
              </a:spcBef>
              <a:spcAft>
                <a:spcPts val="1200"/>
              </a:spcAft>
              <a:buNone/>
            </a:pPr>
            <a:r>
              <a:rPr lang="en" sz="1800"/>
              <a:t>Overall, I really enjoyed doing this project and I’m happy I got to do it on my own family in Drumlaheen. </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Sources used in my project: </a:t>
            </a:r>
            <a:endParaRPr b="1"/>
          </a:p>
        </p:txBody>
      </p:sp>
      <p:sp>
        <p:nvSpPr>
          <p:cNvPr id="263" name="Google Shape;263;p31"/>
          <p:cNvSpPr txBox="1"/>
          <p:nvPr>
            <p:ph idx="1" type="body"/>
          </p:nvPr>
        </p:nvSpPr>
        <p:spPr>
          <a:xfrm>
            <a:off x="335537" y="1116138"/>
            <a:ext cx="7038900" cy="2911200"/>
          </a:xfrm>
          <a:prstGeom prst="rect">
            <a:avLst/>
          </a:prstGeom>
        </p:spPr>
        <p:txBody>
          <a:bodyPr anchorCtr="0" anchor="t" bIns="91425" lIns="91425" spcFirstLastPara="1" rIns="91425" wrap="square" tIns="91425">
            <a:normAutofit fontScale="85000" lnSpcReduction="10000"/>
          </a:bodyPr>
          <a:lstStyle/>
          <a:p>
            <a:pPr indent="-298768" lvl="0" marL="457200" rtl="0" algn="l">
              <a:spcBef>
                <a:spcPts val="0"/>
              </a:spcBef>
              <a:spcAft>
                <a:spcPts val="0"/>
              </a:spcAft>
              <a:buSzPct val="100000"/>
              <a:buChar char="●"/>
            </a:pPr>
            <a:r>
              <a:rPr lang="en"/>
              <a:t>My granny, Gretta Fanning</a:t>
            </a:r>
            <a:endParaRPr/>
          </a:p>
          <a:p>
            <a:pPr indent="-298768" lvl="0" marL="457200" rtl="0" algn="l">
              <a:spcBef>
                <a:spcPts val="0"/>
              </a:spcBef>
              <a:spcAft>
                <a:spcPts val="0"/>
              </a:spcAft>
              <a:buSzPct val="100000"/>
              <a:buChar char="●"/>
            </a:pPr>
            <a:r>
              <a:rPr lang="en"/>
              <a:t>Tithe </a:t>
            </a:r>
            <a:r>
              <a:rPr lang="en"/>
              <a:t>Applotments</a:t>
            </a:r>
            <a:r>
              <a:rPr lang="en"/>
              <a:t> 1833</a:t>
            </a:r>
            <a:endParaRPr/>
          </a:p>
          <a:p>
            <a:pPr indent="0" lvl="0" marL="0" rtl="0" algn="l">
              <a:spcBef>
                <a:spcPts val="1200"/>
              </a:spcBef>
              <a:spcAft>
                <a:spcPts val="0"/>
              </a:spcAft>
              <a:buNone/>
            </a:pPr>
            <a:r>
              <a:rPr lang="en" u="sng">
                <a:solidFill>
                  <a:schemeClr val="hlink"/>
                </a:solidFill>
                <a:hlinkClick r:id="rId3"/>
              </a:rPr>
              <a:t>https://titheapplotmentbooks.nationalarchives.ie/search/tab/results.jsp?county=Leitrim&amp;parish=Fenagh&amp;townland=Drumlaheen&amp;search=Search</a:t>
            </a:r>
            <a:endParaRPr/>
          </a:p>
          <a:p>
            <a:pPr indent="-298768" lvl="0" marL="457200" rtl="0" algn="l">
              <a:spcBef>
                <a:spcPts val="1200"/>
              </a:spcBef>
              <a:spcAft>
                <a:spcPts val="0"/>
              </a:spcAft>
              <a:buSzPct val="100000"/>
              <a:buChar char="●"/>
            </a:pPr>
            <a:r>
              <a:rPr lang="en"/>
              <a:t>Griffiths valuation 1857</a:t>
            </a:r>
            <a:endParaRPr/>
          </a:p>
          <a:p>
            <a:pPr indent="0" lvl="0" marL="457200" rtl="0" algn="l">
              <a:spcBef>
                <a:spcPts val="1200"/>
              </a:spcBef>
              <a:spcAft>
                <a:spcPts val="0"/>
              </a:spcAft>
              <a:buNone/>
            </a:pPr>
            <a:r>
              <a:rPr lang="en" u="sng">
                <a:solidFill>
                  <a:schemeClr val="hlink"/>
                </a:solidFill>
                <a:hlinkClick r:id="rId4"/>
              </a:rPr>
              <a:t>https://www.askaboutireland.ie/griffith-valuation/index.xml?action=doNameSearch&amp;PlaceID=776496&amp;county=Leitrim&amp;barony=Leitrim&amp;parish=Fenagh&amp;townland=%3Cb%3EDrumlaheen%3C/b%3E</a:t>
            </a:r>
            <a:endParaRPr/>
          </a:p>
          <a:p>
            <a:pPr indent="-298768" lvl="0" marL="457200" rtl="0" algn="l">
              <a:spcBef>
                <a:spcPts val="1200"/>
              </a:spcBef>
              <a:spcAft>
                <a:spcPts val="0"/>
              </a:spcAft>
              <a:buSzPct val="100000"/>
              <a:buChar char="●"/>
            </a:pPr>
            <a:r>
              <a:rPr lang="en"/>
              <a:t>Census Records</a:t>
            </a:r>
            <a:endParaRPr/>
          </a:p>
          <a:p>
            <a:pPr indent="0" lvl="0" marL="457200" rtl="0" algn="l">
              <a:spcBef>
                <a:spcPts val="1200"/>
              </a:spcBef>
              <a:spcAft>
                <a:spcPts val="0"/>
              </a:spcAft>
              <a:buNone/>
            </a:pPr>
            <a:r>
              <a:rPr lang="en" u="sng">
                <a:solidFill>
                  <a:schemeClr val="hlink"/>
                </a:solidFill>
                <a:hlinkClick r:id="rId5"/>
              </a:rPr>
              <a:t>https://www.census.nationalarchives.ie/pages/1901/Leitrim/Fenagh/Drumlaheen/</a:t>
            </a:r>
            <a:endParaRPr/>
          </a:p>
          <a:p>
            <a:pPr indent="0" lvl="0" marL="457200" rtl="0" algn="l">
              <a:spcBef>
                <a:spcPts val="1200"/>
              </a:spcBef>
              <a:spcAft>
                <a:spcPts val="1200"/>
              </a:spcAft>
              <a:buNone/>
            </a:pPr>
            <a:r>
              <a:rPr lang="en"/>
              <a:t>https://www.census.nationalarchives.ie/pages/1911/Leitrim/Fenagh/Drumlaheen/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u="sng"/>
              <a:t>Index</a:t>
            </a:r>
            <a:endParaRPr b="1" i="1" u="sng"/>
          </a:p>
        </p:txBody>
      </p:sp>
      <p:sp>
        <p:nvSpPr>
          <p:cNvPr id="142" name="Google Shape;142;p14"/>
          <p:cNvSpPr txBox="1"/>
          <p:nvPr>
            <p:ph idx="1" type="body"/>
          </p:nvPr>
        </p:nvSpPr>
        <p:spPr>
          <a:xfrm>
            <a:off x="1099150" y="986175"/>
            <a:ext cx="7038900" cy="2911200"/>
          </a:xfrm>
          <a:prstGeom prst="rect">
            <a:avLst/>
          </a:prstGeom>
        </p:spPr>
        <p:txBody>
          <a:bodyPr anchorCtr="0" anchor="t" bIns="91425" lIns="91425" spcFirstLastPara="1" rIns="91425" wrap="square" tIns="91425">
            <a:normAutofit fontScale="92500" lnSpcReduction="20000"/>
          </a:bodyPr>
          <a:lstStyle/>
          <a:p>
            <a:pPr indent="-304959" lvl="0" marL="457200" rtl="0" algn="l">
              <a:spcBef>
                <a:spcPts val="0"/>
              </a:spcBef>
              <a:spcAft>
                <a:spcPts val="0"/>
              </a:spcAft>
              <a:buSzPct val="100000"/>
              <a:buAutoNum type="arabicPeriod"/>
            </a:pPr>
            <a:r>
              <a:rPr b="1" lang="en" u="sng"/>
              <a:t>Introduction</a:t>
            </a:r>
            <a:endParaRPr b="1" u="sng"/>
          </a:p>
          <a:p>
            <a:pPr indent="-304959" lvl="0" marL="457200" rtl="0" algn="l">
              <a:spcBef>
                <a:spcPts val="0"/>
              </a:spcBef>
              <a:spcAft>
                <a:spcPts val="0"/>
              </a:spcAft>
              <a:buSzPct val="100000"/>
              <a:buAutoNum type="arabicPeriod"/>
            </a:pPr>
            <a:r>
              <a:rPr b="1" lang="en" u="sng"/>
              <a:t>Meaning of Drumlaheen</a:t>
            </a:r>
            <a:endParaRPr b="1" u="sng"/>
          </a:p>
          <a:p>
            <a:pPr indent="-304959" lvl="0" marL="457200" rtl="0" algn="l">
              <a:spcBef>
                <a:spcPts val="0"/>
              </a:spcBef>
              <a:spcAft>
                <a:spcPts val="0"/>
              </a:spcAft>
              <a:buSzPct val="100000"/>
              <a:buAutoNum type="arabicPeriod"/>
            </a:pPr>
            <a:r>
              <a:rPr b="1" lang="en" u="sng"/>
              <a:t>Drawing of Drumlaheen Today</a:t>
            </a:r>
            <a:endParaRPr b="1" u="sng"/>
          </a:p>
          <a:p>
            <a:pPr indent="-304959" lvl="0" marL="457200" rtl="0" algn="l">
              <a:spcBef>
                <a:spcPts val="0"/>
              </a:spcBef>
              <a:spcAft>
                <a:spcPts val="0"/>
              </a:spcAft>
              <a:buSzPct val="100000"/>
              <a:buAutoNum type="arabicPeriod"/>
            </a:pPr>
            <a:r>
              <a:rPr b="1" lang="en" u="sng"/>
              <a:t>St Mary’s Catholic Church</a:t>
            </a:r>
            <a:endParaRPr b="1" u="sng"/>
          </a:p>
          <a:p>
            <a:pPr indent="-304959" lvl="0" marL="457200" rtl="0" algn="l">
              <a:spcBef>
                <a:spcPts val="0"/>
              </a:spcBef>
              <a:spcAft>
                <a:spcPts val="0"/>
              </a:spcAft>
              <a:buSzPct val="100000"/>
              <a:buAutoNum type="arabicPeriod"/>
            </a:pPr>
            <a:r>
              <a:rPr b="1" lang="en" u="sng"/>
              <a:t>Geography of Drumlaheen</a:t>
            </a:r>
            <a:endParaRPr b="1" u="sng"/>
          </a:p>
          <a:p>
            <a:pPr indent="-304959" lvl="0" marL="457200" rtl="0" algn="l">
              <a:spcBef>
                <a:spcPts val="0"/>
              </a:spcBef>
              <a:spcAft>
                <a:spcPts val="0"/>
              </a:spcAft>
              <a:buSzPct val="100000"/>
              <a:buAutoNum type="arabicPeriod"/>
            </a:pPr>
            <a:r>
              <a:rPr b="1" lang="en" u="sng"/>
              <a:t>My ancestors</a:t>
            </a:r>
            <a:endParaRPr b="1" u="sng"/>
          </a:p>
          <a:p>
            <a:pPr indent="-304959" lvl="0" marL="457200" rtl="0" algn="l">
              <a:spcBef>
                <a:spcPts val="0"/>
              </a:spcBef>
              <a:spcAft>
                <a:spcPts val="0"/>
              </a:spcAft>
              <a:buSzPct val="100000"/>
              <a:buAutoNum type="arabicPeriod"/>
            </a:pPr>
            <a:r>
              <a:rPr b="1" lang="en" u="sng"/>
              <a:t>Family in the Applotments 1833</a:t>
            </a:r>
            <a:endParaRPr b="1" u="sng"/>
          </a:p>
          <a:p>
            <a:pPr indent="-304959" lvl="0" marL="457200" rtl="0" algn="l">
              <a:spcBef>
                <a:spcPts val="0"/>
              </a:spcBef>
              <a:spcAft>
                <a:spcPts val="0"/>
              </a:spcAft>
              <a:buSzPct val="100000"/>
              <a:buAutoNum type="arabicPeriod"/>
            </a:pPr>
            <a:r>
              <a:rPr b="1" lang="en" u="sng"/>
              <a:t>Family in Griffith’s evaluation 1857</a:t>
            </a:r>
            <a:endParaRPr b="1" u="sng"/>
          </a:p>
          <a:p>
            <a:pPr indent="-304959" lvl="0" marL="457200" rtl="0" algn="l">
              <a:spcBef>
                <a:spcPts val="0"/>
              </a:spcBef>
              <a:spcAft>
                <a:spcPts val="0"/>
              </a:spcAft>
              <a:buSzPct val="100000"/>
              <a:buAutoNum type="arabicPeriod"/>
            </a:pPr>
            <a:r>
              <a:rPr b="1" lang="en" u="sng"/>
              <a:t>Family between valuation and census</a:t>
            </a:r>
            <a:endParaRPr b="1" u="sng"/>
          </a:p>
          <a:p>
            <a:pPr indent="-304959" lvl="0" marL="457200" rtl="0" algn="l">
              <a:spcBef>
                <a:spcPts val="0"/>
              </a:spcBef>
              <a:spcAft>
                <a:spcPts val="0"/>
              </a:spcAft>
              <a:buSzPct val="100000"/>
              <a:buAutoNum type="arabicPeriod"/>
            </a:pPr>
            <a:r>
              <a:rPr b="1" lang="en" u="sng"/>
              <a:t>Family in 1901 Census</a:t>
            </a:r>
            <a:endParaRPr b="1" u="sng"/>
          </a:p>
          <a:p>
            <a:pPr indent="-304959" lvl="0" marL="457200" rtl="0" algn="l">
              <a:spcBef>
                <a:spcPts val="0"/>
              </a:spcBef>
              <a:spcAft>
                <a:spcPts val="0"/>
              </a:spcAft>
              <a:buSzPct val="100000"/>
              <a:buAutoNum type="arabicPeriod"/>
            </a:pPr>
            <a:r>
              <a:rPr b="1" lang="en" u="sng"/>
              <a:t>Family in 1911 Census</a:t>
            </a:r>
            <a:endParaRPr b="1" u="sng"/>
          </a:p>
          <a:p>
            <a:pPr indent="-304959" lvl="0" marL="457200" rtl="0" algn="l">
              <a:spcBef>
                <a:spcPts val="0"/>
              </a:spcBef>
              <a:spcAft>
                <a:spcPts val="0"/>
              </a:spcAft>
              <a:buSzPct val="100000"/>
              <a:buAutoNum type="arabicPeriod"/>
            </a:pPr>
            <a:r>
              <a:rPr b="1" lang="en" u="sng"/>
              <a:t>Family since 1911 Census</a:t>
            </a:r>
            <a:endParaRPr b="1" u="sng"/>
          </a:p>
          <a:p>
            <a:pPr indent="-304959" lvl="0" marL="457200" rtl="0" algn="l">
              <a:spcBef>
                <a:spcPts val="0"/>
              </a:spcBef>
              <a:spcAft>
                <a:spcPts val="0"/>
              </a:spcAft>
              <a:buSzPct val="100000"/>
              <a:buAutoNum type="arabicPeriod"/>
            </a:pPr>
            <a:r>
              <a:rPr b="1" lang="en" u="sng"/>
              <a:t>Photos</a:t>
            </a:r>
            <a:endParaRPr b="1" u="sng"/>
          </a:p>
          <a:p>
            <a:pPr indent="-304959" lvl="0" marL="457200" rtl="0" algn="l">
              <a:spcBef>
                <a:spcPts val="0"/>
              </a:spcBef>
              <a:spcAft>
                <a:spcPts val="0"/>
              </a:spcAft>
              <a:buSzPct val="100000"/>
              <a:buAutoNum type="arabicPeriod"/>
            </a:pPr>
            <a:r>
              <a:rPr b="1" lang="en" u="sng"/>
              <a:t>Reflection</a:t>
            </a:r>
            <a:endParaRPr b="1" u="sng"/>
          </a:p>
          <a:p>
            <a:pPr indent="-304959" lvl="0" marL="457200" rtl="0" algn="l">
              <a:spcBef>
                <a:spcPts val="0"/>
              </a:spcBef>
              <a:spcAft>
                <a:spcPts val="0"/>
              </a:spcAft>
              <a:buSzPct val="100000"/>
              <a:buAutoNum type="arabicPeriod"/>
            </a:pPr>
            <a:r>
              <a:rPr b="1" lang="en" u="sng"/>
              <a:t>Sources</a:t>
            </a:r>
            <a:endParaRPr b="1" u="sng"/>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1052550" y="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u="sng"/>
              <a:t>Introduction</a:t>
            </a:r>
            <a:endParaRPr b="1" i="1" u="sng"/>
          </a:p>
        </p:txBody>
      </p:sp>
      <p:sp>
        <p:nvSpPr>
          <p:cNvPr id="148" name="Google Shape;148;p15"/>
          <p:cNvSpPr txBox="1"/>
          <p:nvPr>
            <p:ph idx="1" type="body"/>
          </p:nvPr>
        </p:nvSpPr>
        <p:spPr>
          <a:xfrm>
            <a:off x="996550" y="556350"/>
            <a:ext cx="5535300" cy="4190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b="1" lang="en" sz="1700">
                <a:latin typeface="Montserrat"/>
                <a:ea typeface="Montserrat"/>
                <a:cs typeface="Montserrat"/>
                <a:sym typeface="Montserrat"/>
              </a:rPr>
              <a:t>I decided to do my young historian project on my parish of Drumlaheen as my family has lived here for nearly two hundred years, with my Granny still living in the same house that my great great great great grandfather Owen O’ Beirne built in the early 1800’s. Another reason why I chose to do this project is because my Granny has great knowledge of her relatives going back as far as my great great great grandfather Charles Byrne, who was the son of Owen. My granny </a:t>
            </a:r>
            <a:r>
              <a:rPr b="1" lang="en" sz="1700">
                <a:latin typeface="Montserrat"/>
                <a:ea typeface="Montserrat"/>
                <a:cs typeface="Montserrat"/>
                <a:sym typeface="Montserrat"/>
              </a:rPr>
              <a:t>will be a key source of most of the information for this project. I also just really wanted to find out about my ancestors before I had heard we were participating in the Young Historian project, so this topic was a very easy and exciting topic for me to choose</a:t>
            </a:r>
            <a:endParaRPr b="1" sz="17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The Origins of the Name Drumlaheen</a:t>
            </a:r>
            <a:endParaRPr b="1"/>
          </a:p>
        </p:txBody>
      </p:sp>
      <p:sp>
        <p:nvSpPr>
          <p:cNvPr id="154" name="Google Shape;154;p16"/>
          <p:cNvSpPr txBox="1"/>
          <p:nvPr>
            <p:ph idx="1" type="body"/>
          </p:nvPr>
        </p:nvSpPr>
        <p:spPr>
          <a:xfrm>
            <a:off x="1174375" y="11161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From my </a:t>
            </a:r>
            <a:r>
              <a:rPr b="1" lang="en"/>
              <a:t>research</a:t>
            </a:r>
            <a:r>
              <a:rPr b="1" lang="en"/>
              <a:t>, I have found that the Irish for Drumlaheen is Droim Leathchaoin. However, there is no 1 definitive answer for the true meaning of Drumlaheen.  Droim translates from Irish into English as ridge, and leath translates to half or side. Putting these two together, and the English for Drumlaheen generally translates to one of the following:  </a:t>
            </a:r>
            <a:r>
              <a:rPr b="1" i="1" lang="en"/>
              <a:t>“Ridge of the little wet spot”, “Ridge of the little grey place”, and “Ridge of the smooth sides”.</a:t>
            </a:r>
            <a:r>
              <a:rPr b="1" lang="en"/>
              <a:t> In my opinion, Ridge of the smooth sides would best describe the geography of Drumlaheen as a townland, as nowadays the road R209 splits the land up, with one side being high up and the other being low lying with St. John’s lake. The landscape of Drumlaheen is very similar to a drumlin, hence why Droim was used to describe Drumlaheen many moons ago . My house is on the high side of the townland with my Granny’s house down in a hollow on the low side.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7"/>
          <p:cNvSpPr txBox="1"/>
          <p:nvPr>
            <p:ph type="title"/>
          </p:nvPr>
        </p:nvSpPr>
        <p:spPr>
          <a:xfrm>
            <a:off x="1176425" y="127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 Modern Map of Drumlaheen</a:t>
            </a:r>
            <a:endParaRPr b="1"/>
          </a:p>
        </p:txBody>
      </p:sp>
      <p:sp>
        <p:nvSpPr>
          <p:cNvPr id="160" name="Google Shape;160;p1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17" title="Screenshot 2026-03-13 151318.png"/>
          <p:cNvPicPr preferRelativeResize="0"/>
          <p:nvPr/>
        </p:nvPicPr>
        <p:blipFill>
          <a:blip r:embed="rId3">
            <a:alphaModFix/>
          </a:blip>
          <a:stretch>
            <a:fillRect/>
          </a:stretch>
        </p:blipFill>
        <p:spPr>
          <a:xfrm>
            <a:off x="1176425" y="749450"/>
            <a:ext cx="6012175" cy="4154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8"/>
          <p:cNvSpPr txBox="1"/>
          <p:nvPr>
            <p:ph type="title"/>
          </p:nvPr>
        </p:nvSpPr>
        <p:spPr>
          <a:xfrm>
            <a:off x="1052550" y="586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My drawing of Drumlaheen Today</a:t>
            </a:r>
            <a:endParaRPr b="1"/>
          </a:p>
        </p:txBody>
      </p:sp>
      <p:pic>
        <p:nvPicPr>
          <p:cNvPr id="167" name="Google Shape;167;p18" title="20260313_191823.jpg"/>
          <p:cNvPicPr preferRelativeResize="0"/>
          <p:nvPr/>
        </p:nvPicPr>
        <p:blipFill>
          <a:blip r:embed="rId3">
            <a:alphaModFix/>
          </a:blip>
          <a:stretch>
            <a:fillRect/>
          </a:stretch>
        </p:blipFill>
        <p:spPr>
          <a:xfrm rot="5400000">
            <a:off x="1618162" y="43135"/>
            <a:ext cx="3393650" cy="4524877"/>
          </a:xfrm>
          <a:prstGeom prst="rect">
            <a:avLst/>
          </a:prstGeom>
          <a:noFill/>
          <a:ln>
            <a:noFill/>
          </a:ln>
        </p:spPr>
      </p:pic>
      <p:sp>
        <p:nvSpPr>
          <p:cNvPr id="168" name="Google Shape;168;p18"/>
          <p:cNvSpPr txBox="1"/>
          <p:nvPr/>
        </p:nvSpPr>
        <p:spPr>
          <a:xfrm>
            <a:off x="5690675" y="512975"/>
            <a:ext cx="3317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Here is my drawing of Drumlaheen today. In total, there are 12 houses in the parish today. My granny Gretta’s house is one of them and also my dad’s sheds,  who we inherited from Gretta’s brother Brendan Beirne who lived at the house until he passed away in 2023. My house is on the land bought by my great grandfather Charles Beirne. My uncle also lives on the land, and he lives in the house to the right of mine in the drawing. St. Mary’s Catholic Church Foxfield, the only catholic church in Fenagh in use at the moment, is also in Drumlaheen. Drumlaheen lough is situated behind my house, while the land at my Granny’s meets St.Johns Lake. </a:t>
            </a:r>
            <a:endParaRPr sz="13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9"/>
          <p:cNvSpPr txBox="1"/>
          <p:nvPr>
            <p:ph type="title"/>
          </p:nvPr>
        </p:nvSpPr>
        <p:spPr>
          <a:xfrm>
            <a:off x="1052550" y="51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St. Mary’s Catholic Church </a:t>
            </a:r>
            <a:r>
              <a:rPr b="1" lang="en"/>
              <a:t>Foxfield</a:t>
            </a:r>
            <a:endParaRPr b="1"/>
          </a:p>
        </p:txBody>
      </p:sp>
      <p:sp>
        <p:nvSpPr>
          <p:cNvPr id="174" name="Google Shape;174;p19"/>
          <p:cNvSpPr txBox="1"/>
          <p:nvPr>
            <p:ph idx="1" type="body"/>
          </p:nvPr>
        </p:nvSpPr>
        <p:spPr>
          <a:xfrm>
            <a:off x="4974325" y="567700"/>
            <a:ext cx="4061100" cy="4657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St. Mary’s Catholic Church Foxfield, which is located in my parish of Drumlaheen, was formally dedicated and opened on the 9th of October 1879, by Rev. Dr. Woodlock, who was the bishop of Ardagh and Clonmacnoise at the time. The church is a staple of the parish of Fenagh, with mass taking place every Sunday morning  at half 11.. Fenagh National School has its communions in the Church every year with confirmations being every second year. The church is the only Catholic church operating in Fenagh currently, and Fr. Nigel Charles is the current parish priest. Mass takes places on Christmas Day every </a:t>
            </a:r>
            <a:r>
              <a:rPr lang="en"/>
              <a:t>year. Many members  of my family have been married in the Church, with my Mam and my granny being the last 2 to do so.</a:t>
            </a:r>
            <a:endParaRPr/>
          </a:p>
        </p:txBody>
      </p:sp>
      <p:pic>
        <p:nvPicPr>
          <p:cNvPr id="175" name="Google Shape;175;p19" title="Screenshot_20260316_194413_Google.jpg"/>
          <p:cNvPicPr preferRelativeResize="0"/>
          <p:nvPr/>
        </p:nvPicPr>
        <p:blipFill>
          <a:blip r:embed="rId3">
            <a:alphaModFix/>
          </a:blip>
          <a:stretch>
            <a:fillRect/>
          </a:stretch>
        </p:blipFill>
        <p:spPr>
          <a:xfrm>
            <a:off x="1118375" y="773250"/>
            <a:ext cx="3899850" cy="4164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The Landscape of Drumlaheen</a:t>
            </a:r>
            <a:endParaRPr b="1"/>
          </a:p>
        </p:txBody>
      </p:sp>
      <p:sp>
        <p:nvSpPr>
          <p:cNvPr id="181" name="Google Shape;181;p20"/>
          <p:cNvSpPr txBox="1"/>
          <p:nvPr>
            <p:ph idx="1" type="body"/>
          </p:nvPr>
        </p:nvSpPr>
        <p:spPr>
          <a:xfrm>
            <a:off x="1242800" y="1061400"/>
            <a:ext cx="7038900" cy="3384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The highest point in Drumlaheen is around 200 metres above sea level, with the lowest point being around 50 metres.</a:t>
            </a:r>
            <a:endParaRPr/>
          </a:p>
          <a:p>
            <a:pPr indent="-311150" lvl="0" marL="457200" rtl="0" algn="l">
              <a:spcBef>
                <a:spcPts val="0"/>
              </a:spcBef>
              <a:spcAft>
                <a:spcPts val="0"/>
              </a:spcAft>
              <a:buSzPts val="1300"/>
              <a:buChar char="●"/>
            </a:pPr>
            <a:r>
              <a:rPr lang="en"/>
              <a:t>Drumlaheen is part of the Irish Drumlin belt, which was formed during the last ice age, </a:t>
            </a:r>
            <a:r>
              <a:rPr lang="en"/>
              <a:t>which</a:t>
            </a:r>
            <a:r>
              <a:rPr lang="en"/>
              <a:t> means there are plenty of low-lying, rounded glacial hills and hollows.</a:t>
            </a:r>
            <a:endParaRPr/>
          </a:p>
          <a:p>
            <a:pPr indent="-311150" lvl="0" marL="457200" rtl="0" algn="l">
              <a:spcBef>
                <a:spcPts val="0"/>
              </a:spcBef>
              <a:spcAft>
                <a:spcPts val="0"/>
              </a:spcAft>
              <a:buSzPts val="1300"/>
              <a:buChar char="●"/>
            </a:pPr>
            <a:r>
              <a:rPr lang="en"/>
              <a:t>The landscape of Drumlaheen is mainly limestone and shale, which dense, clay-rich glacial tilt that often leads to poor soil drainage.</a:t>
            </a:r>
            <a:endParaRPr/>
          </a:p>
          <a:p>
            <a:pPr indent="-311150" lvl="0" marL="457200" rtl="0" algn="l">
              <a:spcBef>
                <a:spcPts val="0"/>
              </a:spcBef>
              <a:spcAft>
                <a:spcPts val="0"/>
              </a:spcAft>
              <a:buSzPts val="1300"/>
              <a:buChar char="●"/>
            </a:pPr>
            <a:r>
              <a:rPr lang="en"/>
              <a:t>The environment around Drumlaheen in made up of grasslands that are difficult to drain in most places.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My direct family ancestors in Drumlaheen</a:t>
            </a:r>
            <a:endParaRPr b="1"/>
          </a:p>
        </p:txBody>
      </p:sp>
      <p:sp>
        <p:nvSpPr>
          <p:cNvPr id="187" name="Google Shape;187;p21"/>
          <p:cNvSpPr txBox="1"/>
          <p:nvPr>
            <p:ph idx="1" type="body"/>
          </p:nvPr>
        </p:nvSpPr>
        <p:spPr>
          <a:xfrm>
            <a:off x="1093600" y="1006900"/>
            <a:ext cx="6334500" cy="328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Here is a list of my direct ancestors going as far back as I could. </a:t>
            </a:r>
            <a:endParaRPr/>
          </a:p>
          <a:p>
            <a:pPr indent="-311150" lvl="0" marL="457200" rtl="0" algn="l">
              <a:spcBef>
                <a:spcPts val="1200"/>
              </a:spcBef>
              <a:spcAft>
                <a:spcPts val="0"/>
              </a:spcAft>
              <a:buSzPts val="1300"/>
              <a:buChar char="●"/>
            </a:pPr>
            <a:r>
              <a:rPr lang="en"/>
              <a:t>My great great great great grandfather Owen O’ Beirne, Born: Unknown,  Died: Unknown</a:t>
            </a:r>
            <a:endParaRPr/>
          </a:p>
          <a:p>
            <a:pPr indent="-311150" lvl="0" marL="457200" rtl="0" algn="l">
              <a:spcBef>
                <a:spcPts val="0"/>
              </a:spcBef>
              <a:spcAft>
                <a:spcPts val="0"/>
              </a:spcAft>
              <a:buSzPts val="1300"/>
              <a:buChar char="●"/>
            </a:pPr>
            <a:r>
              <a:rPr lang="en"/>
              <a:t>My great great great grandfather Charles Byrne, Born: 1800, Died: 1863</a:t>
            </a:r>
            <a:endParaRPr/>
          </a:p>
          <a:p>
            <a:pPr indent="-311150" lvl="0" marL="457200" rtl="0" algn="l">
              <a:spcBef>
                <a:spcPts val="0"/>
              </a:spcBef>
              <a:spcAft>
                <a:spcPts val="0"/>
              </a:spcAft>
              <a:buSzPts val="1300"/>
              <a:buChar char="●"/>
            </a:pPr>
            <a:r>
              <a:rPr lang="en"/>
              <a:t>My great great grandfather Owen O’ Beirne, Born 1846, Died: 1929</a:t>
            </a:r>
            <a:endParaRPr/>
          </a:p>
          <a:p>
            <a:pPr indent="-311150" lvl="0" marL="457200" rtl="0" algn="l">
              <a:spcBef>
                <a:spcPts val="0"/>
              </a:spcBef>
              <a:spcAft>
                <a:spcPts val="0"/>
              </a:spcAft>
              <a:buSzPts val="1300"/>
              <a:buChar char="●"/>
            </a:pPr>
            <a:r>
              <a:rPr lang="en"/>
              <a:t>My great great grandmother Margaret Maguire Born: 1861, Died: 1934</a:t>
            </a:r>
            <a:endParaRPr/>
          </a:p>
          <a:p>
            <a:pPr indent="-311150" lvl="0" marL="457200" rtl="0" algn="l">
              <a:spcBef>
                <a:spcPts val="0"/>
              </a:spcBef>
              <a:spcAft>
                <a:spcPts val="0"/>
              </a:spcAft>
              <a:buSzPts val="1300"/>
              <a:buChar char="●"/>
            </a:pPr>
            <a:r>
              <a:rPr lang="en"/>
              <a:t>My great grandfather Charles Beirne, Born 1896, Died: 1971</a:t>
            </a:r>
            <a:endParaRPr/>
          </a:p>
          <a:p>
            <a:pPr indent="-311150" lvl="0" marL="457200" rtl="0" algn="l">
              <a:spcBef>
                <a:spcPts val="0"/>
              </a:spcBef>
              <a:spcAft>
                <a:spcPts val="0"/>
              </a:spcAft>
              <a:buSzPts val="1300"/>
              <a:buChar char="●"/>
            </a:pPr>
            <a:r>
              <a:rPr lang="en"/>
              <a:t>My great grandmother Rose Ann Greenan, Born 1907, Died: 1968</a:t>
            </a:r>
            <a:endParaRPr/>
          </a:p>
          <a:p>
            <a:pPr indent="-311150" lvl="0" marL="457200" rtl="0" algn="l">
              <a:spcBef>
                <a:spcPts val="0"/>
              </a:spcBef>
              <a:spcAft>
                <a:spcPts val="0"/>
              </a:spcAft>
              <a:buSzPts val="1300"/>
              <a:buChar char="●"/>
            </a:pPr>
            <a:r>
              <a:rPr lang="en"/>
              <a:t>My grandmother Gretta Beirne( Now Fanning), Born 1946</a:t>
            </a:r>
            <a:endParaRPr/>
          </a:p>
          <a:p>
            <a:pPr indent="-311150" lvl="0" marL="457200" rtl="0" algn="l">
              <a:spcBef>
                <a:spcPts val="0"/>
              </a:spcBef>
              <a:spcAft>
                <a:spcPts val="0"/>
              </a:spcAft>
              <a:buSzPts val="1300"/>
              <a:buChar char="●"/>
            </a:pPr>
            <a:r>
              <a:rPr lang="en"/>
              <a:t>My grandfather J.P Fanning, Born: 1940, Died:2024</a:t>
            </a:r>
            <a:endParaRPr/>
          </a:p>
          <a:p>
            <a:pPr indent="0" lvl="0" marL="0" rtl="0" algn="l">
              <a:spcBef>
                <a:spcPts val="120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