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Playfair Display"/>
      <p:regular r:id="rId20"/>
      <p:bold r:id="rId21"/>
      <p:italic r:id="rId22"/>
      <p:boldItalic r:id="rId23"/>
    </p:embeddedFont>
    <p:embeddedFont>
      <p:font typeface="Lora"/>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layfairDisplay-regular.fntdata"/><Relationship Id="rId22" Type="http://schemas.openxmlformats.org/officeDocument/2006/relationships/font" Target="fonts/PlayfairDisplay-italic.fntdata"/><Relationship Id="rId21" Type="http://schemas.openxmlformats.org/officeDocument/2006/relationships/font" Target="fonts/PlayfairDisplay-bold.fntdata"/><Relationship Id="rId24" Type="http://schemas.openxmlformats.org/officeDocument/2006/relationships/font" Target="fonts/Lora-regular.fntdata"/><Relationship Id="rId23" Type="http://schemas.openxmlformats.org/officeDocument/2006/relationships/font" Target="fonts/PlayfairDisplay-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ora-italic.fntdata"/><Relationship Id="rId25" Type="http://schemas.openxmlformats.org/officeDocument/2006/relationships/font" Target="fonts/Lora-bold.fntdata"/><Relationship Id="rId27" Type="http://schemas.openxmlformats.org/officeDocument/2006/relationships/font" Target="fonts/Lora-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44f0d9902b94ec3a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44f0d9902b94ec3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d2a392cb1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d2a392cb1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d2bcb85b40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3d2bcb85b40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d2a392cb1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d2a392cb1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d2a392cb1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d2a392cb1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c7a23307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c7a23307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3c7a233077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3c7a233077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64288ae424268fa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64288ae424268fa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7af43d971777d63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7af43d971777d63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5a8a7727839e0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5a8a7727839e0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d2a392cb1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d2a392cb1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d0d1b4ac7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d0d1b4ac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d0d1b4ac7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d0d1b4ac7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duchas.ie/en/cbes/4649694/4647874/4659911?HighlightText=mullaghgarve+mass+rock&amp;Route=stories&amp;SearchLanguage=ga" TargetMode="External"/><Relationship Id="rId4" Type="http://schemas.openxmlformats.org/officeDocument/2006/relationships/hyperlink" Target="https://www.logainm.ie/ga/s?txt=mullaghgarve&amp;str=on" TargetMode="External"/><Relationship Id="rId5" Type="http://schemas.openxmlformats.org/officeDocument/2006/relationships/hyperlink" Target="https://www.leitrimobserver.ie/news/your-community/1242277/mass-celebrated-at-mullaghgarve-mass-rock.html" TargetMode="External"/><Relationship Id="rId6" Type="http://schemas.openxmlformats.org/officeDocument/2006/relationships/hyperlink" Target="https://maps.apple/p/CIctziwrspPM0W" TargetMode="External"/><Relationship Id="rId7"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duchas.ie"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chemeClr val="lt1"/>
                </a:solidFill>
                <a:latin typeface="Playfair Display"/>
                <a:ea typeface="Playfair Display"/>
                <a:cs typeface="Playfair Display"/>
                <a:sym typeface="Playfair Display"/>
              </a:rPr>
              <a:t>Mass on the mountain: The History of Mullaghgarve Mass Rock</a:t>
            </a:r>
            <a:endParaRPr>
              <a:solidFill>
                <a:schemeClr val="lt1"/>
              </a:solidFill>
              <a:latin typeface="Playfair Display"/>
              <a:ea typeface="Playfair Display"/>
              <a:cs typeface="Playfair Display"/>
              <a:sym typeface="Playfair Display"/>
            </a:endParaRPr>
          </a:p>
        </p:txBody>
      </p:sp>
      <p:sp>
        <p:nvSpPr>
          <p:cNvPr id="55" name="Google Shape;55;p13"/>
          <p:cNvSpPr txBox="1"/>
          <p:nvPr>
            <p:ph idx="1" type="subTitle"/>
          </p:nvPr>
        </p:nvSpPr>
        <p:spPr>
          <a:xfrm>
            <a:off x="311700" y="290390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lt1"/>
                </a:solidFill>
                <a:latin typeface="Playfair Display"/>
                <a:ea typeface="Playfair Display"/>
                <a:cs typeface="Playfair Display"/>
                <a:sym typeface="Playfair Display"/>
              </a:rPr>
              <a:t>Tara Mahon</a:t>
            </a:r>
            <a:endParaRPr>
              <a:solidFill>
                <a:schemeClr val="lt1"/>
              </a:solidFill>
              <a:latin typeface="Playfair Display"/>
              <a:ea typeface="Playfair Display"/>
              <a:cs typeface="Playfair Display"/>
              <a:sym typeface="Playfair Displa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18" name="Shape 118"/>
        <p:cNvGrpSpPr/>
        <p:nvPr/>
      </p:nvGrpSpPr>
      <p:grpSpPr>
        <a:xfrm>
          <a:off x="0" y="0"/>
          <a:ext cx="0" cy="0"/>
          <a:chOff x="0" y="0"/>
          <a:chExt cx="0" cy="0"/>
        </a:xfrm>
      </p:grpSpPr>
      <p:sp>
        <p:nvSpPr>
          <p:cNvPr id="119" name="Google Shape;119;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FFFF"/>
                </a:solidFill>
                <a:latin typeface="Playfair Display"/>
                <a:ea typeface="Playfair Display"/>
                <a:cs typeface="Playfair Display"/>
                <a:sym typeface="Playfair Display"/>
              </a:rPr>
              <a:t>Duchas.ie</a:t>
            </a:r>
            <a:endParaRPr>
              <a:solidFill>
                <a:srgbClr val="FFFFFF"/>
              </a:solidFill>
              <a:latin typeface="Playfair Display"/>
              <a:ea typeface="Playfair Display"/>
              <a:cs typeface="Playfair Display"/>
              <a:sym typeface="Playfair Display"/>
            </a:endParaRPr>
          </a:p>
        </p:txBody>
      </p:sp>
      <p:sp>
        <p:nvSpPr>
          <p:cNvPr id="120" name="Google Shape;120;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FFFFF"/>
                </a:solidFill>
              </a:rPr>
              <a:t>This shows a story written by someone named Thomas Gallagher from the primary school in Aghacashel. It is about a priest who was walking home one night and heard many horses running down the road. The writer thought that they might have been the ghosts of soldiers from the penal times who were hunting him for being a priest. He jumped into a ditch to escape them and he found that there were many more horses in the lot then there were in the area at the time. This shows that priests were worried about getting in trouble for being Catholic, which is why they had to have secret mass. </a:t>
            </a:r>
            <a:endParaRPr>
              <a:solidFill>
                <a:srgbClr val="FFFFFF"/>
              </a:solidFill>
            </a:endParaRPr>
          </a:p>
          <a:p>
            <a:pPr indent="0" lvl="0" marL="0" rtl="0" algn="l">
              <a:spcBef>
                <a:spcPts val="1200"/>
              </a:spcBef>
              <a:spcAft>
                <a:spcPts val="1200"/>
              </a:spcAft>
              <a:buNone/>
            </a:pPr>
            <a:r>
              <a:rPr lang="en">
                <a:solidFill>
                  <a:srgbClr val="FFFFFF"/>
                </a:solidFill>
              </a:rPr>
              <a:t>“An Teampall” refers to the </a:t>
            </a:r>
            <a:r>
              <a:rPr lang="en">
                <a:solidFill>
                  <a:srgbClr val="FFFFFF"/>
                </a:solidFill>
              </a:rPr>
              <a:t>stone</a:t>
            </a:r>
            <a:r>
              <a:rPr lang="en">
                <a:solidFill>
                  <a:srgbClr val="FFFFFF"/>
                </a:solidFill>
              </a:rPr>
              <a:t> altar where the priests said mass. </a:t>
            </a:r>
            <a:endParaRPr>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24" name="Shape 124"/>
        <p:cNvGrpSpPr/>
        <p:nvPr/>
      </p:nvGrpSpPr>
      <p:grpSpPr>
        <a:xfrm>
          <a:off x="0" y="0"/>
          <a:ext cx="0" cy="0"/>
          <a:chOff x="0" y="0"/>
          <a:chExt cx="0" cy="0"/>
        </a:xfrm>
      </p:grpSpPr>
      <p:sp>
        <p:nvSpPr>
          <p:cNvPr id="125" name="Google Shape;125;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Playfair Display"/>
                <a:ea typeface="Playfair Display"/>
                <a:cs typeface="Playfair Display"/>
                <a:sym typeface="Playfair Display"/>
              </a:rPr>
              <a:t>The mass rock today</a:t>
            </a:r>
            <a:endParaRPr>
              <a:solidFill>
                <a:schemeClr val="lt1"/>
              </a:solidFill>
              <a:latin typeface="Playfair Display"/>
              <a:ea typeface="Playfair Display"/>
              <a:cs typeface="Playfair Display"/>
              <a:sym typeface="Playfair Display"/>
            </a:endParaRPr>
          </a:p>
        </p:txBody>
      </p:sp>
      <p:sp>
        <p:nvSpPr>
          <p:cNvPr id="126" name="Google Shape;126;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solidFill>
                  <a:schemeClr val="lt1"/>
                </a:solidFill>
              </a:rPr>
              <a:t>The mass rock is now a tourist attraction, with many people going to visit it each day. In July 2023, mass was celebrated at the mass rock, organised by Kiltubrid youth pastoral council. </a:t>
            </a:r>
            <a:endParaRPr>
              <a:solidFill>
                <a:schemeClr val="lt1"/>
              </a:solidFill>
            </a:endParaRPr>
          </a:p>
          <a:p>
            <a:pPr indent="0" lvl="0" marL="0" rtl="0" algn="l">
              <a:spcBef>
                <a:spcPts val="1200"/>
              </a:spcBef>
              <a:spcAft>
                <a:spcPts val="0"/>
              </a:spcAft>
              <a:buNone/>
            </a:pPr>
            <a:r>
              <a:rPr lang="en">
                <a:solidFill>
                  <a:schemeClr val="lt1"/>
                </a:solidFill>
              </a:rPr>
              <a:t>The walk has been waymarked and developed with an access road, </a:t>
            </a:r>
            <a:r>
              <a:rPr lang="en">
                <a:solidFill>
                  <a:schemeClr val="lt1"/>
                </a:solidFill>
              </a:rPr>
              <a:t>car parking</a:t>
            </a:r>
            <a:r>
              <a:rPr lang="en">
                <a:solidFill>
                  <a:schemeClr val="lt1"/>
                </a:solidFill>
              </a:rPr>
              <a:t> facilities and short sections boardwalked. It is considered ‘mildly challenging, with an elevation of 178 metres’. The walk is 3.1km long and takes                                         about an hour to complete. </a:t>
            </a:r>
            <a:endParaRPr>
              <a:solidFill>
                <a:schemeClr val="lt1"/>
              </a:solidFill>
            </a:endParaRPr>
          </a:p>
          <a:p>
            <a:pPr indent="0" lvl="0" marL="0" rtl="0" algn="l">
              <a:spcBef>
                <a:spcPts val="1200"/>
              </a:spcBef>
              <a:spcAft>
                <a:spcPts val="0"/>
              </a:spcAft>
              <a:buNone/>
            </a:pPr>
            <a:r>
              <a:t/>
            </a:r>
            <a:endParaRPr>
              <a:solidFill>
                <a:schemeClr val="lt1"/>
              </a:solidFill>
            </a:endParaRPr>
          </a:p>
          <a:p>
            <a:pPr indent="0" lvl="0" marL="0" rtl="0" algn="l">
              <a:spcBef>
                <a:spcPts val="1200"/>
              </a:spcBef>
              <a:spcAft>
                <a:spcPts val="1200"/>
              </a:spcAft>
              <a:buNone/>
            </a:pPr>
            <a:r>
              <a:t/>
            </a:r>
            <a:endParaRPr>
              <a:solidFill>
                <a:schemeClr val="lt1"/>
              </a:solidFill>
            </a:endParaRPr>
          </a:p>
        </p:txBody>
      </p:sp>
      <p:pic>
        <p:nvPicPr>
          <p:cNvPr id="127" name="Google Shape;127;p23"/>
          <p:cNvPicPr preferRelativeResize="0"/>
          <p:nvPr/>
        </p:nvPicPr>
        <p:blipFill rotWithShape="1">
          <a:blip r:embed="rId3">
            <a:alphaModFix/>
          </a:blip>
          <a:srcRect b="8777" l="0" r="0" t="38032"/>
          <a:stretch/>
        </p:blipFill>
        <p:spPr>
          <a:xfrm>
            <a:off x="7195450" y="3025050"/>
            <a:ext cx="1804150" cy="18859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31" name="Shape 131"/>
        <p:cNvGrpSpPr/>
        <p:nvPr/>
      </p:nvGrpSpPr>
      <p:grpSpPr>
        <a:xfrm>
          <a:off x="0" y="0"/>
          <a:ext cx="0" cy="0"/>
          <a:chOff x="0" y="0"/>
          <a:chExt cx="0" cy="0"/>
        </a:xfrm>
      </p:grpSpPr>
      <p:sp>
        <p:nvSpPr>
          <p:cNvPr id="132" name="Google Shape;132;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Playfair Display"/>
                <a:ea typeface="Playfair Display"/>
                <a:cs typeface="Playfair Display"/>
                <a:sym typeface="Playfair Display"/>
              </a:rPr>
              <a:t>Plans for the car park at the trail (2022)</a:t>
            </a:r>
            <a:endParaRPr>
              <a:solidFill>
                <a:schemeClr val="lt1"/>
              </a:solidFill>
              <a:latin typeface="Playfair Display"/>
              <a:ea typeface="Playfair Display"/>
              <a:cs typeface="Playfair Display"/>
              <a:sym typeface="Playfair Display"/>
            </a:endParaRPr>
          </a:p>
        </p:txBody>
      </p:sp>
      <p:sp>
        <p:nvSpPr>
          <p:cNvPr id="133" name="Google Shape;133;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4" name="Google Shape;134;p24" title="Screenshot (1).png"/>
          <p:cNvPicPr preferRelativeResize="0"/>
          <p:nvPr/>
        </p:nvPicPr>
        <p:blipFill rotWithShape="1">
          <a:blip r:embed="rId3">
            <a:alphaModFix/>
          </a:blip>
          <a:srcRect b="6312" l="18394" r="0" t="17451"/>
          <a:stretch/>
        </p:blipFill>
        <p:spPr>
          <a:xfrm>
            <a:off x="655813" y="1070950"/>
            <a:ext cx="3463060" cy="1819775"/>
          </a:xfrm>
          <a:prstGeom prst="rect">
            <a:avLst/>
          </a:prstGeom>
          <a:noFill/>
          <a:ln>
            <a:noFill/>
          </a:ln>
        </p:spPr>
      </p:pic>
      <p:pic>
        <p:nvPicPr>
          <p:cNvPr id="135" name="Google Shape;135;p24" title="Screenshot (2).png"/>
          <p:cNvPicPr preferRelativeResize="0"/>
          <p:nvPr/>
        </p:nvPicPr>
        <p:blipFill rotWithShape="1">
          <a:blip r:embed="rId4">
            <a:alphaModFix/>
          </a:blip>
          <a:srcRect b="5430" l="19729" r="1889" t="16664"/>
          <a:stretch/>
        </p:blipFill>
        <p:spPr>
          <a:xfrm>
            <a:off x="4992433" y="1105513"/>
            <a:ext cx="3254768" cy="1819775"/>
          </a:xfrm>
          <a:prstGeom prst="rect">
            <a:avLst/>
          </a:prstGeom>
          <a:noFill/>
          <a:ln>
            <a:noFill/>
          </a:ln>
        </p:spPr>
      </p:pic>
      <p:pic>
        <p:nvPicPr>
          <p:cNvPr id="136" name="Google Shape;136;p24" title="Screenshot (3).png"/>
          <p:cNvPicPr preferRelativeResize="0"/>
          <p:nvPr/>
        </p:nvPicPr>
        <p:blipFill rotWithShape="1">
          <a:blip r:embed="rId5">
            <a:alphaModFix/>
          </a:blip>
          <a:srcRect b="5622" l="20168" r="1450" t="17051"/>
          <a:stretch/>
        </p:blipFill>
        <p:spPr>
          <a:xfrm>
            <a:off x="697762" y="3088850"/>
            <a:ext cx="3379176" cy="1875224"/>
          </a:xfrm>
          <a:prstGeom prst="rect">
            <a:avLst/>
          </a:prstGeom>
          <a:noFill/>
          <a:ln>
            <a:noFill/>
          </a:ln>
        </p:spPr>
      </p:pic>
      <p:pic>
        <p:nvPicPr>
          <p:cNvPr id="137" name="Google Shape;137;p24" title="Screenshot (4).png"/>
          <p:cNvPicPr preferRelativeResize="0"/>
          <p:nvPr/>
        </p:nvPicPr>
        <p:blipFill rotWithShape="1">
          <a:blip r:embed="rId6">
            <a:alphaModFix/>
          </a:blip>
          <a:srcRect b="6613" l="19822" r="8231" t="16664"/>
          <a:stretch/>
        </p:blipFill>
        <p:spPr>
          <a:xfrm>
            <a:off x="5183350" y="3013082"/>
            <a:ext cx="3379200" cy="202676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41" name="Shape 141"/>
        <p:cNvGrpSpPr/>
        <p:nvPr/>
      </p:nvGrpSpPr>
      <p:grpSpPr>
        <a:xfrm>
          <a:off x="0" y="0"/>
          <a:ext cx="0" cy="0"/>
          <a:chOff x="0" y="0"/>
          <a:chExt cx="0" cy="0"/>
        </a:xfrm>
      </p:grpSpPr>
      <p:sp>
        <p:nvSpPr>
          <p:cNvPr id="142" name="Google Shape;142;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Playfair Display"/>
                <a:ea typeface="Playfair Display"/>
                <a:cs typeface="Playfair Display"/>
                <a:sym typeface="Playfair Display"/>
              </a:rPr>
              <a:t>Conclusion and Reflection</a:t>
            </a:r>
            <a:endParaRPr>
              <a:solidFill>
                <a:schemeClr val="lt1"/>
              </a:solidFill>
              <a:latin typeface="Playfair Display"/>
              <a:ea typeface="Playfair Display"/>
              <a:cs typeface="Playfair Display"/>
              <a:sym typeface="Playfair Display"/>
            </a:endParaRPr>
          </a:p>
        </p:txBody>
      </p:sp>
      <p:sp>
        <p:nvSpPr>
          <p:cNvPr id="143" name="Google Shape;143;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I enjoyed this project because I liked learning </a:t>
            </a:r>
            <a:r>
              <a:rPr lang="en">
                <a:solidFill>
                  <a:schemeClr val="lt1"/>
                </a:solidFill>
              </a:rPr>
              <a:t>about</a:t>
            </a:r>
            <a:r>
              <a:rPr lang="en">
                <a:solidFill>
                  <a:schemeClr val="lt1"/>
                </a:solidFill>
              </a:rPr>
              <a:t> the history of an important landmark in my area. I have always heard about it and I have been to visit it many times but I never fully knew why so many people go on the hike each day. It will be useful to know about this in the future because it means I will be informed the next time I go there. I would have liked to learn more about the history of the mass rock but with the time and sources I had I </a:t>
            </a:r>
            <a:r>
              <a:rPr lang="en">
                <a:solidFill>
                  <a:schemeClr val="lt1"/>
                </a:solidFill>
              </a:rPr>
              <a:t>wasn't</a:t>
            </a:r>
            <a:r>
              <a:rPr lang="en">
                <a:solidFill>
                  <a:schemeClr val="lt1"/>
                </a:solidFill>
              </a:rPr>
              <a:t> able to.</a:t>
            </a:r>
            <a:endParaRPr>
              <a:solidFill>
                <a:schemeClr val="lt1"/>
              </a:solidFill>
            </a:endParaRPr>
          </a:p>
          <a:p>
            <a:pPr indent="0" lvl="0" marL="0" rtl="0" algn="l">
              <a:spcBef>
                <a:spcPts val="1200"/>
              </a:spcBef>
              <a:spcAft>
                <a:spcPts val="1200"/>
              </a:spcAft>
              <a:buNone/>
            </a:pPr>
            <a:r>
              <a:rPr lang="en">
                <a:solidFill>
                  <a:schemeClr val="lt1"/>
                </a:solidFill>
              </a:rPr>
              <a:t>In conclusion, it is clear to me from my research that the Mass rock is a very important part of history in my area and my culture because of all of the history behind it and the connections to different people in the community. </a:t>
            </a:r>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47" name="Shape 147"/>
        <p:cNvGrpSpPr/>
        <p:nvPr/>
      </p:nvGrpSpPr>
      <p:grpSpPr>
        <a:xfrm>
          <a:off x="0" y="0"/>
          <a:ext cx="0" cy="0"/>
          <a:chOff x="0" y="0"/>
          <a:chExt cx="0" cy="0"/>
        </a:xfrm>
      </p:grpSpPr>
      <p:sp>
        <p:nvSpPr>
          <p:cNvPr id="148" name="Google Shape;148;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Playfair Display"/>
                <a:ea typeface="Playfair Display"/>
                <a:cs typeface="Playfair Display"/>
                <a:sym typeface="Playfair Display"/>
              </a:rPr>
              <a:t>Sources used</a:t>
            </a:r>
            <a:endParaRPr>
              <a:solidFill>
                <a:schemeClr val="lt1"/>
              </a:solidFill>
              <a:latin typeface="Playfair Display"/>
              <a:ea typeface="Playfair Display"/>
              <a:cs typeface="Playfair Display"/>
              <a:sym typeface="Playfair Display"/>
            </a:endParaRPr>
          </a:p>
        </p:txBody>
      </p:sp>
      <p:sp>
        <p:nvSpPr>
          <p:cNvPr id="149" name="Google Shape;149;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lt1"/>
              </a:buClr>
              <a:buSzPts val="1800"/>
              <a:buChar char="●"/>
            </a:pPr>
            <a:r>
              <a:rPr b="1" lang="en">
                <a:solidFill>
                  <a:schemeClr val="lt1"/>
                </a:solidFill>
              </a:rPr>
              <a:t>School story:  </a:t>
            </a:r>
            <a:r>
              <a:rPr b="1" lang="en" u="sng">
                <a:solidFill>
                  <a:schemeClr val="hlink"/>
                </a:solidFill>
                <a:hlinkClick r:id="rId3"/>
              </a:rPr>
              <a:t>Penal Times - The Mass Rock · Aughacashel · The Schools' Collection | dúchas.ie</a:t>
            </a:r>
            <a:r>
              <a:rPr b="1" lang="en">
                <a:solidFill>
                  <a:schemeClr val="lt1"/>
                </a:solidFill>
              </a:rPr>
              <a:t> </a:t>
            </a:r>
            <a:endParaRPr b="1">
              <a:solidFill>
                <a:schemeClr val="lt1"/>
              </a:solidFill>
            </a:endParaRPr>
          </a:p>
          <a:p>
            <a:pPr indent="-342900" lvl="0" marL="457200" rtl="0" algn="l">
              <a:spcBef>
                <a:spcPts val="0"/>
              </a:spcBef>
              <a:spcAft>
                <a:spcPts val="0"/>
              </a:spcAft>
              <a:buClr>
                <a:schemeClr val="lt1"/>
              </a:buClr>
              <a:buSzPts val="1800"/>
              <a:buChar char="●"/>
            </a:pPr>
            <a:r>
              <a:rPr b="1" lang="en">
                <a:solidFill>
                  <a:schemeClr val="lt1"/>
                </a:solidFill>
              </a:rPr>
              <a:t>Meaning of Mullaghgarve: </a:t>
            </a:r>
            <a:r>
              <a:rPr b="1" lang="en" u="sng">
                <a:solidFill>
                  <a:schemeClr val="hlink"/>
                </a:solidFill>
                <a:hlinkClick r:id="rId4"/>
              </a:rPr>
              <a:t>Mullaghgarve Place Name Meaning</a:t>
            </a:r>
            <a:r>
              <a:rPr b="1" lang="en">
                <a:solidFill>
                  <a:schemeClr val="lt1"/>
                </a:solidFill>
              </a:rPr>
              <a:t> </a:t>
            </a:r>
            <a:endParaRPr b="1">
              <a:solidFill>
                <a:schemeClr val="lt1"/>
              </a:solidFill>
            </a:endParaRPr>
          </a:p>
          <a:p>
            <a:pPr indent="-342900" lvl="0" marL="457200" rtl="0" algn="l">
              <a:spcBef>
                <a:spcPts val="0"/>
              </a:spcBef>
              <a:spcAft>
                <a:spcPts val="0"/>
              </a:spcAft>
              <a:buClr>
                <a:schemeClr val="lt1"/>
              </a:buClr>
              <a:buSzPts val="1800"/>
              <a:buChar char="●"/>
            </a:pPr>
            <a:r>
              <a:rPr b="1" lang="en">
                <a:solidFill>
                  <a:schemeClr val="lt1"/>
                </a:solidFill>
              </a:rPr>
              <a:t>The mass rock today/history: </a:t>
            </a:r>
            <a:r>
              <a:rPr b="1" lang="en" u="sng">
                <a:solidFill>
                  <a:schemeClr val="hlink"/>
                </a:solidFill>
                <a:hlinkClick r:id="rId5"/>
              </a:rPr>
              <a:t>Mass celebrated at Mullaghgarve Mass Rock - Leitrim Live</a:t>
            </a:r>
            <a:endParaRPr b="1">
              <a:solidFill>
                <a:schemeClr val="lt1"/>
              </a:solidFill>
            </a:endParaRPr>
          </a:p>
          <a:p>
            <a:pPr indent="-342900" lvl="0" marL="457200" rtl="0" algn="l">
              <a:spcBef>
                <a:spcPts val="0"/>
              </a:spcBef>
              <a:spcAft>
                <a:spcPts val="0"/>
              </a:spcAft>
              <a:buClr>
                <a:schemeClr val="lt1"/>
              </a:buClr>
              <a:buSzPts val="1800"/>
              <a:buChar char="●"/>
            </a:pPr>
            <a:r>
              <a:rPr b="1" lang="en">
                <a:solidFill>
                  <a:schemeClr val="lt1"/>
                </a:solidFill>
              </a:rPr>
              <a:t>Map: </a:t>
            </a:r>
            <a:r>
              <a:rPr b="1" lang="en">
                <a:solidFill>
                  <a:schemeClr val="lt1"/>
                </a:solidFill>
              </a:rPr>
              <a:t> </a:t>
            </a:r>
            <a:r>
              <a:rPr b="1" lang="en" u="sng">
                <a:solidFill>
                  <a:schemeClr val="hlink"/>
                </a:solidFill>
                <a:hlinkClick r:id="rId6"/>
              </a:rPr>
              <a:t>Mullaghgarve Mass Rock Walk Map</a:t>
            </a:r>
            <a:r>
              <a:rPr b="1" lang="en">
                <a:solidFill>
                  <a:schemeClr val="lt1"/>
                </a:solidFill>
              </a:rPr>
              <a:t> </a:t>
            </a:r>
            <a:endParaRPr b="1">
              <a:solidFill>
                <a:schemeClr val="lt1"/>
              </a:solidFill>
            </a:endParaRPr>
          </a:p>
        </p:txBody>
      </p:sp>
      <p:pic>
        <p:nvPicPr>
          <p:cNvPr id="150" name="Google Shape;150;p26"/>
          <p:cNvPicPr preferRelativeResize="0"/>
          <p:nvPr/>
        </p:nvPicPr>
        <p:blipFill>
          <a:blip r:embed="rId7">
            <a:alphaModFix/>
          </a:blip>
          <a:stretch>
            <a:fillRect/>
          </a:stretch>
        </p:blipFill>
        <p:spPr>
          <a:xfrm flipH="1">
            <a:off x="927876" y="3253180"/>
            <a:ext cx="5844577" cy="1369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Playfair Display"/>
                <a:ea typeface="Playfair Display"/>
                <a:cs typeface="Playfair Display"/>
                <a:sym typeface="Playfair Display"/>
              </a:rPr>
              <a:t>Contents</a:t>
            </a:r>
            <a:endParaRPr>
              <a:solidFill>
                <a:schemeClr val="lt1"/>
              </a:solidFill>
              <a:latin typeface="Playfair Display"/>
              <a:ea typeface="Playfair Display"/>
              <a:cs typeface="Playfair Display"/>
              <a:sym typeface="Playfair Display"/>
            </a:endParaRPr>
          </a:p>
        </p:txBody>
      </p:sp>
      <p:sp>
        <p:nvSpPr>
          <p:cNvPr id="61" name="Google Shape;61;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lt1"/>
              </a:buClr>
              <a:buSzPts val="1800"/>
              <a:buChar char="●"/>
            </a:pPr>
            <a:r>
              <a:rPr lang="en">
                <a:solidFill>
                  <a:schemeClr val="lt1"/>
                </a:solidFill>
              </a:rPr>
              <a:t>Introduction (1 slide)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My connection to the mass rock (1 slide)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The meaning of Mullaghgarve (1 slide)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History of the mass rock (2 slides)</a:t>
            </a:r>
            <a:endParaRPr>
              <a:solidFill>
                <a:schemeClr val="lt1"/>
              </a:solidFill>
            </a:endParaRPr>
          </a:p>
          <a:p>
            <a:pPr indent="-342900" lvl="0" marL="457200" rtl="0" algn="l">
              <a:spcBef>
                <a:spcPts val="0"/>
              </a:spcBef>
              <a:spcAft>
                <a:spcPts val="0"/>
              </a:spcAft>
              <a:buClr>
                <a:schemeClr val="lt1"/>
              </a:buClr>
              <a:buSzPts val="1800"/>
              <a:buChar char="●"/>
            </a:pPr>
            <a:r>
              <a:rPr lang="en" u="sng">
                <a:solidFill>
                  <a:schemeClr val="hlink"/>
                </a:solidFill>
                <a:hlinkClick r:id="rId3"/>
              </a:rPr>
              <a:t>Duchas.ie</a:t>
            </a:r>
            <a:r>
              <a:rPr lang="en">
                <a:solidFill>
                  <a:schemeClr val="lt1"/>
                </a:solidFill>
              </a:rPr>
              <a:t> (3 slides)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The mass rock today (1 slide)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Car park (1 slide)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Conclusion and Reflection (1 slide)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Sources (1 slide)</a:t>
            </a:r>
            <a:endParaRPr>
              <a:solidFill>
                <a:schemeClr val="lt1"/>
              </a:solidFill>
            </a:endParaRPr>
          </a:p>
        </p:txBody>
      </p:sp>
      <p:pic>
        <p:nvPicPr>
          <p:cNvPr id="62" name="Google Shape;62;p14"/>
          <p:cNvPicPr preferRelativeResize="0"/>
          <p:nvPr/>
        </p:nvPicPr>
        <p:blipFill>
          <a:blip r:embed="rId4">
            <a:alphaModFix/>
          </a:blip>
          <a:stretch>
            <a:fillRect/>
          </a:stretch>
        </p:blipFill>
        <p:spPr>
          <a:xfrm>
            <a:off x="5670278" y="885972"/>
            <a:ext cx="2855650" cy="3566025"/>
          </a:xfrm>
          <a:prstGeom prst="rect">
            <a:avLst/>
          </a:prstGeom>
          <a:noFill/>
          <a:ln>
            <a:noFill/>
          </a:ln>
        </p:spPr>
      </p:pic>
      <p:sp>
        <p:nvSpPr>
          <p:cNvPr id="63" name="Google Shape;63;p14"/>
          <p:cNvSpPr txBox="1"/>
          <p:nvPr/>
        </p:nvSpPr>
        <p:spPr>
          <a:xfrm>
            <a:off x="5670272" y="4568881"/>
            <a:ext cx="91440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rPr>
              <a:t>Walkway to the mass rock</a:t>
            </a:r>
            <a:endParaRPr sz="18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67" name="Shape 67"/>
        <p:cNvGrpSpPr/>
        <p:nvPr/>
      </p:nvGrpSpPr>
      <p:grpSpPr>
        <a:xfrm>
          <a:off x="0" y="0"/>
          <a:ext cx="0" cy="0"/>
          <a:chOff x="0" y="0"/>
          <a:chExt cx="0" cy="0"/>
        </a:xfrm>
      </p:grpSpPr>
      <p:sp>
        <p:nvSpPr>
          <p:cNvPr id="68" name="Google Shape;68;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Playfair Display"/>
                <a:ea typeface="Playfair Display"/>
                <a:cs typeface="Playfair Display"/>
                <a:sym typeface="Playfair Display"/>
              </a:rPr>
              <a:t>Introduction</a:t>
            </a:r>
            <a:endParaRPr>
              <a:solidFill>
                <a:schemeClr val="lt1"/>
              </a:solidFill>
              <a:latin typeface="Playfair Display"/>
              <a:ea typeface="Playfair Display"/>
              <a:cs typeface="Playfair Display"/>
              <a:sym typeface="Playfair Display"/>
            </a:endParaRPr>
          </a:p>
        </p:txBody>
      </p:sp>
      <p:sp>
        <p:nvSpPr>
          <p:cNvPr id="69" name="Google Shape;69;p15"/>
          <p:cNvSpPr txBox="1"/>
          <p:nvPr>
            <p:ph idx="1" type="body"/>
          </p:nvPr>
        </p:nvSpPr>
        <p:spPr>
          <a:xfrm>
            <a:off x="311700" y="1303351"/>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FFFFF"/>
                </a:solidFill>
              </a:rPr>
              <a:t>Mullaghgarve mass rock is a mass rock on Sliabh an Iarainn mountain. A </a:t>
            </a:r>
            <a:r>
              <a:rPr b="1" lang="en">
                <a:solidFill>
                  <a:srgbClr val="FFFFFF"/>
                </a:solidFill>
              </a:rPr>
              <a:t>mass rock </a:t>
            </a:r>
            <a:r>
              <a:rPr lang="en">
                <a:solidFill>
                  <a:srgbClr val="FFFFFF"/>
                </a:solidFill>
              </a:rPr>
              <a:t>is a rock where Catholic mass was held during penal times when Catholic people were forbidden to go to mass. </a:t>
            </a:r>
            <a:endParaRPr>
              <a:solidFill>
                <a:srgbClr val="FFFFFF"/>
              </a:solidFill>
            </a:endParaRPr>
          </a:p>
          <a:p>
            <a:pPr indent="0" lvl="0" marL="0" rtl="0" algn="l">
              <a:spcBef>
                <a:spcPts val="1200"/>
              </a:spcBef>
              <a:spcAft>
                <a:spcPts val="0"/>
              </a:spcAft>
              <a:buNone/>
            </a:pPr>
            <a:r>
              <a:rPr lang="en">
                <a:solidFill>
                  <a:srgbClr val="FFFFFF"/>
                </a:solidFill>
              </a:rPr>
              <a:t>I chose the mass rock for my project because it is near where I live and I have been to see it many times. I have always heard about it from my family but I wanted to know more information about it. I am interested in the history of the mass rock and where it originated from. </a:t>
            </a:r>
            <a:endParaRPr>
              <a:solidFill>
                <a:srgbClr val="FFFFFF"/>
              </a:solidFill>
            </a:endParaRPr>
          </a:p>
          <a:p>
            <a:pPr indent="0" lvl="0" marL="0" rtl="0" algn="l">
              <a:spcBef>
                <a:spcPts val="1200"/>
              </a:spcBef>
              <a:spcAft>
                <a:spcPts val="1200"/>
              </a:spcAft>
              <a:buNone/>
            </a:pPr>
            <a:r>
              <a:rPr lang="en">
                <a:solidFill>
                  <a:srgbClr val="FFFFFF"/>
                </a:solidFill>
              </a:rPr>
              <a:t>The aim of my project is to learn more about the mass rock and present it in a creative and interesting way. </a:t>
            </a:r>
            <a:endParaRPr>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73" name="Shape 73"/>
        <p:cNvGrpSpPr/>
        <p:nvPr/>
      </p:nvGrpSpPr>
      <p:grpSpPr>
        <a:xfrm>
          <a:off x="0" y="0"/>
          <a:ext cx="0" cy="0"/>
          <a:chOff x="0" y="0"/>
          <a:chExt cx="0" cy="0"/>
        </a:xfrm>
      </p:grpSpPr>
      <p:sp>
        <p:nvSpPr>
          <p:cNvPr id="74" name="Google Shape;74;p16"/>
          <p:cNvSpPr txBox="1"/>
          <p:nvPr>
            <p:ph type="title"/>
          </p:nvPr>
        </p:nvSpPr>
        <p:spPr>
          <a:xfrm>
            <a:off x="398100" y="322428"/>
            <a:ext cx="8347800" cy="724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FFFFF"/>
                </a:solidFill>
                <a:latin typeface="Playfair Display"/>
                <a:ea typeface="Playfair Display"/>
                <a:cs typeface="Playfair Display"/>
                <a:sym typeface="Playfair Display"/>
              </a:rPr>
              <a:t>My connection</a:t>
            </a:r>
            <a:endParaRPr>
              <a:solidFill>
                <a:srgbClr val="FFFFFF"/>
              </a:solidFill>
              <a:latin typeface="Playfair Display"/>
              <a:ea typeface="Playfair Display"/>
              <a:cs typeface="Playfair Display"/>
              <a:sym typeface="Playfair Display"/>
            </a:endParaRPr>
          </a:p>
        </p:txBody>
      </p:sp>
      <p:sp>
        <p:nvSpPr>
          <p:cNvPr id="75" name="Google Shape;75;p1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700">
                <a:solidFill>
                  <a:srgbClr val="FFFFFF"/>
                </a:solidFill>
              </a:rPr>
              <a:t>My connection to the mass rock is that I live at the bottom of sliabh an Iarainn. I have been to the mass rock many times. This is a map that shows the route from my house to Sliabh an Iarainn. </a:t>
            </a:r>
            <a:endParaRPr sz="1700">
              <a:solidFill>
                <a:srgbClr val="FFFFFF"/>
              </a:solidFill>
            </a:endParaRPr>
          </a:p>
        </p:txBody>
      </p:sp>
      <p:pic>
        <p:nvPicPr>
          <p:cNvPr id="76" name="Google Shape;76;p16"/>
          <p:cNvPicPr preferRelativeResize="0"/>
          <p:nvPr/>
        </p:nvPicPr>
        <p:blipFill>
          <a:blip r:embed="rId3">
            <a:alphaModFix/>
          </a:blip>
          <a:stretch>
            <a:fillRect/>
          </a:stretch>
        </p:blipFill>
        <p:spPr>
          <a:xfrm>
            <a:off x="5068725" y="554401"/>
            <a:ext cx="3517276" cy="2527399"/>
          </a:xfrm>
          <a:prstGeom prst="rect">
            <a:avLst/>
          </a:prstGeom>
          <a:noFill/>
          <a:ln>
            <a:noFill/>
          </a:ln>
        </p:spPr>
      </p:pic>
      <p:sp>
        <p:nvSpPr>
          <p:cNvPr id="77" name="Google Shape;77;p16"/>
          <p:cNvSpPr txBox="1"/>
          <p:nvPr/>
        </p:nvSpPr>
        <p:spPr>
          <a:xfrm>
            <a:off x="7710125" y="1293575"/>
            <a:ext cx="129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My house</a:t>
            </a:r>
            <a:endParaRPr>
              <a:solidFill>
                <a:schemeClr val="dk2"/>
              </a:solidFill>
            </a:endParaRPr>
          </a:p>
        </p:txBody>
      </p:sp>
      <p:pic>
        <p:nvPicPr>
          <p:cNvPr id="78" name="Google Shape;78;p16" title="IMG_2624.PNG"/>
          <p:cNvPicPr preferRelativeResize="0"/>
          <p:nvPr/>
        </p:nvPicPr>
        <p:blipFill>
          <a:blip r:embed="rId4">
            <a:alphaModFix/>
          </a:blip>
          <a:stretch>
            <a:fillRect/>
          </a:stretch>
        </p:blipFill>
        <p:spPr>
          <a:xfrm>
            <a:off x="3064825" y="554400"/>
            <a:ext cx="1810326" cy="3500974"/>
          </a:xfrm>
          <a:prstGeom prst="rect">
            <a:avLst/>
          </a:prstGeom>
          <a:noFill/>
          <a:ln>
            <a:noFill/>
          </a:ln>
        </p:spPr>
      </p:pic>
      <p:sp>
        <p:nvSpPr>
          <p:cNvPr id="79" name="Google Shape;79;p16"/>
          <p:cNvSpPr txBox="1"/>
          <p:nvPr/>
        </p:nvSpPr>
        <p:spPr>
          <a:xfrm>
            <a:off x="2813025" y="4116850"/>
            <a:ext cx="3131400" cy="120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Me at the Mass Rock in July 2024</a:t>
            </a:r>
            <a:endParaRPr sz="18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83" name="Shape 83"/>
        <p:cNvGrpSpPr/>
        <p:nvPr/>
      </p:nvGrpSpPr>
      <p:grpSpPr>
        <a:xfrm>
          <a:off x="0" y="0"/>
          <a:ext cx="0" cy="0"/>
          <a:chOff x="0" y="0"/>
          <a:chExt cx="0" cy="0"/>
        </a:xfrm>
      </p:grpSpPr>
      <p:sp>
        <p:nvSpPr>
          <p:cNvPr id="84" name="Google Shape;84;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Playfair Display"/>
                <a:ea typeface="Playfair Display"/>
                <a:cs typeface="Playfair Display"/>
                <a:sym typeface="Playfair Display"/>
              </a:rPr>
              <a:t>Mullaghgarve Meaning</a:t>
            </a:r>
            <a:endParaRPr>
              <a:solidFill>
                <a:schemeClr val="lt1"/>
              </a:solidFill>
              <a:latin typeface="Playfair Display"/>
              <a:ea typeface="Playfair Display"/>
              <a:cs typeface="Playfair Display"/>
              <a:sym typeface="Playfair Display"/>
            </a:endParaRPr>
          </a:p>
        </p:txBody>
      </p:sp>
      <p:sp>
        <p:nvSpPr>
          <p:cNvPr id="85" name="Google Shape;85;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rgbClr val="FFFFFF"/>
                </a:solidFill>
              </a:rPr>
              <a:t>Mullaghgarve </a:t>
            </a:r>
            <a:r>
              <a:rPr lang="en">
                <a:solidFill>
                  <a:srgbClr val="FFFFFF"/>
                </a:solidFill>
              </a:rPr>
              <a:t>is the English translation of </a:t>
            </a:r>
            <a:r>
              <a:rPr b="1" lang="en">
                <a:solidFill>
                  <a:srgbClr val="FFFFFF"/>
                </a:solidFill>
              </a:rPr>
              <a:t>An Mullach Garbh.</a:t>
            </a:r>
            <a:endParaRPr b="1">
              <a:solidFill>
                <a:srgbClr val="FFFFFF"/>
              </a:solidFill>
            </a:endParaRPr>
          </a:p>
          <a:p>
            <a:pPr indent="0" lvl="0" marL="0" rtl="0" algn="l">
              <a:spcBef>
                <a:spcPts val="1200"/>
              </a:spcBef>
              <a:spcAft>
                <a:spcPts val="0"/>
              </a:spcAft>
              <a:buNone/>
            </a:pPr>
            <a:r>
              <a:rPr b="1" lang="en">
                <a:solidFill>
                  <a:srgbClr val="FFFFFF"/>
                </a:solidFill>
              </a:rPr>
              <a:t>Mullach- </a:t>
            </a:r>
            <a:r>
              <a:rPr lang="en">
                <a:solidFill>
                  <a:srgbClr val="FFFFFF"/>
                </a:solidFill>
              </a:rPr>
              <a:t>meaning “hilltop” or “summit”</a:t>
            </a:r>
            <a:endParaRPr>
              <a:solidFill>
                <a:srgbClr val="FFFFFF"/>
              </a:solidFill>
            </a:endParaRPr>
          </a:p>
          <a:p>
            <a:pPr indent="0" lvl="0" marL="0" rtl="0" algn="l">
              <a:spcBef>
                <a:spcPts val="1200"/>
              </a:spcBef>
              <a:spcAft>
                <a:spcPts val="0"/>
              </a:spcAft>
              <a:buNone/>
            </a:pPr>
            <a:r>
              <a:rPr b="1" lang="en">
                <a:solidFill>
                  <a:srgbClr val="FFFFFF"/>
                </a:solidFill>
              </a:rPr>
              <a:t>Garbh- </a:t>
            </a:r>
            <a:r>
              <a:rPr lang="en">
                <a:solidFill>
                  <a:srgbClr val="FFFFFF"/>
                </a:solidFill>
              </a:rPr>
              <a:t>meaning “rough” or “coarse”</a:t>
            </a:r>
            <a:endParaRPr>
              <a:solidFill>
                <a:srgbClr val="FFFFFF"/>
              </a:solidFill>
            </a:endParaRPr>
          </a:p>
          <a:p>
            <a:pPr indent="0" lvl="0" marL="0" rtl="0" algn="l">
              <a:spcBef>
                <a:spcPts val="1200"/>
              </a:spcBef>
              <a:spcAft>
                <a:spcPts val="1200"/>
              </a:spcAft>
              <a:buNone/>
            </a:pPr>
            <a:r>
              <a:rPr lang="en">
                <a:solidFill>
                  <a:srgbClr val="FFFFFF"/>
                </a:solidFill>
              </a:rPr>
              <a:t>This means that </a:t>
            </a:r>
            <a:r>
              <a:rPr b="1" lang="en">
                <a:solidFill>
                  <a:srgbClr val="FFFFFF"/>
                </a:solidFill>
              </a:rPr>
              <a:t>Mullaghgarve </a:t>
            </a:r>
            <a:r>
              <a:rPr lang="en">
                <a:solidFill>
                  <a:srgbClr val="FFFFFF"/>
                </a:solidFill>
              </a:rPr>
              <a:t>means </a:t>
            </a:r>
            <a:r>
              <a:rPr b="1" lang="en">
                <a:solidFill>
                  <a:srgbClr val="FFFFFF"/>
                </a:solidFill>
              </a:rPr>
              <a:t>“The rough hilltop”. </a:t>
            </a:r>
            <a:r>
              <a:rPr lang="en">
                <a:solidFill>
                  <a:srgbClr val="FFFFFF"/>
                </a:solidFill>
              </a:rPr>
              <a:t>It may be named this way because of the hilltop of Sliabh an </a:t>
            </a:r>
            <a:r>
              <a:rPr lang="en">
                <a:solidFill>
                  <a:srgbClr val="FFFFFF"/>
                </a:solidFill>
              </a:rPr>
              <a:t>Iarainn</a:t>
            </a:r>
            <a:r>
              <a:rPr lang="en">
                <a:solidFill>
                  <a:srgbClr val="FFFFFF"/>
                </a:solidFill>
              </a:rPr>
              <a:t> mountain, which is steep and rocky. </a:t>
            </a:r>
            <a:endParaRPr>
              <a:solidFill>
                <a:srgbClr val="FFFFFF"/>
              </a:solidFill>
            </a:endParaRPr>
          </a:p>
        </p:txBody>
      </p:sp>
      <p:pic>
        <p:nvPicPr>
          <p:cNvPr id="86" name="Google Shape;86;p17"/>
          <p:cNvPicPr preferRelativeResize="0"/>
          <p:nvPr/>
        </p:nvPicPr>
        <p:blipFill>
          <a:blip r:embed="rId3">
            <a:alphaModFix/>
          </a:blip>
          <a:stretch>
            <a:fillRect/>
          </a:stretch>
        </p:blipFill>
        <p:spPr>
          <a:xfrm>
            <a:off x="6814875" y="316225"/>
            <a:ext cx="2017426" cy="2255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90" name="Shape 90"/>
        <p:cNvGrpSpPr/>
        <p:nvPr/>
      </p:nvGrpSpPr>
      <p:grpSpPr>
        <a:xfrm>
          <a:off x="0" y="0"/>
          <a:ext cx="0" cy="0"/>
          <a:chOff x="0" y="0"/>
          <a:chExt cx="0" cy="0"/>
        </a:xfrm>
      </p:grpSpPr>
      <p:sp>
        <p:nvSpPr>
          <p:cNvPr id="91" name="Google Shape;91;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FFFFFF"/>
                </a:solidFill>
                <a:latin typeface="Playfair Display"/>
                <a:ea typeface="Playfair Display"/>
                <a:cs typeface="Playfair Display"/>
                <a:sym typeface="Playfair Display"/>
              </a:rPr>
              <a:t>History of the mass rock</a:t>
            </a:r>
            <a:endParaRPr>
              <a:solidFill>
                <a:srgbClr val="FFFFFF"/>
              </a:solidFill>
              <a:latin typeface="Playfair Display"/>
              <a:ea typeface="Playfair Display"/>
              <a:cs typeface="Playfair Display"/>
              <a:sym typeface="Playfair Display"/>
            </a:endParaRPr>
          </a:p>
        </p:txBody>
      </p:sp>
      <p:sp>
        <p:nvSpPr>
          <p:cNvPr id="92" name="Google Shape;92;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FFFFFF"/>
                </a:solidFill>
              </a:rPr>
              <a:t>Mullaghgarve Mass Rock, located on Sliabh an Iarainn in County Leitrim, is a historic, hidden outdoor altar from Ireland’s Penal Law era (c. 1590–1750). It was used to host Catholic mass during the Penal times because the Penal laws forbade Catholics from going to mass. It was situated in a remote part of Sliabh an Iarainn so that it could not be seen from far away. It is said that priests </a:t>
            </a:r>
            <a:r>
              <a:rPr lang="en">
                <a:solidFill>
                  <a:srgbClr val="FFFFFF"/>
                </a:solidFill>
              </a:rPr>
              <a:t>who</a:t>
            </a:r>
            <a:r>
              <a:rPr lang="en">
                <a:solidFill>
                  <a:srgbClr val="FFFFFF"/>
                </a:solidFill>
              </a:rPr>
              <a:t> said mass here </a:t>
            </a:r>
            <a:r>
              <a:rPr lang="en">
                <a:solidFill>
                  <a:srgbClr val="FFFFFF"/>
                </a:solidFill>
              </a:rPr>
              <a:t>lived in the nearby caves.</a:t>
            </a:r>
            <a:endParaRPr>
              <a:solidFill>
                <a:srgbClr val="FFFFFF"/>
              </a:solidFill>
            </a:endParaRPr>
          </a:p>
        </p:txBody>
      </p:sp>
      <p:pic>
        <p:nvPicPr>
          <p:cNvPr id="93" name="Google Shape;93;p18"/>
          <p:cNvPicPr preferRelativeResize="0"/>
          <p:nvPr/>
        </p:nvPicPr>
        <p:blipFill>
          <a:blip r:embed="rId3">
            <a:alphaModFix/>
          </a:blip>
          <a:stretch>
            <a:fillRect/>
          </a:stretch>
        </p:blipFill>
        <p:spPr>
          <a:xfrm>
            <a:off x="4435400" y="2868138"/>
            <a:ext cx="2133600" cy="2143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97" name="Shape 97"/>
        <p:cNvGrpSpPr/>
        <p:nvPr/>
      </p:nvGrpSpPr>
      <p:grpSpPr>
        <a:xfrm>
          <a:off x="0" y="0"/>
          <a:ext cx="0" cy="0"/>
          <a:chOff x="0" y="0"/>
          <a:chExt cx="0" cy="0"/>
        </a:xfrm>
      </p:grpSpPr>
      <p:sp>
        <p:nvSpPr>
          <p:cNvPr id="98" name="Google Shape;98;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Playfair Display"/>
                <a:ea typeface="Playfair Display"/>
                <a:cs typeface="Playfair Display"/>
                <a:sym typeface="Playfair Display"/>
              </a:rPr>
              <a:t>History of the mass rock</a:t>
            </a:r>
            <a:endParaRPr>
              <a:solidFill>
                <a:schemeClr val="lt1"/>
              </a:solidFill>
              <a:latin typeface="Playfair Display"/>
              <a:ea typeface="Playfair Display"/>
              <a:cs typeface="Playfair Display"/>
              <a:sym typeface="Playfair Display"/>
            </a:endParaRPr>
          </a:p>
        </p:txBody>
      </p:sp>
      <p:sp>
        <p:nvSpPr>
          <p:cNvPr id="99" name="Google Shape;99;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The first documented reference to religious ceremonies up there was in 1611, when a Jesuit Priest came on a mission to Longford and came on into Leitrim. He spent a week there; preaching, saying Mass and hearing confessions, along with other priests. </a:t>
            </a:r>
            <a:endParaRPr>
              <a:solidFill>
                <a:schemeClr val="lt1"/>
              </a:solidFill>
            </a:endParaRPr>
          </a:p>
          <a:p>
            <a:pPr indent="0" lvl="0" marL="0" rtl="0" algn="l">
              <a:spcBef>
                <a:spcPts val="1200"/>
              </a:spcBef>
              <a:spcAft>
                <a:spcPts val="0"/>
              </a:spcAft>
              <a:buNone/>
            </a:pPr>
            <a:r>
              <a:rPr lang="en">
                <a:solidFill>
                  <a:schemeClr val="lt1"/>
                </a:solidFill>
              </a:rPr>
              <a:t>7 people were jailed for attending mass. They lived in horrible conditions, which are well documented. Priests who said mass there disguised </a:t>
            </a:r>
            <a:r>
              <a:rPr lang="en">
                <a:solidFill>
                  <a:schemeClr val="lt1"/>
                </a:solidFill>
              </a:rPr>
              <a:t>themselves</a:t>
            </a:r>
            <a:r>
              <a:rPr lang="en">
                <a:solidFill>
                  <a:schemeClr val="lt1"/>
                </a:solidFill>
              </a:rPr>
              <a:t> using bagpipes and juggling.</a:t>
            </a:r>
            <a:endParaRPr>
              <a:solidFill>
                <a:schemeClr val="lt1"/>
              </a:solidFill>
            </a:endParaRPr>
          </a:p>
          <a:p>
            <a:pPr indent="0" lvl="0" marL="0" rtl="0" algn="l">
              <a:spcBef>
                <a:spcPts val="1200"/>
              </a:spcBef>
              <a:spcAft>
                <a:spcPts val="1200"/>
              </a:spcAft>
              <a:buNone/>
            </a:pPr>
            <a:r>
              <a:rPr lang="en">
                <a:solidFill>
                  <a:schemeClr val="lt1"/>
                </a:solidFill>
              </a:rPr>
              <a:t>It is believed that mass was celebrated at Mullaghgarve mass rock for almost 150 years, up until 1750. </a:t>
            </a: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03" name="Shape 103"/>
        <p:cNvGrpSpPr/>
        <p:nvPr/>
      </p:nvGrpSpPr>
      <p:grpSpPr>
        <a:xfrm>
          <a:off x="0" y="0"/>
          <a:ext cx="0" cy="0"/>
          <a:chOff x="0" y="0"/>
          <a:chExt cx="0" cy="0"/>
        </a:xfrm>
      </p:grpSpPr>
      <p:sp>
        <p:nvSpPr>
          <p:cNvPr id="104" name="Google Shape;104;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Lora"/>
                <a:ea typeface="Lora"/>
                <a:cs typeface="Lora"/>
                <a:sym typeface="Lora"/>
              </a:rPr>
              <a:t>Duchas.ie</a:t>
            </a:r>
            <a:endParaRPr>
              <a:solidFill>
                <a:schemeClr val="lt1"/>
              </a:solidFill>
              <a:latin typeface="Lora"/>
              <a:ea typeface="Lora"/>
              <a:cs typeface="Lora"/>
              <a:sym typeface="Lora"/>
            </a:endParaRPr>
          </a:p>
        </p:txBody>
      </p:sp>
      <p:sp>
        <p:nvSpPr>
          <p:cNvPr id="105" name="Google Shape;105;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6" name="Google Shape;106;p20"/>
          <p:cNvPicPr preferRelativeResize="0"/>
          <p:nvPr/>
        </p:nvPicPr>
        <p:blipFill>
          <a:blip r:embed="rId3">
            <a:alphaModFix/>
          </a:blip>
          <a:stretch>
            <a:fillRect/>
          </a:stretch>
        </p:blipFill>
        <p:spPr>
          <a:xfrm>
            <a:off x="956915" y="898100"/>
            <a:ext cx="3388734" cy="4125774"/>
          </a:xfrm>
          <a:prstGeom prst="rect">
            <a:avLst/>
          </a:prstGeom>
          <a:noFill/>
          <a:ln>
            <a:noFill/>
          </a:ln>
        </p:spPr>
      </p:pic>
      <p:pic>
        <p:nvPicPr>
          <p:cNvPr id="107" name="Google Shape;107;p20"/>
          <p:cNvPicPr preferRelativeResize="0"/>
          <p:nvPr/>
        </p:nvPicPr>
        <p:blipFill>
          <a:blip r:embed="rId4">
            <a:alphaModFix/>
          </a:blip>
          <a:stretch>
            <a:fillRect/>
          </a:stretch>
        </p:blipFill>
        <p:spPr>
          <a:xfrm>
            <a:off x="5552200" y="898100"/>
            <a:ext cx="3347924" cy="40760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11" name="Shape 111"/>
        <p:cNvGrpSpPr/>
        <p:nvPr/>
      </p:nvGrpSpPr>
      <p:grpSpPr>
        <a:xfrm>
          <a:off x="0" y="0"/>
          <a:ext cx="0" cy="0"/>
          <a:chOff x="0" y="0"/>
          <a:chExt cx="0" cy="0"/>
        </a:xfrm>
      </p:grpSpPr>
      <p:sp>
        <p:nvSpPr>
          <p:cNvPr id="112" name="Google Shape;112;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Lora"/>
                <a:ea typeface="Lora"/>
                <a:cs typeface="Lora"/>
                <a:sym typeface="Lora"/>
              </a:rPr>
              <a:t>Transcription</a:t>
            </a:r>
            <a:endParaRPr>
              <a:solidFill>
                <a:schemeClr val="lt1"/>
              </a:solidFill>
              <a:latin typeface="Lora"/>
              <a:ea typeface="Lora"/>
              <a:cs typeface="Lora"/>
              <a:sym typeface="Lora"/>
            </a:endParaRPr>
          </a:p>
        </p:txBody>
      </p:sp>
      <p:sp>
        <p:nvSpPr>
          <p:cNvPr id="113" name="Google Shape;113;p2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b="1" lang="en">
                <a:solidFill>
                  <a:schemeClr val="lt1"/>
                </a:solidFill>
              </a:rPr>
              <a:t>T</a:t>
            </a:r>
            <a:r>
              <a:rPr lang="en">
                <a:solidFill>
                  <a:schemeClr val="lt1"/>
                </a:solidFill>
              </a:rPr>
              <a:t>he Mass Rock</a:t>
            </a:r>
            <a:endParaRPr>
              <a:solidFill>
                <a:schemeClr val="lt1"/>
              </a:solidFill>
            </a:endParaRPr>
          </a:p>
          <a:p>
            <a:pPr indent="0" lvl="0" marL="0" rtl="0" algn="l">
              <a:spcBef>
                <a:spcPts val="1200"/>
              </a:spcBef>
              <a:spcAft>
                <a:spcPts val="0"/>
              </a:spcAft>
              <a:buNone/>
            </a:pPr>
            <a:r>
              <a:rPr lang="en">
                <a:solidFill>
                  <a:schemeClr val="lt1"/>
                </a:solidFill>
              </a:rPr>
              <a:t>I never heard tell of any happening around this district in the Penal Days.</a:t>
            </a:r>
            <a:endParaRPr>
              <a:solidFill>
                <a:schemeClr val="lt1"/>
              </a:solidFill>
            </a:endParaRPr>
          </a:p>
          <a:p>
            <a:pPr indent="0" lvl="0" marL="0" rtl="0" algn="l">
              <a:spcBef>
                <a:spcPts val="1200"/>
              </a:spcBef>
              <a:spcAft>
                <a:spcPts val="0"/>
              </a:spcAft>
              <a:buNone/>
            </a:pPr>
            <a:r>
              <a:rPr lang="en">
                <a:solidFill>
                  <a:schemeClr val="lt1"/>
                </a:solidFill>
              </a:rPr>
              <a:t>Oh, yes of course there is the Mass Rock on the top of the mountain (Slieve-an-Iarainn). and I think it is in the townland of Mullaghgarve. I never heard who the priest was who said Mass there. All I know is that Mass was said there in the Penal Days at Teampall (pronounced locally camp-ell), and any one can point out the spot where it was said.</a:t>
            </a:r>
            <a:endParaRPr>
              <a:solidFill>
                <a:schemeClr val="lt1"/>
              </a:solidFill>
            </a:endParaRPr>
          </a:p>
          <a:p>
            <a:pPr indent="0" lvl="0" marL="0" rtl="0" algn="l">
              <a:spcBef>
                <a:spcPts val="1200"/>
              </a:spcBef>
              <a:spcAft>
                <a:spcPts val="0"/>
              </a:spcAft>
              <a:buNone/>
            </a:pPr>
            <a:r>
              <a:rPr lang="en">
                <a:solidFill>
                  <a:schemeClr val="lt1"/>
                </a:solidFill>
              </a:rPr>
              <a:t>I'll tell you a story that might have some connection with the Mass Rock and the priest hunters.</a:t>
            </a:r>
            <a:endParaRPr>
              <a:solidFill>
                <a:schemeClr val="lt1"/>
              </a:solidFill>
            </a:endParaRPr>
          </a:p>
          <a:p>
            <a:pPr indent="0" lvl="0" marL="0" rtl="0" algn="l">
              <a:spcBef>
                <a:spcPts val="1200"/>
              </a:spcBef>
              <a:spcAft>
                <a:spcPts val="1200"/>
              </a:spcAft>
              <a:buNone/>
            </a:pPr>
            <a:r>
              <a:rPr lang="en">
                <a:solidFill>
                  <a:schemeClr val="lt1"/>
                </a:solidFill>
              </a:rPr>
              <a:t>One night about 40 years ago John Conifry of Mohercregg was going home late from his "Kaley" (a nightly visit to a house is given this name). When he came out of Kelly's land on to the old Moher road, he heard a lot of horses coming behind him galloping furiously. At </a:t>
            </a:r>
            <a:r>
              <a:rPr lang="en">
                <a:solidFill>
                  <a:schemeClr val="lt1"/>
                </a:solidFill>
              </a:rPr>
              <a:t>first</a:t>
            </a:r>
            <a:r>
              <a:rPr lang="en">
                <a:solidFill>
                  <a:schemeClr val="lt1"/>
                </a:solidFill>
              </a:rPr>
              <a:t> he thought it might be </a:t>
            </a:r>
            <a:r>
              <a:rPr lang="en">
                <a:solidFill>
                  <a:schemeClr val="lt1"/>
                </a:solidFill>
              </a:rPr>
              <a:t>Moran's</a:t>
            </a:r>
            <a:r>
              <a:rPr lang="en">
                <a:solidFill>
                  <a:schemeClr val="lt1"/>
                </a:solidFill>
              </a:rPr>
              <a:t> horses but then it struck him that there must be over 20 or more in this</a:t>
            </a:r>
            <a:endParaRPr>
              <a:solidFill>
                <a:schemeClr val="lt1"/>
              </a:solidFill>
            </a:endParaRPr>
          </a:p>
        </p:txBody>
      </p:sp>
      <p:sp>
        <p:nvSpPr>
          <p:cNvPr id="114" name="Google Shape;114;p2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a:solidFill>
                  <a:schemeClr val="lt1"/>
                </a:solidFill>
              </a:rPr>
              <a:t>lot from the noise they were making. At last when they drew near he jumped up on the ditch to let them pass. As he did so he saw a troop of horse soldiers passing him at the same furious rate. He even saw their helmets.</a:t>
            </a:r>
            <a:endParaRPr>
              <a:solidFill>
                <a:schemeClr val="lt1"/>
              </a:solidFill>
            </a:endParaRPr>
          </a:p>
          <a:p>
            <a:pPr indent="0" lvl="0" marL="0" rtl="0" algn="l">
              <a:spcBef>
                <a:spcPts val="1200"/>
              </a:spcBef>
              <a:spcAft>
                <a:spcPts val="0"/>
              </a:spcAft>
              <a:buNone/>
            </a:pPr>
            <a:r>
              <a:rPr lang="en">
                <a:solidFill>
                  <a:schemeClr val="lt1"/>
                </a:solidFill>
              </a:rPr>
              <a:t>There were no soldiers around here at that time, nor even in any part of Leitrim, particularly cavalry).</a:t>
            </a:r>
            <a:endParaRPr>
              <a:solidFill>
                <a:schemeClr val="lt1"/>
              </a:solidFill>
            </a:endParaRPr>
          </a:p>
          <a:p>
            <a:pPr indent="0" lvl="0" marL="0" rtl="0" algn="l">
              <a:spcBef>
                <a:spcPts val="1200"/>
              </a:spcBef>
              <a:spcAft>
                <a:spcPts val="0"/>
              </a:spcAft>
              <a:buNone/>
            </a:pPr>
            <a:r>
              <a:rPr lang="en">
                <a:solidFill>
                  <a:schemeClr val="lt1"/>
                </a:solidFill>
              </a:rPr>
              <a:t>They might have been the ghosts of the priest hunters, or the ghosts of the soldiers the priest hunters sent out after the priest.</a:t>
            </a:r>
            <a:endParaRPr>
              <a:solidFill>
                <a:schemeClr val="lt1"/>
              </a:solidFill>
            </a:endParaRPr>
          </a:p>
          <a:p>
            <a:pPr indent="0" lvl="0" marL="0" rtl="0" algn="l">
              <a:spcBef>
                <a:spcPts val="1200"/>
              </a:spcBef>
              <a:spcAft>
                <a:spcPts val="1200"/>
              </a:spcAft>
              <a:buNone/>
            </a:pPr>
            <a:r>
              <a:rPr lang="en">
                <a:solidFill>
                  <a:schemeClr val="lt1"/>
                </a:solidFill>
              </a:rPr>
              <a:t>Lately, I heard one of the tinker Heaneys who was camped on that road heard a terrible galloping of horses, and he thought they would trample down his little tent. There are not a half-dozen horses in the whole of the Moher district to-day, and certainly when Conifry heard the noise there were not more that four in it then.</a:t>
            </a:r>
            <a:endParaRPr>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